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9"/>
  </p:notesMasterIdLst>
  <p:sldIdLst>
    <p:sldId id="313" r:id="rId3"/>
    <p:sldId id="320" r:id="rId4"/>
    <p:sldId id="328" r:id="rId5"/>
    <p:sldId id="327" r:id="rId6"/>
    <p:sldId id="329" r:id="rId7"/>
    <p:sldId id="324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F0D3-FE24-4B0D-BBF5-C9D9B0B72D78}" v="1526" dt="2020-10-11T11:45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400" d="100"/>
          <a:sy n="400" d="100"/>
        </p:scale>
        <p:origin x="-6396" y="-12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6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2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10/11/2020 10:49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10/11/2020 10:49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10/11/2020 10:49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10/11/2020 10:49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10/11/2020 10:49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10/11/2020 10:49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10/11/2020 10:49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10/11/2020 10:49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10/11/2020 10:49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10/11/2020 10:49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10/11/2020 10:49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10/11/2020 10:49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10/11/2020 10:49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8.png"/><Relationship Id="rId10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7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34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3.png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32.png"/><Relationship Id="rId28" Type="http://schemas.openxmlformats.org/officeDocument/2006/relationships/image" Target="../media/image31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Nokkur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mikilvæg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Lograföll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2.7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Veldareikningar - upprifjun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Hér þurfa veldareikningar að vera á hreinu.</a:t>
                </a:r>
              </a:p>
              <a:p>
                <a:r>
                  <a:rPr lang="is-IS" dirty="0"/>
                  <a:t>Veldareglur sem þarf að rifja upp.</a:t>
                </a:r>
              </a:p>
              <a:p>
                <a:r>
                  <a:rPr lang="is-IS" dirty="0"/>
                  <a:t>Þegar veldi eru inni í sviga og sviginn sjálfur í veldi, margfaldast.</a:t>
                </a:r>
              </a:p>
              <a:p>
                <a:r>
                  <a:rPr lang="is-IS" dirty="0"/>
                  <a:t>Dæmi: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s-IS" b="0" dirty="0"/>
              </a:p>
              <a:p>
                <a:r>
                  <a:rPr lang="is-IS" b="0" dirty="0"/>
                  <a:t>Öfug leið: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s-IS" b="0" dirty="0"/>
              </a:p>
              <a:p>
                <a:r>
                  <a:rPr lang="is-IS" dirty="0"/>
                  <a:t>Þegar veldi er á sviga, þá fer veldið á öll gildi í sviganum.</a:t>
                </a:r>
              </a:p>
              <a:p>
                <a:r>
                  <a:rPr lang="is-IS" dirty="0"/>
                  <a:t>Dæmi: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is-IS" dirty="0"/>
              </a:p>
              <a:p>
                <a:r>
                  <a:rPr lang="is-IS" dirty="0"/>
                  <a:t>Öfug leið: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s-IS" dirty="0"/>
              </a:p>
              <a:p>
                <a:pPr>
                  <a:buNone/>
                </a:pPr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  <a:blipFill>
                <a:blip r:embed="rId3"/>
                <a:stretch>
                  <a:fillRect l="-741" t="-10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BA4B2D-E76B-42CD-98B8-33E7625A2E4D}"/>
              </a:ext>
            </a:extLst>
          </p:cNvPr>
          <p:cNvSpPr txBox="1"/>
          <p:nvPr/>
        </p:nvSpPr>
        <p:spPr>
          <a:xfrm rot="1883798">
            <a:off x="7679736" y="424765"/>
            <a:ext cx="109972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Veldareikningar í lograjöfnum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Fyrst verður skoðað hvernig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s-IS" dirty="0"/>
                  <a:t> verður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Þessi regla er í gildi:</a:t>
                </a:r>
              </a:p>
              <a:p>
                <a:pPr lvl="1"/>
                <a:r>
                  <a:rPr lang="is-IS" dirty="0"/>
                  <a:t>Dæmi: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s-IS" b="0" dirty="0"/>
              </a:p>
              <a:p>
                <a:pPr lvl="1"/>
                <a:r>
                  <a:rPr lang="is-IS" b="0" dirty="0"/>
                  <a:t>Öfug leið: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s-IS" b="0" dirty="0"/>
              </a:p>
              <a:p>
                <a:r>
                  <a:rPr lang="is-IS" dirty="0"/>
                  <a:t>Eins og margur veit þá er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4=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svo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Skv. efri reglunni, þá er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Skv. víxlreglunni má víxla gildum í margfeldi og samlagningu.</a:t>
                </a:r>
              </a:p>
              <a:p>
                <a:r>
                  <a:rPr lang="is-IS" dirty="0"/>
                  <a:t>Svo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Neðri reglan notuð til að setja aftur í sviga.</a:t>
                </a:r>
              </a:p>
              <a:p>
                <a:r>
                  <a:rPr lang="is-IS" dirty="0"/>
                  <a:t>Svo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endParaRPr lang="is-IS" dirty="0"/>
              </a:p>
              <a:p>
                <a:pPr>
                  <a:buNone/>
                </a:pPr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  <a:blipFill>
                <a:blip r:embed="rId3"/>
                <a:stretch>
                  <a:fillRect l="-741" t="-90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BA4B2D-E76B-42CD-98B8-33E7625A2E4D}"/>
              </a:ext>
            </a:extLst>
          </p:cNvPr>
          <p:cNvSpPr txBox="1"/>
          <p:nvPr/>
        </p:nvSpPr>
        <p:spPr>
          <a:xfrm rot="1883798">
            <a:off x="7679736" y="424765"/>
            <a:ext cx="109972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</p:spTree>
    <p:extLst>
      <p:ext uri="{BB962C8B-B14F-4D97-AF65-F5344CB8AC3E}">
        <p14:creationId xmlns:p14="http://schemas.microsoft.com/office/powerpoint/2010/main" val="3276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Veldareikningar í lograjöfnum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Stundum er óþarfi að breyta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s-IS" dirty="0"/>
                  <a:t> 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</a:t>
                </a:r>
              </a:p>
              <a:p>
                <a:r>
                  <a:rPr lang="is-IS" dirty="0"/>
                  <a:t>Hér er eitt slíkt dæmi. Hér er seinni veldareglan notuð.</a:t>
                </a:r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r>
                  <a:rPr lang="is-IS" dirty="0"/>
                  <a:t>Það er samt ekkert sem bannar að nota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s-I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leiðina.</a:t>
                </a:r>
              </a:p>
              <a:p>
                <a:r>
                  <a:rPr lang="is-IS" dirty="0"/>
                  <a:t>Verður skoðað á næstu glæru. Mundu að svarið á að vera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s-IS" dirty="0"/>
                  <a:t>.</a:t>
                </a:r>
              </a:p>
              <a:p>
                <a:endParaRPr lang="is-IS" dirty="0"/>
              </a:p>
              <a:p>
                <a:pPr>
                  <a:buNone/>
                </a:pPr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  <a:blipFill>
                <a:blip r:embed="rId4"/>
                <a:stretch>
                  <a:fillRect l="-741" t="-902" r="-37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1259632" y="2420888"/>
          <a:ext cx="202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1843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20256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3" name="Object 23"/>
          <p:cNvGraphicFramePr>
            <a:graphicFrameLocks noChangeAspect="1"/>
          </p:cNvGraphicFramePr>
          <p:nvPr/>
        </p:nvGraphicFramePr>
        <p:xfrm>
          <a:off x="3810942" y="2420888"/>
          <a:ext cx="14811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622080" imgH="190440" progId="Equation.3">
                  <p:embed/>
                </p:oleObj>
              </mc:Choice>
              <mc:Fallback>
                <p:oleObj name="Equation" r:id="rId7" imgW="622080" imgH="190440" progId="Equation.3">
                  <p:embed/>
                  <p:pic>
                    <p:nvPicPr>
                      <p:cNvPr id="1843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942" y="2420888"/>
                        <a:ext cx="148113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4" name="Object 24"/>
          <p:cNvGraphicFramePr>
            <a:graphicFrameLocks noChangeAspect="1"/>
          </p:cNvGraphicFramePr>
          <p:nvPr/>
        </p:nvGraphicFramePr>
        <p:xfrm>
          <a:off x="1208881" y="2924944"/>
          <a:ext cx="10588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444240" imgH="419040" progId="Equation.3">
                  <p:embed/>
                </p:oleObj>
              </mc:Choice>
              <mc:Fallback>
                <p:oleObj name="Equation" r:id="rId9" imgW="444240" imgH="419040" progId="Equation.3">
                  <p:embed/>
                  <p:pic>
                    <p:nvPicPr>
                      <p:cNvPr id="1843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881" y="2924944"/>
                        <a:ext cx="10588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6" name="Object 26"/>
          <p:cNvGraphicFramePr>
            <a:graphicFrameLocks noChangeAspect="1"/>
          </p:cNvGraphicFramePr>
          <p:nvPr/>
        </p:nvGraphicFramePr>
        <p:xfrm>
          <a:off x="2554288" y="2851969"/>
          <a:ext cx="13938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583920" imgH="469800" progId="Equation.3">
                  <p:embed/>
                </p:oleObj>
              </mc:Choice>
              <mc:Fallback>
                <p:oleObj name="Equation" r:id="rId11" imgW="583920" imgH="469800" progId="Equation.3">
                  <p:embed/>
                  <p:pic>
                    <p:nvPicPr>
                      <p:cNvPr id="184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851969"/>
                        <a:ext cx="1393825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0" name="Object 30"/>
          <p:cNvGraphicFramePr>
            <a:graphicFrameLocks noChangeAspect="1"/>
          </p:cNvGraphicFramePr>
          <p:nvPr/>
        </p:nvGraphicFramePr>
        <p:xfrm>
          <a:off x="3160713" y="4177721"/>
          <a:ext cx="787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3" imgW="330120" imgH="177480" progId="Equation.3">
                  <p:embed/>
                </p:oleObj>
              </mc:Choice>
              <mc:Fallback>
                <p:oleObj name="Equation" r:id="rId13" imgW="330120" imgH="177480" progId="Equation.3">
                  <p:embed/>
                  <p:pic>
                    <p:nvPicPr>
                      <p:cNvPr id="1843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177721"/>
                        <a:ext cx="787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56149"/>
              </p:ext>
            </p:extLst>
          </p:nvPr>
        </p:nvGraphicFramePr>
        <p:xfrm>
          <a:off x="4347442" y="3136081"/>
          <a:ext cx="12128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5" imgW="507960" imgH="241200" progId="Equation.3">
                  <p:embed/>
                </p:oleObj>
              </mc:Choice>
              <mc:Fallback>
                <p:oleObj name="Equation" r:id="rId15" imgW="507960" imgH="241200" progId="Equation.3">
                  <p:embed/>
                  <p:pic>
                    <p:nvPicPr>
                      <p:cNvPr id="1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442" y="3136081"/>
                        <a:ext cx="121285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86463" y="3213100"/>
          <a:ext cx="2268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7" imgW="952200" imgH="203040" progId="Equation.3">
                  <p:embed/>
                </p:oleObj>
              </mc:Choice>
              <mc:Fallback>
                <p:oleObj name="Equation" r:id="rId17" imgW="952200" imgH="2030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3213100"/>
                        <a:ext cx="22685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13655"/>
              </p:ext>
            </p:extLst>
          </p:nvPr>
        </p:nvGraphicFramePr>
        <p:xfrm>
          <a:off x="1230365" y="3925704"/>
          <a:ext cx="1422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9" imgW="596880" imgH="419040" progId="Equation.3">
                  <p:embed/>
                </p:oleObj>
              </mc:Choice>
              <mc:Fallback>
                <p:oleObj name="Equation" r:id="rId19" imgW="596880" imgH="419040" progId="Equation.3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65" y="3925704"/>
                        <a:ext cx="14224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BA4B2D-E76B-42CD-98B8-33E7625A2E4D}"/>
              </a:ext>
            </a:extLst>
          </p:cNvPr>
          <p:cNvSpPr txBox="1"/>
          <p:nvPr/>
        </p:nvSpPr>
        <p:spPr>
          <a:xfrm rot="1883798">
            <a:off x="7679736" y="424765"/>
            <a:ext cx="109972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1E0C58-15AC-4423-A724-A40D56A7ED94}"/>
              </a:ext>
            </a:extLst>
          </p:cNvPr>
          <p:cNvSpPr/>
          <p:nvPr/>
        </p:nvSpPr>
        <p:spPr>
          <a:xfrm>
            <a:off x="4432056" y="3280759"/>
            <a:ext cx="307204" cy="35044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1E3DD2-5E64-4F22-87C6-6BFF072A1EA4}"/>
              </a:ext>
            </a:extLst>
          </p:cNvPr>
          <p:cNvSpPr/>
          <p:nvPr/>
        </p:nvSpPr>
        <p:spPr>
          <a:xfrm>
            <a:off x="4432056" y="3279178"/>
            <a:ext cx="307204" cy="35044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E332E4-5DF4-474B-A2A4-465A14676CAE}"/>
              </a:ext>
            </a:extLst>
          </p:cNvPr>
          <p:cNvSpPr/>
          <p:nvPr/>
        </p:nvSpPr>
        <p:spPr>
          <a:xfrm>
            <a:off x="5253088" y="3279178"/>
            <a:ext cx="307204" cy="350443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FB247F-3F24-4D3B-BC64-9FF00DEA1C1A}"/>
              </a:ext>
            </a:extLst>
          </p:cNvPr>
          <p:cNvSpPr/>
          <p:nvPr/>
        </p:nvSpPr>
        <p:spPr>
          <a:xfrm>
            <a:off x="5253088" y="3279178"/>
            <a:ext cx="307204" cy="3504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391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-0.33542 0.1018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2441 0.1745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24" grpId="0" animBg="1"/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Veldareikningar í lograjöfnum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Hér verður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s-IS" dirty="0"/>
                  <a:t> breytt 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</a:t>
                </a:r>
              </a:p>
              <a:p>
                <a:r>
                  <a:rPr lang="is-IS" dirty="0"/>
                  <a:t>Hér þarf ekki seinni veldaregluna.</a:t>
                </a:r>
              </a:p>
              <a:p>
                <a:endParaRPr lang="is-I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s-IS" dirty="0"/>
                  <a:t> breytt 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, svo dæmið er svona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pPr>
                  <a:buNone/>
                </a:pPr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  <a:blipFill>
                <a:blip r:embed="rId4"/>
                <a:stretch>
                  <a:fillRect l="-741" t="-90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1259632" y="2420888"/>
          <a:ext cx="202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1843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20256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60073"/>
              </p:ext>
            </p:extLst>
          </p:nvPr>
        </p:nvGraphicFramePr>
        <p:xfrm>
          <a:off x="2554054" y="6298127"/>
          <a:ext cx="787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330120" imgH="177480" progId="Equation.3">
                  <p:embed/>
                </p:oleObj>
              </mc:Choice>
              <mc:Fallback>
                <p:oleObj name="Equation" r:id="rId7" imgW="330120" imgH="177480" progId="Equation.3">
                  <p:embed/>
                  <p:pic>
                    <p:nvPicPr>
                      <p:cNvPr id="1843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054" y="6298127"/>
                        <a:ext cx="787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983000"/>
              </p:ext>
            </p:extLst>
          </p:nvPr>
        </p:nvGraphicFramePr>
        <p:xfrm>
          <a:off x="2640955" y="4810259"/>
          <a:ext cx="2268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952200" imgH="203040" progId="Equation.3">
                  <p:embed/>
                </p:oleObj>
              </mc:Choice>
              <mc:Fallback>
                <p:oleObj name="Equation" r:id="rId9" imgW="952200" imgH="2030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955" y="4810259"/>
                        <a:ext cx="22685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044777"/>
              </p:ext>
            </p:extLst>
          </p:nvPr>
        </p:nvGraphicFramePr>
        <p:xfrm>
          <a:off x="2574082" y="5335425"/>
          <a:ext cx="1422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596880" imgH="419040" progId="Equation.3">
                  <p:embed/>
                </p:oleObj>
              </mc:Choice>
              <mc:Fallback>
                <p:oleObj name="Equation" r:id="rId11" imgW="596880" imgH="419040" progId="Equation.3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082" y="5335425"/>
                        <a:ext cx="14224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BA4B2D-E76B-42CD-98B8-33E7625A2E4D}"/>
              </a:ext>
            </a:extLst>
          </p:cNvPr>
          <p:cNvSpPr txBox="1"/>
          <p:nvPr/>
        </p:nvSpPr>
        <p:spPr>
          <a:xfrm rot="1883798">
            <a:off x="7679736" y="424765"/>
            <a:ext cx="109972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34B086-F84C-41C8-8AC9-E958A3882004}"/>
                  </a:ext>
                </a:extLst>
              </p:cNvPr>
              <p:cNvSpPr txBox="1"/>
              <p:nvPr/>
            </p:nvSpPr>
            <p:spPr>
              <a:xfrm>
                <a:off x="1072366" y="3429000"/>
                <a:ext cx="208121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s-I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s-I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s-I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2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s-I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s-I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s-IS" sz="2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34B086-F84C-41C8-8AC9-E958A388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66" y="3429000"/>
                <a:ext cx="2081211" cy="400110"/>
              </a:xfrm>
              <a:prstGeom prst="rect">
                <a:avLst/>
              </a:prstGeom>
              <a:blipFill>
                <a:blip r:embed="rId13"/>
                <a:stretch>
                  <a:fillRect t="-6154" b="-153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B8BCD-6495-44D4-A29B-50E15B01D3A3}"/>
                  </a:ext>
                </a:extLst>
              </p:cNvPr>
              <p:cNvSpPr txBox="1"/>
              <p:nvPr/>
            </p:nvSpPr>
            <p:spPr>
              <a:xfrm>
                <a:off x="1072366" y="3924144"/>
                <a:ext cx="1481688" cy="800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s-I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s-I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is-I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s-I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s-I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is-I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26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B8BCD-6495-44D4-A29B-50E15B01D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66" y="3924144"/>
                <a:ext cx="1481688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FA3EB8-1F59-4F16-BDAD-302F08319721}"/>
                  </a:ext>
                </a:extLst>
              </p:cNvPr>
              <p:cNvSpPr txBox="1"/>
              <p:nvPr/>
            </p:nvSpPr>
            <p:spPr>
              <a:xfrm>
                <a:off x="2991946" y="4245089"/>
                <a:ext cx="105003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s-I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s-I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26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FA3EB8-1F59-4F16-BDAD-302F083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46" y="4245089"/>
                <a:ext cx="1050031" cy="400110"/>
              </a:xfrm>
              <a:prstGeom prst="rect">
                <a:avLst/>
              </a:prstGeom>
              <a:blipFill>
                <a:blip r:embed="rId15"/>
                <a:stretch>
                  <a:fillRect l="-6977" r="-6395" b="-15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FD55EC-525B-4BBA-8EFE-C203A4DB7093}"/>
              </a:ext>
            </a:extLst>
          </p:cNvPr>
          <p:cNvCxnSpPr>
            <a:cxnSpLocks/>
          </p:cNvCxnSpPr>
          <p:nvPr/>
        </p:nvCxnSpPr>
        <p:spPr>
          <a:xfrm flipH="1">
            <a:off x="1259632" y="4077072"/>
            <a:ext cx="553578" cy="7331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29D0C-C724-4468-AA66-FFAAF455B1E9}"/>
                  </a:ext>
                </a:extLst>
              </p:cNvPr>
              <p:cNvSpPr txBox="1"/>
              <p:nvPr/>
            </p:nvSpPr>
            <p:spPr>
              <a:xfrm>
                <a:off x="5229065" y="3593852"/>
                <a:ext cx="3488584" cy="291541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s-IS" dirty="0"/>
                  <a:t>Útskýring hvers vegna t.d.</a:t>
                </a:r>
                <a:br>
                  <a:rPr lang="is-I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is-IS" dirty="0"/>
                  <a:t> verður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⁡(4)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⁡(3)</m:t>
                        </m:r>
                      </m:den>
                    </m:f>
                  </m:oMath>
                </a14:m>
                <a:r>
                  <a:rPr lang="is-IS" dirty="0"/>
                  <a:t> .</a:t>
                </a:r>
              </a:p>
              <a:p>
                <a:r>
                  <a:rPr lang="is-IS" dirty="0"/>
                  <a:t>Þarna er ákveðin deilingaregla notuð.</a:t>
                </a:r>
              </a:p>
              <a:p>
                <a:r>
                  <a:rPr lang="is-IS" dirty="0"/>
                  <a:t>ln er deilt í jöfnuna svo útkoman verður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⁡(4)</m:t>
                    </m:r>
                  </m:oMath>
                </a14:m>
                <a:r>
                  <a:rPr lang="is-IS" dirty="0"/>
                  <a:t> og svo er deilt</a:t>
                </a:r>
                <a:br>
                  <a:rPr lang="is-IS" dirty="0"/>
                </a:br>
                <a:r>
                  <a:rPr lang="is-IS" dirty="0"/>
                  <a:t>með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⁡(3)</m:t>
                    </m:r>
                  </m:oMath>
                </a14:m>
                <a:r>
                  <a:rPr lang="is-IS" dirty="0"/>
                  <a:t> og þannig fæst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s-I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⁡(4)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s-I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⁡(3)</m:t>
                        </m:r>
                      </m:den>
                    </m:f>
                  </m:oMath>
                </a14:m>
                <a:r>
                  <a:rPr lang="is-IS" dirty="0"/>
                  <a:t> .</a:t>
                </a:r>
              </a:p>
              <a:p>
                <a:r>
                  <a:rPr lang="is-IS" dirty="0"/>
                  <a:t>Ekki er gerð krafa um að sýna þessa</a:t>
                </a:r>
              </a:p>
              <a:p>
                <a:r>
                  <a:rPr lang="is-IS" dirty="0"/>
                  <a:t>aðferð prófi, en gott að vita hvernig</a:t>
                </a:r>
                <a:br>
                  <a:rPr lang="is-IS" dirty="0"/>
                </a:br>
                <a:r>
                  <a:rPr lang="is-IS" dirty="0"/>
                  <a:t>þetta virkar.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29D0C-C724-4468-AA66-FFAAF455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65" y="3593852"/>
                <a:ext cx="3488584" cy="2915413"/>
              </a:xfrm>
              <a:prstGeom prst="rect">
                <a:avLst/>
              </a:prstGeom>
              <a:blipFill>
                <a:blip r:embed="rId16"/>
                <a:stretch>
                  <a:fillRect l="-1394" t="-833" r="-348" b="-2292"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05CDDC43-DA76-4D5A-81CC-FB213CBF7598}"/>
              </a:ext>
            </a:extLst>
          </p:cNvPr>
          <p:cNvSpPr/>
          <p:nvPr/>
        </p:nvSpPr>
        <p:spPr>
          <a:xfrm>
            <a:off x="3397252" y="4852565"/>
            <a:ext cx="307204" cy="35044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802932-88CD-4291-90FF-4C1BB0751703}"/>
              </a:ext>
            </a:extLst>
          </p:cNvPr>
          <p:cNvSpPr/>
          <p:nvPr/>
        </p:nvSpPr>
        <p:spPr>
          <a:xfrm>
            <a:off x="3397252" y="4852565"/>
            <a:ext cx="307204" cy="35044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42C743-5986-4AA6-B147-28E0293C88ED}"/>
              </a:ext>
            </a:extLst>
          </p:cNvPr>
          <p:cNvSpPr/>
          <p:nvPr/>
        </p:nvSpPr>
        <p:spPr>
          <a:xfrm>
            <a:off x="4460753" y="4876336"/>
            <a:ext cx="307204" cy="350443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A16D5B-E69B-4E5A-B572-625291EA664D}"/>
              </a:ext>
            </a:extLst>
          </p:cNvPr>
          <p:cNvSpPr/>
          <p:nvPr/>
        </p:nvSpPr>
        <p:spPr>
          <a:xfrm>
            <a:off x="4460753" y="4871565"/>
            <a:ext cx="307204" cy="3504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23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09895 0.0791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1719 0.1553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Sýnidæmi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r>
              <a:rPr lang="is-IS" dirty="0"/>
              <a:t>Öll þessi dæmi eru sambærileg. Alltaf sama aðferðin í raun.</a:t>
            </a:r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1331640" y="1916832"/>
          <a:ext cx="2509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54080" imgH="203040" progId="Equation.3">
                  <p:embed/>
                </p:oleObj>
              </mc:Choice>
              <mc:Fallback>
                <p:oleObj name="Equation" r:id="rId3" imgW="1054080" imgH="203040" progId="Equation.3">
                  <p:embed/>
                  <p:pic>
                    <p:nvPicPr>
                      <p:cNvPr id="203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25098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1308423" y="2390775"/>
          <a:ext cx="29035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218960" imgH="228600" progId="Equation.3">
                  <p:embed/>
                </p:oleObj>
              </mc:Choice>
              <mc:Fallback>
                <p:oleObj name="Equation" r:id="rId5" imgW="1218960" imgH="228600" progId="Equation.3">
                  <p:embed/>
                  <p:pic>
                    <p:nvPicPr>
                      <p:cNvPr id="203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423" y="2390775"/>
                        <a:ext cx="29035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331640" y="2852738"/>
          <a:ext cx="22082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927000" imgH="228600" progId="Equation.3">
                  <p:embed/>
                </p:oleObj>
              </mc:Choice>
              <mc:Fallback>
                <p:oleObj name="Equation" r:id="rId7" imgW="927000" imgH="228600" progId="Equation.3">
                  <p:embed/>
                  <p:pic>
                    <p:nvPicPr>
                      <p:cNvPr id="203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738"/>
                        <a:ext cx="22082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298650" y="3378448"/>
          <a:ext cx="2481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041120" imgH="203040" progId="Equation.3">
                  <p:embed/>
                </p:oleObj>
              </mc:Choice>
              <mc:Fallback>
                <p:oleObj name="Equation" r:id="rId9" imgW="1041120" imgH="203040" progId="Equation.3">
                  <p:embed/>
                  <p:pic>
                    <p:nvPicPr>
                      <p:cNvPr id="203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650" y="3378448"/>
                        <a:ext cx="24812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1331640" y="3933056"/>
          <a:ext cx="968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406080" imgH="203040" progId="Equation.3">
                  <p:embed/>
                </p:oleObj>
              </mc:Choice>
              <mc:Fallback>
                <p:oleObj name="Equation" r:id="rId11" imgW="406080" imgH="203040" progId="Equation.3">
                  <p:embed/>
                  <p:pic>
                    <p:nvPicPr>
                      <p:cNvPr id="203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968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1187624" y="5301208"/>
          <a:ext cx="1422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596880" imgH="419040" progId="Equation.3">
                  <p:embed/>
                </p:oleObj>
              </mc:Choice>
              <mc:Fallback>
                <p:oleObj name="Equation" r:id="rId13" imgW="596880" imgH="419040" progId="Equation.3">
                  <p:embed/>
                  <p:pic>
                    <p:nvPicPr>
                      <p:cNvPr id="203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01208"/>
                        <a:ext cx="14224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1187624" y="6381328"/>
          <a:ext cx="1392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583920" imgH="203040" progId="Equation.3">
                  <p:embed/>
                </p:oleObj>
              </mc:Choice>
              <mc:Fallback>
                <p:oleObj name="Equation" r:id="rId15" imgW="583920" imgH="203040" progId="Equation.3">
                  <p:embed/>
                  <p:pic>
                    <p:nvPicPr>
                      <p:cNvPr id="203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381328"/>
                        <a:ext cx="13922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3923928" y="3933056"/>
          <a:ext cx="938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393480" imgH="190440" progId="Equation.3">
                  <p:embed/>
                </p:oleObj>
              </mc:Choice>
              <mc:Fallback>
                <p:oleObj name="Equation" r:id="rId17" imgW="393480" imgH="190440" progId="Equation.3">
                  <p:embed/>
                  <p:pic>
                    <p:nvPicPr>
                      <p:cNvPr id="203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933056"/>
                        <a:ext cx="938213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6" name="Object 10"/>
          <p:cNvGraphicFramePr>
            <a:graphicFrameLocks noChangeAspect="1"/>
          </p:cNvGraphicFramePr>
          <p:nvPr/>
        </p:nvGraphicFramePr>
        <p:xfrm>
          <a:off x="3491880" y="5301208"/>
          <a:ext cx="14224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596880" imgH="419040" progId="Equation.3">
                  <p:embed/>
                </p:oleObj>
              </mc:Choice>
              <mc:Fallback>
                <p:oleObj name="Equation" r:id="rId19" imgW="596880" imgH="419040" progId="Equation.3">
                  <p:embed/>
                  <p:pic>
                    <p:nvPicPr>
                      <p:cNvPr id="203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01208"/>
                        <a:ext cx="14224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7" name="Object 11"/>
          <p:cNvGraphicFramePr>
            <a:graphicFrameLocks noChangeAspect="1"/>
          </p:cNvGraphicFramePr>
          <p:nvPr/>
        </p:nvGraphicFramePr>
        <p:xfrm>
          <a:off x="4067944" y="6309320"/>
          <a:ext cx="846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355320" imgH="177480" progId="Equation.3">
                  <p:embed/>
                </p:oleObj>
              </mc:Choice>
              <mc:Fallback>
                <p:oleObj name="Equation" r:id="rId21" imgW="355320" imgH="177480" progId="Equation.3">
                  <p:embed/>
                  <p:pic>
                    <p:nvPicPr>
                      <p:cNvPr id="2037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6309320"/>
                        <a:ext cx="8461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27984" y="2492896"/>
            <a:ext cx="145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4</a:t>
            </a:r>
            <a:r>
              <a:rPr lang="is-IS" baseline="30000" dirty="0"/>
              <a:t>x</a:t>
            </a:r>
            <a:r>
              <a:rPr lang="is-IS" dirty="0"/>
              <a:t> breytt í (2</a:t>
            </a:r>
            <a:r>
              <a:rPr lang="is-IS" baseline="30000" dirty="0"/>
              <a:t>x</a:t>
            </a:r>
            <a:r>
              <a:rPr lang="is-IS" dirty="0"/>
              <a:t>)</a:t>
            </a:r>
            <a:r>
              <a:rPr lang="is-IS" baseline="30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27984" y="2924944"/>
                <a:ext cx="3210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Næsta skref er að skilgreina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s-IS" baseline="30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924944"/>
                <a:ext cx="3210559" cy="369332"/>
              </a:xfrm>
              <a:prstGeom prst="rect">
                <a:avLst/>
              </a:prstGeom>
              <a:blipFill>
                <a:blip r:embed="rId23"/>
                <a:stretch>
                  <a:fillRect l="-1518" t="-8333" b="-28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27984" y="3286725"/>
                <a:ext cx="30442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Núllþáttun eða annars stigs jafnan.</a:t>
                </a:r>
                <a:br>
                  <a:rPr lang="is-IS" dirty="0"/>
                </a:br>
                <a:r>
                  <a:rPr lang="is-IS" dirty="0"/>
                  <a:t>Svörin eru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is-IS" dirty="0"/>
                  <a:t>og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s-IS" baseline="30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286725"/>
                <a:ext cx="3044231" cy="646331"/>
              </a:xfrm>
              <a:prstGeom prst="rect">
                <a:avLst/>
              </a:prstGeom>
              <a:blipFill>
                <a:blip r:embed="rId24"/>
                <a:stretch>
                  <a:fillRect l="-1600" t="-4717" r="-800" b="-1509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355459" y="4571270"/>
            <a:ext cx="355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Sett upp sem ln og leysum</a:t>
            </a:r>
            <a:br>
              <a:rPr lang="is-IS" dirty="0"/>
            </a:br>
            <a:r>
              <a:rPr lang="is-IS" dirty="0"/>
              <a:t>Sjá nánar um þá leið á glærunni á undan.</a:t>
            </a:r>
            <a:endParaRPr lang="is-IS" baseline="30000" dirty="0"/>
          </a:p>
        </p:txBody>
      </p:sp>
      <p:graphicFrame>
        <p:nvGraphicFramePr>
          <p:cNvPr id="203788" name="Object 12"/>
          <p:cNvGraphicFramePr>
            <a:graphicFrameLocks noChangeAspect="1"/>
          </p:cNvGraphicFramePr>
          <p:nvPr/>
        </p:nvGraphicFramePr>
        <p:xfrm>
          <a:off x="395536" y="4621213"/>
          <a:ext cx="2238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5" imgW="939600" imgH="203040" progId="Equation.3">
                  <p:embed/>
                </p:oleObj>
              </mc:Choice>
              <mc:Fallback>
                <p:oleObj name="Equation" r:id="rId25" imgW="939600" imgH="203040" progId="Equation.3">
                  <p:embed/>
                  <p:pic>
                    <p:nvPicPr>
                      <p:cNvPr id="2037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21213"/>
                        <a:ext cx="2238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0" name="Object 14"/>
          <p:cNvGraphicFramePr>
            <a:graphicFrameLocks noChangeAspect="1"/>
          </p:cNvGraphicFramePr>
          <p:nvPr/>
        </p:nvGraphicFramePr>
        <p:xfrm>
          <a:off x="3131840" y="4653136"/>
          <a:ext cx="2178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7" imgW="914400" imgH="203040" progId="Equation.3">
                  <p:embed/>
                </p:oleObj>
              </mc:Choice>
              <mc:Fallback>
                <p:oleObj name="Equation" r:id="rId27" imgW="914400" imgH="203040" progId="Equation.3">
                  <p:embed/>
                  <p:pic>
                    <p:nvPicPr>
                      <p:cNvPr id="2037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653136"/>
                        <a:ext cx="21780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80112" y="557003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Deilt með ln(2)</a:t>
            </a:r>
            <a:endParaRPr lang="is-IS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9B02F-E5CD-46EA-8923-091186D11825}"/>
              </a:ext>
            </a:extLst>
          </p:cNvPr>
          <p:cNvSpPr txBox="1"/>
          <p:nvPr/>
        </p:nvSpPr>
        <p:spPr>
          <a:xfrm rot="1883798">
            <a:off x="7679736" y="424765"/>
            <a:ext cx="109972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9B3FBA-0DBD-4001-B042-CFF9A3AD6A8A}"/>
                  </a:ext>
                </a:extLst>
              </p:cNvPr>
              <p:cNvSpPr txBox="1"/>
              <p:nvPr/>
            </p:nvSpPr>
            <p:spPr>
              <a:xfrm>
                <a:off x="5064012" y="3895674"/>
                <a:ext cx="32527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Með þessari aðferð er nú vitað að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br>
                  <a:rPr lang="is-IS" dirty="0"/>
                </a:br>
                <a:r>
                  <a:rPr lang="is-IS" dirty="0"/>
                  <a:t>getur verið 3 og 1.</a:t>
                </a:r>
                <a:endParaRPr lang="is-IS" baseline="30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9B3FBA-0DBD-4001-B042-CFF9A3A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012" y="3895674"/>
                <a:ext cx="3252750" cy="646331"/>
              </a:xfrm>
              <a:prstGeom prst="rect">
                <a:avLst/>
              </a:prstGeom>
              <a:blipFill>
                <a:blip r:embed="rId29"/>
                <a:stretch>
                  <a:fillRect l="-1689" t="-3774" b="-1415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41FD8B6-D69C-4B61-8563-8692A0B4372B}"/>
              </a:ext>
            </a:extLst>
          </p:cNvPr>
          <p:cNvSpPr txBox="1"/>
          <p:nvPr/>
        </p:nvSpPr>
        <p:spPr>
          <a:xfrm>
            <a:off x="5539603" y="6047130"/>
            <a:ext cx="268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>
                <a:solidFill>
                  <a:srgbClr val="FF0000"/>
                </a:solidFill>
              </a:rPr>
              <a:t>Ath! að stundum kemur villa,</a:t>
            </a:r>
            <a:br>
              <a:rPr lang="is-IS" dirty="0">
                <a:solidFill>
                  <a:srgbClr val="FF0000"/>
                </a:solidFill>
              </a:rPr>
            </a:br>
            <a:r>
              <a:rPr lang="is-IS" dirty="0">
                <a:solidFill>
                  <a:srgbClr val="FF0000"/>
                </a:solidFill>
              </a:rPr>
              <a:t>þá er það x gildi ekki til.</a:t>
            </a:r>
            <a:endParaRPr lang="is-IS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1" grpId="0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461</Words>
  <Application>Microsoft Office PowerPoint</Application>
  <PresentationFormat>On-screen Show (4:3)</PresentationFormat>
  <Paragraphs>75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2, Nokkur mikilvæg föll Lograföll. Æfing 2.7</vt:lpstr>
      <vt:lpstr>Veldareikningar - upprifjun</vt:lpstr>
      <vt:lpstr>Veldareikningar í lograjöfnum</vt:lpstr>
      <vt:lpstr>Veldareikningar í lograjöfnum</vt:lpstr>
      <vt:lpstr>Veldareikningar í lograjöfnum</vt:lpstr>
      <vt:lpstr>Sýnidæmi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2020-10-11T11:45:38Z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