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15"/>
  </p:notesMasterIdLst>
  <p:sldIdLst>
    <p:sldId id="313" r:id="rId3"/>
    <p:sldId id="325" r:id="rId4"/>
    <p:sldId id="326" r:id="rId5"/>
    <p:sldId id="335" r:id="rId6"/>
    <p:sldId id="334" r:id="rId7"/>
    <p:sldId id="330" r:id="rId8"/>
    <p:sldId id="337" r:id="rId9"/>
    <p:sldId id="331" r:id="rId10"/>
    <p:sldId id="332" r:id="rId11"/>
    <p:sldId id="333" r:id="rId12"/>
    <p:sldId id="338" r:id="rId13"/>
    <p:sldId id="336" r:id="rId1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62FBB-2B67-4647-8433-371BA7416C33}" v="32" dt="2020-10-13T21:10:55.224"/>
    <p1510:client id="{BED95BD7-9509-4F50-9719-55F1CAE4CB28}" v="953" dt="2020-10-13T20:55:50.281"/>
    <p1510:client id="{C2083F76-4543-4FF9-98A5-2E22CB66FD39}" v="29" dt="2020-10-14T08:11:27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104" d="100"/>
          <a:sy n="104" d="100"/>
        </p:scale>
        <p:origin x="17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10/14/2020 8:10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10/14/2020 8:10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10/14/2020 8:10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10/14/2020 8:10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10/14/2020 8:10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10/14/2020 8:10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10/14/2020 8:10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10/14/2020 8:10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10/14/2020 8:10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10/14/2020 8:10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10/14/2020 8:10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10/14/2020 8:10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10/14/2020 8:10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42.png"/><Relationship Id="rId4" Type="http://schemas.openxmlformats.org/officeDocument/2006/relationships/image" Target="../media/image37.wmf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1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3.wmf"/><Relationship Id="rId3" Type="http://schemas.openxmlformats.org/officeDocument/2006/relationships/image" Target="../media/image24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9.wmf"/><Relationship Id="rId3" Type="http://schemas.openxmlformats.org/officeDocument/2006/relationships/image" Target="../media/image30.png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36.png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31.wmf"/><Relationship Id="rId9" Type="http://schemas.openxmlformats.org/officeDocument/2006/relationships/image" Target="../media/image40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7504" y="3789040"/>
            <a:ext cx="8928992" cy="2002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Kafli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3,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Markgildi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Almennt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um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markgildi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Æfing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3.1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48036" y="6021288"/>
            <a:ext cx="5647928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Þorsteinn Kristjáns Jóhannsson</a:t>
            </a:r>
            <a:br>
              <a:rPr lang="en-US" dirty="0"/>
            </a:br>
            <a:r>
              <a:rPr lang="en-US" dirty="0"/>
              <a:t>STÆR3FM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9DCE-7086-4F33-B31F-44B699D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9" y="1844824"/>
            <a:ext cx="3854202" cy="83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2799C-90AD-4FF6-A8D7-8642B96E92B1}"/>
              </a:ext>
            </a:extLst>
          </p:cNvPr>
          <p:cNvSpPr txBox="1"/>
          <p:nvPr/>
        </p:nvSpPr>
        <p:spPr>
          <a:xfrm rot="1883798">
            <a:off x="7166566" y="717133"/>
            <a:ext cx="179568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bók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Stærðfræði 3B</a:t>
            </a:r>
          </a:p>
        </p:txBody>
      </p:sp>
    </p:spTree>
    <p:extLst>
      <p:ext uri="{BB962C8B-B14F-4D97-AF65-F5344CB8AC3E}">
        <p14:creationId xmlns:p14="http://schemas.microsoft.com/office/powerpoint/2010/main" val="10734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Markgildi og ln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s-IS" dirty="0"/>
              <a:t>Finnum markgildi falls þar sem x stefnu á 6</a:t>
            </a:r>
          </a:p>
          <a:p>
            <a:r>
              <a:rPr lang="is-IS" dirty="0"/>
              <a:t>Leysist nákvæmlega eins og </a:t>
            </a:r>
            <a:r>
              <a:rPr lang="is-IS" i="1" dirty="0"/>
              <a:t>e</a:t>
            </a:r>
            <a:r>
              <a:rPr lang="is-IS" dirty="0"/>
              <a:t> nema svarið fer inn í sviga</a:t>
            </a:r>
          </a:p>
        </p:txBody>
      </p:sp>
      <p:graphicFrame>
        <p:nvGraphicFramePr>
          <p:cNvPr id="210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822559"/>
              </p:ext>
            </p:extLst>
          </p:nvPr>
        </p:nvGraphicFramePr>
        <p:xfrm>
          <a:off x="1187624" y="2492896"/>
          <a:ext cx="32369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358640" imgH="228600" progId="Equation.3">
                  <p:embed/>
                </p:oleObj>
              </mc:Choice>
              <mc:Fallback>
                <p:oleObj name="Equation" r:id="rId3" imgW="1358640" imgH="228600" progId="Equation.3">
                  <p:embed/>
                  <p:pic>
                    <p:nvPicPr>
                      <p:cNvPr id="2109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492896"/>
                        <a:ext cx="323691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496206"/>
              </p:ext>
            </p:extLst>
          </p:nvPr>
        </p:nvGraphicFramePr>
        <p:xfrm>
          <a:off x="1184177" y="3092326"/>
          <a:ext cx="2690813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130040" imgH="291960" progId="Equation.3">
                  <p:embed/>
                </p:oleObj>
              </mc:Choice>
              <mc:Fallback>
                <p:oleObj name="Equation" r:id="rId5" imgW="1130040" imgH="291960" progId="Equation.3">
                  <p:embed/>
                  <p:pic>
                    <p:nvPicPr>
                      <p:cNvPr id="2109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177" y="3092326"/>
                        <a:ext cx="2690813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470860"/>
              </p:ext>
            </p:extLst>
          </p:nvPr>
        </p:nvGraphicFramePr>
        <p:xfrm>
          <a:off x="1184177" y="4539282"/>
          <a:ext cx="23288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977760" imgH="228600" progId="Equation.3">
                  <p:embed/>
                </p:oleObj>
              </mc:Choice>
              <mc:Fallback>
                <p:oleObj name="Equation" r:id="rId7" imgW="977760" imgH="228600" progId="Equation.3">
                  <p:embed/>
                  <p:pic>
                    <p:nvPicPr>
                      <p:cNvPr id="2109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177" y="4539282"/>
                        <a:ext cx="232886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0953" name="Object 9"/>
              <p:cNvSpPr txBox="1"/>
              <p:nvPr/>
            </p:nvSpPr>
            <p:spPr bwMode="auto">
              <a:xfrm>
                <a:off x="1115615" y="5193428"/>
                <a:ext cx="2397425" cy="482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s-I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s-I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is-I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is-I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10)</m:t>
                      </m:r>
                      <m:r>
                        <a:rPr lang="is-I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s-I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is-IS" sz="2800" dirty="0"/>
              </a:p>
            </p:txBody>
          </p:sp>
        </mc:Choice>
        <mc:Fallback xmlns="">
          <p:sp>
            <p:nvSpPr>
              <p:cNvPr id="21095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5" y="5193428"/>
                <a:ext cx="2397425" cy="482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74EEF4D-9A73-46FC-956D-C787ABFE8362}"/>
              </a:ext>
            </a:extLst>
          </p:cNvPr>
          <p:cNvSpPr txBox="1"/>
          <p:nvPr/>
        </p:nvSpPr>
        <p:spPr>
          <a:xfrm rot="1883798">
            <a:off x="7586924" y="533872"/>
            <a:ext cx="142423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Auka glæra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103F70-D172-4635-86C8-A3B7AA129C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0" y="4132990"/>
            <a:ext cx="4572000" cy="2738082"/>
          </a:xfrm>
          <a:prstGeom prst="rect">
            <a:avLst/>
          </a:prstGeom>
        </p:spPr>
      </p:pic>
      <p:graphicFrame>
        <p:nvGraphicFramePr>
          <p:cNvPr id="2109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772318"/>
              </p:ext>
            </p:extLst>
          </p:nvPr>
        </p:nvGraphicFramePr>
        <p:xfrm>
          <a:off x="1184177" y="3786063"/>
          <a:ext cx="374808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1" imgW="1574640" imgH="291960" progId="Equation.3">
                  <p:embed/>
                </p:oleObj>
              </mc:Choice>
              <mc:Fallback>
                <p:oleObj name="Equation" r:id="rId11" imgW="1574640" imgH="291960" progId="Equation.3">
                  <p:embed/>
                  <p:pic>
                    <p:nvPicPr>
                      <p:cNvPr id="2109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177" y="3786063"/>
                        <a:ext cx="3748087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1E2F7F-BC2D-449A-91D4-72BA2A1E0371}"/>
              </a:ext>
            </a:extLst>
          </p:cNvPr>
          <p:cNvCxnSpPr>
            <a:cxnSpLocks/>
          </p:cNvCxnSpPr>
          <p:nvPr/>
        </p:nvCxnSpPr>
        <p:spPr>
          <a:xfrm flipV="1">
            <a:off x="8748464" y="4653136"/>
            <a:ext cx="0" cy="15150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292474-0BD5-442C-8B67-FA0A4E78E7C9}"/>
              </a:ext>
            </a:extLst>
          </p:cNvPr>
          <p:cNvCxnSpPr>
            <a:cxnSpLocks/>
          </p:cNvCxnSpPr>
          <p:nvPr/>
        </p:nvCxnSpPr>
        <p:spPr>
          <a:xfrm flipH="1">
            <a:off x="5148064" y="4653136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06831A-77D7-4DF5-A957-FDC1A9123D3F}"/>
              </a:ext>
            </a:extLst>
          </p:cNvPr>
          <p:cNvSpPr/>
          <p:nvPr/>
        </p:nvSpPr>
        <p:spPr>
          <a:xfrm>
            <a:off x="1547664" y="1628800"/>
            <a:ext cx="8275215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HeroicExtremeRightFacing"/>
              <a:lightRig rig="threePt" dir="t"/>
            </a:scene3d>
          </a:bodyPr>
          <a:lstStyle/>
          <a:p>
            <a:pPr algn="ctr"/>
            <a:r>
              <a:rPr lang="en-US" sz="18000" b="1" cap="none" spc="0" dirty="0">
                <a:ln w="12700">
                  <a:solidFill>
                    <a:schemeClr val="accent1">
                      <a:alpha val="50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>
                      <a:alpha val="50000"/>
                    </a:schemeClr>
                  </a:outerShdw>
                  <a:reflection stA="50000" endPos="65000" dist="50800" dir="5400000" sy="-100000" algn="bl" rotWithShape="0"/>
                </a:effectLst>
              </a:rPr>
              <a:t>ALLTAF!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7F0A1-E24E-449E-A2A1-6EFCF101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Að lokum...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610D-15A5-4EE6-B8CC-5066AC6714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088" cy="5221560"/>
          </a:xfrm>
        </p:spPr>
        <p:txBody>
          <a:bodyPr>
            <a:normAutofit/>
          </a:bodyPr>
          <a:lstStyle/>
          <a:p>
            <a:r>
              <a:rPr lang="is-IS" dirty="0"/>
              <a:t>Hér er ein ábending áður en þessari kynningu lýkur.</a:t>
            </a:r>
          </a:p>
          <a:p>
            <a:r>
              <a:rPr lang="is-IS" b="1" dirty="0">
                <a:solidFill>
                  <a:srgbClr val="FF0000"/>
                </a:solidFill>
              </a:rPr>
              <a:t>ALLTAF</a:t>
            </a:r>
            <a:r>
              <a:rPr lang="is-IS" dirty="0"/>
              <a:t>... þá meina ég </a:t>
            </a:r>
            <a:r>
              <a:rPr lang="is-IS" b="1" dirty="0">
                <a:solidFill>
                  <a:srgbClr val="FF0000"/>
                </a:solidFill>
              </a:rPr>
              <a:t>ALLTAF</a:t>
            </a:r>
            <a:r>
              <a:rPr lang="is-IS" dirty="0"/>
              <a:t> prófa fyrst að setja inn x gildið áður en farið er í þá vinnu að þátta og stytta. </a:t>
            </a:r>
            <a:r>
              <a:rPr lang="is-IS" b="1" dirty="0">
                <a:solidFill>
                  <a:srgbClr val="FF0000"/>
                </a:solidFill>
              </a:rPr>
              <a:t>ALLTAF</a:t>
            </a:r>
            <a:r>
              <a:rPr lang="is-IS" dirty="0"/>
              <a:t>.</a:t>
            </a:r>
          </a:p>
          <a:p>
            <a:r>
              <a:rPr lang="is-IS" dirty="0"/>
              <a:t>Var ég búinn að minnast á að prófa </a:t>
            </a:r>
            <a:r>
              <a:rPr lang="is-IS" b="1" dirty="0">
                <a:solidFill>
                  <a:srgbClr val="FF0000"/>
                </a:solidFill>
              </a:rPr>
              <a:t>ALLTAF</a:t>
            </a:r>
            <a:r>
              <a:rPr lang="is-IS" dirty="0"/>
              <a:t> að setja fyrst inn x gildið og sjá hvort að dæmið gangi upp?</a:t>
            </a:r>
          </a:p>
          <a:p>
            <a:r>
              <a:rPr lang="is-IS" dirty="0"/>
              <a:t>Að lokum, muna að setja x gildið beint inn og leysa... </a:t>
            </a:r>
            <a:r>
              <a:rPr lang="is-IS" b="1" dirty="0">
                <a:solidFill>
                  <a:srgbClr val="FF0000"/>
                </a:solidFill>
              </a:rPr>
              <a:t>ALLTAF</a:t>
            </a:r>
            <a:r>
              <a:rPr lang="is-IS" dirty="0"/>
              <a:t>.</a:t>
            </a:r>
          </a:p>
          <a:p>
            <a:r>
              <a:rPr lang="is-IS" dirty="0"/>
              <a:t>... </a:t>
            </a:r>
            <a:r>
              <a:rPr lang="is-IS" b="1" dirty="0">
                <a:solidFill>
                  <a:srgbClr val="FF0000"/>
                </a:solidFill>
              </a:rPr>
              <a:t>ALLTAF!</a:t>
            </a:r>
            <a:r>
              <a:rPr lang="is-IS" dirty="0"/>
              <a:t>...</a:t>
            </a:r>
          </a:p>
          <a:p>
            <a:r>
              <a:rPr lang="is-IS" dirty="0"/>
              <a:t>Dæmi: (semsagt </a:t>
            </a:r>
            <a:r>
              <a:rPr lang="is-IS" b="1" dirty="0">
                <a:solidFill>
                  <a:srgbClr val="FF0000"/>
                </a:solidFill>
              </a:rPr>
              <a:t>ekki </a:t>
            </a:r>
            <a:r>
              <a:rPr lang="is-IS" dirty="0"/>
              <a:t>byrja að þátta, </a:t>
            </a:r>
            <a:r>
              <a:rPr lang="is-IS" b="1" dirty="0">
                <a:solidFill>
                  <a:srgbClr val="FF0000"/>
                </a:solidFill>
              </a:rPr>
              <a:t>ALLTAF</a:t>
            </a:r>
            <a:r>
              <a:rPr lang="is-IS" dirty="0"/>
              <a:t> setja x inn fyrst)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FE1C968E-85F8-4D88-A449-F75FD897C508}"/>
                  </a:ext>
                </a:extLst>
              </p:cNvPr>
              <p:cNvSpPr txBox="1"/>
              <p:nvPr/>
            </p:nvSpPr>
            <p:spPr bwMode="auto">
              <a:xfrm>
                <a:off x="1043608" y="5557837"/>
                <a:ext cx="5544616" cy="10255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is-I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is-IS" sz="2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→2</m:t>
                          </m:r>
                        </m:lim>
                      </m:limLow>
                      <m:f>
                        <m:fPr>
                          <m:ctrlPr>
                            <a:rPr lang="is-I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s-IS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is-I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is-I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is-I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s-IS" sz="2600" dirty="0"/>
              </a:p>
            </p:txBody>
          </p:sp>
        </mc:Choice>
        <mc:Fallback xmlns="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FE1C968E-85F8-4D88-A449-F75FD897C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5557837"/>
                <a:ext cx="5544616" cy="1025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9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6" presetClass="emph" presetSubtype="0" repeatCount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F0A1-E24E-449E-A2A1-6EFCF101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Svo líða nokkrar mínútur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610D-15A5-4EE6-B8CC-5066AC6714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5135562"/>
          </a:xfrm>
        </p:spPr>
        <p:txBody>
          <a:bodyPr>
            <a:normAutofit/>
          </a:bodyPr>
          <a:lstStyle/>
          <a:p>
            <a:r>
              <a:rPr lang="is-IS" dirty="0"/>
              <a:t>Og einhver fer að leysa dæmi 9a.</a:t>
            </a:r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Jújú... þetta má alveg en hér hefði verið einfaldast að gera eins og fyrri glæra segir. </a:t>
            </a:r>
            <a:r>
              <a:rPr lang="is-IS" b="1" dirty="0">
                <a:solidFill>
                  <a:srgbClr val="FF0000"/>
                </a:solidFill>
              </a:rPr>
              <a:t>ALLTAF</a:t>
            </a:r>
            <a:r>
              <a:rPr lang="is-IS" dirty="0"/>
              <a:t> setja fyrst x gildið inn.</a:t>
            </a:r>
          </a:p>
          <a:p>
            <a:r>
              <a:rPr lang="is-IS" dirty="0"/>
              <a:t>Ef það kemur villa, error, math error o.s.frv. þá þátta.</a:t>
            </a:r>
          </a:p>
          <a:p>
            <a:endParaRPr lang="is-I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FE1C968E-85F8-4D88-A449-F75FD897C508}"/>
                  </a:ext>
                </a:extLst>
              </p:cNvPr>
              <p:cNvSpPr txBox="1"/>
              <p:nvPr/>
            </p:nvSpPr>
            <p:spPr bwMode="auto">
              <a:xfrm>
                <a:off x="1259632" y="1988840"/>
                <a:ext cx="5544616" cy="10255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is-I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is-IS" sz="2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→2</m:t>
                          </m:r>
                        </m:lim>
                      </m:limLow>
                      <m:f>
                        <m:fPr>
                          <m:ctrlPr>
                            <a:rPr lang="is-I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s-IS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+9</m:t>
                          </m:r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num>
                        <m:den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is-I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+4)(</m:t>
                          </m:r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+5)</m:t>
                          </m:r>
                        </m:num>
                        <m:den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is-IS" sz="2600" dirty="0"/>
              </a:p>
            </p:txBody>
          </p:sp>
        </mc:Choice>
        <mc:Fallback xmlns="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FE1C968E-85F8-4D88-A449-F75FD897C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1988840"/>
                <a:ext cx="5544616" cy="1025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B45A7C-2649-4006-9458-1C416CE10A93}"/>
              </a:ext>
            </a:extLst>
          </p:cNvPr>
          <p:cNvCxnSpPr>
            <a:cxnSpLocks/>
          </p:cNvCxnSpPr>
          <p:nvPr/>
        </p:nvCxnSpPr>
        <p:spPr>
          <a:xfrm>
            <a:off x="4309120" y="2177566"/>
            <a:ext cx="1343000" cy="6033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C8348F61-E3AF-4D40-BEF0-70F17566C682}"/>
                  </a:ext>
                </a:extLst>
              </p:cNvPr>
              <p:cNvSpPr txBox="1"/>
              <p:nvPr/>
            </p:nvSpPr>
            <p:spPr bwMode="auto">
              <a:xfrm>
                <a:off x="1259632" y="3086279"/>
                <a:ext cx="4680520" cy="7027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is-I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is-IS" sz="2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→2</m:t>
                          </m:r>
                        </m:lim>
                      </m:limLow>
                      <m:d>
                        <m:dPr>
                          <m:ctrlP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is-I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=2+5=7</m:t>
                      </m:r>
                    </m:oMath>
                  </m:oMathPara>
                </a14:m>
                <a:endParaRPr lang="is-IS" sz="2600" dirty="0"/>
              </a:p>
            </p:txBody>
          </p:sp>
        </mc:Choice>
        <mc:Fallback xmlns=""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C8348F61-E3AF-4D40-BEF0-70F17566C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3086279"/>
                <a:ext cx="4680520" cy="702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494775D6-AF62-46C5-8127-49D2171652DC}"/>
                  </a:ext>
                </a:extLst>
              </p:cNvPr>
              <p:cNvSpPr txBox="1"/>
              <p:nvPr/>
            </p:nvSpPr>
            <p:spPr bwMode="auto">
              <a:xfrm>
                <a:off x="1256578" y="5301208"/>
                <a:ext cx="7563893" cy="10255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is-I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is-IS" sz="2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→2</m:t>
                          </m:r>
                        </m:lim>
                      </m:limLow>
                      <m:f>
                        <m:fPr>
                          <m:ctrlPr>
                            <a:rPr lang="is-I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s-IS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+9</m:t>
                          </m:r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num>
                        <m:den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is-I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+9</m:t>
                          </m:r>
                          <m:r>
                            <a:rPr lang="is-I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num>
                        <m:den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is-I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num>
                        <m:den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is-I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is-IS" sz="2600" dirty="0"/>
              </a:p>
            </p:txBody>
          </p:sp>
        </mc:Choice>
        <mc:Fallback xmlns="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494775D6-AF62-46C5-8127-49D21716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6578" y="5301208"/>
                <a:ext cx="7563893" cy="1025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07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Hvað er markgildi?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5410200"/>
          </a:xfrm>
        </p:spPr>
        <p:txBody>
          <a:bodyPr/>
          <a:lstStyle/>
          <a:p>
            <a:r>
              <a:rPr lang="is-IS" dirty="0"/>
              <a:t>Sum dæmi eru þannig að ákveðið svar kemur ekki til greina.</a:t>
            </a:r>
          </a:p>
          <a:p>
            <a:r>
              <a:rPr lang="is-IS" dirty="0"/>
              <a:t>T.d.</a:t>
            </a:r>
          </a:p>
          <a:p>
            <a:endParaRPr lang="is-IS" dirty="0"/>
          </a:p>
          <a:p>
            <a:r>
              <a:rPr lang="is-IS" dirty="0"/>
              <a:t>Hér má x ekki vera 9 því þá fæst 0 undir striki.</a:t>
            </a:r>
          </a:p>
          <a:p>
            <a:r>
              <a:rPr lang="is-IS" dirty="0"/>
              <a:t>En að hvaða svari stefnir fallið þegar x nálgast 9?</a:t>
            </a:r>
          </a:p>
          <a:p>
            <a:r>
              <a:rPr lang="is-IS" dirty="0"/>
              <a:t>Svarið sem verður til þegar x nálgast eitthvað, kallast markgildi.</a:t>
            </a:r>
          </a:p>
          <a:p>
            <a:r>
              <a:rPr lang="is-IS" dirty="0"/>
              <a:t>Markgildaritháttur á dæminu hér fyrir ofan er svona:</a:t>
            </a:r>
          </a:p>
        </p:txBody>
      </p:sp>
      <p:graphicFrame>
        <p:nvGraphicFramePr>
          <p:cNvPr id="205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527880"/>
              </p:ext>
            </p:extLst>
          </p:nvPr>
        </p:nvGraphicFramePr>
        <p:xfrm>
          <a:off x="1876946" y="1844824"/>
          <a:ext cx="217646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2058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946" y="1844824"/>
                        <a:ext cx="2176463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507094"/>
              </p:ext>
            </p:extLst>
          </p:nvPr>
        </p:nvGraphicFramePr>
        <p:xfrm>
          <a:off x="1331639" y="5157192"/>
          <a:ext cx="16335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685800" imgH="419040" progId="Equation.3">
                  <p:embed/>
                </p:oleObj>
              </mc:Choice>
              <mc:Fallback>
                <p:oleObj name="Equation" r:id="rId5" imgW="685800" imgH="419040" progId="Equation.3">
                  <p:embed/>
                  <p:pic>
                    <p:nvPicPr>
                      <p:cNvPr id="205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39" y="5157192"/>
                        <a:ext cx="1633538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DD4AAF-17AA-4A65-9F25-D8A18E18F43D}"/>
              </a:ext>
            </a:extLst>
          </p:cNvPr>
          <p:cNvSpPr txBox="1"/>
          <p:nvPr/>
        </p:nvSpPr>
        <p:spPr>
          <a:xfrm rot="1883798">
            <a:off x="7679736" y="424765"/>
            <a:ext cx="109972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öll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dæmin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0D147-2897-4A82-A4B5-33DBE482CB9B}"/>
              </a:ext>
            </a:extLst>
          </p:cNvPr>
          <p:cNvSpPr txBox="1"/>
          <p:nvPr/>
        </p:nvSpPr>
        <p:spPr>
          <a:xfrm>
            <a:off x="3542670" y="5454818"/>
            <a:ext cx="228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s-IS" sz="2000" dirty="0"/>
              <a:t>Lim stendur fyrir limit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Einfaldasta tegund markgilda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338120" cy="4572000"/>
          </a:xfrm>
        </p:spPr>
        <p:txBody>
          <a:bodyPr/>
          <a:lstStyle/>
          <a:p>
            <a:r>
              <a:rPr lang="is-IS" dirty="0"/>
              <a:t>Til eru markgildi þar sem verið er að vinna með margliðu, s.s. ekki brot, rót eða hornafall. </a:t>
            </a:r>
            <a:r>
              <a:rPr lang="is-IS" b="1" dirty="0"/>
              <a:t>Sýna öll skref í útreikningum.</a:t>
            </a:r>
          </a:p>
          <a:p>
            <a:r>
              <a:rPr lang="is-IS" dirty="0"/>
              <a:t>Hér er markgildi falls fundið þegar x nálgast 3.</a:t>
            </a:r>
          </a:p>
        </p:txBody>
      </p:sp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1187624" y="2742059"/>
          <a:ext cx="26908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130040" imgH="228600" progId="Equation.3">
                  <p:embed/>
                </p:oleObj>
              </mc:Choice>
              <mc:Fallback>
                <p:oleObj name="Equation" r:id="rId3" imgW="1130040" imgH="228600" progId="Equation.3">
                  <p:embed/>
                  <p:pic>
                    <p:nvPicPr>
                      <p:cNvPr id="2068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42059"/>
                        <a:ext cx="269081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1" name="Object 3"/>
          <p:cNvGraphicFramePr>
            <a:graphicFrameLocks noChangeAspect="1"/>
          </p:cNvGraphicFramePr>
          <p:nvPr/>
        </p:nvGraphicFramePr>
        <p:xfrm>
          <a:off x="1187624" y="3311327"/>
          <a:ext cx="23876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002960" imgH="291960" progId="Equation.3">
                  <p:embed/>
                </p:oleObj>
              </mc:Choice>
              <mc:Fallback>
                <p:oleObj name="Equation" r:id="rId5" imgW="1002960" imgH="291960" progId="Equation.3">
                  <p:embed/>
                  <p:pic>
                    <p:nvPicPr>
                      <p:cNvPr id="2068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311327"/>
                        <a:ext cx="2387600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2" name="Object 4"/>
          <p:cNvGraphicFramePr>
            <a:graphicFrameLocks noChangeAspect="1"/>
          </p:cNvGraphicFramePr>
          <p:nvPr/>
        </p:nvGraphicFramePr>
        <p:xfrm>
          <a:off x="1194247" y="4103414"/>
          <a:ext cx="323373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358640" imgH="291960" progId="Equation.3">
                  <p:embed/>
                </p:oleObj>
              </mc:Choice>
              <mc:Fallback>
                <p:oleObj name="Equation" r:id="rId7" imgW="1358640" imgH="291960" progId="Equation.3">
                  <p:embed/>
                  <p:pic>
                    <p:nvPicPr>
                      <p:cNvPr id="206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247" y="4103414"/>
                        <a:ext cx="3233737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3" name="Object 5"/>
          <p:cNvGraphicFramePr>
            <a:graphicFrameLocks noChangeAspect="1"/>
          </p:cNvGraphicFramePr>
          <p:nvPr/>
        </p:nvGraphicFramePr>
        <p:xfrm>
          <a:off x="1763688" y="5036220"/>
          <a:ext cx="17541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736560" imgH="203040" progId="Equation.3">
                  <p:embed/>
                </p:oleObj>
              </mc:Choice>
              <mc:Fallback>
                <p:oleObj name="Equation" r:id="rId9" imgW="736560" imgH="203040" progId="Equation.3">
                  <p:embed/>
                  <p:pic>
                    <p:nvPicPr>
                      <p:cNvPr id="206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036220"/>
                        <a:ext cx="1754188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4" name="Object 6"/>
          <p:cNvGraphicFramePr>
            <a:graphicFrameLocks noChangeAspect="1"/>
          </p:cNvGraphicFramePr>
          <p:nvPr/>
        </p:nvGraphicFramePr>
        <p:xfrm>
          <a:off x="1552575" y="5672609"/>
          <a:ext cx="21780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914400" imgH="177480" progId="Equation.3">
                  <p:embed/>
                </p:oleObj>
              </mc:Choice>
              <mc:Fallback>
                <p:oleObj name="Equation" r:id="rId11" imgW="914400" imgH="177480" progId="Equation.3">
                  <p:embed/>
                  <p:pic>
                    <p:nvPicPr>
                      <p:cNvPr id="2068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5672609"/>
                        <a:ext cx="217805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855" name="Picture 7"/>
          <p:cNvPicPr>
            <a:picLocks noChangeAspect="1" noChangeArrowheads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4788024" y="3140968"/>
            <a:ext cx="381642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596336" y="3717032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436096" y="5229200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AD2E70-C308-4511-A8A5-E3FE9C75C149}"/>
              </a:ext>
            </a:extLst>
          </p:cNvPr>
          <p:cNvSpPr txBox="1"/>
          <p:nvPr/>
        </p:nvSpPr>
        <p:spPr>
          <a:xfrm rot="1883798">
            <a:off x="7582467" y="349206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1, 2b og 3a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Markgildi og hornaföll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050088" cy="4572000"/>
              </a:xfrm>
            </p:spPr>
            <p:txBody>
              <a:bodyPr/>
              <a:lstStyle/>
              <a:p>
                <a:r>
                  <a:rPr lang="is-IS" dirty="0"/>
                  <a:t>Sum markgildi eru með hornaföllum og þá þarf að passa að hafa vasareikninn stilltan á RAD. </a:t>
                </a:r>
                <a:r>
                  <a:rPr lang="is-IS" b="1" dirty="0"/>
                  <a:t>Sýna öll skref í útreikningum.</a:t>
                </a:r>
                <a:endParaRPr lang="is-IS" dirty="0"/>
              </a:p>
              <a:p>
                <a:r>
                  <a:rPr lang="is-IS" dirty="0"/>
                  <a:t>Hér er markgildi falls fundið þegar x nálgast </a:t>
                </a:r>
                <a14:m>
                  <m:oMath xmlns:m="http://schemas.openxmlformats.org/officeDocument/2006/math">
                    <m:r>
                      <a:rPr lang="is-I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s-I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050088" cy="4572000"/>
              </a:xfrm>
              <a:blipFill>
                <a:blip r:embed="rId2"/>
                <a:stretch>
                  <a:fillRect l="-757" t="-1200" r="-1665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850" name="Object 2"/>
              <p:cNvSpPr txBox="1"/>
              <p:nvPr/>
            </p:nvSpPr>
            <p:spPr bwMode="auto">
              <a:xfrm>
                <a:off x="1187450" y="2741613"/>
                <a:ext cx="3240534" cy="5429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s-I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s-I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is-IS" sz="2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is-I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is-I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s-I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2600" dirty="0"/>
              </a:p>
            </p:txBody>
          </p:sp>
        </mc:Choice>
        <mc:Fallback xmlns="">
          <p:sp>
            <p:nvSpPr>
              <p:cNvPr id="20685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50" y="2741613"/>
                <a:ext cx="3240534" cy="542925"/>
              </a:xfrm>
              <a:prstGeom prst="rect">
                <a:avLst/>
              </a:prstGeom>
              <a:blipFill>
                <a:blip r:embed="rId3"/>
                <a:stretch>
                  <a:fillRect l="-1883" b="-449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851" name="Object 3"/>
              <p:cNvSpPr txBox="1"/>
              <p:nvPr/>
            </p:nvSpPr>
            <p:spPr bwMode="auto">
              <a:xfrm>
                <a:off x="1118908" y="3351573"/>
                <a:ext cx="2808486" cy="69373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s-I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s-IS" sz="2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2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p>
                        <m:sSupPr>
                          <m:ctrlP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s-IS" sz="2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is-I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2600" dirty="0"/>
              </a:p>
            </p:txBody>
          </p:sp>
        </mc:Choice>
        <mc:Fallback xmlns="">
          <p:sp>
            <p:nvSpPr>
              <p:cNvPr id="20685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8908" y="3351573"/>
                <a:ext cx="2808486" cy="693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852" name="Object 4"/>
              <p:cNvSpPr txBox="1"/>
              <p:nvPr/>
            </p:nvSpPr>
            <p:spPr bwMode="auto">
              <a:xfrm>
                <a:off x="1117738" y="4027850"/>
                <a:ext cx="3672579" cy="6937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s-IS" sz="2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s-IS" sz="2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is-I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s-IS" sz="2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s-IS" sz="2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s-IS" sz="2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s-I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s-I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is-IS" sz="2600" dirty="0"/>
              </a:p>
            </p:txBody>
          </p:sp>
        </mc:Choice>
        <mc:Fallback xmlns="">
          <p:sp>
            <p:nvSpPr>
              <p:cNvPr id="20685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7738" y="4027850"/>
                <a:ext cx="3672579" cy="6937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853" name="Object 5"/>
              <p:cNvSpPr txBox="1"/>
              <p:nvPr/>
            </p:nvSpPr>
            <p:spPr bwMode="auto">
              <a:xfrm>
                <a:off x="1187312" y="4755648"/>
                <a:ext cx="1754187" cy="481013"/>
              </a:xfrm>
              <a:prstGeom prst="rect">
                <a:avLst/>
              </a:prstGeom>
              <a:noFill/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s-IS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is-I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is-IS" sz="2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is-I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is-I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s-IS" sz="2600" dirty="0"/>
                  <a:t>)</a:t>
                </a:r>
              </a:p>
            </p:txBody>
          </p:sp>
        </mc:Choice>
        <mc:Fallback xmlns="">
          <p:sp>
            <p:nvSpPr>
              <p:cNvPr id="20685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312" y="4755648"/>
                <a:ext cx="1754187" cy="481013"/>
              </a:xfrm>
              <a:prstGeom prst="rect">
                <a:avLst/>
              </a:prstGeom>
              <a:blipFill>
                <a:blip r:embed="rId6"/>
                <a:stretch>
                  <a:fillRect t="-15190" r="-347" b="-3038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8AD2E70-C308-4511-A8A5-E3FE9C75C149}"/>
              </a:ext>
            </a:extLst>
          </p:cNvPr>
          <p:cNvSpPr txBox="1"/>
          <p:nvPr/>
        </p:nvSpPr>
        <p:spPr>
          <a:xfrm rot="1883798">
            <a:off x="7582467" y="349206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2a og 3b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5">
                <a:extLst>
                  <a:ext uri="{FF2B5EF4-FFF2-40B4-BE49-F238E27FC236}">
                    <a16:creationId xmlns:a16="http://schemas.microsoft.com/office/drawing/2014/main" id="{A3D7E396-E085-4A21-BAB3-A910A86D830B}"/>
                  </a:ext>
                </a:extLst>
              </p:cNvPr>
              <p:cNvSpPr txBox="1"/>
              <p:nvPr/>
            </p:nvSpPr>
            <p:spPr bwMode="auto">
              <a:xfrm>
                <a:off x="1117738" y="5264397"/>
                <a:ext cx="1754187" cy="48101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s-I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0=0</m:t>
                      </m:r>
                    </m:oMath>
                  </m:oMathPara>
                </a14:m>
                <a:endParaRPr lang="is-IS" sz="2600" dirty="0"/>
              </a:p>
            </p:txBody>
          </p:sp>
        </mc:Choice>
        <mc:Fallback xmlns="">
          <p:sp>
            <p:nvSpPr>
              <p:cNvPr id="17" name="Object 5">
                <a:extLst>
                  <a:ext uri="{FF2B5EF4-FFF2-40B4-BE49-F238E27FC236}">
                    <a16:creationId xmlns:a16="http://schemas.microsoft.com/office/drawing/2014/main" id="{A3D7E396-E085-4A21-BAB3-A910A86D8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7738" y="5264397"/>
                <a:ext cx="1754187" cy="481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C6254674-65C6-417B-BBBC-1F6627A387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0028" y="2852935"/>
            <a:ext cx="3838141" cy="375075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CD74A79-936D-483D-840B-58A49C12FE17}"/>
              </a:ext>
            </a:extLst>
          </p:cNvPr>
          <p:cNvSpPr/>
          <p:nvPr/>
        </p:nvSpPr>
        <p:spPr>
          <a:xfrm>
            <a:off x="7008903" y="5195978"/>
            <a:ext cx="360040" cy="360040"/>
          </a:xfrm>
          <a:prstGeom prst="ellipse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52BF4A-FCDD-4816-B3B6-CE5658EE2DC4}"/>
              </a:ext>
            </a:extLst>
          </p:cNvPr>
          <p:cNvCxnSpPr>
            <a:cxnSpLocks/>
          </p:cNvCxnSpPr>
          <p:nvPr/>
        </p:nvCxnSpPr>
        <p:spPr>
          <a:xfrm flipH="1">
            <a:off x="5724128" y="5373216"/>
            <a:ext cx="13567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80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/>
      <p:bldP spid="206852" grpId="0"/>
      <p:bldP spid="206853" grpId="0"/>
      <p:bldP spid="17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Markgildi og hornaföll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/>
          <a:lstStyle/>
          <a:p>
            <a:r>
              <a:rPr lang="is-IS" dirty="0"/>
              <a:t>Hér er markgildi falls fundið þegar x stefnir á 2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Margir falla í þá gryfju að slá þetta bara beint inn í vasareikni.</a:t>
            </a:r>
          </a:p>
          <a:p>
            <a:r>
              <a:rPr lang="is-IS" dirty="0"/>
              <a:t>Muna að hafa vasareikninn stilltan á RAD.</a:t>
            </a:r>
          </a:p>
          <a:p>
            <a:r>
              <a:rPr lang="is-IS" dirty="0"/>
              <a:t>Hér þarf að sýna alla útreikninga.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950" name="Object 6"/>
              <p:cNvSpPr txBox="1"/>
              <p:nvPr/>
            </p:nvSpPr>
            <p:spPr bwMode="auto">
              <a:xfrm>
                <a:off x="1259458" y="1988840"/>
                <a:ext cx="3312542" cy="10255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s-I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s-I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s-IS" sz="2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s-I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s-I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s-I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sz="2600" dirty="0"/>
              </a:p>
            </p:txBody>
          </p:sp>
        </mc:Choice>
        <mc:Fallback xmlns="">
          <p:sp>
            <p:nvSpPr>
              <p:cNvPr id="21095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458" y="1988840"/>
                <a:ext cx="3312542" cy="1025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BE3FADF3-2222-4966-B3C6-6170BA93254F}"/>
                  </a:ext>
                </a:extLst>
              </p:cNvPr>
              <p:cNvSpPr txBox="1"/>
              <p:nvPr/>
            </p:nvSpPr>
            <p:spPr bwMode="auto">
              <a:xfrm>
                <a:off x="1259458" y="4221088"/>
                <a:ext cx="3312542" cy="10255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is-I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is-IS" sz="2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→2</m:t>
                          </m:r>
                        </m:lim>
                      </m:limLow>
                      <m:func>
                        <m:funcPr>
                          <m:ctrlP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s-IS" sz="2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s-I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s-I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s-I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s-IS" sz="2600" dirty="0"/>
              </a:p>
            </p:txBody>
          </p:sp>
        </mc:Choice>
        <mc:Fallback xmlns="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BE3FADF3-2222-4966-B3C6-6170BA932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458" y="4221088"/>
                <a:ext cx="3312542" cy="1025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82C57F58-3E34-49A7-A6FE-FBCEA95CC9AF}"/>
                  </a:ext>
                </a:extLst>
              </p:cNvPr>
              <p:cNvSpPr txBox="1"/>
              <p:nvPr/>
            </p:nvSpPr>
            <p:spPr bwMode="auto">
              <a:xfrm>
                <a:off x="1248872" y="4968465"/>
                <a:ext cx="7283568" cy="10255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is-I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is-IS" sz="2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→2</m:t>
                          </m:r>
                        </m:lim>
                      </m:limLow>
                      <m:func>
                        <m:funcPr>
                          <m:ctrlP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s-IS" sz="2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s-I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s-IS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s-I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s-I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s-I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s-I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s-IS" sz="2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s-IS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is-IS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s-IS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is-IS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is-I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s-IS" sz="2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is-I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is-I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is-I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s-I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s-IS" sz="2600" dirty="0"/>
              </a:p>
            </p:txBody>
          </p:sp>
        </mc:Choice>
        <mc:Fallback xmlns="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82C57F58-3E34-49A7-A6FE-FBCEA95CC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8872" y="4968465"/>
                <a:ext cx="7283568" cy="1025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9901D07-8512-4508-B2F2-C4BCD9D90568}"/>
              </a:ext>
            </a:extLst>
          </p:cNvPr>
          <p:cNvSpPr txBox="1"/>
          <p:nvPr/>
        </p:nvSpPr>
        <p:spPr>
          <a:xfrm rot="1883798">
            <a:off x="7586924" y="533872"/>
            <a:ext cx="142423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Auka glæra</a:t>
            </a:r>
          </a:p>
        </p:txBody>
      </p:sp>
    </p:spTree>
    <p:extLst>
      <p:ext uri="{BB962C8B-B14F-4D97-AF65-F5344CB8AC3E}">
        <p14:creationId xmlns:p14="http://schemas.microsoft.com/office/powerpoint/2010/main" val="33726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83" name="Picture 1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732240" y="2708920"/>
            <a:ext cx="421196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Markgildi og brot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s-IS" dirty="0"/>
              <a:t>Í 99% tilfella þegar þið reiknið markgildi með brotum, þá á að þátta. </a:t>
            </a:r>
            <a:r>
              <a:rPr lang="is-IS" b="1" dirty="0"/>
              <a:t>Sýna öll skref í útreikningum.</a:t>
            </a:r>
            <a:endParaRPr lang="is-IS" dirty="0"/>
          </a:p>
          <a:p>
            <a:r>
              <a:rPr lang="is-IS" dirty="0"/>
              <a:t>Finnum markgildi falls þar sem x stefnu á 1.</a:t>
            </a:r>
          </a:p>
        </p:txBody>
      </p:sp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1247775" y="2708920"/>
          <a:ext cx="257016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079280" imgH="419040" progId="Equation.3">
                  <p:embed/>
                </p:oleObj>
              </mc:Choice>
              <mc:Fallback>
                <p:oleObj name="Equation" r:id="rId4" imgW="1079280" imgH="419040" progId="Equation.3">
                  <p:embed/>
                  <p:pic>
                    <p:nvPicPr>
                      <p:cNvPr id="2068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2708920"/>
                        <a:ext cx="2570163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9" name="Object 7"/>
          <p:cNvGraphicFramePr>
            <a:graphicFrameLocks noChangeAspect="1"/>
          </p:cNvGraphicFramePr>
          <p:nvPr/>
        </p:nvGraphicFramePr>
        <p:xfrm>
          <a:off x="1497260" y="3686175"/>
          <a:ext cx="350678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473120" imgH="444240" progId="Equation.3">
                  <p:embed/>
                </p:oleObj>
              </mc:Choice>
              <mc:Fallback>
                <p:oleObj name="Equation" r:id="rId6" imgW="1473120" imgH="444240" progId="Equation.3">
                  <p:embed/>
                  <p:pic>
                    <p:nvPicPr>
                      <p:cNvPr id="2078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260" y="3686175"/>
                        <a:ext cx="3506788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2699792" y="3933056"/>
            <a:ext cx="720080" cy="6480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7880" name="Object 8"/>
          <p:cNvGraphicFramePr>
            <a:graphicFrameLocks noChangeAspect="1"/>
          </p:cNvGraphicFramePr>
          <p:nvPr/>
        </p:nvGraphicFramePr>
        <p:xfrm>
          <a:off x="1430338" y="4725144"/>
          <a:ext cx="23876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1002960" imgH="419040" progId="Equation.3">
                  <p:embed/>
                </p:oleObj>
              </mc:Choice>
              <mc:Fallback>
                <p:oleObj name="Equation" r:id="rId8" imgW="1002960" imgH="419040" progId="Equation.3">
                  <p:embed/>
                  <p:pic>
                    <p:nvPicPr>
                      <p:cNvPr id="2078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4725144"/>
                        <a:ext cx="238760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1" name="Object 9"/>
          <p:cNvGraphicFramePr>
            <a:graphicFrameLocks noChangeAspect="1"/>
          </p:cNvGraphicFramePr>
          <p:nvPr/>
        </p:nvGraphicFramePr>
        <p:xfrm>
          <a:off x="4113113" y="4622130"/>
          <a:ext cx="305117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0" imgW="1282680" imgH="558720" progId="Equation.3">
                  <p:embed/>
                </p:oleObj>
              </mc:Choice>
              <mc:Fallback>
                <p:oleObj name="Equation" r:id="rId10" imgW="1282680" imgH="558720" progId="Equation.3">
                  <p:embed/>
                  <p:pic>
                    <p:nvPicPr>
                      <p:cNvPr id="2078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113" y="4622130"/>
                        <a:ext cx="3051175" cy="132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2" name="Object 10"/>
          <p:cNvGraphicFramePr>
            <a:graphicFrameLocks noChangeAspect="1"/>
          </p:cNvGraphicFramePr>
          <p:nvPr/>
        </p:nvGraphicFramePr>
        <p:xfrm>
          <a:off x="1403648" y="5746005"/>
          <a:ext cx="28082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2" imgW="1180800" imgH="419040" progId="Equation.3">
                  <p:embed/>
                </p:oleObj>
              </mc:Choice>
              <mc:Fallback>
                <p:oleObj name="Equation" r:id="rId12" imgW="1180800" imgH="419040" progId="Equation.3">
                  <p:embed/>
                  <p:pic>
                    <p:nvPicPr>
                      <p:cNvPr id="2078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746005"/>
                        <a:ext cx="2808288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8748464" y="4725144"/>
            <a:ext cx="0" cy="17281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56376" y="465313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6140E18-2AC8-46A7-92FD-51CA18A13185}"/>
              </a:ext>
            </a:extLst>
          </p:cNvPr>
          <p:cNvSpPr txBox="1"/>
          <p:nvPr/>
        </p:nvSpPr>
        <p:spPr>
          <a:xfrm rot="1883798">
            <a:off x="7582467" y="349206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4-9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73737-7E42-4CE1-B89A-67E32496AA49}"/>
              </a:ext>
            </a:extLst>
          </p:cNvPr>
          <p:cNvSpPr txBox="1"/>
          <p:nvPr/>
        </p:nvSpPr>
        <p:spPr>
          <a:xfrm>
            <a:off x="4012026" y="2775834"/>
            <a:ext cx="2117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>
                <a:solidFill>
                  <a:srgbClr val="00B050"/>
                </a:solidFill>
              </a:rPr>
              <a:t>Ath. að hér er 3. stigs,</a:t>
            </a:r>
            <a:br>
              <a:rPr lang="is-IS" dirty="0">
                <a:solidFill>
                  <a:srgbClr val="00B050"/>
                </a:solidFill>
              </a:rPr>
            </a:br>
            <a:r>
              <a:rPr lang="is-IS" dirty="0">
                <a:solidFill>
                  <a:srgbClr val="00B050"/>
                </a:solidFill>
              </a:rPr>
              <a:t>þið þurfið ekki að þátta</a:t>
            </a:r>
            <a:br>
              <a:rPr lang="is-IS" dirty="0">
                <a:solidFill>
                  <a:srgbClr val="00B050"/>
                </a:solidFill>
              </a:rPr>
            </a:br>
            <a:r>
              <a:rPr lang="is-IS" dirty="0">
                <a:solidFill>
                  <a:srgbClr val="00B050"/>
                </a:solidFill>
              </a:rPr>
              <a:t>annað en 2. stig.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E62F-8BDE-45CB-BA37-28FEDF4C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Upprifjun á samokareglunni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0AD11-652E-4327-9FD8-399D3294FCC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978080" cy="5293568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Samokareglan er kennd fyrst á unglingastigi.</a:t>
                </a:r>
              </a:p>
              <a:p>
                <a:r>
                  <a:rPr lang="is-IS" dirty="0"/>
                  <a:t>Reglan er þessi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s-IS" dirty="0"/>
              </a:p>
              <a:p>
                <a:r>
                  <a:rPr lang="is-IS" dirty="0"/>
                  <a:t>Skv. henni má þátta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−9</m:t>
                    </m:r>
                  </m:oMath>
                </a14:m>
                <a:r>
                  <a:rPr lang="is-IS" dirty="0"/>
                  <a:t> í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endParaRPr lang="is-IS" b="0" dirty="0"/>
              </a:p>
              <a:p>
                <a:r>
                  <a:rPr lang="is-IS" dirty="0"/>
                  <a:t>Það er vegna þess að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Það sem er að gerast bakvið tjöldin.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=(</m:t>
                    </m:r>
                    <m:rad>
                      <m:radPr>
                        <m:degHide m:val="on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is-I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is-IS" b="0" i="1" smtClean="0">
                        <a:latin typeface="Cambria Math" panose="02040503050406030204" pitchFamily="18" charset="0"/>
                      </a:rPr>
                      <m:t>)(</m:t>
                    </m:r>
                    <m:rad>
                      <m:radPr>
                        <m:degHide m:val="on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is-IS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is-I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s-IS" dirty="0"/>
              </a:p>
              <a:p>
                <a:r>
                  <a:rPr lang="is-IS" dirty="0"/>
                  <a:t>Þetta þýðir að hægt er að þátta hvað sem er ef mínus er á milli, þ.e.a.s. ef það hjálpar til við að stytta út.</a:t>
                </a:r>
              </a:p>
              <a:p>
                <a:r>
                  <a:rPr lang="is-IS" dirty="0"/>
                  <a:t>Sérstaklega mikilvægt þegar rætur eru í brotum.</a:t>
                </a:r>
              </a:p>
              <a:p>
                <a:r>
                  <a:rPr lang="is-IS" dirty="0"/>
                  <a:t>Þá er t.d. hægt að þátta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−9=(</m:t>
                    </m:r>
                    <m:rad>
                      <m:radPr>
                        <m:degHide m:val="on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is-IS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rad>
                    <m:r>
                      <a:rPr lang="is-IS" i="1">
                        <a:latin typeface="Cambria Math" panose="02040503050406030204" pitchFamily="18" charset="0"/>
                      </a:rPr>
                      <m:t>)(</m:t>
                    </m:r>
                    <m:rad>
                      <m:radPr>
                        <m:degHide m:val="on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is-IS" i="1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rad>
                    <m:r>
                      <a:rPr lang="is-I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s-IS" dirty="0"/>
              </a:p>
              <a:p>
                <a:r>
                  <a:rPr lang="is-IS" dirty="0"/>
                  <a:t>Sem yrði þá stytt </a:t>
                </a:r>
                <a14:m>
                  <m:oMath xmlns:m="http://schemas.openxmlformats.org/officeDocument/2006/math">
                    <m:r>
                      <a:rPr lang="is-IS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is-I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s-I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)(</m:t>
                    </m:r>
                    <m:rad>
                      <m:radPr>
                        <m:degHide m:val="on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is-I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s-I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s-IS" dirty="0"/>
                  <a:t>. Notað á næstu glæru.</a:t>
                </a:r>
              </a:p>
              <a:p>
                <a:endParaRPr lang="is-IS" dirty="0"/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0AD11-652E-4327-9FD8-399D3294F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978080" cy="5293568"/>
              </a:xfrm>
              <a:blipFill>
                <a:blip r:embed="rId2"/>
                <a:stretch>
                  <a:fillRect l="-764" t="-1037" r="-1604" b="-1959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E5F110-E5D0-42D9-A212-17AF93F16FAD}"/>
              </a:ext>
            </a:extLst>
          </p:cNvPr>
          <p:cNvCxnSpPr>
            <a:cxnSpLocks/>
          </p:cNvCxnSpPr>
          <p:nvPr/>
        </p:nvCxnSpPr>
        <p:spPr>
          <a:xfrm>
            <a:off x="3059832" y="3861048"/>
            <a:ext cx="360040" cy="1617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ECE240-56A6-4915-875D-0658464014AD}"/>
              </a:ext>
            </a:extLst>
          </p:cNvPr>
          <p:cNvCxnSpPr>
            <a:cxnSpLocks/>
          </p:cNvCxnSpPr>
          <p:nvPr/>
        </p:nvCxnSpPr>
        <p:spPr>
          <a:xfrm>
            <a:off x="4067944" y="3861048"/>
            <a:ext cx="360040" cy="1617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898F1F-ABB4-470B-92FC-02D2B637EF45}"/>
              </a:ext>
            </a:extLst>
          </p:cNvPr>
          <p:cNvCxnSpPr>
            <a:cxnSpLocks/>
          </p:cNvCxnSpPr>
          <p:nvPr/>
        </p:nvCxnSpPr>
        <p:spPr>
          <a:xfrm>
            <a:off x="4896036" y="3861048"/>
            <a:ext cx="360040" cy="1617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7CF4F9-4860-4F38-B636-028486079E61}"/>
              </a:ext>
            </a:extLst>
          </p:cNvPr>
          <p:cNvCxnSpPr>
            <a:cxnSpLocks/>
          </p:cNvCxnSpPr>
          <p:nvPr/>
        </p:nvCxnSpPr>
        <p:spPr>
          <a:xfrm>
            <a:off x="5868144" y="3861048"/>
            <a:ext cx="360040" cy="1617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36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908" name="Picture 1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857922" y="2420888"/>
            <a:ext cx="5250582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Markgildi og kvaðratrætur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s-IS" dirty="0"/>
              <a:t>Finnum markgildi falls þar sem x stefnu á 9.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79712" y="3140968"/>
            <a:ext cx="1512168" cy="7920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892480" y="2564904"/>
            <a:ext cx="0" cy="32403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067944" y="2564904"/>
            <a:ext cx="47525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08903" name="Object 7"/>
          <p:cNvGraphicFramePr>
            <a:graphicFrameLocks noChangeAspect="1"/>
          </p:cNvGraphicFramePr>
          <p:nvPr/>
        </p:nvGraphicFramePr>
        <p:xfrm>
          <a:off x="1331640" y="1857574"/>
          <a:ext cx="163353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685800" imgH="419040" progId="Equation.3">
                  <p:embed/>
                </p:oleObj>
              </mc:Choice>
              <mc:Fallback>
                <p:oleObj name="Equation" r:id="rId4" imgW="685800" imgH="419040" progId="Equation.3">
                  <p:embed/>
                  <p:pic>
                    <p:nvPicPr>
                      <p:cNvPr id="2089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857574"/>
                        <a:ext cx="1633537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4" name="Object 8"/>
          <p:cNvGraphicFramePr>
            <a:graphicFrameLocks noChangeAspect="1"/>
          </p:cNvGraphicFramePr>
          <p:nvPr/>
        </p:nvGraphicFramePr>
        <p:xfrm>
          <a:off x="1259632" y="2961059"/>
          <a:ext cx="2935288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1231560" imgH="469800" progId="Equation.3">
                  <p:embed/>
                </p:oleObj>
              </mc:Choice>
              <mc:Fallback>
                <p:oleObj name="Equation" r:id="rId6" imgW="1231560" imgH="469800" progId="Equation.3">
                  <p:embed/>
                  <p:pic>
                    <p:nvPicPr>
                      <p:cNvPr id="2089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961059"/>
                        <a:ext cx="2935288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5" name="Object 9"/>
          <p:cNvGraphicFramePr>
            <a:graphicFrameLocks noChangeAspect="1"/>
          </p:cNvGraphicFramePr>
          <p:nvPr/>
        </p:nvGraphicFramePr>
        <p:xfrm>
          <a:off x="1259632" y="4221163"/>
          <a:ext cx="17256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723600" imgH="304560" progId="Equation.3">
                  <p:embed/>
                </p:oleObj>
              </mc:Choice>
              <mc:Fallback>
                <p:oleObj name="Equation" r:id="rId8" imgW="723600" imgH="304560" progId="Equation.3">
                  <p:embed/>
                  <p:pic>
                    <p:nvPicPr>
                      <p:cNvPr id="2089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221163"/>
                        <a:ext cx="1725612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6" name="Object 10"/>
          <p:cNvGraphicFramePr>
            <a:graphicFrameLocks noChangeAspect="1"/>
          </p:cNvGraphicFramePr>
          <p:nvPr/>
        </p:nvGraphicFramePr>
        <p:xfrm>
          <a:off x="1259632" y="5013176"/>
          <a:ext cx="21177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0" imgW="888840" imgH="304560" progId="Equation.3">
                  <p:embed/>
                </p:oleObj>
              </mc:Choice>
              <mc:Fallback>
                <p:oleObj name="Equation" r:id="rId10" imgW="888840" imgH="304560" progId="Equation.3">
                  <p:embed/>
                  <p:pic>
                    <p:nvPicPr>
                      <p:cNvPr id="2089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013176"/>
                        <a:ext cx="21177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7" name="Object 11"/>
          <p:cNvGraphicFramePr>
            <a:graphicFrameLocks noChangeAspect="1"/>
          </p:cNvGraphicFramePr>
          <p:nvPr/>
        </p:nvGraphicFramePr>
        <p:xfrm>
          <a:off x="1259632" y="5964238"/>
          <a:ext cx="25717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2" imgW="1079280" imgH="228600" progId="Equation.3">
                  <p:embed/>
                </p:oleObj>
              </mc:Choice>
              <mc:Fallback>
                <p:oleObj name="Equation" r:id="rId12" imgW="1079280" imgH="228600" progId="Equation.3">
                  <p:embed/>
                  <p:pic>
                    <p:nvPicPr>
                      <p:cNvPr id="2089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964238"/>
                        <a:ext cx="25717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96DEAA-9048-490A-B95D-00AB7492F09D}"/>
              </a:ext>
            </a:extLst>
          </p:cNvPr>
          <p:cNvSpPr txBox="1"/>
          <p:nvPr/>
        </p:nvSpPr>
        <p:spPr>
          <a:xfrm rot="1883798">
            <a:off x="7582467" y="349206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8b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Markgildi og </a:t>
            </a:r>
            <a:r>
              <a:rPr lang="is-IS" i="1" dirty="0"/>
              <a:t>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s-IS" dirty="0"/>
              <a:t>Finnum markgildi falls þar sem x stefnu á 3.</a:t>
            </a:r>
          </a:p>
          <a:p>
            <a:r>
              <a:rPr lang="is-IS" dirty="0"/>
              <a:t>Leysist nákvæmlega eins nema svarið fer í veldi.</a:t>
            </a:r>
          </a:p>
        </p:txBody>
      </p:sp>
      <p:graphicFrame>
        <p:nvGraphicFramePr>
          <p:cNvPr id="208903" name="Object 7"/>
          <p:cNvGraphicFramePr>
            <a:graphicFrameLocks noChangeAspect="1"/>
          </p:cNvGraphicFramePr>
          <p:nvPr/>
        </p:nvGraphicFramePr>
        <p:xfrm>
          <a:off x="1206252" y="3239319"/>
          <a:ext cx="29337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231560" imgH="291960" progId="Equation.3">
                  <p:embed/>
                </p:oleObj>
              </mc:Choice>
              <mc:Fallback>
                <p:oleObj name="Equation" r:id="rId3" imgW="1231560" imgH="291960" progId="Equation.3">
                  <p:embed/>
                  <p:pic>
                    <p:nvPicPr>
                      <p:cNvPr id="2089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252" y="3239319"/>
                        <a:ext cx="2933700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7" name="Object 7"/>
          <p:cNvGraphicFramePr>
            <a:graphicFrameLocks noChangeAspect="1"/>
          </p:cNvGraphicFramePr>
          <p:nvPr/>
        </p:nvGraphicFramePr>
        <p:xfrm>
          <a:off x="1198067" y="4653136"/>
          <a:ext cx="25098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054080" imgH="228600" progId="Equation.3">
                  <p:embed/>
                </p:oleObj>
              </mc:Choice>
              <mc:Fallback>
                <p:oleObj name="Equation" r:id="rId5" imgW="1054080" imgH="228600" progId="Equation.3">
                  <p:embed/>
                  <p:pic>
                    <p:nvPicPr>
                      <p:cNvPr id="2099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067" y="4653136"/>
                        <a:ext cx="250983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8" name="Object 8"/>
          <p:cNvGraphicFramePr>
            <a:graphicFrameLocks noChangeAspect="1"/>
          </p:cNvGraphicFramePr>
          <p:nvPr/>
        </p:nvGraphicFramePr>
        <p:xfrm>
          <a:off x="1187624" y="5373216"/>
          <a:ext cx="127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533160" imgH="203040" progId="Equation.3">
                  <p:embed/>
                </p:oleObj>
              </mc:Choice>
              <mc:Fallback>
                <p:oleObj name="Equation" r:id="rId7" imgW="533160" imgH="203040" progId="Equation.3">
                  <p:embed/>
                  <p:pic>
                    <p:nvPicPr>
                      <p:cNvPr id="2099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373216"/>
                        <a:ext cx="1270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9929" name="Object 9"/>
              <p:cNvSpPr txBox="1"/>
              <p:nvPr/>
            </p:nvSpPr>
            <p:spPr bwMode="auto">
              <a:xfrm>
                <a:off x="1187624" y="5949069"/>
                <a:ext cx="2520280" cy="482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s-I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is-I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s-I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0,1353</m:t>
                      </m:r>
                    </m:oMath>
                  </m:oMathPara>
                </a14:m>
                <a:endParaRPr lang="is-IS" sz="2800" dirty="0"/>
              </a:p>
            </p:txBody>
          </p:sp>
        </mc:Choice>
        <mc:Fallback xmlns="">
          <p:sp>
            <p:nvSpPr>
              <p:cNvPr id="20992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5949069"/>
                <a:ext cx="2520280" cy="482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9932" name="Object 12"/>
          <p:cNvGraphicFramePr>
            <a:graphicFrameLocks noChangeAspect="1"/>
          </p:cNvGraphicFramePr>
          <p:nvPr/>
        </p:nvGraphicFramePr>
        <p:xfrm>
          <a:off x="1187624" y="2495550"/>
          <a:ext cx="34782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0" imgW="1460160" imgH="228600" progId="Equation.3">
                  <p:embed/>
                </p:oleObj>
              </mc:Choice>
              <mc:Fallback>
                <p:oleObj name="Equation" r:id="rId10" imgW="1460160" imgH="228600" progId="Equation.3">
                  <p:embed/>
                  <p:pic>
                    <p:nvPicPr>
                      <p:cNvPr id="2099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495550"/>
                        <a:ext cx="347821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3" name="Object 13"/>
          <p:cNvGraphicFramePr>
            <a:graphicFrameLocks noChangeAspect="1"/>
          </p:cNvGraphicFramePr>
          <p:nvPr/>
        </p:nvGraphicFramePr>
        <p:xfrm>
          <a:off x="1230684" y="3933825"/>
          <a:ext cx="398938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2" imgW="1676160" imgH="291960" progId="Equation.3">
                  <p:embed/>
                </p:oleObj>
              </mc:Choice>
              <mc:Fallback>
                <p:oleObj name="Equation" r:id="rId12" imgW="1676160" imgH="291960" progId="Equation.3">
                  <p:embed/>
                  <p:pic>
                    <p:nvPicPr>
                      <p:cNvPr id="2099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684" y="3933825"/>
                        <a:ext cx="3989388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844B7C8-420E-4FAE-B6A4-4FAA678BD8DB}"/>
              </a:ext>
            </a:extLst>
          </p:cNvPr>
          <p:cNvSpPr txBox="1"/>
          <p:nvPr/>
        </p:nvSpPr>
        <p:spPr>
          <a:xfrm rot="1883798">
            <a:off x="7586924" y="533872"/>
            <a:ext cx="142423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Auka glæra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B3BC39-0181-43C1-8C96-EF58431AB2DA}"/>
                  </a:ext>
                </a:extLst>
              </p:cNvPr>
              <p:cNvSpPr txBox="1"/>
              <p:nvPr/>
            </p:nvSpPr>
            <p:spPr>
              <a:xfrm>
                <a:off x="5652120" y="2468445"/>
                <a:ext cx="2815194" cy="1013098"/>
              </a:xfrm>
              <a:custGeom>
                <a:avLst/>
                <a:gdLst>
                  <a:gd name="connsiteX0" fmla="*/ 0 w 2815194"/>
                  <a:gd name="connsiteY0" fmla="*/ 0 h 1013098"/>
                  <a:gd name="connsiteX1" fmla="*/ 563039 w 2815194"/>
                  <a:gd name="connsiteY1" fmla="*/ 0 h 1013098"/>
                  <a:gd name="connsiteX2" fmla="*/ 1069774 w 2815194"/>
                  <a:gd name="connsiteY2" fmla="*/ 0 h 1013098"/>
                  <a:gd name="connsiteX3" fmla="*/ 1632813 w 2815194"/>
                  <a:gd name="connsiteY3" fmla="*/ 0 h 1013098"/>
                  <a:gd name="connsiteX4" fmla="*/ 2195851 w 2815194"/>
                  <a:gd name="connsiteY4" fmla="*/ 0 h 1013098"/>
                  <a:gd name="connsiteX5" fmla="*/ 2815194 w 2815194"/>
                  <a:gd name="connsiteY5" fmla="*/ 0 h 1013098"/>
                  <a:gd name="connsiteX6" fmla="*/ 2815194 w 2815194"/>
                  <a:gd name="connsiteY6" fmla="*/ 476156 h 1013098"/>
                  <a:gd name="connsiteX7" fmla="*/ 2815194 w 2815194"/>
                  <a:gd name="connsiteY7" fmla="*/ 1013098 h 1013098"/>
                  <a:gd name="connsiteX8" fmla="*/ 2308459 w 2815194"/>
                  <a:gd name="connsiteY8" fmla="*/ 1013098 h 1013098"/>
                  <a:gd name="connsiteX9" fmla="*/ 1773572 w 2815194"/>
                  <a:gd name="connsiteY9" fmla="*/ 1013098 h 1013098"/>
                  <a:gd name="connsiteX10" fmla="*/ 1238685 w 2815194"/>
                  <a:gd name="connsiteY10" fmla="*/ 1013098 h 1013098"/>
                  <a:gd name="connsiteX11" fmla="*/ 647495 w 2815194"/>
                  <a:gd name="connsiteY11" fmla="*/ 1013098 h 1013098"/>
                  <a:gd name="connsiteX12" fmla="*/ 0 w 2815194"/>
                  <a:gd name="connsiteY12" fmla="*/ 1013098 h 1013098"/>
                  <a:gd name="connsiteX13" fmla="*/ 0 w 2815194"/>
                  <a:gd name="connsiteY13" fmla="*/ 536942 h 1013098"/>
                  <a:gd name="connsiteX14" fmla="*/ 0 w 2815194"/>
                  <a:gd name="connsiteY14" fmla="*/ 0 h 1013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15194" h="1013098" fill="none" extrusionOk="0">
                    <a:moveTo>
                      <a:pt x="0" y="0"/>
                    </a:moveTo>
                    <a:cubicBezTo>
                      <a:pt x="172293" y="-67361"/>
                      <a:pt x="353305" y="18586"/>
                      <a:pt x="563039" y="0"/>
                    </a:cubicBezTo>
                    <a:cubicBezTo>
                      <a:pt x="772773" y="-18586"/>
                      <a:pt x="908510" y="54988"/>
                      <a:pt x="1069774" y="0"/>
                    </a:cubicBezTo>
                    <a:cubicBezTo>
                      <a:pt x="1231039" y="-54988"/>
                      <a:pt x="1389133" y="6147"/>
                      <a:pt x="1632813" y="0"/>
                    </a:cubicBezTo>
                    <a:cubicBezTo>
                      <a:pt x="1876493" y="-6147"/>
                      <a:pt x="1964089" y="44427"/>
                      <a:pt x="2195851" y="0"/>
                    </a:cubicBezTo>
                    <a:cubicBezTo>
                      <a:pt x="2427613" y="-44427"/>
                      <a:pt x="2677871" y="9730"/>
                      <a:pt x="2815194" y="0"/>
                    </a:cubicBezTo>
                    <a:cubicBezTo>
                      <a:pt x="2821812" y="178998"/>
                      <a:pt x="2792711" y="256931"/>
                      <a:pt x="2815194" y="476156"/>
                    </a:cubicBezTo>
                    <a:cubicBezTo>
                      <a:pt x="2837677" y="695381"/>
                      <a:pt x="2802166" y="868544"/>
                      <a:pt x="2815194" y="1013098"/>
                    </a:cubicBezTo>
                    <a:cubicBezTo>
                      <a:pt x="2578568" y="1020672"/>
                      <a:pt x="2529728" y="1008990"/>
                      <a:pt x="2308459" y="1013098"/>
                    </a:cubicBezTo>
                    <a:cubicBezTo>
                      <a:pt x="2087191" y="1017206"/>
                      <a:pt x="2031296" y="1005480"/>
                      <a:pt x="1773572" y="1013098"/>
                    </a:cubicBezTo>
                    <a:cubicBezTo>
                      <a:pt x="1515848" y="1020716"/>
                      <a:pt x="1432326" y="971667"/>
                      <a:pt x="1238685" y="1013098"/>
                    </a:cubicBezTo>
                    <a:cubicBezTo>
                      <a:pt x="1045044" y="1054529"/>
                      <a:pt x="861000" y="994775"/>
                      <a:pt x="647495" y="1013098"/>
                    </a:cubicBezTo>
                    <a:cubicBezTo>
                      <a:pt x="433990" y="1031421"/>
                      <a:pt x="248076" y="936230"/>
                      <a:pt x="0" y="1013098"/>
                    </a:cubicBezTo>
                    <a:cubicBezTo>
                      <a:pt x="-15403" y="777786"/>
                      <a:pt x="25938" y="771568"/>
                      <a:pt x="0" y="536942"/>
                    </a:cubicBezTo>
                    <a:cubicBezTo>
                      <a:pt x="-25938" y="302316"/>
                      <a:pt x="232" y="132590"/>
                      <a:pt x="0" y="0"/>
                    </a:cubicBezTo>
                    <a:close/>
                  </a:path>
                  <a:path w="2815194" h="1013098" stroke="0" extrusionOk="0">
                    <a:moveTo>
                      <a:pt x="0" y="0"/>
                    </a:moveTo>
                    <a:cubicBezTo>
                      <a:pt x="214763" y="-16542"/>
                      <a:pt x="374464" y="23458"/>
                      <a:pt x="478583" y="0"/>
                    </a:cubicBezTo>
                    <a:cubicBezTo>
                      <a:pt x="582702" y="-23458"/>
                      <a:pt x="849060" y="4891"/>
                      <a:pt x="1013470" y="0"/>
                    </a:cubicBezTo>
                    <a:cubicBezTo>
                      <a:pt x="1177880" y="-4891"/>
                      <a:pt x="1433055" y="50735"/>
                      <a:pt x="1604661" y="0"/>
                    </a:cubicBezTo>
                    <a:cubicBezTo>
                      <a:pt x="1776267" y="-50735"/>
                      <a:pt x="1908596" y="13330"/>
                      <a:pt x="2195851" y="0"/>
                    </a:cubicBezTo>
                    <a:cubicBezTo>
                      <a:pt x="2483106" y="-13330"/>
                      <a:pt x="2634961" y="35291"/>
                      <a:pt x="2815194" y="0"/>
                    </a:cubicBezTo>
                    <a:cubicBezTo>
                      <a:pt x="2864762" y="234732"/>
                      <a:pt x="2785202" y="291084"/>
                      <a:pt x="2815194" y="526811"/>
                    </a:cubicBezTo>
                    <a:cubicBezTo>
                      <a:pt x="2845186" y="762538"/>
                      <a:pt x="2765469" y="816228"/>
                      <a:pt x="2815194" y="1013098"/>
                    </a:cubicBezTo>
                    <a:cubicBezTo>
                      <a:pt x="2592342" y="1026852"/>
                      <a:pt x="2412004" y="948789"/>
                      <a:pt x="2252155" y="1013098"/>
                    </a:cubicBezTo>
                    <a:cubicBezTo>
                      <a:pt x="2092306" y="1077407"/>
                      <a:pt x="1804412" y="1003239"/>
                      <a:pt x="1660964" y="1013098"/>
                    </a:cubicBezTo>
                    <a:cubicBezTo>
                      <a:pt x="1517516" y="1022957"/>
                      <a:pt x="1216597" y="1009116"/>
                      <a:pt x="1041622" y="1013098"/>
                    </a:cubicBezTo>
                    <a:cubicBezTo>
                      <a:pt x="866647" y="1017080"/>
                      <a:pt x="310752" y="941427"/>
                      <a:pt x="0" y="1013098"/>
                    </a:cubicBezTo>
                    <a:cubicBezTo>
                      <a:pt x="-34402" y="864736"/>
                      <a:pt x="7028" y="627868"/>
                      <a:pt x="0" y="506549"/>
                    </a:cubicBezTo>
                    <a:cubicBezTo>
                      <a:pt x="-7028" y="385230"/>
                      <a:pt x="18310" y="198664"/>
                      <a:pt x="0" y="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99795660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:r>
                  <a:rPr lang="is-IS" sz="2800" dirty="0"/>
                  <a:t>Einnig ritað</a:t>
                </a:r>
                <a:br>
                  <a:rPr lang="is-I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s-I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s-I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is-I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s-I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s-IS" sz="28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is-I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sz="28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sup>
                      </m:sSup>
                    </m:oMath>
                  </m:oMathPara>
                </a14:m>
                <a:endParaRPr lang="is-I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B3BC39-0181-43C1-8C96-EF58431AB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468445"/>
                <a:ext cx="2815194" cy="1013098"/>
              </a:xfrm>
              <a:prstGeom prst="rect">
                <a:avLst/>
              </a:prstGeom>
              <a:blipFill>
                <a:blip r:embed="rId14"/>
                <a:stretch>
                  <a:fillRect l="-3632" t="-2825"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2997956605">
                      <a:custGeom>
                        <a:avLst/>
                        <a:gdLst>
                          <a:gd name="connsiteX0" fmla="*/ 0 w 2815194"/>
                          <a:gd name="connsiteY0" fmla="*/ 0 h 1013098"/>
                          <a:gd name="connsiteX1" fmla="*/ 563039 w 2815194"/>
                          <a:gd name="connsiteY1" fmla="*/ 0 h 1013098"/>
                          <a:gd name="connsiteX2" fmla="*/ 1069774 w 2815194"/>
                          <a:gd name="connsiteY2" fmla="*/ 0 h 1013098"/>
                          <a:gd name="connsiteX3" fmla="*/ 1632813 w 2815194"/>
                          <a:gd name="connsiteY3" fmla="*/ 0 h 1013098"/>
                          <a:gd name="connsiteX4" fmla="*/ 2195851 w 2815194"/>
                          <a:gd name="connsiteY4" fmla="*/ 0 h 1013098"/>
                          <a:gd name="connsiteX5" fmla="*/ 2815194 w 2815194"/>
                          <a:gd name="connsiteY5" fmla="*/ 0 h 1013098"/>
                          <a:gd name="connsiteX6" fmla="*/ 2815194 w 2815194"/>
                          <a:gd name="connsiteY6" fmla="*/ 476156 h 1013098"/>
                          <a:gd name="connsiteX7" fmla="*/ 2815194 w 2815194"/>
                          <a:gd name="connsiteY7" fmla="*/ 1013098 h 1013098"/>
                          <a:gd name="connsiteX8" fmla="*/ 2308459 w 2815194"/>
                          <a:gd name="connsiteY8" fmla="*/ 1013098 h 1013098"/>
                          <a:gd name="connsiteX9" fmla="*/ 1773572 w 2815194"/>
                          <a:gd name="connsiteY9" fmla="*/ 1013098 h 1013098"/>
                          <a:gd name="connsiteX10" fmla="*/ 1238685 w 2815194"/>
                          <a:gd name="connsiteY10" fmla="*/ 1013098 h 1013098"/>
                          <a:gd name="connsiteX11" fmla="*/ 647495 w 2815194"/>
                          <a:gd name="connsiteY11" fmla="*/ 1013098 h 1013098"/>
                          <a:gd name="connsiteX12" fmla="*/ 0 w 2815194"/>
                          <a:gd name="connsiteY12" fmla="*/ 1013098 h 1013098"/>
                          <a:gd name="connsiteX13" fmla="*/ 0 w 2815194"/>
                          <a:gd name="connsiteY13" fmla="*/ 536942 h 1013098"/>
                          <a:gd name="connsiteX14" fmla="*/ 0 w 2815194"/>
                          <a:gd name="connsiteY14" fmla="*/ 0 h 10130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815194" h="1013098" fill="none" extrusionOk="0">
                            <a:moveTo>
                              <a:pt x="0" y="0"/>
                            </a:moveTo>
                            <a:cubicBezTo>
                              <a:pt x="172293" y="-67361"/>
                              <a:pt x="353305" y="18586"/>
                              <a:pt x="563039" y="0"/>
                            </a:cubicBezTo>
                            <a:cubicBezTo>
                              <a:pt x="772773" y="-18586"/>
                              <a:pt x="908510" y="54988"/>
                              <a:pt x="1069774" y="0"/>
                            </a:cubicBezTo>
                            <a:cubicBezTo>
                              <a:pt x="1231039" y="-54988"/>
                              <a:pt x="1389133" y="6147"/>
                              <a:pt x="1632813" y="0"/>
                            </a:cubicBezTo>
                            <a:cubicBezTo>
                              <a:pt x="1876493" y="-6147"/>
                              <a:pt x="1964089" y="44427"/>
                              <a:pt x="2195851" y="0"/>
                            </a:cubicBezTo>
                            <a:cubicBezTo>
                              <a:pt x="2427613" y="-44427"/>
                              <a:pt x="2677871" y="9730"/>
                              <a:pt x="2815194" y="0"/>
                            </a:cubicBezTo>
                            <a:cubicBezTo>
                              <a:pt x="2821812" y="178998"/>
                              <a:pt x="2792711" y="256931"/>
                              <a:pt x="2815194" y="476156"/>
                            </a:cubicBezTo>
                            <a:cubicBezTo>
                              <a:pt x="2837677" y="695381"/>
                              <a:pt x="2802166" y="868544"/>
                              <a:pt x="2815194" y="1013098"/>
                            </a:cubicBezTo>
                            <a:cubicBezTo>
                              <a:pt x="2578568" y="1020672"/>
                              <a:pt x="2529728" y="1008990"/>
                              <a:pt x="2308459" y="1013098"/>
                            </a:cubicBezTo>
                            <a:cubicBezTo>
                              <a:pt x="2087191" y="1017206"/>
                              <a:pt x="2031296" y="1005480"/>
                              <a:pt x="1773572" y="1013098"/>
                            </a:cubicBezTo>
                            <a:cubicBezTo>
                              <a:pt x="1515848" y="1020716"/>
                              <a:pt x="1432326" y="971667"/>
                              <a:pt x="1238685" y="1013098"/>
                            </a:cubicBezTo>
                            <a:cubicBezTo>
                              <a:pt x="1045044" y="1054529"/>
                              <a:pt x="861000" y="994775"/>
                              <a:pt x="647495" y="1013098"/>
                            </a:cubicBezTo>
                            <a:cubicBezTo>
                              <a:pt x="433990" y="1031421"/>
                              <a:pt x="248076" y="936230"/>
                              <a:pt x="0" y="1013098"/>
                            </a:cubicBezTo>
                            <a:cubicBezTo>
                              <a:pt x="-15403" y="777786"/>
                              <a:pt x="25938" y="771568"/>
                              <a:pt x="0" y="536942"/>
                            </a:cubicBezTo>
                            <a:cubicBezTo>
                              <a:pt x="-25938" y="302316"/>
                              <a:pt x="232" y="132590"/>
                              <a:pt x="0" y="0"/>
                            </a:cubicBezTo>
                            <a:close/>
                          </a:path>
                          <a:path w="2815194" h="1013098" stroke="0" extrusionOk="0">
                            <a:moveTo>
                              <a:pt x="0" y="0"/>
                            </a:moveTo>
                            <a:cubicBezTo>
                              <a:pt x="214763" y="-16542"/>
                              <a:pt x="374464" y="23458"/>
                              <a:pt x="478583" y="0"/>
                            </a:cubicBezTo>
                            <a:cubicBezTo>
                              <a:pt x="582702" y="-23458"/>
                              <a:pt x="849060" y="4891"/>
                              <a:pt x="1013470" y="0"/>
                            </a:cubicBezTo>
                            <a:cubicBezTo>
                              <a:pt x="1177880" y="-4891"/>
                              <a:pt x="1433055" y="50735"/>
                              <a:pt x="1604661" y="0"/>
                            </a:cubicBezTo>
                            <a:cubicBezTo>
                              <a:pt x="1776267" y="-50735"/>
                              <a:pt x="1908596" y="13330"/>
                              <a:pt x="2195851" y="0"/>
                            </a:cubicBezTo>
                            <a:cubicBezTo>
                              <a:pt x="2483106" y="-13330"/>
                              <a:pt x="2634961" y="35291"/>
                              <a:pt x="2815194" y="0"/>
                            </a:cubicBezTo>
                            <a:cubicBezTo>
                              <a:pt x="2864762" y="234732"/>
                              <a:pt x="2785202" y="291084"/>
                              <a:pt x="2815194" y="526811"/>
                            </a:cubicBezTo>
                            <a:cubicBezTo>
                              <a:pt x="2845186" y="762538"/>
                              <a:pt x="2765469" y="816228"/>
                              <a:pt x="2815194" y="1013098"/>
                            </a:cubicBezTo>
                            <a:cubicBezTo>
                              <a:pt x="2592342" y="1026852"/>
                              <a:pt x="2412004" y="948789"/>
                              <a:pt x="2252155" y="1013098"/>
                            </a:cubicBezTo>
                            <a:cubicBezTo>
                              <a:pt x="2092306" y="1077407"/>
                              <a:pt x="1804412" y="1003239"/>
                              <a:pt x="1660964" y="1013098"/>
                            </a:cubicBezTo>
                            <a:cubicBezTo>
                              <a:pt x="1517516" y="1022957"/>
                              <a:pt x="1216597" y="1009116"/>
                              <a:pt x="1041622" y="1013098"/>
                            </a:cubicBezTo>
                            <a:cubicBezTo>
                              <a:pt x="866647" y="1017080"/>
                              <a:pt x="310752" y="941427"/>
                              <a:pt x="0" y="1013098"/>
                            </a:cubicBezTo>
                            <a:cubicBezTo>
                              <a:pt x="-34402" y="864736"/>
                              <a:pt x="7028" y="627868"/>
                              <a:pt x="0" y="506549"/>
                            </a:cubicBezTo>
                            <a:cubicBezTo>
                              <a:pt x="-7028" y="385230"/>
                              <a:pt x="18310" y="19866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31831-DF3B-4DB5-8406-7C24BA26AAB7}"/>
              </a:ext>
            </a:extLst>
          </p:cNvPr>
          <p:cNvCxnSpPr/>
          <p:nvPr/>
        </p:nvCxnSpPr>
        <p:spPr>
          <a:xfrm flipH="1" flipV="1">
            <a:off x="4665836" y="2852936"/>
            <a:ext cx="865827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B50A011-F7CE-4219-B844-000F1648B9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52120" y="3540307"/>
            <a:ext cx="3443420" cy="3277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1E318B-B24A-4155-A735-4C34BD5E0E35}"/>
              </a:ext>
            </a:extLst>
          </p:cNvPr>
          <p:cNvCxnSpPr>
            <a:cxnSpLocks/>
          </p:cNvCxnSpPr>
          <p:nvPr/>
        </p:nvCxnSpPr>
        <p:spPr>
          <a:xfrm flipV="1">
            <a:off x="8892480" y="3861048"/>
            <a:ext cx="0" cy="24177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267765-13B9-4B93-B174-77E6CAFDC5EE}"/>
              </a:ext>
            </a:extLst>
          </p:cNvPr>
          <p:cNvCxnSpPr>
            <a:cxnSpLocks/>
          </p:cNvCxnSpPr>
          <p:nvPr/>
        </p:nvCxnSpPr>
        <p:spPr>
          <a:xfrm flipH="1">
            <a:off x="6012160" y="3858243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738</Words>
  <Application>Microsoft Office PowerPoint</Application>
  <PresentationFormat>On-screen Show (4:3)</PresentationFormat>
  <Paragraphs>89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Cambria Math</vt:lpstr>
      <vt:lpstr>Franklin Gothic Book</vt:lpstr>
      <vt:lpstr>Perpetua</vt:lpstr>
      <vt:lpstr>Wingdings 2</vt:lpstr>
      <vt:lpstr>Equity</vt:lpstr>
      <vt:lpstr>Equation</vt:lpstr>
      <vt:lpstr>Kafli 3, Markgildi Almennt um markgildi. Æfing 3.1</vt:lpstr>
      <vt:lpstr>Hvað er markgildi?</vt:lpstr>
      <vt:lpstr>Einfaldasta tegund markgilda</vt:lpstr>
      <vt:lpstr>Markgildi og hornaföll</vt:lpstr>
      <vt:lpstr>Markgildi og hornaföll</vt:lpstr>
      <vt:lpstr>Markgildi og brot</vt:lpstr>
      <vt:lpstr>Upprifjun á samokareglunni</vt:lpstr>
      <vt:lpstr>Markgildi og kvaðratrætur</vt:lpstr>
      <vt:lpstr>Markgildi og e</vt:lpstr>
      <vt:lpstr>Markgildi og ln</vt:lpstr>
      <vt:lpstr>Að lokum...</vt:lpstr>
      <vt:lpstr>Svo líða nokkrar mínútur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2013-08-22T21:22:20Z</dcterms:created>
  <dcterms:modified xsi:type="dcterms:W3CDTF">2020-10-14T08:11:33Z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