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4"/>
  </p:sldMasterIdLst>
  <p:notesMasterIdLst>
    <p:notesMasterId r:id="rId15"/>
  </p:notesMasterIdLst>
  <p:sldIdLst>
    <p:sldId id="313" r:id="rId5"/>
    <p:sldId id="339" r:id="rId6"/>
    <p:sldId id="340" r:id="rId7"/>
    <p:sldId id="341" r:id="rId8"/>
    <p:sldId id="342" r:id="rId9"/>
    <p:sldId id="343" r:id="rId10"/>
    <p:sldId id="349" r:id="rId11"/>
    <p:sldId id="348" r:id="rId12"/>
    <p:sldId id="345" r:id="rId13"/>
    <p:sldId id="347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8" d="100"/>
          <a:sy n="108" d="100"/>
        </p:scale>
        <p:origin x="17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9/29/2022 10:36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9/29/2022 10:36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9/29/2022 10:36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9/29/2022 10:36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9/29/2022 10:36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9/29/2022 10:36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9/29/2022 10:36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18" Type="http://schemas.openxmlformats.org/officeDocument/2006/relationships/image" Target="../media/image64.png"/><Relationship Id="rId3" Type="http://schemas.openxmlformats.org/officeDocument/2006/relationships/image" Target="../media/image55.png"/><Relationship Id="rId21" Type="http://schemas.openxmlformats.org/officeDocument/2006/relationships/image" Target="../media/image57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20" Type="http://schemas.openxmlformats.org/officeDocument/2006/relationships/image" Target="../media/image66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Samfelldni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3.2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91FB55-A2DB-4B2C-9417-53A2D2F1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59" y="1559600"/>
            <a:ext cx="2269420" cy="2723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Gera föll samfelld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Fallið f(x) er samfellt á R. Finna á töluna a</a:t>
            </a:r>
            <a:br>
              <a:rPr lang="is-IS" dirty="0"/>
            </a:br>
            <a:r>
              <a:rPr lang="is-IS" dirty="0"/>
              <a:t>og teikna feril fallsins</a:t>
            </a:r>
          </a:p>
          <a:p>
            <a:endParaRPr lang="is-IS" dirty="0"/>
          </a:p>
        </p:txBody>
      </p:sp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1259632" y="2274888"/>
          <a:ext cx="42910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803240" imgH="482400" progId="Equation.3">
                  <p:embed/>
                </p:oleObj>
              </mc:Choice>
              <mc:Fallback>
                <p:oleObj name="Equation" r:id="rId4" imgW="1803240" imgH="482400" progId="Equation.3">
                  <p:embed/>
                  <p:pic>
                    <p:nvPicPr>
                      <p:cNvPr id="2293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4888"/>
                        <a:ext cx="4291013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547664" y="3522464"/>
          <a:ext cx="2719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143000" imgH="203040" progId="Equation.3">
                  <p:embed/>
                </p:oleObj>
              </mc:Choice>
              <mc:Fallback>
                <p:oleObj name="Equation" r:id="rId6" imgW="1143000" imgH="203040" progId="Equation.3">
                  <p:embed/>
                  <p:pic>
                    <p:nvPicPr>
                      <p:cNvPr id="230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22464"/>
                        <a:ext cx="2719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2208287" y="4137025"/>
          <a:ext cx="1571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660240" imgH="152280" progId="Equation.3">
                  <p:embed/>
                </p:oleObj>
              </mc:Choice>
              <mc:Fallback>
                <p:oleObj name="Equation" r:id="rId8" imgW="660240" imgH="152280" progId="Equation.3">
                  <p:embed/>
                  <p:pic>
                    <p:nvPicPr>
                      <p:cNvPr id="230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87" y="4137025"/>
                        <a:ext cx="15716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8" name="Object 8"/>
          <p:cNvGraphicFramePr>
            <a:graphicFrameLocks noChangeAspect="1"/>
          </p:cNvGraphicFramePr>
          <p:nvPr/>
        </p:nvGraphicFramePr>
        <p:xfrm>
          <a:off x="2195736" y="4579218"/>
          <a:ext cx="1571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0" imgW="660240" imgH="152280" progId="Equation.3">
                  <p:embed/>
                </p:oleObj>
              </mc:Choice>
              <mc:Fallback>
                <p:oleObj name="Equation" r:id="rId10" imgW="660240" imgH="152280" progId="Equation.3">
                  <p:embed/>
                  <p:pic>
                    <p:nvPicPr>
                      <p:cNvPr id="230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79218"/>
                        <a:ext cx="15716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9" name="Object 9"/>
          <p:cNvGraphicFramePr>
            <a:graphicFrameLocks noChangeAspect="1"/>
          </p:cNvGraphicFramePr>
          <p:nvPr/>
        </p:nvGraphicFramePr>
        <p:xfrm>
          <a:off x="2540075" y="5053013"/>
          <a:ext cx="1239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2" imgW="520560" imgH="177480" progId="Equation.3">
                  <p:embed/>
                </p:oleObj>
              </mc:Choice>
              <mc:Fallback>
                <p:oleObj name="Equation" r:id="rId12" imgW="520560" imgH="177480" progId="Equation.3">
                  <p:embed/>
                  <p:pic>
                    <p:nvPicPr>
                      <p:cNvPr id="2304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75" y="5053013"/>
                        <a:ext cx="12398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2725216" y="5518150"/>
          <a:ext cx="27828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4" imgW="1168200" imgH="393480" progId="Equation.3">
                  <p:embed/>
                </p:oleObj>
              </mc:Choice>
              <mc:Fallback>
                <p:oleObj name="Equation" r:id="rId14" imgW="1168200" imgH="393480" progId="Equation.3">
                  <p:embed/>
                  <p:pic>
                    <p:nvPicPr>
                      <p:cNvPr id="230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216" y="5518150"/>
                        <a:ext cx="27828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7B2504-C49F-45D1-A08E-61A254089835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FDB6DF-34B6-4A6C-9E83-F6374CFBC4D4}"/>
              </a:ext>
            </a:extLst>
          </p:cNvPr>
          <p:cNvCxnSpPr/>
          <p:nvPr/>
        </p:nvCxnSpPr>
        <p:spPr>
          <a:xfrm flipH="1">
            <a:off x="4644008" y="3284984"/>
            <a:ext cx="792088" cy="223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F9C88CF-AEF2-49F7-BA3A-1075B10C85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13298" y="4134696"/>
            <a:ext cx="2325343" cy="272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39B07C-1D68-420C-A498-C24BB6034D5A}"/>
                  </a:ext>
                </a:extLst>
              </p:cNvPr>
              <p:cNvSpPr txBox="1"/>
              <p:nvPr/>
            </p:nvSpPr>
            <p:spPr>
              <a:xfrm>
                <a:off x="7447160" y="1683289"/>
                <a:ext cx="145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39B07C-1D68-420C-A498-C24BB603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0" y="1683289"/>
                <a:ext cx="1457579" cy="276999"/>
              </a:xfrm>
              <a:prstGeom prst="rect">
                <a:avLst/>
              </a:prstGeom>
              <a:blipFill>
                <a:blip r:embed="rId17"/>
                <a:stretch>
                  <a:fillRect l="-5439" t="-8696" r="-1674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6767B-AC4C-41A4-A73F-F7C9B58B1EEE}"/>
                  </a:ext>
                </a:extLst>
              </p:cNvPr>
              <p:cNvSpPr txBox="1"/>
              <p:nvPr/>
            </p:nvSpPr>
            <p:spPr>
              <a:xfrm>
                <a:off x="7996660" y="3602960"/>
                <a:ext cx="1051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6767B-AC4C-41A4-A73F-F7C9B58B1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60" y="3602960"/>
                <a:ext cx="1051442" cy="276999"/>
              </a:xfrm>
              <a:prstGeom prst="rect">
                <a:avLst/>
              </a:prstGeom>
              <a:blipFill>
                <a:blip r:embed="rId18"/>
                <a:stretch>
                  <a:fillRect l="-7558" t="-8889" r="-174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F2541-9370-41B1-BC3D-B55970FE63CE}"/>
                  </a:ext>
                </a:extLst>
              </p:cNvPr>
              <p:cNvSpPr txBox="1"/>
              <p:nvPr/>
            </p:nvSpPr>
            <p:spPr>
              <a:xfrm>
                <a:off x="4991724" y="6544647"/>
                <a:ext cx="1861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6F2541-9370-41B1-BC3D-B55970FE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24" y="6544647"/>
                <a:ext cx="1861535" cy="276999"/>
              </a:xfrm>
              <a:prstGeom prst="rect">
                <a:avLst/>
              </a:prstGeom>
              <a:blipFill>
                <a:blip r:embed="rId19"/>
                <a:stretch>
                  <a:fillRect l="-3934" t="-8889" r="-2623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F7101F-B0E9-4494-9C84-A6FDA41444F1}"/>
                  </a:ext>
                </a:extLst>
              </p:cNvPr>
              <p:cNvSpPr txBox="1"/>
              <p:nvPr/>
            </p:nvSpPr>
            <p:spPr>
              <a:xfrm>
                <a:off x="5359761" y="6267648"/>
                <a:ext cx="145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F7101F-B0E9-4494-9C84-A6FDA4144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61" y="6267648"/>
                <a:ext cx="1455398" cy="276999"/>
              </a:xfrm>
              <a:prstGeom prst="rect">
                <a:avLst/>
              </a:prstGeom>
              <a:blipFill>
                <a:blip r:embed="rId20"/>
                <a:stretch>
                  <a:fillRect l="-5439" t="-8696" r="-3347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158B74A-09EF-4E98-826D-D33FB876F7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69724" y="4199303"/>
            <a:ext cx="1694564" cy="1449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1C8EF8-73BC-4822-84F1-0158A477FAAB}"/>
              </a:ext>
            </a:extLst>
          </p:cNvPr>
          <p:cNvCxnSpPr>
            <a:cxnSpLocks/>
          </p:cNvCxnSpPr>
          <p:nvPr/>
        </p:nvCxnSpPr>
        <p:spPr>
          <a:xfrm flipV="1">
            <a:off x="6444208" y="4808950"/>
            <a:ext cx="0" cy="348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9AF084-DAD2-4769-8644-1FB30964D311}"/>
              </a:ext>
            </a:extLst>
          </p:cNvPr>
          <p:cNvCxnSpPr>
            <a:cxnSpLocks/>
          </p:cNvCxnSpPr>
          <p:nvPr/>
        </p:nvCxnSpPr>
        <p:spPr>
          <a:xfrm>
            <a:off x="6444208" y="5150122"/>
            <a:ext cx="0" cy="3251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D05E59-5929-4BFB-9EAA-DD5B0C2551F7}"/>
              </a:ext>
            </a:extLst>
          </p:cNvPr>
          <p:cNvCxnSpPr>
            <a:cxnSpLocks/>
          </p:cNvCxnSpPr>
          <p:nvPr/>
        </p:nvCxnSpPr>
        <p:spPr>
          <a:xfrm flipV="1">
            <a:off x="8677564" y="5157192"/>
            <a:ext cx="0" cy="143479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00069-FE0A-43AC-A39A-AB95DAD36F21}"/>
              </a:ext>
            </a:extLst>
          </p:cNvPr>
          <p:cNvCxnSpPr/>
          <p:nvPr/>
        </p:nvCxnSpPr>
        <p:spPr>
          <a:xfrm flipV="1">
            <a:off x="1619672" y="3602960"/>
            <a:ext cx="288032" cy="402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9357FD-EE82-485E-BFD7-AEFB0EA7A764}"/>
              </a:ext>
            </a:extLst>
          </p:cNvPr>
          <p:cNvCxnSpPr/>
          <p:nvPr/>
        </p:nvCxnSpPr>
        <p:spPr>
          <a:xfrm flipV="1">
            <a:off x="3329880" y="3597535"/>
            <a:ext cx="288032" cy="402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er samfelldni?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Sum föll eru samfelld, önnur ekki</a:t>
                </a:r>
              </a:p>
              <a:p>
                <a:r>
                  <a:rPr lang="is-IS" dirty="0"/>
                  <a:t>Samfelld föll eru föll sem “slitna” aldrei í sundur, m.ö.o. hafa hvergi bil</a:t>
                </a:r>
              </a:p>
              <a:p>
                <a:r>
                  <a:rPr lang="is-IS" dirty="0"/>
                  <a:t>Fallið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)=1/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s-IS" dirty="0"/>
                  <a:t>er t.d. ekki samfellt þar sem x getur aldrei verið 0</a:t>
                </a:r>
              </a:p>
              <a:p>
                <a:r>
                  <a:rPr lang="is-IS" dirty="0"/>
                  <a:t>Það þýðir að ferill fallsins er í sundur við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Í æfingu 3.2. munuð þið gera þrennt:</a:t>
                </a:r>
              </a:p>
              <a:p>
                <a:pPr lvl="1"/>
                <a:r>
                  <a:rPr lang="is-IS" dirty="0"/>
                  <a:t>Sýna fram á að föll eru samfelld eða ósamfelld.</a:t>
                </a:r>
              </a:p>
              <a:p>
                <a:pPr lvl="1"/>
                <a:r>
                  <a:rPr lang="is-IS" dirty="0"/>
                  <a:t>Finna markgildi hornafalla.</a:t>
                </a:r>
              </a:p>
              <a:p>
                <a:pPr lvl="1"/>
                <a:r>
                  <a:rPr lang="is-IS" dirty="0"/>
                  <a:t>Gera föll samfelld.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2"/>
                <a:stretch>
                  <a:fillRect l="-784" t="-902" r="-15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B88-F185-4EE8-8449-95C6222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Kanna samfelldni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s-IS" dirty="0"/>
                  <a:t>Ritháttur á svona dæmum er eins og í sýnidæmi 3.7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is-I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is-I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brk m:alnAt="7"/>
                            </m:rPr>
                            <a:rPr lang="is-I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is-I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ef</m:t>
                          </m:r>
                          <m:r>
                            <a:rPr lang="is-I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mr>
                    </m:m>
                  </m:oMath>
                </a14:m>
                <a:endParaRPr lang="is-IS" dirty="0"/>
              </a:p>
              <a:p>
                <a:r>
                  <a:rPr lang="is-IS" dirty="0"/>
                  <a:t>Ef þetta er skoðað myndrænt sést að föllinn eru samfelld þar sem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s-IS" dirty="0"/>
                  <a:t>.</a:t>
                </a:r>
              </a:p>
              <a:p>
                <a:r>
                  <a:rPr lang="is-IS" dirty="0"/>
                  <a:t>Hér þarf að gera þrennt.</a:t>
                </a:r>
              </a:p>
              <a:p>
                <a:pPr lvl="1"/>
                <a:r>
                  <a:rPr lang="is-IS" dirty="0"/>
                  <a:t>Prófun.</a:t>
                </a:r>
              </a:p>
              <a:p>
                <a:pPr lvl="1"/>
                <a:r>
                  <a:rPr lang="is-IS" dirty="0"/>
                  <a:t>Finna skilgreiningamengi fallanna.</a:t>
                </a:r>
              </a:p>
              <a:p>
                <a:pPr lvl="1"/>
                <a:r>
                  <a:rPr lang="is-IS" dirty="0"/>
                  <a:t>Skoða markgildin hægra og vinstra</a:t>
                </a:r>
                <a:br>
                  <a:rPr lang="is-IS" dirty="0"/>
                </a:br>
                <a:r>
                  <a:rPr lang="is-IS" dirty="0"/>
                  <a:t>megin við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s-IS" dirty="0"/>
                  <a:t>.</a:t>
                </a:r>
                <a:br>
                  <a:rPr lang="is-IS" dirty="0"/>
                </a:br>
                <a:r>
                  <a:rPr lang="is-IS" dirty="0"/>
                  <a:t>(einhliða markgildi).</a:t>
                </a:r>
              </a:p>
              <a:p>
                <a:pPr lvl="1"/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86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30EB4F-C32C-4BBA-AB28-608EA24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37" y="3429000"/>
            <a:ext cx="3582463" cy="34200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7285AD-EC32-48E7-BF54-5EC346AAD2E9}"/>
              </a:ext>
            </a:extLst>
          </p:cNvPr>
          <p:cNvSpPr/>
          <p:nvPr/>
        </p:nvSpPr>
        <p:spPr>
          <a:xfrm>
            <a:off x="5929745" y="3435927"/>
            <a:ext cx="1958259" cy="2604800"/>
          </a:xfrm>
          <a:custGeom>
            <a:avLst/>
            <a:gdLst>
              <a:gd name="connsiteX0" fmla="*/ 0 w 1958259"/>
              <a:gd name="connsiteY0" fmla="*/ 0 h 2604800"/>
              <a:gd name="connsiteX1" fmla="*/ 397164 w 1958259"/>
              <a:gd name="connsiteY1" fmla="*/ 1413164 h 2604800"/>
              <a:gd name="connsiteX2" fmla="*/ 812800 w 1958259"/>
              <a:gd name="connsiteY2" fmla="*/ 2355273 h 2604800"/>
              <a:gd name="connsiteX3" fmla="*/ 1219200 w 1958259"/>
              <a:gd name="connsiteY3" fmla="*/ 2604655 h 2604800"/>
              <a:gd name="connsiteX4" fmla="*/ 1551710 w 1958259"/>
              <a:gd name="connsiteY4" fmla="*/ 2373746 h 2604800"/>
              <a:gd name="connsiteX5" fmla="*/ 1958110 w 1958259"/>
              <a:gd name="connsiteY5" fmla="*/ 1468582 h 26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8259" h="2604800">
                <a:moveTo>
                  <a:pt x="0" y="0"/>
                </a:moveTo>
                <a:cubicBezTo>
                  <a:pt x="130848" y="510309"/>
                  <a:pt x="261697" y="1020618"/>
                  <a:pt x="397164" y="1413164"/>
                </a:cubicBezTo>
                <a:cubicBezTo>
                  <a:pt x="532631" y="1805710"/>
                  <a:pt x="675794" y="2156691"/>
                  <a:pt x="812800" y="2355273"/>
                </a:cubicBezTo>
                <a:cubicBezTo>
                  <a:pt x="949806" y="2553855"/>
                  <a:pt x="1096048" y="2601576"/>
                  <a:pt x="1219200" y="2604655"/>
                </a:cubicBezTo>
                <a:cubicBezTo>
                  <a:pt x="1342352" y="2607734"/>
                  <a:pt x="1428558" y="2563092"/>
                  <a:pt x="1551710" y="2373746"/>
                </a:cubicBezTo>
                <a:cubicBezTo>
                  <a:pt x="1674862" y="2184400"/>
                  <a:pt x="1965807" y="1617903"/>
                  <a:pt x="1958110" y="1468582"/>
                </a:cubicBezTo>
              </a:path>
            </a:pathLst>
          </a:cu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95A31E-3CFA-486F-9022-E74B8746147C}"/>
              </a:ext>
            </a:extLst>
          </p:cNvPr>
          <p:cNvCxnSpPr>
            <a:stCxn id="6" idx="5"/>
          </p:cNvCxnSpPr>
          <p:nvPr/>
        </p:nvCxnSpPr>
        <p:spPr>
          <a:xfrm flipV="1">
            <a:off x="7887855" y="3645024"/>
            <a:ext cx="1256145" cy="125948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69638-FBBC-4801-9E83-457A73FD08EC}"/>
              </a:ext>
            </a:extLst>
          </p:cNvPr>
          <p:cNvCxnSpPr>
            <a:cxnSpLocks/>
          </p:cNvCxnSpPr>
          <p:nvPr/>
        </p:nvCxnSpPr>
        <p:spPr>
          <a:xfrm flipV="1">
            <a:off x="7887855" y="4904509"/>
            <a:ext cx="0" cy="10447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ADDBF-5C95-47C1-B077-AF9B71C6273E}"/>
                  </a:ext>
                </a:extLst>
              </p:cNvPr>
              <p:cNvSpPr txBox="1"/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ADDBF-5C95-47C1-B077-AF9B71C6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blipFill>
                <a:blip r:embed="rId4"/>
                <a:stretch>
                  <a:fillRect l="-5439" t="-8889" r="-167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7B771-C01D-4CF9-8319-D27E728897D0}"/>
                  </a:ext>
                </a:extLst>
              </p:cNvPr>
              <p:cNvSpPr txBox="1"/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7B771-C01D-4CF9-8319-D27E7288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blipFill>
                <a:blip r:embed="rId5"/>
                <a:stretch>
                  <a:fillRect l="-8442" t="-6522" r="-2597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0000DD-307F-4F9C-A6E1-164A47F05BFB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1-3, 5, 13</a:t>
            </a:r>
          </a:p>
        </p:txBody>
      </p:sp>
    </p:spTree>
    <p:extLst>
      <p:ext uri="{BB962C8B-B14F-4D97-AF65-F5344CB8AC3E}">
        <p14:creationId xmlns:p14="http://schemas.microsoft.com/office/powerpoint/2010/main" val="26393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B88-F185-4EE8-8449-95C6222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Kanna samfelldni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/>
              <a:lstStyle/>
              <a:p>
                <a:r>
                  <a:rPr lang="is-IS" dirty="0"/>
                  <a:t>Prófun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brk m:alnAt="7"/>
                            </m:rP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ef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mr>
                    </m:m>
                  </m:oMath>
                </a14:m>
                <a:endParaRPr lang="is-IS" dirty="0"/>
              </a:p>
              <a:p>
                <a:r>
                  <a:rPr lang="is-IS" dirty="0"/>
                  <a:t>Einfaldast er að prófa fyrst. Ef prófunin gefur ekki sömu svör, þá þarf ekki að reikna meir.</a:t>
                </a:r>
              </a:p>
              <a:p>
                <a:r>
                  <a:rPr lang="is-IS" dirty="0"/>
                  <a:t>Set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is-IS" dirty="0"/>
                  <a:t>í bæði föllin. Ef svarið er</a:t>
                </a:r>
                <a:br>
                  <a:rPr lang="is-IS" dirty="0"/>
                </a:br>
                <a:r>
                  <a:rPr lang="is-IS" dirty="0"/>
                  <a:t>það sama, þá halda áfram.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brk m:alnAt="7"/>
                          </m:rP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brk m:alnAt="7"/>
                      </m:rP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s-IS" b="0" dirty="0"/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s-IS" b="0" dirty="0"/>
              </a:p>
              <a:p>
                <a:r>
                  <a:rPr lang="is-IS" dirty="0"/>
                  <a:t>Sama svar svo það má halda áfram.</a:t>
                </a:r>
                <a:endParaRPr lang="is-IS" b="0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>
                <a:blip r:embed="rId2"/>
                <a:stretch>
                  <a:fillRect l="-784" t="-1096" r="-180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30EB4F-C32C-4BBA-AB28-608EA24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37" y="3429000"/>
            <a:ext cx="3582463" cy="3420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9AB03-9BEE-4831-A646-4960A0A1625A}"/>
              </a:ext>
            </a:extLst>
          </p:cNvPr>
          <p:cNvSpPr txBox="1"/>
          <p:nvPr/>
        </p:nvSpPr>
        <p:spPr>
          <a:xfrm>
            <a:off x="7986907" y="475650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(2,2)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3BD24-9155-48E4-9573-151C4EEF4740}"/>
              </a:ext>
            </a:extLst>
          </p:cNvPr>
          <p:cNvSpPr/>
          <p:nvPr/>
        </p:nvSpPr>
        <p:spPr>
          <a:xfrm flipH="1" flipV="1">
            <a:off x="7841577" y="4797152"/>
            <a:ext cx="134144" cy="1440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A21AA-DBE0-4AA1-BB92-279C982966D6}"/>
                  </a:ext>
                </a:extLst>
              </p:cNvPr>
              <p:cNvSpPr txBox="1"/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A21AA-DBE0-4AA1-BB92-279C9829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blipFill>
                <a:blip r:embed="rId4"/>
                <a:stretch>
                  <a:fillRect l="-5439" t="-8889" r="-167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5E2624-93E2-4682-9F68-BFD490949448}"/>
                  </a:ext>
                </a:extLst>
              </p:cNvPr>
              <p:cNvSpPr txBox="1"/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5E2624-93E2-4682-9F68-BFD49094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blipFill>
                <a:blip r:embed="rId5"/>
                <a:stretch>
                  <a:fillRect l="-8442" t="-6522" r="-2597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88A25B-1783-4AD7-B5BF-4D7298E4221B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1-3, 5, 13</a:t>
            </a:r>
          </a:p>
        </p:txBody>
      </p:sp>
    </p:spTree>
    <p:extLst>
      <p:ext uri="{BB962C8B-B14F-4D97-AF65-F5344CB8AC3E}">
        <p14:creationId xmlns:p14="http://schemas.microsoft.com/office/powerpoint/2010/main" val="11346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B88-F185-4EE8-8449-95C6222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Kanna samfelldni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/>
              <a:lstStyle/>
              <a:p>
                <a:r>
                  <a:rPr lang="is-IS" dirty="0"/>
                  <a:t>Skilgreiningarmengin.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brk m:alnAt="7"/>
                            </m:rP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ef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mr>
                    </m:m>
                  </m:oMath>
                </a14:m>
                <a:endParaRPr lang="is-IS" dirty="0"/>
              </a:p>
              <a:p>
                <a:r>
                  <a:rPr lang="is-IS" dirty="0"/>
                  <a:t>Hér þarf að skoða hver skilgreiningarmengin eru.</a:t>
                </a:r>
              </a:p>
              <a:p>
                <a:r>
                  <a:rPr lang="is-IS" b="0" dirty="0"/>
                  <a:t>Þar sem þetta eru margliðuföll</a:t>
                </a:r>
                <a:r>
                  <a:rPr lang="is-IS" dirty="0"/>
                  <a:t>,</a:t>
                </a:r>
                <a:br>
                  <a:rPr lang="is-IS" dirty="0"/>
                </a:br>
                <a:r>
                  <a:rPr lang="is-IS" dirty="0"/>
                  <a:t>þá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s-IS" b="0" dirty="0"/>
                  <a:t> í báðum tilfellum,</a:t>
                </a:r>
                <a:br>
                  <a:rPr lang="is-IS" b="0" dirty="0"/>
                </a:br>
                <a:r>
                  <a:rPr lang="is-IS" b="0" dirty="0"/>
                  <a:t>sem þýðir að föllin eru samfelld</a:t>
                </a:r>
                <a:br>
                  <a:rPr lang="is-IS" b="0" dirty="0"/>
                </a:br>
                <a:r>
                  <a:rPr lang="is-IS" b="0" dirty="0"/>
                  <a:t>hvar sem er.</a:t>
                </a:r>
              </a:p>
              <a:p>
                <a:r>
                  <a:rPr lang="is-IS" dirty="0"/>
                  <a:t>Í brota- og rótardæmum fer þetta</a:t>
                </a:r>
                <a:br>
                  <a:rPr lang="is-IS" dirty="0"/>
                </a:br>
                <a:r>
                  <a:rPr lang="is-IS" dirty="0"/>
                  <a:t>að skipta höfumáli.</a:t>
                </a:r>
                <a:endParaRPr lang="is-IS" b="0" dirty="0"/>
              </a:p>
              <a:p>
                <a:endParaRPr lang="is-IS" b="0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>
                <a:blip r:embed="rId2"/>
                <a:stretch>
                  <a:fillRect l="-784" t="-109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30EB4F-C32C-4BBA-AB28-608EA24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37" y="3429000"/>
            <a:ext cx="3582463" cy="342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68A4C3-AAF0-4529-85AD-AFA8067648D8}"/>
                  </a:ext>
                </a:extLst>
              </p:cNvPr>
              <p:cNvSpPr txBox="1"/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68A4C3-AAF0-4529-85AD-AFA80676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blipFill>
                <a:blip r:embed="rId4"/>
                <a:stretch>
                  <a:fillRect l="-5439" t="-8889" r="-167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A85A16-62CD-4724-9200-3E008EBE207C}"/>
                  </a:ext>
                </a:extLst>
              </p:cNvPr>
              <p:cNvSpPr txBox="1"/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A85A16-62CD-4724-9200-3E008EBE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blipFill>
                <a:blip r:embed="rId5"/>
                <a:stretch>
                  <a:fillRect l="-8442" t="-6522" r="-2597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85F2DC-0F69-4EC6-B024-4186AE01734C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1-3, 5, 13</a:t>
            </a:r>
          </a:p>
        </p:txBody>
      </p:sp>
    </p:spTree>
    <p:extLst>
      <p:ext uri="{BB962C8B-B14F-4D97-AF65-F5344CB8AC3E}">
        <p14:creationId xmlns:p14="http://schemas.microsoft.com/office/powerpoint/2010/main" val="6683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B88-F185-4EE8-8449-95C6222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Kanna samfelldni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Svokölluð einhliða markgildi verða skoðuð betur í næstu æfingu.</a:t>
                </a:r>
              </a:p>
              <a:p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brk m:alnAt="7"/>
                            </m:rP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is-IS" b="0" i="0" smtClean="0">
                              <a:latin typeface="Cambria Math" panose="02040503050406030204" pitchFamily="18" charset="0"/>
                            </a:rPr>
                            <m:t>ef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mr>
                    </m:m>
                  </m:oMath>
                </a14:m>
                <a:endParaRPr lang="is-IS" dirty="0"/>
              </a:p>
              <a:p>
                <a:r>
                  <a:rPr lang="is-IS" b="0" dirty="0"/>
                  <a:t>Hér þarf að skoða tvennt.</a:t>
                </a:r>
              </a:p>
              <a:p>
                <a:pPr lvl="1"/>
                <a:r>
                  <a:rPr lang="is-IS" dirty="0"/>
                  <a:t>Hvað er markgildið þegar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brk m:alnAt="7"/>
                          </m:rP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brk m:alnAt="7"/>
                      </m:rP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is-IS" b="0" dirty="0"/>
                </a:br>
                <a:r>
                  <a:rPr lang="is-IS" b="0" dirty="0"/>
                  <a:t>nálgast 2 frá vinstri.</a:t>
                </a:r>
              </a:p>
              <a:p>
                <a:pPr lvl="1"/>
                <a:r>
                  <a:rPr lang="is-IS" dirty="0"/>
                  <a:t>Hvað er markgildið þegar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is-IS" b="0" dirty="0"/>
                </a:br>
                <a:r>
                  <a:rPr lang="is-IS" b="0" dirty="0"/>
                  <a:t>nálgast 2 frá hægri.</a:t>
                </a:r>
              </a:p>
              <a:p>
                <a:r>
                  <a:rPr lang="is-IS" dirty="0"/>
                  <a:t>Ef gildið er það sama, þá mætast</a:t>
                </a:r>
                <a:br>
                  <a:rPr lang="is-IS" dirty="0"/>
                </a:br>
                <a:r>
                  <a:rPr lang="is-IS" dirty="0"/>
                  <a:t>föllin á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is-IS" dirty="0"/>
                  <a:t>og eru þar af leiðandi</a:t>
                </a:r>
                <a:br>
                  <a:rPr lang="is-IS" dirty="0"/>
                </a:br>
                <a:r>
                  <a:rPr lang="is-IS" dirty="0"/>
                  <a:t>samfelld.</a:t>
                </a:r>
                <a:endParaRPr lang="is-IS" b="0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B7F9F-3341-4FF6-8936-E1A112F8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  <a:blipFill>
                <a:blip r:embed="rId2"/>
                <a:stretch>
                  <a:fillRect l="-784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30EB4F-C32C-4BBA-AB28-608EA24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37" y="3429000"/>
            <a:ext cx="3582463" cy="342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68A4C3-AAF0-4529-85AD-AFA8067648D8}"/>
                  </a:ext>
                </a:extLst>
              </p:cNvPr>
              <p:cNvSpPr txBox="1"/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68A4C3-AAF0-4529-85AD-AFA80676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4" y="3491478"/>
                <a:ext cx="1457579" cy="276999"/>
              </a:xfrm>
              <a:prstGeom prst="rect">
                <a:avLst/>
              </a:prstGeom>
              <a:blipFill>
                <a:blip r:embed="rId4"/>
                <a:stretch>
                  <a:fillRect l="-5439" t="-8889" r="-167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A85A16-62CD-4724-9200-3E008EBE207C}"/>
                  </a:ext>
                </a:extLst>
              </p:cNvPr>
              <p:cNvSpPr txBox="1"/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A85A16-62CD-4724-9200-3E008EBE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72" y="6444862"/>
                <a:ext cx="938462" cy="276999"/>
              </a:xfrm>
              <a:prstGeom prst="rect">
                <a:avLst/>
              </a:prstGeom>
              <a:blipFill>
                <a:blip r:embed="rId5"/>
                <a:stretch>
                  <a:fillRect l="-8442" t="-6522" r="-2597" b="-282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FF8AA24-F20B-47A1-9077-D0E9887334E9}"/>
              </a:ext>
            </a:extLst>
          </p:cNvPr>
          <p:cNvSpPr/>
          <p:nvPr/>
        </p:nvSpPr>
        <p:spPr>
          <a:xfrm flipH="1" flipV="1">
            <a:off x="7841577" y="4797152"/>
            <a:ext cx="134144" cy="1440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BBF5E6-320D-44E8-AB35-30C6C3B98A46}"/>
              </a:ext>
            </a:extLst>
          </p:cNvPr>
          <p:cNvSpPr/>
          <p:nvPr/>
        </p:nvSpPr>
        <p:spPr>
          <a:xfrm>
            <a:off x="5929745" y="3435927"/>
            <a:ext cx="1958259" cy="2604800"/>
          </a:xfrm>
          <a:custGeom>
            <a:avLst/>
            <a:gdLst>
              <a:gd name="connsiteX0" fmla="*/ 0 w 1958259"/>
              <a:gd name="connsiteY0" fmla="*/ 0 h 2604800"/>
              <a:gd name="connsiteX1" fmla="*/ 397164 w 1958259"/>
              <a:gd name="connsiteY1" fmla="*/ 1413164 h 2604800"/>
              <a:gd name="connsiteX2" fmla="*/ 812800 w 1958259"/>
              <a:gd name="connsiteY2" fmla="*/ 2355273 h 2604800"/>
              <a:gd name="connsiteX3" fmla="*/ 1219200 w 1958259"/>
              <a:gd name="connsiteY3" fmla="*/ 2604655 h 2604800"/>
              <a:gd name="connsiteX4" fmla="*/ 1551710 w 1958259"/>
              <a:gd name="connsiteY4" fmla="*/ 2373746 h 2604800"/>
              <a:gd name="connsiteX5" fmla="*/ 1958110 w 1958259"/>
              <a:gd name="connsiteY5" fmla="*/ 1468582 h 26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8259" h="2604800">
                <a:moveTo>
                  <a:pt x="0" y="0"/>
                </a:moveTo>
                <a:cubicBezTo>
                  <a:pt x="130848" y="510309"/>
                  <a:pt x="261697" y="1020618"/>
                  <a:pt x="397164" y="1413164"/>
                </a:cubicBezTo>
                <a:cubicBezTo>
                  <a:pt x="532631" y="1805710"/>
                  <a:pt x="675794" y="2156691"/>
                  <a:pt x="812800" y="2355273"/>
                </a:cubicBezTo>
                <a:cubicBezTo>
                  <a:pt x="949806" y="2553855"/>
                  <a:pt x="1096048" y="2601576"/>
                  <a:pt x="1219200" y="2604655"/>
                </a:cubicBezTo>
                <a:cubicBezTo>
                  <a:pt x="1342352" y="2607734"/>
                  <a:pt x="1428558" y="2563092"/>
                  <a:pt x="1551710" y="2373746"/>
                </a:cubicBezTo>
                <a:cubicBezTo>
                  <a:pt x="1674862" y="2184400"/>
                  <a:pt x="1965807" y="1617903"/>
                  <a:pt x="1958110" y="1468582"/>
                </a:cubicBezTo>
              </a:path>
            </a:pathLst>
          </a:cu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A13A68-EF03-4580-BDF0-5D0A0A1F493F}"/>
              </a:ext>
            </a:extLst>
          </p:cNvPr>
          <p:cNvCxnSpPr>
            <a:stCxn id="9" idx="5"/>
          </p:cNvCxnSpPr>
          <p:nvPr/>
        </p:nvCxnSpPr>
        <p:spPr>
          <a:xfrm flipV="1">
            <a:off x="7887855" y="3645024"/>
            <a:ext cx="1256145" cy="125948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4B516-40EA-4A62-9AB6-29BDE923C310}"/>
                  </a:ext>
                </a:extLst>
              </p:cNvPr>
              <p:cNvSpPr txBox="1"/>
              <p:nvPr/>
            </p:nvSpPr>
            <p:spPr>
              <a:xfrm>
                <a:off x="6849271" y="4062980"/>
                <a:ext cx="1244508" cy="64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34B516-40EA-4A62-9AB6-29BDE923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1" y="4062980"/>
                <a:ext cx="1244508" cy="643125"/>
              </a:xfrm>
              <a:prstGeom prst="rect">
                <a:avLst/>
              </a:prstGeom>
              <a:blipFill>
                <a:blip r:embed="rId6"/>
                <a:stretch>
                  <a:fillRect l="-1961" r="-6373" b="-94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62460-8EE7-41E9-99CC-CF8D6CE5BAF0}"/>
                  </a:ext>
                </a:extLst>
              </p:cNvPr>
              <p:cNvSpPr txBox="1"/>
              <p:nvPr/>
            </p:nvSpPr>
            <p:spPr>
              <a:xfrm>
                <a:off x="8137110" y="5033937"/>
                <a:ext cx="827984" cy="64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62460-8EE7-41E9-99CC-CF8D6CE5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110" y="5033937"/>
                <a:ext cx="827984" cy="644985"/>
              </a:xfrm>
              <a:prstGeom prst="rect">
                <a:avLst/>
              </a:prstGeom>
              <a:blipFill>
                <a:blip r:embed="rId7"/>
                <a:stretch>
                  <a:fillRect l="-2941" r="-955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950D32-BC0C-4554-B626-7A62548688C7}"/>
              </a:ext>
            </a:extLst>
          </p:cNvPr>
          <p:cNvCxnSpPr>
            <a:cxnSpLocks/>
          </p:cNvCxnSpPr>
          <p:nvPr/>
        </p:nvCxnSpPr>
        <p:spPr>
          <a:xfrm>
            <a:off x="7278034" y="4893550"/>
            <a:ext cx="507543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F4C3BA-66F6-4BC6-A6C8-FAAC9654EE80}"/>
              </a:ext>
            </a:extLst>
          </p:cNvPr>
          <p:cNvCxnSpPr>
            <a:cxnSpLocks/>
          </p:cNvCxnSpPr>
          <p:nvPr/>
        </p:nvCxnSpPr>
        <p:spPr>
          <a:xfrm flipH="1">
            <a:off x="8028384" y="4893550"/>
            <a:ext cx="567367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1BF148-E744-44F6-A492-660932326AB9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1-3, 5, 13</a:t>
            </a:r>
          </a:p>
        </p:txBody>
      </p:sp>
    </p:spTree>
    <p:extLst>
      <p:ext uri="{BB962C8B-B14F-4D97-AF65-F5344CB8AC3E}">
        <p14:creationId xmlns:p14="http://schemas.microsoft.com/office/powerpoint/2010/main" val="26212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Samfelldni í hornaföllum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is-IS" dirty="0"/>
              <a:t>Ýmsar reglur eru í gangi og verða þær allar sýndar hér og á næstu glærum.</a:t>
            </a:r>
          </a:p>
          <a:p>
            <a:r>
              <a:rPr lang="is-IS" dirty="0"/>
              <a:t>Markgildin stefna alltaf á 0 í þessum útreikningum.</a:t>
            </a:r>
          </a:p>
          <a:p>
            <a:pPr marL="0" indent="0">
              <a:buNone/>
            </a:pPr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89F27-174D-4FE5-895F-93BCB9D95AB0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6-10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DDC80-7917-47F1-9780-0780D25D44F8}"/>
                  </a:ext>
                </a:extLst>
              </p:cNvPr>
              <p:cNvSpPr txBox="1"/>
              <p:nvPr/>
            </p:nvSpPr>
            <p:spPr>
              <a:xfrm>
                <a:off x="251520" y="3014078"/>
                <a:ext cx="231775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DDC80-7917-47F1-9780-0780D25D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14078"/>
                <a:ext cx="2317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A3ADDE-4DA3-4519-8E95-A70EA75FF377}"/>
                  </a:ext>
                </a:extLst>
              </p:cNvPr>
              <p:cNvSpPr txBox="1"/>
              <p:nvPr/>
            </p:nvSpPr>
            <p:spPr>
              <a:xfrm>
                <a:off x="3124383" y="3037550"/>
                <a:ext cx="2354619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A3ADDE-4DA3-4519-8E95-A70EA75FF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3" y="3037550"/>
                <a:ext cx="2354619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D309C-CAD3-4B65-B1B6-D735BEAF2135}"/>
                  </a:ext>
                </a:extLst>
              </p:cNvPr>
              <p:cNvSpPr txBox="1"/>
              <p:nvPr/>
            </p:nvSpPr>
            <p:spPr>
              <a:xfrm>
                <a:off x="228216" y="4365104"/>
                <a:ext cx="231877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s-I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D309C-CAD3-4B65-B1B6-D735BEAF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6" y="4365104"/>
                <a:ext cx="231877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27F557-AEF4-47C7-ACC6-62D5DF539D00}"/>
                  </a:ext>
                </a:extLst>
              </p:cNvPr>
              <p:cNvSpPr txBox="1"/>
              <p:nvPr/>
            </p:nvSpPr>
            <p:spPr>
              <a:xfrm>
                <a:off x="3124383" y="4388576"/>
                <a:ext cx="2305631" cy="697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27F557-AEF4-47C7-ACC6-62D5DF53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3" y="4388576"/>
                <a:ext cx="2305631" cy="697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6F0C97-AF4B-4413-88EC-AC6452CA9F32}"/>
                  </a:ext>
                </a:extLst>
              </p:cNvPr>
              <p:cNvSpPr txBox="1"/>
              <p:nvPr/>
            </p:nvSpPr>
            <p:spPr>
              <a:xfrm>
                <a:off x="6012146" y="3014078"/>
                <a:ext cx="295125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6F0C97-AF4B-4413-88EC-AC6452CA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46" y="3014078"/>
                <a:ext cx="2951257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ACAEF3-1895-4F8A-B6A3-A624523712FE}"/>
                  </a:ext>
                </a:extLst>
              </p:cNvPr>
              <p:cNvSpPr txBox="1"/>
              <p:nvPr/>
            </p:nvSpPr>
            <p:spPr>
              <a:xfrm>
                <a:off x="6012146" y="4365104"/>
                <a:ext cx="2312043" cy="697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ACAEF3-1895-4F8A-B6A3-A6245237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46" y="4365104"/>
                <a:ext cx="2312043" cy="6974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FA6638-BD57-4F28-84C6-D7B4098B4580}"/>
                  </a:ext>
                </a:extLst>
              </p:cNvPr>
              <p:cNvSpPr txBox="1"/>
              <p:nvPr/>
            </p:nvSpPr>
            <p:spPr>
              <a:xfrm>
                <a:off x="269490" y="5654252"/>
                <a:ext cx="2487669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FA6638-BD57-4F28-84C6-D7B4098B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0" y="5654252"/>
                <a:ext cx="2487669" cy="8298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B83D55-947F-4A65-BCCC-35E062418A9F}"/>
                  </a:ext>
                </a:extLst>
              </p:cNvPr>
              <p:cNvSpPr txBox="1"/>
              <p:nvPr/>
            </p:nvSpPr>
            <p:spPr>
              <a:xfrm>
                <a:off x="3142353" y="5677724"/>
                <a:ext cx="252453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B83D55-947F-4A65-BCCC-35E062418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53" y="5677724"/>
                <a:ext cx="2524537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424" name="TextBox 231423">
                <a:extLst>
                  <a:ext uri="{FF2B5EF4-FFF2-40B4-BE49-F238E27FC236}">
                    <a16:creationId xmlns:a16="http://schemas.microsoft.com/office/drawing/2014/main" id="{54DB8005-12E1-481A-AA9D-FE5DD8DC41EF}"/>
                  </a:ext>
                </a:extLst>
              </p:cNvPr>
              <p:cNvSpPr txBox="1"/>
              <p:nvPr/>
            </p:nvSpPr>
            <p:spPr>
              <a:xfrm>
                <a:off x="6120939" y="5692658"/>
                <a:ext cx="2530949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s-IS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is-I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is-I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s-IS" sz="2400" dirty="0"/>
              </a:p>
            </p:txBody>
          </p:sp>
        </mc:Choice>
        <mc:Fallback xmlns="">
          <p:sp>
            <p:nvSpPr>
              <p:cNvPr id="231424" name="TextBox 231423">
                <a:extLst>
                  <a:ext uri="{FF2B5EF4-FFF2-40B4-BE49-F238E27FC236}">
                    <a16:creationId xmlns:a16="http://schemas.microsoft.com/office/drawing/2014/main" id="{54DB8005-12E1-481A-AA9D-FE5DD8DC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39" y="5692658"/>
                <a:ext cx="2530949" cy="829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314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Samfelldni í hornaföllum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is-IS" dirty="0"/>
              <a:t>Til að geta leyst þessi dæmi þarf að kunna að slíta í sundur hornaföllin. 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89F27-174D-4FE5-895F-93BCB9D95AB0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6-10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DDC80-7917-47F1-9780-0780D25D44F8}"/>
                  </a:ext>
                </a:extLst>
              </p:cNvPr>
              <p:cNvSpPr txBox="1"/>
              <p:nvPr/>
            </p:nvSpPr>
            <p:spPr>
              <a:xfrm>
                <a:off x="184701" y="2708920"/>
                <a:ext cx="127894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DDC80-7917-47F1-9780-0780D25D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1" y="2708920"/>
                <a:ext cx="1278940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8E2B0-F8BC-41C0-93E8-9C05381525A5}"/>
                  </a:ext>
                </a:extLst>
              </p:cNvPr>
              <p:cNvSpPr txBox="1"/>
              <p:nvPr/>
            </p:nvSpPr>
            <p:spPr>
              <a:xfrm>
                <a:off x="184065" y="4281215"/>
                <a:ext cx="1541639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8E2B0-F8BC-41C0-93E8-9C053815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5" y="4281215"/>
                <a:ext cx="1541639" cy="553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646688-02F1-4D7D-A3E4-5C8E67BC7A0A}"/>
                  </a:ext>
                </a:extLst>
              </p:cNvPr>
              <p:cNvSpPr txBox="1"/>
              <p:nvPr/>
            </p:nvSpPr>
            <p:spPr>
              <a:xfrm>
                <a:off x="184064" y="5190970"/>
                <a:ext cx="208236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646688-02F1-4D7D-A3E4-5C8E67BC7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4" y="5190970"/>
                <a:ext cx="2082365" cy="553228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61CED-6317-459E-A483-B48BC4AA73E4}"/>
                  </a:ext>
                </a:extLst>
              </p:cNvPr>
              <p:cNvSpPr txBox="1"/>
              <p:nvPr/>
            </p:nvSpPr>
            <p:spPr>
              <a:xfrm>
                <a:off x="184064" y="6127074"/>
                <a:ext cx="804707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s-I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is-I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61CED-6317-459E-A483-B48BC4AA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4" y="6127074"/>
                <a:ext cx="804707" cy="461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8C643-40D6-4146-A05E-CBC6C560B488}"/>
                  </a:ext>
                </a:extLst>
              </p:cNvPr>
              <p:cNvSpPr txBox="1"/>
              <p:nvPr/>
            </p:nvSpPr>
            <p:spPr>
              <a:xfrm>
                <a:off x="2466227" y="2708920"/>
                <a:ext cx="130298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8C643-40D6-4146-A05E-CBC6C560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27" y="2708920"/>
                <a:ext cx="1302984" cy="553228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B7A2DD-FDA5-44A4-80C7-9066FC67DDC8}"/>
                  </a:ext>
                </a:extLst>
              </p:cNvPr>
              <p:cNvSpPr txBox="1"/>
              <p:nvPr/>
            </p:nvSpPr>
            <p:spPr>
              <a:xfrm>
                <a:off x="2465591" y="4281215"/>
                <a:ext cx="156568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B7A2DD-FDA5-44A4-80C7-9066FC67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91" y="4281215"/>
                <a:ext cx="1565685" cy="553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24B5AF-CC9F-4155-9810-B0252320F51F}"/>
                  </a:ext>
                </a:extLst>
              </p:cNvPr>
              <p:cNvSpPr txBox="1"/>
              <p:nvPr/>
            </p:nvSpPr>
            <p:spPr>
              <a:xfrm>
                <a:off x="2465590" y="5190970"/>
                <a:ext cx="210641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24B5AF-CC9F-4155-9810-B0252320F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90" y="5190970"/>
                <a:ext cx="2106410" cy="553228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6E689-40E1-4C81-BAEC-9388D9897234}"/>
                  </a:ext>
                </a:extLst>
              </p:cNvPr>
              <p:cNvSpPr txBox="1"/>
              <p:nvPr/>
            </p:nvSpPr>
            <p:spPr>
              <a:xfrm>
                <a:off x="2465590" y="6127074"/>
                <a:ext cx="804707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s-I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is-I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06E689-40E1-4C81-BAEC-9388D989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90" y="6127074"/>
                <a:ext cx="804707" cy="461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3E1520-5BE1-4A24-AE1E-D8ED729199AA}"/>
                  </a:ext>
                </a:extLst>
              </p:cNvPr>
              <p:cNvSpPr txBox="1"/>
              <p:nvPr/>
            </p:nvSpPr>
            <p:spPr>
              <a:xfrm>
                <a:off x="4695269" y="2719509"/>
                <a:ext cx="130619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3E1520-5BE1-4A24-AE1E-D8ED7291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69" y="2719509"/>
                <a:ext cx="1306190" cy="5532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1477A7-0C95-4285-B0BC-7EEBB840F53B}"/>
                  </a:ext>
                </a:extLst>
              </p:cNvPr>
              <p:cNvSpPr txBox="1"/>
              <p:nvPr/>
            </p:nvSpPr>
            <p:spPr>
              <a:xfrm>
                <a:off x="4694633" y="4291804"/>
                <a:ext cx="156889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1477A7-0C95-4285-B0BC-7EEBB840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33" y="4291804"/>
                <a:ext cx="1568891" cy="5532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40C03B-9AA0-4FF7-AC25-AD51BB7B32F8}"/>
                  </a:ext>
                </a:extLst>
              </p:cNvPr>
              <p:cNvSpPr txBox="1"/>
              <p:nvPr/>
            </p:nvSpPr>
            <p:spPr>
              <a:xfrm>
                <a:off x="4694632" y="5201559"/>
                <a:ext cx="2109616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40C03B-9AA0-4FF7-AC25-AD51BB7B3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32" y="5201559"/>
                <a:ext cx="2109616" cy="5532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B0D013-4415-4E62-83BF-A0EC47B8236D}"/>
                  </a:ext>
                </a:extLst>
              </p:cNvPr>
              <p:cNvSpPr txBox="1"/>
              <p:nvPr/>
            </p:nvSpPr>
            <p:spPr>
              <a:xfrm>
                <a:off x="4741810" y="6141476"/>
                <a:ext cx="2058320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s-I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s-I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is-I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s-IS" dirty="0"/>
                  <a:t> engin lausn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B0D013-4415-4E62-83BF-A0EC47B8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10" y="6141476"/>
                <a:ext cx="2058320" cy="392287"/>
              </a:xfrm>
              <a:prstGeom prst="rect">
                <a:avLst/>
              </a:prstGeom>
              <a:blipFill>
                <a:blip r:embed="rId13"/>
                <a:stretch>
                  <a:fillRect l="-2959" r="-5621" b="-2615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1D7BD8-F015-4187-A25E-62F88D17B95C}"/>
                  </a:ext>
                </a:extLst>
              </p:cNvPr>
              <p:cNvSpPr txBox="1"/>
              <p:nvPr/>
            </p:nvSpPr>
            <p:spPr>
              <a:xfrm>
                <a:off x="6927517" y="2689347"/>
                <a:ext cx="130619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1D7BD8-F015-4187-A25E-62F88D17B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517" y="2689347"/>
                <a:ext cx="1306190" cy="5532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7C3A1-E101-4D37-BC60-215347575F4F}"/>
                  </a:ext>
                </a:extLst>
              </p:cNvPr>
              <p:cNvSpPr txBox="1"/>
              <p:nvPr/>
            </p:nvSpPr>
            <p:spPr>
              <a:xfrm>
                <a:off x="6926881" y="4261642"/>
                <a:ext cx="156889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7C3A1-E101-4D37-BC60-21534757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81" y="4261642"/>
                <a:ext cx="1568891" cy="5532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47C7F9-7A94-4BC7-AF22-51F8BE7830FE}"/>
                  </a:ext>
                </a:extLst>
              </p:cNvPr>
              <p:cNvSpPr txBox="1"/>
              <p:nvPr/>
            </p:nvSpPr>
            <p:spPr>
              <a:xfrm>
                <a:off x="6926880" y="5171397"/>
                <a:ext cx="2109616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s-I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47C7F9-7A94-4BC7-AF22-51F8BE783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80" y="5171397"/>
                <a:ext cx="2109616" cy="5532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219048-81BC-426C-B052-59A01872851F}"/>
                  </a:ext>
                </a:extLst>
              </p:cNvPr>
              <p:cNvSpPr txBox="1"/>
              <p:nvPr/>
            </p:nvSpPr>
            <p:spPr>
              <a:xfrm>
                <a:off x="6926880" y="6107501"/>
                <a:ext cx="804707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s-I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219048-81BC-426C-B052-59A01872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80" y="6107501"/>
                <a:ext cx="804707" cy="4617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425" name="Straight Connector 231424">
            <a:extLst>
              <a:ext uri="{FF2B5EF4-FFF2-40B4-BE49-F238E27FC236}">
                <a16:creationId xmlns:a16="http://schemas.microsoft.com/office/drawing/2014/main" id="{735BAE53-559C-45ED-9C70-E9F3A6F28291}"/>
              </a:ext>
            </a:extLst>
          </p:cNvPr>
          <p:cNvCxnSpPr/>
          <p:nvPr/>
        </p:nvCxnSpPr>
        <p:spPr>
          <a:xfrm>
            <a:off x="2401018" y="2689347"/>
            <a:ext cx="0" cy="39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32" name="Straight Connector 231431">
            <a:extLst>
              <a:ext uri="{FF2B5EF4-FFF2-40B4-BE49-F238E27FC236}">
                <a16:creationId xmlns:a16="http://schemas.microsoft.com/office/drawing/2014/main" id="{E52092A5-E560-49C0-A3C5-E14BA23922CB}"/>
              </a:ext>
            </a:extLst>
          </p:cNvPr>
          <p:cNvCxnSpPr/>
          <p:nvPr/>
        </p:nvCxnSpPr>
        <p:spPr>
          <a:xfrm>
            <a:off x="4644008" y="2689347"/>
            <a:ext cx="0" cy="398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34" name="Straight Connector 231433">
            <a:extLst>
              <a:ext uri="{FF2B5EF4-FFF2-40B4-BE49-F238E27FC236}">
                <a16:creationId xmlns:a16="http://schemas.microsoft.com/office/drawing/2014/main" id="{562AD341-BE30-4DEF-885C-C82ABE2CFD5B}"/>
              </a:ext>
            </a:extLst>
          </p:cNvPr>
          <p:cNvCxnSpPr/>
          <p:nvPr/>
        </p:nvCxnSpPr>
        <p:spPr>
          <a:xfrm>
            <a:off x="6851393" y="270892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435" name="TextBox 231434">
                <a:extLst>
                  <a:ext uri="{FF2B5EF4-FFF2-40B4-BE49-F238E27FC236}">
                    <a16:creationId xmlns:a16="http://schemas.microsoft.com/office/drawing/2014/main" id="{FD723879-DADF-403B-B5F7-DCF4118F3128}"/>
                  </a:ext>
                </a:extLst>
              </p:cNvPr>
              <p:cNvSpPr txBox="1"/>
              <p:nvPr/>
            </p:nvSpPr>
            <p:spPr>
              <a:xfrm>
                <a:off x="172723" y="3520345"/>
                <a:ext cx="1541639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31435" name="TextBox 231434">
                <a:extLst>
                  <a:ext uri="{FF2B5EF4-FFF2-40B4-BE49-F238E27FC236}">
                    <a16:creationId xmlns:a16="http://schemas.microsoft.com/office/drawing/2014/main" id="{FD723879-DADF-403B-B5F7-DCF4118F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3" y="3520345"/>
                <a:ext cx="1541639" cy="553228"/>
              </a:xfrm>
              <a:prstGeom prst="rect">
                <a:avLst/>
              </a:prstGeom>
              <a:blipFill>
                <a:blip r:embed="rId1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436" name="TextBox 231435">
                <a:extLst>
                  <a:ext uri="{FF2B5EF4-FFF2-40B4-BE49-F238E27FC236}">
                    <a16:creationId xmlns:a16="http://schemas.microsoft.com/office/drawing/2014/main" id="{D3F0715A-B36D-4BF6-B91A-08F536344E75}"/>
                  </a:ext>
                </a:extLst>
              </p:cNvPr>
              <p:cNvSpPr txBox="1"/>
              <p:nvPr/>
            </p:nvSpPr>
            <p:spPr>
              <a:xfrm>
                <a:off x="2454249" y="3520345"/>
                <a:ext cx="156568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31436" name="TextBox 231435">
                <a:extLst>
                  <a:ext uri="{FF2B5EF4-FFF2-40B4-BE49-F238E27FC236}">
                    <a16:creationId xmlns:a16="http://schemas.microsoft.com/office/drawing/2014/main" id="{D3F0715A-B36D-4BF6-B91A-08F536344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49" y="3520345"/>
                <a:ext cx="1565685" cy="553228"/>
              </a:xfrm>
              <a:prstGeom prst="rect">
                <a:avLst/>
              </a:prstGeom>
              <a:blipFill>
                <a:blip r:embed="rId19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437" name="TextBox 231436">
                <a:extLst>
                  <a:ext uri="{FF2B5EF4-FFF2-40B4-BE49-F238E27FC236}">
                    <a16:creationId xmlns:a16="http://schemas.microsoft.com/office/drawing/2014/main" id="{2C65FD9B-3EC3-434F-9FAA-47953D9ED82B}"/>
                  </a:ext>
                </a:extLst>
              </p:cNvPr>
              <p:cNvSpPr txBox="1"/>
              <p:nvPr/>
            </p:nvSpPr>
            <p:spPr>
              <a:xfrm>
                <a:off x="4683291" y="3530934"/>
                <a:ext cx="156889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31437" name="TextBox 231436">
                <a:extLst>
                  <a:ext uri="{FF2B5EF4-FFF2-40B4-BE49-F238E27FC236}">
                    <a16:creationId xmlns:a16="http://schemas.microsoft.com/office/drawing/2014/main" id="{2C65FD9B-3EC3-434F-9FAA-47953D9E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91" y="3530934"/>
                <a:ext cx="1568891" cy="5532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438" name="TextBox 231437">
                <a:extLst>
                  <a:ext uri="{FF2B5EF4-FFF2-40B4-BE49-F238E27FC236}">
                    <a16:creationId xmlns:a16="http://schemas.microsoft.com/office/drawing/2014/main" id="{935E6AC7-4159-4CE0-B4A2-466468AC4023}"/>
                  </a:ext>
                </a:extLst>
              </p:cNvPr>
              <p:cNvSpPr txBox="1"/>
              <p:nvPr/>
            </p:nvSpPr>
            <p:spPr>
              <a:xfrm>
                <a:off x="6915539" y="3500772"/>
                <a:ext cx="156889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is-I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1600" dirty="0"/>
              </a:p>
            </p:txBody>
          </p:sp>
        </mc:Choice>
        <mc:Fallback xmlns="">
          <p:sp>
            <p:nvSpPr>
              <p:cNvPr id="231438" name="TextBox 231437">
                <a:extLst>
                  <a:ext uri="{FF2B5EF4-FFF2-40B4-BE49-F238E27FC236}">
                    <a16:creationId xmlns:a16="http://schemas.microsoft.com/office/drawing/2014/main" id="{935E6AC7-4159-4CE0-B4A2-466468AC4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39" y="3500772"/>
                <a:ext cx="1568891" cy="5532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7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4" grpId="0"/>
      <p:bldP spid="18" grpId="0"/>
      <p:bldP spid="20" grpId="0"/>
      <p:bldP spid="22" grpId="0"/>
      <p:bldP spid="26" grpId="0"/>
      <p:bldP spid="28" grpId="0"/>
      <p:bldP spid="30" grpId="0"/>
      <p:bldP spid="231435" grpId="0"/>
      <p:bldP spid="231436" grpId="0"/>
      <p:bldP spid="231437" grpId="0"/>
      <p:bldP spid="2314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Samfelldni í hornaföllum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r>
              <a:rPr lang="is-IS" dirty="0"/>
              <a:t>Hörnaföllum er oft blandað saman. Hér eru tvö slík dæmi.</a:t>
            </a:r>
          </a:p>
          <a:p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89F27-174D-4FE5-895F-93BCB9D95AB0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6-10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5971F5-D8F8-485B-9AC3-EE50B690B0AE}"/>
                  </a:ext>
                </a:extLst>
              </p:cNvPr>
              <p:cNvSpPr txBox="1"/>
              <p:nvPr/>
            </p:nvSpPr>
            <p:spPr>
              <a:xfrm>
                <a:off x="457198" y="2115616"/>
                <a:ext cx="143930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s-I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5971F5-D8F8-485B-9AC3-EE50B690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115616"/>
                <a:ext cx="1439305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AAE53-FBF2-4D06-BB7E-82288524EC47}"/>
                  </a:ext>
                </a:extLst>
              </p:cNvPr>
              <p:cNvSpPr txBox="1"/>
              <p:nvPr/>
            </p:nvSpPr>
            <p:spPr>
              <a:xfrm>
                <a:off x="456561" y="5309396"/>
                <a:ext cx="390151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s-I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AAE53-FBF2-4D06-BB7E-82288524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1" y="5309396"/>
                <a:ext cx="390151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92CC4C-AD04-4E33-9F10-26AFB8FDB885}"/>
                  </a:ext>
                </a:extLst>
              </p:cNvPr>
              <p:cNvSpPr txBox="1"/>
              <p:nvPr/>
            </p:nvSpPr>
            <p:spPr>
              <a:xfrm>
                <a:off x="456561" y="6135154"/>
                <a:ext cx="1202252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s-I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∙1∙1</m:t>
                      </m:r>
                      <m:r>
                        <a:rPr lang="is-I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92CC4C-AD04-4E33-9F10-26AFB8FDB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1" y="6135154"/>
                <a:ext cx="1202252" cy="51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39889-75A9-4859-B5A5-9797616EBE5B}"/>
                  </a:ext>
                </a:extLst>
              </p:cNvPr>
              <p:cNvSpPr txBox="1"/>
              <p:nvPr/>
            </p:nvSpPr>
            <p:spPr>
              <a:xfrm>
                <a:off x="456561" y="2948466"/>
                <a:ext cx="234961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39889-75A9-4859-B5A5-9797616E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1" y="2948466"/>
                <a:ext cx="234961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A38506-749D-449D-8B0D-0FE38147F6EA}"/>
                  </a:ext>
                </a:extLst>
              </p:cNvPr>
              <p:cNvSpPr txBox="1"/>
              <p:nvPr/>
            </p:nvSpPr>
            <p:spPr>
              <a:xfrm>
                <a:off x="456561" y="4512514"/>
                <a:ext cx="264617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is-I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A38506-749D-449D-8B0D-0FE38147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1" y="4512514"/>
                <a:ext cx="264617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F50CE-6921-456F-BA1C-1609EC8FED41}"/>
                  </a:ext>
                </a:extLst>
              </p:cNvPr>
              <p:cNvSpPr txBox="1"/>
              <p:nvPr/>
            </p:nvSpPr>
            <p:spPr>
              <a:xfrm>
                <a:off x="5198821" y="2115616"/>
                <a:ext cx="14705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s-I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⁡(4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F50CE-6921-456F-BA1C-1609EC8F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21" y="2115616"/>
                <a:ext cx="1470531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EAB7-FACB-4AE2-A209-7A0168D2CCF0}"/>
                  </a:ext>
                </a:extLst>
              </p:cNvPr>
              <p:cNvSpPr txBox="1"/>
              <p:nvPr/>
            </p:nvSpPr>
            <p:spPr>
              <a:xfrm>
                <a:off x="5198184" y="3750646"/>
                <a:ext cx="284712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is-I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EAB7-FACB-4AE2-A209-7A0168D2C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4" y="3750646"/>
                <a:ext cx="2847126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63E0BA-91CC-4EFF-B35C-AA325E786EF3}"/>
                  </a:ext>
                </a:extLst>
              </p:cNvPr>
              <p:cNvSpPr txBox="1"/>
              <p:nvPr/>
            </p:nvSpPr>
            <p:spPr>
              <a:xfrm>
                <a:off x="5198184" y="5309396"/>
                <a:ext cx="388709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is-I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s-I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63E0BA-91CC-4EFF-B35C-AA325E78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4" y="5309396"/>
                <a:ext cx="3887090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83B7C-F183-4132-9955-552C02743CBB}"/>
                  </a:ext>
                </a:extLst>
              </p:cNvPr>
              <p:cNvSpPr txBox="1"/>
              <p:nvPr/>
            </p:nvSpPr>
            <p:spPr>
              <a:xfrm>
                <a:off x="5198184" y="6135154"/>
                <a:ext cx="120225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s-I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∙1∙</m:t>
                      </m:r>
                      <m:r>
                        <a:rPr lang="is-I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83B7C-F183-4132-9955-552C02743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4" y="6135154"/>
                <a:ext cx="1202252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2F8E60-2C34-4527-97C5-D94A2C5F0BAA}"/>
                  </a:ext>
                </a:extLst>
              </p:cNvPr>
              <p:cNvSpPr txBox="1"/>
              <p:nvPr/>
            </p:nvSpPr>
            <p:spPr>
              <a:xfrm>
                <a:off x="5198184" y="2948466"/>
                <a:ext cx="225183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2F8E60-2C34-4527-97C5-D94A2C5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4" y="2948466"/>
                <a:ext cx="2251835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637B81-02C4-4DBA-8953-130E39E11352}"/>
                  </a:ext>
                </a:extLst>
              </p:cNvPr>
              <p:cNvSpPr txBox="1"/>
              <p:nvPr/>
            </p:nvSpPr>
            <p:spPr>
              <a:xfrm>
                <a:off x="5198184" y="4512514"/>
                <a:ext cx="254839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is-I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637B81-02C4-4DBA-8953-130E39E1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4" y="4512514"/>
                <a:ext cx="2548390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9D5CAB-EAF7-4247-92E6-F849FAA77AAA}"/>
                  </a:ext>
                </a:extLst>
              </p:cNvPr>
              <p:cNvSpPr txBox="1"/>
              <p:nvPr/>
            </p:nvSpPr>
            <p:spPr>
              <a:xfrm>
                <a:off x="443975" y="3727477"/>
                <a:ext cx="32414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s-I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s-I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is-I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is-I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is-I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is-I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9D5CAB-EAF7-4247-92E6-F849FAA7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5" y="3727477"/>
                <a:ext cx="3241465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C6AED3615064BAD06C75063A30F82" ma:contentTypeVersion="13" ma:contentTypeDescription="Create a new document." ma:contentTypeScope="" ma:versionID="2d6302022e0616db0a3e5c26ff393da0">
  <xsd:schema xmlns:xsd="http://www.w3.org/2001/XMLSchema" xmlns:xs="http://www.w3.org/2001/XMLSchema" xmlns:p="http://schemas.microsoft.com/office/2006/metadata/properties" xmlns:ns3="ac3ca36f-de4a-4b53-9a09-34a8690b751e" xmlns:ns4="ec2aa8b4-dad5-4aa6-9375-51dceca26291" targetNamespace="http://schemas.microsoft.com/office/2006/metadata/properties" ma:root="true" ma:fieldsID="8ef02febb0c928e61be8c8f29a7967db" ns3:_="" ns4:_="">
    <xsd:import namespace="ac3ca36f-de4a-4b53-9a09-34a8690b751e"/>
    <xsd:import namespace="ec2aa8b4-dad5-4aa6-9375-51dceca262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ca36f-de4a-4b53-9a09-34a8690b7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aa8b4-dad5-4aa6-9375-51dceca2629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6B1C5-06BE-4347-B7D4-22FCE4CF1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3ca36f-de4a-4b53-9a09-34a8690b751e"/>
    <ds:schemaRef ds:uri="ec2aa8b4-dad5-4aa6-9375-51dceca262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643E8-5E88-43E8-A6F6-27284F725D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43AC5-30A5-4314-A9C9-0DD08C3D8871}">
  <ds:schemaRefs>
    <ds:schemaRef ds:uri="http://www.w3.org/XML/1998/namespace"/>
    <ds:schemaRef ds:uri="http://purl.org/dc/dcmitype/"/>
    <ds:schemaRef ds:uri="http://schemas.microsoft.com/office/2006/metadata/properties"/>
    <ds:schemaRef ds:uri="ec2aa8b4-dad5-4aa6-9375-51dceca262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c3ca36f-de4a-4b53-9a09-34a8690b751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480</Words>
  <Application>Microsoft Office PowerPoint</Application>
  <PresentationFormat>On-screen Show (4:3)</PresentationFormat>
  <Paragraphs>117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3, Markgildi Samfelldni. Æfing 3.2</vt:lpstr>
      <vt:lpstr>Hvað er samfelldni?</vt:lpstr>
      <vt:lpstr>Kanna samfelldni</vt:lpstr>
      <vt:lpstr>Kanna samfelldni</vt:lpstr>
      <vt:lpstr>Kanna samfelldni</vt:lpstr>
      <vt:lpstr>Kanna samfelldni</vt:lpstr>
      <vt:lpstr>Samfelldni í hornaföllum</vt:lpstr>
      <vt:lpstr>Samfelldni í hornaföllum</vt:lpstr>
      <vt:lpstr>Samfelldni í hornaföllum</vt:lpstr>
      <vt:lpstr>Gera föll samfelld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2022-09-29T11:37:27Z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0x010100C22C6AED3615064BAD06C75063A30F82</vt:lpwstr>
  </property>
</Properties>
</file>