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6" r:id="rId2"/>
  </p:sldMasterIdLst>
  <p:notesMasterIdLst>
    <p:notesMasterId r:id="rId9"/>
  </p:notesMasterIdLst>
  <p:sldIdLst>
    <p:sldId id="313" r:id="rId3"/>
    <p:sldId id="325" r:id="rId4"/>
    <p:sldId id="350" r:id="rId5"/>
    <p:sldId id="351" r:id="rId6"/>
    <p:sldId id="353" r:id="rId7"/>
    <p:sldId id="352" r:id="rId8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40D5A4-4AF4-45F1-86FC-C617EFC925F3}" v="1325" dt="2020-10-27T20:27:30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>
        <p:scale>
          <a:sx n="125" d="100"/>
          <a:sy n="125" d="100"/>
        </p:scale>
        <p:origin x="234" y="-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59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9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743653DA-8BF4-4869-96FE-9BCF43372D46}" type="datetime8">
              <a:rPr lang="en-US" smtClean="0"/>
              <a:pPr algn="ctr"/>
              <a:t>10/27/2020 7:44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10/27/2020 7:44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10/27/2020 7:44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10/27/2020 7:44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10/27/2020 7:44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10/27/2020 7:44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1E3E-4B2F-4895-B65E-28B2E64F39F6}" type="datetime8">
              <a:rPr lang="en-US" smtClean="0"/>
              <a:pPr/>
              <a:t>10/27/2020 7:44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435-8225-4333-BFFA-0096413F0D76}" type="datetime8">
              <a:rPr lang="en-US" smtClean="0"/>
              <a:pPr/>
              <a:t>10/27/2020 7:44 PM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10/27/2020 7:44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10/27/2020 7:44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10/27/2020 7:44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0EC5-AC53-4169-941E-EDF10CD23748}" type="datetime8">
              <a:rPr lang="en-US" smtClean="0"/>
              <a:pPr/>
              <a:t>10/27/2020 7:44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10/27/2020 7:44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02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8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tudenttskoli-my.sharepoint.com/:p:/g/personal/tkj_tskoli_is/Edxuj8zWi7dAkUYnR8liQ_YBLB8TYD2rLWUjQyv3IyQN_g?e=xqKHx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07504" y="3789040"/>
            <a:ext cx="8928992" cy="200216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Kafli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3,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Markgildi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Eighliða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markgildi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Æfing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3.3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748036" y="6021288"/>
            <a:ext cx="5647928" cy="685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Þorsteinn Kristjáns Jóhannsson</a:t>
            </a:r>
            <a:br>
              <a:rPr lang="en-US" dirty="0"/>
            </a:br>
            <a:r>
              <a:rPr lang="en-US" dirty="0"/>
              <a:t>STÆR3FM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D9DCE-7086-4F33-B31F-44B699DC5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899" y="1844824"/>
            <a:ext cx="3854202" cy="8350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B2799C-90AD-4FF6-A8D7-8642B96E92B1}"/>
              </a:ext>
            </a:extLst>
          </p:cNvPr>
          <p:cNvSpPr txBox="1"/>
          <p:nvPr/>
        </p:nvSpPr>
        <p:spPr>
          <a:xfrm rot="1883798">
            <a:off x="7166566" y="717133"/>
            <a:ext cx="1795684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bók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Stærðfræði 3B</a:t>
            </a:r>
          </a:p>
        </p:txBody>
      </p:sp>
    </p:spTree>
    <p:extLst>
      <p:ext uri="{BB962C8B-B14F-4D97-AF65-F5344CB8AC3E}">
        <p14:creationId xmlns:p14="http://schemas.microsoft.com/office/powerpoint/2010/main" val="10734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dirty="0"/>
              <a:t>Einhliða markgildi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12776"/>
            <a:ext cx="7772400" cy="5410200"/>
          </a:xfrm>
        </p:spPr>
        <p:txBody>
          <a:bodyPr>
            <a:normAutofit/>
          </a:bodyPr>
          <a:lstStyle/>
          <a:p>
            <a:r>
              <a:rPr lang="is-IS" dirty="0"/>
              <a:t>Sum markgildi eru á þann veg að svar fallsins er mismunandi eftir því hvort nálgast er frá hægri eða vinstri</a:t>
            </a:r>
          </a:p>
          <a:p>
            <a:r>
              <a:rPr lang="is-IS" dirty="0"/>
              <a:t>Skoðum</a:t>
            </a:r>
          </a:p>
          <a:p>
            <a:r>
              <a:rPr lang="is-IS" dirty="0"/>
              <a:t>Þegar skoðað er hvert</a:t>
            </a:r>
            <a:br>
              <a:rPr lang="is-IS" dirty="0"/>
            </a:br>
            <a:r>
              <a:rPr lang="is-IS" dirty="0"/>
              <a:t>fallið stefnir frá vinstri er settur</a:t>
            </a:r>
            <a:br>
              <a:rPr lang="is-IS" dirty="0"/>
            </a:br>
            <a:r>
              <a:rPr lang="is-IS" dirty="0"/>
              <a:t>mínus við x gildið</a:t>
            </a:r>
          </a:p>
          <a:p>
            <a:r>
              <a:rPr lang="is-IS" dirty="0"/>
              <a:t>Ef skoðað er frá hægri er settur plús</a:t>
            </a:r>
          </a:p>
          <a:p>
            <a:r>
              <a:rPr lang="is-IS" dirty="0"/>
              <a:t>Í þessu tilfelli er ekki sama svar ef nálgast er frá hægri eða vinstri</a:t>
            </a:r>
          </a:p>
        </p:txBody>
      </p:sp>
      <p:pic>
        <p:nvPicPr>
          <p:cNvPr id="247809" name="Picture 1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148064" y="2348880"/>
            <a:ext cx="3312368" cy="129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47810" name="Object 2"/>
          <p:cNvGraphicFramePr>
            <a:graphicFrameLocks noChangeAspect="1"/>
          </p:cNvGraphicFramePr>
          <p:nvPr/>
        </p:nvGraphicFramePr>
        <p:xfrm>
          <a:off x="2381424" y="2204864"/>
          <a:ext cx="2297113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965160" imgH="266400" progId="Equation.3">
                  <p:embed/>
                </p:oleObj>
              </mc:Choice>
              <mc:Fallback>
                <p:oleObj name="Equation" r:id="rId4" imgW="965160" imgH="266400" progId="Equation.3">
                  <p:embed/>
                  <p:pic>
                    <p:nvPicPr>
                      <p:cNvPr id="2478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424" y="2204864"/>
                        <a:ext cx="2297113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181692"/>
              </p:ext>
            </p:extLst>
          </p:nvPr>
        </p:nvGraphicFramePr>
        <p:xfrm>
          <a:off x="749300" y="5310812"/>
          <a:ext cx="30226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1269720" imgH="330120" progId="Equation.3">
                  <p:embed/>
                </p:oleObj>
              </mc:Choice>
              <mc:Fallback>
                <p:oleObj name="Equation" r:id="rId6" imgW="1269720" imgH="330120" progId="Equation.3">
                  <p:embed/>
                  <p:pic>
                    <p:nvPicPr>
                      <p:cNvPr id="2478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5310812"/>
                        <a:ext cx="3022600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648216"/>
              </p:ext>
            </p:extLst>
          </p:nvPr>
        </p:nvGraphicFramePr>
        <p:xfrm>
          <a:off x="5760132" y="5310907"/>
          <a:ext cx="23876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8" imgW="1002960" imgH="330120" progId="Equation.3">
                  <p:embed/>
                </p:oleObj>
              </mc:Choice>
              <mc:Fallback>
                <p:oleObj name="Equation" r:id="rId8" imgW="1002960" imgH="330120" progId="Equation.3">
                  <p:embed/>
                  <p:pic>
                    <p:nvPicPr>
                      <p:cNvPr id="2478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0132" y="5310907"/>
                        <a:ext cx="2387600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7812360" y="342900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220072" y="3501008"/>
            <a:ext cx="25922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884368" y="3501008"/>
            <a:ext cx="56768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722150"/>
              </p:ext>
            </p:extLst>
          </p:nvPr>
        </p:nvGraphicFramePr>
        <p:xfrm>
          <a:off x="3851920" y="5491786"/>
          <a:ext cx="9080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10" imgW="380880" imgH="177480" progId="Equation.3">
                  <p:embed/>
                </p:oleObj>
              </mc:Choice>
              <mc:Fallback>
                <p:oleObj name="Equation" r:id="rId10" imgW="380880" imgH="177480" progId="Equation.3">
                  <p:embed/>
                  <p:pic>
                    <p:nvPicPr>
                      <p:cNvPr id="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5491786"/>
                        <a:ext cx="9080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8476370-CBB6-411B-AA98-06CFF6791648}"/>
              </a:ext>
            </a:extLst>
          </p:cNvPr>
          <p:cNvSpPr txBox="1"/>
          <p:nvPr/>
        </p:nvSpPr>
        <p:spPr>
          <a:xfrm rot="1883798">
            <a:off x="7599314" y="321457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  <a:br>
              <a:rPr lang="is-IS" sz="2400" dirty="0">
                <a:solidFill>
                  <a:srgbClr val="00B050"/>
                </a:solidFill>
              </a:rPr>
            </a:br>
            <a:r>
              <a:rPr lang="is-IS" sz="2400" dirty="0">
                <a:solidFill>
                  <a:srgbClr val="00B050"/>
                </a:solidFill>
              </a:rPr>
              <a:t>Öll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34938E-C09D-43D2-8A4F-191F3E9CD9DC}"/>
              </a:ext>
            </a:extLst>
          </p:cNvPr>
          <p:cNvCxnSpPr>
            <a:cxnSpLocks/>
          </p:cNvCxnSpPr>
          <p:nvPr/>
        </p:nvCxnSpPr>
        <p:spPr>
          <a:xfrm flipH="1" flipV="1">
            <a:off x="1331640" y="5914061"/>
            <a:ext cx="419182" cy="2930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51233D-CFA6-4010-AA5D-8049D9AD9B2A}"/>
              </a:ext>
            </a:extLst>
          </p:cNvPr>
          <p:cNvCxnSpPr>
            <a:cxnSpLocks/>
          </p:cNvCxnSpPr>
          <p:nvPr/>
        </p:nvCxnSpPr>
        <p:spPr>
          <a:xfrm flipH="1" flipV="1">
            <a:off x="6372200" y="5914061"/>
            <a:ext cx="432048" cy="29301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3AEFD4A-F126-4EB5-B850-B02FB2165E48}"/>
              </a:ext>
            </a:extLst>
          </p:cNvPr>
          <p:cNvSpPr txBox="1"/>
          <p:nvPr/>
        </p:nvSpPr>
        <p:spPr>
          <a:xfrm>
            <a:off x="1768125" y="6095037"/>
            <a:ext cx="2363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/>
              <a:t>Þessi mínus þýðir að verið</a:t>
            </a:r>
            <a:br>
              <a:rPr lang="is-IS" dirty="0"/>
            </a:br>
            <a:r>
              <a:rPr lang="is-IS" dirty="0"/>
              <a:t>er að nálgast 2 frá vinstri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727F1C-67F3-4661-B741-2683428032B9}"/>
              </a:ext>
            </a:extLst>
          </p:cNvPr>
          <p:cNvSpPr txBox="1"/>
          <p:nvPr/>
        </p:nvSpPr>
        <p:spPr>
          <a:xfrm>
            <a:off x="6795248" y="6095037"/>
            <a:ext cx="2363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/>
              <a:t>Þessi mínus þýðir að verið</a:t>
            </a:r>
            <a:br>
              <a:rPr lang="is-IS" dirty="0"/>
            </a:br>
            <a:r>
              <a:rPr lang="is-IS" dirty="0"/>
              <a:t>er að nálgast 2 frá hægri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4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dirty="0"/>
              <a:t>Einhliða markgildi – Leið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12776"/>
                <a:ext cx="7772400" cy="5410200"/>
              </a:xfrm>
            </p:spPr>
            <p:txBody>
              <a:bodyPr>
                <a:normAutofit/>
              </a:bodyPr>
              <a:lstStyle/>
              <a:p>
                <a:r>
                  <a:rPr lang="is-IS" dirty="0"/>
                  <a:t>Til eru tvær leiðir til að finna lausnina.</a:t>
                </a:r>
              </a:p>
              <a:p>
                <a:r>
                  <a:rPr lang="is-IS" dirty="0"/>
                  <a:t>Ein er að geta fundið skilgreiningarmengið.</a:t>
                </a:r>
              </a:p>
              <a:p>
                <a:r>
                  <a:rPr lang="is-IS" dirty="0"/>
                  <a:t>Þegar fallið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s-I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s-I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s-I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s-I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s-I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rad>
                  </m:oMath>
                </a14:m>
                <a:br>
                  <a:rPr lang="is-IS" dirty="0">
                    <a:solidFill>
                      <a:srgbClr val="000000"/>
                    </a:solidFill>
                  </a:rPr>
                </a:br>
                <a:r>
                  <a:rPr lang="is-IS" dirty="0">
                    <a:solidFill>
                      <a:srgbClr val="000000"/>
                    </a:solidFill>
                  </a:rPr>
                  <a:t>er skoðað kemur í ljós að x</a:t>
                </a:r>
                <a:br>
                  <a:rPr lang="is-IS" dirty="0">
                    <a:solidFill>
                      <a:srgbClr val="000000"/>
                    </a:solidFill>
                  </a:rPr>
                </a:br>
                <a:r>
                  <a:rPr lang="is-IS" dirty="0">
                    <a:solidFill>
                      <a:srgbClr val="000000"/>
                    </a:solidFill>
                  </a:rPr>
                  <a:t>getur ekki verið á bilinu ]-2,2[</a:t>
                </a:r>
              </a:p>
              <a:p>
                <a:r>
                  <a:rPr lang="is-IS" dirty="0">
                    <a:solidFill>
                      <a:srgbClr val="000000"/>
                    </a:solidFill>
                  </a:rPr>
                  <a:t>Þegar það er vitað á að vera ljóst að engin lausn er vinstra megin við 2 og lausn er hægra megin.</a:t>
                </a:r>
              </a:p>
              <a:p>
                <a:r>
                  <a:rPr lang="is-IS" dirty="0">
                    <a:solidFill>
                      <a:srgbClr val="000000"/>
                    </a:solidFill>
                  </a:rPr>
                  <a:t>Til að finna skilgreiningarmengi, sjá glæru fyrir </a:t>
                </a:r>
                <a:r>
                  <a:rPr lang="is-IS" dirty="0">
                    <a:solidFill>
                      <a:srgbClr val="000000"/>
                    </a:solidFill>
                    <a:hlinkClick r:id="rId2"/>
                  </a:rPr>
                  <a:t>æfingu 1.1</a:t>
                </a:r>
                <a:r>
                  <a:rPr lang="is-IS" dirty="0">
                    <a:solidFill>
                      <a:srgbClr val="000000"/>
                    </a:solidFill>
                  </a:rPr>
                  <a:t>.</a:t>
                </a:r>
              </a:p>
              <a:p>
                <a:r>
                  <a:rPr lang="is-IS" dirty="0">
                    <a:solidFill>
                      <a:srgbClr val="000000"/>
                    </a:solidFill>
                  </a:rPr>
                  <a:t>Ef þú þekkir ekki muninn á hægri og vinstri þá bið ég að heilsa </a:t>
                </a:r>
                <a:r>
                  <a:rPr lang="is-IS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</a:t>
                </a:r>
                <a:endParaRPr lang="is-I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12776"/>
                <a:ext cx="7772400" cy="5410200"/>
              </a:xfrm>
              <a:blipFill>
                <a:blip r:embed="rId3"/>
                <a:stretch>
                  <a:fillRect l="-784" t="-902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7809" name="Picture 1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5148064" y="2348880"/>
            <a:ext cx="3312368" cy="129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9"/>
          <p:cNvSpPr/>
          <p:nvPr/>
        </p:nvSpPr>
        <p:spPr>
          <a:xfrm>
            <a:off x="7812360" y="342900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5760132" y="3501008"/>
            <a:ext cx="205222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884368" y="3501008"/>
            <a:ext cx="56768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8476370-CBB6-411B-AA98-06CFF6791648}"/>
              </a:ext>
            </a:extLst>
          </p:cNvPr>
          <p:cNvSpPr txBox="1"/>
          <p:nvPr/>
        </p:nvSpPr>
        <p:spPr>
          <a:xfrm rot="1883798">
            <a:off x="7599314" y="321457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  <a:br>
              <a:rPr lang="is-IS" sz="2400" dirty="0">
                <a:solidFill>
                  <a:srgbClr val="00B050"/>
                </a:solidFill>
              </a:rPr>
            </a:br>
            <a:r>
              <a:rPr lang="is-IS" sz="2400" dirty="0">
                <a:solidFill>
                  <a:srgbClr val="00B050"/>
                </a:solidFill>
              </a:rPr>
              <a:t>Öll</a:t>
            </a:r>
          </a:p>
        </p:txBody>
      </p:sp>
    </p:spTree>
    <p:extLst>
      <p:ext uri="{BB962C8B-B14F-4D97-AF65-F5344CB8AC3E}">
        <p14:creationId xmlns:p14="http://schemas.microsoft.com/office/powerpoint/2010/main" val="3301536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dirty="0"/>
              <a:t>Einhliða markgildi – Leið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12776"/>
                <a:ext cx="7772400" cy="5410200"/>
              </a:xfrm>
            </p:spPr>
            <p:txBody>
              <a:bodyPr>
                <a:normAutofit/>
              </a:bodyPr>
              <a:lstStyle/>
              <a:p>
                <a:r>
                  <a:rPr lang="is-IS" dirty="0"/>
                  <a:t>Hin leiðin er töluvert einfaldari og leyfileg... eeef hún er rétt framkvæmd.</a:t>
                </a:r>
              </a:p>
              <a:p>
                <a:r>
                  <a:rPr lang="is-IS" dirty="0"/>
                  <a:t>Pælingin er sem sagt að prófa </a:t>
                </a:r>
                <a:br>
                  <a:rPr lang="is-IS" dirty="0"/>
                </a:br>
                <a:r>
                  <a:rPr lang="is-IS" dirty="0"/>
                  <a:t>að setja inn gildi fyrir x.</a:t>
                </a:r>
              </a:p>
              <a:p>
                <a:pPr/>
                <a:r>
                  <a:rPr lang="is-IS" dirty="0">
                    <a:solidFill>
                      <a:srgbClr val="000000"/>
                    </a:solidFill>
                  </a:rPr>
                  <a:t>Svo þegar verið er að skoða</a:t>
                </a:r>
                <a:br>
                  <a:rPr lang="is-IS" dirty="0">
                    <a:solidFill>
                      <a:srgbClr val="000000"/>
                    </a:solidFill>
                  </a:rPr>
                </a:br>
                <a14:m>
                  <m:oMath xmlns:m="http://schemas.openxmlformats.org/officeDocument/2006/math">
                    <m:limLow>
                      <m:limLowPr>
                        <m:ctrlPr>
                          <a:rPr lang="is-I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is-I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is-I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s-I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is-I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s-I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s-I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lim>
                    </m:limLow>
                  </m:oMath>
                </a14:m>
                <a:r>
                  <a:rPr lang="is-IS" sz="2400" dirty="0">
                    <a:solidFill>
                      <a:srgbClr val="000000"/>
                    </a:solidFill>
                  </a:rPr>
                  <a:t> þá einfaldlega setja inn gildi sem er mjög nálægt 2 frá vinstri eins og t.d. 1,9999.</a:t>
                </a:r>
              </a:p>
              <a:p>
                <a:pPr/>
                <a14:m>
                  <m:oMath xmlns:m="http://schemas.openxmlformats.org/officeDocument/2006/math">
                    <m:r>
                      <a:rPr lang="is-I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1,9999</m:t>
                        </m:r>
                      </m:e>
                    </m:d>
                    <m:r>
                      <a:rPr lang="is-I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s-I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s-I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s-I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1,9999</m:t>
                            </m:r>
                          </m:e>
                          <m:sup>
                            <m:r>
                              <a:rPr lang="is-I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s-I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rad>
                    <m:r>
                      <a:rPr lang="is-I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s-I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𝑀𝑎𝑡h</m:t>
                    </m:r>
                    <m:r>
                      <a:rPr lang="is-I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s-I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is-IS" sz="2400" dirty="0">
                    <a:solidFill>
                      <a:srgbClr val="000000"/>
                    </a:solidFill>
                  </a:rPr>
                  <a:t> = Engin lausn.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is-I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is-I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is-I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s-I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is-I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s-I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s-I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</m:oMath>
                </a14:m>
                <a:r>
                  <a:rPr lang="is-IS" sz="2400" dirty="0">
                    <a:solidFill>
                      <a:srgbClr val="000000"/>
                    </a:solidFill>
                  </a:rPr>
                  <a:t> setja inn gildi sem er nálægt 2 frá hægri eins og 2,0001.</a:t>
                </a:r>
              </a:p>
              <a:p>
                <a14:m>
                  <m:oMath xmlns:m="http://schemas.openxmlformats.org/officeDocument/2006/math">
                    <m:r>
                      <a:rPr lang="is-I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2,0001</m:t>
                        </m:r>
                      </m:e>
                    </m:d>
                    <m:r>
                      <a:rPr lang="is-I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s-I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s-I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s-I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2,0001</m:t>
                            </m:r>
                          </m:e>
                          <m:sup>
                            <m:r>
                              <a:rPr lang="is-I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s-I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rad>
                    <m:r>
                      <a:rPr lang="is-I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s-I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0,02000025</m:t>
                    </m:r>
                  </m:oMath>
                </a14:m>
                <a:r>
                  <a:rPr lang="is-IS" sz="2400" dirty="0">
                    <a:solidFill>
                      <a:srgbClr val="000000"/>
                    </a:solidFill>
                  </a:rPr>
                  <a:t> = Stefnir á 0.</a:t>
                </a:r>
              </a:p>
              <a:p>
                <a:pPr/>
                <a:r>
                  <a:rPr lang="is-IS" sz="2400" dirty="0">
                    <a:solidFill>
                      <a:srgbClr val="000000"/>
                    </a:solidFill>
                  </a:rPr>
                  <a:t>Þetta má nota í öllum markgildisreikninum í rauninni.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12776"/>
                <a:ext cx="7772400" cy="5410200"/>
              </a:xfrm>
              <a:blipFill>
                <a:blip r:embed="rId2"/>
                <a:stretch>
                  <a:fillRect l="-784" t="-902" r="-1176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7809" name="Picture 1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148064" y="2348880"/>
            <a:ext cx="3312368" cy="129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9"/>
          <p:cNvSpPr/>
          <p:nvPr/>
        </p:nvSpPr>
        <p:spPr>
          <a:xfrm>
            <a:off x="7812360" y="342900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5760132" y="3501008"/>
            <a:ext cx="205222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884368" y="3501008"/>
            <a:ext cx="56768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8476370-CBB6-411B-AA98-06CFF6791648}"/>
              </a:ext>
            </a:extLst>
          </p:cNvPr>
          <p:cNvSpPr txBox="1"/>
          <p:nvPr/>
        </p:nvSpPr>
        <p:spPr>
          <a:xfrm rot="1883798">
            <a:off x="7599314" y="321457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  <a:br>
              <a:rPr lang="is-IS" sz="2400" dirty="0">
                <a:solidFill>
                  <a:srgbClr val="00B050"/>
                </a:solidFill>
              </a:rPr>
            </a:br>
            <a:r>
              <a:rPr lang="is-IS" sz="2400" dirty="0">
                <a:solidFill>
                  <a:srgbClr val="00B050"/>
                </a:solidFill>
              </a:rPr>
              <a:t>Öll</a:t>
            </a:r>
          </a:p>
        </p:txBody>
      </p:sp>
    </p:spTree>
    <p:extLst>
      <p:ext uri="{BB962C8B-B14F-4D97-AF65-F5344CB8AC3E}">
        <p14:creationId xmlns:p14="http://schemas.microsoft.com/office/powerpoint/2010/main" val="3819544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dirty="0"/>
              <a:t>Einhliða markgildi – Leið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12776"/>
                <a:ext cx="8122096" cy="54102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is-IS" dirty="0"/>
                  <a:t>Passa þarf að þetta snýst þannig séð við í mínus tölum.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is-I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is-I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is-I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s-I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is-I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s-I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s-I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lim>
                    </m:limLow>
                  </m:oMath>
                </a14:m>
                <a:r>
                  <a:rPr lang="is-IS" sz="2400" dirty="0"/>
                  <a:t> </a:t>
                </a:r>
                <a:r>
                  <a:rPr lang="is-IS" dirty="0"/>
                  <a:t>þá var 1,9999 notað.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is-I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is-I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is-I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s-I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is-I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s-I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s-I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</m:oMath>
                </a14:m>
                <a:r>
                  <a:rPr lang="is-IS" sz="2400" dirty="0"/>
                  <a:t> </a:t>
                </a:r>
                <a:r>
                  <a:rPr lang="is-IS" dirty="0"/>
                  <a:t>þá var 2,0001 notað.</a:t>
                </a:r>
              </a:p>
              <a:p>
                <a:pPr/>
                <a:r>
                  <a:rPr lang="is-IS" dirty="0">
                    <a:solidFill>
                      <a:srgbClr val="000000"/>
                    </a:solidFill>
                  </a:rPr>
                  <a:t>En þegar mínus tala á í hlut</a:t>
                </a:r>
                <a:br>
                  <a:rPr lang="is-IS" dirty="0">
                    <a:solidFill>
                      <a:srgbClr val="000000"/>
                    </a:solidFill>
                  </a:rPr>
                </a:br>
                <a:r>
                  <a:rPr lang="is-IS" dirty="0">
                    <a:solidFill>
                      <a:srgbClr val="000000"/>
                    </a:solidFill>
                  </a:rPr>
                  <a:t>þarf að vera á hreinu hvaða</a:t>
                </a:r>
                <a:br>
                  <a:rPr lang="is-IS" dirty="0">
                    <a:solidFill>
                      <a:srgbClr val="000000"/>
                    </a:solidFill>
                  </a:rPr>
                </a:br>
                <a:r>
                  <a:rPr lang="is-IS" dirty="0">
                    <a:solidFill>
                      <a:srgbClr val="000000"/>
                    </a:solidFill>
                  </a:rPr>
                  <a:t>gildi eru hægra og vinstra megin.</a:t>
                </a:r>
              </a:p>
              <a:p>
                <a:pPr/>
                <a:r>
                  <a:rPr lang="is-IS" dirty="0">
                    <a:solidFill>
                      <a:srgbClr val="000000"/>
                    </a:solidFill>
                  </a:rPr>
                  <a:t>Svo þegar verið er að skoða</a:t>
                </a:r>
                <a:br>
                  <a:rPr lang="is-IS" dirty="0">
                    <a:solidFill>
                      <a:srgbClr val="000000"/>
                    </a:solidFill>
                  </a:rPr>
                </a:br>
                <a14:m>
                  <m:oMath xmlns:m="http://schemas.openxmlformats.org/officeDocument/2006/math">
                    <m:limLow>
                      <m:limLowPr>
                        <m:ctrlPr>
                          <a:rPr lang="is-I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is-I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is-I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s-I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is-I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s-I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s-I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s-I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lim>
                    </m:limLow>
                  </m:oMath>
                </a14:m>
                <a:r>
                  <a:rPr lang="is-IS" sz="2400" dirty="0">
                    <a:solidFill>
                      <a:srgbClr val="000000"/>
                    </a:solidFill>
                  </a:rPr>
                  <a:t> þá setja inn tölu sem er vinstra megin við -2 eins og t.d. -2,0001.</a:t>
                </a:r>
              </a:p>
              <a:p>
                <a:pPr/>
                <a14:m>
                  <m:oMath xmlns:m="http://schemas.openxmlformats.org/officeDocument/2006/math">
                    <m:r>
                      <a:rPr lang="is-I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−2,0001</m:t>
                        </m:r>
                      </m:e>
                    </m:d>
                    <m:r>
                      <a:rPr lang="is-I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s-I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s-I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s-I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(−2,0001)</m:t>
                            </m:r>
                          </m:e>
                          <m:sup>
                            <m:r>
                              <a:rPr lang="is-I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s-I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rad>
                    <m:r>
                      <a:rPr lang="is-I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=0,02000025</m:t>
                    </m:r>
                    <m:r>
                      <m:rPr>
                        <m:nor/>
                      </m:rPr>
                      <a:rPr lang="is-IS" sz="2400" dirty="0">
                        <a:solidFill>
                          <a:srgbClr val="000000"/>
                        </a:solidFill>
                      </a:rPr>
                      <m:t> = </m:t>
                    </m:r>
                    <m:r>
                      <m:rPr>
                        <m:nor/>
                      </m:rPr>
                      <a:rPr lang="is-IS" sz="2400" dirty="0">
                        <a:solidFill>
                          <a:srgbClr val="000000"/>
                        </a:solidFill>
                      </a:rPr>
                      <m:t>Stefnir</m:t>
                    </m:r>
                    <m:r>
                      <m:rPr>
                        <m:nor/>
                      </m:rPr>
                      <a:rPr lang="is-IS" sz="2400" dirty="0">
                        <a:solidFill>
                          <a:srgbClr val="000000"/>
                        </a:solidFill>
                      </a:rPr>
                      <m:t> á 0.</m:t>
                    </m:r>
                  </m:oMath>
                </a14:m>
                <a:endParaRPr lang="is-IS" sz="2400" dirty="0">
                  <a:solidFill>
                    <a:srgbClr val="000000"/>
                  </a:solidFill>
                </a:endParaRP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is-I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is-I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is-I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s-I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is-I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s-I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s-I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s-I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</m:oMath>
                </a14:m>
                <a:r>
                  <a:rPr lang="is-IS" sz="2400" dirty="0">
                    <a:solidFill>
                      <a:srgbClr val="000000"/>
                    </a:solidFill>
                  </a:rPr>
                  <a:t> setja inn gildi sem er nálægt -2 frá hægri eins og -1,9999.</a:t>
                </a:r>
              </a:p>
              <a:p>
                <a14:m>
                  <m:oMath xmlns:m="http://schemas.openxmlformats.org/officeDocument/2006/math">
                    <m:r>
                      <a:rPr lang="is-I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−1,9999</m:t>
                        </m:r>
                      </m:e>
                    </m:d>
                    <m:r>
                      <a:rPr lang="is-I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s-I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s-I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s-I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is-I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is-I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,9999)</m:t>
                            </m:r>
                          </m:e>
                          <m:sup>
                            <m:r>
                              <a:rPr lang="is-I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s-I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rad>
                    <m:r>
                      <a:rPr lang="is-I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s-I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𝑀𝑎𝑡h</m:t>
                    </m:r>
                    <m:r>
                      <a:rPr lang="is-I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s-I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m:rPr>
                        <m:nor/>
                      </m:rPr>
                      <a:rPr lang="is-IS" sz="2400" dirty="0">
                        <a:solidFill>
                          <a:srgbClr val="000000"/>
                        </a:solidFill>
                      </a:rPr>
                      <m:t> = </m:t>
                    </m:r>
                    <m:r>
                      <m:rPr>
                        <m:nor/>
                      </m:rPr>
                      <a:rPr lang="is-IS" sz="2400" dirty="0">
                        <a:solidFill>
                          <a:srgbClr val="000000"/>
                        </a:solidFill>
                      </a:rPr>
                      <m:t>Engin</m:t>
                    </m:r>
                    <m:r>
                      <m:rPr>
                        <m:nor/>
                      </m:rPr>
                      <a:rPr lang="is-IS" sz="2400" dirty="0">
                        <a:solidFill>
                          <a:srgbClr val="0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is-IS" sz="2400" dirty="0">
                        <a:solidFill>
                          <a:srgbClr val="000000"/>
                        </a:solidFill>
                      </a:rPr>
                      <m:t>lausn</m:t>
                    </m:r>
                    <m:r>
                      <m:rPr>
                        <m:nor/>
                      </m:rPr>
                      <a:rPr lang="is-IS" sz="2400" dirty="0">
                        <a:solidFill>
                          <a:srgbClr val="000000"/>
                        </a:solidFill>
                      </a:rPr>
                      <m:t>.</m:t>
                    </m:r>
                  </m:oMath>
                </a14:m>
                <a:endParaRPr lang="is-IS" sz="2400" dirty="0">
                  <a:solidFill>
                    <a:srgbClr val="000000"/>
                  </a:solidFill>
                </a:endParaRPr>
              </a:p>
              <a:p>
                <a:pPr/>
                <a:r>
                  <a:rPr lang="is-IS" sz="2400" dirty="0">
                    <a:solidFill>
                      <a:srgbClr val="000000"/>
                    </a:solidFill>
                  </a:rPr>
                  <a:t>Þetta má nota í öllum markgildisreikninum í rauninni.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12776"/>
                <a:ext cx="8122096" cy="5410200"/>
              </a:xfrm>
              <a:blipFill>
                <a:blip r:embed="rId2"/>
                <a:stretch>
                  <a:fillRect l="-526" t="-1466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7809" name="Picture 1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148064" y="2348880"/>
            <a:ext cx="3312368" cy="129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9"/>
          <p:cNvSpPr/>
          <p:nvPr/>
        </p:nvSpPr>
        <p:spPr>
          <a:xfrm>
            <a:off x="5716976" y="342480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5148064" y="3496816"/>
            <a:ext cx="568912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H="1">
            <a:off x="5788984" y="3496816"/>
            <a:ext cx="56768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8476370-CBB6-411B-AA98-06CFF6791648}"/>
              </a:ext>
            </a:extLst>
          </p:cNvPr>
          <p:cNvSpPr txBox="1"/>
          <p:nvPr/>
        </p:nvSpPr>
        <p:spPr>
          <a:xfrm rot="1883798">
            <a:off x="7599314" y="321457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  <a:br>
              <a:rPr lang="is-IS" sz="2400" dirty="0">
                <a:solidFill>
                  <a:srgbClr val="00B050"/>
                </a:solidFill>
              </a:rPr>
            </a:br>
            <a:r>
              <a:rPr lang="is-IS" sz="2400" dirty="0">
                <a:solidFill>
                  <a:srgbClr val="00B050"/>
                </a:solidFill>
              </a:rPr>
              <a:t>Öll</a:t>
            </a:r>
          </a:p>
        </p:txBody>
      </p:sp>
    </p:spTree>
    <p:extLst>
      <p:ext uri="{BB962C8B-B14F-4D97-AF65-F5344CB8AC3E}">
        <p14:creationId xmlns:p14="http://schemas.microsoft.com/office/powerpoint/2010/main" val="1864013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dirty="0"/>
              <a:t>Einhliða markgildi – Leið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12776"/>
                <a:ext cx="7772400" cy="5410200"/>
              </a:xfrm>
            </p:spPr>
            <p:txBody>
              <a:bodyPr>
                <a:normAutofit/>
              </a:bodyPr>
              <a:lstStyle/>
              <a:p>
                <a:r>
                  <a:rPr lang="is-IS" dirty="0"/>
                  <a:t>Ef leið 2 er notuð þarf að kunna að lesa úr svörunum.</a:t>
                </a:r>
              </a:p>
              <a:p>
                <a:r>
                  <a:rPr lang="is-IS" dirty="0"/>
                  <a:t>Rangt lesið úr svörum og </a:t>
                </a:r>
                <a:r>
                  <a:rPr lang="is-IS" b="1" dirty="0">
                    <a:solidFill>
                      <a:srgbClr val="FF0000"/>
                    </a:solidFill>
                  </a:rPr>
                  <a:t>ekkert</a:t>
                </a:r>
                <a:r>
                  <a:rPr lang="is-IS" dirty="0"/>
                  <a:t> fæst fyrir dæmið.</a:t>
                </a:r>
              </a:p>
              <a:p>
                <a:r>
                  <a:rPr lang="is-IS" dirty="0"/>
                  <a:t>Svar: 0,00000235 stefnir á 0</a:t>
                </a:r>
              </a:p>
              <a:p>
                <a:r>
                  <a:rPr lang="is-IS" sz="2800" dirty="0">
                    <a:solidFill>
                      <a:srgbClr val="000000"/>
                    </a:solidFill>
                  </a:rPr>
                  <a:t>Svar: </a:t>
                </a:r>
                <a14:m>
                  <m:oMath xmlns:m="http://schemas.openxmlformats.org/officeDocument/2006/math">
                    <m:r>
                      <a:rPr lang="is-I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1,6559848</m:t>
                    </m:r>
                    <m:r>
                      <a:rPr lang="is-I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is-I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s-IS" sz="2000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s-IS" sz="2000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is-IS" sz="2000" dirty="0">
                    <a:solidFill>
                      <a:srgbClr val="000000"/>
                    </a:solidFill>
                  </a:rPr>
                  <a:t> </a:t>
                </a:r>
                <a:r>
                  <a:rPr lang="is-IS" sz="2800" dirty="0">
                    <a:solidFill>
                      <a:srgbClr val="000000"/>
                    </a:solidFill>
                  </a:rPr>
                  <a:t>stefnir á 0</a:t>
                </a:r>
                <a:endParaRPr lang="is-IS" sz="2400" dirty="0">
                  <a:solidFill>
                    <a:srgbClr val="000000"/>
                  </a:solidFill>
                </a:endParaRPr>
              </a:p>
              <a:p>
                <a:r>
                  <a:rPr lang="is-IS" sz="2800" dirty="0">
                    <a:solidFill>
                      <a:srgbClr val="000000"/>
                    </a:solidFill>
                  </a:rPr>
                  <a:t>Svar: </a:t>
                </a:r>
                <a14:m>
                  <m:oMath xmlns:m="http://schemas.openxmlformats.org/officeDocument/2006/math">
                    <m:r>
                      <a:rPr lang="is-IS" sz="20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s-I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1,6559848</m:t>
                    </m:r>
                    <m:r>
                      <a:rPr lang="is-I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is-I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s-IS" sz="2000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s-IS" sz="2000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is-IS" sz="2000" dirty="0">
                    <a:solidFill>
                      <a:srgbClr val="000000"/>
                    </a:solidFill>
                  </a:rPr>
                  <a:t> </a:t>
                </a:r>
                <a:r>
                  <a:rPr lang="is-IS" sz="2800" dirty="0">
                    <a:solidFill>
                      <a:srgbClr val="000000"/>
                    </a:solidFill>
                  </a:rPr>
                  <a:t>stefnir á 0</a:t>
                </a:r>
                <a:endParaRPr lang="is-IS" sz="2400" dirty="0">
                  <a:solidFill>
                    <a:srgbClr val="000000"/>
                  </a:solidFill>
                </a:endParaRPr>
              </a:p>
              <a:p>
                <a:r>
                  <a:rPr lang="is-IS" sz="2400" dirty="0">
                    <a:solidFill>
                      <a:srgbClr val="000000"/>
                    </a:solidFill>
                  </a:rPr>
                  <a:t>Svar: </a:t>
                </a:r>
                <a14:m>
                  <m:oMath xmlns:m="http://schemas.openxmlformats.org/officeDocument/2006/math">
                    <m:r>
                      <a:rPr lang="is-I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1,6559848</m:t>
                    </m:r>
                    <m:r>
                      <a:rPr lang="is-I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is-IS" sz="2000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s-IS" sz="2000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is-IS" sz="2000" dirty="0">
                    <a:solidFill>
                      <a:srgbClr val="000000"/>
                    </a:solidFill>
                  </a:rPr>
                  <a:t> </a:t>
                </a:r>
                <a:r>
                  <a:rPr lang="is-IS" sz="2400" dirty="0">
                    <a:solidFill>
                      <a:srgbClr val="000000"/>
                    </a:solidFill>
                  </a:rPr>
                  <a:t>stefnir á óendanlegt eða </a:t>
                </a:r>
                <a14:m>
                  <m:oMath xmlns:m="http://schemas.openxmlformats.org/officeDocument/2006/math">
                    <m:r>
                      <a:rPr lang="is-I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is-IS" sz="2400" dirty="0">
                  <a:solidFill>
                    <a:srgbClr val="000000"/>
                  </a:solidFill>
                </a:endParaRPr>
              </a:p>
              <a:p>
                <a:r>
                  <a:rPr lang="is-IS" sz="2400" dirty="0">
                    <a:solidFill>
                      <a:srgbClr val="000000"/>
                    </a:solidFill>
                  </a:rPr>
                  <a:t>Svar: </a:t>
                </a:r>
                <a14:m>
                  <m:oMath xmlns:m="http://schemas.openxmlformats.org/officeDocument/2006/math">
                    <m:r>
                      <a:rPr lang="is-IS" sz="20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s-I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1,6559848</m:t>
                    </m:r>
                    <m:r>
                      <a:rPr lang="is-I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is-I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s-IS" sz="2000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is-IS" sz="2000" dirty="0">
                    <a:solidFill>
                      <a:srgbClr val="000000"/>
                    </a:solidFill>
                  </a:rPr>
                  <a:t> </a:t>
                </a:r>
                <a:r>
                  <a:rPr lang="is-IS" sz="2400" dirty="0">
                    <a:solidFill>
                      <a:srgbClr val="000000"/>
                    </a:solidFill>
                  </a:rPr>
                  <a:t>stefnir á mínus óendanlegt eða </a:t>
                </a:r>
                <a14:m>
                  <m:oMath xmlns:m="http://schemas.openxmlformats.org/officeDocument/2006/math">
                    <m:r>
                      <a:rPr lang="is-I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s-I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is-IS" sz="2400" dirty="0">
                  <a:solidFill>
                    <a:srgbClr val="000000"/>
                  </a:solidFill>
                </a:endParaRPr>
              </a:p>
              <a:p>
                <a:r>
                  <a:rPr lang="is-IS" sz="2400" dirty="0">
                    <a:solidFill>
                      <a:srgbClr val="000000"/>
                    </a:solidFill>
                  </a:rPr>
                  <a:t>Svar: 0,3333332324 stefnir á 1/3</a:t>
                </a:r>
              </a:p>
              <a:p>
                <a:r>
                  <a:rPr lang="is-IS" sz="2400" dirty="0">
                    <a:solidFill>
                      <a:srgbClr val="000000"/>
                    </a:solidFill>
                  </a:rPr>
                  <a:t>Svar: 0,25000034 stefnir á 0,25</a:t>
                </a:r>
              </a:p>
              <a:p>
                <a:r>
                  <a:rPr lang="is-IS" sz="2400" dirty="0">
                    <a:solidFill>
                      <a:srgbClr val="000000"/>
                    </a:solidFill>
                  </a:rPr>
                  <a:t>Svar: 997856698 stefnir á óendanlegt eða </a:t>
                </a:r>
                <a14:m>
                  <m:oMath xmlns:m="http://schemas.openxmlformats.org/officeDocument/2006/math">
                    <m:r>
                      <a:rPr lang="is-I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is-IS" sz="2400" dirty="0">
                  <a:solidFill>
                    <a:srgbClr val="000000"/>
                  </a:solidFill>
                </a:endParaRPr>
              </a:p>
              <a:p>
                <a:r>
                  <a:rPr lang="is-IS" sz="2400" dirty="0">
                    <a:solidFill>
                      <a:srgbClr val="000000"/>
                    </a:solidFill>
                  </a:rPr>
                  <a:t>Svar: -997856698 stefnir á óendanlegt eða </a:t>
                </a:r>
                <a14:m>
                  <m:oMath xmlns:m="http://schemas.openxmlformats.org/officeDocument/2006/math">
                    <m:r>
                      <a:rPr lang="is-I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s-I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is-IS" sz="2400" dirty="0">
                  <a:solidFill>
                    <a:srgbClr val="000000"/>
                  </a:solidFill>
                </a:endParaRPr>
              </a:p>
              <a:p>
                <a:endParaRPr lang="is-IS" sz="2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12776"/>
                <a:ext cx="7772400" cy="5410200"/>
              </a:xfrm>
              <a:blipFill>
                <a:blip r:embed="rId2"/>
                <a:stretch>
                  <a:fillRect l="-941" t="-902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8476370-CBB6-411B-AA98-06CFF6791648}"/>
              </a:ext>
            </a:extLst>
          </p:cNvPr>
          <p:cNvSpPr txBox="1"/>
          <p:nvPr/>
        </p:nvSpPr>
        <p:spPr>
          <a:xfrm rot="1883798">
            <a:off x="7599314" y="321457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  <a:br>
              <a:rPr lang="is-IS" sz="2400" dirty="0">
                <a:solidFill>
                  <a:srgbClr val="00B050"/>
                </a:solidFill>
              </a:rPr>
            </a:br>
            <a:r>
              <a:rPr lang="is-IS" sz="2400" dirty="0">
                <a:solidFill>
                  <a:srgbClr val="00B050"/>
                </a:solidFill>
              </a:rPr>
              <a:t>Öll</a:t>
            </a:r>
          </a:p>
        </p:txBody>
      </p:sp>
    </p:spTree>
    <p:extLst>
      <p:ext uri="{BB962C8B-B14F-4D97-AF65-F5344CB8AC3E}">
        <p14:creationId xmlns:p14="http://schemas.microsoft.com/office/powerpoint/2010/main" val="640619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7B6A5FA-AEDC-493D-A38F-607DB1F38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554</Words>
  <Application>Microsoft Office PowerPoint</Application>
  <PresentationFormat>On-screen Show (4:3)</PresentationFormat>
  <Paragraphs>55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Cambria Math</vt:lpstr>
      <vt:lpstr>Franklin Gothic Book</vt:lpstr>
      <vt:lpstr>Perpetua</vt:lpstr>
      <vt:lpstr>Wingdings 2</vt:lpstr>
      <vt:lpstr>Equity</vt:lpstr>
      <vt:lpstr>Equation</vt:lpstr>
      <vt:lpstr>Kafli 3, Markgildi Eighliða markgildi. Æfing 3.3</vt:lpstr>
      <vt:lpstr>Einhliða markgildi</vt:lpstr>
      <vt:lpstr>Einhliða markgildi – Leið 1</vt:lpstr>
      <vt:lpstr>Einhliða markgildi – Leið 2</vt:lpstr>
      <vt:lpstr>Einhliða markgildi – Leið 2</vt:lpstr>
      <vt:lpstr>Einhliða markgildi – Leið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2013-08-22T21:22:20Z</dcterms:created>
  <dcterms:modified xsi:type="dcterms:W3CDTF">2020-10-27T20:27:51Z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