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10"/>
  </p:notesMasterIdLst>
  <p:sldIdLst>
    <p:sldId id="313" r:id="rId3"/>
    <p:sldId id="354" r:id="rId4"/>
    <p:sldId id="355" r:id="rId5"/>
    <p:sldId id="356" r:id="rId6"/>
    <p:sldId id="337" r:id="rId7"/>
    <p:sldId id="338" r:id="rId8"/>
    <p:sldId id="352" r:id="rId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40D5A4-4AF4-45F1-86FC-C617EFC925F3}" v="1325" dt="2020-10-27T20:27:30.411"/>
    <p1510:client id="{8F7497B9-9276-4888-BAC3-AB0DD0D48AE5}" v="1826" dt="2020-10-27T21:08:37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104" d="100"/>
          <a:sy n="104" d="100"/>
        </p:scale>
        <p:origin x="8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43653DA-8BF4-4869-96FE-9BCF43372D46}" type="datetime8">
              <a:rPr lang="en-US" smtClean="0"/>
              <a:pPr algn="ctr"/>
              <a:t>10/27/2020 8:39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10/27/2020 8:39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10/27/2020 8:39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10/27/2020 8:39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10/27/2020 8:39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10/27/2020 8:39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8">
              <a:rPr lang="en-US" smtClean="0"/>
              <a:pPr/>
              <a:t>10/27/2020 8:39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8">
              <a:rPr lang="en-US" smtClean="0"/>
              <a:pPr/>
              <a:t>10/27/2020 8:39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10/27/2020 8:39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10/27/2020 8:39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10/27/2020 8:39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8">
              <a:rPr lang="en-US" smtClean="0"/>
              <a:pPr/>
              <a:t>10/27/2020 8:39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10/27/2020 8:39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0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enttskoli-my.sharepoint.com/:p:/g/personal/tkj_tskoli_is/EYsnRAw82m1OvGSU-QlnbAIBvf2TAO0nc1N-OaAIJ-JScw?e=WXEq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png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7504" y="3789040"/>
            <a:ext cx="8928992" cy="20021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Kafli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3,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Markgildi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Óeiginleg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markgildi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Æfing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3.4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48036" y="6021288"/>
            <a:ext cx="5647928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Þorsteinn Kristjáns Jóhannsson</a:t>
            </a:r>
            <a:br>
              <a:rPr lang="en-US" dirty="0"/>
            </a:br>
            <a:r>
              <a:rPr lang="en-US" dirty="0"/>
              <a:t>STÆR3FM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9DCE-7086-4F33-B31F-44B699DC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99" y="1844824"/>
            <a:ext cx="3854202" cy="83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2799C-90AD-4FF6-A8D7-8642B96E92B1}"/>
              </a:ext>
            </a:extLst>
          </p:cNvPr>
          <p:cNvSpPr txBox="1"/>
          <p:nvPr/>
        </p:nvSpPr>
        <p:spPr>
          <a:xfrm rot="1883798">
            <a:off x="7166566" y="717133"/>
            <a:ext cx="179568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bók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Stærðfræði 3B</a:t>
            </a:r>
          </a:p>
        </p:txBody>
      </p:sp>
    </p:spTree>
    <p:extLst>
      <p:ext uri="{BB962C8B-B14F-4D97-AF65-F5344CB8AC3E}">
        <p14:creationId xmlns:p14="http://schemas.microsoft.com/office/powerpoint/2010/main" val="10734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Óeiginleg markgildi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5410200"/>
          </a:xfrm>
        </p:spPr>
        <p:txBody>
          <a:bodyPr>
            <a:normAutofit/>
          </a:bodyPr>
          <a:lstStyle/>
          <a:p>
            <a:r>
              <a:rPr lang="is-IS" dirty="0"/>
              <a:t>Óeignleg markgildi eru markgildi sem stefna á óendanlegt.</a:t>
            </a:r>
          </a:p>
          <a:p>
            <a:r>
              <a:rPr lang="is-IS" dirty="0"/>
              <a:t>Óendanleiga há tala er merkt </a:t>
            </a:r>
            <a:r>
              <a:rPr lang="is-IS" sz="3200" dirty="0"/>
              <a:t>∞</a:t>
            </a:r>
            <a:endParaRPr lang="is-IS" dirty="0"/>
          </a:p>
          <a:p>
            <a:r>
              <a:rPr lang="is-IS" dirty="0"/>
              <a:t>Óendanleiga lág tala er merkt </a:t>
            </a:r>
            <a:r>
              <a:rPr lang="is-IS" sz="4000" dirty="0"/>
              <a:t>-</a:t>
            </a:r>
            <a:r>
              <a:rPr lang="is-IS" sz="3200" dirty="0"/>
              <a:t>∞</a:t>
            </a:r>
          </a:p>
          <a:p>
            <a:r>
              <a:rPr lang="is-IS" dirty="0"/>
              <a:t>Hér má svosem nota leið 2 úr glæru setja risatölu inn og setja inn í markgildið.</a:t>
            </a:r>
          </a:p>
          <a:p>
            <a:r>
              <a:rPr lang="is-IS" dirty="0"/>
              <a:t>T.d. Setja inn 9.999.999 og sjá hvað svarið verður.</a:t>
            </a:r>
          </a:p>
          <a:p>
            <a:r>
              <a:rPr lang="is-IS" dirty="0"/>
              <a:t>Ef það er gert gilda sömu reglur og í glæru fyrir </a:t>
            </a:r>
            <a:r>
              <a:rPr lang="is-IS" dirty="0">
                <a:hlinkClick r:id="rId2"/>
              </a:rPr>
              <a:t>æfingu 3.3</a:t>
            </a:r>
            <a:r>
              <a:rPr lang="is-IS" dirty="0"/>
              <a:t>.</a:t>
            </a:r>
          </a:p>
          <a:p>
            <a:r>
              <a:rPr lang="is-IS" dirty="0"/>
              <a:t>Eeeeeen það þarf að læra útreikningana því þeir eru notaðir í svokölluðum aðfellureikningi og kemur einni fram í fleiri efri áföngum í stærðfræði.</a:t>
            </a:r>
          </a:p>
          <a:p>
            <a:r>
              <a:rPr lang="is-IS" dirty="0"/>
              <a:t>Sum dæmin í æfingu 3.4 tengjast æfingu 3.3.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C7572-1E50-4F85-86E6-7C1652B260DF}"/>
              </a:ext>
            </a:extLst>
          </p:cNvPr>
          <p:cNvSpPr txBox="1"/>
          <p:nvPr/>
        </p:nvSpPr>
        <p:spPr>
          <a:xfrm rot="1883798">
            <a:off x="7599314" y="321457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Öll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Áður en haldið er áfram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5410200"/>
          </a:xfrm>
        </p:spPr>
        <p:txBody>
          <a:bodyPr>
            <a:normAutofit/>
          </a:bodyPr>
          <a:lstStyle/>
          <a:p>
            <a:r>
              <a:rPr lang="is-IS" dirty="0"/>
              <a:t>Fyrst þarf að skoða eitt.</a:t>
            </a:r>
          </a:p>
          <a:p>
            <a:r>
              <a:rPr lang="is-IS" dirty="0"/>
              <a:t>Hvað gerist ef tala undir striki stækkar?</a:t>
            </a:r>
          </a:p>
          <a:p>
            <a:r>
              <a:rPr lang="is-IS" dirty="0"/>
              <a:t>1/10=0,1</a:t>
            </a:r>
          </a:p>
          <a:p>
            <a:r>
              <a:rPr lang="is-IS" dirty="0"/>
              <a:t>1/1000=0,001</a:t>
            </a:r>
          </a:p>
          <a:p>
            <a:r>
              <a:rPr lang="is-IS" dirty="0"/>
              <a:t>1/1000.000=0,000001</a:t>
            </a:r>
          </a:p>
          <a:p>
            <a:r>
              <a:rPr lang="is-IS" dirty="0"/>
              <a:t>Þegar talan undir striki stækkar, þá minnkar svarið.</a:t>
            </a:r>
          </a:p>
          <a:p>
            <a:r>
              <a:rPr lang="is-IS" dirty="0"/>
              <a:t>Hvað gerist þá þegar talan undir striki er óendanlega stór?</a:t>
            </a:r>
          </a:p>
          <a:p>
            <a:r>
              <a:rPr lang="is-IS" dirty="0"/>
              <a:t>Þá verður svarið óendandlega lítið.</a:t>
            </a:r>
          </a:p>
          <a:p>
            <a:r>
              <a:rPr lang="is-IS" dirty="0"/>
              <a:t>Sem þýðir að svarið stefnir á 0.</a:t>
            </a:r>
          </a:p>
          <a:p>
            <a:endParaRPr lang="is-I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C7572-1E50-4F85-86E6-7C1652B260DF}"/>
              </a:ext>
            </a:extLst>
          </p:cNvPr>
          <p:cNvSpPr txBox="1"/>
          <p:nvPr/>
        </p:nvSpPr>
        <p:spPr>
          <a:xfrm rot="1883798">
            <a:off x="7599314" y="321457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Öll</a:t>
            </a:r>
          </a:p>
        </p:txBody>
      </p:sp>
    </p:spTree>
    <p:extLst>
      <p:ext uri="{BB962C8B-B14F-4D97-AF65-F5344CB8AC3E}">
        <p14:creationId xmlns:p14="http://schemas.microsoft.com/office/powerpoint/2010/main" val="2800450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Aðeins um þáttun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12776"/>
                <a:ext cx="7772400" cy="5544616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Dæmi eins og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s-IS" dirty="0"/>
                  <a:t> er þáttað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is-IS" b="0" dirty="0"/>
              </a:p>
              <a:p>
                <a:r>
                  <a:rPr lang="is-IS" dirty="0"/>
                  <a:t>Stærðfræðin sem liggur þarna að baki er þessi: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s-I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s-I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s-I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s-I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is-IS" dirty="0"/>
              </a:p>
              <a:p>
                <a:r>
                  <a:rPr lang="is-IS" dirty="0"/>
                  <a:t>Í rauninni er hægt að þátta hvað sem er með þessari aðferð.</a:t>
                </a:r>
              </a:p>
              <a:p>
                <a:r>
                  <a:rPr lang="is-IS" dirty="0"/>
                  <a:t>Til dæmis er hægt að þátta</a:t>
                </a:r>
                <a14:m>
                  <m:oMath xmlns:m="http://schemas.openxmlformats.org/officeDocument/2006/math">
                    <m:r>
                      <a:rPr lang="is-I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s-IS" dirty="0"/>
                  <a:t> í þetta: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f>
                            <m:f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s-IS" dirty="0"/>
              </a:p>
              <a:p>
                <a:r>
                  <a:rPr lang="is-IS" dirty="0"/>
                  <a:t>Þetta hjálpar til við óeiginlegu markgildin því eins og segir á glærunni á undan, þegar x er undir striki og stefnir á óendanlegt, þá stefnir svarið á 0.</a:t>
                </a:r>
              </a:p>
              <a:p>
                <a:r>
                  <a:rPr lang="is-IS" dirty="0"/>
                  <a:t>Næstu glærur sýna hvernig þetta er notað.</a:t>
                </a:r>
              </a:p>
              <a:p>
                <a:endParaRPr lang="is-I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12776"/>
                <a:ext cx="7772400" cy="5544616"/>
              </a:xfrm>
              <a:blipFill>
                <a:blip r:embed="rId2"/>
                <a:stretch>
                  <a:fillRect l="-784" t="-770" b="-77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0DC7572-1E50-4F85-86E6-7C1652B260DF}"/>
              </a:ext>
            </a:extLst>
          </p:cNvPr>
          <p:cNvSpPr txBox="1"/>
          <p:nvPr/>
        </p:nvSpPr>
        <p:spPr>
          <a:xfrm rot="1883798">
            <a:off x="7599314" y="321457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Öll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93568E-34EA-4D75-BF90-A16751BDA04A}"/>
              </a:ext>
            </a:extLst>
          </p:cNvPr>
          <p:cNvCxnSpPr>
            <a:cxnSpLocks/>
          </p:cNvCxnSpPr>
          <p:nvPr/>
        </p:nvCxnSpPr>
        <p:spPr>
          <a:xfrm flipH="1">
            <a:off x="2555776" y="2420888"/>
            <a:ext cx="144016" cy="64807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1C258E-7D57-452E-9BC5-06FFE9077BE1}"/>
              </a:ext>
            </a:extLst>
          </p:cNvPr>
          <p:cNvCxnSpPr>
            <a:cxnSpLocks/>
          </p:cNvCxnSpPr>
          <p:nvPr/>
        </p:nvCxnSpPr>
        <p:spPr>
          <a:xfrm flipH="1">
            <a:off x="1907704" y="2420888"/>
            <a:ext cx="143696" cy="64807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957C31-4A96-4A4F-9325-9FA19EF234B2}"/>
              </a:ext>
            </a:extLst>
          </p:cNvPr>
          <p:cNvCxnSpPr>
            <a:cxnSpLocks/>
          </p:cNvCxnSpPr>
          <p:nvPr/>
        </p:nvCxnSpPr>
        <p:spPr>
          <a:xfrm flipH="1">
            <a:off x="1619672" y="4293096"/>
            <a:ext cx="144016" cy="64807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542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Óeiginleg markgildi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5410200"/>
          </a:xfrm>
        </p:spPr>
        <p:txBody>
          <a:bodyPr>
            <a:normAutofit/>
          </a:bodyPr>
          <a:lstStyle/>
          <a:p>
            <a:r>
              <a:rPr lang="is-IS" dirty="0"/>
              <a:t>Nýja leiðin er notuð hér</a:t>
            </a:r>
          </a:p>
          <a:p>
            <a:r>
              <a:rPr lang="is-IS" dirty="0"/>
              <a:t>Hvert stefnir svarið ef x stefnir á óendanlega háa tölu?</a:t>
            </a:r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Þáttað með x</a:t>
            </a:r>
          </a:p>
          <a:p>
            <a:r>
              <a:rPr lang="is-IS" dirty="0"/>
              <a:t>x stytt út.</a:t>
            </a:r>
          </a:p>
          <a:p>
            <a:r>
              <a:rPr lang="is-IS" dirty="0">
                <a:solidFill>
                  <a:srgbClr val="FF0000"/>
                </a:solidFill>
              </a:rPr>
              <a:t>Þar sem deilt er</a:t>
            </a:r>
            <a:br>
              <a:rPr lang="is-IS" dirty="0">
                <a:solidFill>
                  <a:srgbClr val="FF0000"/>
                </a:solidFill>
              </a:rPr>
            </a:br>
            <a:r>
              <a:rPr lang="is-IS" dirty="0">
                <a:solidFill>
                  <a:srgbClr val="FF0000"/>
                </a:solidFill>
              </a:rPr>
              <a:t>með x verður að 0</a:t>
            </a:r>
            <a:r>
              <a:rPr lang="is-IS" dirty="0"/>
              <a:t>.</a:t>
            </a:r>
          </a:p>
          <a:p>
            <a:endParaRPr lang="is-I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8290" name="Object 2"/>
              <p:cNvSpPr txBox="1"/>
              <p:nvPr/>
            </p:nvSpPr>
            <p:spPr bwMode="auto">
              <a:xfrm>
                <a:off x="1188280" y="2475591"/>
                <a:ext cx="2298700" cy="9350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s-I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s-I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is-IS" sz="2400" dirty="0"/>
              </a:p>
            </p:txBody>
          </p:sp>
        </mc:Choice>
        <mc:Fallback>
          <p:sp>
            <p:nvSpPr>
              <p:cNvPr id="26829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8280" y="2475591"/>
                <a:ext cx="2298700" cy="935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291" name="Object 3"/>
              <p:cNvSpPr txBox="1"/>
              <p:nvPr/>
            </p:nvSpPr>
            <p:spPr bwMode="auto">
              <a:xfrm>
                <a:off x="3983769" y="4235848"/>
                <a:ext cx="2784475" cy="19907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s-I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s-I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5+</m:t>
                          </m:r>
                          <m:f>
                            <m:fPr>
                              <m:ctrlPr>
                                <a:rPr lang="is-I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s-I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is-I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num>
                        <m:den>
                          <m: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−2−</m:t>
                          </m:r>
                          <m:f>
                            <m:fPr>
                              <m:ctrlPr>
                                <a:rPr lang="is-I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s-I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s-I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is-IS" sz="2400" dirty="0"/>
              </a:p>
            </p:txBody>
          </p:sp>
        </mc:Choice>
        <mc:Fallback>
          <p:sp>
            <p:nvSpPr>
              <p:cNvPr id="26829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3769" y="4235848"/>
                <a:ext cx="2784475" cy="1990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4800600" y="2978282"/>
            <a:ext cx="138972" cy="9264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68292" name="Object 4"/>
          <p:cNvGraphicFramePr>
            <a:graphicFrameLocks noChangeAspect="1"/>
          </p:cNvGraphicFramePr>
          <p:nvPr/>
        </p:nvGraphicFramePr>
        <p:xfrm>
          <a:off x="1187624" y="5878338"/>
          <a:ext cx="384333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1612800" imgH="393480" progId="Equation.3">
                  <p:embed/>
                </p:oleObj>
              </mc:Choice>
              <mc:Fallback>
                <p:oleObj name="Equation" r:id="rId5" imgW="1612800" imgH="393480" progId="Equation.3">
                  <p:embed/>
                  <p:pic>
                    <p:nvPicPr>
                      <p:cNvPr id="268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878338"/>
                        <a:ext cx="3843338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8293" name="Picture 5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5148064" y="5680033"/>
            <a:ext cx="3960440" cy="1205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Callout 1 12"/>
          <p:cNvSpPr/>
          <p:nvPr/>
        </p:nvSpPr>
        <p:spPr>
          <a:xfrm>
            <a:off x="6948264" y="3429000"/>
            <a:ext cx="1944216" cy="1800200"/>
          </a:xfrm>
          <a:prstGeom prst="borderCallout1">
            <a:avLst>
              <a:gd name="adj1" fmla="val 41712"/>
              <a:gd name="adj2" fmla="val 1282"/>
              <a:gd name="adj3" fmla="val 138142"/>
              <a:gd name="adj4" fmla="val -4692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s-IS" dirty="0"/>
              <a:t>Takið eftir að ef</a:t>
            </a:r>
          </a:p>
          <a:p>
            <a:r>
              <a:rPr lang="is-IS" dirty="0"/>
              <a:t>x nálgast </a:t>
            </a:r>
            <a:r>
              <a:rPr lang="is-IS" sz="2400" dirty="0"/>
              <a:t>-∞ </a:t>
            </a:r>
            <a:r>
              <a:rPr lang="is-IS" dirty="0"/>
              <a:t>þá</a:t>
            </a:r>
          </a:p>
          <a:p>
            <a:r>
              <a:rPr lang="is-IS" dirty="0"/>
              <a:t>fæst sama svar.</a:t>
            </a:r>
          </a:p>
          <a:p>
            <a:r>
              <a:rPr lang="is-IS" dirty="0"/>
              <a:t>Sem sagt, reiknað eins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255C1-DA0F-4151-ADD5-BC08CB63258A}"/>
              </a:ext>
            </a:extLst>
          </p:cNvPr>
          <p:cNvSpPr txBox="1"/>
          <p:nvPr/>
        </p:nvSpPr>
        <p:spPr>
          <a:xfrm rot="1883798">
            <a:off x="7599314" y="321457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Flest </a:t>
            </a:r>
            <a:r>
              <a:rPr lang="is-IS" sz="24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is-I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3">
                <a:extLst>
                  <a:ext uri="{FF2B5EF4-FFF2-40B4-BE49-F238E27FC236}">
                    <a16:creationId xmlns:a16="http://schemas.microsoft.com/office/drawing/2014/main" id="{75AF0CBE-6B42-4C09-ABFD-58E940DD7335}"/>
                  </a:ext>
                </a:extLst>
              </p:cNvPr>
              <p:cNvSpPr txBox="1"/>
              <p:nvPr/>
            </p:nvSpPr>
            <p:spPr bwMode="auto">
              <a:xfrm>
                <a:off x="3638723" y="2711955"/>
                <a:ext cx="2949501" cy="19907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s-I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s-I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is-I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s-I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is-I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is-I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s-I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is-I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is-I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s-I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s-I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s-I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is-I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is-I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s-I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s-I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is-IS" sz="2400" dirty="0"/>
              </a:p>
            </p:txBody>
          </p:sp>
        </mc:Choice>
        <mc:Fallback>
          <p:sp>
            <p:nvSpPr>
              <p:cNvPr id="12" name="Object 3">
                <a:extLst>
                  <a:ext uri="{FF2B5EF4-FFF2-40B4-BE49-F238E27FC236}">
                    <a16:creationId xmlns:a16="http://schemas.microsoft.com/office/drawing/2014/main" id="{75AF0CBE-6B42-4C09-ABFD-58E940DD7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8723" y="2711955"/>
                <a:ext cx="2949501" cy="19907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C66633-FD67-4BA6-B306-4DEF26C65567}"/>
              </a:ext>
            </a:extLst>
          </p:cNvPr>
          <p:cNvCxnSpPr>
            <a:cxnSpLocks/>
          </p:cNvCxnSpPr>
          <p:nvPr/>
        </p:nvCxnSpPr>
        <p:spPr>
          <a:xfrm flipH="1">
            <a:off x="5395151" y="2823559"/>
            <a:ext cx="88704" cy="5913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30F523-A42C-4F49-BE0E-31F6A0FD1A00}"/>
              </a:ext>
            </a:extLst>
          </p:cNvPr>
          <p:cNvCxnSpPr>
            <a:cxnSpLocks/>
          </p:cNvCxnSpPr>
          <p:nvPr/>
        </p:nvCxnSpPr>
        <p:spPr>
          <a:xfrm flipH="1">
            <a:off x="5547551" y="3481777"/>
            <a:ext cx="88704" cy="5913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0" grpId="0"/>
      <p:bldP spid="268291" grpId="0"/>
      <p:bldP spid="13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Óeiginleg markgildi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8050088" cy="5410200"/>
          </a:xfrm>
        </p:spPr>
        <p:txBody>
          <a:bodyPr>
            <a:normAutofit/>
          </a:bodyPr>
          <a:lstStyle/>
          <a:p>
            <a:r>
              <a:rPr lang="is-IS" dirty="0"/>
              <a:t>Við þessa útreikninga þarf að þátta hæsta mögulega veldi af x.</a:t>
            </a:r>
          </a:p>
          <a:p>
            <a:r>
              <a:rPr lang="is-IS" dirty="0"/>
              <a:t>Passa bara að ekki má enda með 0 undir striki.</a:t>
            </a:r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Þáttað </a:t>
            </a:r>
            <a:r>
              <a:rPr lang="is-IS"/>
              <a:t>með x</a:t>
            </a:r>
            <a:r>
              <a:rPr lang="is-IS" baseline="30000"/>
              <a:t>3</a:t>
            </a:r>
            <a:endParaRPr lang="is-IS" baseline="30000" dirty="0"/>
          </a:p>
          <a:p>
            <a:r>
              <a:rPr lang="is-IS" dirty="0"/>
              <a:t>x stytt út.</a:t>
            </a:r>
            <a:endParaRPr lang="is-IS" baseline="30000" dirty="0"/>
          </a:p>
          <a:p>
            <a:r>
              <a:rPr lang="is-IS" dirty="0">
                <a:solidFill>
                  <a:srgbClr val="FF0000"/>
                </a:solidFill>
              </a:rPr>
              <a:t>Þar sem deilt er</a:t>
            </a:r>
            <a:br>
              <a:rPr lang="is-IS" dirty="0">
                <a:solidFill>
                  <a:srgbClr val="FF0000"/>
                </a:solidFill>
              </a:rPr>
            </a:br>
            <a:r>
              <a:rPr lang="is-IS" dirty="0">
                <a:solidFill>
                  <a:srgbClr val="FF0000"/>
                </a:solidFill>
              </a:rPr>
              <a:t>með x verður að 0</a:t>
            </a:r>
            <a:r>
              <a:rPr lang="is-IS" dirty="0"/>
              <a:t>.</a:t>
            </a:r>
          </a:p>
          <a:p>
            <a:r>
              <a:rPr lang="is-IS" dirty="0"/>
              <a:t>Skiptir ekki máli í hvaða veldi x er.</a:t>
            </a:r>
          </a:p>
          <a:p>
            <a:endParaRPr lang="is-IS" dirty="0"/>
          </a:p>
        </p:txBody>
      </p:sp>
      <p:graphicFrame>
        <p:nvGraphicFramePr>
          <p:cNvPr id="268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207508"/>
              </p:ext>
            </p:extLst>
          </p:nvPr>
        </p:nvGraphicFramePr>
        <p:xfrm>
          <a:off x="1212329" y="2270918"/>
          <a:ext cx="30861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295280" imgH="419040" progId="Equation.3">
                  <p:embed/>
                </p:oleObj>
              </mc:Choice>
              <mc:Fallback>
                <p:oleObj name="Equation" r:id="rId3" imgW="1295280" imgH="419040" progId="Equation.3">
                  <p:embed/>
                  <p:pic>
                    <p:nvPicPr>
                      <p:cNvPr id="268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329" y="2270918"/>
                        <a:ext cx="3086100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68291" name="Object 3"/>
              <p:cNvSpPr txBox="1"/>
              <p:nvPr/>
            </p:nvSpPr>
            <p:spPr bwMode="auto">
              <a:xfrm>
                <a:off x="4800600" y="2348880"/>
                <a:ext cx="4056062" cy="153573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s-I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s-I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s-I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d>
                            <m:dPr>
                              <m:ctrlPr>
                                <a:rPr lang="is-I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sSup>
                                    <m:sSupPr>
                                      <m:ctrlPr>
                                        <a:rPr lang="is-I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s-I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s-I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is-I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s-I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s-I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s-I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s-I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is-I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s-I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s-I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is-I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s-I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s-I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s-I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s-I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s-I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s-I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s-I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is-I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s-I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d>
                            <m:dPr>
                              <m:ctrlPr>
                                <a:rPr lang="is-I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s-I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s-I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s-I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s-I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s-I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is-I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s-I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s-I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s-I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s-I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s-I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s-I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s-I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is-IS" sz="2400" dirty="0"/>
              </a:p>
            </p:txBody>
          </p:sp>
        </mc:Choice>
        <mc:Fallback>
          <p:sp>
            <p:nvSpPr>
              <p:cNvPr id="26829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2348880"/>
                <a:ext cx="4056062" cy="15357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cxnSpLocks/>
          </p:cNvCxnSpPr>
          <p:nvPr/>
        </p:nvCxnSpPr>
        <p:spPr>
          <a:xfrm>
            <a:off x="5988665" y="2626774"/>
            <a:ext cx="424644" cy="11521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68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707354"/>
              </p:ext>
            </p:extLst>
          </p:nvPr>
        </p:nvGraphicFramePr>
        <p:xfrm>
          <a:off x="864274" y="5733256"/>
          <a:ext cx="405606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1701720" imgH="393480" progId="Equation.3">
                  <p:embed/>
                </p:oleObj>
              </mc:Choice>
              <mc:Fallback>
                <p:oleObj name="Equation" r:id="rId6" imgW="1701720" imgH="393480" progId="Equation.3">
                  <p:embed/>
                  <p:pic>
                    <p:nvPicPr>
                      <p:cNvPr id="268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274" y="5733256"/>
                        <a:ext cx="4056062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DDBDAF-B1A9-4EF6-B2BD-F6F0D3DB8576}"/>
              </a:ext>
            </a:extLst>
          </p:cNvPr>
          <p:cNvCxnSpPr>
            <a:cxnSpLocks/>
          </p:cNvCxnSpPr>
          <p:nvPr/>
        </p:nvCxnSpPr>
        <p:spPr>
          <a:xfrm flipH="1">
            <a:off x="6558732" y="2489369"/>
            <a:ext cx="203000" cy="5584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98B01F-D564-4282-BF40-AB376E70DCC2}"/>
              </a:ext>
            </a:extLst>
          </p:cNvPr>
          <p:cNvCxnSpPr>
            <a:cxnSpLocks/>
          </p:cNvCxnSpPr>
          <p:nvPr/>
        </p:nvCxnSpPr>
        <p:spPr>
          <a:xfrm flipH="1">
            <a:off x="7499874" y="2479032"/>
            <a:ext cx="203000" cy="5584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E44901-2E90-403C-A677-74A1FEF9879B}"/>
              </a:ext>
            </a:extLst>
          </p:cNvPr>
          <p:cNvCxnSpPr>
            <a:cxnSpLocks/>
          </p:cNvCxnSpPr>
          <p:nvPr/>
        </p:nvCxnSpPr>
        <p:spPr>
          <a:xfrm flipH="1">
            <a:off x="7164288" y="3198986"/>
            <a:ext cx="203000" cy="5584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94D5D9-BB7B-405B-9BB3-CBF0615C5870}"/>
              </a:ext>
            </a:extLst>
          </p:cNvPr>
          <p:cNvCxnSpPr>
            <a:cxnSpLocks/>
          </p:cNvCxnSpPr>
          <p:nvPr/>
        </p:nvCxnSpPr>
        <p:spPr>
          <a:xfrm flipH="1">
            <a:off x="7869459" y="3198986"/>
            <a:ext cx="203000" cy="5584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1221B540-2194-4216-A139-2677ED1873C2}"/>
                  </a:ext>
                </a:extLst>
              </p:cNvPr>
              <p:cNvSpPr txBox="1"/>
              <p:nvPr/>
            </p:nvSpPr>
            <p:spPr bwMode="auto">
              <a:xfrm>
                <a:off x="5471843" y="3884613"/>
                <a:ext cx="4056062" cy="153573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s-I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s-I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s-I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s-I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is-I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s-I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s-I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s-I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s-I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s-I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s-I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s-I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s-I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s-I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s-I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s-I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s-I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is-IS" sz="2400" dirty="0"/>
              </a:p>
            </p:txBody>
          </p:sp>
        </mc:Choice>
        <mc:Fallback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1221B540-2194-4216-A139-2677ED187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1843" y="3884613"/>
                <a:ext cx="4056062" cy="15357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Muna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12776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Ef leið 2 er notuð þarf að kunna að lesa úr svörunum.</a:t>
                </a:r>
              </a:p>
              <a:p>
                <a:r>
                  <a:rPr lang="is-IS" dirty="0"/>
                  <a:t>Rangt lesið úr svörum og </a:t>
                </a:r>
                <a:r>
                  <a:rPr lang="is-IS" b="1" dirty="0">
                    <a:solidFill>
                      <a:srgbClr val="FF0000"/>
                    </a:solidFill>
                  </a:rPr>
                  <a:t>ekkert</a:t>
                </a:r>
                <a:r>
                  <a:rPr lang="is-IS" dirty="0"/>
                  <a:t> fæst fyrir dæmið.</a:t>
                </a:r>
              </a:p>
              <a:p>
                <a:r>
                  <a:rPr lang="is-IS" dirty="0"/>
                  <a:t>Svar: 0,00000235 stefnir á 0</a:t>
                </a:r>
              </a:p>
              <a:p>
                <a:r>
                  <a:rPr lang="is-IS" sz="2800" dirty="0">
                    <a:solidFill>
                      <a:srgbClr val="000000"/>
                    </a:solidFill>
                  </a:rPr>
                  <a:t>Svar: </a:t>
                </a:r>
                <a14:m>
                  <m:oMath xmlns:m="http://schemas.openxmlformats.org/officeDocument/2006/math">
                    <m:r>
                      <a:rPr lang="is-I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1,6559848</m:t>
                    </m:r>
                    <m:r>
                      <a:rPr lang="is-I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is-I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s-IS" sz="20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−16</m:t>
                        </m:r>
                      </m:sup>
                    </m:sSup>
                  </m:oMath>
                </a14:m>
                <a:r>
                  <a:rPr lang="is-IS" sz="2000" dirty="0">
                    <a:solidFill>
                      <a:srgbClr val="000000"/>
                    </a:solidFill>
                  </a:rPr>
                  <a:t> </a:t>
                </a:r>
                <a:r>
                  <a:rPr lang="is-IS" sz="2800" dirty="0">
                    <a:solidFill>
                      <a:srgbClr val="000000"/>
                    </a:solidFill>
                  </a:rPr>
                  <a:t>stefnir á 0</a:t>
                </a:r>
                <a:endParaRPr lang="is-IS" sz="2400" dirty="0">
                  <a:solidFill>
                    <a:srgbClr val="000000"/>
                  </a:solidFill>
                </a:endParaRPr>
              </a:p>
              <a:p>
                <a:r>
                  <a:rPr lang="is-IS" sz="2800" dirty="0">
                    <a:solidFill>
                      <a:srgbClr val="000000"/>
                    </a:solidFill>
                  </a:rPr>
                  <a:t>Svar: </a:t>
                </a:r>
                <a14:m>
                  <m:oMath xmlns:m="http://schemas.openxmlformats.org/officeDocument/2006/math">
                    <m:r>
                      <a:rPr lang="is-IS" sz="20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s-I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1,6559848</m:t>
                    </m:r>
                    <m:r>
                      <a:rPr lang="is-I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is-I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s-IS" sz="20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−16</m:t>
                        </m:r>
                      </m:sup>
                    </m:sSup>
                  </m:oMath>
                </a14:m>
                <a:r>
                  <a:rPr lang="is-IS" sz="2000" dirty="0">
                    <a:solidFill>
                      <a:srgbClr val="000000"/>
                    </a:solidFill>
                  </a:rPr>
                  <a:t> </a:t>
                </a:r>
                <a:r>
                  <a:rPr lang="is-IS" sz="2800" dirty="0">
                    <a:solidFill>
                      <a:srgbClr val="000000"/>
                    </a:solidFill>
                  </a:rPr>
                  <a:t>stefnir á 0</a:t>
                </a:r>
                <a:endParaRPr lang="is-IS" sz="2400" dirty="0">
                  <a:solidFill>
                    <a:srgbClr val="000000"/>
                  </a:solidFill>
                </a:endParaRPr>
              </a:p>
              <a:p>
                <a:r>
                  <a:rPr lang="is-IS" sz="2400" dirty="0">
                    <a:solidFill>
                      <a:srgbClr val="000000"/>
                    </a:solidFill>
                  </a:rPr>
                  <a:t>Svar: </a:t>
                </a:r>
                <a14:m>
                  <m:oMath xmlns:m="http://schemas.openxmlformats.org/officeDocument/2006/math">
                    <m:r>
                      <a:rPr lang="is-I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1,6559848</m:t>
                    </m:r>
                    <m:r>
                      <a:rPr lang="is-I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is-I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s-IS" sz="20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is-IS" sz="2000" dirty="0">
                    <a:solidFill>
                      <a:srgbClr val="000000"/>
                    </a:solidFill>
                  </a:rPr>
                  <a:t> </a:t>
                </a:r>
                <a:r>
                  <a:rPr lang="is-IS" sz="2400" dirty="0">
                    <a:solidFill>
                      <a:srgbClr val="000000"/>
                    </a:solidFill>
                  </a:rPr>
                  <a:t>stefnir á óendanlegt eða </a:t>
                </a:r>
                <a14:m>
                  <m:oMath xmlns:m="http://schemas.openxmlformats.org/officeDocument/2006/math">
                    <m:r>
                      <a:rPr lang="is-I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is-IS" sz="2400" dirty="0">
                  <a:solidFill>
                    <a:srgbClr val="000000"/>
                  </a:solidFill>
                </a:endParaRPr>
              </a:p>
              <a:p>
                <a:r>
                  <a:rPr lang="is-IS" sz="2400" dirty="0">
                    <a:solidFill>
                      <a:srgbClr val="000000"/>
                    </a:solidFill>
                  </a:rPr>
                  <a:t>Svar: </a:t>
                </a:r>
                <a14:m>
                  <m:oMath xmlns:m="http://schemas.openxmlformats.org/officeDocument/2006/math">
                    <m:r>
                      <a:rPr lang="is-IS" sz="20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s-I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1,6559848</m:t>
                    </m:r>
                    <m:r>
                      <a:rPr lang="is-I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is-I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s-IS" sz="20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is-IS" sz="2000" dirty="0">
                    <a:solidFill>
                      <a:srgbClr val="000000"/>
                    </a:solidFill>
                  </a:rPr>
                  <a:t> </a:t>
                </a:r>
                <a:r>
                  <a:rPr lang="is-IS" sz="2400" dirty="0">
                    <a:solidFill>
                      <a:srgbClr val="000000"/>
                    </a:solidFill>
                  </a:rPr>
                  <a:t>stefnir á mínus óendanlegt eða </a:t>
                </a:r>
                <a14:m>
                  <m:oMath xmlns:m="http://schemas.openxmlformats.org/officeDocument/2006/math">
                    <m:r>
                      <a:rPr lang="is-I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s-I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is-IS" sz="2400" dirty="0">
                  <a:solidFill>
                    <a:srgbClr val="000000"/>
                  </a:solidFill>
                </a:endParaRPr>
              </a:p>
              <a:p>
                <a:r>
                  <a:rPr lang="is-IS" sz="2400" dirty="0">
                    <a:solidFill>
                      <a:srgbClr val="000000"/>
                    </a:solidFill>
                  </a:rPr>
                  <a:t>Svar: 0,3333332324 stefnir á 1/3</a:t>
                </a:r>
              </a:p>
              <a:p>
                <a:r>
                  <a:rPr lang="is-IS" sz="2400" dirty="0">
                    <a:solidFill>
                      <a:srgbClr val="000000"/>
                    </a:solidFill>
                  </a:rPr>
                  <a:t>Svar: 0,25000034 stefnir á 0,25</a:t>
                </a:r>
              </a:p>
              <a:p>
                <a:r>
                  <a:rPr lang="is-IS" sz="2400" dirty="0">
                    <a:solidFill>
                      <a:srgbClr val="000000"/>
                    </a:solidFill>
                  </a:rPr>
                  <a:t>Svar: 997856698 stefnir á óendanlegt eða </a:t>
                </a:r>
                <a14:m>
                  <m:oMath xmlns:m="http://schemas.openxmlformats.org/officeDocument/2006/math">
                    <m:r>
                      <a:rPr lang="is-I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is-IS" sz="2400" dirty="0">
                  <a:solidFill>
                    <a:srgbClr val="000000"/>
                  </a:solidFill>
                </a:endParaRPr>
              </a:p>
              <a:p>
                <a:r>
                  <a:rPr lang="is-IS" sz="2400" dirty="0">
                    <a:solidFill>
                      <a:srgbClr val="000000"/>
                    </a:solidFill>
                  </a:rPr>
                  <a:t>Svar: -997856698 stefnir á óendanlegt eða </a:t>
                </a:r>
                <a14:m>
                  <m:oMath xmlns:m="http://schemas.openxmlformats.org/officeDocument/2006/math">
                    <m:r>
                      <a:rPr lang="is-I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s-I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is-IS" sz="2400" dirty="0">
                  <a:solidFill>
                    <a:srgbClr val="000000"/>
                  </a:solidFill>
                </a:endParaRPr>
              </a:p>
              <a:p>
                <a:endParaRPr lang="is-I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12776"/>
                <a:ext cx="7772400" cy="5410200"/>
              </a:xfrm>
              <a:blipFill>
                <a:blip r:embed="rId2"/>
                <a:stretch>
                  <a:fillRect l="-941" t="-902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8476370-CBB6-411B-AA98-06CFF6791648}"/>
              </a:ext>
            </a:extLst>
          </p:cNvPr>
          <p:cNvSpPr txBox="1"/>
          <p:nvPr/>
        </p:nvSpPr>
        <p:spPr>
          <a:xfrm rot="1883798">
            <a:off x="7599314" y="321457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Öll</a:t>
            </a:r>
          </a:p>
        </p:txBody>
      </p:sp>
    </p:spTree>
    <p:extLst>
      <p:ext uri="{BB962C8B-B14F-4D97-AF65-F5344CB8AC3E}">
        <p14:creationId xmlns:p14="http://schemas.microsoft.com/office/powerpoint/2010/main" val="640619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526</Words>
  <Application>Microsoft Office PowerPoint</Application>
  <PresentationFormat>On-screen Show (4:3)</PresentationFormat>
  <Paragraphs>76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Cambria Math</vt:lpstr>
      <vt:lpstr>Franklin Gothic Book</vt:lpstr>
      <vt:lpstr>Perpetua</vt:lpstr>
      <vt:lpstr>Wingdings 2</vt:lpstr>
      <vt:lpstr>Equity</vt:lpstr>
      <vt:lpstr>Equation</vt:lpstr>
      <vt:lpstr>Kafli 3, Markgildi Óeiginleg markgildi. Æfing 3.4</vt:lpstr>
      <vt:lpstr>Óeiginleg markgildi </vt:lpstr>
      <vt:lpstr>Áður en haldið er áfram</vt:lpstr>
      <vt:lpstr>Aðeins um þáttun</vt:lpstr>
      <vt:lpstr>Óeiginleg markgildi </vt:lpstr>
      <vt:lpstr>Óeiginleg markgildi </vt:lpstr>
      <vt:lpstr>Muna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2013-08-22T21:22:20Z</dcterms:created>
  <dcterms:modified xsi:type="dcterms:W3CDTF">2020-10-27T21:08:48Z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