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12"/>
  </p:notesMasterIdLst>
  <p:sldIdLst>
    <p:sldId id="313" r:id="rId3"/>
    <p:sldId id="325" r:id="rId4"/>
    <p:sldId id="340" r:id="rId5"/>
    <p:sldId id="341" r:id="rId6"/>
    <p:sldId id="342" r:id="rId7"/>
    <p:sldId id="346" r:id="rId8"/>
    <p:sldId id="343" r:id="rId9"/>
    <p:sldId id="344" r:id="rId10"/>
    <p:sldId id="345" r:id="rId1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05FD3-C85D-4171-8B75-F71F689C2F8D}" v="471" dt="2020-11-01T21:11:00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104" d="100"/>
          <a:sy n="104" d="100"/>
        </p:scale>
        <p:origin x="8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0T10:16:21.823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43653DA-8BF4-4869-96FE-9BCF43372D46}" type="datetime8">
              <a:rPr lang="en-US" smtClean="0"/>
              <a:pPr algn="ctr"/>
              <a:t>11/1/2020 8:39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11/1/2020 8:39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11/1/2020 8:39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11/1/2020 8:39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11/1/2020 8:39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11/1/2020 8:39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8">
              <a:rPr lang="en-US" smtClean="0"/>
              <a:pPr/>
              <a:t>11/1/2020 8:39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8">
              <a:rPr lang="en-US" smtClean="0"/>
              <a:pPr/>
              <a:t>11/1/2020 8:39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11/1/2020 8:39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11/1/2020 8:39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11/1/2020 8:39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8">
              <a:rPr lang="en-US" smtClean="0"/>
              <a:pPr/>
              <a:t>11/1/2020 8:39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11/1/2020 8:39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0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8.bin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5.bin"/><Relationship Id="rId34" Type="http://schemas.openxmlformats.org/officeDocument/2006/relationships/oleObject" Target="../embeddings/oleObject2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2.bin"/><Relationship Id="rId25" Type="http://schemas.openxmlformats.org/officeDocument/2006/relationships/image" Target="../media/image19.wmf"/><Relationship Id="rId33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4.bin"/><Relationship Id="rId29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8.bin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2.bin"/><Relationship Id="rId37" Type="http://schemas.openxmlformats.org/officeDocument/2006/relationships/comments" Target="../comments/comment1.xml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6.wmf"/><Relationship Id="rId23" Type="http://schemas.openxmlformats.org/officeDocument/2006/relationships/image" Target="../media/image18.wmf"/><Relationship Id="rId28" Type="http://schemas.openxmlformats.org/officeDocument/2006/relationships/oleObject" Target="../embeddings/oleObject19.bin"/><Relationship Id="rId36" Type="http://schemas.openxmlformats.org/officeDocument/2006/relationships/oleObject" Target="../embeddings/oleObject25.bin"/><Relationship Id="rId10" Type="http://schemas.openxmlformats.org/officeDocument/2006/relationships/image" Target="../media/image14.wmf"/><Relationship Id="rId19" Type="http://schemas.openxmlformats.org/officeDocument/2006/relationships/image" Target="../media/image17.wmf"/><Relationship Id="rId31" Type="http://schemas.openxmlformats.org/officeDocument/2006/relationships/image" Target="../media/image21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20.wmf"/><Relationship Id="rId30" Type="http://schemas.openxmlformats.org/officeDocument/2006/relationships/oleObject" Target="../embeddings/oleObject21.bin"/><Relationship Id="rId35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7504" y="3789040"/>
            <a:ext cx="8928992" cy="20021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Kafli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3,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Markgildi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Aðfellur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Æfing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3.5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48036" y="6021288"/>
            <a:ext cx="5647928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Þorsteinn Kristjáns Jóhannsson</a:t>
            </a:r>
            <a:br>
              <a:rPr lang="en-US" dirty="0"/>
            </a:br>
            <a:r>
              <a:rPr lang="en-US" dirty="0"/>
              <a:t>STÆR3FM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9DCE-7086-4F33-B31F-44B699DC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99" y="1844824"/>
            <a:ext cx="3854202" cy="83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2799C-90AD-4FF6-A8D7-8642B96E92B1}"/>
              </a:ext>
            </a:extLst>
          </p:cNvPr>
          <p:cNvSpPr txBox="1"/>
          <p:nvPr/>
        </p:nvSpPr>
        <p:spPr>
          <a:xfrm rot="1883798">
            <a:off x="7166566" y="717133"/>
            <a:ext cx="179568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bók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Stærðfræði 3B</a:t>
            </a:r>
          </a:p>
        </p:txBody>
      </p:sp>
    </p:spTree>
    <p:extLst>
      <p:ext uri="{BB962C8B-B14F-4D97-AF65-F5344CB8AC3E}">
        <p14:creationId xmlns:p14="http://schemas.microsoft.com/office/powerpoint/2010/main" val="10734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Hvað er aðfella?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5410200"/>
          </a:xfrm>
        </p:spPr>
        <p:txBody>
          <a:bodyPr>
            <a:normAutofit/>
          </a:bodyPr>
          <a:lstStyle/>
          <a:p>
            <a:r>
              <a:rPr lang="is-IS" dirty="0"/>
              <a:t>Almenn skilgreining:</a:t>
            </a:r>
          </a:p>
          <a:p>
            <a:pPr lvl="1"/>
            <a:r>
              <a:rPr lang="is-IS" dirty="0"/>
              <a:t>Lína I kallast aðfella fallsins f er fjarlægðin frá I til punkts á ferli þess stenfir á 0 þegar punkturinn fjarlægist miðpunkti hnitakerfisins óendalega mikið.</a:t>
            </a:r>
          </a:p>
          <a:p>
            <a:r>
              <a:rPr lang="is-IS" dirty="0"/>
              <a:t>Skilgreining á “mannamáli”:</a:t>
            </a:r>
          </a:p>
          <a:p>
            <a:pPr lvl="1"/>
            <a:r>
              <a:rPr lang="is-IS" dirty="0"/>
              <a:t>Aðfella falls er bein lína sem nær upp að ferlinum í óendanlegum fjarska til annars eða beggja enda hennar.</a:t>
            </a:r>
          </a:p>
          <a:p>
            <a:r>
              <a:rPr lang="is-IS" dirty="0"/>
              <a:t>Segir manni ekki neitt þannig að við skulum bara skoða þetta myndrænt á næstu glæru og á enn meira mannamáli </a:t>
            </a:r>
            <a:r>
              <a:rPr lang="is-IS" baseline="-25000" dirty="0"/>
              <a:t>(vonandi)</a:t>
            </a:r>
          </a:p>
          <a:p>
            <a:endParaRPr lang="is-I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Hvað er aðfella?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5410200"/>
          </a:xfrm>
        </p:spPr>
        <p:txBody>
          <a:bodyPr>
            <a:normAutofit/>
          </a:bodyPr>
          <a:lstStyle/>
          <a:p>
            <a:endParaRPr lang="is-IS" dirty="0"/>
          </a:p>
          <a:p>
            <a:endParaRPr lang="is-IS" dirty="0"/>
          </a:p>
        </p:txBody>
      </p:sp>
      <p:pic>
        <p:nvPicPr>
          <p:cNvPr id="28774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763688" y="3473624"/>
            <a:ext cx="568863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1565176"/>
            <a:ext cx="7772400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is-I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Í þessu falli stefnir y á ∞ </a:t>
            </a:r>
            <a:r>
              <a:rPr lang="is-IS" sz="2600" dirty="0"/>
              <a:t>og -∞ þegar x stefnir á 2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is-I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x=2 er þá “lóðfella” (lóðrétt áfella)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is-IS" sz="2600" dirty="0"/>
              <a:t>x stefnir á ∞ og -∞ þegar y stefnir á 1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is-IS" sz="2600" dirty="0"/>
              <a:t>y=1 er þá “láfella” (lárétt áfella)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is-I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91680" y="4725144"/>
            <a:ext cx="583264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96000" y="3356992"/>
            <a:ext cx="0" cy="338437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Hefðbundið dæmi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12776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Skoðum eftirfarandi fall</a:t>
                </a:r>
              </a:p>
              <a:p>
                <a:endParaRPr lang="is-IS" dirty="0"/>
              </a:p>
              <a:p>
                <a:r>
                  <a:rPr lang="is-IS" dirty="0"/>
                  <a:t>Auðvelt er að finna lóðfelluna. Eina sem þú gerir er að skoða hvað x þarf að vera til að fá 0 undir strikinu. Hér er það 5 svo lóðfellan er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is-IS" dirty="0"/>
              </a:p>
              <a:p>
                <a:r>
                  <a:rPr lang="is-IS" dirty="0"/>
                  <a:t>Hitt hefur þú gert áður</a:t>
                </a:r>
              </a:p>
              <a:p>
                <a:r>
                  <a:rPr lang="is-IS" dirty="0"/>
                  <a:t>Þáttar með x og skoðar hvað gerist þegar x stefnir á ∞</a:t>
                </a:r>
              </a:p>
              <a:p>
                <a:endParaRPr lang="is-IS" dirty="0"/>
              </a:p>
              <a:p>
                <a:endParaRPr lang="is-IS" dirty="0"/>
              </a:p>
              <a:p>
                <a:r>
                  <a:rPr lang="is-IS" dirty="0"/>
                  <a:t>Láfellan er því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s-IS" dirty="0"/>
              </a:p>
              <a:p>
                <a:endParaRPr lang="is-I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12776"/>
                <a:ext cx="7772400" cy="5410200"/>
              </a:xfrm>
              <a:blipFill>
                <a:blip r:embed="rId3"/>
                <a:stretch>
                  <a:fillRect l="-784" t="-902" r="-180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8770" name="Object 2"/>
          <p:cNvGraphicFramePr>
            <a:graphicFrameLocks noChangeAspect="1"/>
          </p:cNvGraphicFramePr>
          <p:nvPr/>
        </p:nvGraphicFramePr>
        <p:xfrm>
          <a:off x="4716016" y="1196752"/>
          <a:ext cx="193516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812520" imgH="393480" progId="Equation.3">
                  <p:embed/>
                </p:oleObj>
              </mc:Choice>
              <mc:Fallback>
                <p:oleObj name="Equation" r:id="rId4" imgW="812520" imgH="393480" progId="Equation.3">
                  <p:embed/>
                  <p:pic>
                    <p:nvPicPr>
                      <p:cNvPr id="288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196752"/>
                        <a:ext cx="1935162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1" name="Object 3"/>
          <p:cNvGraphicFramePr>
            <a:graphicFrameLocks noChangeAspect="1"/>
          </p:cNvGraphicFramePr>
          <p:nvPr/>
        </p:nvGraphicFramePr>
        <p:xfrm>
          <a:off x="1403648" y="4509120"/>
          <a:ext cx="565467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2374560" imgH="419040" progId="Equation.3">
                  <p:embed/>
                </p:oleObj>
              </mc:Choice>
              <mc:Fallback>
                <p:oleObj name="Equation" r:id="rId6" imgW="2374560" imgH="419040" progId="Equation.3">
                  <p:embed/>
                  <p:pic>
                    <p:nvPicPr>
                      <p:cNvPr id="288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509120"/>
                        <a:ext cx="5654675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Hefðbundið með smá breytingu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5410200"/>
          </a:xfrm>
        </p:spPr>
        <p:txBody>
          <a:bodyPr>
            <a:normAutofit/>
          </a:bodyPr>
          <a:lstStyle/>
          <a:p>
            <a:r>
              <a:rPr lang="is-IS" dirty="0"/>
              <a:t>Skoðum svipað fall</a:t>
            </a:r>
          </a:p>
          <a:p>
            <a:endParaRPr lang="is-IS" dirty="0"/>
          </a:p>
          <a:p>
            <a:r>
              <a:rPr lang="is-IS" dirty="0"/>
              <a:t>Reiknast nákvæmlega eins og fyrra dæmi nema þessir 3 hækka láfellugildið um 3.</a:t>
            </a:r>
          </a:p>
          <a:p>
            <a:r>
              <a:rPr lang="is-IS" dirty="0"/>
              <a:t>Lágfellan er því 4 en ekki 1.</a:t>
            </a:r>
          </a:p>
          <a:p>
            <a:r>
              <a:rPr lang="is-IS" dirty="0"/>
              <a:t>Ef fallið hefði haft t.d. -3 þá hefði láfellan lækkað um 3 og orðið -2.</a:t>
            </a:r>
          </a:p>
          <a:p>
            <a:endParaRPr lang="is-IS" dirty="0"/>
          </a:p>
        </p:txBody>
      </p:sp>
      <p:graphicFrame>
        <p:nvGraphicFramePr>
          <p:cNvPr id="289794" name="Object 2"/>
          <p:cNvGraphicFramePr>
            <a:graphicFrameLocks noChangeAspect="1"/>
          </p:cNvGraphicFramePr>
          <p:nvPr/>
        </p:nvGraphicFramePr>
        <p:xfrm>
          <a:off x="4098453" y="1196752"/>
          <a:ext cx="24177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015920" imgH="393480" progId="Equation.3">
                  <p:embed/>
                </p:oleObj>
              </mc:Choice>
              <mc:Fallback>
                <p:oleObj name="Equation" r:id="rId3" imgW="1015920" imgH="393480" progId="Equation.3">
                  <p:embed/>
                  <p:pic>
                    <p:nvPicPr>
                      <p:cNvPr id="289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453" y="1196752"/>
                        <a:ext cx="2417763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F60F45B-C1AC-4200-B443-FD3208A1E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800" y="4117876"/>
            <a:ext cx="5292080" cy="2536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Aðeins meira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12776"/>
                <a:ext cx="8050088" cy="5410200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Föll geta verið með margar lóðfellur en hafa aldrei meira en eina láfellu eða skáfelli.</a:t>
                </a:r>
              </a:p>
              <a:p>
                <a:r>
                  <a:rPr lang="is-IS" dirty="0"/>
                  <a:t>Dæmi: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is-IS" dirty="0"/>
              </a:p>
              <a:p>
                <a:r>
                  <a:rPr lang="is-IS" dirty="0"/>
                  <a:t>Hér þarf að reikna undir striki fyrst.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s-IS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is-I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s-IS" dirty="0"/>
              </a:p>
              <a:p>
                <a:r>
                  <a:rPr lang="is-IS" dirty="0"/>
                  <a:t>Nota annað hvort 2. stigs jöfnu eða samokaregluna.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−1)=0</m:t>
                      </m:r>
                    </m:oMath>
                  </m:oMathPara>
                </a14:m>
                <a:endParaRPr lang="is-IS" dirty="0"/>
              </a:p>
              <a:p>
                <a:r>
                  <a:rPr lang="is-IS" dirty="0"/>
                  <a:t>Hér eru sem sagt tvær lóðfellur því x getur bæði verið 1 og -1.</a:t>
                </a:r>
              </a:p>
              <a:p>
                <a:pPr marL="0" indent="0">
                  <a:buNone/>
                </a:pPr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12776"/>
                <a:ext cx="8050088" cy="5410200"/>
              </a:xfrm>
              <a:blipFill>
                <a:blip r:embed="rId2"/>
                <a:stretch>
                  <a:fillRect l="-757" t="-902" r="-76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90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Skáfellur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5616624"/>
          </a:xfrm>
        </p:spPr>
        <p:txBody>
          <a:bodyPr>
            <a:normAutofit/>
          </a:bodyPr>
          <a:lstStyle/>
          <a:p>
            <a:r>
              <a:rPr lang="is-IS" dirty="0"/>
              <a:t>Skáfella verður til þegar veldi á x fyrir ofan strik er hærra en veldið á x undir striki.</a:t>
            </a:r>
          </a:p>
          <a:p>
            <a:r>
              <a:rPr lang="is-IS" dirty="0"/>
              <a:t>Til eru allmargar leiðir til að finna skáfellu. Sumar einfaldar og aðrar flóknar. Til að minnka flækjustigið er einfaldast að læra eina leið sem virkar á allar skáfellur.</a:t>
            </a:r>
          </a:p>
          <a:p>
            <a:r>
              <a:rPr lang="is-IS" dirty="0"/>
              <a:t>Hér er týpískt fall með skáfellu.</a:t>
            </a:r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Aðferðin sem minnst er á tengist margliðudeilingu.</a:t>
            </a:r>
          </a:p>
          <a:p>
            <a:r>
              <a:rPr lang="is-IS"/>
              <a:t>Upprifjun </a:t>
            </a:r>
            <a:r>
              <a:rPr lang="is-IS" dirty="0"/>
              <a:t>á næstu glæru.</a:t>
            </a:r>
          </a:p>
          <a:p>
            <a:endParaRPr lang="is-IS" dirty="0"/>
          </a:p>
        </p:txBody>
      </p:sp>
      <p:graphicFrame>
        <p:nvGraphicFramePr>
          <p:cNvPr id="290818" name="Object 2"/>
          <p:cNvGraphicFramePr>
            <a:graphicFrameLocks noChangeAspect="1"/>
          </p:cNvGraphicFramePr>
          <p:nvPr/>
        </p:nvGraphicFramePr>
        <p:xfrm>
          <a:off x="1187624" y="3959162"/>
          <a:ext cx="208597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876240" imgH="419040" progId="Equation.3">
                  <p:embed/>
                </p:oleObj>
              </mc:Choice>
              <mc:Fallback>
                <p:oleObj name="Equation" r:id="rId3" imgW="876240" imgH="419040" progId="Equation.3">
                  <p:embed/>
                  <p:pic>
                    <p:nvPicPr>
                      <p:cNvPr id="2908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959162"/>
                        <a:ext cx="2085975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Skáfellur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8166" y="1427320"/>
            <a:ext cx="8056322" cy="4572000"/>
          </a:xfrm>
        </p:spPr>
        <p:txBody>
          <a:bodyPr/>
          <a:lstStyle/>
          <a:p>
            <a:endParaRPr lang="is-IS" dirty="0"/>
          </a:p>
          <a:p>
            <a:endParaRPr lang="is-IS" dirty="0"/>
          </a:p>
          <a:p>
            <a:r>
              <a:rPr lang="is-IS" dirty="0"/>
              <a:t>Margliðureikningur</a:t>
            </a:r>
          </a:p>
          <a:p>
            <a:endParaRPr lang="is-IS" dirty="0"/>
          </a:p>
          <a:p>
            <a:endParaRPr lang="is-I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259632" y="1417638"/>
          <a:ext cx="208597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876240" imgH="419040" progId="Equation.3">
                  <p:embed/>
                </p:oleObj>
              </mc:Choice>
              <mc:Fallback>
                <p:oleObj name="Equation" r:id="rId3" imgW="876240" imgH="41904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417638"/>
                        <a:ext cx="2085975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259632" y="2708920"/>
          <a:ext cx="1844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774360" imgH="330120" progId="Equation.3">
                  <p:embed/>
                </p:oleObj>
              </mc:Choice>
              <mc:Fallback>
                <p:oleObj name="Equation" r:id="rId5" imgW="774360" imgH="33012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708920"/>
                        <a:ext cx="184467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251729" y="3526645"/>
            <a:ext cx="1844675" cy="1006405"/>
            <a:chOff x="1251729" y="3526645"/>
            <a:chExt cx="1844675" cy="1006405"/>
          </a:xfrm>
        </p:grpSpPr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2110135" y="3526645"/>
            <a:ext cx="301625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7" imgW="126720" imgH="139680" progId="Equation.3">
                    <p:embed/>
                  </p:oleObj>
                </mc:Choice>
                <mc:Fallback>
                  <p:oleObj name="Equation" r:id="rId7" imgW="126720" imgH="139680" progId="Equation.3">
                    <p:embed/>
                    <p:pic>
                      <p:nvPicPr>
                        <p:cNvPr id="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0135" y="3526645"/>
                          <a:ext cx="301625" cy="331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1251729" y="3748825"/>
            <a:ext cx="1844675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Equation" r:id="rId9" imgW="774360" imgH="330120" progId="Equation.3">
                    <p:embed/>
                  </p:oleObj>
                </mc:Choice>
                <mc:Fallback>
                  <p:oleObj name="Equation" r:id="rId9" imgW="774360" imgH="330120" progId="Equation.3">
                    <p:embed/>
                    <p:pic>
                      <p:nvPicPr>
                        <p:cNvPr id="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1729" y="3748825"/>
                          <a:ext cx="1844675" cy="784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1251729" y="4651892"/>
            <a:ext cx="1969185" cy="1228585"/>
            <a:chOff x="1259632" y="4564957"/>
            <a:chExt cx="1969185" cy="1228585"/>
          </a:xfrm>
        </p:grpSpPr>
        <p:graphicFrame>
          <p:nvGraphicFramePr>
            <p:cNvPr id="10" name="Object 2"/>
            <p:cNvGraphicFramePr>
              <a:graphicFrameLocks noChangeAspect="1"/>
            </p:cNvGraphicFramePr>
            <p:nvPr/>
          </p:nvGraphicFramePr>
          <p:xfrm>
            <a:off x="2118038" y="4564957"/>
            <a:ext cx="301625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Equation" r:id="rId11" imgW="126720" imgH="139680" progId="Equation.3">
                    <p:embed/>
                  </p:oleObj>
                </mc:Choice>
                <mc:Fallback>
                  <p:oleObj name="Equation" r:id="rId11" imgW="126720" imgH="139680" progId="Equation.3">
                    <p:embed/>
                    <p:pic>
                      <p:nvPicPr>
                        <p:cNvPr id="1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8038" y="4564957"/>
                          <a:ext cx="301625" cy="331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"/>
            <p:cNvGraphicFramePr>
              <a:graphicFrameLocks noChangeAspect="1"/>
            </p:cNvGraphicFramePr>
            <p:nvPr/>
          </p:nvGraphicFramePr>
          <p:xfrm>
            <a:off x="1259632" y="4787137"/>
            <a:ext cx="1844675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Equation" r:id="rId13" imgW="774360" imgH="330120" progId="Equation.3">
                    <p:embed/>
                  </p:oleObj>
                </mc:Choice>
                <mc:Fallback>
                  <p:oleObj name="Equation" r:id="rId13" imgW="774360" imgH="330120" progId="Equation.3">
                    <p:embed/>
                    <p:pic>
                      <p:nvPicPr>
                        <p:cNvPr id="11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4787137"/>
                          <a:ext cx="1844675" cy="784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"/>
            <p:cNvGraphicFramePr>
              <a:graphicFrameLocks noChangeAspect="1"/>
            </p:cNvGraphicFramePr>
            <p:nvPr/>
          </p:nvGraphicFramePr>
          <p:xfrm>
            <a:off x="2082642" y="5310942"/>
            <a:ext cx="1146175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Equation" r:id="rId14" imgW="482400" imgH="203040" progId="Equation.3">
                    <p:embed/>
                  </p:oleObj>
                </mc:Choice>
                <mc:Fallback>
                  <p:oleObj name="Equation" r:id="rId14" imgW="482400" imgH="203040" progId="Equation.3">
                    <p:embed/>
                    <p:pic>
                      <p:nvPicPr>
                        <p:cNvPr id="1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2642" y="5310942"/>
                          <a:ext cx="1146175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3"/>
          <p:cNvGrpSpPr/>
          <p:nvPr/>
        </p:nvGrpSpPr>
        <p:grpSpPr>
          <a:xfrm>
            <a:off x="4065212" y="2417243"/>
            <a:ext cx="2093718" cy="1289570"/>
            <a:chOff x="1259632" y="4564957"/>
            <a:chExt cx="2093718" cy="1289570"/>
          </a:xfrm>
        </p:grpSpPr>
        <p:graphicFrame>
          <p:nvGraphicFramePr>
            <p:cNvPr id="15" name="Object 2"/>
            <p:cNvGraphicFramePr>
              <a:graphicFrameLocks noChangeAspect="1"/>
            </p:cNvGraphicFramePr>
            <p:nvPr/>
          </p:nvGraphicFramePr>
          <p:xfrm>
            <a:off x="2118038" y="4564957"/>
            <a:ext cx="301625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Equation" r:id="rId16" imgW="126720" imgH="139680" progId="Equation.3">
                    <p:embed/>
                  </p:oleObj>
                </mc:Choice>
                <mc:Fallback>
                  <p:oleObj name="Equation" r:id="rId16" imgW="126720" imgH="139680" progId="Equation.3">
                    <p:embed/>
                    <p:pic>
                      <p:nvPicPr>
                        <p:cNvPr id="15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8038" y="4564957"/>
                          <a:ext cx="301625" cy="331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"/>
            <p:cNvGraphicFramePr>
              <a:graphicFrameLocks noChangeAspect="1"/>
            </p:cNvGraphicFramePr>
            <p:nvPr/>
          </p:nvGraphicFramePr>
          <p:xfrm>
            <a:off x="1259632" y="4787137"/>
            <a:ext cx="1844675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Equation" r:id="rId17" imgW="774360" imgH="330120" progId="Equation.3">
                    <p:embed/>
                  </p:oleObj>
                </mc:Choice>
                <mc:Fallback>
                  <p:oleObj name="Equation" r:id="rId17" imgW="774360" imgH="330120" progId="Equation.3">
                    <p:embed/>
                    <p:pic>
                      <p:nvPicPr>
                        <p:cNvPr id="1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4787137"/>
                          <a:ext cx="1844675" cy="784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"/>
            <p:cNvGraphicFramePr>
              <a:graphicFrameLocks noChangeAspect="1"/>
            </p:cNvGraphicFramePr>
            <p:nvPr/>
          </p:nvGraphicFramePr>
          <p:xfrm>
            <a:off x="1694412" y="5251277"/>
            <a:ext cx="1658938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" name="Equation" r:id="rId18" imgW="698400" imgH="253800" progId="Equation.3">
                    <p:embed/>
                  </p:oleObj>
                </mc:Choice>
                <mc:Fallback>
                  <p:oleObj name="Equation" r:id="rId18" imgW="698400" imgH="253800" progId="Equation.3">
                    <p:embed/>
                    <p:pic>
                      <p:nvPicPr>
                        <p:cNvPr id="1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4412" y="5251277"/>
                          <a:ext cx="1658938" cy="603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4"/>
          <p:cNvGrpSpPr/>
          <p:nvPr/>
        </p:nvGrpSpPr>
        <p:grpSpPr>
          <a:xfrm>
            <a:off x="4027571" y="3810321"/>
            <a:ext cx="2438301" cy="1641227"/>
            <a:chOff x="4027571" y="3810321"/>
            <a:chExt cx="2438301" cy="1641227"/>
          </a:xfrm>
        </p:grpSpPr>
        <p:graphicFrame>
          <p:nvGraphicFramePr>
            <p:cNvPr id="19" name="Object 2"/>
            <p:cNvGraphicFramePr>
              <a:graphicFrameLocks noChangeAspect="1"/>
            </p:cNvGraphicFramePr>
            <p:nvPr/>
          </p:nvGraphicFramePr>
          <p:xfrm>
            <a:off x="4885977" y="3810321"/>
            <a:ext cx="301625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" name="Equation" r:id="rId20" imgW="126720" imgH="139680" progId="Equation.3">
                    <p:embed/>
                  </p:oleObj>
                </mc:Choice>
                <mc:Fallback>
                  <p:oleObj name="Equation" r:id="rId20" imgW="126720" imgH="139680" progId="Equation.3">
                    <p:embed/>
                    <p:pic>
                      <p:nvPicPr>
                        <p:cNvPr id="19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5977" y="3810321"/>
                          <a:ext cx="301625" cy="331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"/>
            <p:cNvGraphicFramePr>
              <a:graphicFrameLocks noChangeAspect="1"/>
            </p:cNvGraphicFramePr>
            <p:nvPr/>
          </p:nvGraphicFramePr>
          <p:xfrm>
            <a:off x="4027571" y="4032501"/>
            <a:ext cx="1844675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" name="Equation" r:id="rId21" imgW="774360" imgH="330120" progId="Equation.3">
                    <p:embed/>
                  </p:oleObj>
                </mc:Choice>
                <mc:Fallback>
                  <p:oleObj name="Equation" r:id="rId21" imgW="774360" imgH="330120" progId="Equation.3">
                    <p:embed/>
                    <p:pic>
                      <p:nvPicPr>
                        <p:cNvPr id="2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7571" y="4032501"/>
                          <a:ext cx="1844675" cy="784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"/>
            <p:cNvGraphicFramePr>
              <a:graphicFrameLocks noChangeAspect="1"/>
            </p:cNvGraphicFramePr>
            <p:nvPr/>
          </p:nvGraphicFramePr>
          <p:xfrm>
            <a:off x="4462351" y="4496641"/>
            <a:ext cx="1658938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" name="Equation" r:id="rId22" imgW="698400" imgH="253800" progId="Equation.3">
                    <p:embed/>
                  </p:oleObj>
                </mc:Choice>
                <mc:Fallback>
                  <p:oleObj name="Equation" r:id="rId22" imgW="698400" imgH="253800" progId="Equation.3">
                    <p:embed/>
                    <p:pic>
                      <p:nvPicPr>
                        <p:cNvPr id="21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2351" y="4496641"/>
                          <a:ext cx="1658938" cy="603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Straight Connector 22"/>
            <p:cNvCxnSpPr/>
            <p:nvPr/>
          </p:nvCxnSpPr>
          <p:spPr>
            <a:xfrm flipH="1">
              <a:off x="4949908" y="4177792"/>
              <a:ext cx="237694" cy="6962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Object 2"/>
            <p:cNvGraphicFramePr>
              <a:graphicFrameLocks noChangeAspect="1"/>
            </p:cNvGraphicFramePr>
            <p:nvPr/>
          </p:nvGraphicFramePr>
          <p:xfrm>
            <a:off x="5470510" y="5029273"/>
            <a:ext cx="995362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" name="Equation" r:id="rId24" imgW="419040" imgH="177480" progId="Equation.3">
                    <p:embed/>
                  </p:oleObj>
                </mc:Choice>
                <mc:Fallback>
                  <p:oleObj name="Equation" r:id="rId24" imgW="419040" imgH="177480" progId="Equation.3">
                    <p:embed/>
                    <p:pic>
                      <p:nvPicPr>
                        <p:cNvPr id="2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0510" y="5029273"/>
                          <a:ext cx="995362" cy="422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25"/>
          <p:cNvGrpSpPr/>
          <p:nvPr/>
        </p:nvGrpSpPr>
        <p:grpSpPr>
          <a:xfrm>
            <a:off x="6502653" y="2420888"/>
            <a:ext cx="2438301" cy="1728192"/>
            <a:chOff x="4027571" y="3723356"/>
            <a:chExt cx="2438301" cy="1728192"/>
          </a:xfrm>
        </p:grpSpPr>
        <p:graphicFrame>
          <p:nvGraphicFramePr>
            <p:cNvPr id="27" name="Object 2"/>
            <p:cNvGraphicFramePr>
              <a:graphicFrameLocks noChangeAspect="1"/>
            </p:cNvGraphicFramePr>
            <p:nvPr/>
          </p:nvGraphicFramePr>
          <p:xfrm>
            <a:off x="4913093" y="3723356"/>
            <a:ext cx="78422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name="Equation" r:id="rId26" imgW="330120" imgH="177480" progId="Equation.3">
                    <p:embed/>
                  </p:oleObj>
                </mc:Choice>
                <mc:Fallback>
                  <p:oleObj name="Equation" r:id="rId26" imgW="330120" imgH="177480" progId="Equation.3">
                    <p:embed/>
                    <p:pic>
                      <p:nvPicPr>
                        <p:cNvPr id="2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3093" y="3723356"/>
                          <a:ext cx="784225" cy="422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"/>
            <p:cNvGraphicFramePr>
              <a:graphicFrameLocks noChangeAspect="1"/>
            </p:cNvGraphicFramePr>
            <p:nvPr/>
          </p:nvGraphicFramePr>
          <p:xfrm>
            <a:off x="4027571" y="4032501"/>
            <a:ext cx="1844675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name="Equation" r:id="rId28" imgW="774360" imgH="330120" progId="Equation.3">
                    <p:embed/>
                  </p:oleObj>
                </mc:Choice>
                <mc:Fallback>
                  <p:oleObj name="Equation" r:id="rId28" imgW="774360" imgH="330120" progId="Equation.3">
                    <p:embed/>
                    <p:pic>
                      <p:nvPicPr>
                        <p:cNvPr id="2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7571" y="4032501"/>
                          <a:ext cx="1844675" cy="784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"/>
            <p:cNvGraphicFramePr>
              <a:graphicFrameLocks noChangeAspect="1"/>
            </p:cNvGraphicFramePr>
            <p:nvPr/>
          </p:nvGraphicFramePr>
          <p:xfrm>
            <a:off x="4462351" y="4496641"/>
            <a:ext cx="1658938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" name="Equation" r:id="rId29" imgW="698400" imgH="253800" progId="Equation.3">
                    <p:embed/>
                  </p:oleObj>
                </mc:Choice>
                <mc:Fallback>
                  <p:oleObj name="Equation" r:id="rId29" imgW="698400" imgH="253800" progId="Equation.3">
                    <p:embed/>
                    <p:pic>
                      <p:nvPicPr>
                        <p:cNvPr id="29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2351" y="4496641"/>
                          <a:ext cx="1658938" cy="603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0" name="Straight Connector 29"/>
            <p:cNvCxnSpPr/>
            <p:nvPr/>
          </p:nvCxnSpPr>
          <p:spPr>
            <a:xfrm flipH="1">
              <a:off x="4949908" y="4177792"/>
              <a:ext cx="237694" cy="6962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" name="Object 2"/>
            <p:cNvGraphicFramePr>
              <a:graphicFrameLocks noChangeAspect="1"/>
            </p:cNvGraphicFramePr>
            <p:nvPr/>
          </p:nvGraphicFramePr>
          <p:xfrm>
            <a:off x="5470510" y="5029273"/>
            <a:ext cx="995362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" name="Equation" r:id="rId30" imgW="419040" imgH="177480" progId="Equation.3">
                    <p:embed/>
                  </p:oleObj>
                </mc:Choice>
                <mc:Fallback>
                  <p:oleObj name="Equation" r:id="rId30" imgW="419040" imgH="177480" progId="Equation.3">
                    <p:embed/>
                    <p:pic>
                      <p:nvPicPr>
                        <p:cNvPr id="31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0510" y="5029273"/>
                          <a:ext cx="995362" cy="422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Oval 31"/>
          <p:cNvSpPr/>
          <p:nvPr/>
        </p:nvSpPr>
        <p:spPr>
          <a:xfrm>
            <a:off x="7380312" y="4221088"/>
            <a:ext cx="1111032" cy="511944"/>
          </a:xfrm>
          <a:prstGeom prst="ellipse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grpSp>
        <p:nvGrpSpPr>
          <p:cNvPr id="33" name="Group 32"/>
          <p:cNvGrpSpPr/>
          <p:nvPr/>
        </p:nvGrpSpPr>
        <p:grpSpPr>
          <a:xfrm>
            <a:off x="6670435" y="4261563"/>
            <a:ext cx="2438301" cy="1728192"/>
            <a:chOff x="4027571" y="3723356"/>
            <a:chExt cx="2438301" cy="1728192"/>
          </a:xfrm>
        </p:grpSpPr>
        <p:graphicFrame>
          <p:nvGraphicFramePr>
            <p:cNvPr id="34" name="Object 2"/>
            <p:cNvGraphicFramePr>
              <a:graphicFrameLocks noChangeAspect="1"/>
            </p:cNvGraphicFramePr>
            <p:nvPr/>
          </p:nvGraphicFramePr>
          <p:xfrm>
            <a:off x="4913093" y="3723356"/>
            <a:ext cx="78422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6" name="Equation" r:id="rId32" imgW="330120" imgH="177480" progId="Equation.3">
                    <p:embed/>
                  </p:oleObj>
                </mc:Choice>
                <mc:Fallback>
                  <p:oleObj name="Equation" r:id="rId32" imgW="330120" imgH="177480" progId="Equation.3">
                    <p:embed/>
                    <p:pic>
                      <p:nvPicPr>
                        <p:cNvPr id="3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3093" y="3723356"/>
                          <a:ext cx="784225" cy="422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2"/>
            <p:cNvGraphicFramePr>
              <a:graphicFrameLocks noChangeAspect="1"/>
            </p:cNvGraphicFramePr>
            <p:nvPr/>
          </p:nvGraphicFramePr>
          <p:xfrm>
            <a:off x="4027571" y="4032501"/>
            <a:ext cx="1844675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Equation" r:id="rId34" imgW="774360" imgH="330120" progId="Equation.3">
                    <p:embed/>
                  </p:oleObj>
                </mc:Choice>
                <mc:Fallback>
                  <p:oleObj name="Equation" r:id="rId34" imgW="774360" imgH="330120" progId="Equation.3">
                    <p:embed/>
                    <p:pic>
                      <p:nvPicPr>
                        <p:cNvPr id="35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7571" y="4032501"/>
                          <a:ext cx="1844675" cy="784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"/>
            <p:cNvGraphicFramePr>
              <a:graphicFrameLocks noChangeAspect="1"/>
            </p:cNvGraphicFramePr>
            <p:nvPr/>
          </p:nvGraphicFramePr>
          <p:xfrm>
            <a:off x="4462351" y="4496641"/>
            <a:ext cx="1658938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8" name="Equation" r:id="rId35" imgW="698400" imgH="253800" progId="Equation.3">
                    <p:embed/>
                  </p:oleObj>
                </mc:Choice>
                <mc:Fallback>
                  <p:oleObj name="Equation" r:id="rId35" imgW="698400" imgH="253800" progId="Equation.3">
                    <p:embed/>
                    <p:pic>
                      <p:nvPicPr>
                        <p:cNvPr id="3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2351" y="4496641"/>
                          <a:ext cx="1658938" cy="603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Straight Connector 36"/>
            <p:cNvCxnSpPr/>
            <p:nvPr/>
          </p:nvCxnSpPr>
          <p:spPr>
            <a:xfrm flipH="1">
              <a:off x="4949908" y="4177792"/>
              <a:ext cx="237694" cy="6962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Object 2"/>
            <p:cNvGraphicFramePr>
              <a:graphicFrameLocks noChangeAspect="1"/>
            </p:cNvGraphicFramePr>
            <p:nvPr/>
          </p:nvGraphicFramePr>
          <p:xfrm>
            <a:off x="5470510" y="5029273"/>
            <a:ext cx="995362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" name="Equation" r:id="rId36" imgW="419040" imgH="177480" progId="Equation.3">
                    <p:embed/>
                  </p:oleObj>
                </mc:Choice>
                <mc:Fallback>
                  <p:oleObj name="Equation" r:id="rId36" imgW="419040" imgH="177480" progId="Equation.3">
                    <p:embed/>
                    <p:pic>
                      <p:nvPicPr>
                        <p:cNvPr id="3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0510" y="5029273"/>
                          <a:ext cx="995362" cy="422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Line Callout 1 38"/>
          <p:cNvSpPr/>
          <p:nvPr/>
        </p:nvSpPr>
        <p:spPr>
          <a:xfrm>
            <a:off x="3004814" y="146788"/>
            <a:ext cx="2323254" cy="1024852"/>
          </a:xfrm>
          <a:prstGeom prst="borderCallout1">
            <a:avLst>
              <a:gd name="adj1" fmla="val 99562"/>
              <a:gd name="adj2" fmla="val 416"/>
              <a:gd name="adj3" fmla="val 334686"/>
              <a:gd name="adj4" fmla="val -31500"/>
            </a:avLst>
          </a:prstGeom>
          <a:solidFill>
            <a:schemeClr val="bg1">
              <a:lumMod val="85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600" dirty="0"/>
              <a:t>Þetta x fæst með því að hugsa „Hvað þarf að margfalda í x-ið vinstra megin svo það verði x</a:t>
            </a:r>
            <a:r>
              <a:rPr lang="is-IS" sz="1600" baseline="30000" dirty="0"/>
              <a:t>2</a:t>
            </a:r>
            <a:r>
              <a:rPr lang="is-IS" sz="1600" dirty="0"/>
              <a:t>?“</a:t>
            </a:r>
          </a:p>
        </p:txBody>
      </p:sp>
      <p:sp>
        <p:nvSpPr>
          <p:cNvPr id="46" name="Line Callout 1 45"/>
          <p:cNvSpPr/>
          <p:nvPr/>
        </p:nvSpPr>
        <p:spPr>
          <a:xfrm>
            <a:off x="49328" y="5742574"/>
            <a:ext cx="1881163" cy="1024852"/>
          </a:xfrm>
          <a:prstGeom prst="borderCallout1">
            <a:avLst>
              <a:gd name="adj1" fmla="val 1760"/>
              <a:gd name="adj2" fmla="val 99502"/>
              <a:gd name="adj3" fmla="val -1615"/>
              <a:gd name="adj4" fmla="val 108625"/>
            </a:avLst>
          </a:prstGeom>
          <a:solidFill>
            <a:schemeClr val="bg1">
              <a:lumMod val="85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600" dirty="0"/>
              <a:t>Þetta fæst með því að reikna x(x-6)</a:t>
            </a:r>
          </a:p>
        </p:txBody>
      </p:sp>
      <p:sp>
        <p:nvSpPr>
          <p:cNvPr id="47" name="Line Callout 1 46"/>
          <p:cNvSpPr/>
          <p:nvPr/>
        </p:nvSpPr>
        <p:spPr>
          <a:xfrm>
            <a:off x="3448298" y="1324662"/>
            <a:ext cx="1881163" cy="1024852"/>
          </a:xfrm>
          <a:prstGeom prst="borderCallout1">
            <a:avLst>
              <a:gd name="adj1" fmla="val 101278"/>
              <a:gd name="adj2" fmla="val 29861"/>
              <a:gd name="adj3" fmla="val 199994"/>
              <a:gd name="adj4" fmla="val 65625"/>
            </a:avLst>
          </a:prstGeom>
          <a:solidFill>
            <a:schemeClr val="bg1">
              <a:lumMod val="85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600" dirty="0"/>
              <a:t>Útkoman er dregin frá x</a:t>
            </a:r>
            <a:r>
              <a:rPr lang="is-IS" sz="1600" baseline="30000" dirty="0"/>
              <a:t>2</a:t>
            </a:r>
            <a:r>
              <a:rPr lang="is-IS" sz="1600" dirty="0"/>
              <a:t>+2</a:t>
            </a:r>
          </a:p>
        </p:txBody>
      </p:sp>
      <p:sp>
        <p:nvSpPr>
          <p:cNvPr id="48" name="Line Callout 1 47"/>
          <p:cNvSpPr/>
          <p:nvPr/>
        </p:nvSpPr>
        <p:spPr>
          <a:xfrm>
            <a:off x="3446905" y="5609316"/>
            <a:ext cx="1881163" cy="1024852"/>
          </a:xfrm>
          <a:prstGeom prst="borderCallout1">
            <a:avLst>
              <a:gd name="adj1" fmla="val 1760"/>
              <a:gd name="adj2" fmla="val 99502"/>
              <a:gd name="adj3" fmla="val -32500"/>
              <a:gd name="adj4" fmla="val 102549"/>
            </a:avLst>
          </a:prstGeom>
          <a:solidFill>
            <a:schemeClr val="bg1">
              <a:lumMod val="85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600" dirty="0"/>
              <a:t>x</a:t>
            </a:r>
            <a:r>
              <a:rPr lang="is-IS" sz="1600" baseline="30000" dirty="0"/>
              <a:t>2</a:t>
            </a:r>
            <a:r>
              <a:rPr lang="is-IS" sz="1600" dirty="0"/>
              <a:t> styttist út. Passa að þarna er - (-6) sem gera +6</a:t>
            </a:r>
          </a:p>
        </p:txBody>
      </p:sp>
      <p:sp>
        <p:nvSpPr>
          <p:cNvPr id="49" name="Line Callout 1 48"/>
          <p:cNvSpPr/>
          <p:nvPr/>
        </p:nvSpPr>
        <p:spPr>
          <a:xfrm>
            <a:off x="6158931" y="196701"/>
            <a:ext cx="2437442" cy="1024852"/>
          </a:xfrm>
          <a:prstGeom prst="borderCallout1">
            <a:avLst>
              <a:gd name="adj1" fmla="val 101278"/>
              <a:gd name="adj2" fmla="val 49959"/>
              <a:gd name="adj3" fmla="val 224015"/>
              <a:gd name="adj4" fmla="val 74323"/>
            </a:avLst>
          </a:prstGeom>
          <a:solidFill>
            <a:schemeClr val="bg1">
              <a:lumMod val="85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600" dirty="0"/>
              <a:t>Þessi sexa fæst með því að hugsa „Hvað þarf að margfalda í x-ið vinstra megin svo það verði 6x?“</a:t>
            </a:r>
          </a:p>
        </p:txBody>
      </p:sp>
      <p:sp>
        <p:nvSpPr>
          <p:cNvPr id="50" name="Line Callout 1 49"/>
          <p:cNvSpPr/>
          <p:nvPr/>
        </p:nvSpPr>
        <p:spPr>
          <a:xfrm>
            <a:off x="5554059" y="5603297"/>
            <a:ext cx="2415067" cy="1024852"/>
          </a:xfrm>
          <a:prstGeom prst="borderCallout1">
            <a:avLst>
              <a:gd name="adj1" fmla="val 902"/>
              <a:gd name="adj2" fmla="val 49492"/>
              <a:gd name="adj3" fmla="val -88212"/>
              <a:gd name="adj4" fmla="val 87082"/>
            </a:avLst>
          </a:prstGeom>
          <a:solidFill>
            <a:schemeClr val="bg1">
              <a:lumMod val="85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600" dirty="0"/>
              <a:t>Þegar tala kemur úr </a:t>
            </a:r>
            <a:r>
              <a:rPr lang="is-IS" sz="1600"/>
              <a:t>deilingunni (í þessu tilfelli talan 6), þarf </a:t>
            </a:r>
            <a:r>
              <a:rPr lang="is-IS" sz="1600" dirty="0"/>
              <a:t>ekki að halda áfram og skáfellan er komin</a:t>
            </a:r>
          </a:p>
        </p:txBody>
      </p:sp>
    </p:spTree>
    <p:extLst>
      <p:ext uri="{BB962C8B-B14F-4D97-AF65-F5344CB8AC3E}">
        <p14:creationId xmlns:p14="http://schemas.microsoft.com/office/powerpoint/2010/main" val="151483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9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5A39-9183-4298-9634-BB49E045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Myndræn framsetning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AD26FB-562C-4C1A-834F-9CE30E4B612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is-IS" dirty="0"/>
                  <a:t>Svona líta þá svörin út. Ekki má deila með 6 svo lóðfellan er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=6 </m:t>
                    </m:r>
                  </m:oMath>
                </a14:m>
                <a:r>
                  <a:rPr lang="is-IS" dirty="0"/>
                  <a:t>og láfellan skv. síðustu glæru er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AD26FB-562C-4C1A-834F-9CE30E4B6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3DBC677-736C-4E8E-9E52-1E59B0C8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2316162"/>
            <a:ext cx="63912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26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538</Words>
  <Application>Microsoft Office PowerPoint</Application>
  <PresentationFormat>On-screen Show (4:3)</PresentationFormat>
  <Paragraphs>61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Franklin Gothic Book</vt:lpstr>
      <vt:lpstr>Perpetua</vt:lpstr>
      <vt:lpstr>Wingdings 2</vt:lpstr>
      <vt:lpstr>Equity</vt:lpstr>
      <vt:lpstr>Equation</vt:lpstr>
      <vt:lpstr>Kafli 3, Markgildi Aðfellur. Æfing 3.5</vt:lpstr>
      <vt:lpstr>Hvað er aðfella?</vt:lpstr>
      <vt:lpstr>Hvað er aðfella?</vt:lpstr>
      <vt:lpstr>Hefðbundið dæmi</vt:lpstr>
      <vt:lpstr>Hefðbundið með smá breytingu</vt:lpstr>
      <vt:lpstr>Aðeins meira</vt:lpstr>
      <vt:lpstr>Skáfellur</vt:lpstr>
      <vt:lpstr>Skáfellur</vt:lpstr>
      <vt:lpstr>Myndræn framsetning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2013-08-22T21:22:20Z</dcterms:created>
  <dcterms:modified xsi:type="dcterms:W3CDTF">2020-11-01T21:11:02Z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