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6" r:id="rId2"/>
  </p:sldMasterIdLst>
  <p:notesMasterIdLst>
    <p:notesMasterId r:id="rId12"/>
  </p:notesMasterIdLst>
  <p:sldIdLst>
    <p:sldId id="313" r:id="rId3"/>
    <p:sldId id="354" r:id="rId4"/>
    <p:sldId id="348" r:id="rId5"/>
    <p:sldId id="347" r:id="rId6"/>
    <p:sldId id="350" r:id="rId7"/>
    <p:sldId id="349" r:id="rId8"/>
    <p:sldId id="353" r:id="rId9"/>
    <p:sldId id="351" r:id="rId10"/>
    <p:sldId id="352" r:id="rId11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171584-B0B1-487C-88FC-E8849209F28A}" v="449" dt="2020-11-08T18:28:21.3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>
        <p:scale>
          <a:sx n="125" d="100"/>
          <a:sy n="125" d="100"/>
        </p:scale>
        <p:origin x="234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59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9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743653DA-8BF4-4869-96FE-9BCF43372D46}" type="datetime8">
              <a:rPr lang="en-US" smtClean="0"/>
              <a:pPr algn="ctr"/>
              <a:t>11/8/2020 5:34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11/8/2020 5:34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11/8/2020 5:34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11/8/2020 5:34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11/8/2020 5:34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11/8/2020 5:34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1E3E-4B2F-4895-B65E-28B2E64F39F6}" type="datetime8">
              <a:rPr lang="en-US" smtClean="0"/>
              <a:pPr/>
              <a:t>11/8/2020 5:34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435-8225-4333-BFFA-0096413F0D76}" type="datetime8">
              <a:rPr lang="en-US" smtClean="0"/>
              <a:pPr/>
              <a:t>11/8/2020 5:34 PM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11/8/2020 5:34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11/8/2020 5:34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11/8/2020 5:34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0EC5-AC53-4169-941E-EDF10CD23748}" type="datetime8">
              <a:rPr lang="en-US" smtClean="0"/>
              <a:pPr/>
              <a:t>11/8/2020 5:34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11/8/2020 5:34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02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07504" y="3789040"/>
            <a:ext cx="8928992" cy="200216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Kafli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4,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Diffrun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Afleiður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og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snertill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Diffurkvóti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Æfingar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4.1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og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4.2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748036" y="6021288"/>
            <a:ext cx="5647928" cy="685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Þorsteinn Kristjáns Jóhannsson</a:t>
            </a:r>
            <a:br>
              <a:rPr lang="en-US" dirty="0"/>
            </a:br>
            <a:r>
              <a:rPr lang="en-US" dirty="0"/>
              <a:t>STÆR3FM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D9DCE-7086-4F33-B31F-44B699DC5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899" y="1844824"/>
            <a:ext cx="3854202" cy="8350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B2799C-90AD-4FF6-A8D7-8642B96E92B1}"/>
              </a:ext>
            </a:extLst>
          </p:cNvPr>
          <p:cNvSpPr txBox="1"/>
          <p:nvPr/>
        </p:nvSpPr>
        <p:spPr>
          <a:xfrm rot="1883798">
            <a:off x="7166566" y="717133"/>
            <a:ext cx="1795684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bók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Stærðfræði 3B</a:t>
            </a:r>
          </a:p>
        </p:txBody>
      </p:sp>
    </p:spTree>
    <p:extLst>
      <p:ext uri="{BB962C8B-B14F-4D97-AF65-F5344CB8AC3E}">
        <p14:creationId xmlns:p14="http://schemas.microsoft.com/office/powerpoint/2010/main" val="10734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Snertlar og diffrun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93568"/>
          </a:xfrm>
        </p:spPr>
        <p:txBody>
          <a:bodyPr/>
          <a:lstStyle/>
          <a:p>
            <a:r>
              <a:rPr lang="is-IS" dirty="0"/>
              <a:t>Bókin gerir ráð fyrir að þið notið markgildi til að diffra.</a:t>
            </a:r>
          </a:p>
          <a:p>
            <a:r>
              <a:rPr lang="is-IS" dirty="0"/>
              <a:t>Kennarinn gerir ekki ráð fyrir að þið gerið það.</a:t>
            </a:r>
          </a:p>
          <a:p>
            <a:r>
              <a:rPr lang="is-IS" dirty="0"/>
              <a:t>Vilji einhver fara markgildisleiðina þá er það í góðu lagi.</a:t>
            </a:r>
          </a:p>
          <a:p>
            <a:r>
              <a:rPr lang="is-IS" dirty="0"/>
              <a:t>Eini vandinn er að til að finna snertla þarf að kunna að diffra.</a:t>
            </a:r>
          </a:p>
          <a:p>
            <a:r>
              <a:rPr lang="is-IS" dirty="0"/>
              <a:t>Snertlar eru í 4.1.</a:t>
            </a:r>
          </a:p>
          <a:p>
            <a:r>
              <a:rPr lang="is-IS" dirty="0"/>
              <a:t>Diffrun er í 4.2.</a:t>
            </a:r>
          </a:p>
          <a:p>
            <a:r>
              <a:rPr lang="is-IS" dirty="0"/>
              <a:t>Þess vegna eru þessar æfingar kenndar samhliða.</a:t>
            </a:r>
          </a:p>
          <a:p>
            <a:r>
              <a:rPr lang="is-IS" dirty="0"/>
              <a:t>Seinni tíminn er verkefnatími án innlagnar.</a:t>
            </a:r>
          </a:p>
        </p:txBody>
      </p:sp>
    </p:spTree>
    <p:extLst>
      <p:ext uri="{BB962C8B-B14F-4D97-AF65-F5344CB8AC3E}">
        <p14:creationId xmlns:p14="http://schemas.microsoft.com/office/powerpoint/2010/main" val="3606722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Grunnur í diffrun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293568"/>
              </a:xfrm>
            </p:spPr>
            <p:txBody>
              <a:bodyPr/>
              <a:lstStyle/>
              <a:p>
                <a:r>
                  <a:rPr lang="is-IS" dirty="0"/>
                  <a:t>Í fyrsta lagi er diffrað fall merkt með kommu þannig að f(x) er ódiffrað meðan f´(x) er diffrað</a:t>
                </a:r>
              </a:p>
              <a:p>
                <a:r>
                  <a:rPr lang="is-IS" dirty="0"/>
                  <a:t>f´´(x) væri þá tví diffrað</a:t>
                </a:r>
              </a:p>
              <a:p>
                <a:r>
                  <a:rPr lang="is-IS" dirty="0"/>
                  <a:t>Talað er um “f diffrað”, “Diffrað f” eða “f merkt”</a:t>
                </a:r>
              </a:p>
              <a:p>
                <a:r>
                  <a:rPr lang="is-IS" dirty="0"/>
                  <a:t>Það sem er í raun að gerast er að veldið margfaldast í stuðulinn og veldið lækkar um 1</a:t>
                </a:r>
              </a:p>
              <a:p>
                <a:r>
                  <a:rPr lang="is-IS" dirty="0"/>
                  <a:t>Þannig að 3x</a:t>
                </a:r>
                <a:r>
                  <a:rPr lang="is-IS" baseline="30000" dirty="0"/>
                  <a:t>4</a:t>
                </a:r>
                <a:r>
                  <a:rPr lang="is-IS" dirty="0"/>
                  <a:t> væri þá diffrað </a:t>
                </a:r>
                <a14:m>
                  <m:oMath xmlns:m="http://schemas.openxmlformats.org/officeDocument/2006/math">
                    <m:r>
                      <a:rPr lang="is-IS" b="0" i="0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is-I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∙3</m:t>
                    </m:r>
                    <m:sSup>
                      <m:sSupPr>
                        <m:ctrlPr>
                          <a:rPr lang="is-I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b="0" i="1" dirty="0" smtClean="0">
                            <a:latin typeface="Cambria Math" panose="02040503050406030204" pitchFamily="18" charset="0"/>
                          </a:rPr>
                          <m:t>4−1</m:t>
                        </m:r>
                      </m:sup>
                    </m:sSup>
                    <m:r>
                      <a:rPr lang="is-IS" b="0" i="1" dirty="0" smtClean="0">
                        <a:latin typeface="Cambria Math" panose="02040503050406030204" pitchFamily="18" charset="0"/>
                      </a:rPr>
                      <m:t>=12</m:t>
                    </m:r>
                    <m:sSup>
                      <m:sSupPr>
                        <m:ctrlPr>
                          <a:rPr lang="is-I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is-IS" baseline="30000" dirty="0"/>
              </a:p>
              <a:p>
                <a:r>
                  <a:rPr lang="is-IS" dirty="0"/>
                  <a:t>Ef það væri tvídiffrað yrði það </a:t>
                </a:r>
                <a14:m>
                  <m:oMath xmlns:m="http://schemas.openxmlformats.org/officeDocument/2006/math">
                    <m:r>
                      <a:rPr lang="is-IS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s-I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s-I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</m:t>
                    </m:r>
                    <m:sSup>
                      <m:sSupPr>
                        <m:ctrlPr>
                          <a:rPr lang="is-I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is-I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s-I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s-IS" b="0" i="1" dirty="0" smtClean="0">
                        <a:latin typeface="Cambria Math" panose="02040503050406030204" pitchFamily="18" charset="0"/>
                      </a:rPr>
                      <m:t>36</m:t>
                    </m:r>
                    <m:sSup>
                      <m:sSupPr>
                        <m:ctrlPr>
                          <a:rPr lang="is-I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s-I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s-IS" dirty="0"/>
              </a:p>
              <a:p>
                <a:r>
                  <a:rPr lang="is-IS" dirty="0"/>
                  <a:t>Hægt er að diffra þar til ekkert verður eftir, stundum</a:t>
                </a:r>
              </a:p>
              <a:p>
                <a:r>
                  <a:rPr lang="is-IS" dirty="0"/>
                  <a:t>Þessi grunnur er gegnumgangandi í allri diffruninni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293568"/>
              </a:xfrm>
              <a:blipFill>
                <a:blip r:embed="rId2"/>
                <a:stretch>
                  <a:fillRect l="-784" t="-1037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DD1F712-466B-47B0-8BE3-14087372534A}"/>
              </a:ext>
            </a:extLst>
          </p:cNvPr>
          <p:cNvSpPr txBox="1"/>
          <p:nvPr/>
        </p:nvSpPr>
        <p:spPr>
          <a:xfrm rot="1883798">
            <a:off x="7513026" y="422701"/>
            <a:ext cx="143314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4.1 og 4.2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249" name="Picture 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372200" y="3230216"/>
            <a:ext cx="2771800" cy="362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dirty="0"/>
              <a:t>Diffrun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12776"/>
                <a:ext cx="7772400" cy="5410200"/>
              </a:xfrm>
            </p:spPr>
            <p:txBody>
              <a:bodyPr>
                <a:normAutofit/>
              </a:bodyPr>
              <a:lstStyle/>
              <a:p>
                <a:r>
                  <a:rPr lang="is-IS" b="1" dirty="0"/>
                  <a:t>Diffrun </a:t>
                </a:r>
                <a:r>
                  <a:rPr lang="is-IS" dirty="0"/>
                  <a:t>byggist á því að </a:t>
                </a:r>
                <a:r>
                  <a:rPr lang="is-IS" b="1" dirty="0"/>
                  <a:t>finna halla </a:t>
                </a:r>
                <a:r>
                  <a:rPr lang="is-IS" dirty="0"/>
                  <a:t>á tilteknum stað í falli</a:t>
                </a:r>
              </a:p>
              <a:p>
                <a:r>
                  <a:rPr lang="is-IS" dirty="0"/>
                  <a:t>Auðvelt er að sjá hallann á beinni línu en það er erfiðara með boga</a:t>
                </a:r>
              </a:p>
              <a:p>
                <a:r>
                  <a:rPr lang="is-IS" dirty="0"/>
                  <a:t>Með því að diffra fall og setja ákveðið x gildi inn þá fæst hallinn á þeim stað</a:t>
                </a:r>
              </a:p>
              <a:p>
                <a:r>
                  <a:rPr lang="is-IS" dirty="0"/>
                  <a:t>T.d. með </a:t>
                </a:r>
                <a14:m>
                  <m:oMath xmlns:m="http://schemas.openxmlformats.org/officeDocument/2006/math">
                    <m:r>
                      <a:rPr lang="is-I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 baseline="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is-IS" baseline="30000" dirty="0"/>
              </a:p>
              <a:p>
                <a:pPr/>
                <a:r>
                  <a:rPr lang="is-IS" dirty="0"/>
                  <a:t>Með því að diffra fæst</a:t>
                </a:r>
                <a:br>
                  <a:rPr lang="is-IS" dirty="0"/>
                </a:br>
                <a14:m>
                  <m:oMath xmlns:m="http://schemas.openxmlformats.org/officeDocument/2006/math">
                    <m:r>
                      <a:rPr lang="is-I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´</m:t>
                    </m:r>
                    <m:d>
                      <m:dPr>
                        <m:ctrlPr>
                          <a:rPr lang="is-I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is-I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s-I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is-I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b="0" i="1" dirty="0" smtClean="0">
                            <a:latin typeface="Cambria Math" panose="02040503050406030204" pitchFamily="18" charset="0"/>
                          </a:rPr>
                          <m:t>2−1</m:t>
                        </m:r>
                      </m:sup>
                    </m:sSup>
                    <m:r>
                      <a:rPr lang="is-IS" b="0" i="1" dirty="0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is-I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is-IS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is-I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is-IS" dirty="0"/>
              </a:p>
              <a:p>
                <a:r>
                  <a:rPr lang="is-IS" dirty="0"/>
                  <a:t>Hallinn þegar </a:t>
                </a:r>
                <a14:m>
                  <m:oMath xmlns:m="http://schemas.openxmlformats.org/officeDocument/2006/math">
                    <m:r>
                      <a:rPr lang="is-I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is-IS" dirty="0"/>
                  <a:t>væri þá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s-IS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is-IS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s-IS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br>
                  <a:rPr lang="is-IS" dirty="0"/>
                </a:br>
                <a:r>
                  <a:rPr lang="is-IS" dirty="0"/>
                  <a:t>ef </a:t>
                </a:r>
                <a14:m>
                  <m:oMath xmlns:m="http://schemas.openxmlformats.org/officeDocument/2006/math">
                    <m:r>
                      <a:rPr lang="is-I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=−1 </m:t>
                    </m:r>
                  </m:oMath>
                </a14:m>
                <a:r>
                  <a:rPr lang="is-IS" dirty="0"/>
                  <a:t>væri hann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s-I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is-I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s-I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is-IS" dirty="0">
                  <a:solidFill>
                    <a:srgbClr val="FF0000"/>
                  </a:solidFill>
                </a:endParaRPr>
              </a:p>
              <a:p>
                <a:r>
                  <a:rPr lang="is-IS" dirty="0"/>
                  <a:t>Ath. að </a:t>
                </a:r>
                <a:r>
                  <a:rPr lang="is-IS" b="1" dirty="0"/>
                  <a:t>diffrað fall = afleiða falls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12776"/>
                <a:ext cx="7772400" cy="5410200"/>
              </a:xfrm>
              <a:blipFill>
                <a:blip r:embed="rId3"/>
                <a:stretch>
                  <a:fillRect l="-784" t="-902" r="-941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9437922-F9FA-4276-B8B8-79091E7F523A}"/>
              </a:ext>
            </a:extLst>
          </p:cNvPr>
          <p:cNvSpPr txBox="1"/>
          <p:nvPr/>
        </p:nvSpPr>
        <p:spPr>
          <a:xfrm rot="1883798">
            <a:off x="7513026" y="422701"/>
            <a:ext cx="143314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4.1 og 4.2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497DA0-30BF-4953-8B77-3A9E751BBFE8}"/>
              </a:ext>
            </a:extLst>
          </p:cNvPr>
          <p:cNvSpPr/>
          <p:nvPr/>
        </p:nvSpPr>
        <p:spPr>
          <a:xfrm>
            <a:off x="7020272" y="6021288"/>
            <a:ext cx="144016" cy="1440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95337F1-3D4C-4C4A-9147-588015980F7C}"/>
              </a:ext>
            </a:extLst>
          </p:cNvPr>
          <p:cNvSpPr/>
          <p:nvPr/>
        </p:nvSpPr>
        <p:spPr>
          <a:xfrm>
            <a:off x="8460432" y="4581128"/>
            <a:ext cx="144016" cy="1440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dirty="0"/>
              <a:t>Summa/mismunur falla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12776"/>
                <a:ext cx="7978080" cy="5616624"/>
              </a:xfrm>
            </p:spPr>
            <p:txBody>
              <a:bodyPr>
                <a:normAutofit/>
              </a:bodyPr>
              <a:lstStyle/>
              <a:p>
                <a:r>
                  <a:rPr lang="is-IS" dirty="0"/>
                  <a:t>Summa og mismunur falla í diffrun er frekar einfalt</a:t>
                </a:r>
              </a:p>
              <a:p>
                <a:r>
                  <a:rPr lang="is-IS" dirty="0"/>
                  <a:t>Allavega miða við margföldun og deilingu</a:t>
                </a:r>
              </a:p>
              <a:p>
                <a:r>
                  <a:rPr lang="is-IS" dirty="0"/>
                  <a:t>Diffrum </a:t>
                </a:r>
                <a14:m>
                  <m:oMath xmlns:m="http://schemas.openxmlformats.org/officeDocument/2006/math">
                    <m:r>
                      <a:rPr lang="is-I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)=5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 baseline="30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is-IS" i="1" dirty="0">
                        <a:latin typeface="Cambria Math" panose="02040503050406030204" pitchFamily="18" charset="0"/>
                      </a:rPr>
                      <m:t>+2</m:t>
                    </m:r>
                    <m:r>
                      <a:rPr lang="is-I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is-I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s-I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 dirty="0"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endParaRPr lang="is-IS" dirty="0"/>
              </a:p>
              <a:p>
                <a:r>
                  <a:rPr lang="is-IS" dirty="0"/>
                  <a:t>Þá er hvert atriði diffrað og merki halda sér (tölur án x hverfa)</a:t>
                </a:r>
              </a:p>
              <a:p>
                <a:r>
                  <a:rPr lang="is-IS" dirty="0"/>
                  <a:t>Þannig að </a:t>
                </a:r>
                <a14:m>
                  <m:oMath xmlns:m="http://schemas.openxmlformats.org/officeDocument/2006/math">
                    <m:r>
                      <a:rPr lang="is-I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´(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)=3∙5</m:t>
                    </m:r>
                    <m:sSup>
                      <m:sSupPr>
                        <m:ctrlPr>
                          <a:rPr lang="is-I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b="0" i="1" dirty="0" smtClean="0">
                            <a:latin typeface="Cambria Math" panose="02040503050406030204" pitchFamily="18" charset="0"/>
                          </a:rPr>
                          <m:t>3−1</m:t>
                        </m:r>
                      </m:sup>
                    </m:sSup>
                    <m:r>
                      <a:rPr lang="is-I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is-I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s-I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∙2</m:t>
                    </m:r>
                    <m:sSup>
                      <m:sSupPr>
                        <m:ctrlPr>
                          <a:rPr lang="is-I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b="0" i="1" dirty="0" smtClean="0">
                            <a:latin typeface="Cambria Math" panose="02040503050406030204" pitchFamily="18" charset="0"/>
                          </a:rPr>
                          <m:t>2−1</m:t>
                        </m:r>
                      </m:sup>
                    </m:sSup>
                    <m:r>
                      <a:rPr lang="is-IS" i="1" dirty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is-I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is-I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1−1</m:t>
                        </m:r>
                      </m:sup>
                    </m:sSup>
                  </m:oMath>
                </a14:m>
                <a:endParaRPr lang="is-IS" dirty="0"/>
              </a:p>
              <a:p>
                <a:r>
                  <a:rPr lang="is-IS" dirty="0"/>
                  <a:t>Sem gera </a:t>
                </a:r>
                <a14:m>
                  <m:oMath xmlns:m="http://schemas.openxmlformats.org/officeDocument/2006/math">
                    <m:r>
                      <a:rPr lang="is-I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s-IS" i="1" dirty="0">
                        <a:latin typeface="Cambria Math" panose="02040503050406030204" pitchFamily="18" charset="0"/>
                      </a:rPr>
                      <m:t>´(</m:t>
                    </m:r>
                    <m:r>
                      <a:rPr lang="is-I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 dirty="0">
                        <a:latin typeface="Cambria Math" panose="02040503050406030204" pitchFamily="18" charset="0"/>
                      </a:rPr>
                      <m:t>)=15</m:t>
                    </m:r>
                    <m:r>
                      <a:rPr lang="is-I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is-IS" i="1" dirty="0">
                        <a:latin typeface="Cambria Math" panose="02040503050406030204" pitchFamily="18" charset="0"/>
                      </a:rPr>
                      <m:t>+4</m:t>
                    </m:r>
                    <m:r>
                      <a:rPr lang="is-I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 dirty="0">
                        <a:latin typeface="Cambria Math" panose="02040503050406030204" pitchFamily="18" charset="0"/>
                      </a:rPr>
                      <m:t>−1</m:t>
                    </m:r>
                    <m:sSup>
                      <m:sSupPr>
                        <m:ctrlPr>
                          <a:rPr lang="is-I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is-IS" dirty="0"/>
              </a:p>
              <a:p>
                <a:r>
                  <a:rPr lang="is-IS" dirty="0"/>
                  <a:t>Eða </a:t>
                </a:r>
                <a14:m>
                  <m:oMath xmlns:m="http://schemas.openxmlformats.org/officeDocument/2006/math">
                    <m:r>
                      <a:rPr lang="is-I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s-IS" i="1" dirty="0">
                        <a:latin typeface="Cambria Math" panose="02040503050406030204" pitchFamily="18" charset="0"/>
                      </a:rPr>
                      <m:t>´</m:t>
                    </m:r>
                    <m:d>
                      <m:dPr>
                        <m:ctrlPr>
                          <a:rPr lang="is-I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i="1" dirty="0">
                        <a:latin typeface="Cambria Math" panose="02040503050406030204" pitchFamily="18" charset="0"/>
                      </a:rPr>
                      <m:t>=15</m:t>
                    </m:r>
                    <m:r>
                      <a:rPr lang="is-I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is-IS" i="1" dirty="0">
                        <a:latin typeface="Cambria Math" panose="02040503050406030204" pitchFamily="18" charset="0"/>
                      </a:rPr>
                      <m:t>+4</m:t>
                    </m:r>
                    <m:r>
                      <a:rPr lang="is-I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is-IS" dirty="0"/>
              </a:p>
              <a:p>
                <a:r>
                  <a:rPr lang="is-IS" dirty="0"/>
                  <a:t>Þetta sýnir að þegar x er í fyrsta veldi þá hverfur það og talan stendur eftir.</a:t>
                </a:r>
              </a:p>
              <a:p>
                <a:r>
                  <a:rPr lang="is-IS" dirty="0"/>
                  <a:t>Á næstu glæru verður skoðað hvað gerist með mínusveldi</a:t>
                </a:r>
              </a:p>
              <a:p>
                <a:endParaRPr lang="is-IS" dirty="0"/>
              </a:p>
              <a:p>
                <a:endParaRPr lang="is-IS" dirty="0"/>
              </a:p>
              <a:p>
                <a:endParaRPr lang="is-I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12776"/>
                <a:ext cx="7978080" cy="5616624"/>
              </a:xfrm>
              <a:blipFill>
                <a:blip r:embed="rId2"/>
                <a:stretch>
                  <a:fillRect l="-764" t="-869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33943D9-2C38-496D-ADC2-0296B4506A4A}"/>
              </a:ext>
            </a:extLst>
          </p:cNvPr>
          <p:cNvSpPr txBox="1"/>
          <p:nvPr/>
        </p:nvSpPr>
        <p:spPr>
          <a:xfrm rot="1883798">
            <a:off x="7513026" y="422701"/>
            <a:ext cx="143314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4.2: Öll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Finna snertla út frá punkti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8229600" cy="5293568"/>
              </a:xfrm>
            </p:spPr>
            <p:txBody>
              <a:bodyPr/>
              <a:lstStyle/>
              <a:p>
                <a:r>
                  <a:rPr lang="is-IS" dirty="0"/>
                  <a:t>Það sem þarf að gera hér er að diffra fall</a:t>
                </a:r>
              </a:p>
              <a:p>
                <a:r>
                  <a:rPr lang="is-IS" dirty="0"/>
                  <a:t>Setja punktagildin í ákveðna snertlajöfu</a:t>
                </a:r>
              </a:p>
              <a:p>
                <a:r>
                  <a:rPr lang="is-IS" dirty="0"/>
                  <a:t>Finnum snertil falls sem fer í gegnum punktinn (2,3)</a:t>
                </a:r>
              </a:p>
              <a:p>
                <a:r>
                  <a:rPr lang="is-IS" dirty="0"/>
                  <a:t>Fallið er </a:t>
                </a:r>
                <a14:m>
                  <m:oMath xmlns:m="http://schemas.openxmlformats.org/officeDocument/2006/math">
                    <m:r>
                      <a:rPr lang="is-I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is-I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is-IS" dirty="0"/>
              </a:p>
              <a:p>
                <a:r>
                  <a:rPr lang="is-IS" dirty="0"/>
                  <a:t>Diffrum fallið, </a:t>
                </a:r>
                <a14:m>
                  <m:oMath xmlns:m="http://schemas.openxmlformats.org/officeDocument/2006/math">
                    <m:r>
                      <a:rPr lang="is-I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´</m:t>
                    </m:r>
                    <m:d>
                      <m:dPr>
                        <m:ctrlPr>
                          <a:rPr lang="is-I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s-I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s-I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</m:t>
                    </m:r>
                    <m:sSup>
                      <m:sSupPr>
                        <m:ctrlPr>
                          <a:rPr lang="is-I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2−1</m:t>
                        </m:r>
                      </m:sup>
                    </m:sSup>
                    <m:r>
                      <a:rPr lang="is-I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is-IS" dirty="0"/>
                  <a:t>(tölur án x hverfa)</a:t>
                </a:r>
              </a:p>
              <a:p>
                <a:r>
                  <a:rPr lang="is-IS" dirty="0"/>
                  <a:t>Snertiljafnan er svona </a:t>
                </a:r>
                <a14:m>
                  <m:oMath xmlns:m="http://schemas.openxmlformats.org/officeDocument/2006/math">
                    <m:r>
                      <a:rPr lang="is-I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s-IS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is-I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s-I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s-IS" i="1" dirty="0">
                        <a:latin typeface="Cambria Math" panose="02040503050406030204" pitchFamily="18" charset="0"/>
                      </a:rPr>
                      <m:t>´(</m:t>
                    </m:r>
                    <m:r>
                      <a:rPr lang="is-I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is-IS" i="1" dirty="0">
                        <a:latin typeface="Cambria Math" panose="02040503050406030204" pitchFamily="18" charset="0"/>
                      </a:rPr>
                      <m:t>)(</m:t>
                    </m:r>
                    <m:r>
                      <a:rPr lang="is-I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s-I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is-I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s-IS" dirty="0"/>
              </a:p>
              <a:p>
                <a14:m>
                  <m:oMath xmlns:m="http://schemas.openxmlformats.org/officeDocument/2006/math">
                    <m:r>
                      <a:rPr lang="is-I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is-I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is-I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s-IS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is-I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is-IS" dirty="0"/>
                  <a:t>er umræddur punktur </a:t>
                </a:r>
                <a14:m>
                  <m:oMath xmlns:m="http://schemas.openxmlformats.org/officeDocument/2006/math">
                    <m:r>
                      <a:rPr lang="is-IS" i="1" dirty="0" smtClean="0">
                        <a:latin typeface="Cambria Math" panose="02040503050406030204" pitchFamily="18" charset="0"/>
                      </a:rPr>
                      <m:t>(2,3)</m:t>
                    </m:r>
                  </m:oMath>
                </a14:m>
                <a:endParaRPr lang="is-IS" dirty="0"/>
              </a:p>
              <a:p>
                <a:r>
                  <a:rPr lang="is-IS" dirty="0"/>
                  <a:t>Þar sem </a:t>
                </a:r>
                <a14:m>
                  <m:oMath xmlns:m="http://schemas.openxmlformats.org/officeDocument/2006/math">
                    <m:r>
                      <a:rPr lang="is-IS" i="1" dirty="0" smtClean="0">
                        <a:latin typeface="Cambria Math" panose="02040503050406030204" pitchFamily="18" charset="0"/>
                      </a:rPr>
                      <m:t>2= 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is-I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s-IS" dirty="0"/>
                  <a:t>þá er </a:t>
                </a:r>
                <a14:m>
                  <m:oMath xmlns:m="http://schemas.openxmlformats.org/officeDocument/2006/math">
                    <m:r>
                      <a:rPr lang="is-I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´(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is-IS" i="1" dirty="0">
                        <a:latin typeface="Cambria Math" panose="02040503050406030204" pitchFamily="18" charset="0"/>
                      </a:rPr>
                      <m:t>)= </m:t>
                    </m:r>
                    <m:r>
                      <a:rPr lang="is-I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s-IS" i="1" dirty="0">
                        <a:latin typeface="Cambria Math" panose="02040503050406030204" pitchFamily="18" charset="0"/>
                      </a:rPr>
                      <m:t>´(2)=2∙2=4</m:t>
                    </m:r>
                  </m:oMath>
                </a14:m>
                <a:endParaRPr lang="is-IS" dirty="0">
                  <a:cs typeface="Times New Roman"/>
                </a:endParaRPr>
              </a:p>
              <a:p>
                <a:r>
                  <a:rPr lang="is-IS" dirty="0">
                    <a:cs typeface="Times New Roman"/>
                  </a:rPr>
                  <a:t>Fyllum inn í jöfnuna </a:t>
                </a:r>
                <a14:m>
                  <m:oMath xmlns:m="http://schemas.openxmlformats.org/officeDocument/2006/math">
                    <m:r>
                      <a:rPr lang="is-I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−3=4(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endParaRPr lang="is-IS" dirty="0"/>
              </a:p>
              <a:p>
                <a:r>
                  <a:rPr lang="is-IS" dirty="0"/>
                  <a:t>Sem verður umreiknað </a:t>
                </a:r>
                <a14:m>
                  <m:oMath xmlns:m="http://schemas.openxmlformats.org/officeDocument/2006/math">
                    <m:r>
                      <a:rPr lang="is-I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endParaRPr lang="is-IS" dirty="0"/>
              </a:p>
              <a:p>
                <a:endParaRPr lang="is-I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8229600" cy="5293568"/>
              </a:xfrm>
              <a:blipFill>
                <a:blip r:embed="rId2"/>
                <a:stretch>
                  <a:fillRect l="-741" t="-1037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2CEB87-3E30-4630-9DB9-1956F2A56DD6}"/>
              </a:ext>
            </a:extLst>
          </p:cNvPr>
          <p:cNvSpPr txBox="1"/>
          <p:nvPr/>
        </p:nvSpPr>
        <p:spPr>
          <a:xfrm rot="1883798">
            <a:off x="7513026" y="422701"/>
            <a:ext cx="143314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4.1: Öll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dirty="0"/>
              <a:t>Diffrun algidisfalla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12776"/>
                <a:ext cx="7978080" cy="5616624"/>
              </a:xfrm>
            </p:spPr>
            <p:txBody>
              <a:bodyPr>
                <a:normAutofit/>
              </a:bodyPr>
              <a:lstStyle/>
              <a:p>
                <a:r>
                  <a:rPr lang="is-IS" dirty="0"/>
                  <a:t>Diffurreglan fyrir </a:t>
                </a:r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is-IS" dirty="0"/>
                  <a:t> er þessi...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s-I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s-I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is-IS" dirty="0"/>
              </a:p>
              <a:p>
                <a:r>
                  <a:rPr lang="is-IS" dirty="0"/>
                  <a:t>Sem sagt má velja hvort svarið er tekið.</a:t>
                </a:r>
              </a:p>
              <a:p>
                <a:r>
                  <a:rPr lang="is-IS" dirty="0"/>
                  <a:t>Það sem hefur komið fram er að ef x er í fyrsta veldi, þá hverfur það.</a:t>
                </a:r>
              </a:p>
              <a:p>
                <a:r>
                  <a:rPr lang="is-IS" dirty="0"/>
                  <a:t>Og ef tala stendur ein og sér þá hverfur talan.</a:t>
                </a:r>
              </a:p>
              <a:p>
                <a:r>
                  <a:rPr lang="is-IS" dirty="0"/>
                  <a:t>Hægt er að nota settar tvær reglur oft. T.d. hér:</a:t>
                </a:r>
              </a:p>
              <a:p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is-IS" dirty="0"/>
              </a:p>
              <a:p>
                <a:pPr marL="273050" indent="84138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2−</m:t>
                      </m:r>
                      <m:f>
                        <m:f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s-I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is-IS" dirty="0"/>
              </a:p>
              <a:p>
                <a:endParaRPr lang="is-IS" dirty="0"/>
              </a:p>
              <a:p>
                <a:endParaRPr lang="is-I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12776"/>
                <a:ext cx="7978080" cy="5616624"/>
              </a:xfrm>
              <a:blipFill>
                <a:blip r:embed="rId2"/>
                <a:stretch>
                  <a:fillRect l="-764" t="-760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A7647E-246A-4514-97CC-8E1088F82D71}"/>
              </a:ext>
            </a:extLst>
          </p:cNvPr>
          <p:cNvCxnSpPr/>
          <p:nvPr/>
        </p:nvCxnSpPr>
        <p:spPr>
          <a:xfrm flipV="1">
            <a:off x="2555776" y="5085184"/>
            <a:ext cx="144016" cy="3600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73DFEA-4522-45DD-8AE3-E6661A62DBCC}"/>
              </a:ext>
            </a:extLst>
          </p:cNvPr>
          <p:cNvCxnSpPr/>
          <p:nvPr/>
        </p:nvCxnSpPr>
        <p:spPr>
          <a:xfrm flipV="1">
            <a:off x="3923928" y="5033498"/>
            <a:ext cx="144016" cy="3600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6E95E3B-6DED-4A2F-A12B-0B5BB0F8EBE1}"/>
              </a:ext>
            </a:extLst>
          </p:cNvPr>
          <p:cNvSpPr txBox="1"/>
          <p:nvPr/>
        </p:nvSpPr>
        <p:spPr>
          <a:xfrm rot="1883798">
            <a:off x="7395622" y="422701"/>
            <a:ext cx="1667957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4.2: 6b og 7b</a:t>
            </a:r>
          </a:p>
        </p:txBody>
      </p:sp>
    </p:spTree>
    <p:extLst>
      <p:ext uri="{BB962C8B-B14F-4D97-AF65-F5344CB8AC3E}">
        <p14:creationId xmlns:p14="http://schemas.microsoft.com/office/powerpoint/2010/main" val="354736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dirty="0"/>
              <a:t>Mínusveldi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12776"/>
            <a:ext cx="7978080" cy="5616624"/>
          </a:xfrm>
        </p:spPr>
        <p:txBody>
          <a:bodyPr>
            <a:normAutofit/>
          </a:bodyPr>
          <a:lstStyle/>
          <a:p>
            <a:r>
              <a:rPr lang="is-IS" dirty="0"/>
              <a:t>Athugið að kvaðratrót þýðir hálfta veldi</a:t>
            </a:r>
          </a:p>
          <a:p>
            <a:endParaRPr lang="is-IS" dirty="0"/>
          </a:p>
          <a:p>
            <a:endParaRPr lang="is-IS" dirty="0"/>
          </a:p>
          <a:p>
            <a:endParaRPr lang="is-IS" dirty="0"/>
          </a:p>
        </p:txBody>
      </p:sp>
      <p:graphicFrame>
        <p:nvGraphicFramePr>
          <p:cNvPr id="2908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732592"/>
              </p:ext>
            </p:extLst>
          </p:nvPr>
        </p:nvGraphicFramePr>
        <p:xfrm>
          <a:off x="1135998" y="1982689"/>
          <a:ext cx="3932237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650960" imgH="241200" progId="Equation.3">
                  <p:embed/>
                </p:oleObj>
              </mc:Choice>
              <mc:Fallback>
                <p:oleObj name="Equation" r:id="rId3" imgW="1650960" imgH="241200" progId="Equation.3">
                  <p:embed/>
                  <p:pic>
                    <p:nvPicPr>
                      <p:cNvPr id="2908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998" y="1982689"/>
                        <a:ext cx="3932237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64770"/>
              </p:ext>
            </p:extLst>
          </p:nvPr>
        </p:nvGraphicFramePr>
        <p:xfrm>
          <a:off x="1135998" y="2544267"/>
          <a:ext cx="37814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587240" imgH="253800" progId="Equation.3">
                  <p:embed/>
                </p:oleObj>
              </mc:Choice>
              <mc:Fallback>
                <p:oleObj name="Equation" r:id="rId5" imgW="1587240" imgH="253800" progId="Equation.3">
                  <p:embed/>
                  <p:pic>
                    <p:nvPicPr>
                      <p:cNvPr id="3102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998" y="2544267"/>
                        <a:ext cx="3781425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276088"/>
              </p:ext>
            </p:extLst>
          </p:nvPr>
        </p:nvGraphicFramePr>
        <p:xfrm>
          <a:off x="1063990" y="3134817"/>
          <a:ext cx="4022725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1688760" imgH="266400" progId="Equation.3">
                  <p:embed/>
                </p:oleObj>
              </mc:Choice>
              <mc:Fallback>
                <p:oleObj name="Equation" r:id="rId7" imgW="1688760" imgH="266400" progId="Equation.3">
                  <p:embed/>
                  <p:pic>
                    <p:nvPicPr>
                      <p:cNvPr id="3102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990" y="3134817"/>
                        <a:ext cx="4022725" cy="63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252428"/>
              </p:ext>
            </p:extLst>
          </p:nvPr>
        </p:nvGraphicFramePr>
        <p:xfrm>
          <a:off x="5528486" y="3220542"/>
          <a:ext cx="217646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9" imgW="914400" imgH="253800" progId="Equation.3">
                  <p:embed/>
                </p:oleObj>
              </mc:Choice>
              <mc:Fallback>
                <p:oleObj name="Equation" r:id="rId9" imgW="914400" imgH="253800" progId="Equation.3">
                  <p:embed/>
                  <p:pic>
                    <p:nvPicPr>
                      <p:cNvPr id="3102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8486" y="3220542"/>
                        <a:ext cx="2176462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506891"/>
              </p:ext>
            </p:extLst>
          </p:nvPr>
        </p:nvGraphicFramePr>
        <p:xfrm>
          <a:off x="919974" y="3710881"/>
          <a:ext cx="4567238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1" imgW="1917360" imgH="266400" progId="Equation.3">
                  <p:embed/>
                </p:oleObj>
              </mc:Choice>
              <mc:Fallback>
                <p:oleObj name="Equation" r:id="rId11" imgW="1917360" imgH="266400" progId="Equation.3">
                  <p:embed/>
                  <p:pic>
                    <p:nvPicPr>
                      <p:cNvPr id="3102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974" y="3710881"/>
                        <a:ext cx="4567238" cy="63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184996"/>
              </p:ext>
            </p:extLst>
          </p:nvPr>
        </p:nvGraphicFramePr>
        <p:xfrm>
          <a:off x="919974" y="4286945"/>
          <a:ext cx="3357563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13" imgW="1409400" imgH="266400" progId="Equation.3">
                  <p:embed/>
                </p:oleObj>
              </mc:Choice>
              <mc:Fallback>
                <p:oleObj name="Equation" r:id="rId13" imgW="1409400" imgH="266400" progId="Equation.3">
                  <p:embed/>
                  <p:pic>
                    <p:nvPicPr>
                      <p:cNvPr id="3102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974" y="4286945"/>
                        <a:ext cx="3357563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330342"/>
              </p:ext>
            </p:extLst>
          </p:nvPr>
        </p:nvGraphicFramePr>
        <p:xfrm>
          <a:off x="1117717" y="5195392"/>
          <a:ext cx="31750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15" imgW="1333440" imgH="431640" progId="Equation.3">
                  <p:embed/>
                </p:oleObj>
              </mc:Choice>
              <mc:Fallback>
                <p:oleObj name="Equation" r:id="rId15" imgW="1333440" imgH="431640" progId="Equation.3">
                  <p:embed/>
                  <p:pic>
                    <p:nvPicPr>
                      <p:cNvPr id="3102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717" y="5195392"/>
                        <a:ext cx="3175000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399142" y="4430961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/>
              <a:t>Nóg svar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48366" y="5583089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/>
              <a:t>Ofursvar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D9C05B-E38A-4626-9EF3-40BF10B2DED7}"/>
              </a:ext>
            </a:extLst>
          </p:cNvPr>
          <p:cNvSpPr txBox="1"/>
          <p:nvPr/>
        </p:nvSpPr>
        <p:spPr>
          <a:xfrm rot="1883798">
            <a:off x="7513026" y="422701"/>
            <a:ext cx="143314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4.2: 6-11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dirty="0"/>
              <a:t>Þegar x er í veldi undir striki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12776"/>
            <a:ext cx="7978080" cy="5616624"/>
          </a:xfrm>
        </p:spPr>
        <p:txBody>
          <a:bodyPr>
            <a:normAutofit/>
          </a:bodyPr>
          <a:lstStyle/>
          <a:p>
            <a:r>
              <a:rPr lang="is-IS" dirty="0"/>
              <a:t>Hægt er að breyta brotum þannig að auðveldara verður að diffra. Annars þarf að nota svokallaða deilingarreglu.</a:t>
            </a:r>
          </a:p>
          <a:p>
            <a:r>
              <a:rPr lang="is-IS" dirty="0"/>
              <a:t>Það er gert á þann veg að gildið sem er undir far í mínusveldi</a:t>
            </a:r>
          </a:p>
          <a:p>
            <a:r>
              <a:rPr lang="is-IS" dirty="0"/>
              <a:t>Sjá hér nokkur dæmi:</a:t>
            </a:r>
          </a:p>
          <a:p>
            <a:endParaRPr lang="is-IS" dirty="0"/>
          </a:p>
          <a:p>
            <a:endParaRPr lang="is-IS" dirty="0"/>
          </a:p>
          <a:p>
            <a:endParaRPr lang="is-IS" dirty="0"/>
          </a:p>
        </p:txBody>
      </p:sp>
      <p:graphicFrame>
        <p:nvGraphicFramePr>
          <p:cNvPr id="310280" name="Object 8"/>
          <p:cNvGraphicFramePr>
            <a:graphicFrameLocks noChangeAspect="1"/>
          </p:cNvGraphicFramePr>
          <p:nvPr/>
        </p:nvGraphicFramePr>
        <p:xfrm>
          <a:off x="1259632" y="3212976"/>
          <a:ext cx="1300162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545760" imgH="393480" progId="Equation.3">
                  <p:embed/>
                </p:oleObj>
              </mc:Choice>
              <mc:Fallback>
                <p:oleObj name="Equation" r:id="rId3" imgW="545760" imgH="393480" progId="Equation.3">
                  <p:embed/>
                  <p:pic>
                    <p:nvPicPr>
                      <p:cNvPr id="3102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212976"/>
                        <a:ext cx="1300162" cy="935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5" name="Object 9"/>
          <p:cNvGraphicFramePr>
            <a:graphicFrameLocks noChangeAspect="1"/>
          </p:cNvGraphicFramePr>
          <p:nvPr/>
        </p:nvGraphicFramePr>
        <p:xfrm>
          <a:off x="3635896" y="3356992"/>
          <a:ext cx="133032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558720" imgH="393480" progId="Equation.3">
                  <p:embed/>
                </p:oleObj>
              </mc:Choice>
              <mc:Fallback>
                <p:oleObj name="Equation" r:id="rId5" imgW="558720" imgH="393480" progId="Equation.3">
                  <p:embed/>
                  <p:pic>
                    <p:nvPicPr>
                      <p:cNvPr id="33178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3356992"/>
                        <a:ext cx="1330325" cy="93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6" name="Object 10"/>
          <p:cNvGraphicFramePr>
            <a:graphicFrameLocks noChangeAspect="1"/>
          </p:cNvGraphicFramePr>
          <p:nvPr/>
        </p:nvGraphicFramePr>
        <p:xfrm>
          <a:off x="971600" y="5157192"/>
          <a:ext cx="2690813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1130040" imgH="419040" progId="Equation.3">
                  <p:embed/>
                </p:oleObj>
              </mc:Choice>
              <mc:Fallback>
                <p:oleObj name="Equation" r:id="rId7" imgW="1130040" imgH="419040" progId="Equation.3">
                  <p:embed/>
                  <p:pic>
                    <p:nvPicPr>
                      <p:cNvPr id="33178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157192"/>
                        <a:ext cx="2690813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7" name="Object 11"/>
          <p:cNvGraphicFramePr>
            <a:graphicFrameLocks noChangeAspect="1"/>
          </p:cNvGraphicFramePr>
          <p:nvPr/>
        </p:nvGraphicFramePr>
        <p:xfrm>
          <a:off x="5508104" y="5085184"/>
          <a:ext cx="2236787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9" imgW="939600" imgH="393480" progId="Equation.3">
                  <p:embed/>
                </p:oleObj>
              </mc:Choice>
              <mc:Fallback>
                <p:oleObj name="Equation" r:id="rId9" imgW="939600" imgH="393480" progId="Equation.3">
                  <p:embed/>
                  <p:pic>
                    <p:nvPicPr>
                      <p:cNvPr id="33178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5085184"/>
                        <a:ext cx="2236787" cy="935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9" name="Object 13"/>
          <p:cNvGraphicFramePr>
            <a:graphicFrameLocks noChangeAspect="1"/>
          </p:cNvGraphicFramePr>
          <p:nvPr/>
        </p:nvGraphicFramePr>
        <p:xfrm>
          <a:off x="5711825" y="3284538"/>
          <a:ext cx="2509838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1" imgW="1054080" imgH="393480" progId="Equation.3">
                  <p:embed/>
                </p:oleObj>
              </mc:Choice>
              <mc:Fallback>
                <p:oleObj name="Equation" r:id="rId11" imgW="1054080" imgH="393480" progId="Equation.3">
                  <p:embed/>
                  <p:pic>
                    <p:nvPicPr>
                      <p:cNvPr id="33178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1825" y="3284538"/>
                        <a:ext cx="2509838" cy="935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3B508A1-E79D-4F54-B7C3-14990B7508F9}"/>
              </a:ext>
            </a:extLst>
          </p:cNvPr>
          <p:cNvSpPr txBox="1"/>
          <p:nvPr/>
        </p:nvSpPr>
        <p:spPr>
          <a:xfrm rot="1883798">
            <a:off x="7513026" y="422701"/>
            <a:ext cx="143314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4.2: mörg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7B6A5FA-AEDC-493D-A38F-607DB1F38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746</Words>
  <Application>Microsoft Office PowerPoint</Application>
  <PresentationFormat>On-screen Show (4:3)</PresentationFormat>
  <Paragraphs>86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 Math</vt:lpstr>
      <vt:lpstr>Franklin Gothic Book</vt:lpstr>
      <vt:lpstr>Perpetua</vt:lpstr>
      <vt:lpstr>Wingdings 2</vt:lpstr>
      <vt:lpstr>Equity</vt:lpstr>
      <vt:lpstr>Equation</vt:lpstr>
      <vt:lpstr>Kafli 4, Diffrun Afleiður og snertill/Diffurkvóti. Æfingar 4.1 og 4.2</vt:lpstr>
      <vt:lpstr>Snertlar og diffrun</vt:lpstr>
      <vt:lpstr>Grunnur í diffrun</vt:lpstr>
      <vt:lpstr>Diffrun</vt:lpstr>
      <vt:lpstr>Summa/mismunur falla</vt:lpstr>
      <vt:lpstr>Finna snertla út frá punkti</vt:lpstr>
      <vt:lpstr>Diffrun algidisfalla</vt:lpstr>
      <vt:lpstr>Mínusveldi</vt:lpstr>
      <vt:lpstr>Þegar x er í veldi undir striki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2013-08-22T21:22:20Z</dcterms:created>
  <dcterms:modified xsi:type="dcterms:W3CDTF">2020-11-08T18:28:44Z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