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1"/>
  </p:notesMasterIdLst>
  <p:sldIdLst>
    <p:sldId id="313" r:id="rId3"/>
    <p:sldId id="354" r:id="rId4"/>
    <p:sldId id="348" r:id="rId5"/>
    <p:sldId id="355" r:id="rId6"/>
    <p:sldId id="356" r:id="rId7"/>
    <p:sldId id="357" r:id="rId8"/>
    <p:sldId id="358" r:id="rId9"/>
    <p:sldId id="359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769E4-9BE0-4A98-8B71-2CF124EC23E1}" v="970" dt="2020-11-16T11:02:45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11/16/2020 10:52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11/16/2020 10:52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11/16/2020 10:52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11/16/2020 10:52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11/16/2020 10:52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11/16/2020 10:52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11/16/2020 10:52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11/16/2020 10:52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11/16/2020 10:52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11/16/2020 10:52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11/16/2020 10:52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11/16/2020 10:52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11/16/2020 10:52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4,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Diffrun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Diffurreglur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4.3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Þrjár megin reglur í diffrun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/>
          <a:lstStyle/>
          <a:p>
            <a:r>
              <a:rPr lang="is-IS" dirty="0"/>
              <a:t>Búið er að fara í eftirfarandi atriði í difrun.</a:t>
            </a:r>
          </a:p>
          <a:p>
            <a:pPr lvl="1"/>
            <a:r>
              <a:rPr lang="is-IS" dirty="0"/>
              <a:t>Snertlar</a:t>
            </a:r>
          </a:p>
          <a:p>
            <a:pPr lvl="1"/>
            <a:r>
              <a:rPr lang="is-IS" dirty="0"/>
              <a:t>Almenn diffrun.</a:t>
            </a:r>
          </a:p>
          <a:p>
            <a:pPr lvl="1"/>
            <a:r>
              <a:rPr lang="is-IS" dirty="0"/>
              <a:t>Diffrum með brotin veldi.</a:t>
            </a:r>
          </a:p>
          <a:p>
            <a:pPr lvl="1"/>
            <a:r>
              <a:rPr lang="is-IS" dirty="0"/>
              <a:t>Diffrun algildisfalla. </a:t>
            </a:r>
          </a:p>
          <a:p>
            <a:r>
              <a:rPr lang="is-IS" dirty="0"/>
              <a:t>Í þessari æfingu bætast við algengar reglur.</a:t>
            </a:r>
          </a:p>
          <a:p>
            <a:pPr lvl="1"/>
            <a:r>
              <a:rPr lang="is-IS" dirty="0"/>
              <a:t>Margföldunarreglan.</a:t>
            </a:r>
          </a:p>
          <a:p>
            <a:pPr lvl="1"/>
            <a:r>
              <a:rPr lang="is-IS" dirty="0"/>
              <a:t>Deilingarreglan.</a:t>
            </a:r>
          </a:p>
          <a:p>
            <a:pPr lvl="1"/>
            <a:r>
              <a:rPr lang="is-IS" dirty="0"/>
              <a:t>Keðjureglan. Þetta er algengasta reglan enda ALLTAF í gildi.</a:t>
            </a:r>
          </a:p>
        </p:txBody>
      </p:sp>
    </p:spTree>
    <p:extLst>
      <p:ext uri="{BB962C8B-B14F-4D97-AF65-F5344CB8AC3E}">
        <p14:creationId xmlns:p14="http://schemas.microsoft.com/office/powerpoint/2010/main" val="360672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Margföldunarreglan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Þessi regla fer að stað þegar verið er </a:t>
                </a:r>
                <a:r>
                  <a:rPr lang="is-IS"/>
                  <a:t>að margfalda</a:t>
                </a:r>
                <a:br>
                  <a:rPr lang="is-IS"/>
                </a:br>
                <a:r>
                  <a:rPr lang="is-IS"/>
                  <a:t>tvö </a:t>
                </a:r>
                <a:r>
                  <a:rPr lang="is-IS" dirty="0"/>
                  <a:t>gildi með x.</a:t>
                </a:r>
              </a:p>
              <a:p>
                <a:r>
                  <a:rPr lang="is-IS" dirty="0"/>
                  <a:t>T.d.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is-IS" dirty="0"/>
              </a:p>
              <a:p>
                <a:r>
                  <a:rPr lang="is-IS" dirty="0"/>
                  <a:t>Að vísu er hægt að breyta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is-IS" dirty="0"/>
                  <a:t> 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is-IS" dirty="0"/>
                  <a:t> og margfalda 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s-IS" dirty="0"/>
                  <a:t> en það verður ekki gert hér.</a:t>
                </a:r>
              </a:p>
              <a:p>
                <a:r>
                  <a:rPr lang="is-IS" dirty="0"/>
                  <a:t>Fallið er hugsað svona: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)∙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Þá er diffrun: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is-I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is-I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s-IS" dirty="0"/>
              </a:p>
              <a:p>
                <a:r>
                  <a:rPr lang="is-IS" dirty="0"/>
                  <a:t>Í þessu tilfelli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s-IS" dirty="0"/>
                  <a:t> og diffrað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´</m:t>
                        </m:r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s-I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is-IS" dirty="0"/>
                  <a:t> sem er diffrað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is-I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is-I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is-IS" dirty="0"/>
                  <a:t> . Framhald á næstu glæru.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  <a:blipFill>
                <a:blip r:embed="rId2"/>
                <a:stretch>
                  <a:fillRect l="-749" t="-1037" b="-4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Margföldunarreglan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Ef svarið er skilið eftir svona fæst slatti fyrir dæmið en til að fá fullt fyrir það þarf að geta stytt þetta eitthvað.</a:t>
                </a:r>
              </a:p>
              <a:p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is-I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Hér er t.d. Hægt að byrja á því að færa mínus veldi undir strik.</a:t>
                </a:r>
              </a:p>
              <a:p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is-I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is-IS" dirty="0"/>
              </a:p>
              <a:p>
                <a:r>
                  <a:rPr lang="is-IS" dirty="0"/>
                  <a:t>Síðan er hægt að breyta brotnum veldum í rætur.</a:t>
                </a:r>
              </a:p>
              <a:p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is-I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is-IS" dirty="0"/>
              </a:p>
              <a:p>
                <a:r>
                  <a:rPr lang="is-IS" dirty="0"/>
                  <a:t>Þetta er nóg en það má þátta ef fólk er í stuði.</a:t>
                </a:r>
              </a:p>
              <a:p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s-I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  <a:blipFill>
                <a:blip r:embed="rId2"/>
                <a:stretch>
                  <a:fillRect l="-749" t="-103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24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Deilingarreglan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Þessi regla svipar til margföldunarreglunnar. Þessi regla er notuð þegar verið er að deila og x er fyrir ofan og neðan strik.</a:t>
                </a:r>
              </a:p>
              <a:p>
                <a:r>
                  <a:rPr lang="is-IS" dirty="0"/>
                  <a:t>T.d.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is-IS" dirty="0"/>
              </a:p>
              <a:p>
                <a:r>
                  <a:rPr lang="is-IS" dirty="0"/>
                  <a:t>Fallið er hugsað svona: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Þá er diffrun: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´</m:t>
                        </m:r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s-I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s-I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´</m:t>
                        </m:r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is-I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s-I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s-IS" dirty="0"/>
              </a:p>
              <a:p>
                <a:r>
                  <a:rPr lang="is-IS" dirty="0"/>
                  <a:t>Í þessu tilfelli er</a:t>
                </a:r>
                <a14:m>
                  <m:oMath xmlns:m="http://schemas.openxmlformats.org/officeDocument/2006/math">
                    <m:r>
                      <a:rPr lang="is-I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is-IS" dirty="0"/>
                  <a:t>og diffrað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s-IS" dirty="0"/>
                  <a:t>sem er diffrað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s-IS" i="1" dirty="0">
                  <a:latin typeface="Cambria Math" panose="02040503050406030204" pitchFamily="18" charset="0"/>
                </a:endParaRPr>
              </a:p>
              <a:p>
                <a:pPr marL="268288" indent="-268288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´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+1)∙2</m:t>
                          </m:r>
                        </m:num>
                        <m:den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Passa alla sviga. Framhald á næstu glæru.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  <a:blipFill>
                <a:blip r:embed="rId2"/>
                <a:stretch>
                  <a:fillRect l="-749" t="-1037" r="-187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0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Deilingarreglan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</p:spPr>
            <p:txBody>
              <a:bodyPr>
                <a:normAutofit lnSpcReduction="10000"/>
              </a:bodyPr>
              <a:lstStyle/>
              <a:p>
                <a:pPr marL="268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´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+1)∙2</m:t>
                          </m:r>
                        </m:num>
                        <m:den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Ásinn hefur ekkert að gera þarna. Margfalda 2 inn í svigann og set annað veldið inn í svigan undir striki. Passa að mínusinn fyrir framan sviga breytir öllum </a:t>
                </a:r>
              </a:p>
              <a:p>
                <a:pPr marL="268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´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is-I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s-I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s-I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Taka saman líka liði.</a:t>
                </a:r>
              </a:p>
              <a:p>
                <a:pPr marL="268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´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Stytti tvo í fjóra. Færi mínusinn.</a:t>
                </a:r>
              </a:p>
              <a:p>
                <a:pPr marL="268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´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  <a:blipFill>
                <a:blip r:embed="rId2"/>
                <a:stretch>
                  <a:fillRect l="-749" r="-127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Keðjureglan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Keðjureglan er eins og áður segir nánast alltaf í gildi</a:t>
                </a:r>
              </a:p>
              <a:p>
                <a:r>
                  <a:rPr lang="is-IS" dirty="0"/>
                  <a:t>Á formúlublaðinu sem er á Innunni sést t.d. þessi regla ekki.</a:t>
                </a:r>
              </a:p>
              <a:p>
                <a:r>
                  <a:rPr lang="is-IS" dirty="0"/>
                  <a:t>Svo það er eðlilegt að hún fari fram hjá mörgum.</a:t>
                </a:r>
              </a:p>
              <a:p>
                <a:r>
                  <a:rPr lang="is-IS" dirty="0"/>
                  <a:t>Reglan er svona </a:t>
                </a:r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s-IS" dirty="0"/>
              </a:p>
              <a:p>
                <a:r>
                  <a:rPr lang="is-IS" dirty="0"/>
                  <a:t>Diffrað </a:t>
                </a:r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s-IS" dirty="0"/>
              </a:p>
              <a:p>
                <a:r>
                  <a:rPr lang="is-IS" dirty="0"/>
                  <a:t> Til dæmis þegar verið er að diffra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 þá er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 og diffrast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is-IS" b="0" dirty="0"/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is-IS" dirty="0"/>
                  <a:t> diffrast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s-IS" dirty="0"/>
                  <a:t> verður þá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is-I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s-IS" dirty="0"/>
                  <a:t> eða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Á næstu glæru er önnur sýn á því hvernig keðjureglan er unnin.</a:t>
                </a:r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  <a:blipFill>
                <a:blip r:embed="rId2"/>
                <a:stretch>
                  <a:fillRect l="-749" t="-103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Keðjureglan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Hér verður sama dæmið tekið fyrir.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Byrja á því að diffra.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Þar sem x er inni í sviganum veit ég að keðjureglan er í gildi.</a:t>
                </a:r>
              </a:p>
              <a:p>
                <a:r>
                  <a:rPr lang="is-IS" dirty="0"/>
                  <a:t>Diffra því það sem er í sviganum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Svo er þetta klárað eins og á síðustu glæru.</a:t>
                </a:r>
              </a:p>
              <a:p>
                <a:r>
                  <a:rPr lang="is-IS" dirty="0"/>
                  <a:t>Keðjureglan er ALLTAF í gildi nema þegar x stendur eitt og sér og í fyrsta veldi.</a:t>
                </a:r>
              </a:p>
              <a:p>
                <a:r>
                  <a:rPr lang="is-IS" dirty="0"/>
                  <a:t>T.d. er keðjureglan ósýnileg í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endParaRPr lang="is-IS" dirty="0"/>
              </a:p>
              <a:p>
                <a:pPr marL="0" indent="0">
                  <a:buNone/>
                </a:pPr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293568"/>
              </a:xfrm>
              <a:blipFill>
                <a:blip r:embed="rId2"/>
                <a:stretch>
                  <a:fillRect l="-749" t="-1037" b="-23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1C9632-3A45-4D9A-A124-8B33603261CD}"/>
                  </a:ext>
                </a:extLst>
              </p:cNvPr>
              <p:cNvSpPr txBox="1"/>
              <p:nvPr/>
            </p:nvSpPr>
            <p:spPr>
              <a:xfrm>
                <a:off x="3923928" y="4365104"/>
                <a:ext cx="42838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2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1C9632-3A45-4D9A-A124-8B336032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365104"/>
                <a:ext cx="428387" cy="400110"/>
              </a:xfrm>
              <a:prstGeom prst="rect">
                <a:avLst/>
              </a:prstGeom>
              <a:blipFill>
                <a:blip r:embed="rId3"/>
                <a:stretch>
                  <a:fillRect l="-7143" r="-17143" b="-15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E088460A-887F-4DAE-8FB7-B1E22BF40079}"/>
              </a:ext>
            </a:extLst>
          </p:cNvPr>
          <p:cNvSpPr/>
          <p:nvPr/>
        </p:nvSpPr>
        <p:spPr>
          <a:xfrm rot="5400000">
            <a:off x="3169877" y="4187117"/>
            <a:ext cx="139950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52D11F4-ED31-4213-91E2-604C4C89320F}"/>
              </a:ext>
            </a:extLst>
          </p:cNvPr>
          <p:cNvSpPr/>
          <p:nvPr/>
        </p:nvSpPr>
        <p:spPr>
          <a:xfrm rot="6950741">
            <a:off x="2975216" y="3616684"/>
            <a:ext cx="1015760" cy="1408716"/>
          </a:xfrm>
          <a:prstGeom prst="arc">
            <a:avLst>
              <a:gd name="adj1" fmla="val 16764710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70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688</Words>
  <Application>Microsoft Office PowerPoint</Application>
  <PresentationFormat>On-screen Show 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Franklin Gothic Book</vt:lpstr>
      <vt:lpstr>Perpetua</vt:lpstr>
      <vt:lpstr>Wingdings 2</vt:lpstr>
      <vt:lpstr>Equity</vt:lpstr>
      <vt:lpstr>Kafli 4, Diffrun Diffurreglur. Æfing 4.3</vt:lpstr>
      <vt:lpstr>Þrjár megin reglur í diffrun</vt:lpstr>
      <vt:lpstr>Margföldunarreglan</vt:lpstr>
      <vt:lpstr>Margföldunarreglan</vt:lpstr>
      <vt:lpstr>Deilingarreglan</vt:lpstr>
      <vt:lpstr>Deilingarreglan</vt:lpstr>
      <vt:lpstr>Keðjureglan</vt:lpstr>
      <vt:lpstr>Keðjureglan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2020-11-16T11:03:01Z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