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9"/>
  </p:notesMasterIdLst>
  <p:sldIdLst>
    <p:sldId id="313" r:id="rId3"/>
    <p:sldId id="354" r:id="rId4"/>
    <p:sldId id="360" r:id="rId5"/>
    <p:sldId id="362" r:id="rId6"/>
    <p:sldId id="363" r:id="rId7"/>
    <p:sldId id="364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186F-E37B-445B-9476-12A88D0BBC3A}" v="1288" dt="2020-11-18T08:08:03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11/18/2020 8:00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11/18/2020 8:00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11/18/2020 8:00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11/18/2020 8:00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11/18/2020 8:00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11/18/2020 8:00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11/18/2020 8:00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11/18/2020 8:00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11/18/2020 8:00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11/18/2020 8:00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11/18/2020 8:00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11/18/2020 8:00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11/18/2020 8:00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4,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Diffrun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Afleiður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hornafalla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4.4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Diffurhringur hornafalla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is-IS" dirty="0"/>
              <a:t>Til er svokallaður diffurhringur.</a:t>
            </a:r>
          </a:p>
          <a:p>
            <a:r>
              <a:rPr lang="is-IS" dirty="0"/>
              <a:t>Hann hjálpar þér að sjá hvernig sin og cos diffrast.</a:t>
            </a:r>
          </a:p>
          <a:p>
            <a:r>
              <a:rPr lang="is-IS" dirty="0"/>
              <a:t>Keðjureglan er ALLTAF í gildi í hornaföllum.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E556F4-A64D-4BD1-93E4-FA82ABB9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2456551" y="2924170"/>
            <a:ext cx="3838575" cy="38290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1EF00B7-4FF8-48B5-9F39-C93FF9E04C15}"/>
              </a:ext>
            </a:extLst>
          </p:cNvPr>
          <p:cNvGrpSpPr/>
          <p:nvPr/>
        </p:nvGrpSpPr>
        <p:grpSpPr>
          <a:xfrm rot="18956469">
            <a:off x="2624774" y="3137958"/>
            <a:ext cx="3463916" cy="3463916"/>
            <a:chOff x="1615905" y="3141680"/>
            <a:chExt cx="3463916" cy="346391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976428-DA4D-4C5B-BC94-B5F2DF022514}"/>
                </a:ext>
              </a:extLst>
            </p:cNvPr>
            <p:cNvSpPr/>
            <p:nvPr/>
          </p:nvSpPr>
          <p:spPr>
            <a:xfrm>
              <a:off x="3775814" y="3218773"/>
              <a:ext cx="1226913" cy="1226913"/>
            </a:xfrm>
            <a:custGeom>
              <a:avLst/>
              <a:gdLst>
                <a:gd name="connsiteX0" fmla="*/ 0 w 1226913"/>
                <a:gd name="connsiteY0" fmla="*/ 0 h 1226913"/>
                <a:gd name="connsiteX1" fmla="*/ 1226913 w 1226913"/>
                <a:gd name="connsiteY1" fmla="*/ 0 h 1226913"/>
                <a:gd name="connsiteX2" fmla="*/ 1226913 w 1226913"/>
                <a:gd name="connsiteY2" fmla="*/ 1226913 h 1226913"/>
                <a:gd name="connsiteX3" fmla="*/ 0 w 1226913"/>
                <a:gd name="connsiteY3" fmla="*/ 1226913 h 1226913"/>
                <a:gd name="connsiteX4" fmla="*/ 0 w 1226913"/>
                <a:gd name="connsiteY4" fmla="*/ 0 h 122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913" h="1226913">
                  <a:moveTo>
                    <a:pt x="0" y="0"/>
                  </a:moveTo>
                  <a:lnTo>
                    <a:pt x="1226913" y="0"/>
                  </a:lnTo>
                  <a:lnTo>
                    <a:pt x="1226913" y="1226913"/>
                  </a:lnTo>
                  <a:lnTo>
                    <a:pt x="0" y="12269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s-IS" sz="4100" kern="1200"/>
            </a:p>
          </p:txBody>
        </p:sp>
        <p:sp>
          <p:nvSpPr>
            <p:cNvPr id="7" name="Arrow: Circular 6">
              <a:extLst>
                <a:ext uri="{FF2B5EF4-FFF2-40B4-BE49-F238E27FC236}">
                  <a16:creationId xmlns:a16="http://schemas.microsoft.com/office/drawing/2014/main" id="{8E76A8FB-4740-4B04-96AC-8E257811BEF2}"/>
                </a:ext>
              </a:extLst>
            </p:cNvPr>
            <p:cNvSpPr/>
            <p:nvPr/>
          </p:nvSpPr>
          <p:spPr>
            <a:xfrm>
              <a:off x="1615905" y="3141680"/>
              <a:ext cx="3463916" cy="3463916"/>
            </a:xfrm>
            <a:prstGeom prst="circularArrow">
              <a:avLst>
                <a:gd name="adj1" fmla="val 6907"/>
                <a:gd name="adj2" fmla="val 465734"/>
                <a:gd name="adj3" fmla="val 547809"/>
                <a:gd name="adj4" fmla="val 20586457"/>
                <a:gd name="adj5" fmla="val 8058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C4239FC-0C5B-4750-80C1-FF148B5A69B8}"/>
                </a:ext>
              </a:extLst>
            </p:cNvPr>
            <p:cNvSpPr/>
            <p:nvPr/>
          </p:nvSpPr>
          <p:spPr>
            <a:xfrm>
              <a:off x="3775814" y="5301589"/>
              <a:ext cx="1226913" cy="1226913"/>
            </a:xfrm>
            <a:custGeom>
              <a:avLst/>
              <a:gdLst>
                <a:gd name="connsiteX0" fmla="*/ 0 w 1226913"/>
                <a:gd name="connsiteY0" fmla="*/ 0 h 1226913"/>
                <a:gd name="connsiteX1" fmla="*/ 1226913 w 1226913"/>
                <a:gd name="connsiteY1" fmla="*/ 0 h 1226913"/>
                <a:gd name="connsiteX2" fmla="*/ 1226913 w 1226913"/>
                <a:gd name="connsiteY2" fmla="*/ 1226913 h 1226913"/>
                <a:gd name="connsiteX3" fmla="*/ 0 w 1226913"/>
                <a:gd name="connsiteY3" fmla="*/ 1226913 h 1226913"/>
                <a:gd name="connsiteX4" fmla="*/ 0 w 1226913"/>
                <a:gd name="connsiteY4" fmla="*/ 0 h 122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913" h="1226913">
                  <a:moveTo>
                    <a:pt x="0" y="0"/>
                  </a:moveTo>
                  <a:lnTo>
                    <a:pt x="1226913" y="0"/>
                  </a:lnTo>
                  <a:lnTo>
                    <a:pt x="1226913" y="1226913"/>
                  </a:lnTo>
                  <a:lnTo>
                    <a:pt x="0" y="12269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s-IS" sz="4100" kern="1200"/>
            </a:p>
          </p:txBody>
        </p: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2B4B2CBE-8E4B-41DB-80A7-4BA3D500007B}"/>
                </a:ext>
              </a:extLst>
            </p:cNvPr>
            <p:cNvSpPr/>
            <p:nvPr/>
          </p:nvSpPr>
          <p:spPr>
            <a:xfrm>
              <a:off x="1615905" y="3141680"/>
              <a:ext cx="3463916" cy="3463916"/>
            </a:xfrm>
            <a:prstGeom prst="circularArrow">
              <a:avLst>
                <a:gd name="adj1" fmla="val 6907"/>
                <a:gd name="adj2" fmla="val 465734"/>
                <a:gd name="adj3" fmla="val 5947809"/>
                <a:gd name="adj4" fmla="val 4386457"/>
                <a:gd name="adj5" fmla="val 8058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B25EC0-48BF-4800-BDA3-91BF13E6A6B2}"/>
                </a:ext>
              </a:extLst>
            </p:cNvPr>
            <p:cNvSpPr/>
            <p:nvPr/>
          </p:nvSpPr>
          <p:spPr>
            <a:xfrm>
              <a:off x="1692999" y="5301589"/>
              <a:ext cx="1226913" cy="1226913"/>
            </a:xfrm>
            <a:custGeom>
              <a:avLst/>
              <a:gdLst>
                <a:gd name="connsiteX0" fmla="*/ 0 w 1226913"/>
                <a:gd name="connsiteY0" fmla="*/ 0 h 1226913"/>
                <a:gd name="connsiteX1" fmla="*/ 1226913 w 1226913"/>
                <a:gd name="connsiteY1" fmla="*/ 0 h 1226913"/>
                <a:gd name="connsiteX2" fmla="*/ 1226913 w 1226913"/>
                <a:gd name="connsiteY2" fmla="*/ 1226913 h 1226913"/>
                <a:gd name="connsiteX3" fmla="*/ 0 w 1226913"/>
                <a:gd name="connsiteY3" fmla="*/ 1226913 h 1226913"/>
                <a:gd name="connsiteX4" fmla="*/ 0 w 1226913"/>
                <a:gd name="connsiteY4" fmla="*/ 0 h 122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913" h="1226913">
                  <a:moveTo>
                    <a:pt x="0" y="0"/>
                  </a:moveTo>
                  <a:lnTo>
                    <a:pt x="1226913" y="0"/>
                  </a:lnTo>
                  <a:lnTo>
                    <a:pt x="1226913" y="1226913"/>
                  </a:lnTo>
                  <a:lnTo>
                    <a:pt x="0" y="12269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s-IS" sz="4100" kern="1200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EA5F066F-7BB0-4A29-B46F-0AD3CC60021D}"/>
                </a:ext>
              </a:extLst>
            </p:cNvPr>
            <p:cNvSpPr/>
            <p:nvPr/>
          </p:nvSpPr>
          <p:spPr>
            <a:xfrm>
              <a:off x="1615905" y="3141680"/>
              <a:ext cx="3463916" cy="3463916"/>
            </a:xfrm>
            <a:prstGeom prst="circularArrow">
              <a:avLst>
                <a:gd name="adj1" fmla="val 6907"/>
                <a:gd name="adj2" fmla="val 465734"/>
                <a:gd name="adj3" fmla="val 11347809"/>
                <a:gd name="adj4" fmla="val 9786457"/>
                <a:gd name="adj5" fmla="val 8058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C2B98A-0AD7-4F61-B862-878DB96E9773}"/>
                </a:ext>
              </a:extLst>
            </p:cNvPr>
            <p:cNvSpPr/>
            <p:nvPr/>
          </p:nvSpPr>
          <p:spPr>
            <a:xfrm>
              <a:off x="1692999" y="3218773"/>
              <a:ext cx="1226913" cy="1226913"/>
            </a:xfrm>
            <a:custGeom>
              <a:avLst/>
              <a:gdLst>
                <a:gd name="connsiteX0" fmla="*/ 0 w 1226913"/>
                <a:gd name="connsiteY0" fmla="*/ 0 h 1226913"/>
                <a:gd name="connsiteX1" fmla="*/ 1226913 w 1226913"/>
                <a:gd name="connsiteY1" fmla="*/ 0 h 1226913"/>
                <a:gd name="connsiteX2" fmla="*/ 1226913 w 1226913"/>
                <a:gd name="connsiteY2" fmla="*/ 1226913 h 1226913"/>
                <a:gd name="connsiteX3" fmla="*/ 0 w 1226913"/>
                <a:gd name="connsiteY3" fmla="*/ 1226913 h 1226913"/>
                <a:gd name="connsiteX4" fmla="*/ 0 w 1226913"/>
                <a:gd name="connsiteY4" fmla="*/ 0 h 122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913" h="1226913">
                  <a:moveTo>
                    <a:pt x="0" y="0"/>
                  </a:moveTo>
                  <a:lnTo>
                    <a:pt x="1226913" y="0"/>
                  </a:lnTo>
                  <a:lnTo>
                    <a:pt x="1226913" y="1226913"/>
                  </a:lnTo>
                  <a:lnTo>
                    <a:pt x="0" y="12269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s-IS" sz="4100" kern="1200" dirty="0"/>
            </a:p>
          </p:txBody>
        </p: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1FF9E333-34EA-468A-AA3A-DB2F9BA41D53}"/>
                </a:ext>
              </a:extLst>
            </p:cNvPr>
            <p:cNvSpPr/>
            <p:nvPr/>
          </p:nvSpPr>
          <p:spPr>
            <a:xfrm>
              <a:off x="1615905" y="3141680"/>
              <a:ext cx="3463916" cy="3463916"/>
            </a:xfrm>
            <a:prstGeom prst="circularArrow">
              <a:avLst>
                <a:gd name="adj1" fmla="val 6907"/>
                <a:gd name="adj2" fmla="val 465734"/>
                <a:gd name="adj3" fmla="val 16747809"/>
                <a:gd name="adj4" fmla="val 15186457"/>
                <a:gd name="adj5" fmla="val 8058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1672F-4A93-49BB-81C8-F664863FFA91}"/>
                  </a:ext>
                </a:extLst>
              </p:cNvPr>
              <p:cNvSpPr txBox="1"/>
              <p:nvPr/>
            </p:nvSpPr>
            <p:spPr>
              <a:xfrm>
                <a:off x="3839923" y="3358153"/>
                <a:ext cx="10718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1672F-4A93-49BB-81C8-F664863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923" y="3358153"/>
                <a:ext cx="10718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9BAE29-7B27-41BE-B78F-382658FBC59C}"/>
                  </a:ext>
                </a:extLst>
              </p:cNvPr>
              <p:cNvSpPr txBox="1"/>
              <p:nvPr/>
            </p:nvSpPr>
            <p:spPr>
              <a:xfrm>
                <a:off x="3706073" y="5950441"/>
                <a:ext cx="13395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9BAE29-7B27-41BE-B78F-382658F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73" y="5950441"/>
                <a:ext cx="133953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A43594-04F3-4A6C-8364-D9997D546948}"/>
                  </a:ext>
                </a:extLst>
              </p:cNvPr>
              <p:cNvSpPr txBox="1"/>
              <p:nvPr/>
            </p:nvSpPr>
            <p:spPr>
              <a:xfrm>
                <a:off x="2402446" y="4636021"/>
                <a:ext cx="1376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A43594-04F3-4A6C-8364-D9997D54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46" y="4636021"/>
                <a:ext cx="137601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27552-6054-4DE5-AC9F-E42349D8E0BC}"/>
                  </a:ext>
                </a:extLst>
              </p:cNvPr>
              <p:cNvSpPr txBox="1"/>
              <p:nvPr/>
            </p:nvSpPr>
            <p:spPr>
              <a:xfrm>
                <a:off x="5088779" y="4630715"/>
                <a:ext cx="11083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27552-6054-4DE5-AC9F-E42349D8E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79" y="4630715"/>
                <a:ext cx="11083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8BDD-41CF-4137-995B-0EFF293B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tan og cot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04A74-7808-4191-A055-72D9C287F5C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s-IS" dirty="0"/>
                  <a:t>Hægt er að diffra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is-I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s-IS" dirty="0"/>
                  <a:t>á tvo vegur.</a:t>
                </a:r>
              </a:p>
              <a:p>
                <a:r>
                  <a:rPr lang="is-IS" dirty="0"/>
                  <a:t>Sá sem diffrar velur einfaldlega aðra hvora leiðina.</a:t>
                </a:r>
              </a:p>
              <a:p>
                <a:r>
                  <a:rPr lang="is-IS" dirty="0"/>
                  <a:t>Sama gildir um </a:t>
                </a:r>
                <a14:m>
                  <m:oMath xmlns:m="http://schemas.openxmlformats.org/officeDocument/2006/math"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dirty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s-IS" dirty="0"/>
              </a:p>
              <a:p>
                <a:pPr marL="268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s-I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s-I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s-IS" dirty="0"/>
              </a:p>
              <a:p>
                <a:pPr marL="268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s-I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=−1−</m:t>
                      </m:r>
                      <m:func>
                        <m:func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s-IS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04A74-7808-4191-A055-72D9C287F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0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Hornaföll með veldi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Stundum eru hornaföll með veldi.</a:t>
                </a:r>
              </a:p>
              <a:p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s-IS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is-IS" dirty="0"/>
              </a:p>
              <a:p>
                <a:r>
                  <a:rPr lang="is-IS" dirty="0"/>
                  <a:t>Þegar þetta gerist er mikilvægt að færa veldið.</a:t>
                </a:r>
              </a:p>
              <a:p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Hér er x komið inn í sviga, svo keðjureglan er komin.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Nokkuð alengt að tvær keðjureglur séu til staðar.</a:t>
                </a:r>
              </a:p>
              <a:p>
                <a:r>
                  <a:rPr lang="is-IS" dirty="0"/>
                  <a:t>T.d. í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s-I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s-IS" dirty="0"/>
                  <a:t>. Breyti fyrst.</a:t>
                </a:r>
              </a:p>
              <a:p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s-IS" b="0" dirty="0"/>
                  <a:t>. Tveir svigar, tvær keðjureglur.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pPr marL="0" indent="0">
                  <a:buNone/>
                </a:pPr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143314" cy="5410200"/>
              </a:xfrm>
              <a:blipFill>
                <a:blip r:embed="rId2"/>
                <a:stretch>
                  <a:fillRect l="-749" t="-10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1C9632-3A45-4D9A-A124-8B33603261CD}"/>
                  </a:ext>
                </a:extLst>
              </p:cNvPr>
              <p:cNvSpPr txBox="1"/>
              <p:nvPr/>
            </p:nvSpPr>
            <p:spPr>
              <a:xfrm>
                <a:off x="3923929" y="3877164"/>
                <a:ext cx="171014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s-I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is-I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s-I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s-I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1C9632-3A45-4D9A-A124-8B336032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9" y="3877164"/>
                <a:ext cx="1710148" cy="400110"/>
              </a:xfrm>
              <a:prstGeom prst="rect">
                <a:avLst/>
              </a:prstGeom>
              <a:blipFill>
                <a:blip r:embed="rId3"/>
                <a:stretch>
                  <a:fillRect l="-1429" b="-15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E088460A-887F-4DAE-8FB7-B1E22BF40079}"/>
              </a:ext>
            </a:extLst>
          </p:cNvPr>
          <p:cNvSpPr/>
          <p:nvPr/>
        </p:nvSpPr>
        <p:spPr>
          <a:xfrm rot="5400000">
            <a:off x="3169878" y="3699177"/>
            <a:ext cx="13995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52D11F4-ED31-4213-91E2-604C4C89320F}"/>
              </a:ext>
            </a:extLst>
          </p:cNvPr>
          <p:cNvSpPr/>
          <p:nvPr/>
        </p:nvSpPr>
        <p:spPr>
          <a:xfrm rot="6950741">
            <a:off x="2975217" y="3128744"/>
            <a:ext cx="1015760" cy="1408716"/>
          </a:xfrm>
          <a:prstGeom prst="arc">
            <a:avLst>
              <a:gd name="adj1" fmla="val 16764710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DC7C70-598D-44FB-8746-C6E46724D20F}"/>
                  </a:ext>
                </a:extLst>
              </p:cNvPr>
              <p:cNvSpPr txBox="1"/>
              <p:nvPr/>
            </p:nvSpPr>
            <p:spPr>
              <a:xfrm>
                <a:off x="3955048" y="5899401"/>
                <a:ext cx="163634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s-I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s-I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s-I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s-I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s-I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DC7C70-598D-44FB-8746-C6E46724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48" y="5899401"/>
                <a:ext cx="1636345" cy="400110"/>
              </a:xfrm>
              <a:prstGeom prst="rect">
                <a:avLst/>
              </a:prstGeom>
              <a:blipFill>
                <a:blip r:embed="rId4"/>
                <a:stretch>
                  <a:fillRect l="-1493" b="-153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168DAD30-8948-4F83-A737-5574CD903002}"/>
              </a:ext>
            </a:extLst>
          </p:cNvPr>
          <p:cNvSpPr/>
          <p:nvPr/>
        </p:nvSpPr>
        <p:spPr>
          <a:xfrm rot="5400000">
            <a:off x="3200997" y="5721414"/>
            <a:ext cx="13995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E729664-9A0E-4A60-B259-C258300D696F}"/>
              </a:ext>
            </a:extLst>
          </p:cNvPr>
          <p:cNvSpPr/>
          <p:nvPr/>
        </p:nvSpPr>
        <p:spPr>
          <a:xfrm rot="6950741">
            <a:off x="3006336" y="5150981"/>
            <a:ext cx="1015760" cy="1408716"/>
          </a:xfrm>
          <a:prstGeom prst="arc">
            <a:avLst>
              <a:gd name="adj1" fmla="val 16764710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7F2E7B-DADF-4730-89AB-1A5264C5DE5E}"/>
                  </a:ext>
                </a:extLst>
              </p:cNvPr>
              <p:cNvSpPr txBox="1"/>
              <p:nvPr/>
            </p:nvSpPr>
            <p:spPr>
              <a:xfrm>
                <a:off x="5508105" y="5893395"/>
                <a:ext cx="44332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7F2E7B-DADF-4730-89AB-1A5264C5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5" y="5893395"/>
                <a:ext cx="443328" cy="400110"/>
              </a:xfrm>
              <a:prstGeom prst="rect">
                <a:avLst/>
              </a:prstGeom>
              <a:blipFill>
                <a:blip r:embed="rId5"/>
                <a:stretch>
                  <a:fillRect l="-4167" r="-15278" b="-153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9F507E4C-0E6A-47A0-A035-14A89F7A547C}"/>
              </a:ext>
            </a:extLst>
          </p:cNvPr>
          <p:cNvSpPr/>
          <p:nvPr/>
        </p:nvSpPr>
        <p:spPr>
          <a:xfrm rot="5400000">
            <a:off x="5003967" y="6041558"/>
            <a:ext cx="144180" cy="432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10F1955-1CA3-4042-8972-F224BBEBFE2D}"/>
              </a:ext>
            </a:extLst>
          </p:cNvPr>
          <p:cNvSpPr/>
          <p:nvPr/>
        </p:nvSpPr>
        <p:spPr>
          <a:xfrm rot="6950741">
            <a:off x="4866499" y="5263366"/>
            <a:ext cx="953033" cy="1251771"/>
          </a:xfrm>
          <a:prstGeom prst="arc">
            <a:avLst>
              <a:gd name="adj1" fmla="val 168823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647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732-0018-4D63-9018-68D2270F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Vökult auga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119D3-7E1D-436C-AF82-CD0B8979D74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</p:spPr>
            <p:txBody>
              <a:bodyPr/>
              <a:lstStyle/>
              <a:p>
                <a:r>
                  <a:rPr lang="is-IS" dirty="0"/>
                  <a:t>Næst er að læra að „spotta“ hvaða aðferðir eru í gangi.</a:t>
                </a:r>
              </a:p>
              <a:p>
                <a:r>
                  <a:rPr lang="is-IS" dirty="0"/>
                  <a:t>1a)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Bara diffra sin. Ósýnileg keðjuregla því að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1b)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𝑥𝑐𝑜𝑠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Margföldunarreglan. Ósýnileg keðjuregla því að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3a)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Bara diffra sin. Keðjuregla sést hér einu sinni.</a:t>
                </a:r>
              </a:p>
              <a:p>
                <a:r>
                  <a:rPr lang="is-IS" dirty="0"/>
                  <a:t>3b)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Færa veldi út fyrir. Keðjureglan sést hér einu sinni.</a:t>
                </a:r>
              </a:p>
              <a:p>
                <a:r>
                  <a:rPr lang="is-IS" dirty="0"/>
                  <a:t>5a)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is-IS" b="0" dirty="0"/>
              </a:p>
              <a:p>
                <a:pPr lvl="1"/>
                <a:r>
                  <a:rPr lang="is-IS" dirty="0"/>
                  <a:t>Tvær keðjureglur</a:t>
                </a:r>
              </a:p>
              <a:p>
                <a:r>
                  <a:rPr lang="is-IS" dirty="0"/>
                  <a:t>11a)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is-IS" dirty="0"/>
                  <a:t> Færa veldi og 2x keðjuregla.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119D3-7E1D-436C-AF82-CD0B8979D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  <a:blipFill>
                <a:blip r:embed="rId2"/>
                <a:stretch>
                  <a:fillRect l="-784" t="-1015" b="-30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7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732-0018-4D63-9018-68D2270F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Algengar villur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119D3-7E1D-436C-AF82-CD0B8979D74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</p:spPr>
            <p:txBody>
              <a:bodyPr/>
              <a:lstStyle/>
              <a:p>
                <a:r>
                  <a:rPr lang="is-IS" dirty="0"/>
                  <a:t>Sem kennari sé ég ítrekað sömu villurnar.</a:t>
                </a:r>
              </a:p>
              <a:p>
                <a:r>
                  <a:rPr lang="is-IS" dirty="0"/>
                  <a:t>Skrifa það á æfingaleysi.</a:t>
                </a:r>
              </a:p>
              <a:p>
                <a:r>
                  <a:rPr lang="is-IS" dirty="0"/>
                  <a:t>3a)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Diffra bæði í einu og skila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⁡(2)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3b)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is-IS" dirty="0"/>
              </a:p>
              <a:p>
                <a:pPr lvl="1"/>
                <a:r>
                  <a:rPr lang="is-IS" dirty="0"/>
                  <a:t>Færa ekki veldi og diffra bæði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5a)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is-IS" b="0" dirty="0"/>
              </a:p>
              <a:p>
                <a:pPr lvl="1"/>
                <a:r>
                  <a:rPr lang="is-IS" dirty="0"/>
                  <a:t>Diffra allt í einu án keðjureglu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s-I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is-IS" dirty="0"/>
              </a:p>
              <a:p>
                <a:r>
                  <a:rPr lang="is-IS" dirty="0"/>
                  <a:t>11a)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is-IS" b="0" dirty="0"/>
              </a:p>
              <a:p>
                <a:pPr lvl="1"/>
                <a:r>
                  <a:rPr lang="is-IS" dirty="0"/>
                  <a:t>Líta á þetta sem margfeldi.</a:t>
                </a:r>
              </a:p>
              <a:p>
                <a:pPr lvl="1"/>
                <a:r>
                  <a:rPr lang="is-IS" dirty="0"/>
                  <a:t>Eða færa ekki og lenda í sambærilegri villu og í 3b og 5a.</a:t>
                </a:r>
                <a:br>
                  <a:rPr lang="is-IS" dirty="0"/>
                </a:b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´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s-I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is-I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119D3-7E1D-436C-AF82-CD0B8979D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  <a:blipFill>
                <a:blip r:embed="rId2"/>
                <a:stretch>
                  <a:fillRect l="-784" t="-10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9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434</Words>
  <Application>Microsoft Office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Franklin Gothic Book</vt:lpstr>
      <vt:lpstr>Perpetua</vt:lpstr>
      <vt:lpstr>Wingdings 2</vt:lpstr>
      <vt:lpstr>Equity</vt:lpstr>
      <vt:lpstr>Kafli 4, Diffrun Afleiður hornafalla. Æfing 4.4</vt:lpstr>
      <vt:lpstr>Diffurhringur hornafalla</vt:lpstr>
      <vt:lpstr>tan og cot</vt:lpstr>
      <vt:lpstr>Hornaföll með veldi</vt:lpstr>
      <vt:lpstr>Vökult auga</vt:lpstr>
      <vt:lpstr>Algengar villur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2020-11-18T08:08:08Z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