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6" r:id="rId2"/>
  </p:sldMasterIdLst>
  <p:notesMasterIdLst>
    <p:notesMasterId r:id="rId21"/>
  </p:notesMasterIdLst>
  <p:sldIdLst>
    <p:sldId id="313" r:id="rId3"/>
    <p:sldId id="270" r:id="rId4"/>
    <p:sldId id="293" r:id="rId5"/>
    <p:sldId id="272" r:id="rId6"/>
    <p:sldId id="273" r:id="rId7"/>
    <p:sldId id="274" r:id="rId8"/>
    <p:sldId id="294" r:id="rId9"/>
    <p:sldId id="296" r:id="rId10"/>
    <p:sldId id="303" r:id="rId11"/>
    <p:sldId id="300" r:id="rId12"/>
    <p:sldId id="299" r:id="rId13"/>
    <p:sldId id="298" r:id="rId14"/>
    <p:sldId id="301" r:id="rId15"/>
    <p:sldId id="302" r:id="rId16"/>
    <p:sldId id="295" r:id="rId17"/>
    <p:sldId id="297" r:id="rId18"/>
    <p:sldId id="304" r:id="rId19"/>
    <p:sldId id="277" r:id="rId20"/>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58208B-7A71-4328-8476-160DE4F6E38B}" v="12" dt="2020-09-28T10:03:56.6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660"/>
  </p:normalViewPr>
  <p:slideViewPr>
    <p:cSldViewPr>
      <p:cViewPr varScale="1">
        <p:scale>
          <a:sx n="104" d="100"/>
          <a:sy n="104" d="100"/>
        </p:scale>
        <p:origin x="1752"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3/15/2021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221535959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493197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pPr algn="ctr"/>
            <a:fld id="{743653DA-8BF4-4869-96FE-9BCF43372D46}" type="datetime8">
              <a:rPr lang="en-US" smtClean="0"/>
              <a:pPr algn="ctr"/>
              <a:t>3/15/2021 4:40 PM</a:t>
            </a:fld>
            <a:endParaRPr lang="en-US" sz="2000" dirty="0">
              <a:solidFill>
                <a:srgbClr val="FFFFFF"/>
              </a:solidFill>
            </a:endParaRPr>
          </a:p>
        </p:txBody>
      </p:sp>
      <p:sp>
        <p:nvSpPr>
          <p:cNvPr id="17" name="Footer Placeholder 16"/>
          <p:cNvSpPr>
            <a:spLocks noGrp="1"/>
          </p:cNvSpPr>
          <p:nvPr>
            <p:ph type="ftr" sz="quarter" idx="11"/>
          </p:nvPr>
        </p:nvSpPr>
        <p:spPr/>
        <p:txBody>
          <a:bodyPr/>
          <a:lstStyle/>
          <a:p>
            <a:pPr algn="r"/>
            <a:endParaRPr lang="en-US" dirty="0">
              <a:solidFill>
                <a:schemeClr val="tx2"/>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2AC53DF-4216-466D-99A7-94400E6C2A25}" type="slidenum">
              <a:rPr lang="en-US" smtClean="0"/>
              <a:pPr/>
              <a:t>‹#›</a:t>
            </a:fld>
            <a:endParaRPr lang="en-US" dirty="0">
              <a:solidFill>
                <a:schemeClr val="tx2"/>
              </a:solidFill>
            </a:endParaRP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3/15/2021 4:40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3/15/2021 4:40 PM</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3/15/2021 4:40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sm_pencil.png"/>
          <p:cNvPicPr>
            <a:picLocks noChangeAspect="1"/>
          </p:cNvPicPr>
          <p:nvPr userDrawn="1"/>
        </p:nvPicPr>
        <p:blipFill>
          <a:blip r:embed="rId2" cstate="print"/>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B7129108-AC8D-4212-9283-60D9E99BF07A}" type="datetime8">
              <a:rPr lang="en-US" smtClean="0"/>
              <a:pPr/>
              <a:t>3/15/2021 4:40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6DED3D3-6235-4F4C-B439-DF277FB555A7}" type="datetime8">
              <a:rPr lang="en-US" smtClean="0"/>
              <a:pPr/>
              <a:t>3/15/2021 4:40 PM</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algn="ctr"/>
            <a:fld id="{1AD93096-5B34-4342-9326-69289CEAE4C2}" type="slidenum">
              <a:rPr lang="en-US" smtClean="0"/>
              <a:pPr algn="ctr"/>
              <a:t>‹#›</a:t>
            </a:fld>
            <a:endParaRPr lang="en-US" sz="2400"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B5F1E3E-4B2F-4895-B65E-28B2E64F39F6}" type="datetime8">
              <a:rPr lang="en-US" smtClean="0"/>
              <a:pPr/>
              <a:t>3/15/2021 4:40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ctr"/>
            <a:fld id="{1AD93096-5B34-4342-9326-69289CEAE4C2}" type="slidenum">
              <a:rPr lang="en-US" smtClean="0"/>
              <a:pPr algn="ct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63085435-8225-4333-BFFA-0096413F0D76}" type="datetime8">
              <a:rPr lang="en-US" smtClean="0"/>
              <a:pPr/>
              <a:t>3/15/2021 4:40 PM</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ctr"/>
            <a:fld id="{1AD93096-5B34-4342-9326-69289CEAE4C2}" type="slidenum">
              <a:rPr lang="en-US" smtClean="0"/>
              <a:pPr algn="ct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783C494-2A87-468C-A21B-CB14FB9ABB00}" type="datetime8">
              <a:rPr lang="en-US" smtClean="0"/>
              <a:pPr/>
              <a:t>3/15/2021 4:40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3/15/2021 4:40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D3816DF-213E-421B-92D3-C068DBB023D6}" type="datetime8">
              <a:rPr lang="en-US" smtClean="0">
                <a:solidFill>
                  <a:schemeClr val="tx2"/>
                </a:solidFill>
              </a:rPr>
              <a:pPr/>
              <a:t>3/15/2021 4:40 PM</a:t>
            </a:fld>
            <a:endParaRPr lang="en-US" sz="1400" dirty="0">
              <a:solidFill>
                <a:schemeClr val="tx2"/>
              </a:solidFill>
            </a:endParaRPr>
          </a:p>
        </p:txBody>
      </p:sp>
      <p:sp>
        <p:nvSpPr>
          <p:cNvPr id="6" name="Footer Placeholder 5"/>
          <p:cNvSpPr>
            <a:spLocks noGrp="1"/>
          </p:cNvSpPr>
          <p:nvPr>
            <p:ph type="ftr" sz="quarter" idx="11"/>
          </p:nvPr>
        </p:nvSpPr>
        <p:spPr/>
        <p:txBody>
          <a:bodyPr/>
          <a:lstStyle/>
          <a:p>
            <a:pPr algn="r"/>
            <a:endParaRPr lang="en-US" sz="1400" dirty="0">
              <a:solidFill>
                <a:schemeClr val="tx2"/>
              </a:solidFill>
            </a:endParaRPr>
          </a:p>
        </p:txBody>
      </p:sp>
      <p:sp>
        <p:nvSpPr>
          <p:cNvPr id="7" name="Slide Number Placeholder 6"/>
          <p:cNvSpPr>
            <a:spLocks noGrp="1"/>
          </p:cNvSpPr>
          <p:nvPr>
            <p:ph type="sldNum" sz="quarter" idx="12"/>
          </p:nvPr>
        </p:nvSpPr>
        <p:spPr/>
        <p:txBody>
          <a:body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1E20EC5-AC53-4169-941E-EDF10CD23748}" type="datetime8">
              <a:rPr lang="en-US" smtClean="0"/>
              <a:pPr/>
              <a:t>3/15/2021 4:40 PM</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pPr algn="ctr"/>
            <a:fld id="{1AD93096-5B34-4342-9326-69289CEAE4C2}" type="slidenum">
              <a:rPr lang="en-US" smtClean="0"/>
              <a:pPr algn="ctr"/>
              <a:t>‹#›</a:t>
            </a:fld>
            <a:endParaRPr lang="en-US" sz="2800"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D3816DF-213E-421B-92D3-C068DBB023D6}" type="datetime8">
              <a:rPr lang="en-US" smtClean="0">
                <a:solidFill>
                  <a:schemeClr val="tx2"/>
                </a:solidFill>
              </a:rPr>
              <a:pPr/>
              <a:t>3/15/2021 4:40 PM</a:t>
            </a:fld>
            <a:endParaRPr lang="en-US" sz="1400" dirty="0">
              <a:solidFill>
                <a:schemeClr val="tx2"/>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a:endParaRPr lang="en-US" sz="1400" dirty="0">
              <a:solidFill>
                <a:schemeClr val="tx2"/>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02"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a:spLocks noGrp="1"/>
              </p:cNvSpPr>
              <p:nvPr>
                <p:ph type="ctrTitle"/>
              </p:nvPr>
            </p:nvSpPr>
            <p:spPr>
              <a:xfrm>
                <a:off x="107504" y="3789040"/>
                <a:ext cx="8928992" cy="2002160"/>
              </a:xfrm>
            </p:spPr>
            <p:txBody>
              <a:bodyPr>
                <a:normAutofit/>
              </a:bodyPr>
              <a:lstStyle/>
              <a:p>
                <a:r>
                  <a:rPr lang="en-US" dirty="0">
                    <a:solidFill>
                      <a:schemeClr val="accent1">
                        <a:lumMod val="75000"/>
                      </a:schemeClr>
                    </a:solidFill>
                  </a:rPr>
                  <a:t>Kafli 1, </a:t>
                </a:r>
                <a:r>
                  <a:rPr lang="en-US" dirty="0" err="1">
                    <a:solidFill>
                      <a:schemeClr val="accent1">
                        <a:lumMod val="75000"/>
                      </a:schemeClr>
                    </a:solidFill>
                  </a:rPr>
                  <a:t>Fallafræði</a:t>
                </a:r>
                <a:br>
                  <a:rPr lang="en-US" sz="3600" dirty="0">
                    <a:solidFill>
                      <a:schemeClr val="accent1">
                        <a:lumMod val="75000"/>
                      </a:schemeClr>
                    </a:solidFill>
                  </a:rPr>
                </a:br>
                <a:r>
                  <a:rPr lang="en-US" sz="3600" dirty="0" err="1">
                    <a:solidFill>
                      <a:schemeClr val="accent1">
                        <a:lumMod val="75000"/>
                      </a:schemeClr>
                    </a:solidFill>
                  </a:rPr>
                  <a:t>Föll</a:t>
                </a:r>
                <a:r>
                  <a:rPr lang="en-US" sz="3600" dirty="0">
                    <a:solidFill>
                      <a:schemeClr val="accent1">
                        <a:lumMod val="75000"/>
                      </a:schemeClr>
                    </a:solidFill>
                  </a:rPr>
                  <a:t>. </a:t>
                </a:r>
                <a:r>
                  <a:rPr lang="en-US" sz="3600" dirty="0" err="1">
                    <a:solidFill>
                      <a:schemeClr val="accent1">
                        <a:lumMod val="75000"/>
                      </a:schemeClr>
                    </a:solidFill>
                  </a:rPr>
                  <a:t>Vörpun</a:t>
                </a:r>
                <a:r>
                  <a:rPr lang="en-US" sz="3600" dirty="0">
                    <a:solidFill>
                      <a:schemeClr val="accent1">
                        <a:lumMod val="75000"/>
                      </a:schemeClr>
                    </a:solidFill>
                  </a:rPr>
                  <a:t> </a:t>
                </a:r>
                <a14:m>
                  <m:oMath xmlns:m="http://schemas.openxmlformats.org/officeDocument/2006/math">
                    <m:sSub>
                      <m:sSubPr>
                        <m:ctrlPr>
                          <a:rPr lang="is-IS" sz="3600" b="0" i="1" smtClean="0">
                            <a:solidFill>
                              <a:schemeClr val="accent1">
                                <a:lumMod val="75000"/>
                              </a:schemeClr>
                            </a:solidFill>
                            <a:latin typeface="Cambria Math" panose="02040503050406030204" pitchFamily="18" charset="0"/>
                          </a:rPr>
                        </m:ctrlPr>
                      </m:sSubPr>
                      <m:e>
                        <m:r>
                          <a:rPr lang="is-IS" sz="3600" b="0" i="1" smtClean="0">
                            <a:solidFill>
                              <a:schemeClr val="accent1">
                                <a:lumMod val="75000"/>
                              </a:schemeClr>
                            </a:solidFill>
                            <a:latin typeface="Cambria Math" panose="02040503050406030204" pitchFamily="18" charset="0"/>
                          </a:rPr>
                          <m:t>𝐷</m:t>
                        </m:r>
                      </m:e>
                      <m:sub>
                        <m:r>
                          <a:rPr lang="is-IS" sz="3600" b="0" i="1" smtClean="0">
                            <a:solidFill>
                              <a:schemeClr val="accent1">
                                <a:lumMod val="75000"/>
                              </a:schemeClr>
                            </a:solidFill>
                            <a:latin typeface="Cambria Math" panose="02040503050406030204" pitchFamily="18" charset="0"/>
                          </a:rPr>
                          <m:t>𝑓</m:t>
                        </m:r>
                      </m:sub>
                    </m:sSub>
                  </m:oMath>
                </a14:m>
                <a:r>
                  <a:rPr lang="en-US" sz="3600" dirty="0">
                    <a:solidFill>
                      <a:schemeClr val="accent1">
                        <a:lumMod val="75000"/>
                      </a:schemeClr>
                    </a:solidFill>
                  </a:rPr>
                  <a:t> og </a:t>
                </a:r>
                <a14:m>
                  <m:oMath xmlns:m="http://schemas.openxmlformats.org/officeDocument/2006/math">
                    <m:sSub>
                      <m:sSubPr>
                        <m:ctrlPr>
                          <a:rPr lang="is-IS" sz="3600" i="1">
                            <a:solidFill>
                              <a:schemeClr val="accent1">
                                <a:lumMod val="75000"/>
                              </a:schemeClr>
                            </a:solidFill>
                            <a:latin typeface="Cambria Math" panose="02040503050406030204" pitchFamily="18" charset="0"/>
                          </a:rPr>
                        </m:ctrlPr>
                      </m:sSubPr>
                      <m:e>
                        <m:r>
                          <a:rPr lang="is-IS" sz="3600" b="0" i="1" smtClean="0">
                            <a:solidFill>
                              <a:schemeClr val="accent1">
                                <a:lumMod val="75000"/>
                              </a:schemeClr>
                            </a:solidFill>
                            <a:latin typeface="Cambria Math" panose="02040503050406030204" pitchFamily="18" charset="0"/>
                          </a:rPr>
                          <m:t>𝑉</m:t>
                        </m:r>
                      </m:e>
                      <m:sub>
                        <m:r>
                          <a:rPr lang="is-IS" sz="3600" i="1">
                            <a:solidFill>
                              <a:schemeClr val="accent1">
                                <a:lumMod val="75000"/>
                              </a:schemeClr>
                            </a:solidFill>
                            <a:latin typeface="Cambria Math" panose="02040503050406030204" pitchFamily="18" charset="0"/>
                          </a:rPr>
                          <m:t>𝑓</m:t>
                        </m:r>
                      </m:sub>
                    </m:sSub>
                  </m:oMath>
                </a14:m>
                <a:r>
                  <a:rPr lang="en-US" sz="3600" dirty="0">
                    <a:solidFill>
                      <a:schemeClr val="accent1">
                        <a:lumMod val="75000"/>
                      </a:schemeClr>
                    </a:solidFill>
                  </a:rPr>
                  <a:t> </a:t>
                </a:r>
                <a:br>
                  <a:rPr lang="en-US" sz="3600" dirty="0">
                    <a:solidFill>
                      <a:schemeClr val="accent1">
                        <a:lumMod val="75000"/>
                      </a:schemeClr>
                    </a:solidFill>
                  </a:rPr>
                </a:br>
                <a:r>
                  <a:rPr lang="en-US" sz="3600" dirty="0" err="1">
                    <a:solidFill>
                      <a:schemeClr val="accent1">
                        <a:lumMod val="75000"/>
                      </a:schemeClr>
                    </a:solidFill>
                  </a:rPr>
                  <a:t>Æfing</a:t>
                </a:r>
                <a:r>
                  <a:rPr lang="en-US" sz="3600" dirty="0">
                    <a:solidFill>
                      <a:schemeClr val="accent1">
                        <a:lumMod val="75000"/>
                      </a:schemeClr>
                    </a:solidFill>
                  </a:rPr>
                  <a:t> 1.1</a:t>
                </a:r>
                <a:endParaRPr lang="en-US" dirty="0">
                  <a:solidFill>
                    <a:schemeClr val="accent1">
                      <a:lumMod val="75000"/>
                    </a:schemeClr>
                  </a:solidFill>
                </a:endParaRPr>
              </a:p>
            </p:txBody>
          </p:sp>
        </mc:Choice>
        <mc:Fallback xmlns="">
          <p:sp>
            <p:nvSpPr>
              <p:cNvPr id="2" name="Rectangle 1"/>
              <p:cNvSpPr>
                <a:spLocks noGrp="1" noRot="1" noChangeAspect="1" noMove="1" noResize="1" noEditPoints="1" noAdjustHandles="1" noChangeArrowheads="1" noChangeShapeType="1" noTextEdit="1"/>
              </p:cNvSpPr>
              <p:nvPr>
                <p:ph type="ctrTitle"/>
              </p:nvPr>
            </p:nvSpPr>
            <p:spPr>
              <a:xfrm>
                <a:off x="107504" y="3789040"/>
                <a:ext cx="8928992" cy="2002160"/>
              </a:xfrm>
              <a:blipFill>
                <a:blip r:embed="rId3"/>
                <a:stretch>
                  <a:fillRect t="-2744" b="-6402"/>
                </a:stretch>
              </a:blipFill>
            </p:spPr>
            <p:txBody>
              <a:bodyPr/>
              <a:lstStyle/>
              <a:p>
                <a:r>
                  <a:rPr lang="is-IS">
                    <a:noFill/>
                  </a:rPr>
                  <a:t> </a:t>
                </a:r>
              </a:p>
            </p:txBody>
          </p:sp>
        </mc:Fallback>
      </mc:AlternateContent>
      <p:sp>
        <p:nvSpPr>
          <p:cNvPr id="3" name="Rectangle 2"/>
          <p:cNvSpPr>
            <a:spLocks noGrp="1"/>
          </p:cNvSpPr>
          <p:nvPr>
            <p:ph type="subTitle" idx="1"/>
          </p:nvPr>
        </p:nvSpPr>
        <p:spPr>
          <a:xfrm>
            <a:off x="1748036" y="6021288"/>
            <a:ext cx="5647928" cy="685800"/>
          </a:xfrm>
        </p:spPr>
        <p:txBody>
          <a:bodyPr>
            <a:normAutofit fontScale="85000" lnSpcReduction="20000"/>
          </a:bodyPr>
          <a:lstStyle/>
          <a:p>
            <a:r>
              <a:rPr lang="en-US" dirty="0"/>
              <a:t>Þorsteinn Kristjáns Jóhannsson</a:t>
            </a:r>
            <a:br>
              <a:rPr lang="en-US" dirty="0"/>
            </a:br>
            <a:r>
              <a:rPr lang="en-US" dirty="0"/>
              <a:t>STÆR3FM</a:t>
            </a:r>
          </a:p>
        </p:txBody>
      </p:sp>
      <p:pic>
        <p:nvPicPr>
          <p:cNvPr id="5" name="Picture 4">
            <a:extLst>
              <a:ext uri="{FF2B5EF4-FFF2-40B4-BE49-F238E27FC236}">
                <a16:creationId xmlns:a16="http://schemas.microsoft.com/office/drawing/2014/main" id="{759D9DCE-7086-4F33-B31F-44B699DC5627}"/>
              </a:ext>
            </a:extLst>
          </p:cNvPr>
          <p:cNvPicPr>
            <a:picLocks noChangeAspect="1"/>
          </p:cNvPicPr>
          <p:nvPr/>
        </p:nvPicPr>
        <p:blipFill>
          <a:blip r:embed="rId4"/>
          <a:stretch>
            <a:fillRect/>
          </a:stretch>
        </p:blipFill>
        <p:spPr>
          <a:xfrm>
            <a:off x="2644899" y="1844824"/>
            <a:ext cx="3854202" cy="835077"/>
          </a:xfrm>
          <a:prstGeom prst="rect">
            <a:avLst/>
          </a:prstGeom>
        </p:spPr>
      </p:pic>
      <p:sp>
        <p:nvSpPr>
          <p:cNvPr id="4" name="TextBox 3">
            <a:extLst>
              <a:ext uri="{FF2B5EF4-FFF2-40B4-BE49-F238E27FC236}">
                <a16:creationId xmlns:a16="http://schemas.microsoft.com/office/drawing/2014/main" id="{AFB2799C-90AD-4FF6-A8D7-8642B96E92B1}"/>
              </a:ext>
            </a:extLst>
          </p:cNvPr>
          <p:cNvSpPr txBox="1"/>
          <p:nvPr/>
        </p:nvSpPr>
        <p:spPr>
          <a:xfrm rot="1883798">
            <a:off x="7166566" y="717133"/>
            <a:ext cx="1795684"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is-IS" sz="2400" dirty="0">
                <a:solidFill>
                  <a:srgbClr val="00B050"/>
                </a:solidFill>
              </a:rPr>
              <a:t>Fyrir bók</a:t>
            </a:r>
          </a:p>
          <a:p>
            <a:pPr algn="ctr"/>
            <a:r>
              <a:rPr lang="is-IS" sz="2400" dirty="0">
                <a:solidFill>
                  <a:srgbClr val="00B050"/>
                </a:solidFill>
              </a:rPr>
              <a:t>Stærðfræði 3B</a:t>
            </a:r>
          </a:p>
        </p:txBody>
      </p:sp>
    </p:spTree>
    <p:extLst>
      <p:ext uri="{BB962C8B-B14F-4D97-AF65-F5344CB8AC3E}">
        <p14:creationId xmlns:p14="http://schemas.microsoft.com/office/powerpoint/2010/main" val="107341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a:t>Skilgreiningar- og myndmengi</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14400" y="1447800"/>
                <a:ext cx="8050088" cy="5293568"/>
              </a:xfrm>
            </p:spPr>
            <p:txBody>
              <a:bodyPr>
                <a:normAutofit/>
              </a:bodyPr>
              <a:lstStyle/>
              <a:p>
                <a:r>
                  <a:rPr lang="is-IS" dirty="0"/>
                  <a:t>Verið er verið að finna myndmengið í 11c, bls. 12. </a:t>
                </a:r>
              </a:p>
              <a:p>
                <a:r>
                  <a:rPr lang="is-IS" dirty="0"/>
                  <a:t>Breyti f(x) í y og einangra x.</a:t>
                </a:r>
                <a:br>
                  <a:rPr lang="is-IS" dirty="0"/>
                </a:br>
                <a14:m>
                  <m:oMath xmlns:m="http://schemas.openxmlformats.org/officeDocument/2006/math">
                    <m:r>
                      <a:rPr lang="is-IS" sz="2400" b="0" i="1" smtClean="0">
                        <a:latin typeface="Cambria Math" panose="02040503050406030204" pitchFamily="18" charset="0"/>
                      </a:rPr>
                      <m:t>𝑓</m:t>
                    </m:r>
                    <m:d>
                      <m:dPr>
                        <m:ctrlPr>
                          <a:rPr lang="is-IS" sz="2400" b="0" i="1" smtClean="0">
                            <a:latin typeface="Cambria Math" panose="02040503050406030204" pitchFamily="18" charset="0"/>
                          </a:rPr>
                        </m:ctrlPr>
                      </m:dPr>
                      <m:e>
                        <m:r>
                          <a:rPr lang="is-IS" sz="2400" b="0" i="1" smtClean="0">
                            <a:latin typeface="Cambria Math" panose="02040503050406030204" pitchFamily="18" charset="0"/>
                          </a:rPr>
                          <m:t>𝑥</m:t>
                        </m:r>
                      </m:e>
                    </m:d>
                    <m:r>
                      <a:rPr lang="is-IS" sz="2400" b="0" i="1" smtClean="0">
                        <a:latin typeface="Cambria Math" panose="02040503050406030204" pitchFamily="18" charset="0"/>
                      </a:rPr>
                      <m:t>=</m:t>
                    </m:r>
                    <m:f>
                      <m:fPr>
                        <m:ctrlPr>
                          <a:rPr lang="is-IS" sz="2400" b="0" i="1" smtClean="0">
                            <a:latin typeface="Cambria Math" panose="02040503050406030204" pitchFamily="18" charset="0"/>
                          </a:rPr>
                        </m:ctrlPr>
                      </m:fPr>
                      <m:num>
                        <m:r>
                          <a:rPr lang="is-IS" sz="2400" b="0" i="1" smtClean="0">
                            <a:latin typeface="Cambria Math" panose="02040503050406030204" pitchFamily="18" charset="0"/>
                          </a:rPr>
                          <m:t>1</m:t>
                        </m:r>
                      </m:num>
                      <m:den>
                        <m:r>
                          <a:rPr lang="is-IS" sz="2400" b="0" i="1" smtClean="0">
                            <a:latin typeface="Cambria Math" panose="02040503050406030204" pitchFamily="18" charset="0"/>
                          </a:rPr>
                          <m:t>𝑥</m:t>
                        </m:r>
                        <m:r>
                          <a:rPr lang="is-IS" sz="2400" b="0" i="1" smtClean="0">
                            <a:latin typeface="Cambria Math" panose="02040503050406030204" pitchFamily="18" charset="0"/>
                          </a:rPr>
                          <m:t>+1</m:t>
                        </m:r>
                      </m:den>
                    </m:f>
                  </m:oMath>
                </a14:m>
                <a:endParaRPr lang="is-IS" sz="2400" b="0" dirty="0"/>
              </a:p>
              <a:p>
                <a:pPr marL="268288" indent="0">
                  <a:buNone/>
                </a:pPr>
                <a14:m>
                  <m:oMathPara xmlns:m="http://schemas.openxmlformats.org/officeDocument/2006/math">
                    <m:oMathParaPr>
                      <m:jc m:val="left"/>
                    </m:oMathParaPr>
                    <m:oMath xmlns:m="http://schemas.openxmlformats.org/officeDocument/2006/math">
                      <m:r>
                        <a:rPr lang="is-IS" sz="2400" b="0" i="1" smtClean="0">
                          <a:latin typeface="Cambria Math" panose="02040503050406030204" pitchFamily="18" charset="0"/>
                        </a:rPr>
                        <m:t>𝑦</m:t>
                      </m:r>
                      <m:r>
                        <a:rPr lang="is-IS" sz="2400" i="1">
                          <a:latin typeface="Cambria Math" panose="02040503050406030204" pitchFamily="18" charset="0"/>
                        </a:rPr>
                        <m:t>=</m:t>
                      </m:r>
                      <m:f>
                        <m:fPr>
                          <m:ctrlPr>
                            <a:rPr lang="is-IS" sz="2400" i="1">
                              <a:latin typeface="Cambria Math" panose="02040503050406030204" pitchFamily="18" charset="0"/>
                            </a:rPr>
                          </m:ctrlPr>
                        </m:fPr>
                        <m:num>
                          <m:r>
                            <a:rPr lang="is-IS" sz="2400" i="1">
                              <a:latin typeface="Cambria Math" panose="02040503050406030204" pitchFamily="18" charset="0"/>
                            </a:rPr>
                            <m:t>1</m:t>
                          </m:r>
                        </m:num>
                        <m:den>
                          <m:r>
                            <a:rPr lang="is-IS" sz="2400" b="0" i="1" smtClean="0">
                              <a:latin typeface="Cambria Math" panose="02040503050406030204" pitchFamily="18" charset="0"/>
                            </a:rPr>
                            <m:t>𝑥</m:t>
                          </m:r>
                          <m:r>
                            <a:rPr lang="is-IS" sz="2400" i="1">
                              <a:latin typeface="Cambria Math" panose="02040503050406030204" pitchFamily="18" charset="0"/>
                            </a:rPr>
                            <m:t>+1</m:t>
                          </m:r>
                        </m:den>
                      </m:f>
                      <m:r>
                        <a:rPr lang="is-IS" sz="2400" i="1">
                          <a:latin typeface="Cambria Math" panose="02040503050406030204" pitchFamily="18" charset="0"/>
                        </a:rPr>
                        <m:t> </m:t>
                      </m:r>
                    </m:oMath>
                  </m:oMathPara>
                </a14:m>
                <a:endParaRPr lang="is-IS" sz="2400" dirty="0"/>
              </a:p>
              <a:p>
                <a:pPr marL="268288" indent="0">
                  <a:buNone/>
                </a:pPr>
                <a14:m>
                  <m:oMathPara xmlns:m="http://schemas.openxmlformats.org/officeDocument/2006/math">
                    <m:oMathParaPr>
                      <m:jc m:val="left"/>
                    </m:oMathParaPr>
                    <m:oMath xmlns:m="http://schemas.openxmlformats.org/officeDocument/2006/math">
                      <m:r>
                        <a:rPr lang="is-IS" sz="2400" i="1">
                          <a:latin typeface="Cambria Math" panose="02040503050406030204" pitchFamily="18" charset="0"/>
                        </a:rPr>
                        <m:t>𝑦</m:t>
                      </m:r>
                      <m:d>
                        <m:dPr>
                          <m:ctrlPr>
                            <a:rPr lang="is-IS" sz="2400" b="0" i="1" smtClean="0">
                              <a:latin typeface="Cambria Math" panose="02040503050406030204" pitchFamily="18" charset="0"/>
                            </a:rPr>
                          </m:ctrlPr>
                        </m:dPr>
                        <m:e>
                          <m:r>
                            <a:rPr lang="is-IS" sz="2400" b="0" i="1" smtClean="0">
                              <a:latin typeface="Cambria Math" panose="02040503050406030204" pitchFamily="18" charset="0"/>
                            </a:rPr>
                            <m:t>𝑥</m:t>
                          </m:r>
                          <m:r>
                            <a:rPr lang="is-IS" sz="2400" i="1">
                              <a:latin typeface="Cambria Math" panose="02040503050406030204" pitchFamily="18" charset="0"/>
                            </a:rPr>
                            <m:t>+1</m:t>
                          </m:r>
                        </m:e>
                      </m:d>
                      <m:r>
                        <a:rPr lang="is-IS" sz="2400" i="1">
                          <a:latin typeface="Cambria Math" panose="02040503050406030204" pitchFamily="18" charset="0"/>
                        </a:rPr>
                        <m:t>=</m:t>
                      </m:r>
                      <m:r>
                        <a:rPr lang="is-IS" sz="2400" b="0" i="1" smtClean="0">
                          <a:latin typeface="Cambria Math" panose="02040503050406030204" pitchFamily="18" charset="0"/>
                        </a:rPr>
                        <m:t>1</m:t>
                      </m:r>
                    </m:oMath>
                  </m:oMathPara>
                </a14:m>
                <a:endParaRPr lang="is-IS" sz="2400" dirty="0"/>
              </a:p>
              <a:p>
                <a:pPr marL="268288" indent="0">
                  <a:buNone/>
                </a:pPr>
                <a14:m>
                  <m:oMathPara xmlns:m="http://schemas.openxmlformats.org/officeDocument/2006/math">
                    <m:oMathParaPr>
                      <m:jc m:val="left"/>
                    </m:oMathParaPr>
                    <m:oMath xmlns:m="http://schemas.openxmlformats.org/officeDocument/2006/math">
                      <m:r>
                        <a:rPr lang="is-IS" sz="2400" b="0" i="1" smtClean="0">
                          <a:latin typeface="Cambria Math" panose="02040503050406030204" pitchFamily="18" charset="0"/>
                        </a:rPr>
                        <m:t>𝑥𝑦</m:t>
                      </m:r>
                      <m:r>
                        <a:rPr lang="is-IS" sz="2400" i="1">
                          <a:latin typeface="Cambria Math" panose="02040503050406030204" pitchFamily="18" charset="0"/>
                        </a:rPr>
                        <m:t>+</m:t>
                      </m:r>
                      <m:r>
                        <a:rPr lang="is-IS" sz="2400" b="0" i="1" smtClean="0">
                          <a:latin typeface="Cambria Math" panose="02040503050406030204" pitchFamily="18" charset="0"/>
                        </a:rPr>
                        <m:t>𝑦</m:t>
                      </m:r>
                      <m:r>
                        <a:rPr lang="is-IS" sz="2400" i="1">
                          <a:latin typeface="Cambria Math" panose="02040503050406030204" pitchFamily="18" charset="0"/>
                        </a:rPr>
                        <m:t>=</m:t>
                      </m:r>
                      <m:r>
                        <a:rPr lang="is-IS" sz="2400" b="0" i="1" smtClean="0">
                          <a:latin typeface="Cambria Math" panose="02040503050406030204" pitchFamily="18" charset="0"/>
                        </a:rPr>
                        <m:t>1</m:t>
                      </m:r>
                    </m:oMath>
                  </m:oMathPara>
                </a14:m>
                <a:endParaRPr lang="is-IS" sz="2400" dirty="0"/>
              </a:p>
              <a:p>
                <a:pPr marL="268288" indent="0">
                  <a:buNone/>
                </a:pPr>
                <a14:m>
                  <m:oMathPara xmlns:m="http://schemas.openxmlformats.org/officeDocument/2006/math">
                    <m:oMathParaPr>
                      <m:jc m:val="left"/>
                    </m:oMathParaPr>
                    <m:oMath xmlns:m="http://schemas.openxmlformats.org/officeDocument/2006/math">
                      <m:r>
                        <a:rPr lang="is-IS" sz="2400" b="0" i="1" smtClean="0">
                          <a:latin typeface="Cambria Math" panose="02040503050406030204" pitchFamily="18" charset="0"/>
                        </a:rPr>
                        <m:t>𝑥𝑦</m:t>
                      </m:r>
                      <m:r>
                        <a:rPr lang="is-IS" sz="2400" i="1">
                          <a:latin typeface="Cambria Math" panose="02040503050406030204" pitchFamily="18" charset="0"/>
                        </a:rPr>
                        <m:t>=</m:t>
                      </m:r>
                      <m:r>
                        <a:rPr lang="is-IS" sz="2400" b="0" i="1" smtClean="0">
                          <a:latin typeface="Cambria Math" panose="02040503050406030204" pitchFamily="18" charset="0"/>
                        </a:rPr>
                        <m:t>1−</m:t>
                      </m:r>
                      <m:r>
                        <a:rPr lang="is-IS" sz="2400" b="0" i="1" smtClean="0">
                          <a:latin typeface="Cambria Math" panose="02040503050406030204" pitchFamily="18" charset="0"/>
                        </a:rPr>
                        <m:t>𝑦</m:t>
                      </m:r>
                    </m:oMath>
                  </m:oMathPara>
                </a14:m>
                <a:endParaRPr lang="is-IS" sz="2400" dirty="0"/>
              </a:p>
              <a:p>
                <a:pPr marL="268288" indent="0">
                  <a:buNone/>
                </a:pPr>
                <a14:m>
                  <m:oMathPara xmlns:m="http://schemas.openxmlformats.org/officeDocument/2006/math">
                    <m:oMathParaPr>
                      <m:jc m:val="left"/>
                    </m:oMathParaPr>
                    <m:oMath xmlns:m="http://schemas.openxmlformats.org/officeDocument/2006/math">
                      <m:r>
                        <a:rPr lang="is-IS" sz="2400" b="0" i="1" smtClean="0">
                          <a:latin typeface="Cambria Math" panose="02040503050406030204" pitchFamily="18" charset="0"/>
                        </a:rPr>
                        <m:t>𝑥</m:t>
                      </m:r>
                      <m:r>
                        <a:rPr lang="is-IS" sz="2400" i="1">
                          <a:latin typeface="Cambria Math" panose="02040503050406030204" pitchFamily="18" charset="0"/>
                        </a:rPr>
                        <m:t>=</m:t>
                      </m:r>
                      <m:f>
                        <m:fPr>
                          <m:ctrlPr>
                            <a:rPr lang="is-IS" sz="2400" i="1" smtClean="0">
                              <a:latin typeface="Cambria Math" panose="02040503050406030204" pitchFamily="18" charset="0"/>
                            </a:rPr>
                          </m:ctrlPr>
                        </m:fPr>
                        <m:num>
                          <m:r>
                            <a:rPr lang="is-IS" sz="2400" i="1">
                              <a:latin typeface="Cambria Math" panose="02040503050406030204" pitchFamily="18" charset="0"/>
                            </a:rPr>
                            <m:t>1−</m:t>
                          </m:r>
                          <m:r>
                            <a:rPr lang="is-IS" sz="2400" b="0" i="1" smtClean="0">
                              <a:latin typeface="Cambria Math" panose="02040503050406030204" pitchFamily="18" charset="0"/>
                            </a:rPr>
                            <m:t>𝑦</m:t>
                          </m:r>
                        </m:num>
                        <m:den>
                          <m:r>
                            <a:rPr lang="is-IS" sz="2400" b="0" i="1" smtClean="0">
                              <a:latin typeface="Cambria Math" panose="02040503050406030204" pitchFamily="18" charset="0"/>
                            </a:rPr>
                            <m:t>𝑦</m:t>
                          </m:r>
                        </m:den>
                      </m:f>
                    </m:oMath>
                  </m:oMathPara>
                </a14:m>
                <a:endParaRPr lang="is-IS" sz="2400" dirty="0"/>
              </a:p>
              <a:p>
                <a:r>
                  <a:rPr lang="is-IS" i="0" dirty="0"/>
                  <a:t>H</a:t>
                </a:r>
                <a:r>
                  <a:rPr lang="is-IS" b="0" i="0" dirty="0"/>
                  <a:t>ér er ekkert vesen, y má bara ekki vera 0.  </a:t>
                </a:r>
                <a14:m>
                  <m:oMath xmlns:m="http://schemas.openxmlformats.org/officeDocument/2006/math">
                    <m:sSub>
                      <m:sSubPr>
                        <m:ctrlPr>
                          <a:rPr lang="is-IS" sz="2400" b="0" i="1" smtClean="0">
                            <a:latin typeface="Cambria Math" panose="02040503050406030204" pitchFamily="18" charset="0"/>
                          </a:rPr>
                        </m:ctrlPr>
                      </m:sSubPr>
                      <m:e>
                        <m:r>
                          <a:rPr lang="is-IS" sz="2400" b="0" i="1" smtClean="0">
                            <a:latin typeface="Cambria Math" panose="02040503050406030204" pitchFamily="18" charset="0"/>
                          </a:rPr>
                          <m:t>𝑉</m:t>
                        </m:r>
                      </m:e>
                      <m:sub>
                        <m:r>
                          <a:rPr lang="is-IS" sz="2400" b="0" i="1" smtClean="0">
                            <a:latin typeface="Cambria Math" panose="02040503050406030204" pitchFamily="18" charset="0"/>
                          </a:rPr>
                          <m:t>𝑓</m:t>
                        </m:r>
                      </m:sub>
                    </m:sSub>
                    <m:r>
                      <a:rPr lang="is-IS" sz="2400" b="0" i="1" smtClean="0">
                        <a:latin typeface="Cambria Math" panose="02040503050406030204" pitchFamily="18" charset="0"/>
                      </a:rPr>
                      <m:t>=</m:t>
                    </m:r>
                    <m:r>
                      <a:rPr lang="is-IS" sz="2400" b="0" i="1" smtClean="0">
                        <a:latin typeface="Cambria Math" panose="02040503050406030204" pitchFamily="18" charset="0"/>
                      </a:rPr>
                      <m:t>𝑅</m:t>
                    </m:r>
                    <m:r>
                      <a:rPr lang="is-IS" sz="2400" b="0" i="1" smtClean="0">
                        <a:latin typeface="Cambria Math" panose="02040503050406030204" pitchFamily="18" charset="0"/>
                      </a:rPr>
                      <m:t>\</m:t>
                    </m:r>
                    <m:d>
                      <m:dPr>
                        <m:begChr m:val="{"/>
                        <m:endChr m:val="}"/>
                        <m:ctrlPr>
                          <a:rPr lang="is-IS" sz="2400" b="0" i="1" smtClean="0">
                            <a:latin typeface="Cambria Math" panose="02040503050406030204" pitchFamily="18" charset="0"/>
                          </a:rPr>
                        </m:ctrlPr>
                      </m:dPr>
                      <m:e>
                        <m:r>
                          <a:rPr lang="is-IS" sz="2400" b="0" i="1" smtClean="0">
                            <a:latin typeface="Cambria Math" panose="02040503050406030204" pitchFamily="18" charset="0"/>
                          </a:rPr>
                          <m:t>0</m:t>
                        </m:r>
                      </m:e>
                    </m:d>
                  </m:oMath>
                </a14:m>
                <a:endParaRPr lang="is-IS" sz="2400" dirty="0"/>
              </a:p>
              <a:p>
                <a:r>
                  <a:rPr lang="is-IS" dirty="0"/>
                  <a:t>Það sem er fyrir ofan strik skiptir engu hér</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14400" y="1447800"/>
                <a:ext cx="8050088" cy="5293568"/>
              </a:xfrm>
              <a:blipFill>
                <a:blip r:embed="rId2"/>
                <a:stretch>
                  <a:fillRect l="-757" t="-103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9DF746C-ED91-4982-B6EC-5A01178C82CB}"/>
              </a:ext>
            </a:extLst>
          </p:cNvPr>
          <p:cNvSpPr txBox="1"/>
          <p:nvPr/>
        </p:nvSpPr>
        <p:spPr>
          <a:xfrm rot="1883798">
            <a:off x="7605426" y="335605"/>
            <a:ext cx="1433148"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is-IS" sz="2400" dirty="0">
                <a:solidFill>
                  <a:srgbClr val="00B050"/>
                </a:solidFill>
              </a:rPr>
              <a:t>Fyrir dæmi</a:t>
            </a:r>
          </a:p>
          <a:p>
            <a:pPr algn="ctr"/>
            <a:r>
              <a:rPr lang="is-IS" sz="2400" dirty="0">
                <a:solidFill>
                  <a:srgbClr val="00B050"/>
                </a:solidFill>
              </a:rPr>
              <a:t>7-15</a:t>
            </a:r>
          </a:p>
        </p:txBody>
      </p:sp>
    </p:spTree>
    <p:extLst>
      <p:ext uri="{BB962C8B-B14F-4D97-AF65-F5344CB8AC3E}">
        <p14:creationId xmlns:p14="http://schemas.microsoft.com/office/powerpoint/2010/main" val="98317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a:t>Skilgreiningar- og myndmengi</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14400" y="1447800"/>
                <a:ext cx="8050088" cy="5293568"/>
              </a:xfrm>
            </p:spPr>
            <p:txBody>
              <a:bodyPr>
                <a:normAutofit/>
              </a:bodyPr>
              <a:lstStyle/>
              <a:p>
                <a:r>
                  <a:rPr lang="is-IS" dirty="0"/>
                  <a:t>X undir striki í broti – 14b, bls. 12</a:t>
                </a:r>
                <a:br>
                  <a:rPr lang="is-IS" dirty="0"/>
                </a:br>
                <a14:m>
                  <m:oMath xmlns:m="http://schemas.openxmlformats.org/officeDocument/2006/math">
                    <m:r>
                      <a:rPr lang="is-IS" sz="2400" b="0" i="1" smtClean="0">
                        <a:latin typeface="Cambria Math" panose="02040503050406030204" pitchFamily="18" charset="0"/>
                      </a:rPr>
                      <m:t>𝑓</m:t>
                    </m:r>
                    <m:d>
                      <m:dPr>
                        <m:ctrlPr>
                          <a:rPr lang="is-IS" sz="2400" b="0" i="1" smtClean="0">
                            <a:latin typeface="Cambria Math" panose="02040503050406030204" pitchFamily="18" charset="0"/>
                          </a:rPr>
                        </m:ctrlPr>
                      </m:dPr>
                      <m:e>
                        <m:r>
                          <a:rPr lang="is-IS" sz="2400" b="0" i="1" smtClean="0">
                            <a:latin typeface="Cambria Math" panose="02040503050406030204" pitchFamily="18" charset="0"/>
                          </a:rPr>
                          <m:t>𝑥</m:t>
                        </m:r>
                      </m:e>
                    </m:d>
                    <m:r>
                      <a:rPr lang="is-IS" sz="2400" b="0" i="1" smtClean="0">
                        <a:latin typeface="Cambria Math" panose="02040503050406030204" pitchFamily="18" charset="0"/>
                      </a:rPr>
                      <m:t>=</m:t>
                    </m:r>
                    <m:f>
                      <m:fPr>
                        <m:ctrlPr>
                          <a:rPr lang="is-IS" sz="2400" b="0" i="1" smtClean="0">
                            <a:latin typeface="Cambria Math" panose="02040503050406030204" pitchFamily="18" charset="0"/>
                          </a:rPr>
                        </m:ctrlPr>
                      </m:fPr>
                      <m:num>
                        <m:r>
                          <a:rPr lang="is-IS" sz="2400" b="0" i="1" smtClean="0">
                            <a:latin typeface="Cambria Math" panose="02040503050406030204" pitchFamily="18" charset="0"/>
                          </a:rPr>
                          <m:t>1</m:t>
                        </m:r>
                      </m:num>
                      <m:den>
                        <m:sSup>
                          <m:sSupPr>
                            <m:ctrlPr>
                              <a:rPr lang="is-IS" sz="2400" b="0" i="1" smtClean="0">
                                <a:latin typeface="Cambria Math" panose="02040503050406030204" pitchFamily="18" charset="0"/>
                              </a:rPr>
                            </m:ctrlPr>
                          </m:sSupPr>
                          <m:e>
                            <m:r>
                              <a:rPr lang="is-IS" sz="2400" b="0" i="1" smtClean="0">
                                <a:latin typeface="Cambria Math" panose="02040503050406030204" pitchFamily="18" charset="0"/>
                              </a:rPr>
                              <m:t>𝑥</m:t>
                            </m:r>
                          </m:e>
                          <m:sup>
                            <m:r>
                              <a:rPr lang="is-IS" sz="2400" b="0" i="1" smtClean="0">
                                <a:latin typeface="Cambria Math" panose="02040503050406030204" pitchFamily="18" charset="0"/>
                              </a:rPr>
                              <m:t>2</m:t>
                            </m:r>
                          </m:sup>
                        </m:sSup>
                        <m:r>
                          <a:rPr lang="is-IS" sz="2400" b="0" i="1" smtClean="0">
                            <a:latin typeface="Cambria Math" panose="02040503050406030204" pitchFamily="18" charset="0"/>
                          </a:rPr>
                          <m:t>+1</m:t>
                        </m:r>
                      </m:den>
                    </m:f>
                  </m:oMath>
                </a14:m>
                <a:endParaRPr lang="is-IS" sz="2400" b="0" dirty="0"/>
              </a:p>
              <a:p>
                <a:r>
                  <a:rPr lang="is-IS" sz="2400" dirty="0"/>
                  <a:t>Það má ekki deila með núlli svo fyrst þarf að skoða hvort það gerist.</a:t>
                </a:r>
              </a:p>
              <a:p>
                <a:r>
                  <a:rPr lang="is-IS" sz="2400" dirty="0"/>
                  <a:t>Hægt er að nota ALLTAF algebrureikning til að komast að því.</a:t>
                </a:r>
              </a:p>
              <a:p>
                <a:r>
                  <a:rPr lang="is-IS" sz="2400" dirty="0"/>
                  <a:t>Ef svarið er „math error“ í vasareikni, sem þýðir óleysanlegt,</a:t>
                </a:r>
                <a:br>
                  <a:rPr lang="is-IS" sz="2400" dirty="0"/>
                </a:br>
                <a:r>
                  <a:rPr lang="is-IS" sz="2400" dirty="0"/>
                  <a:t>þá þýðir það að x getur verið hvaða tala sem er eða </a:t>
                </a:r>
                <a14:m>
                  <m:oMath xmlns:m="http://schemas.openxmlformats.org/officeDocument/2006/math">
                    <m:sSub>
                      <m:sSubPr>
                        <m:ctrlPr>
                          <a:rPr lang="is-IS" sz="2400" b="0" i="1" smtClean="0">
                            <a:latin typeface="Cambria Math" panose="02040503050406030204" pitchFamily="18" charset="0"/>
                          </a:rPr>
                        </m:ctrlPr>
                      </m:sSubPr>
                      <m:e>
                        <m:r>
                          <a:rPr lang="is-IS" sz="2400" b="0" i="1" smtClean="0">
                            <a:latin typeface="Cambria Math" panose="02040503050406030204" pitchFamily="18" charset="0"/>
                          </a:rPr>
                          <m:t>𝐷</m:t>
                        </m:r>
                      </m:e>
                      <m:sub>
                        <m:r>
                          <a:rPr lang="is-IS" sz="2400" b="0" i="1" smtClean="0">
                            <a:latin typeface="Cambria Math" panose="02040503050406030204" pitchFamily="18" charset="0"/>
                          </a:rPr>
                          <m:t>𝑓</m:t>
                        </m:r>
                      </m:sub>
                    </m:sSub>
                    <m:r>
                      <a:rPr lang="is-IS" sz="2400" b="0" i="1" smtClean="0">
                        <a:latin typeface="Cambria Math" panose="02040503050406030204" pitchFamily="18" charset="0"/>
                      </a:rPr>
                      <m:t>=</m:t>
                    </m:r>
                    <m:r>
                      <a:rPr lang="is-IS" sz="2400" b="0" i="1" smtClean="0">
                        <a:latin typeface="Cambria Math" panose="02040503050406030204" pitchFamily="18" charset="0"/>
                      </a:rPr>
                      <m:t>𝑅</m:t>
                    </m:r>
                  </m:oMath>
                </a14:m>
                <a:r>
                  <a:rPr lang="is-IS" sz="2400" dirty="0"/>
                  <a:t>.</a:t>
                </a:r>
              </a:p>
              <a:p>
                <a:r>
                  <a:rPr lang="is-IS" sz="2400" dirty="0"/>
                  <a:t>Skoðað er eingöngu það sem er undir striki.Er svarið undir striki einhverntíman 0?</a:t>
                </a:r>
              </a:p>
              <a:p>
                <a:pPr marL="268288" indent="0">
                  <a:buNone/>
                </a:pPr>
                <a14:m>
                  <m:oMathPara xmlns:m="http://schemas.openxmlformats.org/officeDocument/2006/math">
                    <m:oMathParaPr>
                      <m:jc m:val="left"/>
                    </m:oMathParaPr>
                    <m:oMath xmlns:m="http://schemas.openxmlformats.org/officeDocument/2006/math">
                      <m:r>
                        <a:rPr lang="is-IS" sz="2400" b="0" i="1" smtClean="0">
                          <a:latin typeface="Cambria Math" panose="02040503050406030204" pitchFamily="18" charset="0"/>
                        </a:rPr>
                        <m:t>0=</m:t>
                      </m:r>
                      <m:sSup>
                        <m:sSupPr>
                          <m:ctrlPr>
                            <a:rPr lang="is-IS" sz="2400" i="1">
                              <a:latin typeface="Cambria Math" panose="02040503050406030204" pitchFamily="18" charset="0"/>
                            </a:rPr>
                          </m:ctrlPr>
                        </m:sSupPr>
                        <m:e>
                          <m:r>
                            <a:rPr lang="is-IS" sz="2400" i="1">
                              <a:latin typeface="Cambria Math" panose="02040503050406030204" pitchFamily="18" charset="0"/>
                            </a:rPr>
                            <m:t>𝑥</m:t>
                          </m:r>
                        </m:e>
                        <m:sup>
                          <m:r>
                            <a:rPr lang="is-IS" sz="2400" i="1">
                              <a:latin typeface="Cambria Math" panose="02040503050406030204" pitchFamily="18" charset="0"/>
                            </a:rPr>
                            <m:t>2</m:t>
                          </m:r>
                        </m:sup>
                      </m:sSup>
                      <m:r>
                        <a:rPr lang="is-IS" sz="2400" i="1">
                          <a:latin typeface="Cambria Math" panose="02040503050406030204" pitchFamily="18" charset="0"/>
                        </a:rPr>
                        <m:t>+1</m:t>
                      </m:r>
                    </m:oMath>
                  </m:oMathPara>
                </a14:m>
                <a:endParaRPr lang="is-IS" sz="2400" b="0" i="1" dirty="0">
                  <a:latin typeface="Cambria Math" panose="02040503050406030204" pitchFamily="18" charset="0"/>
                </a:endParaRPr>
              </a:p>
              <a:p>
                <a:pPr marL="268288" indent="0">
                  <a:buNone/>
                </a:pPr>
                <a14:m>
                  <m:oMathPara xmlns:m="http://schemas.openxmlformats.org/officeDocument/2006/math">
                    <m:oMathParaPr>
                      <m:jc m:val="left"/>
                    </m:oMathParaPr>
                    <m:oMath xmlns:m="http://schemas.openxmlformats.org/officeDocument/2006/math">
                      <m:r>
                        <a:rPr lang="is-IS" sz="2400" b="0" i="1" smtClean="0">
                          <a:latin typeface="Cambria Math" panose="02040503050406030204" pitchFamily="18" charset="0"/>
                        </a:rPr>
                        <m:t>𝑥</m:t>
                      </m:r>
                      <m:r>
                        <a:rPr lang="is-IS" sz="2400" b="0" i="1" smtClean="0">
                          <a:latin typeface="Cambria Math" panose="02040503050406030204" pitchFamily="18" charset="0"/>
                        </a:rPr>
                        <m:t>=±</m:t>
                      </m:r>
                      <m:rad>
                        <m:radPr>
                          <m:degHide m:val="on"/>
                          <m:ctrlPr>
                            <a:rPr lang="is-IS" sz="2400" b="0" i="1" smtClean="0">
                              <a:latin typeface="Cambria Math" panose="02040503050406030204" pitchFamily="18" charset="0"/>
                              <a:ea typeface="Cambria Math" panose="02040503050406030204" pitchFamily="18" charset="0"/>
                            </a:rPr>
                          </m:ctrlPr>
                        </m:radPr>
                        <m:deg/>
                        <m:e>
                          <m:r>
                            <a:rPr lang="is-IS" sz="2400" b="0" i="1" smtClean="0">
                              <a:latin typeface="Cambria Math" panose="02040503050406030204" pitchFamily="18" charset="0"/>
                              <a:ea typeface="Cambria Math" panose="02040503050406030204" pitchFamily="18" charset="0"/>
                            </a:rPr>
                            <m:t>−1</m:t>
                          </m:r>
                        </m:e>
                      </m:rad>
                    </m:oMath>
                  </m:oMathPara>
                </a14:m>
                <a:endParaRPr lang="is-IS" sz="2400" dirty="0"/>
              </a:p>
              <a:p>
                <a:r>
                  <a:rPr lang="is-IS" sz="2400" dirty="0"/>
                  <a:t>Þetta er ekki hægt svo </a:t>
                </a:r>
                <a14:m>
                  <m:oMath xmlns:m="http://schemas.openxmlformats.org/officeDocument/2006/math">
                    <m:sSub>
                      <m:sSubPr>
                        <m:ctrlPr>
                          <a:rPr lang="is-IS" sz="2400" b="0" i="1" smtClean="0">
                            <a:latin typeface="Cambria Math" panose="02040503050406030204" pitchFamily="18" charset="0"/>
                          </a:rPr>
                        </m:ctrlPr>
                      </m:sSubPr>
                      <m:e>
                        <m:r>
                          <a:rPr lang="is-IS" sz="2400" b="0" i="1" smtClean="0">
                            <a:latin typeface="Cambria Math" panose="02040503050406030204" pitchFamily="18" charset="0"/>
                          </a:rPr>
                          <m:t>𝐷</m:t>
                        </m:r>
                      </m:e>
                      <m:sub>
                        <m:r>
                          <a:rPr lang="is-IS" sz="2400" b="0" i="1" smtClean="0">
                            <a:latin typeface="Cambria Math" panose="02040503050406030204" pitchFamily="18" charset="0"/>
                          </a:rPr>
                          <m:t>𝑓</m:t>
                        </m:r>
                      </m:sub>
                    </m:sSub>
                    <m:r>
                      <a:rPr lang="is-IS" sz="2400" b="0" i="1" smtClean="0">
                        <a:latin typeface="Cambria Math" panose="02040503050406030204" pitchFamily="18" charset="0"/>
                      </a:rPr>
                      <m:t>=</m:t>
                    </m:r>
                    <m:r>
                      <a:rPr lang="is-IS" sz="2400" b="0" i="1" smtClean="0">
                        <a:latin typeface="Cambria Math" panose="02040503050406030204" pitchFamily="18" charset="0"/>
                      </a:rPr>
                      <m:t>𝑅</m:t>
                    </m:r>
                  </m:oMath>
                </a14:m>
                <a:r>
                  <a:rPr lang="is-IS" sz="2400" dirty="0"/>
                  <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14400" y="1447800"/>
                <a:ext cx="8050088" cy="5293568"/>
              </a:xfrm>
              <a:blipFill>
                <a:blip r:embed="rId2"/>
                <a:stretch>
                  <a:fillRect l="-757" t="-103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9DF746C-ED91-4982-B6EC-5A01178C82CB}"/>
              </a:ext>
            </a:extLst>
          </p:cNvPr>
          <p:cNvSpPr txBox="1"/>
          <p:nvPr/>
        </p:nvSpPr>
        <p:spPr>
          <a:xfrm rot="1883798">
            <a:off x="7605426" y="335605"/>
            <a:ext cx="1433148"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is-IS" sz="2400" dirty="0">
                <a:solidFill>
                  <a:srgbClr val="00B050"/>
                </a:solidFill>
              </a:rPr>
              <a:t>Fyrir dæmi</a:t>
            </a:r>
          </a:p>
          <a:p>
            <a:pPr algn="ctr"/>
            <a:r>
              <a:rPr lang="is-IS" sz="2400" dirty="0">
                <a:solidFill>
                  <a:srgbClr val="00B050"/>
                </a:solidFill>
              </a:rPr>
              <a:t>7-15</a:t>
            </a:r>
          </a:p>
        </p:txBody>
      </p:sp>
    </p:spTree>
    <p:extLst>
      <p:ext uri="{BB962C8B-B14F-4D97-AF65-F5344CB8AC3E}">
        <p14:creationId xmlns:p14="http://schemas.microsoft.com/office/powerpoint/2010/main" val="166034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a:t>Skilgreiningar- og myndmengi</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14400" y="1447800"/>
                <a:ext cx="8050088" cy="5293568"/>
              </a:xfrm>
            </p:spPr>
            <p:txBody>
              <a:bodyPr>
                <a:normAutofit/>
              </a:bodyPr>
              <a:lstStyle/>
              <a:p>
                <a:r>
                  <a:rPr lang="is-IS" dirty="0"/>
                  <a:t>Verið er að finna myndmengið í 14b, bls. 12</a:t>
                </a:r>
                <a:br>
                  <a:rPr lang="is-IS" dirty="0"/>
                </a:br>
                <a14:m>
                  <m:oMath xmlns:m="http://schemas.openxmlformats.org/officeDocument/2006/math">
                    <m:r>
                      <a:rPr lang="is-IS" sz="2400" b="0" i="1" smtClean="0">
                        <a:latin typeface="Cambria Math" panose="02040503050406030204" pitchFamily="18" charset="0"/>
                      </a:rPr>
                      <m:t>𝑓</m:t>
                    </m:r>
                    <m:d>
                      <m:dPr>
                        <m:ctrlPr>
                          <a:rPr lang="is-IS" sz="2400" b="0" i="1" smtClean="0">
                            <a:latin typeface="Cambria Math" panose="02040503050406030204" pitchFamily="18" charset="0"/>
                          </a:rPr>
                        </m:ctrlPr>
                      </m:dPr>
                      <m:e>
                        <m:r>
                          <a:rPr lang="is-IS" sz="2400" b="0" i="1" smtClean="0">
                            <a:latin typeface="Cambria Math" panose="02040503050406030204" pitchFamily="18" charset="0"/>
                          </a:rPr>
                          <m:t>𝑥</m:t>
                        </m:r>
                      </m:e>
                    </m:d>
                    <m:r>
                      <a:rPr lang="is-IS" sz="2400" b="0" i="1" smtClean="0">
                        <a:latin typeface="Cambria Math" panose="02040503050406030204" pitchFamily="18" charset="0"/>
                      </a:rPr>
                      <m:t>=</m:t>
                    </m:r>
                    <m:f>
                      <m:fPr>
                        <m:ctrlPr>
                          <a:rPr lang="is-IS" sz="2400" b="0" i="1" smtClean="0">
                            <a:latin typeface="Cambria Math" panose="02040503050406030204" pitchFamily="18" charset="0"/>
                          </a:rPr>
                        </m:ctrlPr>
                      </m:fPr>
                      <m:num>
                        <m:r>
                          <a:rPr lang="is-IS" sz="2400" b="0" i="1" smtClean="0">
                            <a:latin typeface="Cambria Math" panose="02040503050406030204" pitchFamily="18" charset="0"/>
                          </a:rPr>
                          <m:t>1</m:t>
                        </m:r>
                      </m:num>
                      <m:den>
                        <m:sSup>
                          <m:sSupPr>
                            <m:ctrlPr>
                              <a:rPr lang="is-IS" sz="2400" b="0" i="1" smtClean="0">
                                <a:latin typeface="Cambria Math" panose="02040503050406030204" pitchFamily="18" charset="0"/>
                              </a:rPr>
                            </m:ctrlPr>
                          </m:sSupPr>
                          <m:e>
                            <m:r>
                              <a:rPr lang="is-IS" sz="2400" b="0" i="1" smtClean="0">
                                <a:latin typeface="Cambria Math" panose="02040503050406030204" pitchFamily="18" charset="0"/>
                              </a:rPr>
                              <m:t>𝑥</m:t>
                            </m:r>
                          </m:e>
                          <m:sup>
                            <m:r>
                              <a:rPr lang="is-IS" sz="2400" b="0" i="1" smtClean="0">
                                <a:latin typeface="Cambria Math" panose="02040503050406030204" pitchFamily="18" charset="0"/>
                              </a:rPr>
                              <m:t>2</m:t>
                            </m:r>
                          </m:sup>
                        </m:sSup>
                        <m:r>
                          <a:rPr lang="is-IS" sz="2400" b="0" i="1" smtClean="0">
                            <a:latin typeface="Cambria Math" panose="02040503050406030204" pitchFamily="18" charset="0"/>
                          </a:rPr>
                          <m:t>+1</m:t>
                        </m:r>
                      </m:den>
                    </m:f>
                  </m:oMath>
                </a14:m>
                <a:endParaRPr lang="is-IS" sz="2400" b="0" dirty="0"/>
              </a:p>
              <a:p>
                <a:r>
                  <a:rPr lang="is-IS" sz="2400" dirty="0"/>
                  <a:t>Sett er y í staðin fyrir f(x) og x er eingangrað.</a:t>
                </a:r>
              </a:p>
              <a:p>
                <a:pPr marL="268288" indent="0">
                  <a:buNone/>
                </a:pPr>
                <a14:m>
                  <m:oMathPara xmlns:m="http://schemas.openxmlformats.org/officeDocument/2006/math">
                    <m:oMathParaPr>
                      <m:jc m:val="left"/>
                    </m:oMathParaPr>
                    <m:oMath xmlns:m="http://schemas.openxmlformats.org/officeDocument/2006/math">
                      <m:r>
                        <a:rPr lang="is-IS" sz="2400" b="0" i="1" smtClean="0">
                          <a:latin typeface="Cambria Math" panose="02040503050406030204" pitchFamily="18" charset="0"/>
                        </a:rPr>
                        <m:t>𝑦</m:t>
                      </m:r>
                      <m:r>
                        <a:rPr lang="is-IS" sz="2400" i="1">
                          <a:latin typeface="Cambria Math" panose="02040503050406030204" pitchFamily="18" charset="0"/>
                        </a:rPr>
                        <m:t>=</m:t>
                      </m:r>
                      <m:f>
                        <m:fPr>
                          <m:ctrlPr>
                            <a:rPr lang="is-IS" sz="2400" i="1">
                              <a:latin typeface="Cambria Math" panose="02040503050406030204" pitchFamily="18" charset="0"/>
                            </a:rPr>
                          </m:ctrlPr>
                        </m:fPr>
                        <m:num>
                          <m:r>
                            <a:rPr lang="is-IS" sz="2400" i="1">
                              <a:latin typeface="Cambria Math" panose="02040503050406030204" pitchFamily="18" charset="0"/>
                            </a:rPr>
                            <m:t>1</m:t>
                          </m:r>
                        </m:num>
                        <m:den>
                          <m:sSup>
                            <m:sSupPr>
                              <m:ctrlPr>
                                <a:rPr lang="is-IS" sz="2400" i="1">
                                  <a:latin typeface="Cambria Math" panose="02040503050406030204" pitchFamily="18" charset="0"/>
                                </a:rPr>
                              </m:ctrlPr>
                            </m:sSupPr>
                            <m:e>
                              <m:r>
                                <a:rPr lang="is-IS" sz="2400" i="1">
                                  <a:latin typeface="Cambria Math" panose="02040503050406030204" pitchFamily="18" charset="0"/>
                                </a:rPr>
                                <m:t>𝑥</m:t>
                              </m:r>
                            </m:e>
                            <m:sup>
                              <m:r>
                                <a:rPr lang="is-IS" sz="2400" i="1">
                                  <a:latin typeface="Cambria Math" panose="02040503050406030204" pitchFamily="18" charset="0"/>
                                </a:rPr>
                                <m:t>2</m:t>
                              </m:r>
                            </m:sup>
                          </m:sSup>
                          <m:r>
                            <a:rPr lang="is-IS" sz="2400" i="1">
                              <a:latin typeface="Cambria Math" panose="02040503050406030204" pitchFamily="18" charset="0"/>
                            </a:rPr>
                            <m:t>+1</m:t>
                          </m:r>
                        </m:den>
                      </m:f>
                      <m:r>
                        <a:rPr lang="is-IS" sz="2400" i="1">
                          <a:latin typeface="Cambria Math" panose="02040503050406030204" pitchFamily="18" charset="0"/>
                        </a:rPr>
                        <m:t> </m:t>
                      </m:r>
                    </m:oMath>
                  </m:oMathPara>
                </a14:m>
                <a:endParaRPr lang="is-IS" sz="2400" dirty="0"/>
              </a:p>
              <a:p>
                <a:pPr marL="268288" indent="0">
                  <a:buNone/>
                </a:pPr>
                <a14:m>
                  <m:oMathPara xmlns:m="http://schemas.openxmlformats.org/officeDocument/2006/math">
                    <m:oMathParaPr>
                      <m:jc m:val="left"/>
                    </m:oMathParaPr>
                    <m:oMath xmlns:m="http://schemas.openxmlformats.org/officeDocument/2006/math">
                      <m:r>
                        <a:rPr lang="is-IS" sz="2400" i="1">
                          <a:latin typeface="Cambria Math" panose="02040503050406030204" pitchFamily="18" charset="0"/>
                        </a:rPr>
                        <m:t>𝑦</m:t>
                      </m:r>
                      <m:d>
                        <m:dPr>
                          <m:ctrlPr>
                            <a:rPr lang="is-IS" sz="2400" b="0" i="1" smtClean="0">
                              <a:latin typeface="Cambria Math" panose="02040503050406030204" pitchFamily="18" charset="0"/>
                            </a:rPr>
                          </m:ctrlPr>
                        </m:dPr>
                        <m:e>
                          <m:sSup>
                            <m:sSupPr>
                              <m:ctrlPr>
                                <a:rPr lang="is-IS" sz="2400" i="1">
                                  <a:latin typeface="Cambria Math" panose="02040503050406030204" pitchFamily="18" charset="0"/>
                                </a:rPr>
                              </m:ctrlPr>
                            </m:sSupPr>
                            <m:e>
                              <m:r>
                                <a:rPr lang="is-IS" sz="2400" i="1">
                                  <a:latin typeface="Cambria Math" panose="02040503050406030204" pitchFamily="18" charset="0"/>
                                </a:rPr>
                                <m:t>𝑥</m:t>
                              </m:r>
                            </m:e>
                            <m:sup>
                              <m:r>
                                <a:rPr lang="is-IS" sz="2400" i="1">
                                  <a:latin typeface="Cambria Math" panose="02040503050406030204" pitchFamily="18" charset="0"/>
                                </a:rPr>
                                <m:t>2</m:t>
                              </m:r>
                            </m:sup>
                          </m:sSup>
                          <m:r>
                            <a:rPr lang="is-IS" sz="2400" i="1">
                              <a:latin typeface="Cambria Math" panose="02040503050406030204" pitchFamily="18" charset="0"/>
                            </a:rPr>
                            <m:t>+1</m:t>
                          </m:r>
                        </m:e>
                      </m:d>
                      <m:r>
                        <a:rPr lang="is-IS" sz="2400" i="1">
                          <a:latin typeface="Cambria Math" panose="02040503050406030204" pitchFamily="18" charset="0"/>
                        </a:rPr>
                        <m:t>=</m:t>
                      </m:r>
                      <m:r>
                        <a:rPr lang="is-IS" sz="2400" b="0" i="1" smtClean="0">
                          <a:latin typeface="Cambria Math" panose="02040503050406030204" pitchFamily="18" charset="0"/>
                        </a:rPr>
                        <m:t>1</m:t>
                      </m:r>
                    </m:oMath>
                  </m:oMathPara>
                </a14:m>
                <a:endParaRPr lang="is-IS" sz="2400" dirty="0"/>
              </a:p>
              <a:p>
                <a:pPr marL="268288" indent="0">
                  <a:buNone/>
                </a:pPr>
                <a14:m>
                  <m:oMathPara xmlns:m="http://schemas.openxmlformats.org/officeDocument/2006/math">
                    <m:oMathParaPr>
                      <m:jc m:val="left"/>
                    </m:oMathParaPr>
                    <m:oMath xmlns:m="http://schemas.openxmlformats.org/officeDocument/2006/math">
                      <m:sSup>
                        <m:sSupPr>
                          <m:ctrlPr>
                            <a:rPr lang="is-IS" sz="2400" i="1">
                              <a:latin typeface="Cambria Math" panose="02040503050406030204" pitchFamily="18" charset="0"/>
                            </a:rPr>
                          </m:ctrlPr>
                        </m:sSupPr>
                        <m:e>
                          <m:r>
                            <a:rPr lang="is-IS" sz="2400" i="1">
                              <a:latin typeface="Cambria Math" panose="02040503050406030204" pitchFamily="18" charset="0"/>
                            </a:rPr>
                            <m:t>𝑥</m:t>
                          </m:r>
                        </m:e>
                        <m:sup>
                          <m:r>
                            <a:rPr lang="is-IS" sz="2400" i="1">
                              <a:latin typeface="Cambria Math" panose="02040503050406030204" pitchFamily="18" charset="0"/>
                            </a:rPr>
                            <m:t>2</m:t>
                          </m:r>
                        </m:sup>
                      </m:sSup>
                      <m:r>
                        <a:rPr lang="is-IS" sz="2400" b="0" i="1" smtClean="0">
                          <a:latin typeface="Cambria Math" panose="02040503050406030204" pitchFamily="18" charset="0"/>
                        </a:rPr>
                        <m:t>𝑦</m:t>
                      </m:r>
                      <m:r>
                        <a:rPr lang="is-IS" sz="2400" i="1">
                          <a:latin typeface="Cambria Math" panose="02040503050406030204" pitchFamily="18" charset="0"/>
                        </a:rPr>
                        <m:t>+</m:t>
                      </m:r>
                      <m:r>
                        <a:rPr lang="is-IS" sz="2400" b="0" i="1" smtClean="0">
                          <a:latin typeface="Cambria Math" panose="02040503050406030204" pitchFamily="18" charset="0"/>
                        </a:rPr>
                        <m:t>𝑦</m:t>
                      </m:r>
                      <m:r>
                        <a:rPr lang="is-IS" sz="2400" i="1">
                          <a:latin typeface="Cambria Math" panose="02040503050406030204" pitchFamily="18" charset="0"/>
                        </a:rPr>
                        <m:t>=</m:t>
                      </m:r>
                      <m:r>
                        <a:rPr lang="is-IS" sz="2400" b="0" i="1" smtClean="0">
                          <a:latin typeface="Cambria Math" panose="02040503050406030204" pitchFamily="18" charset="0"/>
                        </a:rPr>
                        <m:t>1</m:t>
                      </m:r>
                    </m:oMath>
                  </m:oMathPara>
                </a14:m>
                <a:endParaRPr lang="is-IS" sz="2400" dirty="0"/>
              </a:p>
              <a:p>
                <a:pPr marL="268288" indent="0">
                  <a:buNone/>
                </a:pPr>
                <a14:m>
                  <m:oMathPara xmlns:m="http://schemas.openxmlformats.org/officeDocument/2006/math">
                    <m:oMathParaPr>
                      <m:jc m:val="left"/>
                    </m:oMathParaPr>
                    <m:oMath xmlns:m="http://schemas.openxmlformats.org/officeDocument/2006/math">
                      <m:sSup>
                        <m:sSupPr>
                          <m:ctrlPr>
                            <a:rPr lang="is-IS" sz="2400" i="1" smtClean="0">
                              <a:latin typeface="Cambria Math" panose="02040503050406030204" pitchFamily="18" charset="0"/>
                            </a:rPr>
                          </m:ctrlPr>
                        </m:sSupPr>
                        <m:e>
                          <m:r>
                            <a:rPr lang="is-IS" sz="2400" i="1">
                              <a:latin typeface="Cambria Math" panose="02040503050406030204" pitchFamily="18" charset="0"/>
                            </a:rPr>
                            <m:t>𝑥</m:t>
                          </m:r>
                        </m:e>
                        <m:sup>
                          <m:r>
                            <a:rPr lang="is-IS" sz="2400" i="1">
                              <a:latin typeface="Cambria Math" panose="02040503050406030204" pitchFamily="18" charset="0"/>
                            </a:rPr>
                            <m:t>2</m:t>
                          </m:r>
                        </m:sup>
                      </m:sSup>
                      <m:r>
                        <a:rPr lang="is-IS" sz="2400" b="0" i="1" smtClean="0">
                          <a:latin typeface="Cambria Math" panose="02040503050406030204" pitchFamily="18" charset="0"/>
                        </a:rPr>
                        <m:t>𝑦</m:t>
                      </m:r>
                      <m:r>
                        <a:rPr lang="is-IS" sz="2400" i="1">
                          <a:latin typeface="Cambria Math" panose="02040503050406030204" pitchFamily="18" charset="0"/>
                        </a:rPr>
                        <m:t>=</m:t>
                      </m:r>
                      <m:r>
                        <a:rPr lang="is-IS" sz="2400" b="0" i="1" smtClean="0">
                          <a:latin typeface="Cambria Math" panose="02040503050406030204" pitchFamily="18" charset="0"/>
                        </a:rPr>
                        <m:t>1−</m:t>
                      </m:r>
                      <m:r>
                        <a:rPr lang="is-IS" sz="2400" b="0" i="1" smtClean="0">
                          <a:latin typeface="Cambria Math" panose="02040503050406030204" pitchFamily="18" charset="0"/>
                        </a:rPr>
                        <m:t>𝑦</m:t>
                      </m:r>
                    </m:oMath>
                  </m:oMathPara>
                </a14:m>
                <a:endParaRPr lang="is-IS" sz="2400" dirty="0"/>
              </a:p>
              <a:p>
                <a:pPr marL="268288" indent="0">
                  <a:buNone/>
                </a:pPr>
                <a14:m>
                  <m:oMathPara xmlns:m="http://schemas.openxmlformats.org/officeDocument/2006/math">
                    <m:oMathParaPr>
                      <m:jc m:val="left"/>
                    </m:oMathParaPr>
                    <m:oMath xmlns:m="http://schemas.openxmlformats.org/officeDocument/2006/math">
                      <m:sSup>
                        <m:sSupPr>
                          <m:ctrlPr>
                            <a:rPr lang="is-IS" sz="2400" i="1" smtClean="0">
                              <a:latin typeface="Cambria Math" panose="02040503050406030204" pitchFamily="18" charset="0"/>
                            </a:rPr>
                          </m:ctrlPr>
                        </m:sSupPr>
                        <m:e>
                          <m:r>
                            <a:rPr lang="is-IS" sz="2400" i="1">
                              <a:latin typeface="Cambria Math" panose="02040503050406030204" pitchFamily="18" charset="0"/>
                            </a:rPr>
                            <m:t>𝑥</m:t>
                          </m:r>
                        </m:e>
                        <m:sup>
                          <m:r>
                            <a:rPr lang="is-IS" sz="2400" i="1">
                              <a:latin typeface="Cambria Math" panose="02040503050406030204" pitchFamily="18" charset="0"/>
                            </a:rPr>
                            <m:t>2</m:t>
                          </m:r>
                        </m:sup>
                      </m:sSup>
                      <m:r>
                        <a:rPr lang="is-IS" sz="2400" i="1">
                          <a:latin typeface="Cambria Math" panose="02040503050406030204" pitchFamily="18" charset="0"/>
                        </a:rPr>
                        <m:t>=</m:t>
                      </m:r>
                      <m:f>
                        <m:fPr>
                          <m:ctrlPr>
                            <a:rPr lang="is-IS" sz="2400" i="1" smtClean="0">
                              <a:latin typeface="Cambria Math" panose="02040503050406030204" pitchFamily="18" charset="0"/>
                            </a:rPr>
                          </m:ctrlPr>
                        </m:fPr>
                        <m:num>
                          <m:r>
                            <a:rPr lang="is-IS" sz="2400" i="1">
                              <a:latin typeface="Cambria Math" panose="02040503050406030204" pitchFamily="18" charset="0"/>
                            </a:rPr>
                            <m:t>1−</m:t>
                          </m:r>
                          <m:r>
                            <a:rPr lang="is-IS" sz="2400" b="0" i="1" smtClean="0">
                              <a:latin typeface="Cambria Math" panose="02040503050406030204" pitchFamily="18" charset="0"/>
                            </a:rPr>
                            <m:t>𝑦</m:t>
                          </m:r>
                        </m:num>
                        <m:den>
                          <m:r>
                            <a:rPr lang="is-IS" sz="2400" b="0" i="1" smtClean="0">
                              <a:latin typeface="Cambria Math" panose="02040503050406030204" pitchFamily="18" charset="0"/>
                            </a:rPr>
                            <m:t>𝑦</m:t>
                          </m:r>
                        </m:den>
                      </m:f>
                    </m:oMath>
                  </m:oMathPara>
                </a14:m>
                <a:endParaRPr lang="is-IS" sz="2400" dirty="0"/>
              </a:p>
              <a:p>
                <a:pPr marL="268288" indent="0">
                  <a:buNone/>
                </a:pPr>
                <a14:m>
                  <m:oMathPara xmlns:m="http://schemas.openxmlformats.org/officeDocument/2006/math">
                    <m:oMathParaPr>
                      <m:jc m:val="left"/>
                    </m:oMathParaPr>
                    <m:oMath xmlns:m="http://schemas.openxmlformats.org/officeDocument/2006/math">
                      <m:r>
                        <a:rPr lang="is-IS" sz="2400" b="0" i="1" smtClean="0">
                          <a:latin typeface="Cambria Math" panose="02040503050406030204" pitchFamily="18" charset="0"/>
                        </a:rPr>
                        <m:t>𝑥</m:t>
                      </m:r>
                      <m:r>
                        <a:rPr lang="is-IS" sz="2400" i="1">
                          <a:latin typeface="Cambria Math" panose="02040503050406030204" pitchFamily="18" charset="0"/>
                        </a:rPr>
                        <m:t>=</m:t>
                      </m:r>
                      <m:r>
                        <a:rPr lang="is-IS" sz="2400" i="1" smtClean="0">
                          <a:latin typeface="Cambria Math" panose="02040503050406030204" pitchFamily="18" charset="0"/>
                          <a:ea typeface="Cambria Math" panose="02040503050406030204" pitchFamily="18" charset="0"/>
                        </a:rPr>
                        <m:t>±</m:t>
                      </m:r>
                      <m:rad>
                        <m:radPr>
                          <m:degHide m:val="on"/>
                          <m:ctrlPr>
                            <a:rPr lang="is-IS" sz="2400" i="1" smtClean="0">
                              <a:latin typeface="Cambria Math" panose="02040503050406030204" pitchFamily="18" charset="0"/>
                              <a:ea typeface="Cambria Math" panose="02040503050406030204" pitchFamily="18" charset="0"/>
                            </a:rPr>
                          </m:ctrlPr>
                        </m:radPr>
                        <m:deg/>
                        <m:e>
                          <m:f>
                            <m:fPr>
                              <m:ctrlPr>
                                <a:rPr lang="is-IS" sz="2400" i="1">
                                  <a:latin typeface="Cambria Math" panose="02040503050406030204" pitchFamily="18" charset="0"/>
                                </a:rPr>
                              </m:ctrlPr>
                            </m:fPr>
                            <m:num>
                              <m:r>
                                <a:rPr lang="is-IS" sz="2400" i="1">
                                  <a:latin typeface="Cambria Math" panose="02040503050406030204" pitchFamily="18" charset="0"/>
                                </a:rPr>
                                <m:t>1−</m:t>
                              </m:r>
                              <m:r>
                                <a:rPr lang="is-IS" sz="2400" i="1">
                                  <a:latin typeface="Cambria Math" panose="02040503050406030204" pitchFamily="18" charset="0"/>
                                </a:rPr>
                                <m:t>𝑦</m:t>
                              </m:r>
                            </m:num>
                            <m:den>
                              <m:r>
                                <a:rPr lang="is-IS" sz="2400" i="1">
                                  <a:latin typeface="Cambria Math" panose="02040503050406030204" pitchFamily="18" charset="0"/>
                                </a:rPr>
                                <m:t>𝑦</m:t>
                              </m:r>
                            </m:den>
                          </m:f>
                        </m:e>
                      </m:rad>
                    </m:oMath>
                  </m:oMathPara>
                </a14:m>
                <a:endParaRPr lang="is-IS" sz="24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14400" y="1447800"/>
                <a:ext cx="8050088" cy="5293568"/>
              </a:xfrm>
              <a:blipFill>
                <a:blip r:embed="rId2"/>
                <a:stretch>
                  <a:fillRect l="-757" t="-103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9DF746C-ED91-4982-B6EC-5A01178C82CB}"/>
              </a:ext>
            </a:extLst>
          </p:cNvPr>
          <p:cNvSpPr txBox="1"/>
          <p:nvPr/>
        </p:nvSpPr>
        <p:spPr>
          <a:xfrm rot="1883798">
            <a:off x="7605426" y="335605"/>
            <a:ext cx="1433148"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is-IS" sz="2400" dirty="0">
                <a:solidFill>
                  <a:srgbClr val="00B050"/>
                </a:solidFill>
              </a:rPr>
              <a:t>Fyrir dæmi</a:t>
            </a:r>
          </a:p>
          <a:p>
            <a:pPr algn="ctr"/>
            <a:r>
              <a:rPr lang="is-IS" sz="2400" dirty="0">
                <a:solidFill>
                  <a:srgbClr val="00B050"/>
                </a:solidFill>
              </a:rPr>
              <a:t>7-15</a:t>
            </a:r>
          </a:p>
        </p:txBody>
      </p:sp>
      <p:sp>
        <p:nvSpPr>
          <p:cNvPr id="4" name="TextBox 3">
            <a:extLst>
              <a:ext uri="{FF2B5EF4-FFF2-40B4-BE49-F238E27FC236}">
                <a16:creationId xmlns:a16="http://schemas.microsoft.com/office/drawing/2014/main" id="{7586F588-0156-48FA-B701-AE872817F881}"/>
              </a:ext>
            </a:extLst>
          </p:cNvPr>
          <p:cNvSpPr txBox="1"/>
          <p:nvPr/>
        </p:nvSpPr>
        <p:spPr>
          <a:xfrm>
            <a:off x="3275856" y="5949280"/>
            <a:ext cx="2848537"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is-IS" sz="2400" dirty="0">
                <a:solidFill>
                  <a:srgbClr val="00B050"/>
                </a:solidFill>
              </a:rPr>
              <a:t>Framhald á næstu glæru</a:t>
            </a:r>
          </a:p>
        </p:txBody>
      </p:sp>
    </p:spTree>
    <p:extLst>
      <p:ext uri="{BB962C8B-B14F-4D97-AF65-F5344CB8AC3E}">
        <p14:creationId xmlns:p14="http://schemas.microsoft.com/office/powerpoint/2010/main" val="638924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a:t>Skilgreiningar- og myndmengi</a:t>
            </a:r>
          </a:p>
        </p:txBody>
      </p:sp>
      <p:sp>
        <p:nvSpPr>
          <p:cNvPr id="3" name="Content Placeholder 2"/>
          <p:cNvSpPr>
            <a:spLocks noGrp="1"/>
          </p:cNvSpPr>
          <p:nvPr>
            <p:ph sz="quarter" idx="1"/>
          </p:nvPr>
        </p:nvSpPr>
        <p:spPr>
          <a:xfrm>
            <a:off x="914400" y="1447800"/>
            <a:ext cx="8050088" cy="5581600"/>
          </a:xfrm>
        </p:spPr>
        <p:txBody>
          <a:bodyPr>
            <a:normAutofit/>
          </a:bodyPr>
          <a:lstStyle/>
          <a:p>
            <a:r>
              <a:rPr lang="is-IS" dirty="0"/>
              <a:t>Verið er að finna myndmengið í 14b, bls. 12</a:t>
            </a:r>
            <a:endParaRPr lang="is-IS" sz="2400" b="0" dirty="0"/>
          </a:p>
          <a:p>
            <a:r>
              <a:rPr lang="is-IS" sz="2400" dirty="0"/>
              <a:t>Hér er þetta orðið aaaansi snúið. Hér er annað hvort hægt að nota gildatöflu til að finna lausnina eða halda áfram með formerkjamyndir sem þið þurfið hvort eð er að læra.</a:t>
            </a:r>
          </a:p>
          <a:p>
            <a:r>
              <a:rPr lang="is-IS" sz="2400" dirty="0"/>
              <a:t>Annars vegar er skoðuð formerkjamynd fyrir 1-y og hins vegar y.</a:t>
            </a:r>
          </a:p>
          <a:p>
            <a:r>
              <a:rPr lang="is-IS" sz="2400" b="1" dirty="0"/>
              <a:t>Það sem verið er að gera er að skoða hvenær verður svarið í mínus því það má ekki gerast undir rót.</a:t>
            </a:r>
          </a:p>
          <a:p>
            <a:r>
              <a:rPr lang="is-IS" sz="2400" dirty="0"/>
              <a:t>Hvítur hringur þýðir að talan er EKKI partur af svarinu.</a:t>
            </a:r>
            <a:br>
              <a:rPr lang="is-IS" sz="2400" dirty="0"/>
            </a:br>
            <a:r>
              <a:rPr lang="is-IS" sz="2400" dirty="0"/>
              <a:t>T.d. Má y ekki vera 0. Bannað að deila með 0.</a:t>
            </a:r>
          </a:p>
          <a:p>
            <a:r>
              <a:rPr lang="is-IS" sz="2400" dirty="0"/>
              <a:t>Svartur hringur þýðir að talan er partur af svarinu.</a:t>
            </a:r>
          </a:p>
          <a:p>
            <a:r>
              <a:rPr lang="is-IS" sz="2400" b="1" dirty="0"/>
              <a:t>Línurnar eru svo margfaldaðar saman, mínus og mínus gera plús og svo framvegis.</a:t>
            </a:r>
          </a:p>
          <a:p>
            <a:r>
              <a:rPr lang="is-IS" sz="2400" dirty="0"/>
              <a:t>Formerkjamyndir verða skoðaðar betur síðar á önninni.</a:t>
            </a:r>
          </a:p>
          <a:p>
            <a:endParaRPr lang="is-IS" sz="2400" dirty="0"/>
          </a:p>
          <a:p>
            <a:endParaRPr lang="is-IS" sz="2400" dirty="0"/>
          </a:p>
        </p:txBody>
      </p:sp>
      <p:sp>
        <p:nvSpPr>
          <p:cNvPr id="5" name="TextBox 4">
            <a:extLst>
              <a:ext uri="{FF2B5EF4-FFF2-40B4-BE49-F238E27FC236}">
                <a16:creationId xmlns:a16="http://schemas.microsoft.com/office/drawing/2014/main" id="{B9DF746C-ED91-4982-B6EC-5A01178C82CB}"/>
              </a:ext>
            </a:extLst>
          </p:cNvPr>
          <p:cNvSpPr txBox="1"/>
          <p:nvPr/>
        </p:nvSpPr>
        <p:spPr>
          <a:xfrm rot="1883798">
            <a:off x="7605426" y="335605"/>
            <a:ext cx="1433148"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is-IS" sz="2400" dirty="0">
                <a:solidFill>
                  <a:srgbClr val="00B050"/>
                </a:solidFill>
              </a:rPr>
              <a:t>Fyrir dæmi</a:t>
            </a:r>
          </a:p>
          <a:p>
            <a:pPr algn="ctr"/>
            <a:r>
              <a:rPr lang="is-IS" sz="2400" dirty="0">
                <a:solidFill>
                  <a:srgbClr val="00B050"/>
                </a:solidFill>
              </a:rPr>
              <a:t>7-15</a:t>
            </a:r>
          </a:p>
        </p:txBody>
      </p:sp>
    </p:spTree>
    <p:extLst>
      <p:ext uri="{BB962C8B-B14F-4D97-AF65-F5344CB8AC3E}">
        <p14:creationId xmlns:p14="http://schemas.microsoft.com/office/powerpoint/2010/main" val="3655092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5DAEE9-4739-4139-811C-FC629DB53708}"/>
                  </a:ext>
                </a:extLst>
              </p:cNvPr>
              <p:cNvSpPr>
                <a:spLocks noGrp="1"/>
              </p:cNvSpPr>
              <p:nvPr>
                <p:ph sz="quarter" idx="1"/>
              </p:nvPr>
            </p:nvSpPr>
            <p:spPr>
              <a:xfrm>
                <a:off x="914400" y="1447799"/>
                <a:ext cx="7772400" cy="5387057"/>
              </a:xfrm>
            </p:spPr>
            <p:txBody>
              <a:bodyPr/>
              <a:lstStyle/>
              <a:p>
                <a:r>
                  <a:rPr lang="is-IS" dirty="0"/>
                  <a:t>Græn lína þýðir að útkoman er í plús.</a:t>
                </a:r>
              </a:p>
              <a:p>
                <a:r>
                  <a:rPr lang="is-IS" dirty="0"/>
                  <a:t>T.d. ef y er 3 þá er útkoman mínus í efri en neðri í plús.</a:t>
                </a:r>
              </a:p>
              <a:p>
                <a:r>
                  <a:rPr lang="is-IS" dirty="0"/>
                  <a:t>Rauð lína þýðir að útkoman er í mínus.</a:t>
                </a:r>
              </a:p>
              <a:p>
                <a:r>
                  <a:rPr lang="is-IS" dirty="0"/>
                  <a:t>T.d. ef y er -3 þá er útkoman í plús í efri en neðri í mínus.</a:t>
                </a:r>
              </a:p>
              <a:p>
                <a:endParaRPr lang="is-IS" dirty="0"/>
              </a:p>
              <a:p>
                <a:endParaRPr lang="is-IS" dirty="0"/>
              </a:p>
              <a:p>
                <a:r>
                  <a:rPr lang="is-IS" dirty="0"/>
                  <a:t>Línurnar eru margfaldaðar saman. Núll má ekki vera með því ekki má deila með 0.</a:t>
                </a:r>
              </a:p>
              <a:p>
                <a:endParaRPr lang="is-IS" dirty="0"/>
              </a:p>
              <a:p>
                <a:r>
                  <a:rPr lang="is-IS" dirty="0"/>
                  <a:t>Hér sést að svarið er frá 0 og upp í 1 eða </a:t>
                </a:r>
                <a14:m>
                  <m:oMath xmlns:m="http://schemas.openxmlformats.org/officeDocument/2006/math">
                    <m:sSub>
                      <m:sSubPr>
                        <m:ctrlPr>
                          <a:rPr lang="is-IS" b="0" i="1" smtClean="0">
                            <a:latin typeface="Cambria Math" panose="02040503050406030204" pitchFamily="18" charset="0"/>
                          </a:rPr>
                        </m:ctrlPr>
                      </m:sSubPr>
                      <m:e>
                        <m:r>
                          <a:rPr lang="is-IS" b="0" i="1" smtClean="0">
                            <a:latin typeface="Cambria Math" panose="02040503050406030204" pitchFamily="18" charset="0"/>
                          </a:rPr>
                          <m:t>𝑉</m:t>
                        </m:r>
                      </m:e>
                      <m:sub>
                        <m:r>
                          <a:rPr lang="is-IS" b="0" i="1" smtClean="0">
                            <a:latin typeface="Cambria Math" panose="02040503050406030204" pitchFamily="18" charset="0"/>
                          </a:rPr>
                          <m:t>𝑓</m:t>
                        </m:r>
                      </m:sub>
                    </m:sSub>
                    <m:r>
                      <a:rPr lang="is-IS" b="0" i="1" smtClean="0">
                        <a:latin typeface="Cambria Math" panose="02040503050406030204" pitchFamily="18" charset="0"/>
                      </a:rPr>
                      <m:t>=]0,1]</m:t>
                    </m:r>
                  </m:oMath>
                </a14:m>
                <a:endParaRPr lang="is-IS" b="0" dirty="0"/>
              </a:p>
              <a:p>
                <a:r>
                  <a:rPr lang="is-IS" dirty="0"/>
                  <a:t>[0 þýðir að núll er partur af svarinu en ]0 ekki.</a:t>
                </a:r>
              </a:p>
              <a:p>
                <a:endParaRPr lang="is-IS" dirty="0"/>
              </a:p>
            </p:txBody>
          </p:sp>
        </mc:Choice>
        <mc:Fallback xmlns="">
          <p:sp>
            <p:nvSpPr>
              <p:cNvPr id="3" name="Content Placeholder 2">
                <a:extLst>
                  <a:ext uri="{FF2B5EF4-FFF2-40B4-BE49-F238E27FC236}">
                    <a16:creationId xmlns:a16="http://schemas.microsoft.com/office/drawing/2014/main" id="{095DAEE9-4739-4139-811C-FC629DB53708}"/>
                  </a:ext>
                </a:extLst>
              </p:cNvPr>
              <p:cNvSpPr>
                <a:spLocks noGrp="1" noRot="1" noChangeAspect="1" noMove="1" noResize="1" noEditPoints="1" noAdjustHandles="1" noChangeArrowheads="1" noChangeShapeType="1" noTextEdit="1"/>
              </p:cNvSpPr>
              <p:nvPr>
                <p:ph sz="quarter" idx="1"/>
              </p:nvPr>
            </p:nvSpPr>
            <p:spPr>
              <a:xfrm>
                <a:off x="914400" y="1447799"/>
                <a:ext cx="7772400" cy="5387057"/>
              </a:xfrm>
              <a:blipFill>
                <a:blip r:embed="rId2"/>
                <a:stretch>
                  <a:fillRect l="-784" t="-905" r="-1882"/>
                </a:stretch>
              </a:blipFill>
            </p:spPr>
            <p:txBody>
              <a:bodyPr/>
              <a:lstStyle/>
              <a:p>
                <a:r>
                  <a:rPr lang="is-IS">
                    <a:noFill/>
                  </a:rPr>
                  <a:t> </a:t>
                </a:r>
              </a:p>
            </p:txBody>
          </p:sp>
        </mc:Fallback>
      </mc:AlternateContent>
      <p:grpSp>
        <p:nvGrpSpPr>
          <p:cNvPr id="4" name="Group 3">
            <a:extLst>
              <a:ext uri="{FF2B5EF4-FFF2-40B4-BE49-F238E27FC236}">
                <a16:creationId xmlns:a16="http://schemas.microsoft.com/office/drawing/2014/main" id="{32B733E0-53B2-4269-B362-A23EBCDF094A}"/>
              </a:ext>
            </a:extLst>
          </p:cNvPr>
          <p:cNvGrpSpPr/>
          <p:nvPr/>
        </p:nvGrpSpPr>
        <p:grpSpPr>
          <a:xfrm>
            <a:off x="564552" y="3362295"/>
            <a:ext cx="7560840" cy="544126"/>
            <a:chOff x="683568" y="2996952"/>
            <a:chExt cx="7560840" cy="544126"/>
          </a:xfrm>
        </p:grpSpPr>
        <p:cxnSp>
          <p:nvCxnSpPr>
            <p:cNvPr id="5" name="Straight Arrow Connector 4">
              <a:extLst>
                <a:ext uri="{FF2B5EF4-FFF2-40B4-BE49-F238E27FC236}">
                  <a16:creationId xmlns:a16="http://schemas.microsoft.com/office/drawing/2014/main" id="{197B4BBB-794F-49B9-87DF-709233C5E941}"/>
                </a:ext>
              </a:extLst>
            </p:cNvPr>
            <p:cNvCxnSpPr/>
            <p:nvPr/>
          </p:nvCxnSpPr>
          <p:spPr>
            <a:xfrm>
              <a:off x="683568" y="3068960"/>
              <a:ext cx="756084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0C191292-E6A3-44E7-AF3D-C3D89DF9CA9E}"/>
                </a:ext>
              </a:extLst>
            </p:cNvPr>
            <p:cNvCxnSpPr/>
            <p:nvPr/>
          </p:nvCxnSpPr>
          <p:spPr>
            <a:xfrm>
              <a:off x="4355976" y="2996952"/>
              <a:ext cx="0" cy="144016"/>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2896B217-88F7-42E0-BD2A-F642A5C78EB2}"/>
                </a:ext>
              </a:extLst>
            </p:cNvPr>
            <p:cNvCxnSpPr/>
            <p:nvPr/>
          </p:nvCxnSpPr>
          <p:spPr>
            <a:xfrm>
              <a:off x="5652120" y="2996952"/>
              <a:ext cx="0" cy="144016"/>
            </a:xfrm>
            <a:prstGeom prst="line">
              <a:avLst/>
            </a:prstGeom>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543E63C5-F5CA-4ED5-AFE8-7C03F2B34233}"/>
                </a:ext>
              </a:extLst>
            </p:cNvPr>
            <p:cNvSpPr txBox="1"/>
            <p:nvPr/>
          </p:nvSpPr>
          <p:spPr>
            <a:xfrm>
              <a:off x="4217416" y="3140968"/>
              <a:ext cx="325730" cy="400110"/>
            </a:xfrm>
            <a:prstGeom prst="rect">
              <a:avLst/>
            </a:prstGeom>
            <a:noFill/>
          </p:spPr>
          <p:txBody>
            <a:bodyPr wrap="none" rtlCol="0">
              <a:spAutoFit/>
            </a:bodyPr>
            <a:lstStyle/>
            <a:p>
              <a:r>
                <a:rPr lang="is-IS" sz="2000" dirty="0"/>
                <a:t>0</a:t>
              </a:r>
              <a:endParaRPr lang="en-US" sz="2000" dirty="0"/>
            </a:p>
          </p:txBody>
        </p:sp>
        <p:sp>
          <p:nvSpPr>
            <p:cNvPr id="9" name="TextBox 8">
              <a:extLst>
                <a:ext uri="{FF2B5EF4-FFF2-40B4-BE49-F238E27FC236}">
                  <a16:creationId xmlns:a16="http://schemas.microsoft.com/office/drawing/2014/main" id="{D8E04EA7-52D5-4D7C-BA35-A19672AD7CF0}"/>
                </a:ext>
              </a:extLst>
            </p:cNvPr>
            <p:cNvSpPr txBox="1"/>
            <p:nvPr/>
          </p:nvSpPr>
          <p:spPr>
            <a:xfrm>
              <a:off x="5489255" y="3140968"/>
              <a:ext cx="301686" cy="400110"/>
            </a:xfrm>
            <a:prstGeom prst="rect">
              <a:avLst/>
            </a:prstGeom>
            <a:noFill/>
          </p:spPr>
          <p:txBody>
            <a:bodyPr wrap="square" rtlCol="0">
              <a:spAutoFit/>
            </a:bodyPr>
            <a:lstStyle/>
            <a:p>
              <a:r>
                <a:rPr lang="is-IS" sz="2000" dirty="0"/>
                <a:t>1</a:t>
              </a:r>
              <a:endParaRPr lang="en-US" sz="2000" dirty="0"/>
            </a:p>
          </p:txBody>
        </p:sp>
      </p:grpSp>
      <mc:AlternateContent xmlns:mc="http://schemas.openxmlformats.org/markup-compatibility/2006" xmlns:a14="http://schemas.microsoft.com/office/drawing/2010/main">
        <mc:Choice Requires="a14">
          <p:sp>
            <p:nvSpPr>
              <p:cNvPr id="10" name="Object 13">
                <a:extLst>
                  <a:ext uri="{FF2B5EF4-FFF2-40B4-BE49-F238E27FC236}">
                    <a16:creationId xmlns:a16="http://schemas.microsoft.com/office/drawing/2014/main" id="{5A6351F9-CFE5-49E1-90DB-C9EA40DC600D}"/>
                  </a:ext>
                </a:extLst>
              </p:cNvPr>
              <p:cNvSpPr txBox="1"/>
              <p:nvPr/>
            </p:nvSpPr>
            <p:spPr bwMode="auto">
              <a:xfrm>
                <a:off x="8073155" y="3257671"/>
                <a:ext cx="850900" cy="42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is-IS" b="0" i="1" smtClean="0">
                          <a:latin typeface="Cambria Math" panose="02040503050406030204" pitchFamily="18" charset="0"/>
                        </a:rPr>
                        <m:t>1−</m:t>
                      </m:r>
                      <m:r>
                        <a:rPr lang="is-IS" b="0" i="1" smtClean="0">
                          <a:latin typeface="Cambria Math" panose="02040503050406030204" pitchFamily="18" charset="0"/>
                        </a:rPr>
                        <m:t>𝑦</m:t>
                      </m:r>
                    </m:oMath>
                  </m:oMathPara>
                </a14:m>
                <a:endParaRPr lang="is-IS" dirty="0"/>
              </a:p>
            </p:txBody>
          </p:sp>
        </mc:Choice>
        <mc:Fallback xmlns="">
          <p:sp>
            <p:nvSpPr>
              <p:cNvPr id="10" name="Object 13">
                <a:extLst>
                  <a:ext uri="{FF2B5EF4-FFF2-40B4-BE49-F238E27FC236}">
                    <a16:creationId xmlns:a16="http://schemas.microsoft.com/office/drawing/2014/main" id="{5A6351F9-CFE5-49E1-90DB-C9EA40DC600D}"/>
                  </a:ext>
                </a:extLst>
              </p:cNvPr>
              <p:cNvSpPr txBox="1">
                <a:spLocks noRot="1" noChangeAspect="1" noMove="1" noResize="1" noEditPoints="1" noAdjustHandles="1" noChangeArrowheads="1" noChangeShapeType="1" noTextEdit="1"/>
              </p:cNvSpPr>
              <p:nvPr/>
            </p:nvSpPr>
            <p:spPr bwMode="auto">
              <a:xfrm>
                <a:off x="8073155" y="3257671"/>
                <a:ext cx="850900" cy="425450"/>
              </a:xfrm>
              <a:prstGeom prst="rect">
                <a:avLst/>
              </a:prstGeom>
              <a:blipFill>
                <a:blip r:embed="rId3"/>
                <a:stretch>
                  <a:fillRect/>
                </a:stretch>
              </a:blipFill>
            </p:spPr>
            <p:txBody>
              <a:bodyPr/>
              <a:lstStyle/>
              <a:p>
                <a:r>
                  <a:rPr lang="is-IS">
                    <a:noFill/>
                  </a:rPr>
                  <a:t> </a:t>
                </a:r>
              </a:p>
            </p:txBody>
          </p:sp>
        </mc:Fallback>
      </mc:AlternateContent>
      <p:cxnSp>
        <p:nvCxnSpPr>
          <p:cNvPr id="11" name="Straight Arrow Connector 10">
            <a:extLst>
              <a:ext uri="{FF2B5EF4-FFF2-40B4-BE49-F238E27FC236}">
                <a16:creationId xmlns:a16="http://schemas.microsoft.com/office/drawing/2014/main" id="{F9BA0A76-DBB9-4A3E-BCEA-9BBCE5618098}"/>
              </a:ext>
            </a:extLst>
          </p:cNvPr>
          <p:cNvCxnSpPr>
            <a:cxnSpLocks/>
          </p:cNvCxnSpPr>
          <p:nvPr/>
        </p:nvCxnSpPr>
        <p:spPr>
          <a:xfrm flipH="1">
            <a:off x="564552" y="3434303"/>
            <a:ext cx="4968552" cy="0"/>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38620FFB-7B47-4A8F-9347-C1D10EE98831}"/>
              </a:ext>
            </a:extLst>
          </p:cNvPr>
          <p:cNvCxnSpPr>
            <a:cxnSpLocks/>
          </p:cNvCxnSpPr>
          <p:nvPr/>
        </p:nvCxnSpPr>
        <p:spPr>
          <a:xfrm>
            <a:off x="5521082" y="3437389"/>
            <a:ext cx="2581107" cy="0"/>
          </a:xfrm>
          <a:prstGeom prst="straightConnector1">
            <a:avLst/>
          </a:prstGeom>
          <a:ln w="57150">
            <a:solidFill>
              <a:srgbClr val="FF0000"/>
            </a:solidFill>
            <a:tailEnd type="triangle"/>
          </a:ln>
        </p:spPr>
        <p:style>
          <a:lnRef idx="2">
            <a:schemeClr val="accent3"/>
          </a:lnRef>
          <a:fillRef idx="0">
            <a:schemeClr val="accent3"/>
          </a:fillRef>
          <a:effectRef idx="1">
            <a:schemeClr val="accent3"/>
          </a:effectRef>
          <a:fontRef idx="minor">
            <a:schemeClr val="tx1"/>
          </a:fontRef>
        </p:style>
      </p:cxnSp>
      <p:grpSp>
        <p:nvGrpSpPr>
          <p:cNvPr id="13" name="Group 12">
            <a:extLst>
              <a:ext uri="{FF2B5EF4-FFF2-40B4-BE49-F238E27FC236}">
                <a16:creationId xmlns:a16="http://schemas.microsoft.com/office/drawing/2014/main" id="{04FE409C-51F1-4215-9E1B-C6FBFCFFEAED}"/>
              </a:ext>
            </a:extLst>
          </p:cNvPr>
          <p:cNvGrpSpPr/>
          <p:nvPr/>
        </p:nvGrpSpPr>
        <p:grpSpPr>
          <a:xfrm>
            <a:off x="564552" y="3808981"/>
            <a:ext cx="7560840" cy="544126"/>
            <a:chOff x="683568" y="2996952"/>
            <a:chExt cx="7560840" cy="544126"/>
          </a:xfrm>
        </p:grpSpPr>
        <p:cxnSp>
          <p:nvCxnSpPr>
            <p:cNvPr id="14" name="Straight Arrow Connector 13">
              <a:extLst>
                <a:ext uri="{FF2B5EF4-FFF2-40B4-BE49-F238E27FC236}">
                  <a16:creationId xmlns:a16="http://schemas.microsoft.com/office/drawing/2014/main" id="{146B8AA6-024D-46ED-A296-921000BCA4D9}"/>
                </a:ext>
              </a:extLst>
            </p:cNvPr>
            <p:cNvCxnSpPr/>
            <p:nvPr/>
          </p:nvCxnSpPr>
          <p:spPr>
            <a:xfrm>
              <a:off x="683568" y="3068960"/>
              <a:ext cx="756084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4F9F47B4-0259-477A-B518-23CDD67D9EBC}"/>
                </a:ext>
              </a:extLst>
            </p:cNvPr>
            <p:cNvCxnSpPr/>
            <p:nvPr/>
          </p:nvCxnSpPr>
          <p:spPr>
            <a:xfrm>
              <a:off x="4355976" y="2996952"/>
              <a:ext cx="0" cy="144016"/>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87D060B2-82B3-4DBC-A653-7BC439644472}"/>
                </a:ext>
              </a:extLst>
            </p:cNvPr>
            <p:cNvCxnSpPr/>
            <p:nvPr/>
          </p:nvCxnSpPr>
          <p:spPr>
            <a:xfrm>
              <a:off x="5652120" y="2996952"/>
              <a:ext cx="0" cy="144016"/>
            </a:xfrm>
            <a:prstGeom prst="line">
              <a:avLst/>
            </a:prstGeom>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EC454E8B-603A-4DCA-A201-C83A44632DC2}"/>
                </a:ext>
              </a:extLst>
            </p:cNvPr>
            <p:cNvSpPr txBox="1"/>
            <p:nvPr/>
          </p:nvSpPr>
          <p:spPr>
            <a:xfrm>
              <a:off x="4217416" y="3140968"/>
              <a:ext cx="325730" cy="400110"/>
            </a:xfrm>
            <a:prstGeom prst="rect">
              <a:avLst/>
            </a:prstGeom>
            <a:noFill/>
          </p:spPr>
          <p:txBody>
            <a:bodyPr wrap="none" rtlCol="0">
              <a:spAutoFit/>
            </a:bodyPr>
            <a:lstStyle/>
            <a:p>
              <a:r>
                <a:rPr lang="is-IS" sz="2000" dirty="0"/>
                <a:t>0</a:t>
              </a:r>
              <a:endParaRPr lang="en-US" sz="2000" dirty="0"/>
            </a:p>
          </p:txBody>
        </p:sp>
        <p:sp>
          <p:nvSpPr>
            <p:cNvPr id="18" name="TextBox 17">
              <a:extLst>
                <a:ext uri="{FF2B5EF4-FFF2-40B4-BE49-F238E27FC236}">
                  <a16:creationId xmlns:a16="http://schemas.microsoft.com/office/drawing/2014/main" id="{5AC8FDC6-0027-4A67-AF82-6C9915CBEE47}"/>
                </a:ext>
              </a:extLst>
            </p:cNvPr>
            <p:cNvSpPr txBox="1"/>
            <p:nvPr/>
          </p:nvSpPr>
          <p:spPr>
            <a:xfrm>
              <a:off x="5489255" y="3140968"/>
              <a:ext cx="301686" cy="400110"/>
            </a:xfrm>
            <a:prstGeom prst="rect">
              <a:avLst/>
            </a:prstGeom>
            <a:noFill/>
          </p:spPr>
          <p:txBody>
            <a:bodyPr wrap="square" rtlCol="0">
              <a:spAutoFit/>
            </a:bodyPr>
            <a:lstStyle/>
            <a:p>
              <a:r>
                <a:rPr lang="is-IS" sz="2000" dirty="0"/>
                <a:t>1</a:t>
              </a:r>
              <a:endParaRPr lang="en-US" sz="2000" dirty="0"/>
            </a:p>
          </p:txBody>
        </p:sp>
      </p:grpSp>
      <mc:AlternateContent xmlns:mc="http://schemas.openxmlformats.org/markup-compatibility/2006" xmlns:a14="http://schemas.microsoft.com/office/drawing/2010/main">
        <mc:Choice Requires="a14">
          <p:sp>
            <p:nvSpPr>
              <p:cNvPr id="19" name="Object 13">
                <a:extLst>
                  <a:ext uri="{FF2B5EF4-FFF2-40B4-BE49-F238E27FC236}">
                    <a16:creationId xmlns:a16="http://schemas.microsoft.com/office/drawing/2014/main" id="{EBF01B02-EA5D-4D36-B8BB-F0034F0EC7E7}"/>
                  </a:ext>
                </a:extLst>
              </p:cNvPr>
              <p:cNvSpPr txBox="1"/>
              <p:nvPr/>
            </p:nvSpPr>
            <p:spPr bwMode="auto">
              <a:xfrm>
                <a:off x="8172996" y="3668264"/>
                <a:ext cx="850900" cy="42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is-IS" b="0" i="1" smtClean="0">
                          <a:latin typeface="Cambria Math" panose="02040503050406030204" pitchFamily="18" charset="0"/>
                        </a:rPr>
                        <m:t>𝑦</m:t>
                      </m:r>
                    </m:oMath>
                  </m:oMathPara>
                </a14:m>
                <a:endParaRPr lang="is-IS" dirty="0"/>
              </a:p>
            </p:txBody>
          </p:sp>
        </mc:Choice>
        <mc:Fallback xmlns="">
          <p:sp>
            <p:nvSpPr>
              <p:cNvPr id="19" name="Object 13">
                <a:extLst>
                  <a:ext uri="{FF2B5EF4-FFF2-40B4-BE49-F238E27FC236}">
                    <a16:creationId xmlns:a16="http://schemas.microsoft.com/office/drawing/2014/main" id="{EBF01B02-EA5D-4D36-B8BB-F0034F0EC7E7}"/>
                  </a:ext>
                </a:extLst>
              </p:cNvPr>
              <p:cNvSpPr txBox="1">
                <a:spLocks noRot="1" noChangeAspect="1" noMove="1" noResize="1" noEditPoints="1" noAdjustHandles="1" noChangeArrowheads="1" noChangeShapeType="1" noTextEdit="1"/>
              </p:cNvSpPr>
              <p:nvPr/>
            </p:nvSpPr>
            <p:spPr bwMode="auto">
              <a:xfrm>
                <a:off x="8172996" y="3668264"/>
                <a:ext cx="850900" cy="425450"/>
              </a:xfrm>
              <a:prstGeom prst="rect">
                <a:avLst/>
              </a:prstGeom>
              <a:blipFill>
                <a:blip r:embed="rId4"/>
                <a:stretch>
                  <a:fillRect/>
                </a:stretch>
              </a:blipFill>
            </p:spPr>
            <p:txBody>
              <a:bodyPr/>
              <a:lstStyle/>
              <a:p>
                <a:r>
                  <a:rPr lang="is-IS">
                    <a:noFill/>
                  </a:rPr>
                  <a:t> </a:t>
                </a:r>
              </a:p>
            </p:txBody>
          </p:sp>
        </mc:Fallback>
      </mc:AlternateContent>
      <p:cxnSp>
        <p:nvCxnSpPr>
          <p:cNvPr id="20" name="Straight Arrow Connector 19">
            <a:extLst>
              <a:ext uri="{FF2B5EF4-FFF2-40B4-BE49-F238E27FC236}">
                <a16:creationId xmlns:a16="http://schemas.microsoft.com/office/drawing/2014/main" id="{4B528EBA-F4D8-450A-9B77-D45C54BC2B11}"/>
              </a:ext>
            </a:extLst>
          </p:cNvPr>
          <p:cNvCxnSpPr>
            <a:cxnSpLocks/>
          </p:cNvCxnSpPr>
          <p:nvPr/>
        </p:nvCxnSpPr>
        <p:spPr>
          <a:xfrm flipH="1">
            <a:off x="564552" y="3880989"/>
            <a:ext cx="3672408"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62795BD3-FD86-49F1-8005-F91EE2C88F4E}"/>
              </a:ext>
            </a:extLst>
          </p:cNvPr>
          <p:cNvCxnSpPr>
            <a:cxnSpLocks/>
          </p:cNvCxnSpPr>
          <p:nvPr/>
        </p:nvCxnSpPr>
        <p:spPr>
          <a:xfrm>
            <a:off x="4236960" y="3884075"/>
            <a:ext cx="3865229" cy="0"/>
          </a:xfrm>
          <a:prstGeom prst="straightConnector1">
            <a:avLst/>
          </a:prstGeom>
          <a:ln w="57150">
            <a:solidFill>
              <a:srgbClr val="00B050"/>
            </a:solidFill>
            <a:tailEnd type="triangle"/>
          </a:ln>
        </p:spPr>
        <p:style>
          <a:lnRef idx="2">
            <a:schemeClr val="accent3"/>
          </a:lnRef>
          <a:fillRef idx="0">
            <a:schemeClr val="accent3"/>
          </a:fillRef>
          <a:effectRef idx="1">
            <a:schemeClr val="accent3"/>
          </a:effectRef>
          <a:fontRef idx="minor">
            <a:schemeClr val="tx1"/>
          </a:fontRef>
        </p:style>
      </p:cxnSp>
      <p:grpSp>
        <p:nvGrpSpPr>
          <p:cNvPr id="22" name="Group 21">
            <a:extLst>
              <a:ext uri="{FF2B5EF4-FFF2-40B4-BE49-F238E27FC236}">
                <a16:creationId xmlns:a16="http://schemas.microsoft.com/office/drawing/2014/main" id="{E4043F95-50D7-4A73-8AF0-B8C025B5C5F5}"/>
              </a:ext>
            </a:extLst>
          </p:cNvPr>
          <p:cNvGrpSpPr/>
          <p:nvPr/>
        </p:nvGrpSpPr>
        <p:grpSpPr>
          <a:xfrm>
            <a:off x="531016" y="5144425"/>
            <a:ext cx="7560840" cy="544126"/>
            <a:chOff x="683568" y="2996952"/>
            <a:chExt cx="7560840" cy="544126"/>
          </a:xfrm>
        </p:grpSpPr>
        <p:cxnSp>
          <p:nvCxnSpPr>
            <p:cNvPr id="23" name="Straight Arrow Connector 22">
              <a:extLst>
                <a:ext uri="{FF2B5EF4-FFF2-40B4-BE49-F238E27FC236}">
                  <a16:creationId xmlns:a16="http://schemas.microsoft.com/office/drawing/2014/main" id="{B41EEC91-10A1-4059-8EF6-9FF41694ADC9}"/>
                </a:ext>
              </a:extLst>
            </p:cNvPr>
            <p:cNvCxnSpPr/>
            <p:nvPr/>
          </p:nvCxnSpPr>
          <p:spPr>
            <a:xfrm>
              <a:off x="683568" y="3068960"/>
              <a:ext cx="756084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1A51A463-48A3-4A8A-BE70-B57AF2A01FF5}"/>
                </a:ext>
              </a:extLst>
            </p:cNvPr>
            <p:cNvCxnSpPr/>
            <p:nvPr/>
          </p:nvCxnSpPr>
          <p:spPr>
            <a:xfrm>
              <a:off x="4355976" y="2996952"/>
              <a:ext cx="0" cy="144016"/>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E2481FAF-1A05-4204-9275-B4D0D170455B}"/>
                </a:ext>
              </a:extLst>
            </p:cNvPr>
            <p:cNvCxnSpPr/>
            <p:nvPr/>
          </p:nvCxnSpPr>
          <p:spPr>
            <a:xfrm>
              <a:off x="5652120" y="2996952"/>
              <a:ext cx="0" cy="144016"/>
            </a:xfrm>
            <a:prstGeom prst="line">
              <a:avLst/>
            </a:prstGeom>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7E180F01-E6F2-4C13-85C3-1653FAB05A4F}"/>
                </a:ext>
              </a:extLst>
            </p:cNvPr>
            <p:cNvSpPr txBox="1"/>
            <p:nvPr/>
          </p:nvSpPr>
          <p:spPr>
            <a:xfrm>
              <a:off x="4217416" y="3140968"/>
              <a:ext cx="325730" cy="400110"/>
            </a:xfrm>
            <a:prstGeom prst="rect">
              <a:avLst/>
            </a:prstGeom>
            <a:noFill/>
          </p:spPr>
          <p:txBody>
            <a:bodyPr wrap="none" rtlCol="0">
              <a:spAutoFit/>
            </a:bodyPr>
            <a:lstStyle/>
            <a:p>
              <a:r>
                <a:rPr lang="is-IS" sz="2000" dirty="0"/>
                <a:t>0</a:t>
              </a:r>
              <a:endParaRPr lang="en-US" sz="2000" dirty="0"/>
            </a:p>
          </p:txBody>
        </p:sp>
        <p:sp>
          <p:nvSpPr>
            <p:cNvPr id="27" name="TextBox 26">
              <a:extLst>
                <a:ext uri="{FF2B5EF4-FFF2-40B4-BE49-F238E27FC236}">
                  <a16:creationId xmlns:a16="http://schemas.microsoft.com/office/drawing/2014/main" id="{7EA5576F-46BC-4976-8A40-85577AEA8B52}"/>
                </a:ext>
              </a:extLst>
            </p:cNvPr>
            <p:cNvSpPr txBox="1"/>
            <p:nvPr/>
          </p:nvSpPr>
          <p:spPr>
            <a:xfrm>
              <a:off x="5489255" y="3140968"/>
              <a:ext cx="301686" cy="400110"/>
            </a:xfrm>
            <a:prstGeom prst="rect">
              <a:avLst/>
            </a:prstGeom>
            <a:noFill/>
          </p:spPr>
          <p:txBody>
            <a:bodyPr wrap="square" rtlCol="0">
              <a:spAutoFit/>
            </a:bodyPr>
            <a:lstStyle/>
            <a:p>
              <a:r>
                <a:rPr lang="is-IS" sz="2000" dirty="0"/>
                <a:t>1</a:t>
              </a:r>
              <a:endParaRPr lang="en-US" sz="2000" dirty="0"/>
            </a:p>
          </p:txBody>
        </p:sp>
      </p:grpSp>
      <mc:AlternateContent xmlns:mc="http://schemas.openxmlformats.org/markup-compatibility/2006" xmlns:a14="http://schemas.microsoft.com/office/drawing/2010/main">
        <mc:Choice Requires="a14">
          <p:sp>
            <p:nvSpPr>
              <p:cNvPr id="28" name="Object 13">
                <a:extLst>
                  <a:ext uri="{FF2B5EF4-FFF2-40B4-BE49-F238E27FC236}">
                    <a16:creationId xmlns:a16="http://schemas.microsoft.com/office/drawing/2014/main" id="{592CC52F-9643-4E14-A166-8C0445827190}"/>
                  </a:ext>
                </a:extLst>
              </p:cNvPr>
              <p:cNvSpPr txBox="1"/>
              <p:nvPr/>
            </p:nvSpPr>
            <p:spPr bwMode="auto">
              <a:xfrm>
                <a:off x="8139460" y="5003708"/>
                <a:ext cx="850900" cy="42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is-IS" b="0" i="1" smtClean="0">
                          <a:latin typeface="Cambria Math" panose="02040503050406030204" pitchFamily="18" charset="0"/>
                        </a:rPr>
                        <m:t>𝑆𝑣𝑎𝑟</m:t>
                      </m:r>
                    </m:oMath>
                  </m:oMathPara>
                </a14:m>
                <a:endParaRPr lang="is-IS" dirty="0"/>
              </a:p>
            </p:txBody>
          </p:sp>
        </mc:Choice>
        <mc:Fallback xmlns="">
          <p:sp>
            <p:nvSpPr>
              <p:cNvPr id="28" name="Object 13">
                <a:extLst>
                  <a:ext uri="{FF2B5EF4-FFF2-40B4-BE49-F238E27FC236}">
                    <a16:creationId xmlns:a16="http://schemas.microsoft.com/office/drawing/2014/main" id="{592CC52F-9643-4E14-A166-8C0445827190}"/>
                  </a:ext>
                </a:extLst>
              </p:cNvPr>
              <p:cNvSpPr txBox="1">
                <a:spLocks noRot="1" noChangeAspect="1" noMove="1" noResize="1" noEditPoints="1" noAdjustHandles="1" noChangeArrowheads="1" noChangeShapeType="1" noTextEdit="1"/>
              </p:cNvSpPr>
              <p:nvPr/>
            </p:nvSpPr>
            <p:spPr bwMode="auto">
              <a:xfrm>
                <a:off x="8139460" y="5003708"/>
                <a:ext cx="850900" cy="425450"/>
              </a:xfrm>
              <a:prstGeom prst="rect">
                <a:avLst/>
              </a:prstGeom>
              <a:blipFill>
                <a:blip r:embed="rId5"/>
                <a:stretch>
                  <a:fillRect/>
                </a:stretch>
              </a:blipFill>
            </p:spPr>
            <p:txBody>
              <a:bodyPr/>
              <a:lstStyle/>
              <a:p>
                <a:r>
                  <a:rPr lang="is-IS">
                    <a:noFill/>
                  </a:rPr>
                  <a:t> </a:t>
                </a:r>
              </a:p>
            </p:txBody>
          </p:sp>
        </mc:Fallback>
      </mc:AlternateContent>
      <p:cxnSp>
        <p:nvCxnSpPr>
          <p:cNvPr id="29" name="Straight Arrow Connector 28">
            <a:extLst>
              <a:ext uri="{FF2B5EF4-FFF2-40B4-BE49-F238E27FC236}">
                <a16:creationId xmlns:a16="http://schemas.microsoft.com/office/drawing/2014/main" id="{F1817E51-7871-4406-94A2-02C6BC2C49E6}"/>
              </a:ext>
            </a:extLst>
          </p:cNvPr>
          <p:cNvCxnSpPr>
            <a:cxnSpLocks/>
          </p:cNvCxnSpPr>
          <p:nvPr/>
        </p:nvCxnSpPr>
        <p:spPr>
          <a:xfrm flipH="1">
            <a:off x="531016" y="5216433"/>
            <a:ext cx="4968552" cy="0"/>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8290EE31-35F7-4407-9E63-5A5D8CAE1407}"/>
              </a:ext>
            </a:extLst>
          </p:cNvPr>
          <p:cNvCxnSpPr>
            <a:cxnSpLocks/>
          </p:cNvCxnSpPr>
          <p:nvPr/>
        </p:nvCxnSpPr>
        <p:spPr>
          <a:xfrm>
            <a:off x="5487546" y="5219519"/>
            <a:ext cx="2581107" cy="0"/>
          </a:xfrm>
          <a:prstGeom prst="straightConnector1">
            <a:avLst/>
          </a:prstGeom>
          <a:ln w="57150">
            <a:solidFill>
              <a:srgbClr val="FF0000"/>
            </a:solidFill>
            <a:tailEnd type="triangle"/>
          </a:ln>
        </p:spPr>
        <p:style>
          <a:lnRef idx="2">
            <a:schemeClr val="accent3"/>
          </a:lnRef>
          <a:fillRef idx="0">
            <a:schemeClr val="accent3"/>
          </a:fillRef>
          <a:effectRef idx="1">
            <a:schemeClr val="accent3"/>
          </a:effectRef>
          <a:fontRef idx="minor">
            <a:schemeClr val="tx1"/>
          </a:fontRef>
        </p:style>
      </p:cxnSp>
      <p:cxnSp>
        <p:nvCxnSpPr>
          <p:cNvPr id="31" name="Straight Arrow Connector 30">
            <a:extLst>
              <a:ext uri="{FF2B5EF4-FFF2-40B4-BE49-F238E27FC236}">
                <a16:creationId xmlns:a16="http://schemas.microsoft.com/office/drawing/2014/main" id="{D4FE9608-735D-44A6-86C8-90EB4A8C35E0}"/>
              </a:ext>
            </a:extLst>
          </p:cNvPr>
          <p:cNvCxnSpPr>
            <a:cxnSpLocks/>
          </p:cNvCxnSpPr>
          <p:nvPr/>
        </p:nvCxnSpPr>
        <p:spPr>
          <a:xfrm flipH="1">
            <a:off x="531016" y="5216433"/>
            <a:ext cx="3672408"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2" name="Oval 31">
            <a:extLst>
              <a:ext uri="{FF2B5EF4-FFF2-40B4-BE49-F238E27FC236}">
                <a16:creationId xmlns:a16="http://schemas.microsoft.com/office/drawing/2014/main" id="{B0F90CEE-9400-4D8A-8469-7F240A897520}"/>
              </a:ext>
            </a:extLst>
          </p:cNvPr>
          <p:cNvSpPr/>
          <p:nvPr/>
        </p:nvSpPr>
        <p:spPr>
          <a:xfrm rot="10800000">
            <a:off x="4141040" y="5173937"/>
            <a:ext cx="114504" cy="11450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a:extLst>
              <a:ext uri="{FF2B5EF4-FFF2-40B4-BE49-F238E27FC236}">
                <a16:creationId xmlns:a16="http://schemas.microsoft.com/office/drawing/2014/main" id="{D424AE22-C8F8-46D2-8C39-D31031A4FC64}"/>
              </a:ext>
            </a:extLst>
          </p:cNvPr>
          <p:cNvSpPr/>
          <p:nvPr/>
        </p:nvSpPr>
        <p:spPr>
          <a:xfrm rot="10800000">
            <a:off x="5443242" y="5173937"/>
            <a:ext cx="114504" cy="114504"/>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Title 1">
            <a:extLst>
              <a:ext uri="{FF2B5EF4-FFF2-40B4-BE49-F238E27FC236}">
                <a16:creationId xmlns:a16="http://schemas.microsoft.com/office/drawing/2014/main" id="{D7220863-1E76-4534-8950-2B628E7B7356}"/>
              </a:ext>
            </a:extLst>
          </p:cNvPr>
          <p:cNvSpPr txBox="1">
            <a:spLocks/>
          </p:cNvSpPr>
          <p:nvPr/>
        </p:nvSpPr>
        <p:spPr>
          <a:xfrm>
            <a:off x="914400" y="274638"/>
            <a:ext cx="7772400" cy="11430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is-IS"/>
              <a:t>Skilgreiningar- og myndmengi</a:t>
            </a:r>
            <a:endParaRPr lang="is-IS" dirty="0"/>
          </a:p>
        </p:txBody>
      </p:sp>
      <p:sp>
        <p:nvSpPr>
          <p:cNvPr id="35" name="TextBox 34">
            <a:extLst>
              <a:ext uri="{FF2B5EF4-FFF2-40B4-BE49-F238E27FC236}">
                <a16:creationId xmlns:a16="http://schemas.microsoft.com/office/drawing/2014/main" id="{3EEF8385-4374-480E-9E77-A14CD4238FE1}"/>
              </a:ext>
            </a:extLst>
          </p:cNvPr>
          <p:cNvSpPr txBox="1"/>
          <p:nvPr/>
        </p:nvSpPr>
        <p:spPr>
          <a:xfrm rot="1883798">
            <a:off x="7605426" y="335605"/>
            <a:ext cx="1433148"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is-IS" sz="2400" dirty="0">
                <a:solidFill>
                  <a:srgbClr val="00B050"/>
                </a:solidFill>
              </a:rPr>
              <a:t>Fyrir dæmi</a:t>
            </a:r>
          </a:p>
          <a:p>
            <a:pPr algn="ctr"/>
            <a:r>
              <a:rPr lang="is-IS" sz="2400" dirty="0">
                <a:solidFill>
                  <a:srgbClr val="00B050"/>
                </a:solidFill>
              </a:rPr>
              <a:t>7-15</a:t>
            </a:r>
          </a:p>
        </p:txBody>
      </p:sp>
    </p:spTree>
    <p:extLst>
      <p:ext uri="{BB962C8B-B14F-4D97-AF65-F5344CB8AC3E}">
        <p14:creationId xmlns:p14="http://schemas.microsoft.com/office/powerpoint/2010/main" val="259946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500"/>
                                        <p:tgtEl>
                                          <p:spTgt spid="2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500"/>
                                        <p:tgtEl>
                                          <p:spTgt spid="3">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a:t>Skilgreiningar- og myndmengi</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14400" y="1447800"/>
                <a:ext cx="8050088" cy="5293568"/>
              </a:xfrm>
            </p:spPr>
            <p:txBody>
              <a:bodyPr>
                <a:normAutofit/>
              </a:bodyPr>
              <a:lstStyle/>
              <a:p>
                <a:r>
                  <a:rPr lang="is-IS" dirty="0"/>
                  <a:t>X undir rót er í dæmi 10c, bls. 12</a:t>
                </a:r>
                <a:br>
                  <a:rPr lang="is-IS" dirty="0"/>
                </a:br>
                <a14:m>
                  <m:oMath xmlns:m="http://schemas.openxmlformats.org/officeDocument/2006/math">
                    <m:r>
                      <a:rPr lang="is-IS" sz="2400" b="0" i="1" smtClean="0">
                        <a:latin typeface="Cambria Math" panose="02040503050406030204" pitchFamily="18" charset="0"/>
                      </a:rPr>
                      <m:t>𝑓</m:t>
                    </m:r>
                    <m:d>
                      <m:dPr>
                        <m:ctrlPr>
                          <a:rPr lang="is-IS" sz="2400" b="0" i="1" smtClean="0">
                            <a:latin typeface="Cambria Math" panose="02040503050406030204" pitchFamily="18" charset="0"/>
                          </a:rPr>
                        </m:ctrlPr>
                      </m:dPr>
                      <m:e>
                        <m:r>
                          <a:rPr lang="is-IS" sz="2400" b="0" i="1" smtClean="0">
                            <a:latin typeface="Cambria Math" panose="02040503050406030204" pitchFamily="18" charset="0"/>
                          </a:rPr>
                          <m:t>𝑥</m:t>
                        </m:r>
                      </m:e>
                    </m:d>
                    <m:r>
                      <a:rPr lang="is-IS" sz="2400" b="0" i="1" smtClean="0">
                        <a:latin typeface="Cambria Math" panose="02040503050406030204" pitchFamily="18" charset="0"/>
                      </a:rPr>
                      <m:t>=</m:t>
                    </m:r>
                    <m:rad>
                      <m:radPr>
                        <m:degHide m:val="on"/>
                        <m:ctrlPr>
                          <a:rPr lang="is-IS" sz="2400" b="0" i="1" smtClean="0">
                            <a:latin typeface="Cambria Math" panose="02040503050406030204" pitchFamily="18" charset="0"/>
                          </a:rPr>
                        </m:ctrlPr>
                      </m:radPr>
                      <m:deg/>
                      <m:e>
                        <m:sSup>
                          <m:sSupPr>
                            <m:ctrlPr>
                              <a:rPr lang="is-IS" sz="2400" i="1">
                                <a:latin typeface="Cambria Math" panose="02040503050406030204" pitchFamily="18" charset="0"/>
                              </a:rPr>
                            </m:ctrlPr>
                          </m:sSupPr>
                          <m:e>
                            <m:r>
                              <a:rPr lang="is-IS" sz="2400" i="1">
                                <a:latin typeface="Cambria Math" panose="02040503050406030204" pitchFamily="18" charset="0"/>
                              </a:rPr>
                              <m:t>𝑥</m:t>
                            </m:r>
                          </m:e>
                          <m:sup>
                            <m:r>
                              <a:rPr lang="is-IS" sz="2400" i="1">
                                <a:latin typeface="Cambria Math" panose="02040503050406030204" pitchFamily="18" charset="0"/>
                              </a:rPr>
                              <m:t>2</m:t>
                            </m:r>
                          </m:sup>
                        </m:sSup>
                        <m:r>
                          <a:rPr lang="is-IS" sz="2400" i="1">
                            <a:latin typeface="Cambria Math" panose="02040503050406030204" pitchFamily="18" charset="0"/>
                          </a:rPr>
                          <m:t>+2</m:t>
                        </m:r>
                      </m:e>
                    </m:rad>
                  </m:oMath>
                </a14:m>
                <a:endParaRPr lang="is-IS" sz="2400" b="0" dirty="0"/>
              </a:p>
              <a:p>
                <a:r>
                  <a:rPr lang="is-IS" sz="2400" dirty="0"/>
                  <a:t>Það má aldrei vera mínus undir rót svo það þarf að skoða hvort x veldur því að útkoman undir rót verður í mínus.</a:t>
                </a:r>
              </a:p>
              <a:p>
                <a:r>
                  <a:rPr lang="is-IS" sz="2400" dirty="0"/>
                  <a:t>Í þessu tilfelli skiptir engu máli hvaða gildi er sett í x því svarið verður alltaf í plús svo x getur verið hvað tala sem er eða </a:t>
                </a:r>
                <a14:m>
                  <m:oMath xmlns:m="http://schemas.openxmlformats.org/officeDocument/2006/math">
                    <m:sSub>
                      <m:sSubPr>
                        <m:ctrlPr>
                          <a:rPr lang="is-IS" sz="2400" b="0" i="1" smtClean="0">
                            <a:latin typeface="Cambria Math" panose="02040503050406030204" pitchFamily="18" charset="0"/>
                          </a:rPr>
                        </m:ctrlPr>
                      </m:sSubPr>
                      <m:e>
                        <m:r>
                          <a:rPr lang="is-IS" sz="2400" b="0" i="1" smtClean="0">
                            <a:latin typeface="Cambria Math" panose="02040503050406030204" pitchFamily="18" charset="0"/>
                          </a:rPr>
                          <m:t>𝐷</m:t>
                        </m:r>
                      </m:e>
                      <m:sub>
                        <m:r>
                          <a:rPr lang="is-IS" sz="2400" b="0" i="1" smtClean="0">
                            <a:latin typeface="Cambria Math" panose="02040503050406030204" pitchFamily="18" charset="0"/>
                          </a:rPr>
                          <m:t>𝑓</m:t>
                        </m:r>
                      </m:sub>
                    </m:sSub>
                    <m:r>
                      <a:rPr lang="is-IS" sz="2400" b="0" i="1" smtClean="0">
                        <a:latin typeface="Cambria Math" panose="02040503050406030204" pitchFamily="18" charset="0"/>
                      </a:rPr>
                      <m:t>=</m:t>
                    </m:r>
                    <m:r>
                      <a:rPr lang="is-IS" sz="2400" b="0" i="1" smtClean="0">
                        <a:latin typeface="Cambria Math" panose="02040503050406030204" pitchFamily="18" charset="0"/>
                      </a:rPr>
                      <m:t>𝑅</m:t>
                    </m:r>
                  </m:oMath>
                </a14:m>
                <a:endParaRPr lang="is-IS" sz="2400" dirty="0"/>
              </a:p>
              <a:p>
                <a:r>
                  <a:rPr lang="is-IS" sz="2400" dirty="0"/>
                  <a:t>Til að finna myndmengi þarf að skoða lægsta gildi sem hægt er að fá undir rót. Venjulega er það núll, en þó ekki hér.</a:t>
                </a:r>
              </a:p>
              <a:p>
                <a:r>
                  <a:rPr lang="is-IS" sz="2400" b="0" dirty="0"/>
                  <a:t>Lægsta gildið er</a:t>
                </a:r>
                <a:r>
                  <a:rPr lang="is-IS" sz="2400" dirty="0"/>
                  <a:t> þegar </a:t>
                </a:r>
                <a14:m>
                  <m:oMath xmlns:m="http://schemas.openxmlformats.org/officeDocument/2006/math">
                    <m:r>
                      <a:rPr lang="is-IS" sz="2400" b="0" i="1" smtClean="0">
                        <a:latin typeface="Cambria Math" panose="02040503050406030204" pitchFamily="18" charset="0"/>
                      </a:rPr>
                      <m:t>𝑥</m:t>
                    </m:r>
                    <m:r>
                      <a:rPr lang="is-IS" sz="2400" b="0" i="1" smtClean="0">
                        <a:latin typeface="Cambria Math" panose="02040503050406030204" pitchFamily="18" charset="0"/>
                      </a:rPr>
                      <m:t>=0</m:t>
                    </m:r>
                  </m:oMath>
                </a14:m>
                <a:endParaRPr lang="is-IS" sz="2400" b="0" dirty="0"/>
              </a:p>
              <a:p>
                <a:pPr marL="268288" indent="0">
                  <a:buNone/>
                </a:pPr>
                <a14:m>
                  <m:oMathPara xmlns:m="http://schemas.openxmlformats.org/officeDocument/2006/math">
                    <m:oMathParaPr>
                      <m:jc m:val="left"/>
                    </m:oMathParaPr>
                    <m:oMath xmlns:m="http://schemas.openxmlformats.org/officeDocument/2006/math">
                      <m:r>
                        <a:rPr lang="is-IS" sz="2400" i="1">
                          <a:latin typeface="Cambria Math" panose="02040503050406030204" pitchFamily="18" charset="0"/>
                        </a:rPr>
                        <m:t>𝑓</m:t>
                      </m:r>
                      <m:d>
                        <m:dPr>
                          <m:ctrlPr>
                            <a:rPr lang="is-IS" sz="2400" i="1">
                              <a:latin typeface="Cambria Math" panose="02040503050406030204" pitchFamily="18" charset="0"/>
                            </a:rPr>
                          </m:ctrlPr>
                        </m:dPr>
                        <m:e>
                          <m:r>
                            <a:rPr lang="is-IS" sz="2400" b="0" i="1" smtClean="0">
                              <a:latin typeface="Cambria Math" panose="02040503050406030204" pitchFamily="18" charset="0"/>
                            </a:rPr>
                            <m:t>0</m:t>
                          </m:r>
                        </m:e>
                      </m:d>
                      <m:r>
                        <a:rPr lang="is-IS" sz="2400" i="1">
                          <a:latin typeface="Cambria Math" panose="02040503050406030204" pitchFamily="18" charset="0"/>
                        </a:rPr>
                        <m:t>=</m:t>
                      </m:r>
                      <m:rad>
                        <m:radPr>
                          <m:degHide m:val="on"/>
                          <m:ctrlPr>
                            <a:rPr lang="is-IS" sz="2400" i="1">
                              <a:latin typeface="Cambria Math" panose="02040503050406030204" pitchFamily="18" charset="0"/>
                            </a:rPr>
                          </m:ctrlPr>
                        </m:radPr>
                        <m:deg/>
                        <m:e>
                          <m:sSup>
                            <m:sSupPr>
                              <m:ctrlPr>
                                <a:rPr lang="is-IS" sz="2400" i="1">
                                  <a:latin typeface="Cambria Math" panose="02040503050406030204" pitchFamily="18" charset="0"/>
                                </a:rPr>
                              </m:ctrlPr>
                            </m:sSupPr>
                            <m:e>
                              <m:r>
                                <a:rPr lang="is-IS" sz="2400" b="0" i="1" smtClean="0">
                                  <a:latin typeface="Cambria Math" panose="02040503050406030204" pitchFamily="18" charset="0"/>
                                </a:rPr>
                                <m:t>0</m:t>
                              </m:r>
                            </m:e>
                            <m:sup>
                              <m:r>
                                <a:rPr lang="is-IS" sz="2400" i="1">
                                  <a:latin typeface="Cambria Math" panose="02040503050406030204" pitchFamily="18" charset="0"/>
                                </a:rPr>
                                <m:t>2</m:t>
                              </m:r>
                            </m:sup>
                          </m:sSup>
                          <m:r>
                            <a:rPr lang="is-IS" sz="2400" i="1">
                              <a:latin typeface="Cambria Math" panose="02040503050406030204" pitchFamily="18" charset="0"/>
                            </a:rPr>
                            <m:t>+2</m:t>
                          </m:r>
                        </m:e>
                      </m:rad>
                      <m:r>
                        <a:rPr lang="is-IS" sz="2400" b="0" i="1" smtClean="0">
                          <a:latin typeface="Cambria Math" panose="02040503050406030204" pitchFamily="18" charset="0"/>
                        </a:rPr>
                        <m:t>=</m:t>
                      </m:r>
                      <m:rad>
                        <m:radPr>
                          <m:degHide m:val="on"/>
                          <m:ctrlPr>
                            <a:rPr lang="is-IS" sz="2400" i="1">
                              <a:latin typeface="Cambria Math" panose="02040503050406030204" pitchFamily="18" charset="0"/>
                            </a:rPr>
                          </m:ctrlPr>
                        </m:radPr>
                        <m:deg/>
                        <m:e>
                          <m:r>
                            <a:rPr lang="is-IS" sz="2400" i="1">
                              <a:latin typeface="Cambria Math" panose="02040503050406030204" pitchFamily="18" charset="0"/>
                            </a:rPr>
                            <m:t>2</m:t>
                          </m:r>
                        </m:e>
                      </m:rad>
                    </m:oMath>
                  </m:oMathPara>
                </a14:m>
                <a:endParaRPr lang="is-IS" sz="2400" b="0" dirty="0"/>
              </a:p>
              <a:p>
                <a:r>
                  <a:rPr lang="is-IS" sz="2400" dirty="0"/>
                  <a:t>Myndmengið er þá rótin af 2 og upp sem má skrifa </a:t>
                </a:r>
                <a14:m>
                  <m:oMath xmlns:m="http://schemas.openxmlformats.org/officeDocument/2006/math">
                    <m:sSub>
                      <m:sSubPr>
                        <m:ctrlPr>
                          <a:rPr lang="is-IS" sz="2400" b="0" i="1" smtClean="0">
                            <a:latin typeface="Cambria Math" panose="02040503050406030204" pitchFamily="18" charset="0"/>
                          </a:rPr>
                        </m:ctrlPr>
                      </m:sSubPr>
                      <m:e>
                        <m:r>
                          <a:rPr lang="is-IS" sz="2400" b="0" i="1" smtClean="0">
                            <a:latin typeface="Cambria Math" panose="02040503050406030204" pitchFamily="18" charset="0"/>
                          </a:rPr>
                          <m:t>𝑉</m:t>
                        </m:r>
                      </m:e>
                      <m:sub>
                        <m:r>
                          <a:rPr lang="is-IS" sz="2400" b="0" i="1" smtClean="0">
                            <a:latin typeface="Cambria Math" panose="02040503050406030204" pitchFamily="18" charset="0"/>
                          </a:rPr>
                          <m:t>𝑓</m:t>
                        </m:r>
                      </m:sub>
                    </m:sSub>
                    <m:r>
                      <a:rPr lang="is-IS" sz="2400" b="0" i="1" smtClean="0">
                        <a:latin typeface="Cambria Math" panose="02040503050406030204" pitchFamily="18" charset="0"/>
                      </a:rPr>
                      <m:t>=[</m:t>
                    </m:r>
                    <m:rad>
                      <m:radPr>
                        <m:degHide m:val="on"/>
                        <m:ctrlPr>
                          <a:rPr lang="is-IS" sz="2400" i="1">
                            <a:latin typeface="Cambria Math" panose="02040503050406030204" pitchFamily="18" charset="0"/>
                          </a:rPr>
                        </m:ctrlPr>
                      </m:radPr>
                      <m:deg/>
                      <m:e>
                        <m:r>
                          <a:rPr lang="is-IS" sz="2400" i="1">
                            <a:latin typeface="Cambria Math" panose="02040503050406030204" pitchFamily="18" charset="0"/>
                          </a:rPr>
                          <m:t>2</m:t>
                        </m:r>
                      </m:e>
                    </m:rad>
                    <m:r>
                      <a:rPr lang="is-IS" sz="2400" b="0" i="1" smtClean="0">
                        <a:latin typeface="Cambria Math" panose="02040503050406030204" pitchFamily="18" charset="0"/>
                      </a:rPr>
                      <m:t>,</m:t>
                    </m:r>
                    <m:r>
                      <a:rPr lang="is-IS" sz="2400" b="0" i="1" smtClean="0">
                        <a:latin typeface="Cambria Math" panose="02040503050406030204" pitchFamily="18" charset="0"/>
                        <a:ea typeface="Cambria Math" panose="02040503050406030204" pitchFamily="18" charset="0"/>
                      </a:rPr>
                      <m:t>∞[</m:t>
                    </m:r>
                  </m:oMath>
                </a14:m>
                <a:endParaRPr lang="is-IS" sz="2400" dirty="0"/>
              </a:p>
              <a:p>
                <a:r>
                  <a:rPr lang="is-IS" sz="2400" dirty="0"/>
                  <a:t>Á næstu glæru er farin algebruleið til að finna myndmengið.</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14400" y="1447800"/>
                <a:ext cx="8050088" cy="5293568"/>
              </a:xfrm>
              <a:blipFill>
                <a:blip r:embed="rId2"/>
                <a:stretch>
                  <a:fillRect l="-757" t="-1037" b="-161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9DF746C-ED91-4982-B6EC-5A01178C82CB}"/>
              </a:ext>
            </a:extLst>
          </p:cNvPr>
          <p:cNvSpPr txBox="1"/>
          <p:nvPr/>
        </p:nvSpPr>
        <p:spPr>
          <a:xfrm rot="1883798">
            <a:off x="7605426" y="335605"/>
            <a:ext cx="1433148"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is-IS" sz="2400" dirty="0">
                <a:solidFill>
                  <a:srgbClr val="00B050"/>
                </a:solidFill>
              </a:rPr>
              <a:t>Fyrir dæmi</a:t>
            </a:r>
          </a:p>
          <a:p>
            <a:pPr algn="ctr"/>
            <a:r>
              <a:rPr lang="is-IS" sz="2400" dirty="0">
                <a:solidFill>
                  <a:srgbClr val="00B050"/>
                </a:solidFill>
              </a:rPr>
              <a:t>7-15</a:t>
            </a:r>
          </a:p>
        </p:txBody>
      </p:sp>
    </p:spTree>
    <p:extLst>
      <p:ext uri="{BB962C8B-B14F-4D97-AF65-F5344CB8AC3E}">
        <p14:creationId xmlns:p14="http://schemas.microsoft.com/office/powerpoint/2010/main" val="211699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a:t>Skilgreiningar- og myndmengi</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14400" y="1447800"/>
                <a:ext cx="8050088" cy="5293568"/>
              </a:xfrm>
            </p:spPr>
            <p:txBody>
              <a:bodyPr>
                <a:normAutofit lnSpcReduction="10000"/>
              </a:bodyPr>
              <a:lstStyle/>
              <a:p>
                <a:r>
                  <a:rPr lang="is-IS" dirty="0"/>
                  <a:t>Verið er að finna myndmengið í 10c, bls. 12</a:t>
                </a:r>
                <a:br>
                  <a:rPr lang="is-IS" dirty="0"/>
                </a:br>
                <a14:m>
                  <m:oMath xmlns:m="http://schemas.openxmlformats.org/officeDocument/2006/math">
                    <m:r>
                      <a:rPr lang="is-IS" sz="2400" b="0" i="1" smtClean="0">
                        <a:latin typeface="Cambria Math" panose="02040503050406030204" pitchFamily="18" charset="0"/>
                      </a:rPr>
                      <m:t>𝑓</m:t>
                    </m:r>
                    <m:d>
                      <m:dPr>
                        <m:ctrlPr>
                          <a:rPr lang="is-IS" sz="2400" b="0" i="1" smtClean="0">
                            <a:latin typeface="Cambria Math" panose="02040503050406030204" pitchFamily="18" charset="0"/>
                          </a:rPr>
                        </m:ctrlPr>
                      </m:dPr>
                      <m:e>
                        <m:r>
                          <a:rPr lang="is-IS" sz="2400" b="0" i="1" smtClean="0">
                            <a:latin typeface="Cambria Math" panose="02040503050406030204" pitchFamily="18" charset="0"/>
                          </a:rPr>
                          <m:t>𝑥</m:t>
                        </m:r>
                      </m:e>
                    </m:d>
                    <m:r>
                      <a:rPr lang="is-IS" sz="2400" b="0" i="1" smtClean="0">
                        <a:latin typeface="Cambria Math" panose="02040503050406030204" pitchFamily="18" charset="0"/>
                      </a:rPr>
                      <m:t>=</m:t>
                    </m:r>
                    <m:rad>
                      <m:radPr>
                        <m:degHide m:val="on"/>
                        <m:ctrlPr>
                          <a:rPr lang="is-IS" sz="2400" b="0" i="1" smtClean="0">
                            <a:latin typeface="Cambria Math" panose="02040503050406030204" pitchFamily="18" charset="0"/>
                          </a:rPr>
                        </m:ctrlPr>
                      </m:radPr>
                      <m:deg/>
                      <m:e>
                        <m:sSup>
                          <m:sSupPr>
                            <m:ctrlPr>
                              <a:rPr lang="is-IS" sz="2400" i="1">
                                <a:latin typeface="Cambria Math" panose="02040503050406030204" pitchFamily="18" charset="0"/>
                              </a:rPr>
                            </m:ctrlPr>
                          </m:sSupPr>
                          <m:e>
                            <m:r>
                              <a:rPr lang="is-IS" sz="2400" i="1">
                                <a:latin typeface="Cambria Math" panose="02040503050406030204" pitchFamily="18" charset="0"/>
                              </a:rPr>
                              <m:t>𝑥</m:t>
                            </m:r>
                          </m:e>
                          <m:sup>
                            <m:r>
                              <a:rPr lang="is-IS" sz="2400" i="1">
                                <a:latin typeface="Cambria Math" panose="02040503050406030204" pitchFamily="18" charset="0"/>
                              </a:rPr>
                              <m:t>2</m:t>
                            </m:r>
                          </m:sup>
                        </m:sSup>
                        <m:r>
                          <a:rPr lang="is-IS" sz="2400" i="1">
                            <a:latin typeface="Cambria Math" panose="02040503050406030204" pitchFamily="18" charset="0"/>
                          </a:rPr>
                          <m:t>+2</m:t>
                        </m:r>
                      </m:e>
                    </m:rad>
                  </m:oMath>
                </a14:m>
                <a:endParaRPr lang="is-IS" sz="2400" b="0" dirty="0"/>
              </a:p>
              <a:p>
                <a:r>
                  <a:rPr lang="is-IS" sz="2400" dirty="0"/>
                  <a:t>Eins og sýnt var á fyrstu myndmengjaglærunni er hægt að finna myndmengið með því að setja y í staðin fyrir f(x).</a:t>
                </a:r>
              </a:p>
              <a:p>
                <a:r>
                  <a:rPr lang="is-IS" sz="2400" dirty="0"/>
                  <a:t>Samkvæmt síðustu glæru er myndmengið </a:t>
                </a:r>
                <a14:m>
                  <m:oMath xmlns:m="http://schemas.openxmlformats.org/officeDocument/2006/math">
                    <m:rad>
                      <m:radPr>
                        <m:degHide m:val="on"/>
                        <m:ctrlPr>
                          <a:rPr lang="is-IS" sz="2400" i="1" smtClean="0">
                            <a:latin typeface="Cambria Math" panose="02040503050406030204" pitchFamily="18" charset="0"/>
                          </a:rPr>
                        </m:ctrlPr>
                      </m:radPr>
                      <m:deg/>
                      <m:e>
                        <m:r>
                          <a:rPr lang="is-IS" sz="2400" i="1">
                            <a:latin typeface="Cambria Math" panose="02040503050406030204" pitchFamily="18" charset="0"/>
                          </a:rPr>
                          <m:t>2</m:t>
                        </m:r>
                      </m:e>
                    </m:rad>
                    <m:r>
                      <a:rPr lang="is-IS" sz="2400" i="1">
                        <a:latin typeface="Cambria Math" panose="02040503050406030204" pitchFamily="18" charset="0"/>
                      </a:rPr>
                      <m:t> </m:t>
                    </m:r>
                  </m:oMath>
                </a14:m>
                <a:r>
                  <a:rPr lang="is-IS" sz="2400" dirty="0"/>
                  <a:t>og upp.</a:t>
                </a:r>
              </a:p>
              <a:p>
                <a:pPr marL="268288" indent="0">
                  <a:buNone/>
                </a:pPr>
                <a14:m>
                  <m:oMathPara xmlns:m="http://schemas.openxmlformats.org/officeDocument/2006/math">
                    <m:oMathParaPr>
                      <m:jc m:val="left"/>
                    </m:oMathParaPr>
                    <m:oMath xmlns:m="http://schemas.openxmlformats.org/officeDocument/2006/math">
                      <m:r>
                        <a:rPr lang="is-IS" sz="2400" b="0" i="1" smtClean="0">
                          <a:latin typeface="Cambria Math" panose="02040503050406030204" pitchFamily="18" charset="0"/>
                        </a:rPr>
                        <m:t>𝑦</m:t>
                      </m:r>
                      <m:r>
                        <a:rPr lang="is-IS" sz="2400" b="0" i="1" smtClean="0">
                          <a:latin typeface="Cambria Math" panose="02040503050406030204" pitchFamily="18" charset="0"/>
                        </a:rPr>
                        <m:t>=</m:t>
                      </m:r>
                      <m:rad>
                        <m:radPr>
                          <m:degHide m:val="on"/>
                          <m:ctrlPr>
                            <a:rPr lang="is-IS" sz="2400" b="0" i="1" smtClean="0">
                              <a:latin typeface="Cambria Math" panose="02040503050406030204" pitchFamily="18" charset="0"/>
                            </a:rPr>
                          </m:ctrlPr>
                        </m:radPr>
                        <m:deg/>
                        <m:e>
                          <m:sSup>
                            <m:sSupPr>
                              <m:ctrlPr>
                                <a:rPr lang="is-IS" sz="2400" i="1">
                                  <a:latin typeface="Cambria Math" panose="02040503050406030204" pitchFamily="18" charset="0"/>
                                </a:rPr>
                              </m:ctrlPr>
                            </m:sSupPr>
                            <m:e>
                              <m:r>
                                <a:rPr lang="is-IS" sz="2400" i="1">
                                  <a:latin typeface="Cambria Math" panose="02040503050406030204" pitchFamily="18" charset="0"/>
                                </a:rPr>
                                <m:t>𝑥</m:t>
                              </m:r>
                            </m:e>
                            <m:sup>
                              <m:r>
                                <a:rPr lang="is-IS" sz="2400" i="1">
                                  <a:latin typeface="Cambria Math" panose="02040503050406030204" pitchFamily="18" charset="0"/>
                                </a:rPr>
                                <m:t>2</m:t>
                              </m:r>
                            </m:sup>
                          </m:sSup>
                          <m:r>
                            <a:rPr lang="is-IS" sz="2400" i="1">
                              <a:latin typeface="Cambria Math" panose="02040503050406030204" pitchFamily="18" charset="0"/>
                            </a:rPr>
                            <m:t>+2</m:t>
                          </m:r>
                        </m:e>
                      </m:rad>
                    </m:oMath>
                  </m:oMathPara>
                </a14:m>
                <a:endParaRPr lang="is-IS" sz="2400" dirty="0"/>
              </a:p>
              <a:p>
                <a:pPr marL="268288" indent="0">
                  <a:buNone/>
                </a:pPr>
                <a14:m>
                  <m:oMathPara xmlns:m="http://schemas.openxmlformats.org/officeDocument/2006/math">
                    <m:oMathParaPr>
                      <m:jc m:val="left"/>
                    </m:oMathParaPr>
                    <m:oMath xmlns:m="http://schemas.openxmlformats.org/officeDocument/2006/math">
                      <m:sSup>
                        <m:sSupPr>
                          <m:ctrlPr>
                            <a:rPr lang="is-IS" sz="2400" b="0" i="1" smtClean="0">
                              <a:latin typeface="Cambria Math" panose="02040503050406030204" pitchFamily="18" charset="0"/>
                            </a:rPr>
                          </m:ctrlPr>
                        </m:sSupPr>
                        <m:e>
                          <m:r>
                            <a:rPr lang="is-IS" sz="2400" b="0" i="1" smtClean="0">
                              <a:latin typeface="Cambria Math" panose="02040503050406030204" pitchFamily="18" charset="0"/>
                            </a:rPr>
                            <m:t>𝑦</m:t>
                          </m:r>
                        </m:e>
                        <m:sup>
                          <m:r>
                            <a:rPr lang="is-IS" sz="2400" b="0" i="1" smtClean="0">
                              <a:latin typeface="Cambria Math" panose="02040503050406030204" pitchFamily="18" charset="0"/>
                            </a:rPr>
                            <m:t>2</m:t>
                          </m:r>
                        </m:sup>
                      </m:sSup>
                      <m:r>
                        <a:rPr lang="is-IS" sz="2400" b="0" i="1" smtClean="0">
                          <a:latin typeface="Cambria Math" panose="02040503050406030204" pitchFamily="18" charset="0"/>
                        </a:rPr>
                        <m:t>=</m:t>
                      </m:r>
                      <m:sSup>
                        <m:sSupPr>
                          <m:ctrlPr>
                            <a:rPr lang="is-IS" sz="2400" i="1">
                              <a:latin typeface="Cambria Math" panose="02040503050406030204" pitchFamily="18" charset="0"/>
                            </a:rPr>
                          </m:ctrlPr>
                        </m:sSupPr>
                        <m:e>
                          <m:r>
                            <a:rPr lang="is-IS" sz="2400" i="1">
                              <a:latin typeface="Cambria Math" panose="02040503050406030204" pitchFamily="18" charset="0"/>
                            </a:rPr>
                            <m:t>𝑥</m:t>
                          </m:r>
                        </m:e>
                        <m:sup>
                          <m:r>
                            <a:rPr lang="is-IS" sz="2400" i="1">
                              <a:latin typeface="Cambria Math" panose="02040503050406030204" pitchFamily="18" charset="0"/>
                            </a:rPr>
                            <m:t>2</m:t>
                          </m:r>
                        </m:sup>
                      </m:sSup>
                      <m:r>
                        <a:rPr lang="is-IS" sz="2400" i="1">
                          <a:latin typeface="Cambria Math" panose="02040503050406030204" pitchFamily="18" charset="0"/>
                        </a:rPr>
                        <m:t>+2</m:t>
                      </m:r>
                    </m:oMath>
                  </m:oMathPara>
                </a14:m>
                <a:endParaRPr lang="is-IS" sz="2400" dirty="0"/>
              </a:p>
              <a:p>
                <a:pPr marL="268288" indent="0">
                  <a:buNone/>
                </a:pPr>
                <a14:m>
                  <m:oMathPara xmlns:m="http://schemas.openxmlformats.org/officeDocument/2006/math">
                    <m:oMathParaPr>
                      <m:jc m:val="left"/>
                    </m:oMathParaPr>
                    <m:oMath xmlns:m="http://schemas.openxmlformats.org/officeDocument/2006/math">
                      <m:sSup>
                        <m:sSupPr>
                          <m:ctrlPr>
                            <a:rPr lang="is-IS" sz="2400" b="0" i="1" smtClean="0">
                              <a:latin typeface="Cambria Math" panose="02040503050406030204" pitchFamily="18" charset="0"/>
                            </a:rPr>
                          </m:ctrlPr>
                        </m:sSupPr>
                        <m:e>
                          <m:r>
                            <a:rPr lang="is-IS" sz="2400" b="0" i="1" smtClean="0">
                              <a:latin typeface="Cambria Math" panose="02040503050406030204" pitchFamily="18" charset="0"/>
                            </a:rPr>
                            <m:t>𝑥</m:t>
                          </m:r>
                        </m:e>
                        <m:sup>
                          <m:r>
                            <a:rPr lang="is-IS" sz="2400" b="0" i="1" smtClean="0">
                              <a:latin typeface="Cambria Math" panose="02040503050406030204" pitchFamily="18" charset="0"/>
                            </a:rPr>
                            <m:t>2</m:t>
                          </m:r>
                        </m:sup>
                      </m:sSup>
                      <m:r>
                        <a:rPr lang="is-IS" sz="2400" b="0" i="1" smtClean="0">
                          <a:latin typeface="Cambria Math" panose="02040503050406030204" pitchFamily="18" charset="0"/>
                        </a:rPr>
                        <m:t>=</m:t>
                      </m:r>
                      <m:sSup>
                        <m:sSupPr>
                          <m:ctrlPr>
                            <a:rPr lang="is-IS" sz="2400" i="1">
                              <a:latin typeface="Cambria Math" panose="02040503050406030204" pitchFamily="18" charset="0"/>
                            </a:rPr>
                          </m:ctrlPr>
                        </m:sSupPr>
                        <m:e>
                          <m:r>
                            <a:rPr lang="is-IS" sz="2400" b="0" i="1" smtClean="0">
                              <a:latin typeface="Cambria Math" panose="02040503050406030204" pitchFamily="18" charset="0"/>
                            </a:rPr>
                            <m:t>𝑦</m:t>
                          </m:r>
                        </m:e>
                        <m:sup>
                          <m:r>
                            <a:rPr lang="is-IS" sz="2400" i="1">
                              <a:latin typeface="Cambria Math" panose="02040503050406030204" pitchFamily="18" charset="0"/>
                            </a:rPr>
                            <m:t>2</m:t>
                          </m:r>
                        </m:sup>
                      </m:sSup>
                      <m:r>
                        <a:rPr lang="is-IS" sz="2400" b="0" i="1" smtClean="0">
                          <a:latin typeface="Cambria Math" panose="02040503050406030204" pitchFamily="18" charset="0"/>
                        </a:rPr>
                        <m:t>−</m:t>
                      </m:r>
                      <m:r>
                        <a:rPr lang="is-IS" sz="2400" i="1">
                          <a:latin typeface="Cambria Math" panose="02040503050406030204" pitchFamily="18" charset="0"/>
                        </a:rPr>
                        <m:t>2</m:t>
                      </m:r>
                    </m:oMath>
                  </m:oMathPara>
                </a14:m>
                <a:endParaRPr lang="is-IS" sz="2400" dirty="0"/>
              </a:p>
              <a:p>
                <a:pPr marL="268288" indent="0">
                  <a:buNone/>
                </a:pPr>
                <a14:m>
                  <m:oMathPara xmlns:m="http://schemas.openxmlformats.org/officeDocument/2006/math">
                    <m:oMathParaPr>
                      <m:jc m:val="left"/>
                    </m:oMathParaPr>
                    <m:oMath xmlns:m="http://schemas.openxmlformats.org/officeDocument/2006/math">
                      <m:r>
                        <a:rPr lang="is-IS" sz="2400" b="0" i="1" smtClean="0">
                          <a:latin typeface="Cambria Math" panose="02040503050406030204" pitchFamily="18" charset="0"/>
                        </a:rPr>
                        <m:t>𝑥</m:t>
                      </m:r>
                      <m:r>
                        <a:rPr lang="is-IS" sz="2400" b="0" i="1" smtClean="0">
                          <a:latin typeface="Cambria Math" panose="02040503050406030204" pitchFamily="18" charset="0"/>
                        </a:rPr>
                        <m:t>=±</m:t>
                      </m:r>
                      <m:rad>
                        <m:radPr>
                          <m:degHide m:val="on"/>
                          <m:ctrlPr>
                            <a:rPr lang="is-IS" sz="2400" b="0" i="1" smtClean="0">
                              <a:latin typeface="Cambria Math" panose="02040503050406030204" pitchFamily="18" charset="0"/>
                            </a:rPr>
                          </m:ctrlPr>
                        </m:radPr>
                        <m:deg/>
                        <m:e>
                          <m:sSup>
                            <m:sSupPr>
                              <m:ctrlPr>
                                <a:rPr lang="is-IS" sz="2400" i="1">
                                  <a:latin typeface="Cambria Math" panose="02040503050406030204" pitchFamily="18" charset="0"/>
                                </a:rPr>
                              </m:ctrlPr>
                            </m:sSupPr>
                            <m:e>
                              <m:r>
                                <a:rPr lang="is-IS" sz="2400" b="0" i="1" smtClean="0">
                                  <a:latin typeface="Cambria Math" panose="02040503050406030204" pitchFamily="18" charset="0"/>
                                </a:rPr>
                                <m:t>𝑦</m:t>
                              </m:r>
                            </m:e>
                            <m:sup>
                              <m:r>
                                <a:rPr lang="is-IS" sz="2400" i="1">
                                  <a:latin typeface="Cambria Math" panose="02040503050406030204" pitchFamily="18" charset="0"/>
                                </a:rPr>
                                <m:t>2</m:t>
                              </m:r>
                            </m:sup>
                          </m:sSup>
                          <m:r>
                            <a:rPr lang="is-IS" sz="2400" b="0" i="1" smtClean="0">
                              <a:latin typeface="Cambria Math" panose="02040503050406030204" pitchFamily="18" charset="0"/>
                            </a:rPr>
                            <m:t>−</m:t>
                          </m:r>
                          <m:r>
                            <a:rPr lang="is-IS" sz="2400" i="1">
                              <a:latin typeface="Cambria Math" panose="02040503050406030204" pitchFamily="18" charset="0"/>
                            </a:rPr>
                            <m:t>2</m:t>
                          </m:r>
                        </m:e>
                      </m:rad>
                    </m:oMath>
                  </m:oMathPara>
                </a14:m>
                <a:endParaRPr lang="is-IS" sz="2400" dirty="0"/>
              </a:p>
              <a:p>
                <a:r>
                  <a:rPr lang="is-IS" sz="2400" dirty="0"/>
                  <a:t>Hér kemur í ljós að y má ekki vera minna en rótin af 2 svo sama svar fæst og á fyrri glæru.</a:t>
                </a:r>
              </a:p>
              <a:p>
                <a:pPr marL="0" indent="0">
                  <a:buNone/>
                </a:pPr>
                <a14:m>
                  <m:oMath xmlns:m="http://schemas.openxmlformats.org/officeDocument/2006/math">
                    <m:r>
                      <a:rPr lang="is-IS" sz="2400" b="0" i="1" smtClean="0">
                        <a:latin typeface="Cambria Math" panose="02040503050406030204" pitchFamily="18" charset="0"/>
                      </a:rPr>
                      <m:t>𝑥</m:t>
                    </m:r>
                    <m:r>
                      <a:rPr lang="is-IS" sz="2400" b="0" i="1" smtClean="0">
                        <a:latin typeface="Cambria Math" panose="02040503050406030204" pitchFamily="18" charset="0"/>
                      </a:rPr>
                      <m:t>=±</m:t>
                    </m:r>
                    <m:rad>
                      <m:radPr>
                        <m:degHide m:val="on"/>
                        <m:ctrlPr>
                          <a:rPr lang="is-IS" sz="2400" b="0" i="1" smtClean="0">
                            <a:latin typeface="Cambria Math" panose="02040503050406030204" pitchFamily="18" charset="0"/>
                          </a:rPr>
                        </m:ctrlPr>
                      </m:radPr>
                      <m:deg/>
                      <m:e>
                        <m:sSup>
                          <m:sSupPr>
                            <m:ctrlPr>
                              <a:rPr lang="is-IS" sz="2400" i="1">
                                <a:latin typeface="Cambria Math" panose="02040503050406030204" pitchFamily="18" charset="0"/>
                              </a:rPr>
                            </m:ctrlPr>
                          </m:sSupPr>
                          <m:e>
                            <m:rad>
                              <m:radPr>
                                <m:degHide m:val="on"/>
                                <m:ctrlPr>
                                  <a:rPr lang="is-IS" sz="2400" i="1" smtClean="0">
                                    <a:latin typeface="Cambria Math" panose="02040503050406030204" pitchFamily="18" charset="0"/>
                                  </a:rPr>
                                </m:ctrlPr>
                              </m:radPr>
                              <m:deg/>
                              <m:e>
                                <m:r>
                                  <a:rPr lang="is-IS" sz="2400" b="0" i="1" smtClean="0">
                                    <a:latin typeface="Cambria Math" panose="02040503050406030204" pitchFamily="18" charset="0"/>
                                  </a:rPr>
                                  <m:t>2</m:t>
                                </m:r>
                              </m:e>
                            </m:rad>
                          </m:e>
                          <m:sup>
                            <m:r>
                              <a:rPr lang="is-IS" sz="2400" i="1">
                                <a:latin typeface="Cambria Math" panose="02040503050406030204" pitchFamily="18" charset="0"/>
                              </a:rPr>
                              <m:t>2</m:t>
                            </m:r>
                          </m:sup>
                        </m:sSup>
                        <m:r>
                          <a:rPr lang="is-IS" sz="2400" b="0" i="1" smtClean="0">
                            <a:latin typeface="Cambria Math" panose="02040503050406030204" pitchFamily="18" charset="0"/>
                          </a:rPr>
                          <m:t>−</m:t>
                        </m:r>
                        <m:r>
                          <a:rPr lang="is-IS" sz="2400" i="1">
                            <a:latin typeface="Cambria Math" panose="02040503050406030204" pitchFamily="18" charset="0"/>
                          </a:rPr>
                          <m:t>2</m:t>
                        </m:r>
                      </m:e>
                    </m:rad>
                    <m:r>
                      <a:rPr lang="is-IS" sz="2400" b="0" i="1" smtClean="0">
                        <a:latin typeface="Cambria Math" panose="02040503050406030204" pitchFamily="18" charset="0"/>
                      </a:rPr>
                      <m:t>=0</m:t>
                    </m:r>
                  </m:oMath>
                </a14:m>
                <a:r>
                  <a:rPr lang="is-IS" sz="2400" dirty="0"/>
                  <a:t> er OK en ekki t.d </a:t>
                </a:r>
                <a14:m>
                  <m:oMath xmlns:m="http://schemas.openxmlformats.org/officeDocument/2006/math">
                    <m:r>
                      <a:rPr lang="is-IS" sz="2400" i="1">
                        <a:latin typeface="Cambria Math" panose="02040503050406030204" pitchFamily="18" charset="0"/>
                      </a:rPr>
                      <m:t>𝑥</m:t>
                    </m:r>
                    <m:r>
                      <a:rPr lang="is-IS" sz="2400" i="1">
                        <a:latin typeface="Cambria Math" panose="02040503050406030204" pitchFamily="18" charset="0"/>
                      </a:rPr>
                      <m:t>=±</m:t>
                    </m:r>
                    <m:rad>
                      <m:radPr>
                        <m:degHide m:val="on"/>
                        <m:ctrlPr>
                          <a:rPr lang="is-IS" sz="2400" i="1">
                            <a:latin typeface="Cambria Math" panose="02040503050406030204" pitchFamily="18" charset="0"/>
                          </a:rPr>
                        </m:ctrlPr>
                      </m:radPr>
                      <m:deg/>
                      <m:e>
                        <m:sSup>
                          <m:sSupPr>
                            <m:ctrlPr>
                              <a:rPr lang="is-IS" sz="2400" i="1">
                                <a:latin typeface="Cambria Math" panose="02040503050406030204" pitchFamily="18" charset="0"/>
                              </a:rPr>
                            </m:ctrlPr>
                          </m:sSupPr>
                          <m:e>
                            <m:rad>
                              <m:radPr>
                                <m:degHide m:val="on"/>
                                <m:ctrlPr>
                                  <a:rPr lang="is-IS" sz="2400" i="1">
                                    <a:latin typeface="Cambria Math" panose="02040503050406030204" pitchFamily="18" charset="0"/>
                                  </a:rPr>
                                </m:ctrlPr>
                              </m:radPr>
                              <m:deg/>
                              <m:e>
                                <m:r>
                                  <a:rPr lang="is-IS" sz="2400" b="0" i="1" smtClean="0">
                                    <a:latin typeface="Cambria Math" panose="02040503050406030204" pitchFamily="18" charset="0"/>
                                  </a:rPr>
                                  <m:t>1</m:t>
                                </m:r>
                              </m:e>
                            </m:rad>
                          </m:e>
                          <m:sup>
                            <m:r>
                              <a:rPr lang="is-IS" sz="2400" i="1">
                                <a:latin typeface="Cambria Math" panose="02040503050406030204" pitchFamily="18" charset="0"/>
                              </a:rPr>
                              <m:t>2</m:t>
                            </m:r>
                          </m:sup>
                        </m:sSup>
                        <m:r>
                          <a:rPr lang="is-IS" sz="2400" i="1">
                            <a:latin typeface="Cambria Math" panose="02040503050406030204" pitchFamily="18" charset="0"/>
                          </a:rPr>
                          <m:t>−2</m:t>
                        </m:r>
                      </m:e>
                    </m:rad>
                    <m:r>
                      <a:rPr lang="is-IS" sz="2400" i="1">
                        <a:latin typeface="Cambria Math" panose="02040503050406030204" pitchFamily="18" charset="0"/>
                      </a:rPr>
                      <m:t>=</m:t>
                    </m:r>
                    <m:rad>
                      <m:radPr>
                        <m:degHide m:val="on"/>
                        <m:ctrlPr>
                          <a:rPr lang="is-IS" sz="2400" i="1">
                            <a:latin typeface="Cambria Math" panose="02040503050406030204" pitchFamily="18" charset="0"/>
                          </a:rPr>
                        </m:ctrlPr>
                      </m:radPr>
                      <m:deg/>
                      <m:e>
                        <m:r>
                          <a:rPr lang="is-IS" sz="2400" i="1">
                            <a:latin typeface="Cambria Math" panose="02040503050406030204" pitchFamily="18" charset="0"/>
                          </a:rPr>
                          <m:t>−</m:t>
                        </m:r>
                        <m:r>
                          <a:rPr lang="is-IS" sz="2400" b="0" i="1" smtClean="0">
                            <a:latin typeface="Cambria Math" panose="02040503050406030204" pitchFamily="18" charset="0"/>
                          </a:rPr>
                          <m:t>1</m:t>
                        </m:r>
                      </m:e>
                    </m:rad>
                  </m:oMath>
                </a14:m>
                <a:endParaRPr lang="is-IS" sz="24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14400" y="1447800"/>
                <a:ext cx="8050088" cy="5293568"/>
              </a:xfrm>
              <a:blipFill>
                <a:blip r:embed="rId2"/>
                <a:stretch>
                  <a:fillRect l="-757" t="-1613" r="-30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9DF746C-ED91-4982-B6EC-5A01178C82CB}"/>
              </a:ext>
            </a:extLst>
          </p:cNvPr>
          <p:cNvSpPr txBox="1"/>
          <p:nvPr/>
        </p:nvSpPr>
        <p:spPr>
          <a:xfrm rot="1883798">
            <a:off x="7605426" y="335605"/>
            <a:ext cx="1433148"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is-IS" sz="2400" dirty="0">
                <a:solidFill>
                  <a:srgbClr val="00B050"/>
                </a:solidFill>
              </a:rPr>
              <a:t>Fyrir dæmi</a:t>
            </a:r>
          </a:p>
          <a:p>
            <a:pPr algn="ctr"/>
            <a:r>
              <a:rPr lang="is-IS" sz="2400" dirty="0">
                <a:solidFill>
                  <a:srgbClr val="00B050"/>
                </a:solidFill>
              </a:rPr>
              <a:t>7-15</a:t>
            </a:r>
          </a:p>
        </p:txBody>
      </p:sp>
    </p:spTree>
    <p:extLst>
      <p:ext uri="{BB962C8B-B14F-4D97-AF65-F5344CB8AC3E}">
        <p14:creationId xmlns:p14="http://schemas.microsoft.com/office/powerpoint/2010/main" val="5003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a:t>Skilgreiningarmengi</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14400" y="1447800"/>
                <a:ext cx="8050088" cy="5293568"/>
              </a:xfrm>
            </p:spPr>
            <p:txBody>
              <a:bodyPr>
                <a:normAutofit/>
              </a:bodyPr>
              <a:lstStyle/>
              <a:p>
                <a:r>
                  <a:rPr lang="is-IS" dirty="0"/>
                  <a:t>X undir tveimur rótum er í dæmi 17a, bls. 13</a:t>
                </a:r>
                <a:br>
                  <a:rPr lang="is-IS" dirty="0"/>
                </a:br>
                <a14:m>
                  <m:oMath xmlns:m="http://schemas.openxmlformats.org/officeDocument/2006/math">
                    <m:r>
                      <a:rPr lang="is-IS" sz="2400" b="0" i="1" smtClean="0">
                        <a:latin typeface="Cambria Math" panose="02040503050406030204" pitchFamily="18" charset="0"/>
                      </a:rPr>
                      <m:t>𝑓</m:t>
                    </m:r>
                    <m:d>
                      <m:dPr>
                        <m:ctrlPr>
                          <a:rPr lang="is-IS" sz="2400" b="0" i="1" smtClean="0">
                            <a:latin typeface="Cambria Math" panose="02040503050406030204" pitchFamily="18" charset="0"/>
                          </a:rPr>
                        </m:ctrlPr>
                      </m:dPr>
                      <m:e>
                        <m:r>
                          <a:rPr lang="is-IS" sz="2400" b="0" i="1" smtClean="0">
                            <a:latin typeface="Cambria Math" panose="02040503050406030204" pitchFamily="18" charset="0"/>
                          </a:rPr>
                          <m:t>𝑥</m:t>
                        </m:r>
                      </m:e>
                    </m:d>
                    <m:r>
                      <a:rPr lang="is-IS" sz="2400" b="0" i="1" smtClean="0">
                        <a:latin typeface="Cambria Math" panose="02040503050406030204" pitchFamily="18" charset="0"/>
                      </a:rPr>
                      <m:t>=</m:t>
                    </m:r>
                    <m:rad>
                      <m:radPr>
                        <m:degHide m:val="on"/>
                        <m:ctrlPr>
                          <a:rPr lang="is-IS" sz="2400" b="0" i="1" smtClean="0">
                            <a:latin typeface="Cambria Math" panose="02040503050406030204" pitchFamily="18" charset="0"/>
                          </a:rPr>
                        </m:ctrlPr>
                      </m:radPr>
                      <m:deg/>
                      <m:e>
                        <m:r>
                          <a:rPr lang="is-IS" sz="2400" b="0" i="1" smtClean="0">
                            <a:latin typeface="Cambria Math" panose="02040503050406030204" pitchFamily="18" charset="0"/>
                          </a:rPr>
                          <m:t>𝑥</m:t>
                        </m:r>
                        <m:r>
                          <a:rPr lang="is-IS" sz="2400" b="0" i="1" smtClean="0">
                            <a:latin typeface="Cambria Math" panose="02040503050406030204" pitchFamily="18" charset="0"/>
                          </a:rPr>
                          <m:t>−5</m:t>
                        </m:r>
                      </m:e>
                    </m:rad>
                    <m:r>
                      <a:rPr lang="is-IS" sz="2400" b="0" i="1" smtClean="0">
                        <a:latin typeface="Cambria Math" panose="02040503050406030204" pitchFamily="18" charset="0"/>
                      </a:rPr>
                      <m:t>+</m:t>
                    </m:r>
                    <m:rad>
                      <m:radPr>
                        <m:degHide m:val="on"/>
                        <m:ctrlPr>
                          <a:rPr lang="is-IS" sz="2400" i="1">
                            <a:latin typeface="Cambria Math" panose="02040503050406030204" pitchFamily="18" charset="0"/>
                          </a:rPr>
                        </m:ctrlPr>
                      </m:radPr>
                      <m:deg/>
                      <m:e>
                        <m:r>
                          <a:rPr lang="is-IS" sz="2400" b="0" i="1" smtClean="0">
                            <a:latin typeface="Cambria Math" panose="02040503050406030204" pitchFamily="18" charset="0"/>
                          </a:rPr>
                          <m:t>9</m:t>
                        </m:r>
                        <m:r>
                          <a:rPr lang="is-IS" sz="2400" i="1">
                            <a:latin typeface="Cambria Math" panose="02040503050406030204" pitchFamily="18" charset="0"/>
                          </a:rPr>
                          <m:t>−</m:t>
                        </m:r>
                        <m:r>
                          <a:rPr lang="is-IS" sz="2400" b="0" i="1" smtClean="0">
                            <a:latin typeface="Cambria Math" panose="02040503050406030204" pitchFamily="18" charset="0"/>
                          </a:rPr>
                          <m:t>𝑥</m:t>
                        </m:r>
                      </m:e>
                    </m:rad>
                  </m:oMath>
                </a14:m>
                <a:endParaRPr lang="is-IS" sz="2400" b="0" dirty="0"/>
              </a:p>
              <a:p>
                <a:r>
                  <a:rPr lang="is-IS" sz="2400" dirty="0"/>
                  <a:t>Hér þarf að nota talnalínur, ekki ósvipað því sem var verið að gera í dæmi 14b nema þetta eru ekki formerkjamyndir heldur er bara verið bera saman línur.</a:t>
                </a:r>
              </a:p>
              <a:p>
                <a:r>
                  <a:rPr lang="is-IS" sz="2400" dirty="0"/>
                  <a:t>Rautt er ekki svar (má ekki vera mínus undir rót)</a:t>
                </a:r>
              </a:p>
              <a:p>
                <a:endParaRPr lang="is-IS" sz="2400" dirty="0"/>
              </a:p>
              <a:p>
                <a:endParaRPr lang="is-IS" sz="2400" dirty="0"/>
              </a:p>
              <a:p>
                <a:r>
                  <a:rPr lang="is-IS" sz="2400" dirty="0"/>
                  <a:t>Þessar línur þurfa báðar að vera sammála. Ef ekki þá er það ekki partur af svörunum.</a:t>
                </a:r>
              </a:p>
              <a:p>
                <a:endParaRPr lang="is-IS" sz="2400" dirty="0"/>
              </a:p>
              <a:p>
                <a:r>
                  <a:rPr lang="is-IS" sz="2400" dirty="0"/>
                  <a:t>Svo svarið er 5 og upp í 9 og upp eða </a:t>
                </a:r>
                <a14:m>
                  <m:oMath xmlns:m="http://schemas.openxmlformats.org/officeDocument/2006/math">
                    <m:sSub>
                      <m:sSubPr>
                        <m:ctrlPr>
                          <a:rPr lang="is-IS" sz="2400" b="0" i="1" smtClean="0">
                            <a:latin typeface="Cambria Math" panose="02040503050406030204" pitchFamily="18" charset="0"/>
                          </a:rPr>
                        </m:ctrlPr>
                      </m:sSubPr>
                      <m:e>
                        <m:r>
                          <a:rPr lang="is-IS" sz="2400" b="0" i="1" smtClean="0">
                            <a:latin typeface="Cambria Math" panose="02040503050406030204" pitchFamily="18" charset="0"/>
                          </a:rPr>
                          <m:t>𝐷</m:t>
                        </m:r>
                      </m:e>
                      <m:sub>
                        <m:r>
                          <a:rPr lang="is-IS" sz="2400" b="0" i="1" smtClean="0">
                            <a:latin typeface="Cambria Math" panose="02040503050406030204" pitchFamily="18" charset="0"/>
                          </a:rPr>
                          <m:t>𝑓</m:t>
                        </m:r>
                      </m:sub>
                    </m:sSub>
                    <m:r>
                      <a:rPr lang="is-IS" sz="2400" b="0" i="1" smtClean="0">
                        <a:latin typeface="Cambria Math" panose="02040503050406030204" pitchFamily="18" charset="0"/>
                      </a:rPr>
                      <m:t>=[5,9</m:t>
                    </m:r>
                  </m:oMath>
                </a14:m>
                <a:r>
                  <a:rPr lang="is-IS" sz="2400" dirty="0"/>
                  <a:t>]</a:t>
                </a:r>
              </a:p>
              <a:p>
                <a:endParaRPr lang="is-IS" sz="2400" dirty="0"/>
              </a:p>
              <a:p>
                <a:endParaRPr lang="is-IS" sz="24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14400" y="1447800"/>
                <a:ext cx="8050088" cy="5293568"/>
              </a:xfrm>
              <a:blipFill>
                <a:blip r:embed="rId2"/>
                <a:stretch>
                  <a:fillRect l="-757" t="-1037" r="-1438"/>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9DF746C-ED91-4982-B6EC-5A01178C82CB}"/>
              </a:ext>
            </a:extLst>
          </p:cNvPr>
          <p:cNvSpPr txBox="1"/>
          <p:nvPr/>
        </p:nvSpPr>
        <p:spPr>
          <a:xfrm rot="1883798">
            <a:off x="7605426" y="335605"/>
            <a:ext cx="1433148"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is-IS" sz="2400" dirty="0">
                <a:solidFill>
                  <a:srgbClr val="00B050"/>
                </a:solidFill>
              </a:rPr>
              <a:t>Fyrir dæmi</a:t>
            </a:r>
          </a:p>
          <a:p>
            <a:pPr algn="ctr"/>
            <a:r>
              <a:rPr lang="is-IS" sz="2400" dirty="0">
                <a:solidFill>
                  <a:srgbClr val="00B050"/>
                </a:solidFill>
              </a:rPr>
              <a:t>16-19</a:t>
            </a:r>
          </a:p>
        </p:txBody>
      </p:sp>
      <p:grpSp>
        <p:nvGrpSpPr>
          <p:cNvPr id="6" name="Group 5">
            <a:extLst>
              <a:ext uri="{FF2B5EF4-FFF2-40B4-BE49-F238E27FC236}">
                <a16:creationId xmlns:a16="http://schemas.microsoft.com/office/drawing/2014/main" id="{55376E15-03BD-4ED9-B96E-58BD9B7809FF}"/>
              </a:ext>
            </a:extLst>
          </p:cNvPr>
          <p:cNvGrpSpPr/>
          <p:nvPr/>
        </p:nvGrpSpPr>
        <p:grpSpPr>
          <a:xfrm>
            <a:off x="539552" y="4005064"/>
            <a:ext cx="7560840" cy="544126"/>
            <a:chOff x="683568" y="2996952"/>
            <a:chExt cx="7560840" cy="544126"/>
          </a:xfrm>
        </p:grpSpPr>
        <p:cxnSp>
          <p:nvCxnSpPr>
            <p:cNvPr id="7" name="Straight Arrow Connector 6">
              <a:extLst>
                <a:ext uri="{FF2B5EF4-FFF2-40B4-BE49-F238E27FC236}">
                  <a16:creationId xmlns:a16="http://schemas.microsoft.com/office/drawing/2014/main" id="{598A5638-1AB8-4229-9541-44D5F52FC133}"/>
                </a:ext>
              </a:extLst>
            </p:cNvPr>
            <p:cNvCxnSpPr/>
            <p:nvPr/>
          </p:nvCxnSpPr>
          <p:spPr>
            <a:xfrm>
              <a:off x="683568" y="3068960"/>
              <a:ext cx="756084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D7415F90-BE52-4FFB-8DC8-4FB3CB161AD2}"/>
                </a:ext>
              </a:extLst>
            </p:cNvPr>
            <p:cNvCxnSpPr/>
            <p:nvPr/>
          </p:nvCxnSpPr>
          <p:spPr>
            <a:xfrm>
              <a:off x="4355976" y="2996952"/>
              <a:ext cx="0" cy="144016"/>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8F79F5A6-44CC-488E-82E6-F441AC9ECF8F}"/>
                </a:ext>
              </a:extLst>
            </p:cNvPr>
            <p:cNvCxnSpPr/>
            <p:nvPr/>
          </p:nvCxnSpPr>
          <p:spPr>
            <a:xfrm>
              <a:off x="5652120" y="2996952"/>
              <a:ext cx="0" cy="144016"/>
            </a:xfrm>
            <a:prstGeom prst="line">
              <a:avLst/>
            </a:prstGeom>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4845EA26-DF01-42E6-9305-30A3435416FD}"/>
                </a:ext>
              </a:extLst>
            </p:cNvPr>
            <p:cNvSpPr txBox="1"/>
            <p:nvPr/>
          </p:nvSpPr>
          <p:spPr>
            <a:xfrm>
              <a:off x="4217416" y="3140968"/>
              <a:ext cx="325730" cy="400110"/>
            </a:xfrm>
            <a:prstGeom prst="rect">
              <a:avLst/>
            </a:prstGeom>
            <a:noFill/>
          </p:spPr>
          <p:txBody>
            <a:bodyPr wrap="none" rtlCol="0">
              <a:spAutoFit/>
            </a:bodyPr>
            <a:lstStyle/>
            <a:p>
              <a:r>
                <a:rPr lang="is-IS" sz="2000" dirty="0"/>
                <a:t>0</a:t>
              </a:r>
              <a:endParaRPr lang="en-US" sz="2000" dirty="0"/>
            </a:p>
          </p:txBody>
        </p:sp>
        <p:sp>
          <p:nvSpPr>
            <p:cNvPr id="11" name="TextBox 10">
              <a:extLst>
                <a:ext uri="{FF2B5EF4-FFF2-40B4-BE49-F238E27FC236}">
                  <a16:creationId xmlns:a16="http://schemas.microsoft.com/office/drawing/2014/main" id="{4B2371C3-4732-4BB7-9A10-F009E3BAFC70}"/>
                </a:ext>
              </a:extLst>
            </p:cNvPr>
            <p:cNvSpPr txBox="1"/>
            <p:nvPr/>
          </p:nvSpPr>
          <p:spPr>
            <a:xfrm>
              <a:off x="5489255" y="3140968"/>
              <a:ext cx="301686" cy="400110"/>
            </a:xfrm>
            <a:prstGeom prst="rect">
              <a:avLst/>
            </a:prstGeom>
            <a:noFill/>
          </p:spPr>
          <p:txBody>
            <a:bodyPr wrap="square" rtlCol="0">
              <a:spAutoFit/>
            </a:bodyPr>
            <a:lstStyle/>
            <a:p>
              <a:r>
                <a:rPr lang="is-IS" sz="2000" dirty="0"/>
                <a:t>5</a:t>
              </a:r>
              <a:endParaRPr lang="en-US" sz="2000" dirty="0"/>
            </a:p>
          </p:txBody>
        </p:sp>
      </p:grpSp>
      <mc:AlternateContent xmlns:mc="http://schemas.openxmlformats.org/markup-compatibility/2006" xmlns:a14="http://schemas.microsoft.com/office/drawing/2010/main">
        <mc:Choice Requires="a14">
          <p:sp>
            <p:nvSpPr>
              <p:cNvPr id="12" name="Object 13">
                <a:extLst>
                  <a:ext uri="{FF2B5EF4-FFF2-40B4-BE49-F238E27FC236}">
                    <a16:creationId xmlns:a16="http://schemas.microsoft.com/office/drawing/2014/main" id="{13234932-58B8-47A5-82A2-51751BA1624E}"/>
                  </a:ext>
                </a:extLst>
              </p:cNvPr>
              <p:cNvSpPr txBox="1"/>
              <p:nvPr/>
            </p:nvSpPr>
            <p:spPr bwMode="auto">
              <a:xfrm>
                <a:off x="8048155" y="3900440"/>
                <a:ext cx="850900" cy="42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is-IS" b="0" i="1" smtClean="0">
                          <a:latin typeface="Cambria Math" panose="02040503050406030204" pitchFamily="18" charset="0"/>
                        </a:rPr>
                        <m:t>𝑥</m:t>
                      </m:r>
                      <m:r>
                        <a:rPr lang="is-IS" b="0" i="1" smtClean="0">
                          <a:latin typeface="Cambria Math" panose="02040503050406030204" pitchFamily="18" charset="0"/>
                        </a:rPr>
                        <m:t>−5</m:t>
                      </m:r>
                    </m:oMath>
                  </m:oMathPara>
                </a14:m>
                <a:endParaRPr lang="is-IS" dirty="0"/>
              </a:p>
            </p:txBody>
          </p:sp>
        </mc:Choice>
        <mc:Fallback xmlns="">
          <p:sp>
            <p:nvSpPr>
              <p:cNvPr id="12" name="Object 13">
                <a:extLst>
                  <a:ext uri="{FF2B5EF4-FFF2-40B4-BE49-F238E27FC236}">
                    <a16:creationId xmlns:a16="http://schemas.microsoft.com/office/drawing/2014/main" id="{13234932-58B8-47A5-82A2-51751BA1624E}"/>
                  </a:ext>
                </a:extLst>
              </p:cNvPr>
              <p:cNvSpPr txBox="1">
                <a:spLocks noRot="1" noChangeAspect="1" noMove="1" noResize="1" noEditPoints="1" noAdjustHandles="1" noChangeArrowheads="1" noChangeShapeType="1" noTextEdit="1"/>
              </p:cNvSpPr>
              <p:nvPr/>
            </p:nvSpPr>
            <p:spPr bwMode="auto">
              <a:xfrm>
                <a:off x="8048155" y="3900440"/>
                <a:ext cx="850900" cy="425450"/>
              </a:xfrm>
              <a:prstGeom prst="rect">
                <a:avLst/>
              </a:prstGeom>
              <a:blipFill>
                <a:blip r:embed="rId3"/>
                <a:stretch>
                  <a:fillRect/>
                </a:stretch>
              </a:blipFill>
            </p:spPr>
            <p:txBody>
              <a:bodyPr/>
              <a:lstStyle/>
              <a:p>
                <a:r>
                  <a:rPr lang="is-IS">
                    <a:noFill/>
                  </a:rPr>
                  <a:t> </a:t>
                </a:r>
              </a:p>
            </p:txBody>
          </p:sp>
        </mc:Fallback>
      </mc:AlternateContent>
      <p:cxnSp>
        <p:nvCxnSpPr>
          <p:cNvPr id="13" name="Straight Arrow Connector 12">
            <a:extLst>
              <a:ext uri="{FF2B5EF4-FFF2-40B4-BE49-F238E27FC236}">
                <a16:creationId xmlns:a16="http://schemas.microsoft.com/office/drawing/2014/main" id="{D780DFBB-F6F1-41C9-849F-D63573E96EF8}"/>
              </a:ext>
            </a:extLst>
          </p:cNvPr>
          <p:cNvCxnSpPr>
            <a:cxnSpLocks/>
          </p:cNvCxnSpPr>
          <p:nvPr/>
        </p:nvCxnSpPr>
        <p:spPr>
          <a:xfrm flipH="1">
            <a:off x="539552" y="4077072"/>
            <a:ext cx="4968552"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nvGrpSpPr>
          <p:cNvPr id="14" name="Group 13">
            <a:extLst>
              <a:ext uri="{FF2B5EF4-FFF2-40B4-BE49-F238E27FC236}">
                <a16:creationId xmlns:a16="http://schemas.microsoft.com/office/drawing/2014/main" id="{7280DA7E-9EA8-4FF1-800B-56EC6E345956}"/>
              </a:ext>
            </a:extLst>
          </p:cNvPr>
          <p:cNvGrpSpPr/>
          <p:nvPr/>
        </p:nvGrpSpPr>
        <p:grpSpPr>
          <a:xfrm>
            <a:off x="539552" y="4469728"/>
            <a:ext cx="7560840" cy="544126"/>
            <a:chOff x="683568" y="2996952"/>
            <a:chExt cx="7560840" cy="544126"/>
          </a:xfrm>
        </p:grpSpPr>
        <p:cxnSp>
          <p:nvCxnSpPr>
            <p:cNvPr id="15" name="Straight Arrow Connector 14">
              <a:extLst>
                <a:ext uri="{FF2B5EF4-FFF2-40B4-BE49-F238E27FC236}">
                  <a16:creationId xmlns:a16="http://schemas.microsoft.com/office/drawing/2014/main" id="{13B83DF7-C22C-4FC9-BC5C-8E9B800C60DE}"/>
                </a:ext>
              </a:extLst>
            </p:cNvPr>
            <p:cNvCxnSpPr/>
            <p:nvPr/>
          </p:nvCxnSpPr>
          <p:spPr>
            <a:xfrm>
              <a:off x="683568" y="3068960"/>
              <a:ext cx="756084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B3A99950-5D4E-4020-BB31-02D3165A7DDF}"/>
                </a:ext>
              </a:extLst>
            </p:cNvPr>
            <p:cNvCxnSpPr/>
            <p:nvPr/>
          </p:nvCxnSpPr>
          <p:spPr>
            <a:xfrm>
              <a:off x="4355976" y="2996952"/>
              <a:ext cx="0" cy="144016"/>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88C98C60-277E-470C-A71F-E4D67F74D5FE}"/>
                </a:ext>
              </a:extLst>
            </p:cNvPr>
            <p:cNvCxnSpPr/>
            <p:nvPr/>
          </p:nvCxnSpPr>
          <p:spPr>
            <a:xfrm>
              <a:off x="7399161" y="2996952"/>
              <a:ext cx="0" cy="144016"/>
            </a:xfrm>
            <a:prstGeom prst="line">
              <a:avLst/>
            </a:prstGeom>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1263F0F0-CD35-4455-87AE-CE2FBBE78968}"/>
                </a:ext>
              </a:extLst>
            </p:cNvPr>
            <p:cNvSpPr txBox="1"/>
            <p:nvPr/>
          </p:nvSpPr>
          <p:spPr>
            <a:xfrm>
              <a:off x="4217416" y="3140968"/>
              <a:ext cx="325730" cy="400110"/>
            </a:xfrm>
            <a:prstGeom prst="rect">
              <a:avLst/>
            </a:prstGeom>
            <a:noFill/>
          </p:spPr>
          <p:txBody>
            <a:bodyPr wrap="none" rtlCol="0">
              <a:spAutoFit/>
            </a:bodyPr>
            <a:lstStyle/>
            <a:p>
              <a:r>
                <a:rPr lang="is-IS" sz="2000" dirty="0"/>
                <a:t>0</a:t>
              </a:r>
              <a:endParaRPr lang="en-US" sz="2000" dirty="0"/>
            </a:p>
          </p:txBody>
        </p:sp>
        <p:sp>
          <p:nvSpPr>
            <p:cNvPr id="19" name="TextBox 18">
              <a:extLst>
                <a:ext uri="{FF2B5EF4-FFF2-40B4-BE49-F238E27FC236}">
                  <a16:creationId xmlns:a16="http://schemas.microsoft.com/office/drawing/2014/main" id="{9002D9E6-9035-4970-A3D9-C5501E7F2B5D}"/>
                </a:ext>
              </a:extLst>
            </p:cNvPr>
            <p:cNvSpPr txBox="1"/>
            <p:nvPr/>
          </p:nvSpPr>
          <p:spPr>
            <a:xfrm>
              <a:off x="7236296" y="3140968"/>
              <a:ext cx="301686" cy="400110"/>
            </a:xfrm>
            <a:prstGeom prst="rect">
              <a:avLst/>
            </a:prstGeom>
            <a:noFill/>
          </p:spPr>
          <p:txBody>
            <a:bodyPr wrap="square" rtlCol="0">
              <a:spAutoFit/>
            </a:bodyPr>
            <a:lstStyle/>
            <a:p>
              <a:r>
                <a:rPr lang="en-US" sz="2000" dirty="0"/>
                <a:t>9</a:t>
              </a:r>
            </a:p>
          </p:txBody>
        </p:sp>
      </p:grpSp>
      <mc:AlternateContent xmlns:mc="http://schemas.openxmlformats.org/markup-compatibility/2006" xmlns:a14="http://schemas.microsoft.com/office/drawing/2010/main">
        <mc:Choice Requires="a14">
          <p:sp>
            <p:nvSpPr>
              <p:cNvPr id="20" name="Object 13">
                <a:extLst>
                  <a:ext uri="{FF2B5EF4-FFF2-40B4-BE49-F238E27FC236}">
                    <a16:creationId xmlns:a16="http://schemas.microsoft.com/office/drawing/2014/main" id="{15A9E844-53AA-40AB-AEA3-FF8C41F09CD6}"/>
                  </a:ext>
                </a:extLst>
              </p:cNvPr>
              <p:cNvSpPr txBox="1"/>
              <p:nvPr/>
            </p:nvSpPr>
            <p:spPr bwMode="auto">
              <a:xfrm>
                <a:off x="8048155" y="4365104"/>
                <a:ext cx="850900" cy="42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is-IS" b="0" i="1" smtClean="0">
                          <a:latin typeface="Cambria Math" panose="02040503050406030204" pitchFamily="18" charset="0"/>
                        </a:rPr>
                        <m:t>9−</m:t>
                      </m:r>
                      <m:r>
                        <a:rPr lang="is-IS" b="0" i="1" smtClean="0">
                          <a:latin typeface="Cambria Math" panose="02040503050406030204" pitchFamily="18" charset="0"/>
                        </a:rPr>
                        <m:t>𝑥</m:t>
                      </m:r>
                    </m:oMath>
                  </m:oMathPara>
                </a14:m>
                <a:endParaRPr lang="is-IS" dirty="0"/>
              </a:p>
            </p:txBody>
          </p:sp>
        </mc:Choice>
        <mc:Fallback xmlns="">
          <p:sp>
            <p:nvSpPr>
              <p:cNvPr id="20" name="Object 13">
                <a:extLst>
                  <a:ext uri="{FF2B5EF4-FFF2-40B4-BE49-F238E27FC236}">
                    <a16:creationId xmlns:a16="http://schemas.microsoft.com/office/drawing/2014/main" id="{15A9E844-53AA-40AB-AEA3-FF8C41F09CD6}"/>
                  </a:ext>
                </a:extLst>
              </p:cNvPr>
              <p:cNvSpPr txBox="1">
                <a:spLocks noRot="1" noChangeAspect="1" noMove="1" noResize="1" noEditPoints="1" noAdjustHandles="1" noChangeArrowheads="1" noChangeShapeType="1" noTextEdit="1"/>
              </p:cNvSpPr>
              <p:nvPr/>
            </p:nvSpPr>
            <p:spPr bwMode="auto">
              <a:xfrm>
                <a:off x="8048155" y="4365104"/>
                <a:ext cx="850900" cy="425450"/>
              </a:xfrm>
              <a:prstGeom prst="rect">
                <a:avLst/>
              </a:prstGeom>
              <a:blipFill>
                <a:blip r:embed="rId4"/>
                <a:stretch>
                  <a:fillRect/>
                </a:stretch>
              </a:blipFill>
            </p:spPr>
            <p:txBody>
              <a:bodyPr/>
              <a:lstStyle/>
              <a:p>
                <a:r>
                  <a:rPr lang="is-IS">
                    <a:noFill/>
                  </a:rPr>
                  <a:t> </a:t>
                </a:r>
              </a:p>
            </p:txBody>
          </p:sp>
        </mc:Fallback>
      </mc:AlternateContent>
      <p:cxnSp>
        <p:nvCxnSpPr>
          <p:cNvPr id="21" name="Straight Arrow Connector 20">
            <a:extLst>
              <a:ext uri="{FF2B5EF4-FFF2-40B4-BE49-F238E27FC236}">
                <a16:creationId xmlns:a16="http://schemas.microsoft.com/office/drawing/2014/main" id="{A98E7DE1-B9D3-4745-A9BA-B02D5C74CBE1}"/>
              </a:ext>
            </a:extLst>
          </p:cNvPr>
          <p:cNvCxnSpPr>
            <a:cxnSpLocks/>
          </p:cNvCxnSpPr>
          <p:nvPr/>
        </p:nvCxnSpPr>
        <p:spPr>
          <a:xfrm>
            <a:off x="7255146" y="4541736"/>
            <a:ext cx="845246"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nvGrpSpPr>
          <p:cNvPr id="22" name="Group 21">
            <a:extLst>
              <a:ext uri="{FF2B5EF4-FFF2-40B4-BE49-F238E27FC236}">
                <a16:creationId xmlns:a16="http://schemas.microsoft.com/office/drawing/2014/main" id="{6412F567-2713-41CB-A79D-6DD26B337475}"/>
              </a:ext>
            </a:extLst>
          </p:cNvPr>
          <p:cNvGrpSpPr/>
          <p:nvPr/>
        </p:nvGrpSpPr>
        <p:grpSpPr>
          <a:xfrm>
            <a:off x="539552" y="5693864"/>
            <a:ext cx="7560840" cy="544126"/>
            <a:chOff x="683568" y="2996952"/>
            <a:chExt cx="7560840" cy="544126"/>
          </a:xfrm>
        </p:grpSpPr>
        <p:cxnSp>
          <p:nvCxnSpPr>
            <p:cNvPr id="23" name="Straight Arrow Connector 22">
              <a:extLst>
                <a:ext uri="{FF2B5EF4-FFF2-40B4-BE49-F238E27FC236}">
                  <a16:creationId xmlns:a16="http://schemas.microsoft.com/office/drawing/2014/main" id="{E5070EF6-4AA1-4B5B-81E1-ABD1AE7662D6}"/>
                </a:ext>
              </a:extLst>
            </p:cNvPr>
            <p:cNvCxnSpPr/>
            <p:nvPr/>
          </p:nvCxnSpPr>
          <p:spPr>
            <a:xfrm>
              <a:off x="683568" y="3068960"/>
              <a:ext cx="756084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7A094F13-6896-4B80-BC98-BB1F2EEFC24B}"/>
                </a:ext>
              </a:extLst>
            </p:cNvPr>
            <p:cNvCxnSpPr/>
            <p:nvPr/>
          </p:nvCxnSpPr>
          <p:spPr>
            <a:xfrm>
              <a:off x="4355976" y="2996952"/>
              <a:ext cx="0" cy="144016"/>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DC32CC8F-A6D6-4290-98A9-84FDBC9BE82D}"/>
                </a:ext>
              </a:extLst>
            </p:cNvPr>
            <p:cNvCxnSpPr/>
            <p:nvPr/>
          </p:nvCxnSpPr>
          <p:spPr>
            <a:xfrm>
              <a:off x="7399161" y="2996952"/>
              <a:ext cx="0" cy="144016"/>
            </a:xfrm>
            <a:prstGeom prst="line">
              <a:avLst/>
            </a:prstGeom>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FCB7513C-9064-4EBF-9855-1A34D3C65D56}"/>
                </a:ext>
              </a:extLst>
            </p:cNvPr>
            <p:cNvSpPr txBox="1"/>
            <p:nvPr/>
          </p:nvSpPr>
          <p:spPr>
            <a:xfrm>
              <a:off x="4217416" y="3140968"/>
              <a:ext cx="325730" cy="400110"/>
            </a:xfrm>
            <a:prstGeom prst="rect">
              <a:avLst/>
            </a:prstGeom>
            <a:noFill/>
          </p:spPr>
          <p:txBody>
            <a:bodyPr wrap="none" rtlCol="0">
              <a:spAutoFit/>
            </a:bodyPr>
            <a:lstStyle/>
            <a:p>
              <a:r>
                <a:rPr lang="is-IS" sz="2000" dirty="0"/>
                <a:t>0</a:t>
              </a:r>
              <a:endParaRPr lang="en-US" sz="2000" dirty="0"/>
            </a:p>
          </p:txBody>
        </p:sp>
        <p:sp>
          <p:nvSpPr>
            <p:cNvPr id="27" name="TextBox 26">
              <a:extLst>
                <a:ext uri="{FF2B5EF4-FFF2-40B4-BE49-F238E27FC236}">
                  <a16:creationId xmlns:a16="http://schemas.microsoft.com/office/drawing/2014/main" id="{56A18D61-29B6-4BAF-B0DD-1D35894543A5}"/>
                </a:ext>
              </a:extLst>
            </p:cNvPr>
            <p:cNvSpPr txBox="1"/>
            <p:nvPr/>
          </p:nvSpPr>
          <p:spPr>
            <a:xfrm>
              <a:off x="7236296" y="3140968"/>
              <a:ext cx="301686" cy="400110"/>
            </a:xfrm>
            <a:prstGeom prst="rect">
              <a:avLst/>
            </a:prstGeom>
            <a:noFill/>
          </p:spPr>
          <p:txBody>
            <a:bodyPr wrap="square" rtlCol="0">
              <a:spAutoFit/>
            </a:bodyPr>
            <a:lstStyle/>
            <a:p>
              <a:r>
                <a:rPr lang="en-US" sz="2000" dirty="0"/>
                <a:t>9</a:t>
              </a:r>
            </a:p>
          </p:txBody>
        </p:sp>
      </p:grpSp>
      <mc:AlternateContent xmlns:mc="http://schemas.openxmlformats.org/markup-compatibility/2006" xmlns:a14="http://schemas.microsoft.com/office/drawing/2010/main">
        <mc:Choice Requires="a14">
          <p:sp>
            <p:nvSpPr>
              <p:cNvPr id="28" name="Object 13">
                <a:extLst>
                  <a:ext uri="{FF2B5EF4-FFF2-40B4-BE49-F238E27FC236}">
                    <a16:creationId xmlns:a16="http://schemas.microsoft.com/office/drawing/2014/main" id="{94482A9B-1C4F-496C-972B-444E195EA6E1}"/>
                  </a:ext>
                </a:extLst>
              </p:cNvPr>
              <p:cNvSpPr txBox="1"/>
              <p:nvPr/>
            </p:nvSpPr>
            <p:spPr bwMode="auto">
              <a:xfrm>
                <a:off x="8048155" y="5589240"/>
                <a:ext cx="850900" cy="42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is-IS" b="0" i="1" smtClean="0">
                          <a:latin typeface="Cambria Math" panose="02040503050406030204" pitchFamily="18" charset="0"/>
                        </a:rPr>
                        <m:t>𝑆𝑣𝑎𝑟</m:t>
                      </m:r>
                    </m:oMath>
                  </m:oMathPara>
                </a14:m>
                <a:endParaRPr lang="is-IS" dirty="0"/>
              </a:p>
            </p:txBody>
          </p:sp>
        </mc:Choice>
        <mc:Fallback xmlns="">
          <p:sp>
            <p:nvSpPr>
              <p:cNvPr id="28" name="Object 13">
                <a:extLst>
                  <a:ext uri="{FF2B5EF4-FFF2-40B4-BE49-F238E27FC236}">
                    <a16:creationId xmlns:a16="http://schemas.microsoft.com/office/drawing/2014/main" id="{94482A9B-1C4F-496C-972B-444E195EA6E1}"/>
                  </a:ext>
                </a:extLst>
              </p:cNvPr>
              <p:cNvSpPr txBox="1">
                <a:spLocks noRot="1" noChangeAspect="1" noMove="1" noResize="1" noEditPoints="1" noAdjustHandles="1" noChangeArrowheads="1" noChangeShapeType="1" noTextEdit="1"/>
              </p:cNvSpPr>
              <p:nvPr/>
            </p:nvSpPr>
            <p:spPr bwMode="auto">
              <a:xfrm>
                <a:off x="8048155" y="5589240"/>
                <a:ext cx="850900" cy="425450"/>
              </a:xfrm>
              <a:prstGeom prst="rect">
                <a:avLst/>
              </a:prstGeom>
              <a:blipFill>
                <a:blip r:embed="rId5"/>
                <a:stretch>
                  <a:fillRect/>
                </a:stretch>
              </a:blipFill>
            </p:spPr>
            <p:txBody>
              <a:bodyPr/>
              <a:lstStyle/>
              <a:p>
                <a:r>
                  <a:rPr lang="is-IS">
                    <a:noFill/>
                  </a:rPr>
                  <a:t> </a:t>
                </a:r>
              </a:p>
            </p:txBody>
          </p:sp>
        </mc:Fallback>
      </mc:AlternateContent>
      <p:cxnSp>
        <p:nvCxnSpPr>
          <p:cNvPr id="29" name="Straight Arrow Connector 28">
            <a:extLst>
              <a:ext uri="{FF2B5EF4-FFF2-40B4-BE49-F238E27FC236}">
                <a16:creationId xmlns:a16="http://schemas.microsoft.com/office/drawing/2014/main" id="{92997999-E563-48EE-9442-868142A8C369}"/>
              </a:ext>
            </a:extLst>
          </p:cNvPr>
          <p:cNvCxnSpPr>
            <a:cxnSpLocks/>
          </p:cNvCxnSpPr>
          <p:nvPr/>
        </p:nvCxnSpPr>
        <p:spPr>
          <a:xfrm flipH="1">
            <a:off x="5508104" y="5765872"/>
            <a:ext cx="1747042" cy="0"/>
          </a:xfrm>
          <a:prstGeom prst="straightConnector1">
            <a:avLst/>
          </a:prstGeom>
          <a:ln>
            <a:solidFill>
              <a:srgbClr val="00B050"/>
            </a:solidFill>
            <a:tailEnd type="none"/>
          </a:ln>
        </p:spPr>
        <p:style>
          <a:lnRef idx="3">
            <a:schemeClr val="accent1"/>
          </a:lnRef>
          <a:fillRef idx="0">
            <a:schemeClr val="accent1"/>
          </a:fillRef>
          <a:effectRef idx="2">
            <a:schemeClr val="accent1"/>
          </a:effectRef>
          <a:fontRef idx="minor">
            <a:schemeClr val="tx1"/>
          </a:fontRef>
        </p:style>
      </p:cxnSp>
      <p:sp>
        <p:nvSpPr>
          <p:cNvPr id="32" name="Oval 31">
            <a:extLst>
              <a:ext uri="{FF2B5EF4-FFF2-40B4-BE49-F238E27FC236}">
                <a16:creationId xmlns:a16="http://schemas.microsoft.com/office/drawing/2014/main" id="{B4EA755A-D26E-4AEA-8FEF-3EF9FBED08A5}"/>
              </a:ext>
            </a:extLst>
          </p:cNvPr>
          <p:cNvSpPr/>
          <p:nvPr/>
        </p:nvSpPr>
        <p:spPr>
          <a:xfrm rot="10800000">
            <a:off x="7185871" y="5708295"/>
            <a:ext cx="114504" cy="114504"/>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E48117D5-4B72-45F7-A7DD-A2FB8F1E1221}"/>
              </a:ext>
            </a:extLst>
          </p:cNvPr>
          <p:cNvCxnSpPr/>
          <p:nvPr/>
        </p:nvCxnSpPr>
        <p:spPr>
          <a:xfrm>
            <a:off x="5513299" y="5678784"/>
            <a:ext cx="0" cy="144016"/>
          </a:xfrm>
          <a:prstGeom prst="line">
            <a:avLst/>
          </a:prstGeom>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8A79012C-4AEA-48C9-A254-8CB9A4C731E3}"/>
              </a:ext>
            </a:extLst>
          </p:cNvPr>
          <p:cNvSpPr txBox="1"/>
          <p:nvPr/>
        </p:nvSpPr>
        <p:spPr>
          <a:xfrm>
            <a:off x="5350434" y="5822800"/>
            <a:ext cx="301686" cy="400110"/>
          </a:xfrm>
          <a:prstGeom prst="rect">
            <a:avLst/>
          </a:prstGeom>
          <a:noFill/>
        </p:spPr>
        <p:txBody>
          <a:bodyPr wrap="square" rtlCol="0">
            <a:spAutoFit/>
          </a:bodyPr>
          <a:lstStyle/>
          <a:p>
            <a:r>
              <a:rPr lang="is-IS" sz="2000" dirty="0"/>
              <a:t>5</a:t>
            </a:r>
            <a:endParaRPr lang="en-US" sz="2000" dirty="0"/>
          </a:p>
        </p:txBody>
      </p:sp>
      <p:sp>
        <p:nvSpPr>
          <p:cNvPr id="38" name="Oval 37">
            <a:extLst>
              <a:ext uri="{FF2B5EF4-FFF2-40B4-BE49-F238E27FC236}">
                <a16:creationId xmlns:a16="http://schemas.microsoft.com/office/drawing/2014/main" id="{7E1BD3CF-09B6-413B-A1FE-33676BDD105A}"/>
              </a:ext>
            </a:extLst>
          </p:cNvPr>
          <p:cNvSpPr/>
          <p:nvPr/>
        </p:nvSpPr>
        <p:spPr>
          <a:xfrm rot="10800000">
            <a:off x="5462875" y="5708296"/>
            <a:ext cx="114504" cy="114504"/>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1031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par>
                                <p:cTn id="25" presetID="10"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a:t>Ritmál mengja</a:t>
            </a:r>
          </a:p>
        </p:txBody>
      </p:sp>
      <p:sp>
        <p:nvSpPr>
          <p:cNvPr id="3" name="Content Placeholder 2"/>
          <p:cNvSpPr>
            <a:spLocks noGrp="1"/>
          </p:cNvSpPr>
          <p:nvPr>
            <p:ph sz="quarter" idx="1"/>
          </p:nvPr>
        </p:nvSpPr>
        <p:spPr>
          <a:xfrm>
            <a:off x="612648" y="1600200"/>
            <a:ext cx="8153400" cy="5357192"/>
          </a:xfrm>
        </p:spPr>
        <p:txBody>
          <a:bodyPr>
            <a:normAutofit/>
          </a:bodyPr>
          <a:lstStyle/>
          <a:p>
            <a:r>
              <a:rPr lang="is-IS" dirty="0"/>
              <a:t>Hægt er að rita mengi á ýmsa vegu og mörg tákn .</a:t>
            </a:r>
          </a:p>
          <a:p>
            <a:r>
              <a:rPr lang="is-IS" dirty="0"/>
              <a:t>Hér verður mannamál sett við mengjatákn.</a:t>
            </a:r>
          </a:p>
          <a:p>
            <a:endParaRPr lang="is-IS" dirty="0"/>
          </a:p>
          <a:p>
            <a:endParaRPr lang="is-IS" dirty="0"/>
          </a:p>
          <a:p>
            <a:r>
              <a:rPr lang="is-IS" dirty="0"/>
              <a:t>Skilgreiningamengið eru allar tölur, nema -3.</a:t>
            </a:r>
          </a:p>
          <a:p>
            <a:endParaRPr lang="is-IS" dirty="0"/>
          </a:p>
          <a:p>
            <a:endParaRPr lang="is-IS" dirty="0"/>
          </a:p>
          <a:p>
            <a:r>
              <a:rPr lang="is-IS" dirty="0"/>
              <a:t>Mengi A getur verið hvaða plús tala sem er, nema 4.</a:t>
            </a:r>
          </a:p>
          <a:p>
            <a:endParaRPr lang="is-IS" dirty="0"/>
          </a:p>
          <a:p>
            <a:endParaRPr lang="is-IS" dirty="0"/>
          </a:p>
          <a:p>
            <a:r>
              <a:rPr lang="is-IS" dirty="0"/>
              <a:t>Myndmengið er minna en 2 ásamt 3 og yfir.</a:t>
            </a:r>
          </a:p>
        </p:txBody>
      </p:sp>
      <mc:AlternateContent xmlns:mc="http://schemas.openxmlformats.org/markup-compatibility/2006" xmlns:a14="http://schemas.microsoft.com/office/drawing/2010/main">
        <mc:Choice Requires="a14">
          <p:sp>
            <p:nvSpPr>
              <p:cNvPr id="7171" name="Object 3"/>
              <p:cNvSpPr txBox="1"/>
              <p:nvPr/>
            </p:nvSpPr>
            <p:spPr bwMode="auto">
              <a:xfrm>
                <a:off x="4132310" y="3170237"/>
                <a:ext cx="2247531" cy="517525"/>
              </a:xfrm>
              <a:prstGeom prst="rect">
                <a:avLst/>
              </a:prstGeom>
              <a:noFill/>
            </p:spPr>
            <p:txBody>
              <a:bodyPr>
                <a:noAutofit/>
              </a:bodyPr>
              <a:lstStyle/>
              <a:p>
                <a:pPr/>
                <a14:m>
                  <m:oMathPara xmlns:m="http://schemas.openxmlformats.org/officeDocument/2006/math">
                    <m:oMathParaPr>
                      <m:jc m:val="center"/>
                    </m:oMathParaPr>
                    <m:oMath xmlns:m="http://schemas.openxmlformats.org/officeDocument/2006/math">
                      <m:sSub>
                        <m:sSubPr>
                          <m:ctrlPr>
                            <a:rPr lang="is-IS" sz="2400" b="0" i="1" smtClean="0">
                              <a:solidFill>
                                <a:srgbClr val="000000"/>
                              </a:solidFill>
                              <a:latin typeface="Cambria Math" panose="02040503050406030204" pitchFamily="18" charset="0"/>
                            </a:rPr>
                          </m:ctrlPr>
                        </m:sSubPr>
                        <m:e>
                          <m:r>
                            <a:rPr lang="is-IS" sz="2400" b="0" i="1" smtClean="0">
                              <a:solidFill>
                                <a:srgbClr val="000000"/>
                              </a:solidFill>
                              <a:latin typeface="Cambria Math" panose="02040503050406030204" pitchFamily="18" charset="0"/>
                            </a:rPr>
                            <m:t>𝐷</m:t>
                          </m:r>
                        </m:e>
                        <m:sub>
                          <m:r>
                            <a:rPr lang="is-IS" sz="2400" b="0" i="1" smtClean="0">
                              <a:solidFill>
                                <a:srgbClr val="000000"/>
                              </a:solidFill>
                              <a:latin typeface="Cambria Math" panose="02040503050406030204" pitchFamily="18" charset="0"/>
                            </a:rPr>
                            <m:t>𝑓</m:t>
                          </m:r>
                        </m:sub>
                      </m:sSub>
                      <m:r>
                        <a:rPr lang="is-IS" sz="2400" i="1">
                          <a:solidFill>
                            <a:srgbClr val="000000"/>
                          </a:solidFill>
                          <a:latin typeface="Cambria Math" panose="02040503050406030204" pitchFamily="18" charset="0"/>
                        </a:rPr>
                        <m:t>=</m:t>
                      </m:r>
                      <m:r>
                        <a:rPr lang="is-IS" sz="2400" i="1">
                          <a:solidFill>
                            <a:srgbClr val="000000"/>
                          </a:solidFill>
                          <a:latin typeface="Cambria Math" panose="02040503050406030204" pitchFamily="18" charset="0"/>
                        </a:rPr>
                        <m:t>𝑅</m:t>
                      </m:r>
                      <m:r>
                        <a:rPr lang="is-IS" sz="2400" i="1">
                          <a:solidFill>
                            <a:srgbClr val="000000"/>
                          </a:solidFill>
                          <a:latin typeface="Cambria Math" panose="02040503050406030204" pitchFamily="18" charset="0"/>
                        </a:rPr>
                        <m:t>\</m:t>
                      </m:r>
                      <m:d>
                        <m:dPr>
                          <m:begChr m:val="{"/>
                          <m:endChr m:val="}"/>
                          <m:ctrlPr>
                            <a:rPr lang="is-IS" sz="2400" i="1">
                              <a:solidFill>
                                <a:srgbClr val="000000"/>
                              </a:solidFill>
                              <a:latin typeface="Cambria Math" panose="02040503050406030204" pitchFamily="18" charset="0"/>
                            </a:rPr>
                          </m:ctrlPr>
                        </m:dPr>
                        <m:e>
                          <m:r>
                            <a:rPr lang="is-IS" sz="2400" i="1">
                              <a:solidFill>
                                <a:srgbClr val="000000"/>
                              </a:solidFill>
                              <a:latin typeface="Cambria Math" panose="02040503050406030204" pitchFamily="18" charset="0"/>
                            </a:rPr>
                            <m:t>−3</m:t>
                          </m:r>
                        </m:e>
                      </m:d>
                    </m:oMath>
                  </m:oMathPara>
                </a14:m>
                <a:endParaRPr lang="is-IS" sz="2400" dirty="0"/>
              </a:p>
            </p:txBody>
          </p:sp>
        </mc:Choice>
        <mc:Fallback xmlns="">
          <p:sp>
            <p:nvSpPr>
              <p:cNvPr id="7171" name="Object 3"/>
              <p:cNvSpPr txBox="1">
                <a:spLocks noRot="1" noChangeAspect="1" noMove="1" noResize="1" noEditPoints="1" noAdjustHandles="1" noChangeArrowheads="1" noChangeShapeType="1" noTextEdit="1"/>
              </p:cNvSpPr>
              <p:nvPr/>
            </p:nvSpPr>
            <p:spPr bwMode="auto">
              <a:xfrm>
                <a:off x="4132310" y="3170237"/>
                <a:ext cx="2247531" cy="517525"/>
              </a:xfrm>
              <a:prstGeom prst="rect">
                <a:avLst/>
              </a:prstGeom>
              <a:blipFill>
                <a:blip r:embed="rId2"/>
                <a:stretch>
                  <a:fillRect b="-7059"/>
                </a:stretch>
              </a:blipFill>
            </p:spPr>
            <p:txBody>
              <a:bodyPr/>
              <a:lstStyle/>
              <a:p>
                <a:r>
                  <a:rPr lang="is-IS">
                    <a:noFill/>
                  </a:rPr>
                  <a:t> </a:t>
                </a:r>
              </a:p>
            </p:txBody>
          </p:sp>
        </mc:Fallback>
      </mc:AlternateContent>
      <mc:AlternateContent xmlns:mc="http://schemas.openxmlformats.org/markup-compatibility/2006" xmlns:a14="http://schemas.microsoft.com/office/drawing/2010/main">
        <mc:Choice Requires="a14">
          <p:sp>
            <p:nvSpPr>
              <p:cNvPr id="7173" name="Object 5"/>
              <p:cNvSpPr txBox="1"/>
              <p:nvPr/>
            </p:nvSpPr>
            <p:spPr bwMode="auto">
              <a:xfrm>
                <a:off x="3707904" y="4510528"/>
                <a:ext cx="2763837" cy="608012"/>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is-IS" sz="2400" i="1" smtClean="0">
                          <a:solidFill>
                            <a:srgbClr val="000000"/>
                          </a:solidFill>
                          <a:latin typeface="Cambria Math" panose="02040503050406030204" pitchFamily="18" charset="0"/>
                        </a:rPr>
                        <m:t>𝐴</m:t>
                      </m:r>
                      <m:r>
                        <a:rPr lang="is-IS" sz="2400" i="1" smtClean="0">
                          <a:solidFill>
                            <a:srgbClr val="000000"/>
                          </a:solidFill>
                          <a:latin typeface="Cambria Math" panose="02040503050406030204" pitchFamily="18" charset="0"/>
                        </a:rPr>
                        <m:t>=</m:t>
                      </m:r>
                      <m:d>
                        <m:dPr>
                          <m:begChr m:val="{"/>
                          <m:endChr m:val=""/>
                          <m:ctrlPr>
                            <a:rPr lang="is-IS" sz="2400" i="1">
                              <a:solidFill>
                                <a:srgbClr val="000000"/>
                              </a:solidFill>
                              <a:latin typeface="Cambria Math" panose="02040503050406030204" pitchFamily="18" charset="0"/>
                            </a:rPr>
                          </m:ctrlPr>
                        </m:dPr>
                        <m:e>
                          <m:r>
                            <a:rPr lang="is-IS" sz="2400" i="1">
                              <a:solidFill>
                                <a:srgbClr val="000000"/>
                              </a:solidFill>
                              <a:latin typeface="Cambria Math" panose="02040503050406030204" pitchFamily="18" charset="0"/>
                            </a:rPr>
                            <m:t>𝑥</m:t>
                          </m:r>
                          <m:r>
                            <a:rPr lang="is-IS" sz="2400" i="1">
                              <a:solidFill>
                                <a:srgbClr val="000000"/>
                              </a:solidFill>
                              <a:latin typeface="Cambria Math" panose="02040503050406030204" pitchFamily="18" charset="0"/>
                            </a:rPr>
                            <m:t>∈</m:t>
                          </m:r>
                          <m:sSub>
                            <m:sSubPr>
                              <m:ctrlPr>
                                <a:rPr lang="is-IS" sz="2400" b="0" i="1" smtClean="0">
                                  <a:solidFill>
                                    <a:srgbClr val="000000"/>
                                  </a:solidFill>
                                  <a:latin typeface="Cambria Math" panose="02040503050406030204" pitchFamily="18" charset="0"/>
                                </a:rPr>
                              </m:ctrlPr>
                            </m:sSubPr>
                            <m:e>
                              <m:r>
                                <a:rPr lang="is-IS" sz="2400" i="1">
                                  <a:solidFill>
                                    <a:srgbClr val="000000"/>
                                  </a:solidFill>
                                  <a:latin typeface="Cambria Math" panose="02040503050406030204" pitchFamily="18" charset="0"/>
                                </a:rPr>
                                <m:t>𝑅</m:t>
                              </m:r>
                            </m:e>
                            <m:sub>
                              <m:r>
                                <a:rPr lang="is-IS" sz="2400" b="0" i="1" smtClean="0">
                                  <a:solidFill>
                                    <a:srgbClr val="000000"/>
                                  </a:solidFill>
                                  <a:latin typeface="Cambria Math" panose="02040503050406030204" pitchFamily="18" charset="0"/>
                                </a:rPr>
                                <m:t>+</m:t>
                              </m:r>
                            </m:sub>
                          </m:sSub>
                          <m:d>
                            <m:dPr>
                              <m:begChr m:val="|"/>
                              <m:endChr m:val=""/>
                              <m:ctrlPr>
                                <a:rPr lang="is-IS" sz="2400" i="1">
                                  <a:solidFill>
                                    <a:srgbClr val="000000"/>
                                  </a:solidFill>
                                  <a:latin typeface="Cambria Math" panose="02040503050406030204" pitchFamily="18" charset="0"/>
                                </a:rPr>
                              </m:ctrlPr>
                            </m:dPr>
                            <m:e>
                              <m:r>
                                <a:rPr lang="is-IS" sz="2400" i="1">
                                  <a:solidFill>
                                    <a:srgbClr val="000000"/>
                                  </a:solidFill>
                                  <a:latin typeface="Cambria Math" panose="02040503050406030204" pitchFamily="18" charset="0"/>
                                </a:rPr>
                                <m:t>𝑥</m:t>
                              </m:r>
                              <m:r>
                                <a:rPr lang="is-IS" sz="2400" i="1">
                                  <a:solidFill>
                                    <a:srgbClr val="000000"/>
                                  </a:solidFill>
                                  <a:latin typeface="Cambria Math" panose="02040503050406030204" pitchFamily="18" charset="0"/>
                                </a:rPr>
                                <m:t>≠</m:t>
                              </m:r>
                              <m:d>
                                <m:dPr>
                                  <m:begChr m:val=""/>
                                  <m:endChr m:val="}"/>
                                  <m:ctrlPr>
                                    <a:rPr lang="is-IS" sz="2400" i="1">
                                      <a:solidFill>
                                        <a:srgbClr val="000000"/>
                                      </a:solidFill>
                                      <a:latin typeface="Cambria Math" panose="02040503050406030204" pitchFamily="18" charset="0"/>
                                    </a:rPr>
                                  </m:ctrlPr>
                                </m:dPr>
                                <m:e>
                                  <m:r>
                                    <a:rPr lang="is-IS" sz="2400" b="0" i="1" smtClean="0">
                                      <a:solidFill>
                                        <a:srgbClr val="000000"/>
                                      </a:solidFill>
                                      <a:latin typeface="Cambria Math" panose="02040503050406030204" pitchFamily="18" charset="0"/>
                                    </a:rPr>
                                    <m:t>4</m:t>
                                  </m:r>
                                </m:e>
                              </m:d>
                            </m:e>
                          </m:d>
                        </m:e>
                      </m:d>
                    </m:oMath>
                  </m:oMathPara>
                </a14:m>
                <a:endParaRPr lang="is-IS" sz="2400" dirty="0"/>
              </a:p>
            </p:txBody>
          </p:sp>
        </mc:Choice>
        <mc:Fallback xmlns="">
          <p:sp>
            <p:nvSpPr>
              <p:cNvPr id="7173" name="Object 5"/>
              <p:cNvSpPr txBox="1">
                <a:spLocks noRot="1" noChangeAspect="1" noMove="1" noResize="1" noEditPoints="1" noAdjustHandles="1" noChangeArrowheads="1" noChangeShapeType="1" noTextEdit="1"/>
              </p:cNvSpPr>
              <p:nvPr/>
            </p:nvSpPr>
            <p:spPr bwMode="auto">
              <a:xfrm>
                <a:off x="3707904" y="4510528"/>
                <a:ext cx="2763837" cy="608012"/>
              </a:xfrm>
              <a:prstGeom prst="rect">
                <a:avLst/>
              </a:prstGeom>
              <a:blipFill>
                <a:blip r:embed="rId3"/>
                <a:stretch>
                  <a:fillRect/>
                </a:stretch>
              </a:blipFill>
            </p:spPr>
            <p:txBody>
              <a:bodyPr/>
              <a:lstStyle/>
              <a:p>
                <a:r>
                  <a:rPr lang="is-IS">
                    <a:noFill/>
                  </a:rPr>
                  <a:t> </a:t>
                </a:r>
              </a:p>
            </p:txBody>
          </p:sp>
        </mc:Fallback>
      </mc:AlternateContent>
      <mc:AlternateContent xmlns:mc="http://schemas.openxmlformats.org/markup-compatibility/2006" xmlns:a14="http://schemas.microsoft.com/office/drawing/2010/main">
        <mc:Choice Requires="a14">
          <p:sp>
            <p:nvSpPr>
              <p:cNvPr id="7174" name="Object 6"/>
              <p:cNvSpPr txBox="1"/>
              <p:nvPr/>
            </p:nvSpPr>
            <p:spPr bwMode="auto">
              <a:xfrm>
                <a:off x="3347864" y="5975350"/>
                <a:ext cx="3816424" cy="608012"/>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is-IS" sz="2400" i="1" smtClean="0">
                              <a:solidFill>
                                <a:srgbClr val="000000"/>
                              </a:solidFill>
                              <a:latin typeface="Cambria Math" panose="02040503050406030204" pitchFamily="18" charset="0"/>
                            </a:rPr>
                          </m:ctrlPr>
                        </m:sSubPr>
                        <m:e>
                          <m:r>
                            <a:rPr lang="is-IS" sz="2400" b="0" i="1" smtClean="0">
                              <a:solidFill>
                                <a:srgbClr val="000000"/>
                              </a:solidFill>
                              <a:latin typeface="Cambria Math" panose="02040503050406030204" pitchFamily="18" charset="0"/>
                            </a:rPr>
                            <m:t>𝑉</m:t>
                          </m:r>
                        </m:e>
                        <m:sub>
                          <m:r>
                            <a:rPr lang="is-IS" sz="2400" i="1">
                              <a:solidFill>
                                <a:srgbClr val="000000"/>
                              </a:solidFill>
                              <a:latin typeface="Cambria Math" panose="02040503050406030204" pitchFamily="18" charset="0"/>
                            </a:rPr>
                            <m:t>𝑓</m:t>
                          </m:r>
                        </m:sub>
                      </m:sSub>
                      <m:r>
                        <a:rPr lang="is-IS" sz="2400" i="1">
                          <a:solidFill>
                            <a:srgbClr val="000000"/>
                          </a:solidFill>
                          <a:latin typeface="Cambria Math" panose="02040503050406030204" pitchFamily="18" charset="0"/>
                        </a:rPr>
                        <m:t>=</m:t>
                      </m:r>
                      <m:r>
                        <a:rPr lang="is-IS" sz="2400" b="0" i="1" smtClean="0">
                          <a:solidFill>
                            <a:srgbClr val="000000"/>
                          </a:solidFill>
                          <a:latin typeface="Cambria Math" panose="02040503050406030204" pitchFamily="18" charset="0"/>
                        </a:rPr>
                        <m:t>]</m:t>
                      </m:r>
                      <m:r>
                        <a:rPr lang="is-IS" sz="2400" i="1">
                          <a:solidFill>
                            <a:srgbClr val="000000"/>
                          </a:solidFill>
                          <a:latin typeface="Cambria Math" panose="02040503050406030204" pitchFamily="18" charset="0"/>
                        </a:rPr>
                        <m:t>−∞,</m:t>
                      </m:r>
                      <m:r>
                        <a:rPr lang="is-IS" sz="2400" b="0" i="1" smtClean="0">
                          <a:solidFill>
                            <a:srgbClr val="000000"/>
                          </a:solidFill>
                          <a:latin typeface="Cambria Math" panose="02040503050406030204" pitchFamily="18" charset="0"/>
                        </a:rPr>
                        <m:t>2[ </m:t>
                      </m:r>
                      <m:r>
                        <a:rPr lang="is-IS" sz="2400" i="1">
                          <a:solidFill>
                            <a:srgbClr val="000000"/>
                          </a:solidFill>
                          <a:latin typeface="Cambria Math" panose="02040503050406030204" pitchFamily="18" charset="0"/>
                        </a:rPr>
                        <m:t>∪</m:t>
                      </m:r>
                      <m:d>
                        <m:dPr>
                          <m:begChr m:val="["/>
                          <m:endChr m:val="["/>
                          <m:ctrlPr>
                            <a:rPr lang="is-IS" sz="2400" i="1">
                              <a:solidFill>
                                <a:srgbClr val="000000"/>
                              </a:solidFill>
                              <a:latin typeface="Cambria Math" panose="02040503050406030204" pitchFamily="18" charset="0"/>
                            </a:rPr>
                          </m:ctrlPr>
                        </m:dPr>
                        <m:e>
                          <m:r>
                            <a:rPr lang="is-IS" sz="2400" i="1">
                              <a:solidFill>
                                <a:srgbClr val="000000"/>
                              </a:solidFill>
                              <a:latin typeface="Cambria Math" panose="02040503050406030204" pitchFamily="18" charset="0"/>
                            </a:rPr>
                            <m:t>3,∞</m:t>
                          </m:r>
                        </m:e>
                      </m:d>
                    </m:oMath>
                  </m:oMathPara>
                </a14:m>
                <a:endParaRPr lang="is-IS" sz="2400" dirty="0"/>
              </a:p>
            </p:txBody>
          </p:sp>
        </mc:Choice>
        <mc:Fallback xmlns="">
          <p:sp>
            <p:nvSpPr>
              <p:cNvPr id="7174" name="Object 6"/>
              <p:cNvSpPr txBox="1">
                <a:spLocks noRot="1" noChangeAspect="1" noMove="1" noResize="1" noEditPoints="1" noAdjustHandles="1" noChangeArrowheads="1" noChangeShapeType="1" noTextEdit="1"/>
              </p:cNvSpPr>
              <p:nvPr/>
            </p:nvSpPr>
            <p:spPr bwMode="auto">
              <a:xfrm>
                <a:off x="3347864" y="5975350"/>
                <a:ext cx="3816424" cy="608012"/>
              </a:xfrm>
              <a:prstGeom prst="rect">
                <a:avLst/>
              </a:prstGeom>
              <a:blipFill>
                <a:blip r:embed="rId4"/>
                <a:stretch>
                  <a:fillRect l="-319"/>
                </a:stretch>
              </a:blipFill>
            </p:spPr>
            <p:txBody>
              <a:bodyPr/>
              <a:lstStyle/>
              <a:p>
                <a:r>
                  <a:rPr lang="is-IS">
                    <a:noFill/>
                  </a:rPr>
                  <a:t> </a:t>
                </a:r>
              </a:p>
            </p:txBody>
          </p:sp>
        </mc:Fallback>
      </mc:AlternateContent>
      <p:sp>
        <p:nvSpPr>
          <p:cNvPr id="4" name="TextBox 3">
            <a:extLst>
              <a:ext uri="{FF2B5EF4-FFF2-40B4-BE49-F238E27FC236}">
                <a16:creationId xmlns:a16="http://schemas.microsoft.com/office/drawing/2014/main" id="{FBD6382B-13D7-4381-8BAE-28B4DAA1A550}"/>
              </a:ext>
            </a:extLst>
          </p:cNvPr>
          <p:cNvSpPr txBox="1"/>
          <p:nvPr/>
        </p:nvSpPr>
        <p:spPr>
          <a:xfrm rot="1883798">
            <a:off x="7605426" y="335605"/>
            <a:ext cx="1433148"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is-IS" sz="2400" dirty="0">
                <a:solidFill>
                  <a:srgbClr val="00B050"/>
                </a:solidFill>
              </a:rPr>
              <a:t>Fyrir dæmi</a:t>
            </a:r>
          </a:p>
          <a:p>
            <a:pPr algn="ctr"/>
            <a:r>
              <a:rPr lang="is-IS" sz="2400" dirty="0">
                <a:solidFill>
                  <a:srgbClr val="00B050"/>
                </a:solidFill>
              </a:rPr>
              <a:t>7-19</a:t>
            </a:r>
          </a:p>
        </p:txBody>
      </p:sp>
      <p:sp>
        <p:nvSpPr>
          <p:cNvPr id="17" name="TextBox 16">
            <a:extLst>
              <a:ext uri="{FF2B5EF4-FFF2-40B4-BE49-F238E27FC236}">
                <a16:creationId xmlns:a16="http://schemas.microsoft.com/office/drawing/2014/main" id="{94E2361C-CC3B-4D08-A8FE-BA7966F4E010}"/>
              </a:ext>
            </a:extLst>
          </p:cNvPr>
          <p:cNvSpPr txBox="1"/>
          <p:nvPr/>
        </p:nvSpPr>
        <p:spPr>
          <a:xfrm>
            <a:off x="2777892" y="2799595"/>
            <a:ext cx="2022708" cy="369332"/>
          </a:xfrm>
          <a:prstGeom prst="rect">
            <a:avLst/>
          </a:prstGeom>
          <a:noFill/>
        </p:spPr>
        <p:txBody>
          <a:bodyPr wrap="square" rtlCol="0">
            <a:spAutoFit/>
          </a:bodyPr>
          <a:lstStyle/>
          <a:p>
            <a:r>
              <a:rPr lang="is-IS" dirty="0"/>
              <a:t>Skilgreiningamengi</a:t>
            </a:r>
          </a:p>
        </p:txBody>
      </p:sp>
      <p:sp>
        <p:nvSpPr>
          <p:cNvPr id="18" name="TextBox 17">
            <a:extLst>
              <a:ext uri="{FF2B5EF4-FFF2-40B4-BE49-F238E27FC236}">
                <a16:creationId xmlns:a16="http://schemas.microsoft.com/office/drawing/2014/main" id="{FEAB54D6-89F7-409B-8566-3A3F6493C950}"/>
              </a:ext>
            </a:extLst>
          </p:cNvPr>
          <p:cNvSpPr txBox="1"/>
          <p:nvPr/>
        </p:nvSpPr>
        <p:spPr>
          <a:xfrm>
            <a:off x="2267744" y="5688234"/>
            <a:ext cx="1224136" cy="369332"/>
          </a:xfrm>
          <a:prstGeom prst="rect">
            <a:avLst/>
          </a:prstGeom>
          <a:noFill/>
        </p:spPr>
        <p:txBody>
          <a:bodyPr wrap="square" rtlCol="0">
            <a:spAutoFit/>
          </a:bodyPr>
          <a:lstStyle/>
          <a:p>
            <a:r>
              <a:rPr lang="is-IS" dirty="0"/>
              <a:t>Myndmengi</a:t>
            </a:r>
          </a:p>
        </p:txBody>
      </p:sp>
      <p:sp>
        <p:nvSpPr>
          <p:cNvPr id="19" name="TextBox 18">
            <a:extLst>
              <a:ext uri="{FF2B5EF4-FFF2-40B4-BE49-F238E27FC236}">
                <a16:creationId xmlns:a16="http://schemas.microsoft.com/office/drawing/2014/main" id="{60DE8A3D-B449-44BB-816B-649CEBCD3B29}"/>
              </a:ext>
            </a:extLst>
          </p:cNvPr>
          <p:cNvSpPr txBox="1"/>
          <p:nvPr/>
        </p:nvSpPr>
        <p:spPr>
          <a:xfrm>
            <a:off x="5429034" y="2686032"/>
            <a:ext cx="733723" cy="369332"/>
          </a:xfrm>
          <a:prstGeom prst="rect">
            <a:avLst/>
          </a:prstGeom>
          <a:noFill/>
        </p:spPr>
        <p:txBody>
          <a:bodyPr wrap="square" rtlCol="0">
            <a:spAutoFit/>
          </a:bodyPr>
          <a:lstStyle/>
          <a:p>
            <a:r>
              <a:rPr lang="is-IS" dirty="0"/>
              <a:t>Nema</a:t>
            </a:r>
          </a:p>
        </p:txBody>
      </p:sp>
      <p:sp>
        <p:nvSpPr>
          <p:cNvPr id="20" name="TextBox 19">
            <a:extLst>
              <a:ext uri="{FF2B5EF4-FFF2-40B4-BE49-F238E27FC236}">
                <a16:creationId xmlns:a16="http://schemas.microsoft.com/office/drawing/2014/main" id="{FEDF33ED-D630-4F8F-840B-75C241B008F6}"/>
              </a:ext>
            </a:extLst>
          </p:cNvPr>
          <p:cNvSpPr txBox="1"/>
          <p:nvPr/>
        </p:nvSpPr>
        <p:spPr>
          <a:xfrm>
            <a:off x="4537700" y="2574188"/>
            <a:ext cx="733723" cy="646331"/>
          </a:xfrm>
          <a:prstGeom prst="rect">
            <a:avLst/>
          </a:prstGeom>
          <a:noFill/>
        </p:spPr>
        <p:txBody>
          <a:bodyPr wrap="square" rtlCol="0">
            <a:spAutoFit/>
          </a:bodyPr>
          <a:lstStyle/>
          <a:p>
            <a:pPr algn="ctr"/>
            <a:r>
              <a:rPr lang="is-IS" dirty="0"/>
              <a:t>Allar tölur</a:t>
            </a:r>
          </a:p>
        </p:txBody>
      </p:sp>
      <p:cxnSp>
        <p:nvCxnSpPr>
          <p:cNvPr id="24" name="Straight Arrow Connector 23">
            <a:extLst>
              <a:ext uri="{FF2B5EF4-FFF2-40B4-BE49-F238E27FC236}">
                <a16:creationId xmlns:a16="http://schemas.microsoft.com/office/drawing/2014/main" id="{0F57B3EC-F7B3-4D7B-8543-2A76D4695E43}"/>
              </a:ext>
            </a:extLst>
          </p:cNvPr>
          <p:cNvCxnSpPr/>
          <p:nvPr/>
        </p:nvCxnSpPr>
        <p:spPr>
          <a:xfrm>
            <a:off x="4211960" y="3168927"/>
            <a:ext cx="216024" cy="188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ED32BE0-EC78-4840-863B-8A81E3C1DD7C}"/>
              </a:ext>
            </a:extLst>
          </p:cNvPr>
          <p:cNvCxnSpPr/>
          <p:nvPr/>
        </p:nvCxnSpPr>
        <p:spPr>
          <a:xfrm>
            <a:off x="5089822" y="3168927"/>
            <a:ext cx="116168" cy="114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E27EB18-31F7-4771-A4E0-F3FBBD3CC63E}"/>
              </a:ext>
            </a:extLst>
          </p:cNvPr>
          <p:cNvCxnSpPr/>
          <p:nvPr/>
        </p:nvCxnSpPr>
        <p:spPr>
          <a:xfrm flipH="1">
            <a:off x="5429034" y="2984261"/>
            <a:ext cx="247779" cy="351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43FF288-192C-4CC7-9F35-A32E710BFC01}"/>
              </a:ext>
            </a:extLst>
          </p:cNvPr>
          <p:cNvSpPr txBox="1"/>
          <p:nvPr/>
        </p:nvSpPr>
        <p:spPr>
          <a:xfrm>
            <a:off x="4649631" y="3943683"/>
            <a:ext cx="885000" cy="646331"/>
          </a:xfrm>
          <a:prstGeom prst="rect">
            <a:avLst/>
          </a:prstGeom>
          <a:noFill/>
        </p:spPr>
        <p:txBody>
          <a:bodyPr wrap="square" rtlCol="0">
            <a:spAutoFit/>
          </a:bodyPr>
          <a:lstStyle/>
          <a:p>
            <a:pPr algn="ctr"/>
            <a:r>
              <a:rPr lang="is-IS" dirty="0"/>
              <a:t>Allar + tölur</a:t>
            </a:r>
          </a:p>
        </p:txBody>
      </p:sp>
      <p:sp>
        <p:nvSpPr>
          <p:cNvPr id="31" name="TextBox 30">
            <a:extLst>
              <a:ext uri="{FF2B5EF4-FFF2-40B4-BE49-F238E27FC236}">
                <a16:creationId xmlns:a16="http://schemas.microsoft.com/office/drawing/2014/main" id="{7091ED7B-5FEC-4D0A-9797-FC5BAB9C23A2}"/>
              </a:ext>
            </a:extLst>
          </p:cNvPr>
          <p:cNvSpPr txBox="1"/>
          <p:nvPr/>
        </p:nvSpPr>
        <p:spPr>
          <a:xfrm>
            <a:off x="5923441" y="3940206"/>
            <a:ext cx="885000" cy="646331"/>
          </a:xfrm>
          <a:prstGeom prst="rect">
            <a:avLst/>
          </a:prstGeom>
          <a:noFill/>
        </p:spPr>
        <p:txBody>
          <a:bodyPr wrap="square" rtlCol="0">
            <a:spAutoFit/>
          </a:bodyPr>
          <a:lstStyle/>
          <a:p>
            <a:pPr algn="ctr"/>
            <a:r>
              <a:rPr lang="is-IS" dirty="0"/>
              <a:t>Ekki jafnt og</a:t>
            </a:r>
          </a:p>
        </p:txBody>
      </p:sp>
      <p:sp>
        <p:nvSpPr>
          <p:cNvPr id="7168" name="TextBox 7167">
            <a:extLst>
              <a:ext uri="{FF2B5EF4-FFF2-40B4-BE49-F238E27FC236}">
                <a16:creationId xmlns:a16="http://schemas.microsoft.com/office/drawing/2014/main" id="{5A925C23-7D1F-4114-AD4B-953F27D27D38}"/>
              </a:ext>
            </a:extLst>
          </p:cNvPr>
          <p:cNvSpPr txBox="1"/>
          <p:nvPr/>
        </p:nvSpPr>
        <p:spPr>
          <a:xfrm>
            <a:off x="4127508" y="4094130"/>
            <a:ext cx="733723" cy="369332"/>
          </a:xfrm>
          <a:prstGeom prst="rect">
            <a:avLst/>
          </a:prstGeom>
          <a:noFill/>
        </p:spPr>
        <p:txBody>
          <a:bodyPr wrap="square" rtlCol="0">
            <a:spAutoFit/>
          </a:bodyPr>
          <a:lstStyle/>
          <a:p>
            <a:r>
              <a:rPr lang="is-IS" dirty="0"/>
              <a:t>Er í</a:t>
            </a:r>
          </a:p>
        </p:txBody>
      </p:sp>
      <p:sp>
        <p:nvSpPr>
          <p:cNvPr id="7170" name="TextBox 7169">
            <a:extLst>
              <a:ext uri="{FF2B5EF4-FFF2-40B4-BE49-F238E27FC236}">
                <a16:creationId xmlns:a16="http://schemas.microsoft.com/office/drawing/2014/main" id="{545BD6BB-D203-4393-9125-58496E0A00F3}"/>
              </a:ext>
            </a:extLst>
          </p:cNvPr>
          <p:cNvSpPr txBox="1"/>
          <p:nvPr/>
        </p:nvSpPr>
        <p:spPr>
          <a:xfrm>
            <a:off x="5512002" y="3838493"/>
            <a:ext cx="733723" cy="646331"/>
          </a:xfrm>
          <a:prstGeom prst="rect">
            <a:avLst/>
          </a:prstGeom>
          <a:noFill/>
        </p:spPr>
        <p:txBody>
          <a:bodyPr wrap="square" rtlCol="0">
            <a:spAutoFit/>
          </a:bodyPr>
          <a:lstStyle/>
          <a:p>
            <a:r>
              <a:rPr lang="is-IS" dirty="0"/>
              <a:t>Þar sem</a:t>
            </a:r>
          </a:p>
        </p:txBody>
      </p:sp>
      <p:cxnSp>
        <p:nvCxnSpPr>
          <p:cNvPr id="7175" name="Straight Arrow Connector 7174">
            <a:extLst>
              <a:ext uri="{FF2B5EF4-FFF2-40B4-BE49-F238E27FC236}">
                <a16:creationId xmlns:a16="http://schemas.microsoft.com/office/drawing/2014/main" id="{0BA0A648-A01D-477C-93CC-77D0EFA88146}"/>
              </a:ext>
            </a:extLst>
          </p:cNvPr>
          <p:cNvCxnSpPr>
            <a:stCxn id="7168" idx="2"/>
          </p:cNvCxnSpPr>
          <p:nvPr/>
        </p:nvCxnSpPr>
        <p:spPr>
          <a:xfrm>
            <a:off x="4494370" y="4463462"/>
            <a:ext cx="306230" cy="202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77" name="Straight Arrow Connector 7176">
            <a:extLst>
              <a:ext uri="{FF2B5EF4-FFF2-40B4-BE49-F238E27FC236}">
                <a16:creationId xmlns:a16="http://schemas.microsoft.com/office/drawing/2014/main" id="{08881EC1-D1A4-40F8-8DD5-8B8DE0A92DEE}"/>
              </a:ext>
            </a:extLst>
          </p:cNvPr>
          <p:cNvCxnSpPr/>
          <p:nvPr/>
        </p:nvCxnSpPr>
        <p:spPr>
          <a:xfrm>
            <a:off x="5205990" y="4470802"/>
            <a:ext cx="0" cy="175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79" name="Straight Arrow Connector 7178">
            <a:extLst>
              <a:ext uri="{FF2B5EF4-FFF2-40B4-BE49-F238E27FC236}">
                <a16:creationId xmlns:a16="http://schemas.microsoft.com/office/drawing/2014/main" id="{9BD1EBE5-C259-4EB0-BCAD-AF99D6426B72}"/>
              </a:ext>
            </a:extLst>
          </p:cNvPr>
          <p:cNvCxnSpPr/>
          <p:nvPr/>
        </p:nvCxnSpPr>
        <p:spPr>
          <a:xfrm flipH="1">
            <a:off x="5429034" y="4365104"/>
            <a:ext cx="247779" cy="301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81" name="Straight Arrow Connector 7180">
            <a:extLst>
              <a:ext uri="{FF2B5EF4-FFF2-40B4-BE49-F238E27FC236}">
                <a16:creationId xmlns:a16="http://schemas.microsoft.com/office/drawing/2014/main" id="{FC2D1C3B-A8E1-4E41-AF3C-DACE99E5B7F8}"/>
              </a:ext>
            </a:extLst>
          </p:cNvPr>
          <p:cNvCxnSpPr/>
          <p:nvPr/>
        </p:nvCxnSpPr>
        <p:spPr>
          <a:xfrm flipH="1">
            <a:off x="5940021" y="4544572"/>
            <a:ext cx="114803" cy="132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82" name="TextBox 7181">
            <a:extLst>
              <a:ext uri="{FF2B5EF4-FFF2-40B4-BE49-F238E27FC236}">
                <a16:creationId xmlns:a16="http://schemas.microsoft.com/office/drawing/2014/main" id="{BF9C3760-4E2A-4AAE-BA2A-255E191B76BF}"/>
              </a:ext>
            </a:extLst>
          </p:cNvPr>
          <p:cNvSpPr txBox="1"/>
          <p:nvPr/>
        </p:nvSpPr>
        <p:spPr>
          <a:xfrm>
            <a:off x="5135330" y="5657610"/>
            <a:ext cx="444808" cy="369332"/>
          </a:xfrm>
          <a:prstGeom prst="rect">
            <a:avLst/>
          </a:prstGeom>
          <a:noFill/>
        </p:spPr>
        <p:txBody>
          <a:bodyPr wrap="square" rtlCol="0">
            <a:spAutoFit/>
          </a:bodyPr>
          <a:lstStyle/>
          <a:p>
            <a:r>
              <a:rPr lang="is-IS" dirty="0"/>
              <a:t>og</a:t>
            </a:r>
          </a:p>
        </p:txBody>
      </p:sp>
      <p:sp>
        <p:nvSpPr>
          <p:cNvPr id="7183" name="TextBox 7182">
            <a:extLst>
              <a:ext uri="{FF2B5EF4-FFF2-40B4-BE49-F238E27FC236}">
                <a16:creationId xmlns:a16="http://schemas.microsoft.com/office/drawing/2014/main" id="{364F3DD5-002E-4B1F-BD85-3E1C5E2596CE}"/>
              </a:ext>
            </a:extLst>
          </p:cNvPr>
          <p:cNvSpPr txBox="1"/>
          <p:nvPr/>
        </p:nvSpPr>
        <p:spPr>
          <a:xfrm>
            <a:off x="5429034" y="5362279"/>
            <a:ext cx="1224135" cy="369332"/>
          </a:xfrm>
          <a:prstGeom prst="rect">
            <a:avLst/>
          </a:prstGeom>
          <a:noFill/>
        </p:spPr>
        <p:txBody>
          <a:bodyPr wrap="square" rtlCol="0">
            <a:spAutoFit/>
          </a:bodyPr>
          <a:lstStyle/>
          <a:p>
            <a:pPr algn="ctr"/>
            <a:r>
              <a:rPr lang="is-IS" dirty="0"/>
              <a:t>3 meðtalið</a:t>
            </a:r>
          </a:p>
        </p:txBody>
      </p:sp>
      <p:sp>
        <p:nvSpPr>
          <p:cNvPr id="7184" name="TextBox 7183">
            <a:extLst>
              <a:ext uri="{FF2B5EF4-FFF2-40B4-BE49-F238E27FC236}">
                <a16:creationId xmlns:a16="http://schemas.microsoft.com/office/drawing/2014/main" id="{BBBC50B4-4EB9-439E-A8EA-A19BFD2E387F}"/>
              </a:ext>
            </a:extLst>
          </p:cNvPr>
          <p:cNvSpPr txBox="1"/>
          <p:nvPr/>
        </p:nvSpPr>
        <p:spPr>
          <a:xfrm>
            <a:off x="3981855" y="5311942"/>
            <a:ext cx="1224135" cy="646331"/>
          </a:xfrm>
          <a:prstGeom prst="rect">
            <a:avLst/>
          </a:prstGeom>
          <a:noFill/>
        </p:spPr>
        <p:txBody>
          <a:bodyPr wrap="square" rtlCol="0">
            <a:spAutoFit/>
          </a:bodyPr>
          <a:lstStyle/>
          <a:p>
            <a:pPr algn="ctr"/>
            <a:r>
              <a:rPr lang="is-IS" dirty="0"/>
              <a:t>2 ekki meðtalið</a:t>
            </a:r>
          </a:p>
        </p:txBody>
      </p:sp>
      <p:sp>
        <p:nvSpPr>
          <p:cNvPr id="7185" name="TextBox 7184">
            <a:extLst>
              <a:ext uri="{FF2B5EF4-FFF2-40B4-BE49-F238E27FC236}">
                <a16:creationId xmlns:a16="http://schemas.microsoft.com/office/drawing/2014/main" id="{248AAD6B-5585-49AD-8889-0E2CDF8D5E79}"/>
              </a:ext>
            </a:extLst>
          </p:cNvPr>
          <p:cNvSpPr txBox="1"/>
          <p:nvPr/>
        </p:nvSpPr>
        <p:spPr>
          <a:xfrm>
            <a:off x="6263041" y="6393241"/>
            <a:ext cx="1693335" cy="369332"/>
          </a:xfrm>
          <a:prstGeom prst="rect">
            <a:avLst/>
          </a:prstGeom>
          <a:noFill/>
        </p:spPr>
        <p:txBody>
          <a:bodyPr wrap="square" rtlCol="0">
            <a:spAutoFit/>
          </a:bodyPr>
          <a:lstStyle/>
          <a:p>
            <a:pPr algn="ctr"/>
            <a:r>
              <a:rPr lang="is-IS" dirty="0"/>
              <a:t>Endalaust upp</a:t>
            </a:r>
          </a:p>
        </p:txBody>
      </p:sp>
      <p:sp>
        <p:nvSpPr>
          <p:cNvPr id="7186" name="TextBox 7185">
            <a:extLst>
              <a:ext uri="{FF2B5EF4-FFF2-40B4-BE49-F238E27FC236}">
                <a16:creationId xmlns:a16="http://schemas.microsoft.com/office/drawing/2014/main" id="{B8207710-8E32-4C90-AEBE-40C804469F5C}"/>
              </a:ext>
            </a:extLst>
          </p:cNvPr>
          <p:cNvSpPr txBox="1"/>
          <p:nvPr/>
        </p:nvSpPr>
        <p:spPr>
          <a:xfrm>
            <a:off x="2483806" y="5294865"/>
            <a:ext cx="1693335" cy="369332"/>
          </a:xfrm>
          <a:prstGeom prst="rect">
            <a:avLst/>
          </a:prstGeom>
          <a:noFill/>
        </p:spPr>
        <p:txBody>
          <a:bodyPr wrap="square" rtlCol="0">
            <a:spAutoFit/>
          </a:bodyPr>
          <a:lstStyle/>
          <a:p>
            <a:pPr algn="ctr"/>
            <a:r>
              <a:rPr lang="is-IS" dirty="0"/>
              <a:t>Endalaust niður</a:t>
            </a:r>
          </a:p>
        </p:txBody>
      </p:sp>
      <p:sp>
        <p:nvSpPr>
          <p:cNvPr id="7187" name="TextBox 7186">
            <a:extLst>
              <a:ext uri="{FF2B5EF4-FFF2-40B4-BE49-F238E27FC236}">
                <a16:creationId xmlns:a16="http://schemas.microsoft.com/office/drawing/2014/main" id="{D3581B30-8EC4-4BE8-8809-3859F3DF2C58}"/>
              </a:ext>
            </a:extLst>
          </p:cNvPr>
          <p:cNvSpPr txBox="1"/>
          <p:nvPr/>
        </p:nvSpPr>
        <p:spPr>
          <a:xfrm>
            <a:off x="6505881" y="5572742"/>
            <a:ext cx="444808" cy="369332"/>
          </a:xfrm>
          <a:prstGeom prst="rect">
            <a:avLst/>
          </a:prstGeom>
          <a:noFill/>
        </p:spPr>
        <p:txBody>
          <a:bodyPr wrap="square" rtlCol="0">
            <a:spAutoFit/>
          </a:bodyPr>
          <a:lstStyle/>
          <a:p>
            <a:r>
              <a:rPr lang="is-IS" dirty="0"/>
              <a:t>til</a:t>
            </a:r>
          </a:p>
        </p:txBody>
      </p:sp>
      <p:cxnSp>
        <p:nvCxnSpPr>
          <p:cNvPr id="7189" name="Straight Arrow Connector 7188">
            <a:extLst>
              <a:ext uri="{FF2B5EF4-FFF2-40B4-BE49-F238E27FC236}">
                <a16:creationId xmlns:a16="http://schemas.microsoft.com/office/drawing/2014/main" id="{B091D5D8-8EB0-4C9C-9543-855BE9BDB6CB}"/>
              </a:ext>
            </a:extLst>
          </p:cNvPr>
          <p:cNvCxnSpPr/>
          <p:nvPr/>
        </p:nvCxnSpPr>
        <p:spPr>
          <a:xfrm>
            <a:off x="3330473" y="5975350"/>
            <a:ext cx="89399" cy="82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91" name="Straight Arrow Connector 7190">
            <a:extLst>
              <a:ext uri="{FF2B5EF4-FFF2-40B4-BE49-F238E27FC236}">
                <a16:creationId xmlns:a16="http://schemas.microsoft.com/office/drawing/2014/main" id="{3D776CBC-7976-40B9-ACCD-C3A95170EB38}"/>
              </a:ext>
            </a:extLst>
          </p:cNvPr>
          <p:cNvCxnSpPr/>
          <p:nvPr/>
        </p:nvCxnSpPr>
        <p:spPr>
          <a:xfrm>
            <a:off x="3692168" y="5638588"/>
            <a:ext cx="735816" cy="540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93" name="Straight Arrow Connector 7192">
            <a:extLst>
              <a:ext uri="{FF2B5EF4-FFF2-40B4-BE49-F238E27FC236}">
                <a16:creationId xmlns:a16="http://schemas.microsoft.com/office/drawing/2014/main" id="{D1EADC58-7831-4C00-9868-47FCD4CA0F79}"/>
              </a:ext>
            </a:extLst>
          </p:cNvPr>
          <p:cNvCxnSpPr/>
          <p:nvPr/>
        </p:nvCxnSpPr>
        <p:spPr>
          <a:xfrm>
            <a:off x="4770365" y="5907936"/>
            <a:ext cx="133636" cy="171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95" name="Straight Arrow Connector 7194">
            <a:extLst>
              <a:ext uri="{FF2B5EF4-FFF2-40B4-BE49-F238E27FC236}">
                <a16:creationId xmlns:a16="http://schemas.microsoft.com/office/drawing/2014/main" id="{CFD98661-4D26-4959-8773-5F1DF48CEAEB}"/>
              </a:ext>
            </a:extLst>
          </p:cNvPr>
          <p:cNvCxnSpPr>
            <a:cxnSpLocks/>
          </p:cNvCxnSpPr>
          <p:nvPr/>
        </p:nvCxnSpPr>
        <p:spPr>
          <a:xfrm>
            <a:off x="5280825" y="5931615"/>
            <a:ext cx="45421" cy="209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97" name="Straight Arrow Connector 7196">
            <a:extLst>
              <a:ext uri="{FF2B5EF4-FFF2-40B4-BE49-F238E27FC236}">
                <a16:creationId xmlns:a16="http://schemas.microsoft.com/office/drawing/2014/main" id="{49C6AC85-B28D-4531-80BA-4D12E5F3B874}"/>
              </a:ext>
            </a:extLst>
          </p:cNvPr>
          <p:cNvCxnSpPr/>
          <p:nvPr/>
        </p:nvCxnSpPr>
        <p:spPr>
          <a:xfrm flipH="1">
            <a:off x="5689137" y="5685385"/>
            <a:ext cx="122330" cy="358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Arc 31">
            <a:extLst>
              <a:ext uri="{FF2B5EF4-FFF2-40B4-BE49-F238E27FC236}">
                <a16:creationId xmlns:a16="http://schemas.microsoft.com/office/drawing/2014/main" id="{C6B4CE2E-C2C4-4DB7-B228-D8562BBEF6FD}"/>
              </a:ext>
            </a:extLst>
          </p:cNvPr>
          <p:cNvSpPr/>
          <p:nvPr/>
        </p:nvSpPr>
        <p:spPr>
          <a:xfrm rot="14497858">
            <a:off x="5909186" y="5687518"/>
            <a:ext cx="924302" cy="1139647"/>
          </a:xfrm>
          <a:prstGeom prst="arc">
            <a:avLst>
              <a:gd name="adj1" fmla="val 18092334"/>
              <a:gd name="adj2" fmla="val 3077003"/>
            </a:avLst>
          </a:prstGeom>
          <a:ln>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s-IS"/>
          </a:p>
        </p:txBody>
      </p:sp>
      <p:cxnSp>
        <p:nvCxnSpPr>
          <p:cNvPr id="36" name="Straight Arrow Connector 35">
            <a:extLst>
              <a:ext uri="{FF2B5EF4-FFF2-40B4-BE49-F238E27FC236}">
                <a16:creationId xmlns:a16="http://schemas.microsoft.com/office/drawing/2014/main" id="{332DF2FB-92FE-44C5-9C07-85D4F1D541B7}"/>
              </a:ext>
            </a:extLst>
          </p:cNvPr>
          <p:cNvCxnSpPr/>
          <p:nvPr/>
        </p:nvCxnSpPr>
        <p:spPr>
          <a:xfrm flipH="1" flipV="1">
            <a:off x="6054824" y="6309320"/>
            <a:ext cx="416917" cy="274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3BDBA663-E63F-46CC-BB18-43691BC8F3A2}"/>
                  </a:ext>
                </a:extLst>
              </p:cNvPr>
              <p:cNvSpPr txBox="1"/>
              <p:nvPr/>
            </p:nvSpPr>
            <p:spPr>
              <a:xfrm rot="582246">
                <a:off x="7293289" y="5949569"/>
                <a:ext cx="1076384"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is-IS" sz="1400" dirty="0">
                    <a:solidFill>
                      <a:srgbClr val="00B050"/>
                    </a:solidFill>
                  </a:rPr>
                  <a:t>Má líka skrifa</a:t>
                </a:r>
                <a:br>
                  <a:rPr lang="is-IS" sz="1400" dirty="0">
                    <a:solidFill>
                      <a:srgbClr val="00B050"/>
                    </a:solidFill>
                  </a:rPr>
                </a:br>
                <a14:m>
                  <m:oMathPara xmlns:m="http://schemas.openxmlformats.org/officeDocument/2006/math">
                    <m:oMathParaPr>
                      <m:jc m:val="centerGroup"/>
                    </m:oMathParaPr>
                    <m:oMath xmlns:m="http://schemas.openxmlformats.org/officeDocument/2006/math">
                      <m:r>
                        <a:rPr lang="is-IS" sz="1400" b="0" i="1" smtClean="0">
                          <a:solidFill>
                            <a:srgbClr val="00B050"/>
                          </a:solidFill>
                          <a:latin typeface="Cambria Math" panose="02040503050406030204" pitchFamily="18" charset="0"/>
                        </a:rPr>
                        <m:t>2&gt;</m:t>
                      </m:r>
                      <m:r>
                        <a:rPr lang="is-IS" sz="1400" b="0" i="1" smtClean="0">
                          <a:solidFill>
                            <a:srgbClr val="00B050"/>
                          </a:solidFill>
                          <a:latin typeface="Cambria Math" panose="02040503050406030204" pitchFamily="18" charset="0"/>
                          <a:ea typeface="Cambria Math" panose="02040503050406030204" pitchFamily="18" charset="0"/>
                        </a:rPr>
                        <m:t>𝑥</m:t>
                      </m:r>
                      <m:r>
                        <a:rPr lang="is-IS" sz="1400" b="0" i="1" smtClean="0">
                          <a:solidFill>
                            <a:srgbClr val="00B050"/>
                          </a:solidFill>
                          <a:latin typeface="Cambria Math" panose="02040503050406030204" pitchFamily="18" charset="0"/>
                          <a:ea typeface="Cambria Math" panose="02040503050406030204" pitchFamily="18" charset="0"/>
                        </a:rPr>
                        <m:t>≥3</m:t>
                      </m:r>
                    </m:oMath>
                  </m:oMathPara>
                </a14:m>
                <a:endParaRPr lang="is-IS" sz="1400" dirty="0">
                  <a:solidFill>
                    <a:srgbClr val="00B050"/>
                  </a:solidFill>
                </a:endParaRPr>
              </a:p>
            </p:txBody>
          </p:sp>
        </mc:Choice>
        <mc:Fallback xmlns="">
          <p:sp>
            <p:nvSpPr>
              <p:cNvPr id="38" name="TextBox 37">
                <a:extLst>
                  <a:ext uri="{FF2B5EF4-FFF2-40B4-BE49-F238E27FC236}">
                    <a16:creationId xmlns:a16="http://schemas.microsoft.com/office/drawing/2014/main" id="{3BDBA663-E63F-46CC-BB18-43691BC8F3A2}"/>
                  </a:ext>
                </a:extLst>
              </p:cNvPr>
              <p:cNvSpPr txBox="1">
                <a:spLocks noRot="1" noChangeAspect="1" noMove="1" noResize="1" noEditPoints="1" noAdjustHandles="1" noChangeArrowheads="1" noChangeShapeType="1" noTextEdit="1"/>
              </p:cNvSpPr>
              <p:nvPr/>
            </p:nvSpPr>
            <p:spPr>
              <a:xfrm rot="582246">
                <a:off x="7293289" y="5949569"/>
                <a:ext cx="1076384" cy="523220"/>
              </a:xfrm>
              <a:prstGeom prst="rect">
                <a:avLst/>
              </a:prstGeom>
              <a:blipFill>
                <a:blip r:embed="rId5"/>
                <a:stretch>
                  <a:fillRect/>
                </a:stretch>
              </a:blipFill>
            </p:spPr>
            <p:txBody>
              <a:bodyPr/>
              <a:lstStyle/>
              <a:p>
                <a:r>
                  <a:rPr lang="is-I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168"/>
                                        </p:tgtEl>
                                        <p:attrNameLst>
                                          <p:attrName>style.visibility</p:attrName>
                                        </p:attrNameLst>
                                      </p:cBhvr>
                                      <p:to>
                                        <p:strVal val="visible"/>
                                      </p:to>
                                    </p:set>
                                    <p:animEffect transition="in" filter="fade">
                                      <p:cBhvr>
                                        <p:cTn id="36" dur="500"/>
                                        <p:tgtEl>
                                          <p:spTgt spid="7168"/>
                                        </p:tgtEl>
                                      </p:cBhvr>
                                    </p:animEffect>
                                  </p:childTnLst>
                                </p:cTn>
                              </p:par>
                              <p:par>
                                <p:cTn id="37" presetID="10" presetClass="entr" presetSubtype="0" fill="hold" nodeType="withEffect">
                                  <p:stCondLst>
                                    <p:cond delay="0"/>
                                  </p:stCondLst>
                                  <p:childTnLst>
                                    <p:set>
                                      <p:cBhvr>
                                        <p:cTn id="38" dur="1" fill="hold">
                                          <p:stCondLst>
                                            <p:cond delay="0"/>
                                          </p:stCondLst>
                                        </p:cTn>
                                        <p:tgtEl>
                                          <p:spTgt spid="7175"/>
                                        </p:tgtEl>
                                        <p:attrNameLst>
                                          <p:attrName>style.visibility</p:attrName>
                                        </p:attrNameLst>
                                      </p:cBhvr>
                                      <p:to>
                                        <p:strVal val="visible"/>
                                      </p:to>
                                    </p:set>
                                    <p:animEffect transition="in" filter="fade">
                                      <p:cBhvr>
                                        <p:cTn id="39" dur="500"/>
                                        <p:tgtEl>
                                          <p:spTgt spid="717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177"/>
                                        </p:tgtEl>
                                        <p:attrNameLst>
                                          <p:attrName>style.visibility</p:attrName>
                                        </p:attrNameLst>
                                      </p:cBhvr>
                                      <p:to>
                                        <p:strVal val="visible"/>
                                      </p:to>
                                    </p:set>
                                    <p:animEffect transition="in" filter="fade">
                                      <p:cBhvr>
                                        <p:cTn id="44" dur="500"/>
                                        <p:tgtEl>
                                          <p:spTgt spid="717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179"/>
                                        </p:tgtEl>
                                        <p:attrNameLst>
                                          <p:attrName>style.visibility</p:attrName>
                                        </p:attrNameLst>
                                      </p:cBhvr>
                                      <p:to>
                                        <p:strVal val="visible"/>
                                      </p:to>
                                    </p:set>
                                    <p:animEffect transition="in" filter="fade">
                                      <p:cBhvr>
                                        <p:cTn id="52" dur="500"/>
                                        <p:tgtEl>
                                          <p:spTgt spid="717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170"/>
                                        </p:tgtEl>
                                        <p:attrNameLst>
                                          <p:attrName>style.visibility</p:attrName>
                                        </p:attrNameLst>
                                      </p:cBhvr>
                                      <p:to>
                                        <p:strVal val="visible"/>
                                      </p:to>
                                    </p:set>
                                    <p:animEffect transition="in" filter="fade">
                                      <p:cBhvr>
                                        <p:cTn id="55" dur="500"/>
                                        <p:tgtEl>
                                          <p:spTgt spid="717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7181"/>
                                        </p:tgtEl>
                                        <p:attrNameLst>
                                          <p:attrName>style.visibility</p:attrName>
                                        </p:attrNameLst>
                                      </p:cBhvr>
                                      <p:to>
                                        <p:strVal val="visible"/>
                                      </p:to>
                                    </p:set>
                                    <p:animEffect transition="in" filter="fade">
                                      <p:cBhvr>
                                        <p:cTn id="60" dur="500"/>
                                        <p:tgtEl>
                                          <p:spTgt spid="718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7189"/>
                                        </p:tgtEl>
                                        <p:attrNameLst>
                                          <p:attrName>style.visibility</p:attrName>
                                        </p:attrNameLst>
                                      </p:cBhvr>
                                      <p:to>
                                        <p:strVal val="visible"/>
                                      </p:to>
                                    </p:set>
                                    <p:animEffect transition="in" filter="fade">
                                      <p:cBhvr>
                                        <p:cTn id="73" dur="500"/>
                                        <p:tgtEl>
                                          <p:spTgt spid="718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500"/>
                                        <p:tgtEl>
                                          <p:spTgt spid="18"/>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7186"/>
                                        </p:tgtEl>
                                        <p:attrNameLst>
                                          <p:attrName>style.visibility</p:attrName>
                                        </p:attrNameLst>
                                      </p:cBhvr>
                                      <p:to>
                                        <p:strVal val="visible"/>
                                      </p:to>
                                    </p:set>
                                    <p:animEffect transition="in" filter="fade">
                                      <p:cBhvr>
                                        <p:cTn id="81" dur="500"/>
                                        <p:tgtEl>
                                          <p:spTgt spid="7186"/>
                                        </p:tgtEl>
                                      </p:cBhvr>
                                    </p:animEffect>
                                  </p:childTnLst>
                                </p:cTn>
                              </p:par>
                              <p:par>
                                <p:cTn id="82" presetID="10" presetClass="entr" presetSubtype="0" fill="hold" nodeType="withEffect">
                                  <p:stCondLst>
                                    <p:cond delay="0"/>
                                  </p:stCondLst>
                                  <p:childTnLst>
                                    <p:set>
                                      <p:cBhvr>
                                        <p:cTn id="83" dur="1" fill="hold">
                                          <p:stCondLst>
                                            <p:cond delay="0"/>
                                          </p:stCondLst>
                                        </p:cTn>
                                        <p:tgtEl>
                                          <p:spTgt spid="7191"/>
                                        </p:tgtEl>
                                        <p:attrNameLst>
                                          <p:attrName>style.visibility</p:attrName>
                                        </p:attrNameLst>
                                      </p:cBhvr>
                                      <p:to>
                                        <p:strVal val="visible"/>
                                      </p:to>
                                    </p:set>
                                    <p:animEffect transition="in" filter="fade">
                                      <p:cBhvr>
                                        <p:cTn id="84" dur="500"/>
                                        <p:tgtEl>
                                          <p:spTgt spid="7191"/>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7184"/>
                                        </p:tgtEl>
                                        <p:attrNameLst>
                                          <p:attrName>style.visibility</p:attrName>
                                        </p:attrNameLst>
                                      </p:cBhvr>
                                      <p:to>
                                        <p:strVal val="visible"/>
                                      </p:to>
                                    </p:set>
                                    <p:animEffect transition="in" filter="fade">
                                      <p:cBhvr>
                                        <p:cTn id="89" dur="500"/>
                                        <p:tgtEl>
                                          <p:spTgt spid="7184"/>
                                        </p:tgtEl>
                                      </p:cBhvr>
                                    </p:animEffect>
                                  </p:childTnLst>
                                </p:cTn>
                              </p:par>
                              <p:par>
                                <p:cTn id="90" presetID="10" presetClass="entr" presetSubtype="0" fill="hold" nodeType="withEffect">
                                  <p:stCondLst>
                                    <p:cond delay="0"/>
                                  </p:stCondLst>
                                  <p:childTnLst>
                                    <p:set>
                                      <p:cBhvr>
                                        <p:cTn id="91" dur="1" fill="hold">
                                          <p:stCondLst>
                                            <p:cond delay="0"/>
                                          </p:stCondLst>
                                        </p:cTn>
                                        <p:tgtEl>
                                          <p:spTgt spid="7193"/>
                                        </p:tgtEl>
                                        <p:attrNameLst>
                                          <p:attrName>style.visibility</p:attrName>
                                        </p:attrNameLst>
                                      </p:cBhvr>
                                      <p:to>
                                        <p:strVal val="visible"/>
                                      </p:to>
                                    </p:set>
                                    <p:animEffect transition="in" filter="fade">
                                      <p:cBhvr>
                                        <p:cTn id="92" dur="500"/>
                                        <p:tgtEl>
                                          <p:spTgt spid="719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7195"/>
                                        </p:tgtEl>
                                        <p:attrNameLst>
                                          <p:attrName>style.visibility</p:attrName>
                                        </p:attrNameLst>
                                      </p:cBhvr>
                                      <p:to>
                                        <p:strVal val="visible"/>
                                      </p:to>
                                    </p:set>
                                    <p:animEffect transition="in" filter="fade">
                                      <p:cBhvr>
                                        <p:cTn id="97" dur="500"/>
                                        <p:tgtEl>
                                          <p:spTgt spid="719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182"/>
                                        </p:tgtEl>
                                        <p:attrNameLst>
                                          <p:attrName>style.visibility</p:attrName>
                                        </p:attrNameLst>
                                      </p:cBhvr>
                                      <p:to>
                                        <p:strVal val="visible"/>
                                      </p:to>
                                    </p:set>
                                    <p:animEffect transition="in" filter="fade">
                                      <p:cBhvr>
                                        <p:cTn id="100" dur="500"/>
                                        <p:tgtEl>
                                          <p:spTgt spid="7182"/>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7197"/>
                                        </p:tgtEl>
                                        <p:attrNameLst>
                                          <p:attrName>style.visibility</p:attrName>
                                        </p:attrNameLst>
                                      </p:cBhvr>
                                      <p:to>
                                        <p:strVal val="visible"/>
                                      </p:to>
                                    </p:set>
                                    <p:animEffect transition="in" filter="fade">
                                      <p:cBhvr>
                                        <p:cTn id="105" dur="500"/>
                                        <p:tgtEl>
                                          <p:spTgt spid="7197"/>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7183"/>
                                        </p:tgtEl>
                                        <p:attrNameLst>
                                          <p:attrName>style.visibility</p:attrName>
                                        </p:attrNameLst>
                                      </p:cBhvr>
                                      <p:to>
                                        <p:strVal val="visible"/>
                                      </p:to>
                                    </p:set>
                                    <p:animEffect transition="in" filter="fade">
                                      <p:cBhvr>
                                        <p:cTn id="108" dur="500"/>
                                        <p:tgtEl>
                                          <p:spTgt spid="7183"/>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7187"/>
                                        </p:tgtEl>
                                        <p:attrNameLst>
                                          <p:attrName>style.visibility</p:attrName>
                                        </p:attrNameLst>
                                      </p:cBhvr>
                                      <p:to>
                                        <p:strVal val="visible"/>
                                      </p:to>
                                    </p:set>
                                    <p:animEffect transition="in" filter="fade">
                                      <p:cBhvr>
                                        <p:cTn id="113" dur="500"/>
                                        <p:tgtEl>
                                          <p:spTgt spid="7187"/>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32"/>
                                        </p:tgtEl>
                                        <p:attrNameLst>
                                          <p:attrName>style.visibility</p:attrName>
                                        </p:attrNameLst>
                                      </p:cBhvr>
                                      <p:to>
                                        <p:strVal val="visible"/>
                                      </p:to>
                                    </p:set>
                                    <p:animEffect transition="in" filter="fade">
                                      <p:cBhvr>
                                        <p:cTn id="116" dur="500"/>
                                        <p:tgtEl>
                                          <p:spTgt spid="32"/>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7185"/>
                                        </p:tgtEl>
                                        <p:attrNameLst>
                                          <p:attrName>style.visibility</p:attrName>
                                        </p:attrNameLst>
                                      </p:cBhvr>
                                      <p:to>
                                        <p:strVal val="visible"/>
                                      </p:to>
                                    </p:set>
                                    <p:animEffect transition="in" filter="fade">
                                      <p:cBhvr>
                                        <p:cTn id="121" dur="500"/>
                                        <p:tgtEl>
                                          <p:spTgt spid="7185"/>
                                        </p:tgtEl>
                                      </p:cBhvr>
                                    </p:animEffect>
                                  </p:childTnLst>
                                </p:cTn>
                              </p:par>
                              <p:par>
                                <p:cTn id="122" presetID="10" presetClass="entr" presetSubtype="0" fill="hold" nodeType="withEffect">
                                  <p:stCondLst>
                                    <p:cond delay="0"/>
                                  </p:stCondLst>
                                  <p:childTnLst>
                                    <p:set>
                                      <p:cBhvr>
                                        <p:cTn id="123" dur="1" fill="hold">
                                          <p:stCondLst>
                                            <p:cond delay="0"/>
                                          </p:stCondLst>
                                        </p:cTn>
                                        <p:tgtEl>
                                          <p:spTgt spid="36"/>
                                        </p:tgtEl>
                                        <p:attrNameLst>
                                          <p:attrName>style.visibility</p:attrName>
                                        </p:attrNameLst>
                                      </p:cBhvr>
                                      <p:to>
                                        <p:strVal val="visible"/>
                                      </p:to>
                                    </p:set>
                                    <p:animEffect transition="in" filter="fade">
                                      <p:cBhvr>
                                        <p:cTn id="124" dur="500"/>
                                        <p:tgtEl>
                                          <p:spTgt spid="36"/>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3">
                                            <p:txEl>
                                              <p:pRg st="10" end="10"/>
                                            </p:txEl>
                                          </p:spTgt>
                                        </p:tgtEl>
                                        <p:attrNameLst>
                                          <p:attrName>style.visibility</p:attrName>
                                        </p:attrNameLst>
                                      </p:cBhvr>
                                      <p:to>
                                        <p:strVal val="visible"/>
                                      </p:to>
                                    </p:set>
                                    <p:animEffect transition="in" filter="fade">
                                      <p:cBhvr>
                                        <p:cTn id="129" dur="500"/>
                                        <p:tgtEl>
                                          <p:spTgt spid="3">
                                            <p:txEl>
                                              <p:pRg st="10" end="10"/>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31" presetClass="entr" presetSubtype="0" fill="hold" grpId="0" nodeType="clickEffect">
                                  <p:stCondLst>
                                    <p:cond delay="0"/>
                                  </p:stCondLst>
                                  <p:childTnLst>
                                    <p:set>
                                      <p:cBhvr>
                                        <p:cTn id="133" dur="1" fill="hold">
                                          <p:stCondLst>
                                            <p:cond delay="0"/>
                                          </p:stCondLst>
                                        </p:cTn>
                                        <p:tgtEl>
                                          <p:spTgt spid="38"/>
                                        </p:tgtEl>
                                        <p:attrNameLst>
                                          <p:attrName>style.visibility</p:attrName>
                                        </p:attrNameLst>
                                      </p:cBhvr>
                                      <p:to>
                                        <p:strVal val="visible"/>
                                      </p:to>
                                    </p:set>
                                    <p:anim calcmode="lin" valueType="num">
                                      <p:cBhvr>
                                        <p:cTn id="134" dur="1000" fill="hold"/>
                                        <p:tgtEl>
                                          <p:spTgt spid="38"/>
                                        </p:tgtEl>
                                        <p:attrNameLst>
                                          <p:attrName>ppt_w</p:attrName>
                                        </p:attrNameLst>
                                      </p:cBhvr>
                                      <p:tavLst>
                                        <p:tav tm="0">
                                          <p:val>
                                            <p:fltVal val="0"/>
                                          </p:val>
                                        </p:tav>
                                        <p:tav tm="100000">
                                          <p:val>
                                            <p:strVal val="#ppt_w"/>
                                          </p:val>
                                        </p:tav>
                                      </p:tavLst>
                                    </p:anim>
                                    <p:anim calcmode="lin" valueType="num">
                                      <p:cBhvr>
                                        <p:cTn id="135" dur="1000" fill="hold"/>
                                        <p:tgtEl>
                                          <p:spTgt spid="38"/>
                                        </p:tgtEl>
                                        <p:attrNameLst>
                                          <p:attrName>ppt_h</p:attrName>
                                        </p:attrNameLst>
                                      </p:cBhvr>
                                      <p:tavLst>
                                        <p:tav tm="0">
                                          <p:val>
                                            <p:fltVal val="0"/>
                                          </p:val>
                                        </p:tav>
                                        <p:tav tm="100000">
                                          <p:val>
                                            <p:strVal val="#ppt_h"/>
                                          </p:val>
                                        </p:tav>
                                      </p:tavLst>
                                    </p:anim>
                                    <p:anim calcmode="lin" valueType="num">
                                      <p:cBhvr>
                                        <p:cTn id="136" dur="1000" fill="hold"/>
                                        <p:tgtEl>
                                          <p:spTgt spid="38"/>
                                        </p:tgtEl>
                                        <p:attrNameLst>
                                          <p:attrName>style.rotation</p:attrName>
                                        </p:attrNameLst>
                                      </p:cBhvr>
                                      <p:tavLst>
                                        <p:tav tm="0">
                                          <p:val>
                                            <p:fltVal val="90"/>
                                          </p:val>
                                        </p:tav>
                                        <p:tav tm="100000">
                                          <p:val>
                                            <p:fltVal val="0"/>
                                          </p:val>
                                        </p:tav>
                                      </p:tavLst>
                                    </p:anim>
                                    <p:animEffect transition="in" filter="fade">
                                      <p:cBhvr>
                                        <p:cTn id="137"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30" grpId="0"/>
      <p:bldP spid="31" grpId="0"/>
      <p:bldP spid="7168" grpId="0"/>
      <p:bldP spid="7170" grpId="0"/>
      <p:bldP spid="7182" grpId="0"/>
      <p:bldP spid="7183" grpId="0"/>
      <p:bldP spid="7184" grpId="0"/>
      <p:bldP spid="7185" grpId="0"/>
      <p:bldP spid="7186" grpId="0"/>
      <p:bldP spid="7187" grpId="0"/>
      <p:bldP spid="32" grpId="0" animBg="1"/>
      <p:bldP spid="3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a:t>Jöfnur sem lýsa </a:t>
            </a:r>
            <a:r>
              <a:rPr lang="is-IS" i="1" dirty="0"/>
              <a:t>y</a:t>
            </a:r>
            <a:r>
              <a:rPr lang="is-IS" dirty="0"/>
              <a:t> sem fall af </a:t>
            </a:r>
            <a:r>
              <a:rPr lang="is-IS" i="1" dirty="0"/>
              <a:t>x</a:t>
            </a:r>
            <a:endParaRPr lang="is-IS" dirty="0"/>
          </a:p>
        </p:txBody>
      </p:sp>
      <p:sp>
        <p:nvSpPr>
          <p:cNvPr id="3" name="Content Placeholder 2"/>
          <p:cNvSpPr>
            <a:spLocks noGrp="1"/>
          </p:cNvSpPr>
          <p:nvPr>
            <p:ph sz="quarter" idx="1"/>
          </p:nvPr>
        </p:nvSpPr>
        <p:spPr>
          <a:xfrm>
            <a:off x="612648" y="1600200"/>
            <a:ext cx="8153400" cy="5257800"/>
          </a:xfrm>
        </p:spPr>
        <p:txBody>
          <a:bodyPr>
            <a:normAutofit/>
          </a:bodyPr>
          <a:lstStyle/>
          <a:p>
            <a:r>
              <a:rPr lang="is-IS" dirty="0"/>
              <a:t>Þetta á við þegar fyrir hvert </a:t>
            </a:r>
            <a:r>
              <a:rPr lang="is-IS" i="1" dirty="0"/>
              <a:t>x</a:t>
            </a:r>
            <a:r>
              <a:rPr lang="is-IS" dirty="0"/>
              <a:t> er eingöngu til eitt </a:t>
            </a:r>
            <a:r>
              <a:rPr lang="is-IS" i="1" dirty="0"/>
              <a:t>y.</a:t>
            </a:r>
          </a:p>
          <a:p>
            <a:r>
              <a:rPr lang="is-IS" dirty="0"/>
              <a:t>Með því að einangra </a:t>
            </a:r>
            <a:r>
              <a:rPr lang="is-IS" i="1" dirty="0"/>
              <a:t>y</a:t>
            </a:r>
            <a:r>
              <a:rPr lang="is-IS" dirty="0"/>
              <a:t>, kemur í ljós hvort jafna er fall.</a:t>
            </a:r>
          </a:p>
          <a:p>
            <a:r>
              <a:rPr lang="is-IS" dirty="0"/>
              <a:t>Tökum dæmi:</a:t>
            </a:r>
          </a:p>
          <a:p>
            <a:endParaRPr lang="is-IS" dirty="0"/>
          </a:p>
          <a:p>
            <a:endParaRPr lang="is-IS" dirty="0"/>
          </a:p>
          <a:p>
            <a:endParaRPr lang="is-IS" dirty="0"/>
          </a:p>
          <a:p>
            <a:r>
              <a:rPr lang="is-IS" dirty="0"/>
              <a:t>Hér er svarið í plús og mínus sem þýðir 2 svör fyrir </a:t>
            </a:r>
            <a:r>
              <a:rPr lang="is-IS" i="1" dirty="0"/>
              <a:t>y</a:t>
            </a:r>
            <a:r>
              <a:rPr lang="is-IS" dirty="0"/>
              <a:t> svo jafnan er </a:t>
            </a:r>
            <a:r>
              <a:rPr lang="is-IS" b="1" dirty="0"/>
              <a:t>EKKI</a:t>
            </a:r>
            <a:r>
              <a:rPr lang="is-IS" dirty="0"/>
              <a:t> fall.</a:t>
            </a:r>
          </a:p>
          <a:p>
            <a:endParaRPr lang="is-IS" dirty="0"/>
          </a:p>
        </p:txBody>
      </p:sp>
      <mc:AlternateContent xmlns:mc="http://schemas.openxmlformats.org/markup-compatibility/2006" xmlns:a14="http://schemas.microsoft.com/office/drawing/2010/main">
        <mc:Choice Requires="a14">
          <p:sp>
            <p:nvSpPr>
              <p:cNvPr id="4" name="Object 3"/>
              <p:cNvSpPr txBox="1"/>
              <p:nvPr/>
            </p:nvSpPr>
            <p:spPr bwMode="auto">
              <a:xfrm>
                <a:off x="1043608" y="2852737"/>
                <a:ext cx="1365250" cy="546348"/>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p>
                        <m:sSupPr>
                          <m:ctrlPr>
                            <a:rPr lang="is-IS" sz="2400" i="1">
                              <a:solidFill>
                                <a:srgbClr val="000000"/>
                              </a:solidFill>
                              <a:latin typeface="Cambria Math" panose="02040503050406030204" pitchFamily="18" charset="0"/>
                            </a:rPr>
                          </m:ctrlPr>
                        </m:sSupPr>
                        <m:e>
                          <m:r>
                            <a:rPr lang="is-IS" sz="2400" i="1">
                              <a:solidFill>
                                <a:srgbClr val="000000"/>
                              </a:solidFill>
                              <a:latin typeface="Cambria Math" panose="02040503050406030204" pitchFamily="18" charset="0"/>
                            </a:rPr>
                            <m:t>𝑦</m:t>
                          </m:r>
                        </m:e>
                        <m:sup>
                          <m:r>
                            <a:rPr lang="is-IS" sz="2400" i="1">
                              <a:solidFill>
                                <a:srgbClr val="000000"/>
                              </a:solidFill>
                              <a:latin typeface="Cambria Math" panose="02040503050406030204" pitchFamily="18" charset="0"/>
                            </a:rPr>
                            <m:t>2</m:t>
                          </m:r>
                        </m:sup>
                      </m:sSup>
                      <m:r>
                        <a:rPr lang="is-IS" sz="2400" i="1">
                          <a:solidFill>
                            <a:srgbClr val="000000"/>
                          </a:solidFill>
                          <a:latin typeface="Cambria Math" panose="02040503050406030204" pitchFamily="18" charset="0"/>
                        </a:rPr>
                        <m:t>=</m:t>
                      </m:r>
                      <m:r>
                        <a:rPr lang="is-IS" sz="2400" i="1">
                          <a:solidFill>
                            <a:srgbClr val="000000"/>
                          </a:solidFill>
                          <a:latin typeface="Cambria Math" panose="02040503050406030204" pitchFamily="18" charset="0"/>
                        </a:rPr>
                        <m:t>𝑥</m:t>
                      </m:r>
                    </m:oMath>
                  </m:oMathPara>
                </a14:m>
                <a:endParaRPr lang="is-IS" sz="2400" dirty="0"/>
              </a:p>
            </p:txBody>
          </p:sp>
        </mc:Choice>
        <mc:Fallback xmlns="">
          <p:sp>
            <p:nvSpPr>
              <p:cNvPr id="4" name="Object 3"/>
              <p:cNvSpPr txBox="1">
                <a:spLocks noRot="1" noChangeAspect="1" noMove="1" noResize="1" noEditPoints="1" noAdjustHandles="1" noChangeArrowheads="1" noChangeShapeType="1" noTextEdit="1"/>
              </p:cNvSpPr>
              <p:nvPr/>
            </p:nvSpPr>
            <p:spPr bwMode="auto">
              <a:xfrm>
                <a:off x="1043608" y="2852737"/>
                <a:ext cx="1365250" cy="546348"/>
              </a:xfrm>
              <a:prstGeom prst="rect">
                <a:avLst/>
              </a:prstGeom>
              <a:blipFill>
                <a:blip r:embed="rId2"/>
                <a:stretch>
                  <a:fillRect l="-1339"/>
                </a:stretch>
              </a:blipFill>
            </p:spPr>
            <p:txBody>
              <a:bodyPr/>
              <a:lstStyle/>
              <a:p>
                <a:r>
                  <a:rPr lang="is-IS">
                    <a:noFill/>
                  </a:rPr>
                  <a:t> </a:t>
                </a:r>
              </a:p>
            </p:txBody>
          </p:sp>
        </mc:Fallback>
      </mc:AlternateContent>
      <mc:AlternateContent xmlns:mc="http://schemas.openxmlformats.org/markup-compatibility/2006" xmlns:a14="http://schemas.microsoft.com/office/drawing/2010/main">
        <mc:Choice Requires="a14">
          <p:sp>
            <p:nvSpPr>
              <p:cNvPr id="2051" name="Object 3"/>
              <p:cNvSpPr txBox="1"/>
              <p:nvPr/>
            </p:nvSpPr>
            <p:spPr bwMode="auto">
              <a:xfrm>
                <a:off x="899592" y="3356793"/>
                <a:ext cx="1820863" cy="66833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ad>
                        <m:radPr>
                          <m:degHide m:val="on"/>
                          <m:ctrlPr>
                            <a:rPr lang="is-IS" sz="2400" i="1">
                              <a:solidFill>
                                <a:srgbClr val="000000"/>
                              </a:solidFill>
                              <a:latin typeface="Cambria Math" panose="02040503050406030204" pitchFamily="18" charset="0"/>
                            </a:rPr>
                          </m:ctrlPr>
                        </m:radPr>
                        <m:deg/>
                        <m:e>
                          <m:sSup>
                            <m:sSupPr>
                              <m:ctrlPr>
                                <a:rPr lang="is-IS" sz="2400" i="1">
                                  <a:solidFill>
                                    <a:srgbClr val="000000"/>
                                  </a:solidFill>
                                  <a:latin typeface="Cambria Math" panose="02040503050406030204" pitchFamily="18" charset="0"/>
                                </a:rPr>
                              </m:ctrlPr>
                            </m:sSupPr>
                            <m:e>
                              <m:r>
                                <a:rPr lang="is-IS" sz="2400" i="1">
                                  <a:solidFill>
                                    <a:srgbClr val="000000"/>
                                  </a:solidFill>
                                  <a:latin typeface="Cambria Math" panose="02040503050406030204" pitchFamily="18" charset="0"/>
                                </a:rPr>
                                <m:t>𝑦</m:t>
                              </m:r>
                            </m:e>
                            <m:sup>
                              <m:r>
                                <a:rPr lang="is-IS" sz="2400" i="1">
                                  <a:solidFill>
                                    <a:srgbClr val="000000"/>
                                  </a:solidFill>
                                  <a:latin typeface="Cambria Math" panose="02040503050406030204" pitchFamily="18" charset="0"/>
                                </a:rPr>
                                <m:t>2</m:t>
                              </m:r>
                            </m:sup>
                          </m:sSup>
                        </m:e>
                      </m:rad>
                      <m:r>
                        <a:rPr lang="is-IS" sz="2400" i="1">
                          <a:solidFill>
                            <a:srgbClr val="000000"/>
                          </a:solidFill>
                          <a:latin typeface="Cambria Math" panose="02040503050406030204" pitchFamily="18" charset="0"/>
                        </a:rPr>
                        <m:t>=±</m:t>
                      </m:r>
                      <m:rad>
                        <m:radPr>
                          <m:degHide m:val="on"/>
                          <m:ctrlPr>
                            <a:rPr lang="is-IS" sz="2400" i="1">
                              <a:solidFill>
                                <a:srgbClr val="000000"/>
                              </a:solidFill>
                              <a:latin typeface="Cambria Math" panose="02040503050406030204" pitchFamily="18" charset="0"/>
                            </a:rPr>
                          </m:ctrlPr>
                        </m:radPr>
                        <m:deg/>
                        <m:e>
                          <m:r>
                            <a:rPr lang="is-IS" sz="2400" i="1">
                              <a:solidFill>
                                <a:srgbClr val="000000"/>
                              </a:solidFill>
                              <a:latin typeface="Cambria Math" panose="02040503050406030204" pitchFamily="18" charset="0"/>
                            </a:rPr>
                            <m:t>𝑥</m:t>
                          </m:r>
                        </m:e>
                      </m:rad>
                    </m:oMath>
                  </m:oMathPara>
                </a14:m>
                <a:endParaRPr lang="is-IS" sz="2400" dirty="0"/>
              </a:p>
            </p:txBody>
          </p:sp>
        </mc:Choice>
        <mc:Fallback xmlns="">
          <p:sp>
            <p:nvSpPr>
              <p:cNvPr id="2051" name="Object 3"/>
              <p:cNvSpPr txBox="1">
                <a:spLocks noRot="1" noChangeAspect="1" noMove="1" noResize="1" noEditPoints="1" noAdjustHandles="1" noChangeArrowheads="1" noChangeShapeType="1" noTextEdit="1"/>
              </p:cNvSpPr>
              <p:nvPr/>
            </p:nvSpPr>
            <p:spPr bwMode="auto">
              <a:xfrm>
                <a:off x="899592" y="3356793"/>
                <a:ext cx="1820863" cy="668338"/>
              </a:xfrm>
              <a:prstGeom prst="rect">
                <a:avLst/>
              </a:prstGeom>
              <a:blipFill>
                <a:blip r:embed="rId3"/>
                <a:stretch>
                  <a:fillRect/>
                </a:stretch>
              </a:blipFill>
            </p:spPr>
            <p:txBody>
              <a:bodyPr/>
              <a:lstStyle/>
              <a:p>
                <a:r>
                  <a:rPr lang="is-IS">
                    <a:noFill/>
                  </a:rPr>
                  <a:t> </a:t>
                </a:r>
              </a:p>
            </p:txBody>
          </p:sp>
        </mc:Fallback>
      </mc:AlternateContent>
      <mc:AlternateContent xmlns:mc="http://schemas.openxmlformats.org/markup-compatibility/2006" xmlns:a14="http://schemas.microsoft.com/office/drawing/2010/main">
        <mc:Choice Requires="a14">
          <p:sp>
            <p:nvSpPr>
              <p:cNvPr id="2053" name="Object 5"/>
              <p:cNvSpPr txBox="1"/>
              <p:nvPr/>
            </p:nvSpPr>
            <p:spPr bwMode="auto">
              <a:xfrm>
                <a:off x="971600" y="4004865"/>
                <a:ext cx="1365250" cy="57626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is-IS" sz="2400" i="1">
                          <a:solidFill>
                            <a:srgbClr val="000000"/>
                          </a:solidFill>
                          <a:latin typeface="Cambria Math" panose="02040503050406030204" pitchFamily="18" charset="0"/>
                        </a:rPr>
                        <m:t>𝑦</m:t>
                      </m:r>
                      <m:r>
                        <a:rPr lang="is-IS" sz="2400" i="1">
                          <a:solidFill>
                            <a:srgbClr val="000000"/>
                          </a:solidFill>
                          <a:latin typeface="Cambria Math" panose="02040503050406030204" pitchFamily="18" charset="0"/>
                        </a:rPr>
                        <m:t>=±</m:t>
                      </m:r>
                      <m:rad>
                        <m:radPr>
                          <m:degHide m:val="on"/>
                          <m:ctrlPr>
                            <a:rPr lang="is-IS" sz="2400" i="1">
                              <a:solidFill>
                                <a:srgbClr val="000000"/>
                              </a:solidFill>
                              <a:latin typeface="Cambria Math" panose="02040503050406030204" pitchFamily="18" charset="0"/>
                            </a:rPr>
                          </m:ctrlPr>
                        </m:radPr>
                        <m:deg/>
                        <m:e>
                          <m:r>
                            <a:rPr lang="is-IS" sz="2400" i="1">
                              <a:solidFill>
                                <a:srgbClr val="000000"/>
                              </a:solidFill>
                              <a:latin typeface="Cambria Math" panose="02040503050406030204" pitchFamily="18" charset="0"/>
                            </a:rPr>
                            <m:t>𝑥</m:t>
                          </m:r>
                        </m:e>
                      </m:rad>
                    </m:oMath>
                  </m:oMathPara>
                </a14:m>
                <a:endParaRPr lang="is-IS" sz="2400" dirty="0"/>
              </a:p>
            </p:txBody>
          </p:sp>
        </mc:Choice>
        <mc:Fallback xmlns="">
          <p:sp>
            <p:nvSpPr>
              <p:cNvPr id="2053" name="Object 5"/>
              <p:cNvSpPr txBox="1">
                <a:spLocks noRot="1" noChangeAspect="1" noMove="1" noResize="1" noEditPoints="1" noAdjustHandles="1" noChangeArrowheads="1" noChangeShapeType="1" noTextEdit="1"/>
              </p:cNvSpPr>
              <p:nvPr/>
            </p:nvSpPr>
            <p:spPr bwMode="auto">
              <a:xfrm>
                <a:off x="971600" y="4004865"/>
                <a:ext cx="1365250" cy="576263"/>
              </a:xfrm>
              <a:prstGeom prst="rect">
                <a:avLst/>
              </a:prstGeom>
              <a:blipFill>
                <a:blip r:embed="rId4"/>
                <a:stretch>
                  <a:fillRect l="-1339"/>
                </a:stretch>
              </a:blipFill>
            </p:spPr>
            <p:txBody>
              <a:bodyPr/>
              <a:lstStyle/>
              <a:p>
                <a:r>
                  <a:rPr lang="is-IS">
                    <a:noFill/>
                  </a:rPr>
                  <a:t> </a:t>
                </a:r>
              </a:p>
            </p:txBody>
          </p:sp>
        </mc:Fallback>
      </mc:AlternateContent>
      <p:cxnSp>
        <p:nvCxnSpPr>
          <p:cNvPr id="9" name="Straight Connector 8"/>
          <p:cNvCxnSpPr/>
          <p:nvPr/>
        </p:nvCxnSpPr>
        <p:spPr>
          <a:xfrm>
            <a:off x="1187624" y="3315908"/>
            <a:ext cx="360040" cy="360040"/>
          </a:xfrm>
          <a:prstGeom prst="line">
            <a:avLst/>
          </a:prstGeom>
        </p:spPr>
        <p:style>
          <a:lnRef idx="2">
            <a:schemeClr val="accent3"/>
          </a:lnRef>
          <a:fillRef idx="0">
            <a:schemeClr val="accent3"/>
          </a:fillRef>
          <a:effectRef idx="1">
            <a:schemeClr val="accent3"/>
          </a:effectRef>
          <a:fontRef idx="minor">
            <a:schemeClr val="tx1"/>
          </a:fontRef>
        </p:style>
      </p:cxnSp>
      <p:sp>
        <p:nvSpPr>
          <p:cNvPr id="5" name="TextBox 4">
            <a:extLst>
              <a:ext uri="{FF2B5EF4-FFF2-40B4-BE49-F238E27FC236}">
                <a16:creationId xmlns:a16="http://schemas.microsoft.com/office/drawing/2014/main" id="{276498DB-84B1-4CAB-900F-C53AE74812A3}"/>
              </a:ext>
            </a:extLst>
          </p:cNvPr>
          <p:cNvSpPr txBox="1"/>
          <p:nvPr/>
        </p:nvSpPr>
        <p:spPr>
          <a:xfrm rot="1883798">
            <a:off x="7558810" y="335605"/>
            <a:ext cx="1526380"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is-IS" sz="2400" dirty="0">
                <a:solidFill>
                  <a:srgbClr val="00B050"/>
                </a:solidFill>
              </a:rPr>
              <a:t>Fyrir dæmi</a:t>
            </a:r>
          </a:p>
          <a:p>
            <a:pPr algn="ctr"/>
            <a:r>
              <a:rPr lang="is-IS" sz="2400" dirty="0">
                <a:solidFill>
                  <a:srgbClr val="00B050"/>
                </a:solidFill>
              </a:rPr>
              <a:t>1-3</a:t>
            </a:r>
          </a:p>
        </p:txBody>
      </p:sp>
      <p:pic>
        <p:nvPicPr>
          <p:cNvPr id="20" name="Picture 19" descr="A person posing for the camera&#10;&#10;Description automatically generated">
            <a:extLst>
              <a:ext uri="{FF2B5EF4-FFF2-40B4-BE49-F238E27FC236}">
                <a16:creationId xmlns:a16="http://schemas.microsoft.com/office/drawing/2014/main" id="{F42A4A0A-8123-4DF1-B527-0B30BE743A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4097" y="1626691"/>
            <a:ext cx="1428750" cy="1219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51"/>
                                        </p:tgtEl>
                                        <p:attrNameLst>
                                          <p:attrName>style.visibility</p:attrName>
                                        </p:attrNameLst>
                                      </p:cBhvr>
                                      <p:to>
                                        <p:strVal val="visible"/>
                                      </p:to>
                                    </p:set>
                                    <p:animEffect transition="in" filter="fade">
                                      <p:cBhvr>
                                        <p:cTn id="23" dur="500"/>
                                        <p:tgtEl>
                                          <p:spTgt spid="205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053"/>
                                        </p:tgtEl>
                                        <p:attrNameLst>
                                          <p:attrName>style.visibility</p:attrName>
                                        </p:attrNameLst>
                                      </p:cBhvr>
                                      <p:to>
                                        <p:strVal val="visible"/>
                                      </p:to>
                                    </p:set>
                                    <p:animEffect transition="in" filter="fade">
                                      <p:cBhvr>
                                        <p:cTn id="33" dur="500"/>
                                        <p:tgtEl>
                                          <p:spTgt spid="205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blinds(horizontal)">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2051" grpId="0"/>
      <p:bldP spid="20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a:t>Jöfnur sem lýsa </a:t>
            </a:r>
            <a:r>
              <a:rPr lang="is-IS" i="1" dirty="0"/>
              <a:t>y</a:t>
            </a:r>
            <a:r>
              <a:rPr lang="is-IS" dirty="0"/>
              <a:t> sem fall af </a:t>
            </a:r>
            <a:r>
              <a:rPr lang="is-IS" i="1" dirty="0"/>
              <a:t>x</a:t>
            </a:r>
            <a:endParaRPr lang="is-IS" dirty="0"/>
          </a:p>
        </p:txBody>
      </p:sp>
      <p:sp>
        <p:nvSpPr>
          <p:cNvPr id="3" name="Content Placeholder 2"/>
          <p:cNvSpPr>
            <a:spLocks noGrp="1"/>
          </p:cNvSpPr>
          <p:nvPr>
            <p:ph sz="quarter" idx="1"/>
          </p:nvPr>
        </p:nvSpPr>
        <p:spPr>
          <a:xfrm>
            <a:off x="612648" y="1600200"/>
            <a:ext cx="8153400" cy="5257800"/>
          </a:xfrm>
        </p:spPr>
        <p:txBody>
          <a:bodyPr>
            <a:normAutofit/>
          </a:bodyPr>
          <a:lstStyle/>
          <a:p>
            <a:r>
              <a:rPr lang="is-IS" dirty="0"/>
              <a:t>Það er samt til ein ansi nett leið til að sjá þetta.</a:t>
            </a:r>
          </a:p>
          <a:p>
            <a:r>
              <a:rPr lang="is-IS" dirty="0"/>
              <a:t>Stundum er þó beðið um útreikninga á prófum.</a:t>
            </a:r>
          </a:p>
          <a:p>
            <a:r>
              <a:rPr lang="is-IS" dirty="0"/>
              <a:t>Ef y er í sléttu veldi, þá er þetta ekki fall. Rautt er EKKI fall.</a:t>
            </a:r>
          </a:p>
          <a:p>
            <a:endParaRPr lang="is-IS" dirty="0"/>
          </a:p>
        </p:txBody>
      </p:sp>
      <mc:AlternateContent xmlns:mc="http://schemas.openxmlformats.org/markup-compatibility/2006" xmlns:a14="http://schemas.microsoft.com/office/drawing/2010/main">
        <mc:Choice Requires="a14">
          <p:sp>
            <p:nvSpPr>
              <p:cNvPr id="4" name="Object 3"/>
              <p:cNvSpPr txBox="1"/>
              <p:nvPr/>
            </p:nvSpPr>
            <p:spPr bwMode="auto">
              <a:xfrm>
                <a:off x="900113" y="3208183"/>
                <a:ext cx="1151607" cy="5461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p>
                        <m:sSupPr>
                          <m:ctrlPr>
                            <a:rPr lang="is-IS" sz="2400" i="1" smtClean="0">
                              <a:solidFill>
                                <a:srgbClr val="FF0000"/>
                              </a:solidFill>
                              <a:latin typeface="Cambria Math" panose="02040503050406030204" pitchFamily="18" charset="0"/>
                            </a:rPr>
                          </m:ctrlPr>
                        </m:sSupPr>
                        <m:e>
                          <m:r>
                            <a:rPr lang="is-IS" sz="2400" i="1">
                              <a:solidFill>
                                <a:srgbClr val="FF0000"/>
                              </a:solidFill>
                              <a:latin typeface="Cambria Math" panose="02040503050406030204" pitchFamily="18" charset="0"/>
                            </a:rPr>
                            <m:t>𝑦</m:t>
                          </m:r>
                        </m:e>
                        <m:sup>
                          <m:r>
                            <a:rPr lang="is-IS" sz="2400" i="1">
                              <a:solidFill>
                                <a:srgbClr val="FF0000"/>
                              </a:solidFill>
                              <a:latin typeface="Cambria Math" panose="02040503050406030204" pitchFamily="18" charset="0"/>
                            </a:rPr>
                            <m:t>2</m:t>
                          </m:r>
                        </m:sup>
                      </m:sSup>
                      <m:r>
                        <a:rPr lang="is-IS" sz="2400" i="1">
                          <a:solidFill>
                            <a:srgbClr val="FF0000"/>
                          </a:solidFill>
                          <a:latin typeface="Cambria Math" panose="02040503050406030204" pitchFamily="18" charset="0"/>
                        </a:rPr>
                        <m:t>=</m:t>
                      </m:r>
                      <m:r>
                        <a:rPr lang="is-IS" sz="2400" i="1">
                          <a:solidFill>
                            <a:srgbClr val="FF0000"/>
                          </a:solidFill>
                          <a:latin typeface="Cambria Math" panose="02040503050406030204" pitchFamily="18" charset="0"/>
                        </a:rPr>
                        <m:t>𝑥</m:t>
                      </m:r>
                    </m:oMath>
                  </m:oMathPara>
                </a14:m>
                <a:endParaRPr lang="is-IS" sz="2400" dirty="0">
                  <a:solidFill>
                    <a:srgbClr val="FF0000"/>
                  </a:solidFill>
                </a:endParaRPr>
              </a:p>
            </p:txBody>
          </p:sp>
        </mc:Choice>
        <mc:Fallback xmlns="">
          <p:sp>
            <p:nvSpPr>
              <p:cNvPr id="4" name="Object 3"/>
              <p:cNvSpPr txBox="1">
                <a:spLocks noRot="1" noChangeAspect="1" noMove="1" noResize="1" noEditPoints="1" noAdjustHandles="1" noChangeArrowheads="1" noChangeShapeType="1" noTextEdit="1"/>
              </p:cNvSpPr>
              <p:nvPr/>
            </p:nvSpPr>
            <p:spPr bwMode="auto">
              <a:xfrm>
                <a:off x="900113" y="3208183"/>
                <a:ext cx="1151607" cy="546100"/>
              </a:xfrm>
              <a:prstGeom prst="rect">
                <a:avLst/>
              </a:prstGeom>
              <a:blipFill>
                <a:blip r:embed="rId2"/>
                <a:stretch>
                  <a:fillRect l="-1587"/>
                </a:stretch>
              </a:blipFill>
            </p:spPr>
            <p:txBody>
              <a:bodyPr/>
              <a:lstStyle/>
              <a:p>
                <a:r>
                  <a:rPr lang="is-IS">
                    <a:noFill/>
                  </a:rPr>
                  <a:t> </a:t>
                </a:r>
              </a:p>
            </p:txBody>
          </p:sp>
        </mc:Fallback>
      </mc:AlternateContent>
      <mc:AlternateContent xmlns:mc="http://schemas.openxmlformats.org/markup-compatibility/2006" xmlns:a14="http://schemas.microsoft.com/office/drawing/2010/main">
        <mc:Choice Requires="a14">
          <p:sp>
            <p:nvSpPr>
              <p:cNvPr id="2051" name="Object 3"/>
              <p:cNvSpPr txBox="1"/>
              <p:nvPr/>
            </p:nvSpPr>
            <p:spPr bwMode="auto">
              <a:xfrm>
                <a:off x="874924" y="3780674"/>
                <a:ext cx="1820862" cy="66833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p>
                        <m:sSupPr>
                          <m:ctrlPr>
                            <a:rPr lang="is-IS" sz="2400" i="1" smtClean="0">
                              <a:solidFill>
                                <a:srgbClr val="FF0000"/>
                              </a:solidFill>
                              <a:latin typeface="Cambria Math" panose="02040503050406030204" pitchFamily="18" charset="0"/>
                            </a:rPr>
                          </m:ctrlPr>
                        </m:sSupPr>
                        <m:e>
                          <m:r>
                            <a:rPr lang="is-IS" sz="2400" i="1">
                              <a:solidFill>
                                <a:srgbClr val="FF0000"/>
                              </a:solidFill>
                              <a:latin typeface="Cambria Math" panose="02040503050406030204" pitchFamily="18" charset="0"/>
                            </a:rPr>
                            <m:t>𝑦</m:t>
                          </m:r>
                        </m:e>
                        <m:sup>
                          <m:r>
                            <a:rPr lang="is-IS" sz="2400" b="0" i="1" smtClean="0">
                              <a:solidFill>
                                <a:srgbClr val="FF0000"/>
                              </a:solidFill>
                              <a:latin typeface="Cambria Math" panose="02040503050406030204" pitchFamily="18" charset="0"/>
                            </a:rPr>
                            <m:t>4</m:t>
                          </m:r>
                        </m:sup>
                      </m:sSup>
                      <m:r>
                        <a:rPr lang="is-IS" sz="2400" b="0" i="1" smtClean="0">
                          <a:solidFill>
                            <a:srgbClr val="FF0000"/>
                          </a:solidFill>
                          <a:latin typeface="Cambria Math" panose="02040503050406030204" pitchFamily="18" charset="0"/>
                        </a:rPr>
                        <m:t>=</m:t>
                      </m:r>
                      <m:r>
                        <a:rPr lang="is-IS" sz="2400" b="0" i="1" smtClean="0">
                          <a:solidFill>
                            <a:srgbClr val="FF0000"/>
                          </a:solidFill>
                          <a:latin typeface="Cambria Math" panose="02040503050406030204" pitchFamily="18" charset="0"/>
                        </a:rPr>
                        <m:t>𝑥</m:t>
                      </m:r>
                    </m:oMath>
                  </m:oMathPara>
                </a14:m>
                <a:endParaRPr lang="is-IS" sz="2400" dirty="0">
                  <a:solidFill>
                    <a:srgbClr val="FF0000"/>
                  </a:solidFill>
                </a:endParaRPr>
              </a:p>
            </p:txBody>
          </p:sp>
        </mc:Choice>
        <mc:Fallback xmlns="">
          <p:sp>
            <p:nvSpPr>
              <p:cNvPr id="2051" name="Object 3"/>
              <p:cNvSpPr txBox="1">
                <a:spLocks noRot="1" noChangeAspect="1" noMove="1" noResize="1" noEditPoints="1" noAdjustHandles="1" noChangeArrowheads="1" noChangeShapeType="1" noTextEdit="1"/>
              </p:cNvSpPr>
              <p:nvPr/>
            </p:nvSpPr>
            <p:spPr bwMode="auto">
              <a:xfrm>
                <a:off x="874924" y="3780674"/>
                <a:ext cx="1820862" cy="668337"/>
              </a:xfrm>
              <a:prstGeom prst="rect">
                <a:avLst/>
              </a:prstGeom>
              <a:blipFill>
                <a:blip r:embed="rId3"/>
                <a:stretch>
                  <a:fillRect l="-1007"/>
                </a:stretch>
              </a:blipFill>
            </p:spPr>
            <p:txBody>
              <a:bodyPr/>
              <a:lstStyle/>
              <a:p>
                <a:r>
                  <a:rPr lang="is-IS">
                    <a:noFill/>
                  </a:rPr>
                  <a:t> </a:t>
                </a:r>
              </a:p>
            </p:txBody>
          </p:sp>
        </mc:Fallback>
      </mc:AlternateContent>
      <mc:AlternateContent xmlns:mc="http://schemas.openxmlformats.org/markup-compatibility/2006" xmlns:a14="http://schemas.microsoft.com/office/drawing/2010/main">
        <mc:Choice Requires="a14">
          <p:sp>
            <p:nvSpPr>
              <p:cNvPr id="2053" name="Object 5"/>
              <p:cNvSpPr txBox="1"/>
              <p:nvPr/>
            </p:nvSpPr>
            <p:spPr bwMode="auto">
              <a:xfrm>
                <a:off x="4887076" y="3178020"/>
                <a:ext cx="1365250" cy="57626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is-IS" sz="2400" i="1" smtClean="0">
                          <a:solidFill>
                            <a:srgbClr val="000000"/>
                          </a:solidFill>
                          <a:latin typeface="Cambria Math" panose="02040503050406030204" pitchFamily="18" charset="0"/>
                        </a:rPr>
                        <m:t>𝑦</m:t>
                      </m:r>
                      <m:r>
                        <a:rPr lang="is-IS" sz="2400" b="0" i="1" smtClean="0">
                          <a:solidFill>
                            <a:srgbClr val="000000"/>
                          </a:solidFill>
                          <a:latin typeface="Cambria Math" panose="02040503050406030204" pitchFamily="18" charset="0"/>
                        </a:rPr>
                        <m:t>=</m:t>
                      </m:r>
                      <m:r>
                        <a:rPr lang="is-IS" sz="2400" b="0" i="1" smtClean="0">
                          <a:solidFill>
                            <a:srgbClr val="000000"/>
                          </a:solidFill>
                          <a:latin typeface="Cambria Math" panose="02040503050406030204" pitchFamily="18" charset="0"/>
                        </a:rPr>
                        <m:t>𝑥</m:t>
                      </m:r>
                    </m:oMath>
                  </m:oMathPara>
                </a14:m>
                <a:endParaRPr lang="is-IS" sz="2400" b="0" dirty="0">
                  <a:solidFill>
                    <a:srgbClr val="000000"/>
                  </a:solidFill>
                </a:endParaRPr>
              </a:p>
            </p:txBody>
          </p:sp>
        </mc:Choice>
        <mc:Fallback xmlns="">
          <p:sp>
            <p:nvSpPr>
              <p:cNvPr id="2053" name="Object 5"/>
              <p:cNvSpPr txBox="1">
                <a:spLocks noRot="1" noChangeAspect="1" noMove="1" noResize="1" noEditPoints="1" noAdjustHandles="1" noChangeArrowheads="1" noChangeShapeType="1" noTextEdit="1"/>
              </p:cNvSpPr>
              <p:nvPr/>
            </p:nvSpPr>
            <p:spPr bwMode="auto">
              <a:xfrm>
                <a:off x="4887076" y="3178020"/>
                <a:ext cx="1365250" cy="576263"/>
              </a:xfrm>
              <a:prstGeom prst="rect">
                <a:avLst/>
              </a:prstGeom>
              <a:blipFill>
                <a:blip r:embed="rId4"/>
                <a:stretch>
                  <a:fillRect l="-1339"/>
                </a:stretch>
              </a:blipFill>
            </p:spPr>
            <p:txBody>
              <a:bodyPr/>
              <a:lstStyle/>
              <a:p>
                <a:r>
                  <a:rPr lang="is-IS">
                    <a:noFill/>
                  </a:rPr>
                  <a:t> </a:t>
                </a:r>
              </a:p>
            </p:txBody>
          </p:sp>
        </mc:Fallback>
      </mc:AlternateContent>
      <p:sp>
        <p:nvSpPr>
          <p:cNvPr id="5" name="TextBox 4">
            <a:extLst>
              <a:ext uri="{FF2B5EF4-FFF2-40B4-BE49-F238E27FC236}">
                <a16:creationId xmlns:a16="http://schemas.microsoft.com/office/drawing/2014/main" id="{276498DB-84B1-4CAB-900F-C53AE74812A3}"/>
              </a:ext>
            </a:extLst>
          </p:cNvPr>
          <p:cNvSpPr txBox="1"/>
          <p:nvPr/>
        </p:nvSpPr>
        <p:spPr>
          <a:xfrm rot="1883798">
            <a:off x="7558810" y="335605"/>
            <a:ext cx="1526380"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is-IS" sz="2400" dirty="0">
                <a:solidFill>
                  <a:srgbClr val="00B050"/>
                </a:solidFill>
              </a:rPr>
              <a:t>Fyrir dæmi</a:t>
            </a:r>
          </a:p>
          <a:p>
            <a:pPr algn="ctr"/>
            <a:r>
              <a:rPr lang="is-IS" sz="2400" dirty="0">
                <a:solidFill>
                  <a:srgbClr val="00B050"/>
                </a:solidFill>
              </a:rPr>
              <a:t>1-3</a:t>
            </a:r>
          </a:p>
        </p:txBody>
      </p:sp>
      <mc:AlternateContent xmlns:mc="http://schemas.openxmlformats.org/markup-compatibility/2006" xmlns:a14="http://schemas.microsoft.com/office/drawing/2010/main">
        <mc:Choice Requires="a14">
          <p:sp>
            <p:nvSpPr>
              <p:cNvPr id="21" name="Object 5">
                <a:extLst>
                  <a:ext uri="{FF2B5EF4-FFF2-40B4-BE49-F238E27FC236}">
                    <a16:creationId xmlns:a16="http://schemas.microsoft.com/office/drawing/2014/main" id="{065324BF-3FD1-4862-9BF3-2B6B61BCDD2C}"/>
                  </a:ext>
                </a:extLst>
              </p:cNvPr>
              <p:cNvSpPr txBox="1"/>
              <p:nvPr/>
            </p:nvSpPr>
            <p:spPr bwMode="auto">
              <a:xfrm>
                <a:off x="4887076" y="3755864"/>
                <a:ext cx="1989180" cy="57626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p>
                        <m:sSupPr>
                          <m:ctrlPr>
                            <a:rPr lang="is-IS" sz="2400" b="0" i="1" smtClean="0">
                              <a:solidFill>
                                <a:srgbClr val="000000"/>
                              </a:solidFill>
                              <a:latin typeface="Cambria Math" panose="02040503050406030204" pitchFamily="18" charset="0"/>
                            </a:rPr>
                          </m:ctrlPr>
                        </m:sSupPr>
                        <m:e>
                          <m:r>
                            <a:rPr lang="is-IS" sz="2400" i="1" smtClean="0">
                              <a:solidFill>
                                <a:srgbClr val="000000"/>
                              </a:solidFill>
                              <a:latin typeface="Cambria Math" panose="02040503050406030204" pitchFamily="18" charset="0"/>
                            </a:rPr>
                            <m:t>𝑦</m:t>
                          </m:r>
                        </m:e>
                        <m:sup>
                          <m:r>
                            <a:rPr lang="is-IS" sz="2400" b="0" i="1" smtClean="0">
                              <a:solidFill>
                                <a:srgbClr val="000000"/>
                              </a:solidFill>
                              <a:latin typeface="Cambria Math" panose="02040503050406030204" pitchFamily="18" charset="0"/>
                            </a:rPr>
                            <m:t>3</m:t>
                          </m:r>
                        </m:sup>
                      </m:sSup>
                      <m:r>
                        <a:rPr lang="is-IS" sz="2400" b="0" i="1" smtClean="0">
                          <a:solidFill>
                            <a:srgbClr val="000000"/>
                          </a:solidFill>
                          <a:latin typeface="Cambria Math" panose="02040503050406030204" pitchFamily="18" charset="0"/>
                        </a:rPr>
                        <m:t>=</m:t>
                      </m:r>
                      <m:r>
                        <a:rPr lang="is-IS" sz="2400" b="0" i="1" smtClean="0">
                          <a:solidFill>
                            <a:srgbClr val="000000"/>
                          </a:solidFill>
                          <a:latin typeface="Cambria Math" panose="02040503050406030204" pitchFamily="18" charset="0"/>
                        </a:rPr>
                        <m:t>𝑥</m:t>
                      </m:r>
                    </m:oMath>
                  </m:oMathPara>
                </a14:m>
                <a:endParaRPr lang="is-IS" sz="2400" dirty="0"/>
              </a:p>
            </p:txBody>
          </p:sp>
        </mc:Choice>
        <mc:Fallback xmlns="">
          <p:sp>
            <p:nvSpPr>
              <p:cNvPr id="21" name="Object 5">
                <a:extLst>
                  <a:ext uri="{FF2B5EF4-FFF2-40B4-BE49-F238E27FC236}">
                    <a16:creationId xmlns:a16="http://schemas.microsoft.com/office/drawing/2014/main" id="{065324BF-3FD1-4862-9BF3-2B6B61BCDD2C}"/>
                  </a:ext>
                </a:extLst>
              </p:cNvPr>
              <p:cNvSpPr txBox="1">
                <a:spLocks noRot="1" noChangeAspect="1" noMove="1" noResize="1" noEditPoints="1" noAdjustHandles="1" noChangeArrowheads="1" noChangeShapeType="1" noTextEdit="1"/>
              </p:cNvSpPr>
              <p:nvPr/>
            </p:nvSpPr>
            <p:spPr bwMode="auto">
              <a:xfrm>
                <a:off x="4887076" y="3755864"/>
                <a:ext cx="1989180" cy="576263"/>
              </a:xfrm>
              <a:prstGeom prst="rect">
                <a:avLst/>
              </a:prstGeom>
              <a:blipFill>
                <a:blip r:embed="rId5"/>
                <a:stretch>
                  <a:fillRect l="-920"/>
                </a:stretch>
              </a:blipFill>
            </p:spPr>
            <p:txBody>
              <a:bodyPr/>
              <a:lstStyle/>
              <a:p>
                <a:r>
                  <a:rPr lang="is-IS">
                    <a:noFill/>
                  </a:rPr>
                  <a:t> </a:t>
                </a:r>
              </a:p>
            </p:txBody>
          </p:sp>
        </mc:Fallback>
      </mc:AlternateContent>
      <mc:AlternateContent xmlns:mc="http://schemas.openxmlformats.org/markup-compatibility/2006" xmlns:a14="http://schemas.microsoft.com/office/drawing/2010/main">
        <mc:Choice Requires="a14">
          <p:sp>
            <p:nvSpPr>
              <p:cNvPr id="22" name="Object 5">
                <a:extLst>
                  <a:ext uri="{FF2B5EF4-FFF2-40B4-BE49-F238E27FC236}">
                    <a16:creationId xmlns:a16="http://schemas.microsoft.com/office/drawing/2014/main" id="{31AF2A39-6A57-4898-BB2D-DEFFE57EEF93}"/>
                  </a:ext>
                </a:extLst>
              </p:cNvPr>
              <p:cNvSpPr txBox="1"/>
              <p:nvPr/>
            </p:nvSpPr>
            <p:spPr bwMode="auto">
              <a:xfrm>
                <a:off x="874924" y="4303459"/>
                <a:ext cx="2544948" cy="57626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p>
                        <m:sSupPr>
                          <m:ctrlPr>
                            <a:rPr lang="is-IS" sz="2400" b="0" i="1" smtClean="0">
                              <a:solidFill>
                                <a:srgbClr val="FF0000"/>
                              </a:solidFill>
                              <a:latin typeface="Cambria Math" panose="02040503050406030204" pitchFamily="18" charset="0"/>
                            </a:rPr>
                          </m:ctrlPr>
                        </m:sSupPr>
                        <m:e>
                          <m:r>
                            <a:rPr lang="is-IS" sz="2400" i="1" smtClean="0">
                              <a:solidFill>
                                <a:srgbClr val="FF0000"/>
                              </a:solidFill>
                              <a:latin typeface="Cambria Math" panose="02040503050406030204" pitchFamily="18" charset="0"/>
                            </a:rPr>
                            <m:t>𝑦</m:t>
                          </m:r>
                        </m:e>
                        <m:sup>
                          <m:r>
                            <a:rPr lang="is-IS" sz="2400" b="0" i="1" smtClean="0">
                              <a:solidFill>
                                <a:srgbClr val="FF0000"/>
                              </a:solidFill>
                              <a:latin typeface="Cambria Math" panose="02040503050406030204" pitchFamily="18" charset="0"/>
                            </a:rPr>
                            <m:t>6</m:t>
                          </m:r>
                        </m:sup>
                      </m:sSup>
                      <m:r>
                        <a:rPr lang="is-IS" sz="2400" b="0" i="1" smtClean="0">
                          <a:solidFill>
                            <a:srgbClr val="FF0000"/>
                          </a:solidFill>
                          <a:latin typeface="Cambria Math" panose="02040503050406030204" pitchFamily="18" charset="0"/>
                        </a:rPr>
                        <m:t>+</m:t>
                      </m:r>
                      <m:sSup>
                        <m:sSupPr>
                          <m:ctrlPr>
                            <a:rPr lang="is-IS" sz="2400" b="0" i="1" smtClean="0">
                              <a:solidFill>
                                <a:srgbClr val="FF0000"/>
                              </a:solidFill>
                              <a:latin typeface="Cambria Math" panose="02040503050406030204" pitchFamily="18" charset="0"/>
                            </a:rPr>
                          </m:ctrlPr>
                        </m:sSupPr>
                        <m:e>
                          <m:r>
                            <a:rPr lang="is-IS" sz="2400" b="0" i="1" smtClean="0">
                              <a:solidFill>
                                <a:srgbClr val="FF0000"/>
                              </a:solidFill>
                              <a:latin typeface="Cambria Math" panose="02040503050406030204" pitchFamily="18" charset="0"/>
                            </a:rPr>
                            <m:t>𝑦</m:t>
                          </m:r>
                        </m:e>
                        <m:sup>
                          <m:r>
                            <a:rPr lang="is-IS" sz="2400" b="0" i="1" smtClean="0">
                              <a:solidFill>
                                <a:srgbClr val="FF0000"/>
                              </a:solidFill>
                              <a:latin typeface="Cambria Math" panose="02040503050406030204" pitchFamily="18" charset="0"/>
                            </a:rPr>
                            <m:t>3</m:t>
                          </m:r>
                        </m:sup>
                      </m:sSup>
                      <m:r>
                        <a:rPr lang="is-IS" sz="2400" i="1">
                          <a:solidFill>
                            <a:srgbClr val="FF0000"/>
                          </a:solidFill>
                          <a:latin typeface="Cambria Math" panose="02040503050406030204" pitchFamily="18" charset="0"/>
                        </a:rPr>
                        <m:t>=</m:t>
                      </m:r>
                      <m:sSup>
                        <m:sSupPr>
                          <m:ctrlPr>
                            <a:rPr lang="is-IS" sz="2400" b="0" i="1" smtClean="0">
                              <a:solidFill>
                                <a:srgbClr val="FF0000"/>
                              </a:solidFill>
                              <a:latin typeface="Cambria Math" panose="02040503050406030204" pitchFamily="18" charset="0"/>
                            </a:rPr>
                          </m:ctrlPr>
                        </m:sSupPr>
                        <m:e>
                          <m:r>
                            <a:rPr lang="is-IS" sz="2400" b="0" i="1" smtClean="0">
                              <a:solidFill>
                                <a:srgbClr val="FF0000"/>
                              </a:solidFill>
                              <a:latin typeface="Cambria Math" panose="02040503050406030204" pitchFamily="18" charset="0"/>
                            </a:rPr>
                            <m:t>𝑥</m:t>
                          </m:r>
                        </m:e>
                        <m:sup>
                          <m:r>
                            <a:rPr lang="is-IS" sz="2400" b="0" i="1" smtClean="0">
                              <a:solidFill>
                                <a:srgbClr val="FF0000"/>
                              </a:solidFill>
                              <a:latin typeface="Cambria Math" panose="02040503050406030204" pitchFamily="18" charset="0"/>
                            </a:rPr>
                            <m:t>2</m:t>
                          </m:r>
                        </m:sup>
                      </m:sSup>
                    </m:oMath>
                  </m:oMathPara>
                </a14:m>
                <a:endParaRPr lang="is-IS" sz="2400" dirty="0">
                  <a:solidFill>
                    <a:srgbClr val="FF0000"/>
                  </a:solidFill>
                </a:endParaRPr>
              </a:p>
            </p:txBody>
          </p:sp>
        </mc:Choice>
        <mc:Fallback xmlns="">
          <p:sp>
            <p:nvSpPr>
              <p:cNvPr id="22" name="Object 5">
                <a:extLst>
                  <a:ext uri="{FF2B5EF4-FFF2-40B4-BE49-F238E27FC236}">
                    <a16:creationId xmlns:a16="http://schemas.microsoft.com/office/drawing/2014/main" id="{31AF2A39-6A57-4898-BB2D-DEFFE57EEF93}"/>
                  </a:ext>
                </a:extLst>
              </p:cNvPr>
              <p:cNvSpPr txBox="1">
                <a:spLocks noRot="1" noChangeAspect="1" noMove="1" noResize="1" noEditPoints="1" noAdjustHandles="1" noChangeArrowheads="1" noChangeShapeType="1" noTextEdit="1"/>
              </p:cNvSpPr>
              <p:nvPr/>
            </p:nvSpPr>
            <p:spPr bwMode="auto">
              <a:xfrm>
                <a:off x="874924" y="4303459"/>
                <a:ext cx="2544948" cy="576263"/>
              </a:xfrm>
              <a:prstGeom prst="rect">
                <a:avLst/>
              </a:prstGeom>
              <a:blipFill>
                <a:blip r:embed="rId6"/>
                <a:stretch>
                  <a:fillRect l="-719"/>
                </a:stretch>
              </a:blipFill>
            </p:spPr>
            <p:txBody>
              <a:bodyPr/>
              <a:lstStyle/>
              <a:p>
                <a:r>
                  <a:rPr lang="is-IS">
                    <a:noFill/>
                  </a:rPr>
                  <a:t> </a:t>
                </a:r>
              </a:p>
            </p:txBody>
          </p:sp>
        </mc:Fallback>
      </mc:AlternateContent>
      <mc:AlternateContent xmlns:mc="http://schemas.openxmlformats.org/markup-compatibility/2006" xmlns:a14="http://schemas.microsoft.com/office/drawing/2010/main">
        <mc:Choice Requires="a14">
          <p:sp>
            <p:nvSpPr>
              <p:cNvPr id="24" name="Object 5">
                <a:extLst>
                  <a:ext uri="{FF2B5EF4-FFF2-40B4-BE49-F238E27FC236}">
                    <a16:creationId xmlns:a16="http://schemas.microsoft.com/office/drawing/2014/main" id="{47BB4B01-947A-41A0-9E26-1FF7FB816B56}"/>
                  </a:ext>
                </a:extLst>
              </p:cNvPr>
              <p:cNvSpPr txBox="1"/>
              <p:nvPr/>
            </p:nvSpPr>
            <p:spPr bwMode="auto">
              <a:xfrm>
                <a:off x="4887076" y="4300382"/>
                <a:ext cx="2853276" cy="57626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p>
                        <m:sSupPr>
                          <m:ctrlPr>
                            <a:rPr lang="is-IS" sz="2400" b="0" i="1" smtClean="0">
                              <a:solidFill>
                                <a:srgbClr val="000000"/>
                              </a:solidFill>
                              <a:latin typeface="Cambria Math" panose="02040503050406030204" pitchFamily="18" charset="0"/>
                            </a:rPr>
                          </m:ctrlPr>
                        </m:sSupPr>
                        <m:e>
                          <m:r>
                            <a:rPr lang="is-IS" sz="2400" i="1" smtClean="0">
                              <a:solidFill>
                                <a:srgbClr val="000000"/>
                              </a:solidFill>
                              <a:latin typeface="Cambria Math" panose="02040503050406030204" pitchFamily="18" charset="0"/>
                            </a:rPr>
                            <m:t>𝑦</m:t>
                          </m:r>
                        </m:e>
                        <m:sup>
                          <m:r>
                            <a:rPr lang="is-IS" sz="2400" b="0" i="1" smtClean="0">
                              <a:solidFill>
                                <a:srgbClr val="000000"/>
                              </a:solidFill>
                              <a:latin typeface="Cambria Math" panose="02040503050406030204" pitchFamily="18" charset="0"/>
                            </a:rPr>
                            <m:t>5</m:t>
                          </m:r>
                        </m:sup>
                      </m:sSup>
                      <m:r>
                        <a:rPr lang="is-IS" sz="2400" b="0" i="1" smtClean="0">
                          <a:solidFill>
                            <a:srgbClr val="000000"/>
                          </a:solidFill>
                          <a:latin typeface="Cambria Math" panose="02040503050406030204" pitchFamily="18" charset="0"/>
                        </a:rPr>
                        <m:t>+</m:t>
                      </m:r>
                      <m:r>
                        <a:rPr lang="is-IS" sz="2400" b="0" i="1" smtClean="0">
                          <a:solidFill>
                            <a:srgbClr val="000000"/>
                          </a:solidFill>
                          <a:latin typeface="Cambria Math" panose="02040503050406030204" pitchFamily="18" charset="0"/>
                        </a:rPr>
                        <m:t>𝑦</m:t>
                      </m:r>
                      <m:r>
                        <a:rPr lang="is-IS" sz="2400" b="0" i="1" smtClean="0">
                          <a:solidFill>
                            <a:srgbClr val="000000"/>
                          </a:solidFill>
                          <a:latin typeface="Cambria Math" panose="02040503050406030204" pitchFamily="18" charset="0"/>
                        </a:rPr>
                        <m:t>=</m:t>
                      </m:r>
                      <m:r>
                        <a:rPr lang="is-IS" sz="2400" b="0" i="1" smtClean="0">
                          <a:solidFill>
                            <a:srgbClr val="000000"/>
                          </a:solidFill>
                          <a:latin typeface="Cambria Math" panose="02040503050406030204" pitchFamily="18" charset="0"/>
                        </a:rPr>
                        <m:t>𝑥</m:t>
                      </m:r>
                    </m:oMath>
                  </m:oMathPara>
                </a14:m>
                <a:endParaRPr lang="is-IS" sz="2400" dirty="0"/>
              </a:p>
            </p:txBody>
          </p:sp>
        </mc:Choice>
        <mc:Fallback xmlns="">
          <p:sp>
            <p:nvSpPr>
              <p:cNvPr id="24" name="Object 5">
                <a:extLst>
                  <a:ext uri="{FF2B5EF4-FFF2-40B4-BE49-F238E27FC236}">
                    <a16:creationId xmlns:a16="http://schemas.microsoft.com/office/drawing/2014/main" id="{47BB4B01-947A-41A0-9E26-1FF7FB816B56}"/>
                  </a:ext>
                </a:extLst>
              </p:cNvPr>
              <p:cNvSpPr txBox="1">
                <a:spLocks noRot="1" noChangeAspect="1" noMove="1" noResize="1" noEditPoints="1" noAdjustHandles="1" noChangeArrowheads="1" noChangeShapeType="1" noTextEdit="1"/>
              </p:cNvSpPr>
              <p:nvPr/>
            </p:nvSpPr>
            <p:spPr bwMode="auto">
              <a:xfrm>
                <a:off x="4887076" y="4300382"/>
                <a:ext cx="2853276" cy="576263"/>
              </a:xfrm>
              <a:prstGeom prst="rect">
                <a:avLst/>
              </a:prstGeom>
              <a:blipFill>
                <a:blip r:embed="rId7"/>
                <a:stretch>
                  <a:fillRect l="-641"/>
                </a:stretch>
              </a:blipFill>
            </p:spPr>
            <p:txBody>
              <a:bodyPr/>
              <a:lstStyle/>
              <a:p>
                <a:r>
                  <a:rPr lang="is-IS">
                    <a:noFill/>
                  </a:rPr>
                  <a:t> </a:t>
                </a:r>
              </a:p>
            </p:txBody>
          </p:sp>
        </mc:Fallback>
      </mc:AlternateContent>
      <mc:AlternateContent xmlns:mc="http://schemas.openxmlformats.org/markup-compatibility/2006">
        <mc:Choice xmlns:a14="http://schemas.microsoft.com/office/drawing/2010/main" Requires="a14">
          <p:sp>
            <p:nvSpPr>
              <p:cNvPr id="30" name="Object 3">
                <a:extLst>
                  <a:ext uri="{FF2B5EF4-FFF2-40B4-BE49-F238E27FC236}">
                    <a16:creationId xmlns:a16="http://schemas.microsoft.com/office/drawing/2014/main" id="{B51E1F30-A9E5-4103-8706-5004A302BD25}"/>
                  </a:ext>
                </a:extLst>
              </p:cNvPr>
              <p:cNvSpPr txBox="1"/>
              <p:nvPr/>
            </p:nvSpPr>
            <p:spPr bwMode="auto">
              <a:xfrm>
                <a:off x="874924" y="4868550"/>
                <a:ext cx="3697076" cy="546100"/>
              </a:xfrm>
              <a:prstGeom prst="rect">
                <a:avLst/>
              </a:prstGeom>
              <a:noFill/>
            </p:spPr>
            <p:txBody>
              <a:bodyPr>
                <a:normAutofit/>
              </a:bodyPr>
              <a:lstStyle/>
              <a:p>
                <a14:m>
                  <m:oMath xmlns:m="http://schemas.openxmlformats.org/officeDocument/2006/math">
                    <m:r>
                      <a:rPr lang="is-IS" sz="2400" b="0" i="1" smtClean="0">
                        <a:solidFill>
                          <a:srgbClr val="FF0000"/>
                        </a:solidFill>
                        <a:latin typeface="Cambria Math" panose="02040503050406030204" pitchFamily="18" charset="0"/>
                      </a:rPr>
                      <m:t>𝑥</m:t>
                    </m:r>
                    <m:r>
                      <a:rPr lang="is-IS" sz="2400" i="1">
                        <a:solidFill>
                          <a:srgbClr val="FF0000"/>
                        </a:solidFill>
                        <a:latin typeface="Cambria Math" panose="02040503050406030204" pitchFamily="18" charset="0"/>
                      </a:rPr>
                      <m:t>=</m:t>
                    </m:r>
                  </m:oMath>
                </a14:m>
                <a:r>
                  <a:rPr lang="is-IS" sz="2400" dirty="0">
                    <a:solidFill>
                      <a:srgbClr val="FF0000"/>
                    </a:solidFill>
                  </a:rPr>
                  <a:t>3  ekkert y svo ekki fall</a:t>
                </a:r>
              </a:p>
            </p:txBody>
          </p:sp>
        </mc:Choice>
        <mc:Fallback>
          <p:sp>
            <p:nvSpPr>
              <p:cNvPr id="30" name="Object 3">
                <a:extLst>
                  <a:ext uri="{FF2B5EF4-FFF2-40B4-BE49-F238E27FC236}">
                    <a16:creationId xmlns:a16="http://schemas.microsoft.com/office/drawing/2014/main" id="{B51E1F30-A9E5-4103-8706-5004A302BD25}"/>
                  </a:ext>
                </a:extLst>
              </p:cNvPr>
              <p:cNvSpPr txBox="1">
                <a:spLocks noRot="1" noChangeAspect="1" noMove="1" noResize="1" noEditPoints="1" noAdjustHandles="1" noChangeArrowheads="1" noChangeShapeType="1" noTextEdit="1"/>
              </p:cNvSpPr>
              <p:nvPr/>
            </p:nvSpPr>
            <p:spPr bwMode="auto">
              <a:xfrm>
                <a:off x="874924" y="4868550"/>
                <a:ext cx="3697076" cy="546100"/>
              </a:xfrm>
              <a:prstGeom prst="rect">
                <a:avLst/>
              </a:prstGeom>
              <a:blipFill>
                <a:blip r:embed="rId8"/>
                <a:stretch>
                  <a:fillRect t="-7865" b="-11236"/>
                </a:stretch>
              </a:blipFill>
            </p:spPr>
            <p:txBody>
              <a:bodyPr/>
              <a:lstStyle/>
              <a:p>
                <a:r>
                  <a:rPr lang="is-IS">
                    <a:noFill/>
                  </a:rPr>
                  <a:t> </a:t>
                </a:r>
              </a:p>
            </p:txBody>
          </p:sp>
        </mc:Fallback>
      </mc:AlternateContent>
      <mc:AlternateContent xmlns:mc="http://schemas.openxmlformats.org/markup-compatibility/2006" xmlns:a14="http://schemas.microsoft.com/office/drawing/2010/main">
        <mc:Choice Requires="a14">
          <p:sp>
            <p:nvSpPr>
              <p:cNvPr id="2048" name="Object 3">
                <a:extLst>
                  <a:ext uri="{FF2B5EF4-FFF2-40B4-BE49-F238E27FC236}">
                    <a16:creationId xmlns:a16="http://schemas.microsoft.com/office/drawing/2014/main" id="{E80953F4-8BD9-4FB1-BD58-811ED20E41C6}"/>
                  </a:ext>
                </a:extLst>
              </p:cNvPr>
              <p:cNvSpPr txBox="1"/>
              <p:nvPr/>
            </p:nvSpPr>
            <p:spPr bwMode="auto">
              <a:xfrm>
                <a:off x="849734" y="5441041"/>
                <a:ext cx="4037341" cy="668337"/>
              </a:xfrm>
              <a:prstGeom prst="rect">
                <a:avLst/>
              </a:prstGeom>
              <a:noFill/>
            </p:spPr>
            <p:txBody>
              <a:bodyPr>
                <a:normAutofit/>
              </a:bodyPr>
              <a:lstStyle/>
              <a:p>
                <a14:m>
                  <m:oMath xmlns:m="http://schemas.openxmlformats.org/officeDocument/2006/math">
                    <m:r>
                      <a:rPr lang="is-IS" sz="2400" b="0" i="1" smtClean="0">
                        <a:solidFill>
                          <a:srgbClr val="FF0000"/>
                        </a:solidFill>
                        <a:latin typeface="Cambria Math" panose="02040503050406030204" pitchFamily="18" charset="0"/>
                      </a:rPr>
                      <m:t>𝑦</m:t>
                    </m:r>
                    <m:r>
                      <a:rPr lang="is-IS" sz="2400" b="0" i="1" smtClean="0">
                        <a:solidFill>
                          <a:srgbClr val="FF0000"/>
                        </a:solidFill>
                        <a:latin typeface="Cambria Math" panose="02040503050406030204" pitchFamily="18" charset="0"/>
                        <a:ea typeface="Cambria Math" panose="02040503050406030204" pitchFamily="18" charset="0"/>
                      </a:rPr>
                      <m:t>∙</m:t>
                    </m:r>
                    <m:sSup>
                      <m:sSupPr>
                        <m:ctrlPr>
                          <a:rPr lang="is-IS" sz="2400" b="0" i="1" smtClean="0">
                            <a:solidFill>
                              <a:srgbClr val="FF0000"/>
                            </a:solidFill>
                            <a:latin typeface="Cambria Math" panose="02040503050406030204" pitchFamily="18" charset="0"/>
                            <a:ea typeface="Cambria Math" panose="02040503050406030204" pitchFamily="18" charset="0"/>
                          </a:rPr>
                        </m:ctrlPr>
                      </m:sSupPr>
                      <m:e>
                        <m:r>
                          <a:rPr lang="is-IS" sz="2400" b="0" i="1" smtClean="0">
                            <a:solidFill>
                              <a:srgbClr val="FF0000"/>
                            </a:solidFill>
                            <a:latin typeface="Cambria Math" panose="02040503050406030204" pitchFamily="18" charset="0"/>
                            <a:ea typeface="Cambria Math" panose="02040503050406030204" pitchFamily="18" charset="0"/>
                          </a:rPr>
                          <m:t>𝑦</m:t>
                        </m:r>
                      </m:e>
                      <m:sup>
                        <m:r>
                          <a:rPr lang="is-IS" sz="2400" b="0" i="1" smtClean="0">
                            <a:solidFill>
                              <a:srgbClr val="FF0000"/>
                            </a:solidFill>
                            <a:latin typeface="Cambria Math" panose="02040503050406030204" pitchFamily="18" charset="0"/>
                            <a:ea typeface="Cambria Math" panose="02040503050406030204" pitchFamily="18" charset="0"/>
                          </a:rPr>
                          <m:t>3</m:t>
                        </m:r>
                      </m:sup>
                    </m:sSup>
                    <m:r>
                      <a:rPr lang="is-IS" sz="2400" b="0" i="1" smtClean="0">
                        <a:solidFill>
                          <a:srgbClr val="FF0000"/>
                        </a:solidFill>
                        <a:latin typeface="Cambria Math" panose="02040503050406030204" pitchFamily="18" charset="0"/>
                      </a:rPr>
                      <m:t>=</m:t>
                    </m:r>
                    <m:r>
                      <a:rPr lang="is-IS" sz="2400" b="0" i="1" smtClean="0">
                        <a:solidFill>
                          <a:srgbClr val="FF0000"/>
                        </a:solidFill>
                        <a:latin typeface="Cambria Math" panose="02040503050406030204" pitchFamily="18" charset="0"/>
                      </a:rPr>
                      <m:t>𝑥</m:t>
                    </m:r>
                    <m:r>
                      <a:rPr lang="is-IS" sz="2400" b="0" i="1" smtClean="0">
                        <a:solidFill>
                          <a:srgbClr val="FF0000"/>
                        </a:solidFill>
                        <a:latin typeface="Cambria Math" panose="02040503050406030204" pitchFamily="18" charset="0"/>
                      </a:rPr>
                      <m:t> </m:t>
                    </m:r>
                  </m:oMath>
                </a14:m>
                <a:r>
                  <a:rPr lang="is-IS" sz="2400" dirty="0">
                    <a:solidFill>
                      <a:srgbClr val="FF0000"/>
                    </a:solidFill>
                  </a:rPr>
                  <a:t> því y er í fjórða veldi</a:t>
                </a:r>
              </a:p>
            </p:txBody>
          </p:sp>
        </mc:Choice>
        <mc:Fallback xmlns="">
          <p:sp>
            <p:nvSpPr>
              <p:cNvPr id="2048" name="Object 3">
                <a:extLst>
                  <a:ext uri="{FF2B5EF4-FFF2-40B4-BE49-F238E27FC236}">
                    <a16:creationId xmlns:a16="http://schemas.microsoft.com/office/drawing/2014/main" id="{E80953F4-8BD9-4FB1-BD58-811ED20E41C6}"/>
                  </a:ext>
                </a:extLst>
              </p:cNvPr>
              <p:cNvSpPr txBox="1">
                <a:spLocks noRot="1" noChangeAspect="1" noMove="1" noResize="1" noEditPoints="1" noAdjustHandles="1" noChangeArrowheads="1" noChangeShapeType="1" noTextEdit="1"/>
              </p:cNvSpPr>
              <p:nvPr/>
            </p:nvSpPr>
            <p:spPr bwMode="auto">
              <a:xfrm>
                <a:off x="849734" y="5441041"/>
                <a:ext cx="4037341" cy="668337"/>
              </a:xfrm>
              <a:prstGeom prst="rect">
                <a:avLst/>
              </a:prstGeom>
              <a:blipFill>
                <a:blip r:embed="rId9"/>
                <a:stretch>
                  <a:fillRect l="-452" t="-6422"/>
                </a:stretch>
              </a:blipFill>
            </p:spPr>
            <p:txBody>
              <a:bodyPr/>
              <a:lstStyle/>
              <a:p>
                <a:r>
                  <a:rPr lang="is-IS">
                    <a:noFill/>
                  </a:rPr>
                  <a:t> </a:t>
                </a:r>
              </a:p>
            </p:txBody>
          </p:sp>
        </mc:Fallback>
      </mc:AlternateContent>
      <mc:AlternateContent xmlns:mc="http://schemas.openxmlformats.org/markup-compatibility/2006" xmlns:a14="http://schemas.microsoft.com/office/drawing/2010/main">
        <mc:Choice Requires="a14">
          <p:sp>
            <p:nvSpPr>
              <p:cNvPr id="2049" name="Object 5">
                <a:extLst>
                  <a:ext uri="{FF2B5EF4-FFF2-40B4-BE49-F238E27FC236}">
                    <a16:creationId xmlns:a16="http://schemas.microsoft.com/office/drawing/2014/main" id="{BD1AF879-F6D1-4DFB-BFFF-D5DF8059DACE}"/>
                  </a:ext>
                </a:extLst>
              </p:cNvPr>
              <p:cNvSpPr txBox="1"/>
              <p:nvPr/>
            </p:nvSpPr>
            <p:spPr bwMode="auto">
              <a:xfrm>
                <a:off x="4861887" y="4838387"/>
                <a:ext cx="1365250" cy="57626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is-IS" sz="2400" i="1" smtClean="0">
                          <a:solidFill>
                            <a:srgbClr val="000000"/>
                          </a:solidFill>
                          <a:latin typeface="Cambria Math" panose="02040503050406030204" pitchFamily="18" charset="0"/>
                        </a:rPr>
                        <m:t>𝑦</m:t>
                      </m:r>
                      <m:r>
                        <a:rPr lang="is-IS" sz="2400" b="0" i="1" smtClean="0">
                          <a:solidFill>
                            <a:srgbClr val="000000"/>
                          </a:solidFill>
                          <a:latin typeface="Cambria Math" panose="02040503050406030204" pitchFamily="18" charset="0"/>
                        </a:rPr>
                        <m:t>=3</m:t>
                      </m:r>
                    </m:oMath>
                  </m:oMathPara>
                </a14:m>
                <a:endParaRPr lang="is-IS" sz="2400" dirty="0"/>
              </a:p>
            </p:txBody>
          </p:sp>
        </mc:Choice>
        <mc:Fallback xmlns="">
          <p:sp>
            <p:nvSpPr>
              <p:cNvPr id="2049" name="Object 5">
                <a:extLst>
                  <a:ext uri="{FF2B5EF4-FFF2-40B4-BE49-F238E27FC236}">
                    <a16:creationId xmlns:a16="http://schemas.microsoft.com/office/drawing/2014/main" id="{BD1AF879-F6D1-4DFB-BFFF-D5DF8059DACE}"/>
                  </a:ext>
                </a:extLst>
              </p:cNvPr>
              <p:cNvSpPr txBox="1">
                <a:spLocks noRot="1" noChangeAspect="1" noMove="1" noResize="1" noEditPoints="1" noAdjustHandles="1" noChangeArrowheads="1" noChangeShapeType="1" noTextEdit="1"/>
              </p:cNvSpPr>
              <p:nvPr/>
            </p:nvSpPr>
            <p:spPr bwMode="auto">
              <a:xfrm>
                <a:off x="4861887" y="4838387"/>
                <a:ext cx="1365250" cy="576263"/>
              </a:xfrm>
              <a:prstGeom prst="rect">
                <a:avLst/>
              </a:prstGeom>
              <a:blipFill>
                <a:blip r:embed="rId10"/>
                <a:stretch>
                  <a:fillRect l="-1339"/>
                </a:stretch>
              </a:blipFill>
            </p:spPr>
            <p:txBody>
              <a:bodyPr/>
              <a:lstStyle/>
              <a:p>
                <a:r>
                  <a:rPr lang="is-IS">
                    <a:noFill/>
                  </a:rPr>
                  <a:t> </a:t>
                </a:r>
              </a:p>
            </p:txBody>
          </p:sp>
        </mc:Fallback>
      </mc:AlternateContent>
      <mc:AlternateContent xmlns:mc="http://schemas.openxmlformats.org/markup-compatibility/2006" xmlns:a14="http://schemas.microsoft.com/office/drawing/2010/main">
        <mc:Choice Requires="a14">
          <p:sp>
            <p:nvSpPr>
              <p:cNvPr id="2050" name="Object 5">
                <a:extLst>
                  <a:ext uri="{FF2B5EF4-FFF2-40B4-BE49-F238E27FC236}">
                    <a16:creationId xmlns:a16="http://schemas.microsoft.com/office/drawing/2014/main" id="{B497A75E-7B5E-4A69-9697-A8F213277310}"/>
                  </a:ext>
                </a:extLst>
              </p:cNvPr>
              <p:cNvSpPr txBox="1"/>
              <p:nvPr/>
            </p:nvSpPr>
            <p:spPr bwMode="auto">
              <a:xfrm>
                <a:off x="4861886" y="5416231"/>
                <a:ext cx="4370338" cy="576263"/>
              </a:xfrm>
              <a:prstGeom prst="rect">
                <a:avLst/>
              </a:prstGeom>
              <a:noFill/>
            </p:spPr>
            <p:txBody>
              <a:bodyPr>
                <a:normAutofit/>
              </a:bodyPr>
              <a:lstStyle/>
              <a:p>
                <a14:m>
                  <m:oMath xmlns:m="http://schemas.openxmlformats.org/officeDocument/2006/math">
                    <m:sSup>
                      <m:sSupPr>
                        <m:ctrlPr>
                          <a:rPr lang="is-IS" sz="2400" b="0" i="1" smtClean="0">
                            <a:solidFill>
                              <a:srgbClr val="000000"/>
                            </a:solidFill>
                            <a:latin typeface="Cambria Math" panose="02040503050406030204" pitchFamily="18" charset="0"/>
                          </a:rPr>
                        </m:ctrlPr>
                      </m:sSupPr>
                      <m:e>
                        <m:r>
                          <a:rPr lang="is-IS" sz="2400" i="1" smtClean="0">
                            <a:solidFill>
                              <a:srgbClr val="000000"/>
                            </a:solidFill>
                            <a:latin typeface="Cambria Math" panose="02040503050406030204" pitchFamily="18" charset="0"/>
                          </a:rPr>
                          <m:t>𝑦</m:t>
                        </m:r>
                      </m:e>
                      <m:sup>
                        <m:r>
                          <a:rPr lang="is-IS" sz="2400" b="0" i="1" smtClean="0">
                            <a:solidFill>
                              <a:srgbClr val="000000"/>
                            </a:solidFill>
                            <a:latin typeface="Cambria Math" panose="02040503050406030204" pitchFamily="18" charset="0"/>
                          </a:rPr>
                          <m:t>2</m:t>
                        </m:r>
                      </m:sup>
                    </m:sSup>
                    <m:r>
                      <a:rPr lang="is-IS" sz="2400" b="0" i="1" smtClean="0">
                        <a:solidFill>
                          <a:srgbClr val="000000"/>
                        </a:solidFill>
                        <a:latin typeface="Cambria Math" panose="02040503050406030204" pitchFamily="18" charset="0"/>
                        <a:ea typeface="Cambria Math" panose="02040503050406030204" pitchFamily="18" charset="0"/>
                      </a:rPr>
                      <m:t>∙</m:t>
                    </m:r>
                    <m:r>
                      <a:rPr lang="is-IS" sz="2400" b="0" i="1" smtClean="0">
                        <a:solidFill>
                          <a:srgbClr val="000000"/>
                        </a:solidFill>
                        <a:latin typeface="Cambria Math" panose="02040503050406030204" pitchFamily="18" charset="0"/>
                        <a:ea typeface="Cambria Math" panose="02040503050406030204" pitchFamily="18" charset="0"/>
                      </a:rPr>
                      <m:t>𝑦</m:t>
                    </m:r>
                    <m:r>
                      <a:rPr lang="is-IS" sz="2400" i="1">
                        <a:solidFill>
                          <a:srgbClr val="000000"/>
                        </a:solidFill>
                        <a:latin typeface="Cambria Math" panose="02040503050406030204" pitchFamily="18" charset="0"/>
                      </a:rPr>
                      <m:t>=</m:t>
                    </m:r>
                    <m:r>
                      <a:rPr lang="is-IS" sz="2400" b="0" i="1" smtClean="0">
                        <a:solidFill>
                          <a:srgbClr val="000000"/>
                        </a:solidFill>
                        <a:latin typeface="Cambria Math" panose="02040503050406030204" pitchFamily="18" charset="0"/>
                      </a:rPr>
                      <m:t>𝑥</m:t>
                    </m:r>
                  </m:oMath>
                </a14:m>
                <a:r>
                  <a:rPr lang="is-IS" sz="2400" dirty="0"/>
                  <a:t>  því y er í þriðja veldi</a:t>
                </a:r>
              </a:p>
            </p:txBody>
          </p:sp>
        </mc:Choice>
        <mc:Fallback xmlns="">
          <p:sp>
            <p:nvSpPr>
              <p:cNvPr id="2050" name="Object 5">
                <a:extLst>
                  <a:ext uri="{FF2B5EF4-FFF2-40B4-BE49-F238E27FC236}">
                    <a16:creationId xmlns:a16="http://schemas.microsoft.com/office/drawing/2014/main" id="{B497A75E-7B5E-4A69-9697-A8F213277310}"/>
                  </a:ext>
                </a:extLst>
              </p:cNvPr>
              <p:cNvSpPr txBox="1">
                <a:spLocks noRot="1" noChangeAspect="1" noMove="1" noResize="1" noEditPoints="1" noAdjustHandles="1" noChangeArrowheads="1" noChangeShapeType="1" noTextEdit="1"/>
              </p:cNvSpPr>
              <p:nvPr/>
            </p:nvSpPr>
            <p:spPr bwMode="auto">
              <a:xfrm>
                <a:off x="4861886" y="5416231"/>
                <a:ext cx="4370338" cy="576263"/>
              </a:xfrm>
              <a:prstGeom prst="rect">
                <a:avLst/>
              </a:prstGeom>
              <a:blipFill>
                <a:blip r:embed="rId11"/>
                <a:stretch>
                  <a:fillRect l="-419" t="-7368" b="-4211"/>
                </a:stretch>
              </a:blipFill>
            </p:spPr>
            <p:txBody>
              <a:bodyPr/>
              <a:lstStyle/>
              <a:p>
                <a:r>
                  <a:rPr lang="is-IS">
                    <a:noFill/>
                  </a:rPr>
                  <a:t> </a:t>
                </a:r>
              </a:p>
            </p:txBody>
          </p:sp>
        </mc:Fallback>
      </mc:AlternateContent>
      <mc:AlternateContent xmlns:mc="http://schemas.openxmlformats.org/markup-compatibility/2006" xmlns:a14="http://schemas.microsoft.com/office/drawing/2010/main">
        <mc:Choice Requires="a14">
          <p:sp>
            <p:nvSpPr>
              <p:cNvPr id="2052" name="Object 5">
                <a:extLst>
                  <a:ext uri="{FF2B5EF4-FFF2-40B4-BE49-F238E27FC236}">
                    <a16:creationId xmlns:a16="http://schemas.microsoft.com/office/drawing/2014/main" id="{DFE8272E-AE5C-4A90-BAFF-CE164B1E54EA}"/>
                  </a:ext>
                </a:extLst>
              </p:cNvPr>
              <p:cNvSpPr txBox="1"/>
              <p:nvPr/>
            </p:nvSpPr>
            <p:spPr bwMode="auto">
              <a:xfrm>
                <a:off x="849734" y="5963826"/>
                <a:ext cx="4370338" cy="1137582"/>
              </a:xfrm>
              <a:prstGeom prst="rect">
                <a:avLst/>
              </a:prstGeom>
              <a:noFill/>
            </p:spPr>
            <p:txBody>
              <a:bodyPr>
                <a:normAutofit/>
              </a:bodyPr>
              <a:lstStyle/>
              <a:p>
                <a14:m>
                  <m:oMath xmlns:m="http://schemas.openxmlformats.org/officeDocument/2006/math">
                    <m:f>
                      <m:fPr>
                        <m:ctrlPr>
                          <a:rPr lang="is-IS" sz="2400" b="0" i="1" smtClean="0">
                            <a:solidFill>
                              <a:srgbClr val="FF0000"/>
                            </a:solidFill>
                            <a:latin typeface="Cambria Math" panose="02040503050406030204" pitchFamily="18" charset="0"/>
                          </a:rPr>
                        </m:ctrlPr>
                      </m:fPr>
                      <m:num>
                        <m:sSup>
                          <m:sSupPr>
                            <m:ctrlPr>
                              <a:rPr lang="is-IS" sz="2400" b="0" i="1" smtClean="0">
                                <a:solidFill>
                                  <a:srgbClr val="FF0000"/>
                                </a:solidFill>
                                <a:latin typeface="Cambria Math" panose="02040503050406030204" pitchFamily="18" charset="0"/>
                              </a:rPr>
                            </m:ctrlPr>
                          </m:sSupPr>
                          <m:e>
                            <m:r>
                              <a:rPr lang="is-IS" sz="2400" i="1" smtClean="0">
                                <a:solidFill>
                                  <a:srgbClr val="FF0000"/>
                                </a:solidFill>
                                <a:latin typeface="Cambria Math" panose="02040503050406030204" pitchFamily="18" charset="0"/>
                              </a:rPr>
                              <m:t>𝑦</m:t>
                            </m:r>
                          </m:e>
                          <m:sup>
                            <m:r>
                              <a:rPr lang="is-IS" sz="2400" b="0" i="1" smtClean="0">
                                <a:solidFill>
                                  <a:srgbClr val="FF0000"/>
                                </a:solidFill>
                                <a:latin typeface="Cambria Math" panose="02040503050406030204" pitchFamily="18" charset="0"/>
                              </a:rPr>
                              <m:t>3</m:t>
                            </m:r>
                          </m:sup>
                        </m:sSup>
                      </m:num>
                      <m:den>
                        <m:r>
                          <a:rPr lang="is-IS" sz="2400" b="0" i="1" smtClean="0">
                            <a:solidFill>
                              <a:srgbClr val="FF0000"/>
                            </a:solidFill>
                            <a:latin typeface="Cambria Math" panose="02040503050406030204" pitchFamily="18" charset="0"/>
                          </a:rPr>
                          <m:t>𝑦</m:t>
                        </m:r>
                      </m:den>
                    </m:f>
                    <m:r>
                      <a:rPr lang="is-IS" sz="2400" b="0" i="1" smtClean="0">
                        <a:solidFill>
                          <a:srgbClr val="FF0000"/>
                        </a:solidFill>
                        <a:latin typeface="Cambria Math" panose="02040503050406030204" pitchFamily="18" charset="0"/>
                      </a:rPr>
                      <m:t>=</m:t>
                    </m:r>
                    <m:r>
                      <a:rPr lang="is-IS" sz="2400" b="0" i="1" smtClean="0">
                        <a:solidFill>
                          <a:srgbClr val="FF0000"/>
                        </a:solidFill>
                        <a:latin typeface="Cambria Math" panose="02040503050406030204" pitchFamily="18" charset="0"/>
                      </a:rPr>
                      <m:t>𝑥</m:t>
                    </m:r>
                  </m:oMath>
                </a14:m>
                <a:r>
                  <a:rPr lang="is-IS" sz="2400" dirty="0">
                    <a:solidFill>
                      <a:srgbClr val="FF0000"/>
                    </a:solidFill>
                  </a:rPr>
                  <a:t>  því y er í öðru veldi</a:t>
                </a:r>
              </a:p>
            </p:txBody>
          </p:sp>
        </mc:Choice>
        <mc:Fallback xmlns="">
          <p:sp>
            <p:nvSpPr>
              <p:cNvPr id="2052" name="Object 5">
                <a:extLst>
                  <a:ext uri="{FF2B5EF4-FFF2-40B4-BE49-F238E27FC236}">
                    <a16:creationId xmlns:a16="http://schemas.microsoft.com/office/drawing/2014/main" id="{DFE8272E-AE5C-4A90-BAFF-CE164B1E54EA}"/>
                  </a:ext>
                </a:extLst>
              </p:cNvPr>
              <p:cNvSpPr txBox="1">
                <a:spLocks noRot="1" noChangeAspect="1" noMove="1" noResize="1" noEditPoints="1" noAdjustHandles="1" noChangeArrowheads="1" noChangeShapeType="1" noTextEdit="1"/>
              </p:cNvSpPr>
              <p:nvPr/>
            </p:nvSpPr>
            <p:spPr bwMode="auto">
              <a:xfrm>
                <a:off x="849734" y="5963826"/>
                <a:ext cx="4370338" cy="1137582"/>
              </a:xfrm>
              <a:prstGeom prst="rect">
                <a:avLst/>
              </a:prstGeom>
              <a:blipFill>
                <a:blip r:embed="rId12"/>
                <a:stretch>
                  <a:fillRect/>
                </a:stretch>
              </a:blipFill>
            </p:spPr>
            <p:txBody>
              <a:bodyPr/>
              <a:lstStyle/>
              <a:p>
                <a:r>
                  <a:rPr lang="is-IS">
                    <a:noFill/>
                  </a:rPr>
                  <a:t> </a:t>
                </a:r>
              </a:p>
            </p:txBody>
          </p:sp>
        </mc:Fallback>
      </mc:AlternateContent>
      <mc:AlternateContent xmlns:mc="http://schemas.openxmlformats.org/markup-compatibility/2006" xmlns:a14="http://schemas.microsoft.com/office/drawing/2010/main">
        <mc:Choice Requires="a14">
          <p:sp>
            <p:nvSpPr>
              <p:cNvPr id="2054" name="Object 5">
                <a:extLst>
                  <a:ext uri="{FF2B5EF4-FFF2-40B4-BE49-F238E27FC236}">
                    <a16:creationId xmlns:a16="http://schemas.microsoft.com/office/drawing/2014/main" id="{49B20E2B-69DB-4F2A-B8CE-74D7F7C737DF}"/>
                  </a:ext>
                </a:extLst>
              </p:cNvPr>
              <p:cNvSpPr txBox="1"/>
              <p:nvPr/>
            </p:nvSpPr>
            <p:spPr bwMode="auto">
              <a:xfrm>
                <a:off x="4861886" y="5960749"/>
                <a:ext cx="4141247" cy="709948"/>
              </a:xfrm>
              <a:prstGeom prst="rect">
                <a:avLst/>
              </a:prstGeom>
              <a:noFill/>
            </p:spPr>
            <p:txBody>
              <a:bodyPr>
                <a:normAutofit/>
              </a:bodyPr>
              <a:lstStyle/>
              <a:p>
                <a14:m>
                  <m:oMath xmlns:m="http://schemas.openxmlformats.org/officeDocument/2006/math">
                    <m:f>
                      <m:fPr>
                        <m:ctrlPr>
                          <a:rPr lang="is-IS" sz="2400" b="0" i="1" smtClean="0">
                            <a:solidFill>
                              <a:srgbClr val="000000"/>
                            </a:solidFill>
                            <a:latin typeface="Cambria Math" panose="02040503050406030204" pitchFamily="18" charset="0"/>
                          </a:rPr>
                        </m:ctrlPr>
                      </m:fPr>
                      <m:num>
                        <m:sSup>
                          <m:sSupPr>
                            <m:ctrlPr>
                              <a:rPr lang="is-IS" sz="2400" b="0" i="1" smtClean="0">
                                <a:solidFill>
                                  <a:srgbClr val="000000"/>
                                </a:solidFill>
                                <a:latin typeface="Cambria Math" panose="02040503050406030204" pitchFamily="18" charset="0"/>
                              </a:rPr>
                            </m:ctrlPr>
                          </m:sSupPr>
                          <m:e>
                            <m:r>
                              <a:rPr lang="is-IS" sz="2400" i="1" smtClean="0">
                                <a:solidFill>
                                  <a:srgbClr val="000000"/>
                                </a:solidFill>
                                <a:latin typeface="Cambria Math" panose="02040503050406030204" pitchFamily="18" charset="0"/>
                              </a:rPr>
                              <m:t>𝑦</m:t>
                            </m:r>
                          </m:e>
                          <m:sup>
                            <m:r>
                              <a:rPr lang="is-IS" sz="2400" b="0" i="1" smtClean="0">
                                <a:solidFill>
                                  <a:srgbClr val="000000"/>
                                </a:solidFill>
                                <a:latin typeface="Cambria Math" panose="02040503050406030204" pitchFamily="18" charset="0"/>
                              </a:rPr>
                              <m:t>4</m:t>
                            </m:r>
                          </m:sup>
                        </m:sSup>
                      </m:num>
                      <m:den>
                        <m:sSup>
                          <m:sSupPr>
                            <m:ctrlPr>
                              <a:rPr lang="is-IS" sz="2400" b="0" i="1" smtClean="0">
                                <a:solidFill>
                                  <a:srgbClr val="000000"/>
                                </a:solidFill>
                                <a:latin typeface="Cambria Math" panose="02040503050406030204" pitchFamily="18" charset="0"/>
                              </a:rPr>
                            </m:ctrlPr>
                          </m:sSupPr>
                          <m:e>
                            <m:r>
                              <a:rPr lang="is-IS" sz="2400" b="0" i="1" smtClean="0">
                                <a:solidFill>
                                  <a:srgbClr val="000000"/>
                                </a:solidFill>
                                <a:latin typeface="Cambria Math" panose="02040503050406030204" pitchFamily="18" charset="0"/>
                              </a:rPr>
                              <m:t>𝑦</m:t>
                            </m:r>
                          </m:e>
                          <m:sup>
                            <m:r>
                              <a:rPr lang="is-IS" sz="2400" b="0" i="1" smtClean="0">
                                <a:solidFill>
                                  <a:srgbClr val="000000"/>
                                </a:solidFill>
                                <a:latin typeface="Cambria Math" panose="02040503050406030204" pitchFamily="18" charset="0"/>
                              </a:rPr>
                              <m:t>3</m:t>
                            </m:r>
                          </m:sup>
                        </m:sSup>
                      </m:den>
                    </m:f>
                    <m:r>
                      <a:rPr lang="is-IS" sz="2400" i="1">
                        <a:solidFill>
                          <a:srgbClr val="000000"/>
                        </a:solidFill>
                        <a:latin typeface="Cambria Math" panose="02040503050406030204" pitchFamily="18" charset="0"/>
                      </a:rPr>
                      <m:t>=</m:t>
                    </m:r>
                    <m:r>
                      <a:rPr lang="is-IS" sz="2400" b="0" i="1" smtClean="0">
                        <a:solidFill>
                          <a:srgbClr val="000000"/>
                        </a:solidFill>
                        <a:latin typeface="Cambria Math" panose="02040503050406030204" pitchFamily="18" charset="0"/>
                      </a:rPr>
                      <m:t>𝑥</m:t>
                    </m:r>
                  </m:oMath>
                </a14:m>
                <a:r>
                  <a:rPr lang="is-IS" sz="2400" dirty="0"/>
                  <a:t>  því y er í fyrsta veldi</a:t>
                </a:r>
              </a:p>
            </p:txBody>
          </p:sp>
        </mc:Choice>
        <mc:Fallback xmlns="">
          <p:sp>
            <p:nvSpPr>
              <p:cNvPr id="2054" name="Object 5">
                <a:extLst>
                  <a:ext uri="{FF2B5EF4-FFF2-40B4-BE49-F238E27FC236}">
                    <a16:creationId xmlns:a16="http://schemas.microsoft.com/office/drawing/2014/main" id="{49B20E2B-69DB-4F2A-B8CE-74D7F7C737DF}"/>
                  </a:ext>
                </a:extLst>
              </p:cNvPr>
              <p:cNvSpPr txBox="1">
                <a:spLocks noRot="1" noChangeAspect="1" noMove="1" noResize="1" noEditPoints="1" noAdjustHandles="1" noChangeArrowheads="1" noChangeShapeType="1" noTextEdit="1"/>
              </p:cNvSpPr>
              <p:nvPr/>
            </p:nvSpPr>
            <p:spPr bwMode="auto">
              <a:xfrm>
                <a:off x="4861886" y="5960749"/>
                <a:ext cx="4141247" cy="709948"/>
              </a:xfrm>
              <a:prstGeom prst="rect">
                <a:avLst/>
              </a:prstGeom>
              <a:blipFill>
                <a:blip r:embed="rId13"/>
                <a:stretch>
                  <a:fillRect b="-6034"/>
                </a:stretch>
              </a:blipFill>
            </p:spPr>
            <p:txBody>
              <a:bodyPr/>
              <a:lstStyle/>
              <a:p>
                <a:r>
                  <a:rPr lang="is-IS">
                    <a:noFill/>
                  </a:rPr>
                  <a:t> </a:t>
                </a:r>
              </a:p>
            </p:txBody>
          </p:sp>
        </mc:Fallback>
      </mc:AlternateContent>
    </p:spTree>
    <p:extLst>
      <p:ext uri="{BB962C8B-B14F-4D97-AF65-F5344CB8AC3E}">
        <p14:creationId xmlns:p14="http://schemas.microsoft.com/office/powerpoint/2010/main" val="369604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53"/>
                                        </p:tgtEl>
                                        <p:attrNameLst>
                                          <p:attrName>style.visibility</p:attrName>
                                        </p:attrNameLst>
                                      </p:cBhvr>
                                      <p:to>
                                        <p:strVal val="visible"/>
                                      </p:to>
                                    </p:set>
                                    <p:animEffect transition="in" filter="fade">
                                      <p:cBhvr>
                                        <p:cTn id="12" dur="500"/>
                                        <p:tgtEl>
                                          <p:spTgt spid="20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51"/>
                                        </p:tgtEl>
                                        <p:attrNameLst>
                                          <p:attrName>style.visibility</p:attrName>
                                        </p:attrNameLst>
                                      </p:cBhvr>
                                      <p:to>
                                        <p:strVal val="visible"/>
                                      </p:to>
                                    </p:set>
                                    <p:animEffect transition="in" filter="fade">
                                      <p:cBhvr>
                                        <p:cTn id="17" dur="500"/>
                                        <p:tgtEl>
                                          <p:spTgt spid="20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49"/>
                                        </p:tgtEl>
                                        <p:attrNameLst>
                                          <p:attrName>style.visibility</p:attrName>
                                        </p:attrNameLst>
                                      </p:cBhvr>
                                      <p:to>
                                        <p:strVal val="visible"/>
                                      </p:to>
                                    </p:set>
                                    <p:animEffect transition="in" filter="fade">
                                      <p:cBhvr>
                                        <p:cTn id="42" dur="500"/>
                                        <p:tgtEl>
                                          <p:spTgt spid="204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48"/>
                                        </p:tgtEl>
                                        <p:attrNameLst>
                                          <p:attrName>style.visibility</p:attrName>
                                        </p:attrNameLst>
                                      </p:cBhvr>
                                      <p:to>
                                        <p:strVal val="visible"/>
                                      </p:to>
                                    </p:set>
                                    <p:animEffect transition="in" filter="fade">
                                      <p:cBhvr>
                                        <p:cTn id="47" dur="500"/>
                                        <p:tgtEl>
                                          <p:spTgt spid="204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50"/>
                                        </p:tgtEl>
                                        <p:attrNameLst>
                                          <p:attrName>style.visibility</p:attrName>
                                        </p:attrNameLst>
                                      </p:cBhvr>
                                      <p:to>
                                        <p:strVal val="visible"/>
                                      </p:to>
                                    </p:set>
                                    <p:animEffect transition="in" filter="fade">
                                      <p:cBhvr>
                                        <p:cTn id="52" dur="500"/>
                                        <p:tgtEl>
                                          <p:spTgt spid="205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052"/>
                                        </p:tgtEl>
                                        <p:attrNameLst>
                                          <p:attrName>style.visibility</p:attrName>
                                        </p:attrNameLst>
                                      </p:cBhvr>
                                      <p:to>
                                        <p:strVal val="visible"/>
                                      </p:to>
                                    </p:set>
                                    <p:animEffect transition="in" filter="fade">
                                      <p:cBhvr>
                                        <p:cTn id="57" dur="500"/>
                                        <p:tgtEl>
                                          <p:spTgt spid="205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054"/>
                                        </p:tgtEl>
                                        <p:attrNameLst>
                                          <p:attrName>style.visibility</p:attrName>
                                        </p:attrNameLst>
                                      </p:cBhvr>
                                      <p:to>
                                        <p:strVal val="visible"/>
                                      </p:to>
                                    </p:set>
                                    <p:animEffect transition="in" filter="fade">
                                      <p:cBhvr>
                                        <p:cTn id="62"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51" grpId="0"/>
      <p:bldP spid="2053" grpId="0"/>
      <p:bldP spid="21" grpId="0"/>
      <p:bldP spid="22" grpId="0"/>
      <p:bldP spid="24" grpId="0"/>
      <p:bldP spid="30" grpId="0"/>
      <p:bldP spid="2048" grpId="0"/>
      <p:bldP spid="2049" grpId="0"/>
      <p:bldP spid="2050" grpId="0"/>
      <p:bldP spid="2052" grpId="0"/>
      <p:bldP spid="205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a:t>Fallgildi</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is-IS" dirty="0"/>
                  <a:t>Hér er átt við að ákveðið gildi er sett í staðin fyrir </a:t>
                </a:r>
                <a:r>
                  <a:rPr lang="is-IS" i="1" dirty="0"/>
                  <a:t>x.</a:t>
                </a:r>
                <a:endParaRPr lang="is-IS" dirty="0"/>
              </a:p>
              <a:p>
                <a:r>
                  <a:rPr lang="is-IS" dirty="0"/>
                  <a:t>Tökum til dæmis fallið </a:t>
                </a:r>
                <a14:m>
                  <m:oMath xmlns:m="http://schemas.openxmlformats.org/officeDocument/2006/math">
                    <m:r>
                      <a:rPr lang="is-IS" sz="2400" i="1" dirty="0" smtClean="0">
                        <a:latin typeface="Cambria Math" panose="02040503050406030204" pitchFamily="18" charset="0"/>
                      </a:rPr>
                      <m:t>𝑓</m:t>
                    </m:r>
                    <m:r>
                      <a:rPr lang="is-IS" sz="2400" i="1" dirty="0" smtClean="0">
                        <a:latin typeface="Cambria Math" panose="02040503050406030204" pitchFamily="18" charset="0"/>
                      </a:rPr>
                      <m:t>(</m:t>
                    </m:r>
                    <m:r>
                      <a:rPr lang="is-IS" sz="2400" i="1" dirty="0" smtClean="0">
                        <a:latin typeface="Cambria Math" panose="02040503050406030204" pitchFamily="18" charset="0"/>
                      </a:rPr>
                      <m:t>𝑥</m:t>
                    </m:r>
                    <m:r>
                      <a:rPr lang="is-IS" sz="2400" i="1" dirty="0" smtClean="0">
                        <a:latin typeface="Cambria Math" panose="02040503050406030204" pitchFamily="18" charset="0"/>
                      </a:rPr>
                      <m:t>)=2</m:t>
                    </m:r>
                    <m:r>
                      <a:rPr lang="is-IS" sz="2400" i="1" dirty="0" smtClean="0">
                        <a:latin typeface="Cambria Math" panose="02040503050406030204" pitchFamily="18" charset="0"/>
                      </a:rPr>
                      <m:t>𝑥</m:t>
                    </m:r>
                    <m:r>
                      <a:rPr lang="is-IS" sz="2400" i="1" dirty="0" smtClean="0">
                        <a:latin typeface="Cambria Math" panose="02040503050406030204" pitchFamily="18" charset="0"/>
                      </a:rPr>
                      <m:t>−3</m:t>
                    </m:r>
                  </m:oMath>
                </a14:m>
                <a:endParaRPr lang="is-IS" sz="2400" dirty="0"/>
              </a:p>
              <a:p>
                <a:r>
                  <a:rPr lang="is-IS" dirty="0"/>
                  <a:t>Þegar talað er um fallgildið f(5), er verið að segja að x er 5.</a:t>
                </a:r>
              </a:p>
              <a:p>
                <a:r>
                  <a:rPr lang="is-IS" dirty="0"/>
                  <a:t>Talan 5 er þá sett í staðin fyrir x og svar fundið.</a:t>
                </a:r>
              </a:p>
              <a:p>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a:blip r:embed="rId2"/>
                <a:stretch>
                  <a:fillRect l="-784" t="-1200"/>
                </a:stretch>
              </a:blipFill>
            </p:spPr>
            <p:txBody>
              <a:bodyPr/>
              <a:lstStyle/>
              <a:p>
                <a:r>
                  <a:rPr lang="is-IS">
                    <a:noFill/>
                  </a:rPr>
                  <a:t> </a:t>
                </a:r>
              </a:p>
            </p:txBody>
          </p:sp>
        </mc:Fallback>
      </mc:AlternateContent>
      <mc:AlternateContent xmlns:mc="http://schemas.openxmlformats.org/markup-compatibility/2006" xmlns:a14="http://schemas.microsoft.com/office/drawing/2010/main">
        <mc:Choice Requires="a14">
          <p:sp>
            <p:nvSpPr>
              <p:cNvPr id="3075" name="Object 3"/>
              <p:cNvSpPr txBox="1"/>
              <p:nvPr/>
            </p:nvSpPr>
            <p:spPr bwMode="auto">
              <a:xfrm>
                <a:off x="1187624" y="3356992"/>
                <a:ext cx="2392626" cy="51593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is-IS" sz="2400" i="1" smtClean="0">
                          <a:solidFill>
                            <a:srgbClr val="000000"/>
                          </a:solidFill>
                          <a:latin typeface="Cambria Math" panose="02040503050406030204" pitchFamily="18" charset="0"/>
                        </a:rPr>
                        <m:t>𝑓</m:t>
                      </m:r>
                      <m:d>
                        <m:dPr>
                          <m:ctrlPr>
                            <a:rPr lang="is-IS" sz="2400" i="1">
                              <a:solidFill>
                                <a:srgbClr val="000000"/>
                              </a:solidFill>
                              <a:latin typeface="Cambria Math" panose="02040503050406030204" pitchFamily="18" charset="0"/>
                            </a:rPr>
                          </m:ctrlPr>
                        </m:dPr>
                        <m:e>
                          <m:r>
                            <a:rPr lang="is-IS" sz="2400" b="0" i="1" smtClean="0">
                              <a:solidFill>
                                <a:srgbClr val="000000"/>
                              </a:solidFill>
                              <a:latin typeface="Cambria Math" panose="02040503050406030204" pitchFamily="18" charset="0"/>
                            </a:rPr>
                            <m:t>𝑥</m:t>
                          </m:r>
                        </m:e>
                      </m:d>
                      <m:r>
                        <a:rPr lang="is-IS" sz="2400" i="1">
                          <a:solidFill>
                            <a:srgbClr val="000000"/>
                          </a:solidFill>
                          <a:latin typeface="Cambria Math" panose="02040503050406030204" pitchFamily="18" charset="0"/>
                        </a:rPr>
                        <m:t>=2</m:t>
                      </m:r>
                      <m:r>
                        <a:rPr lang="is-IS" sz="2400" i="1">
                          <a:solidFill>
                            <a:srgbClr val="000000"/>
                          </a:solidFill>
                          <a:latin typeface="Cambria Math" panose="02040503050406030204" pitchFamily="18" charset="0"/>
                        </a:rPr>
                        <m:t>𝑥</m:t>
                      </m:r>
                      <m:r>
                        <a:rPr lang="is-IS" sz="2400" i="1">
                          <a:solidFill>
                            <a:srgbClr val="000000"/>
                          </a:solidFill>
                          <a:latin typeface="Cambria Math" panose="02040503050406030204" pitchFamily="18" charset="0"/>
                        </a:rPr>
                        <m:t>−3</m:t>
                      </m:r>
                    </m:oMath>
                  </m:oMathPara>
                </a14:m>
                <a:endParaRPr lang="is-IS" sz="2400" dirty="0"/>
              </a:p>
            </p:txBody>
          </p:sp>
        </mc:Choice>
        <mc:Fallback xmlns="">
          <p:sp>
            <p:nvSpPr>
              <p:cNvPr id="3075" name="Object 3"/>
              <p:cNvSpPr txBox="1">
                <a:spLocks noRot="1" noChangeAspect="1" noMove="1" noResize="1" noEditPoints="1" noAdjustHandles="1" noChangeArrowheads="1" noChangeShapeType="1" noTextEdit="1"/>
              </p:cNvSpPr>
              <p:nvPr/>
            </p:nvSpPr>
            <p:spPr bwMode="auto">
              <a:xfrm>
                <a:off x="1187624" y="3356992"/>
                <a:ext cx="2392626" cy="515937"/>
              </a:xfrm>
              <a:prstGeom prst="rect">
                <a:avLst/>
              </a:prstGeom>
              <a:blipFill>
                <a:blip r:embed="rId3"/>
                <a:stretch>
                  <a:fillRect l="-2296" b="-2381"/>
                </a:stretch>
              </a:blipFill>
            </p:spPr>
            <p:txBody>
              <a:bodyPr/>
              <a:lstStyle/>
              <a:p>
                <a:r>
                  <a:rPr lang="is-IS">
                    <a:noFill/>
                  </a:rPr>
                  <a:t> </a:t>
                </a:r>
              </a:p>
            </p:txBody>
          </p:sp>
        </mc:Fallback>
      </mc:AlternateContent>
      <mc:AlternateContent xmlns:mc="http://schemas.openxmlformats.org/markup-compatibility/2006" xmlns:a14="http://schemas.microsoft.com/office/drawing/2010/main">
        <mc:Choice Requires="a14">
          <p:sp>
            <p:nvSpPr>
              <p:cNvPr id="3076" name="Object 4"/>
              <p:cNvSpPr txBox="1"/>
              <p:nvPr/>
            </p:nvSpPr>
            <p:spPr bwMode="auto">
              <a:xfrm>
                <a:off x="1187624" y="3944937"/>
                <a:ext cx="2577416" cy="51593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is-IS" sz="2400" i="1">
                          <a:solidFill>
                            <a:srgbClr val="000000"/>
                          </a:solidFill>
                          <a:latin typeface="Cambria Math" panose="02040503050406030204" pitchFamily="18" charset="0"/>
                        </a:rPr>
                        <m:t>𝑓</m:t>
                      </m:r>
                      <m:d>
                        <m:dPr>
                          <m:ctrlPr>
                            <a:rPr lang="is-IS" sz="2400" i="1">
                              <a:solidFill>
                                <a:srgbClr val="000000"/>
                              </a:solidFill>
                              <a:latin typeface="Cambria Math" panose="02040503050406030204" pitchFamily="18" charset="0"/>
                            </a:rPr>
                          </m:ctrlPr>
                        </m:dPr>
                        <m:e>
                          <m:r>
                            <a:rPr lang="is-IS" sz="2400" i="1">
                              <a:solidFill>
                                <a:srgbClr val="000000"/>
                              </a:solidFill>
                              <a:latin typeface="Cambria Math" panose="02040503050406030204" pitchFamily="18" charset="0"/>
                            </a:rPr>
                            <m:t>5</m:t>
                          </m:r>
                        </m:e>
                      </m:d>
                      <m:r>
                        <a:rPr lang="is-IS" sz="2400" i="1">
                          <a:solidFill>
                            <a:srgbClr val="000000"/>
                          </a:solidFill>
                          <a:latin typeface="Cambria Math" panose="02040503050406030204" pitchFamily="18" charset="0"/>
                        </a:rPr>
                        <m:t>=2⋅5−3</m:t>
                      </m:r>
                    </m:oMath>
                  </m:oMathPara>
                </a14:m>
                <a:endParaRPr lang="is-IS" sz="2400" dirty="0"/>
              </a:p>
            </p:txBody>
          </p:sp>
        </mc:Choice>
        <mc:Fallback xmlns="">
          <p:sp>
            <p:nvSpPr>
              <p:cNvPr id="3076" name="Object 4"/>
              <p:cNvSpPr txBox="1">
                <a:spLocks noRot="1" noChangeAspect="1" noMove="1" noResize="1" noEditPoints="1" noAdjustHandles="1" noChangeArrowheads="1" noChangeShapeType="1" noTextEdit="1"/>
              </p:cNvSpPr>
              <p:nvPr/>
            </p:nvSpPr>
            <p:spPr bwMode="auto">
              <a:xfrm>
                <a:off x="1187624" y="3944937"/>
                <a:ext cx="2577416" cy="515938"/>
              </a:xfrm>
              <a:prstGeom prst="rect">
                <a:avLst/>
              </a:prstGeom>
              <a:blipFill>
                <a:blip r:embed="rId4"/>
                <a:stretch>
                  <a:fillRect l="-2128" b="-1176"/>
                </a:stretch>
              </a:blipFill>
            </p:spPr>
            <p:txBody>
              <a:bodyPr/>
              <a:lstStyle/>
              <a:p>
                <a:r>
                  <a:rPr lang="is-IS">
                    <a:noFill/>
                  </a:rPr>
                  <a:t> </a:t>
                </a:r>
              </a:p>
            </p:txBody>
          </p:sp>
        </mc:Fallback>
      </mc:AlternateContent>
      <mc:AlternateContent xmlns:mc="http://schemas.openxmlformats.org/markup-compatibility/2006" xmlns:a14="http://schemas.microsoft.com/office/drawing/2010/main">
        <mc:Choice Requires="a14">
          <p:sp>
            <p:nvSpPr>
              <p:cNvPr id="3077" name="Object 5"/>
              <p:cNvSpPr txBox="1"/>
              <p:nvPr/>
            </p:nvSpPr>
            <p:spPr bwMode="auto">
              <a:xfrm>
                <a:off x="1187624" y="4491037"/>
                <a:ext cx="1584176" cy="515937"/>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is-IS" sz="2400" i="1">
                          <a:solidFill>
                            <a:srgbClr val="000000"/>
                          </a:solidFill>
                          <a:latin typeface="Cambria Math" panose="02040503050406030204" pitchFamily="18" charset="0"/>
                        </a:rPr>
                        <m:t>𝑓</m:t>
                      </m:r>
                      <m:d>
                        <m:dPr>
                          <m:ctrlPr>
                            <a:rPr lang="is-IS" sz="2400" i="1">
                              <a:solidFill>
                                <a:srgbClr val="000000"/>
                              </a:solidFill>
                              <a:latin typeface="Cambria Math" panose="02040503050406030204" pitchFamily="18" charset="0"/>
                            </a:rPr>
                          </m:ctrlPr>
                        </m:dPr>
                        <m:e>
                          <m:r>
                            <a:rPr lang="is-IS" sz="2400" i="1">
                              <a:solidFill>
                                <a:srgbClr val="000000"/>
                              </a:solidFill>
                              <a:latin typeface="Cambria Math" panose="02040503050406030204" pitchFamily="18" charset="0"/>
                            </a:rPr>
                            <m:t>5</m:t>
                          </m:r>
                        </m:e>
                      </m:d>
                      <m:r>
                        <a:rPr lang="is-IS" sz="2400" i="1">
                          <a:solidFill>
                            <a:srgbClr val="000000"/>
                          </a:solidFill>
                          <a:latin typeface="Cambria Math" panose="02040503050406030204" pitchFamily="18" charset="0"/>
                        </a:rPr>
                        <m:t>=7</m:t>
                      </m:r>
                    </m:oMath>
                  </m:oMathPara>
                </a14:m>
                <a:endParaRPr lang="is-IS" sz="2400" dirty="0"/>
              </a:p>
            </p:txBody>
          </p:sp>
        </mc:Choice>
        <mc:Fallback xmlns="">
          <p:sp>
            <p:nvSpPr>
              <p:cNvPr id="3077" name="Object 5"/>
              <p:cNvSpPr txBox="1">
                <a:spLocks noRot="1" noChangeAspect="1" noMove="1" noResize="1" noEditPoints="1" noAdjustHandles="1" noChangeArrowheads="1" noChangeShapeType="1" noTextEdit="1"/>
              </p:cNvSpPr>
              <p:nvPr/>
            </p:nvSpPr>
            <p:spPr bwMode="auto">
              <a:xfrm>
                <a:off x="1187624" y="4491037"/>
                <a:ext cx="1584176" cy="515937"/>
              </a:xfrm>
              <a:prstGeom prst="rect">
                <a:avLst/>
              </a:prstGeom>
              <a:blipFill>
                <a:blip r:embed="rId5"/>
                <a:stretch>
                  <a:fillRect l="-3462" b="-2381"/>
                </a:stretch>
              </a:blipFill>
            </p:spPr>
            <p:txBody>
              <a:bodyPr/>
              <a:lstStyle/>
              <a:p>
                <a:r>
                  <a:rPr lang="is-IS">
                    <a:noFill/>
                  </a:rPr>
                  <a:t> </a:t>
                </a:r>
              </a:p>
            </p:txBody>
          </p:sp>
        </mc:Fallback>
      </mc:AlternateContent>
      <p:sp>
        <p:nvSpPr>
          <p:cNvPr id="8" name="Oval 7"/>
          <p:cNvSpPr/>
          <p:nvPr/>
        </p:nvSpPr>
        <p:spPr>
          <a:xfrm>
            <a:off x="1443456" y="3944937"/>
            <a:ext cx="432048" cy="504056"/>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is-IS"/>
          </a:p>
        </p:txBody>
      </p:sp>
      <p:sp>
        <p:nvSpPr>
          <p:cNvPr id="9" name="Oval 8"/>
          <p:cNvSpPr/>
          <p:nvPr/>
        </p:nvSpPr>
        <p:spPr>
          <a:xfrm>
            <a:off x="2476332" y="3944937"/>
            <a:ext cx="432048" cy="504056"/>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is-IS"/>
          </a:p>
        </p:txBody>
      </p:sp>
      <p:sp>
        <p:nvSpPr>
          <p:cNvPr id="4" name="TextBox 3">
            <a:extLst>
              <a:ext uri="{FF2B5EF4-FFF2-40B4-BE49-F238E27FC236}">
                <a16:creationId xmlns:a16="http://schemas.microsoft.com/office/drawing/2014/main" id="{FB2AB168-9C23-433E-923E-D2BB8AD4F387}"/>
              </a:ext>
            </a:extLst>
          </p:cNvPr>
          <p:cNvSpPr txBox="1"/>
          <p:nvPr/>
        </p:nvSpPr>
        <p:spPr>
          <a:xfrm rot="1883798">
            <a:off x="7558810" y="335605"/>
            <a:ext cx="1526380"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is-IS" sz="2400" dirty="0">
                <a:solidFill>
                  <a:srgbClr val="00B050"/>
                </a:solidFill>
              </a:rPr>
              <a:t>Fyrir dæmi</a:t>
            </a:r>
          </a:p>
          <a:p>
            <a:pPr algn="ctr"/>
            <a:r>
              <a:rPr lang="is-IS" sz="2400" dirty="0">
                <a:solidFill>
                  <a:srgbClr val="00B050"/>
                </a:solidFill>
              </a:rPr>
              <a:t>4-6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fade">
                                      <p:cBhvr>
                                        <p:cTn id="12" dur="500"/>
                                        <p:tgtEl>
                                          <p:spTgt spid="307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077"/>
                                        </p:tgtEl>
                                        <p:attrNameLst>
                                          <p:attrName>style.visibility</p:attrName>
                                        </p:attrNameLst>
                                      </p:cBhvr>
                                      <p:to>
                                        <p:strVal val="visible"/>
                                      </p:to>
                                    </p:set>
                                    <p:animEffect transition="in" filter="fade">
                                      <p:cBhvr>
                                        <p:cTn id="23"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3076" grpId="0"/>
      <p:bldP spid="3077" grpId="0"/>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a:t>Skilgreiningarmengi</a:t>
            </a:r>
          </a:p>
        </p:txBody>
      </p:sp>
      <p:sp>
        <p:nvSpPr>
          <p:cNvPr id="3" name="Content Placeholder 2"/>
          <p:cNvSpPr>
            <a:spLocks noGrp="1"/>
          </p:cNvSpPr>
          <p:nvPr>
            <p:ph sz="quarter" idx="1"/>
          </p:nvPr>
        </p:nvSpPr>
        <p:spPr>
          <a:xfrm>
            <a:off x="612648" y="1600200"/>
            <a:ext cx="8153400" cy="5069160"/>
          </a:xfrm>
        </p:spPr>
        <p:txBody>
          <a:bodyPr/>
          <a:lstStyle/>
          <a:p>
            <a:r>
              <a:rPr lang="is-IS" dirty="0"/>
              <a:t>Þegar spurt er um skilgreiningarmengi er verið að spyrja</a:t>
            </a:r>
            <a:br>
              <a:rPr lang="is-IS" dirty="0"/>
            </a:br>
            <a:r>
              <a:rPr lang="is-IS" dirty="0"/>
              <a:t>“Hvað getur </a:t>
            </a:r>
            <a:r>
              <a:rPr lang="is-IS" i="1" dirty="0"/>
              <a:t>x </a:t>
            </a:r>
            <a:r>
              <a:rPr lang="is-IS" dirty="0"/>
              <a:t>verið?”</a:t>
            </a:r>
          </a:p>
          <a:p>
            <a:r>
              <a:rPr lang="is-IS" dirty="0"/>
              <a:t>Hér þarf að skoða vel fallið og velta fyrir sér hvað x getur ekki verið.</a:t>
            </a:r>
          </a:p>
          <a:p>
            <a:r>
              <a:rPr lang="is-IS" dirty="0"/>
              <a:t>Það er í lagi að svara í orðum en mikilvægt er að geta lesið úr slíkum mengatáknum.</a:t>
            </a:r>
          </a:p>
          <a:p>
            <a:r>
              <a:rPr lang="is-IS" dirty="0"/>
              <a:t>Hvað þýðir t.d. þetta?</a:t>
            </a:r>
          </a:p>
          <a:p>
            <a:endParaRPr lang="is-IS" dirty="0"/>
          </a:p>
          <a:p>
            <a:r>
              <a:rPr lang="is-IS" dirty="0"/>
              <a:t>Nánar verður fjallað um þetta aftast í þessum glærum.</a:t>
            </a:r>
          </a:p>
          <a:p>
            <a:endParaRPr lang="is-IS" dirty="0"/>
          </a:p>
        </p:txBody>
      </p:sp>
      <mc:AlternateContent xmlns:mc="http://schemas.openxmlformats.org/markup-compatibility/2006" xmlns:a14="http://schemas.microsoft.com/office/drawing/2010/main">
        <mc:Choice Requires="a14">
          <p:sp>
            <p:nvSpPr>
              <p:cNvPr id="4099" name="Object 3"/>
              <p:cNvSpPr txBox="1"/>
              <p:nvPr/>
            </p:nvSpPr>
            <p:spPr bwMode="auto">
              <a:xfrm>
                <a:off x="914400" y="4649788"/>
                <a:ext cx="2974975" cy="608012"/>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is-IS" sz="2400" i="1">
                              <a:solidFill>
                                <a:srgbClr val="000000"/>
                              </a:solidFill>
                              <a:latin typeface="Cambria Math" panose="02040503050406030204" pitchFamily="18" charset="0"/>
                            </a:rPr>
                          </m:ctrlPr>
                        </m:sSubPr>
                        <m:e>
                          <m:r>
                            <a:rPr lang="is-IS" sz="2400" i="1">
                              <a:solidFill>
                                <a:srgbClr val="000000"/>
                              </a:solidFill>
                              <a:latin typeface="Cambria Math" panose="02040503050406030204" pitchFamily="18" charset="0"/>
                            </a:rPr>
                            <m:t>𝐷</m:t>
                          </m:r>
                        </m:e>
                        <m:sub>
                          <m:r>
                            <a:rPr lang="is-IS" sz="2400" i="1">
                              <a:solidFill>
                                <a:srgbClr val="000000"/>
                              </a:solidFill>
                              <a:latin typeface="Cambria Math" panose="02040503050406030204" pitchFamily="18" charset="0"/>
                            </a:rPr>
                            <m:t>𝑓</m:t>
                          </m:r>
                        </m:sub>
                      </m:sSub>
                      <m:r>
                        <a:rPr lang="is-IS" sz="2400" i="1">
                          <a:solidFill>
                            <a:srgbClr val="000000"/>
                          </a:solidFill>
                          <a:latin typeface="Cambria Math" panose="02040503050406030204" pitchFamily="18" charset="0"/>
                        </a:rPr>
                        <m:t>=</m:t>
                      </m:r>
                      <m:d>
                        <m:dPr>
                          <m:begChr m:val="{"/>
                          <m:endChr m:val=""/>
                          <m:ctrlPr>
                            <a:rPr lang="is-IS" sz="2400" i="1">
                              <a:solidFill>
                                <a:srgbClr val="000000"/>
                              </a:solidFill>
                              <a:latin typeface="Cambria Math" panose="02040503050406030204" pitchFamily="18" charset="0"/>
                            </a:rPr>
                          </m:ctrlPr>
                        </m:dPr>
                        <m:e>
                          <m:r>
                            <a:rPr lang="is-IS" sz="2400" i="1">
                              <a:solidFill>
                                <a:srgbClr val="000000"/>
                              </a:solidFill>
                              <a:latin typeface="Cambria Math" panose="02040503050406030204" pitchFamily="18" charset="0"/>
                            </a:rPr>
                            <m:t>𝑥</m:t>
                          </m:r>
                          <m:r>
                            <a:rPr lang="is-IS" sz="2400" i="1">
                              <a:solidFill>
                                <a:srgbClr val="000000"/>
                              </a:solidFill>
                              <a:latin typeface="Cambria Math" panose="02040503050406030204" pitchFamily="18" charset="0"/>
                            </a:rPr>
                            <m:t>∈</m:t>
                          </m:r>
                          <m:r>
                            <a:rPr lang="is-IS" sz="2400" i="1">
                              <a:solidFill>
                                <a:srgbClr val="000000"/>
                              </a:solidFill>
                              <a:latin typeface="Cambria Math" panose="02040503050406030204" pitchFamily="18" charset="0"/>
                            </a:rPr>
                            <m:t>𝑅</m:t>
                          </m:r>
                          <m:d>
                            <m:dPr>
                              <m:begChr m:val="|"/>
                              <m:endChr m:val=""/>
                              <m:ctrlPr>
                                <a:rPr lang="is-IS" sz="2400" i="1">
                                  <a:solidFill>
                                    <a:srgbClr val="000000"/>
                                  </a:solidFill>
                                  <a:latin typeface="Cambria Math" panose="02040503050406030204" pitchFamily="18" charset="0"/>
                                </a:rPr>
                              </m:ctrlPr>
                            </m:dPr>
                            <m:e>
                              <m:r>
                                <a:rPr lang="is-IS" sz="2400" i="1">
                                  <a:solidFill>
                                    <a:srgbClr val="000000"/>
                                  </a:solidFill>
                                  <a:latin typeface="Cambria Math" panose="02040503050406030204" pitchFamily="18" charset="0"/>
                                </a:rPr>
                                <m:t>𝑥</m:t>
                              </m:r>
                              <m:r>
                                <a:rPr lang="is-IS" sz="2400" i="1">
                                  <a:solidFill>
                                    <a:srgbClr val="000000"/>
                                  </a:solidFill>
                                  <a:latin typeface="Cambria Math" panose="02040503050406030204" pitchFamily="18" charset="0"/>
                                </a:rPr>
                                <m:t>≠</m:t>
                              </m:r>
                              <m:d>
                                <m:dPr>
                                  <m:begChr m:val=""/>
                                  <m:endChr m:val="}"/>
                                  <m:ctrlPr>
                                    <a:rPr lang="is-IS" sz="2400" i="1">
                                      <a:solidFill>
                                        <a:srgbClr val="000000"/>
                                      </a:solidFill>
                                      <a:latin typeface="Cambria Math" panose="02040503050406030204" pitchFamily="18" charset="0"/>
                                    </a:rPr>
                                  </m:ctrlPr>
                                </m:dPr>
                                <m:e>
                                  <m:r>
                                    <a:rPr lang="is-IS" sz="2400" i="1">
                                      <a:solidFill>
                                        <a:srgbClr val="000000"/>
                                      </a:solidFill>
                                      <a:latin typeface="Cambria Math" panose="02040503050406030204" pitchFamily="18" charset="0"/>
                                    </a:rPr>
                                    <m:t>−3</m:t>
                                  </m:r>
                                </m:e>
                              </m:d>
                            </m:e>
                          </m:d>
                        </m:e>
                      </m:d>
                    </m:oMath>
                  </m:oMathPara>
                </a14:m>
                <a:endParaRPr lang="is-IS" sz="2400" dirty="0"/>
              </a:p>
            </p:txBody>
          </p:sp>
        </mc:Choice>
        <mc:Fallback xmlns="">
          <p:sp>
            <p:nvSpPr>
              <p:cNvPr id="4099" name="Object 3"/>
              <p:cNvSpPr txBox="1">
                <a:spLocks noRot="1" noChangeAspect="1" noMove="1" noResize="1" noEditPoints="1" noAdjustHandles="1" noChangeArrowheads="1" noChangeShapeType="1" noTextEdit="1"/>
              </p:cNvSpPr>
              <p:nvPr/>
            </p:nvSpPr>
            <p:spPr bwMode="auto">
              <a:xfrm>
                <a:off x="914400" y="4649788"/>
                <a:ext cx="2974975" cy="608012"/>
              </a:xfrm>
              <a:prstGeom prst="rect">
                <a:avLst/>
              </a:prstGeom>
              <a:blipFill>
                <a:blip r:embed="rId2"/>
                <a:stretch>
                  <a:fillRect/>
                </a:stretch>
              </a:blipFill>
            </p:spPr>
            <p:txBody>
              <a:bodyPr/>
              <a:lstStyle/>
              <a:p>
                <a:r>
                  <a:rPr lang="is-IS">
                    <a:noFill/>
                  </a:rPr>
                  <a:t> </a:t>
                </a:r>
              </a:p>
            </p:txBody>
          </p:sp>
        </mc:Fallback>
      </mc:AlternateContent>
      <p:sp>
        <p:nvSpPr>
          <p:cNvPr id="4" name="TextBox 3">
            <a:extLst>
              <a:ext uri="{FF2B5EF4-FFF2-40B4-BE49-F238E27FC236}">
                <a16:creationId xmlns:a16="http://schemas.microsoft.com/office/drawing/2014/main" id="{83AE1666-584D-4B5E-9627-D8A2347A6DD7}"/>
              </a:ext>
            </a:extLst>
          </p:cNvPr>
          <p:cNvSpPr txBox="1"/>
          <p:nvPr/>
        </p:nvSpPr>
        <p:spPr>
          <a:xfrm rot="1883798">
            <a:off x="7605426" y="335605"/>
            <a:ext cx="1433148"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is-IS" sz="2400" dirty="0">
                <a:solidFill>
                  <a:srgbClr val="00B050"/>
                </a:solidFill>
              </a:rPr>
              <a:t>Fyrir dæmi</a:t>
            </a:r>
          </a:p>
          <a:p>
            <a:pPr algn="ctr"/>
            <a:r>
              <a:rPr lang="is-IS" sz="2400" dirty="0">
                <a:solidFill>
                  <a:srgbClr val="00B050"/>
                </a:solidFill>
              </a:rPr>
              <a:t>7-15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099"/>
                                        </p:tgtEl>
                                        <p:attrNameLst>
                                          <p:attrName>style.visibility</p:attrName>
                                        </p:attrNameLst>
                                      </p:cBhvr>
                                      <p:to>
                                        <p:strVal val="visible"/>
                                      </p:to>
                                    </p:set>
                                    <p:animEffect transition="in" filter="fade">
                                      <p:cBhvr>
                                        <p:cTn id="20" dur="500"/>
                                        <p:tgtEl>
                                          <p:spTgt spid="4099"/>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a:t>Myndmengi</a:t>
            </a:r>
          </a:p>
        </p:txBody>
      </p:sp>
      <p:sp>
        <p:nvSpPr>
          <p:cNvPr id="3" name="Content Placeholder 2"/>
          <p:cNvSpPr>
            <a:spLocks noGrp="1"/>
          </p:cNvSpPr>
          <p:nvPr>
            <p:ph sz="quarter" idx="1"/>
          </p:nvPr>
        </p:nvSpPr>
        <p:spPr/>
        <p:txBody>
          <a:bodyPr/>
          <a:lstStyle/>
          <a:p>
            <a:r>
              <a:rPr lang="is-IS" dirty="0"/>
              <a:t>Myndmengi er skylt skilgreiningarmenginu.</a:t>
            </a:r>
          </a:p>
          <a:p>
            <a:r>
              <a:rPr lang="is-IS" dirty="0"/>
              <a:t>Hér á að velta fyrir sér hvað </a:t>
            </a:r>
            <a:r>
              <a:rPr lang="is-IS" i="1" dirty="0"/>
              <a:t>y</a:t>
            </a:r>
            <a:r>
              <a:rPr lang="is-IS" dirty="0"/>
              <a:t> getur mögulega orðið.</a:t>
            </a:r>
          </a:p>
          <a:p>
            <a:r>
              <a:rPr lang="is-IS" dirty="0"/>
              <a:t>Til að finna það út þarf að einangra </a:t>
            </a:r>
            <a:r>
              <a:rPr lang="is-IS" i="1" dirty="0"/>
              <a:t>x</a:t>
            </a:r>
            <a:r>
              <a:rPr lang="is-IS" dirty="0"/>
              <a:t> og þá eru góð tök á algebrureikningi undirstaðan en hægt er að nota þessa aðferð við ÖLL myndmengjadæmi.</a:t>
            </a:r>
          </a:p>
          <a:p>
            <a:r>
              <a:rPr lang="is-IS" dirty="0"/>
              <a:t>Þegar </a:t>
            </a:r>
            <a:r>
              <a:rPr lang="is-IS" i="1" dirty="0"/>
              <a:t>x</a:t>
            </a:r>
            <a:r>
              <a:rPr lang="is-IS" dirty="0"/>
              <a:t> er einangrað er auðveldara að sjá hvað </a:t>
            </a:r>
            <a:br>
              <a:rPr lang="is-IS" dirty="0"/>
            </a:br>
            <a:r>
              <a:rPr lang="is-IS" i="1" dirty="0"/>
              <a:t>y </a:t>
            </a:r>
            <a:r>
              <a:rPr lang="is-IS" dirty="0"/>
              <a:t>getur ekki verið.</a:t>
            </a:r>
          </a:p>
          <a:p>
            <a:r>
              <a:rPr lang="is-IS" dirty="0"/>
              <a:t>Skoðum þetta á næstu glærum.</a:t>
            </a:r>
          </a:p>
        </p:txBody>
      </p:sp>
      <p:sp>
        <p:nvSpPr>
          <p:cNvPr id="5" name="TextBox 4">
            <a:extLst>
              <a:ext uri="{FF2B5EF4-FFF2-40B4-BE49-F238E27FC236}">
                <a16:creationId xmlns:a16="http://schemas.microsoft.com/office/drawing/2014/main" id="{B9DF746C-ED91-4982-B6EC-5A01178C82CB}"/>
              </a:ext>
            </a:extLst>
          </p:cNvPr>
          <p:cNvSpPr txBox="1"/>
          <p:nvPr/>
        </p:nvSpPr>
        <p:spPr>
          <a:xfrm rot="1883798">
            <a:off x="7605426" y="335605"/>
            <a:ext cx="1433148"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is-IS" sz="2400" dirty="0">
                <a:solidFill>
                  <a:srgbClr val="00B050"/>
                </a:solidFill>
              </a:rPr>
              <a:t>Fyrir dæmi</a:t>
            </a:r>
          </a:p>
          <a:p>
            <a:pPr algn="ctr"/>
            <a:r>
              <a:rPr lang="is-IS" sz="2400" dirty="0">
                <a:solidFill>
                  <a:srgbClr val="00B050"/>
                </a:solidFill>
              </a:rPr>
              <a:t>7-15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a:t>Skilgreiningar- og myndmengi</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14400" y="1447800"/>
                <a:ext cx="7978080" cy="5410200"/>
              </a:xfrm>
            </p:spPr>
            <p:txBody>
              <a:bodyPr>
                <a:normAutofit/>
              </a:bodyPr>
              <a:lstStyle/>
              <a:p>
                <a:r>
                  <a:rPr lang="is-IS" dirty="0"/>
                  <a:t>Til eru í raun fjórar tegundir af dæmum þar sem spurt er um þessi mengi, allavega í þessum áfanga.</a:t>
                </a:r>
              </a:p>
              <a:p>
                <a:r>
                  <a:rPr lang="is-IS" dirty="0"/>
                  <a:t>Þessar fjórar tegundir hafa stundum mismunandi reiknileiðir.</a:t>
                </a:r>
              </a:p>
              <a:p>
                <a:r>
                  <a:rPr lang="is-IS" dirty="0"/>
                  <a:t>Í fyrsta lagi hefðbundið margliðufall:</a:t>
                </a:r>
                <a:br>
                  <a:rPr lang="is-IS" dirty="0"/>
                </a:br>
                <a14:m>
                  <m:oMath xmlns:m="http://schemas.openxmlformats.org/officeDocument/2006/math">
                    <m:r>
                      <a:rPr lang="is-IS" sz="2400" b="0" i="1" smtClean="0">
                        <a:latin typeface="Cambria Math" panose="02040503050406030204" pitchFamily="18" charset="0"/>
                      </a:rPr>
                      <m:t>𝑓</m:t>
                    </m:r>
                    <m:d>
                      <m:dPr>
                        <m:ctrlPr>
                          <a:rPr lang="is-IS" sz="2400" b="0" i="1" smtClean="0">
                            <a:latin typeface="Cambria Math" panose="02040503050406030204" pitchFamily="18" charset="0"/>
                          </a:rPr>
                        </m:ctrlPr>
                      </m:dPr>
                      <m:e>
                        <m:r>
                          <a:rPr lang="is-IS" sz="2400" b="0" i="1" smtClean="0">
                            <a:latin typeface="Cambria Math" panose="02040503050406030204" pitchFamily="18" charset="0"/>
                          </a:rPr>
                          <m:t>𝑥</m:t>
                        </m:r>
                      </m:e>
                    </m:d>
                    <m:r>
                      <a:rPr lang="is-IS" sz="2400" b="0" i="1" smtClean="0">
                        <a:latin typeface="Cambria Math" panose="02040503050406030204" pitchFamily="18" charset="0"/>
                      </a:rPr>
                      <m:t>=</m:t>
                    </m:r>
                    <m:sSup>
                      <m:sSupPr>
                        <m:ctrlPr>
                          <a:rPr lang="is-IS" sz="2400" b="0" i="1" smtClean="0">
                            <a:latin typeface="Cambria Math" panose="02040503050406030204" pitchFamily="18" charset="0"/>
                          </a:rPr>
                        </m:ctrlPr>
                      </m:sSupPr>
                      <m:e>
                        <m:r>
                          <a:rPr lang="is-IS" sz="2400" b="0" i="1" smtClean="0">
                            <a:latin typeface="Cambria Math" panose="02040503050406030204" pitchFamily="18" charset="0"/>
                          </a:rPr>
                          <m:t>𝑥</m:t>
                        </m:r>
                      </m:e>
                      <m:sup>
                        <m:r>
                          <a:rPr lang="is-IS" sz="2400" b="0" i="1" smtClean="0">
                            <a:latin typeface="Cambria Math" panose="02040503050406030204" pitchFamily="18" charset="0"/>
                          </a:rPr>
                          <m:t>2</m:t>
                        </m:r>
                      </m:sup>
                    </m:sSup>
                    <m:r>
                      <a:rPr lang="is-IS" sz="2400" b="0" i="1" smtClean="0">
                        <a:latin typeface="Cambria Math" panose="02040503050406030204" pitchFamily="18" charset="0"/>
                      </a:rPr>
                      <m:t>−</m:t>
                    </m:r>
                    <m:r>
                      <a:rPr lang="is-IS" sz="2400" b="0" i="1" smtClean="0">
                        <a:latin typeface="Cambria Math" panose="02040503050406030204" pitchFamily="18" charset="0"/>
                      </a:rPr>
                      <m:t>𝑥</m:t>
                    </m:r>
                    <m:r>
                      <a:rPr lang="is-IS" sz="2400" b="0" i="1" smtClean="0">
                        <a:latin typeface="Cambria Math" panose="02040503050406030204" pitchFamily="18" charset="0"/>
                      </a:rPr>
                      <m:t>−</m:t>
                    </m:r>
                  </m:oMath>
                </a14:m>
                <a:r>
                  <a:rPr lang="is-IS" sz="2400" dirty="0"/>
                  <a:t>1</a:t>
                </a:r>
              </a:p>
              <a:p>
                <a:r>
                  <a:rPr lang="is-IS" dirty="0"/>
                  <a:t>Í öðru lagi x undir striki í broti:</a:t>
                </a:r>
                <a:endParaRPr lang="is-IS" sz="2800" i="1" dirty="0">
                  <a:latin typeface="Cambria Math" panose="02040503050406030204" pitchFamily="18" charset="0"/>
                </a:endParaRPr>
              </a:p>
              <a:p>
                <a:pPr marL="268288" indent="-268288">
                  <a:buNone/>
                </a:pPr>
                <a14:m>
                  <m:oMathPara xmlns:m="http://schemas.openxmlformats.org/officeDocument/2006/math">
                    <m:oMathParaPr>
                      <m:jc m:val="left"/>
                    </m:oMathParaPr>
                    <m:oMath xmlns:m="http://schemas.openxmlformats.org/officeDocument/2006/math">
                      <m:r>
                        <a:rPr lang="is-IS" i="1">
                          <a:latin typeface="Cambria Math" panose="02040503050406030204" pitchFamily="18" charset="0"/>
                        </a:rPr>
                        <m:t>𝑓</m:t>
                      </m:r>
                      <m:d>
                        <m:dPr>
                          <m:ctrlPr>
                            <a:rPr lang="is-IS" i="1">
                              <a:latin typeface="Cambria Math" panose="02040503050406030204" pitchFamily="18" charset="0"/>
                            </a:rPr>
                          </m:ctrlPr>
                        </m:dPr>
                        <m:e>
                          <m:r>
                            <a:rPr lang="is-IS" i="1">
                              <a:latin typeface="Cambria Math" panose="02040503050406030204" pitchFamily="18" charset="0"/>
                            </a:rPr>
                            <m:t>𝑥</m:t>
                          </m:r>
                        </m:e>
                      </m:d>
                      <m:r>
                        <a:rPr lang="is-IS" i="1">
                          <a:latin typeface="Cambria Math" panose="02040503050406030204" pitchFamily="18" charset="0"/>
                        </a:rPr>
                        <m:t>=</m:t>
                      </m:r>
                      <m:f>
                        <m:fPr>
                          <m:ctrlPr>
                            <a:rPr lang="is-IS" i="1">
                              <a:latin typeface="Cambria Math" panose="02040503050406030204" pitchFamily="18" charset="0"/>
                            </a:rPr>
                          </m:ctrlPr>
                        </m:fPr>
                        <m:num>
                          <m:r>
                            <a:rPr lang="is-IS" i="1">
                              <a:latin typeface="Cambria Math" panose="02040503050406030204" pitchFamily="18" charset="0"/>
                            </a:rPr>
                            <m:t>1</m:t>
                          </m:r>
                        </m:num>
                        <m:den>
                          <m:sSup>
                            <m:sSupPr>
                              <m:ctrlPr>
                                <a:rPr lang="is-IS" i="1">
                                  <a:latin typeface="Cambria Math" panose="02040503050406030204" pitchFamily="18" charset="0"/>
                                </a:rPr>
                              </m:ctrlPr>
                            </m:sSupPr>
                            <m:e>
                              <m:r>
                                <a:rPr lang="is-IS" i="1">
                                  <a:latin typeface="Cambria Math" panose="02040503050406030204" pitchFamily="18" charset="0"/>
                                </a:rPr>
                                <m:t>𝑥</m:t>
                              </m:r>
                            </m:e>
                            <m:sup>
                              <m:r>
                                <a:rPr lang="is-IS" i="1">
                                  <a:latin typeface="Cambria Math" panose="02040503050406030204" pitchFamily="18" charset="0"/>
                                </a:rPr>
                                <m:t>2</m:t>
                              </m:r>
                            </m:sup>
                          </m:sSup>
                          <m:r>
                            <a:rPr lang="is-IS" i="1">
                              <a:latin typeface="Cambria Math" panose="02040503050406030204" pitchFamily="18" charset="0"/>
                            </a:rPr>
                            <m:t>−</m:t>
                          </m:r>
                          <m:r>
                            <a:rPr lang="is-IS" i="1">
                              <a:latin typeface="Cambria Math" panose="02040503050406030204" pitchFamily="18" charset="0"/>
                            </a:rPr>
                            <m:t>𝑥</m:t>
                          </m:r>
                          <m:r>
                            <a:rPr lang="is-IS" i="1">
                              <a:latin typeface="Cambria Math" panose="02040503050406030204" pitchFamily="18" charset="0"/>
                            </a:rPr>
                            <m:t>−</m:t>
                          </m:r>
                          <m:r>
                            <m:rPr>
                              <m:nor/>
                            </m:rPr>
                            <a:rPr lang="is-IS" dirty="0"/>
                            <m:t>1 </m:t>
                          </m:r>
                        </m:den>
                      </m:f>
                    </m:oMath>
                  </m:oMathPara>
                </a14:m>
                <a:endParaRPr lang="is-IS" dirty="0"/>
              </a:p>
              <a:p>
                <a:r>
                  <a:rPr lang="is-IS" dirty="0"/>
                  <a:t>Í þriðja lagi x undir rót:</a:t>
                </a:r>
                <a:br>
                  <a:rPr lang="is-IS" dirty="0"/>
                </a:br>
                <a14:m>
                  <m:oMath xmlns:m="http://schemas.openxmlformats.org/officeDocument/2006/math">
                    <m:r>
                      <a:rPr lang="is-IS" sz="2400" b="0" i="1" smtClean="0">
                        <a:latin typeface="Cambria Math" panose="02040503050406030204" pitchFamily="18" charset="0"/>
                      </a:rPr>
                      <m:t>𝑓</m:t>
                    </m:r>
                    <m:d>
                      <m:dPr>
                        <m:ctrlPr>
                          <a:rPr lang="is-IS" sz="2400" b="0" i="1" smtClean="0">
                            <a:latin typeface="Cambria Math" panose="02040503050406030204" pitchFamily="18" charset="0"/>
                          </a:rPr>
                        </m:ctrlPr>
                      </m:dPr>
                      <m:e>
                        <m:r>
                          <a:rPr lang="is-IS" sz="2400" b="0" i="1" smtClean="0">
                            <a:latin typeface="Cambria Math" panose="02040503050406030204" pitchFamily="18" charset="0"/>
                          </a:rPr>
                          <m:t>𝑥</m:t>
                        </m:r>
                      </m:e>
                    </m:d>
                    <m:r>
                      <a:rPr lang="is-IS" sz="2400" b="0" i="1" smtClean="0">
                        <a:latin typeface="Cambria Math" panose="02040503050406030204" pitchFamily="18" charset="0"/>
                      </a:rPr>
                      <m:t>=</m:t>
                    </m:r>
                    <m:rad>
                      <m:radPr>
                        <m:degHide m:val="on"/>
                        <m:ctrlPr>
                          <a:rPr lang="is-IS" sz="2400" b="0" i="1" smtClean="0">
                            <a:latin typeface="Cambria Math" panose="02040503050406030204" pitchFamily="18" charset="0"/>
                          </a:rPr>
                        </m:ctrlPr>
                      </m:radPr>
                      <m:deg/>
                      <m:e>
                        <m:sSup>
                          <m:sSupPr>
                            <m:ctrlPr>
                              <a:rPr lang="is-IS" sz="2400" i="1">
                                <a:latin typeface="Cambria Math" panose="02040503050406030204" pitchFamily="18" charset="0"/>
                              </a:rPr>
                            </m:ctrlPr>
                          </m:sSupPr>
                          <m:e>
                            <m:r>
                              <a:rPr lang="is-IS" sz="2400" i="1">
                                <a:latin typeface="Cambria Math" panose="02040503050406030204" pitchFamily="18" charset="0"/>
                              </a:rPr>
                              <m:t>𝑥</m:t>
                            </m:r>
                          </m:e>
                          <m:sup>
                            <m:r>
                              <a:rPr lang="is-IS" sz="2400" i="1">
                                <a:latin typeface="Cambria Math" panose="02040503050406030204" pitchFamily="18" charset="0"/>
                              </a:rPr>
                              <m:t>2</m:t>
                            </m:r>
                          </m:sup>
                        </m:sSup>
                        <m:r>
                          <a:rPr lang="is-IS" sz="2400" i="1">
                            <a:latin typeface="Cambria Math" panose="02040503050406030204" pitchFamily="18" charset="0"/>
                          </a:rPr>
                          <m:t>+</m:t>
                        </m:r>
                        <m:r>
                          <a:rPr lang="is-IS" sz="2400" i="1">
                            <a:latin typeface="Cambria Math" panose="02040503050406030204" pitchFamily="18" charset="0"/>
                          </a:rPr>
                          <m:t>𝑥</m:t>
                        </m:r>
                        <m:r>
                          <a:rPr lang="is-IS" sz="2400" i="1">
                            <a:latin typeface="Cambria Math" panose="02040503050406030204" pitchFamily="18" charset="0"/>
                          </a:rPr>
                          <m:t>−</m:t>
                        </m:r>
                        <m:r>
                          <m:rPr>
                            <m:nor/>
                          </m:rPr>
                          <a:rPr lang="is-IS" sz="2400" b="0" i="0" smtClean="0">
                            <a:latin typeface="Cambria Math" panose="02040503050406030204" pitchFamily="18" charset="0"/>
                          </a:rPr>
                          <m:t>1</m:t>
                        </m:r>
                        <m:r>
                          <m:rPr>
                            <m:nor/>
                          </m:rPr>
                          <a:rPr lang="is-IS" sz="2400" dirty="0"/>
                          <m:t> </m:t>
                        </m:r>
                      </m:e>
                    </m:rad>
                  </m:oMath>
                </a14:m>
                <a:endParaRPr lang="is-IS" dirty="0"/>
              </a:p>
              <a:p>
                <a:r>
                  <a:rPr lang="is-IS" dirty="0"/>
                  <a:t>Í fjórða lagi x undir tveimur rótum (bara skilgreiningamengi):</a:t>
                </a:r>
                <a:br>
                  <a:rPr lang="is-IS" dirty="0"/>
                </a:br>
                <a14:m>
                  <m:oMath xmlns:m="http://schemas.openxmlformats.org/officeDocument/2006/math">
                    <m:r>
                      <a:rPr lang="is-IS" sz="2400" b="0" i="1" smtClean="0">
                        <a:latin typeface="Cambria Math" panose="02040503050406030204" pitchFamily="18" charset="0"/>
                      </a:rPr>
                      <m:t>𝑓</m:t>
                    </m:r>
                    <m:d>
                      <m:dPr>
                        <m:ctrlPr>
                          <a:rPr lang="is-IS" sz="2400" b="0" i="1" smtClean="0">
                            <a:latin typeface="Cambria Math" panose="02040503050406030204" pitchFamily="18" charset="0"/>
                          </a:rPr>
                        </m:ctrlPr>
                      </m:dPr>
                      <m:e>
                        <m:r>
                          <a:rPr lang="is-IS" sz="2400" b="0" i="1" smtClean="0">
                            <a:latin typeface="Cambria Math" panose="02040503050406030204" pitchFamily="18" charset="0"/>
                          </a:rPr>
                          <m:t>𝑥</m:t>
                        </m:r>
                      </m:e>
                    </m:d>
                    <m:r>
                      <a:rPr lang="is-IS" sz="2400" b="0" i="1" smtClean="0">
                        <a:latin typeface="Cambria Math" panose="02040503050406030204" pitchFamily="18" charset="0"/>
                      </a:rPr>
                      <m:t>=</m:t>
                    </m:r>
                    <m:rad>
                      <m:radPr>
                        <m:degHide m:val="on"/>
                        <m:ctrlPr>
                          <a:rPr lang="is-IS" sz="2400" b="0" i="1" smtClean="0">
                            <a:latin typeface="Cambria Math" panose="02040503050406030204" pitchFamily="18" charset="0"/>
                          </a:rPr>
                        </m:ctrlPr>
                      </m:radPr>
                      <m:deg/>
                      <m:e>
                        <m:r>
                          <a:rPr lang="is-IS" sz="2400" i="1">
                            <a:latin typeface="Cambria Math" panose="02040503050406030204" pitchFamily="18" charset="0"/>
                          </a:rPr>
                          <m:t>𝑥</m:t>
                        </m:r>
                        <m:r>
                          <a:rPr lang="is-IS" sz="2400" i="1">
                            <a:latin typeface="Cambria Math" panose="02040503050406030204" pitchFamily="18" charset="0"/>
                          </a:rPr>
                          <m:t>−</m:t>
                        </m:r>
                        <m:r>
                          <m:rPr>
                            <m:nor/>
                          </m:rPr>
                          <a:rPr lang="is-IS" sz="2400" b="0" i="0" smtClean="0">
                            <a:latin typeface="Cambria Math" panose="02040503050406030204" pitchFamily="18" charset="0"/>
                          </a:rPr>
                          <m:t>1</m:t>
                        </m:r>
                        <m:r>
                          <m:rPr>
                            <m:nor/>
                          </m:rPr>
                          <a:rPr lang="is-IS" sz="2400" dirty="0"/>
                          <m:t> </m:t>
                        </m:r>
                      </m:e>
                    </m:rad>
                    <m:r>
                      <a:rPr lang="is-IS" sz="2400" b="0" i="1" dirty="0" smtClean="0">
                        <a:latin typeface="Cambria Math" panose="02040503050406030204" pitchFamily="18" charset="0"/>
                      </a:rPr>
                      <m:t>+</m:t>
                    </m:r>
                    <m:rad>
                      <m:radPr>
                        <m:degHide m:val="on"/>
                        <m:ctrlPr>
                          <a:rPr lang="is-IS" sz="2400" i="1">
                            <a:latin typeface="Cambria Math" panose="02040503050406030204" pitchFamily="18" charset="0"/>
                          </a:rPr>
                        </m:ctrlPr>
                      </m:radPr>
                      <m:deg/>
                      <m:e>
                        <m:r>
                          <a:rPr lang="is-IS" sz="2400" i="1">
                            <a:latin typeface="Cambria Math" panose="02040503050406030204" pitchFamily="18" charset="0"/>
                          </a:rPr>
                          <m:t>𝑥</m:t>
                        </m:r>
                        <m:r>
                          <m:rPr>
                            <m:nor/>
                          </m:rPr>
                          <a:rPr lang="is-IS" sz="2400" b="0" i="0" smtClean="0">
                            <a:latin typeface="Cambria Math" panose="02040503050406030204" pitchFamily="18" charset="0"/>
                          </a:rPr>
                          <m:t>+</m:t>
                        </m:r>
                        <m:r>
                          <m:rPr>
                            <m:nor/>
                          </m:rPr>
                          <a:rPr lang="is-IS" sz="2400">
                            <a:latin typeface="Cambria Math" panose="02040503050406030204" pitchFamily="18" charset="0"/>
                          </a:rPr>
                          <m:t>1</m:t>
                        </m:r>
                        <m:r>
                          <m:rPr>
                            <m:nor/>
                          </m:rPr>
                          <a:rPr lang="is-IS" sz="2400" dirty="0"/>
                          <m:t> </m:t>
                        </m:r>
                      </m:e>
                    </m:rad>
                  </m:oMath>
                </a14:m>
                <a:endParaRPr lang="is-IS" sz="2400" dirty="0"/>
              </a:p>
              <a:p>
                <a:pPr marL="268288" indent="0">
                  <a:buNone/>
                  <a:tabLst>
                    <a:tab pos="268288" algn="l"/>
                  </a:tabLst>
                </a:pPr>
                <a:endParaRPr lang="is-IS" sz="24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14400" y="1447800"/>
                <a:ext cx="7978080" cy="5410200"/>
              </a:xfrm>
              <a:blipFill>
                <a:blip r:embed="rId2"/>
                <a:stretch>
                  <a:fillRect l="-764" t="-1015"/>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9DF746C-ED91-4982-B6EC-5A01178C82CB}"/>
              </a:ext>
            </a:extLst>
          </p:cNvPr>
          <p:cNvSpPr txBox="1"/>
          <p:nvPr/>
        </p:nvSpPr>
        <p:spPr>
          <a:xfrm rot="1883798">
            <a:off x="7605426" y="335605"/>
            <a:ext cx="1433148"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is-IS" sz="2400" dirty="0">
                <a:solidFill>
                  <a:srgbClr val="00B050"/>
                </a:solidFill>
              </a:rPr>
              <a:t>Fyrir dæmi</a:t>
            </a:r>
          </a:p>
          <a:p>
            <a:pPr algn="ctr"/>
            <a:r>
              <a:rPr lang="is-IS" sz="2400" dirty="0">
                <a:solidFill>
                  <a:srgbClr val="00B050"/>
                </a:solidFill>
              </a:rPr>
              <a:t>7-15</a:t>
            </a:r>
          </a:p>
        </p:txBody>
      </p:sp>
    </p:spTree>
    <p:extLst>
      <p:ext uri="{BB962C8B-B14F-4D97-AF65-F5344CB8AC3E}">
        <p14:creationId xmlns:p14="http://schemas.microsoft.com/office/powerpoint/2010/main" val="1123048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a:t>Skilgreiningar- og myndmengi</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914400" y="1447800"/>
                <a:ext cx="7772400" cy="5293568"/>
              </a:xfrm>
            </p:spPr>
            <p:txBody>
              <a:bodyPr>
                <a:normAutofit/>
              </a:bodyPr>
              <a:lstStyle/>
              <a:p>
                <a:r>
                  <a:rPr lang="is-IS" dirty="0"/>
                  <a:t>Hefðbundið margliðufall er í dæmi 7b, bls. 12</a:t>
                </a:r>
                <a:br>
                  <a:rPr lang="is-IS" dirty="0"/>
                </a:br>
                <a14:m>
                  <m:oMath xmlns:m="http://schemas.openxmlformats.org/officeDocument/2006/math">
                    <m:r>
                      <a:rPr lang="is-IS" sz="2400" b="0" i="1" smtClean="0">
                        <a:latin typeface="Cambria Math" panose="02040503050406030204" pitchFamily="18" charset="0"/>
                      </a:rPr>
                      <m:t>𝑓</m:t>
                    </m:r>
                    <m:d>
                      <m:dPr>
                        <m:ctrlPr>
                          <a:rPr lang="is-IS" sz="2400" b="0" i="1" smtClean="0">
                            <a:latin typeface="Cambria Math" panose="02040503050406030204" pitchFamily="18" charset="0"/>
                          </a:rPr>
                        </m:ctrlPr>
                      </m:dPr>
                      <m:e>
                        <m:r>
                          <a:rPr lang="is-IS" sz="2400" b="0" i="1" smtClean="0">
                            <a:latin typeface="Cambria Math" panose="02040503050406030204" pitchFamily="18" charset="0"/>
                          </a:rPr>
                          <m:t>𝑥</m:t>
                        </m:r>
                      </m:e>
                    </m:d>
                    <m:r>
                      <a:rPr lang="is-IS" sz="2400" b="0" i="1" smtClean="0">
                        <a:latin typeface="Cambria Math" panose="02040503050406030204" pitchFamily="18" charset="0"/>
                      </a:rPr>
                      <m:t>=</m:t>
                    </m:r>
                    <m:sSup>
                      <m:sSupPr>
                        <m:ctrlPr>
                          <a:rPr lang="is-IS" sz="2400" b="0" i="1" smtClean="0">
                            <a:latin typeface="Cambria Math" panose="02040503050406030204" pitchFamily="18" charset="0"/>
                          </a:rPr>
                        </m:ctrlPr>
                      </m:sSupPr>
                      <m:e>
                        <m:r>
                          <a:rPr lang="is-IS" sz="2400" b="0" i="1" smtClean="0">
                            <a:latin typeface="Cambria Math" panose="02040503050406030204" pitchFamily="18" charset="0"/>
                          </a:rPr>
                          <m:t>𝑥</m:t>
                        </m:r>
                      </m:e>
                      <m:sup>
                        <m:r>
                          <a:rPr lang="is-IS" sz="2400" b="0" i="1" smtClean="0">
                            <a:latin typeface="Cambria Math" panose="02040503050406030204" pitchFamily="18" charset="0"/>
                          </a:rPr>
                          <m:t>2</m:t>
                        </m:r>
                      </m:sup>
                    </m:sSup>
                    <m:r>
                      <a:rPr lang="is-IS" sz="2400" b="0" i="1" smtClean="0">
                        <a:latin typeface="Cambria Math" panose="02040503050406030204" pitchFamily="18" charset="0"/>
                      </a:rPr>
                      <m:t>+2</m:t>
                    </m:r>
                    <m:r>
                      <a:rPr lang="is-IS" sz="2400" b="0" i="1" smtClean="0">
                        <a:latin typeface="Cambria Math" panose="02040503050406030204" pitchFamily="18" charset="0"/>
                      </a:rPr>
                      <m:t>𝑥</m:t>
                    </m:r>
                    <m:r>
                      <a:rPr lang="is-IS" sz="2400" b="0" i="0" smtClean="0">
                        <a:latin typeface="Cambria Math" panose="02040503050406030204" pitchFamily="18" charset="0"/>
                      </a:rPr>
                      <m:t>+1</m:t>
                    </m:r>
                  </m:oMath>
                </a14:m>
                <a:endParaRPr lang="is-IS" sz="2400" b="0" dirty="0"/>
              </a:p>
              <a:p>
                <a:r>
                  <a:rPr lang="is-IS" sz="2400" dirty="0"/>
                  <a:t>Í margliðuföllum eins og þessu getur x allaf verið hvaða tala sem er sem má skrifa </a:t>
                </a:r>
                <a14:m>
                  <m:oMath xmlns:m="http://schemas.openxmlformats.org/officeDocument/2006/math">
                    <m:sSub>
                      <m:sSubPr>
                        <m:ctrlPr>
                          <a:rPr lang="is-IS" sz="2400" b="0" i="1" smtClean="0">
                            <a:latin typeface="Cambria Math" panose="02040503050406030204" pitchFamily="18" charset="0"/>
                          </a:rPr>
                        </m:ctrlPr>
                      </m:sSubPr>
                      <m:e>
                        <m:r>
                          <a:rPr lang="is-IS" sz="2400" b="0" i="1" smtClean="0">
                            <a:latin typeface="Cambria Math" panose="02040503050406030204" pitchFamily="18" charset="0"/>
                          </a:rPr>
                          <m:t>𝐷</m:t>
                        </m:r>
                      </m:e>
                      <m:sub>
                        <m:r>
                          <a:rPr lang="is-IS" sz="2400" b="0" i="1" smtClean="0">
                            <a:latin typeface="Cambria Math" panose="02040503050406030204" pitchFamily="18" charset="0"/>
                          </a:rPr>
                          <m:t>𝑓</m:t>
                        </m:r>
                      </m:sub>
                    </m:sSub>
                    <m:r>
                      <a:rPr lang="is-IS" sz="2400" b="0" i="1" smtClean="0">
                        <a:latin typeface="Cambria Math" panose="02040503050406030204" pitchFamily="18" charset="0"/>
                      </a:rPr>
                      <m:t>=</m:t>
                    </m:r>
                    <m:r>
                      <a:rPr lang="is-IS" sz="2400" b="0" i="1" smtClean="0">
                        <a:latin typeface="Cambria Math" panose="02040503050406030204" pitchFamily="18" charset="0"/>
                      </a:rPr>
                      <m:t>𝑅</m:t>
                    </m:r>
                  </m:oMath>
                </a14:m>
                <a:endParaRPr lang="is-IS" sz="2400" dirty="0"/>
              </a:p>
              <a:p>
                <a:r>
                  <a:rPr lang="is-IS" sz="2400" dirty="0"/>
                  <a:t>Til að finna myndmengi þarf að setja y í staðin fyrir f(x) og eingangra x og að lokum lesa úr svarinu.</a:t>
                </a:r>
              </a:p>
              <a:p>
                <a:pPr marL="268288" indent="0">
                  <a:buNone/>
                </a:pPr>
                <a14:m>
                  <m:oMathPara xmlns:m="http://schemas.openxmlformats.org/officeDocument/2006/math">
                    <m:oMathParaPr>
                      <m:jc m:val="left"/>
                    </m:oMathParaPr>
                    <m:oMath xmlns:m="http://schemas.openxmlformats.org/officeDocument/2006/math">
                      <m:r>
                        <a:rPr lang="is-IS" sz="2400" b="0" i="1" smtClean="0">
                          <a:latin typeface="Cambria Math" panose="02040503050406030204" pitchFamily="18" charset="0"/>
                        </a:rPr>
                        <m:t>𝑦</m:t>
                      </m:r>
                      <m:r>
                        <a:rPr lang="is-IS" sz="2400" b="0" i="1" smtClean="0">
                          <a:latin typeface="Cambria Math" panose="02040503050406030204" pitchFamily="18" charset="0"/>
                        </a:rPr>
                        <m:t>=</m:t>
                      </m:r>
                      <m:sSup>
                        <m:sSupPr>
                          <m:ctrlPr>
                            <a:rPr lang="is-IS" sz="2400" b="0" i="1" smtClean="0">
                              <a:latin typeface="Cambria Math" panose="02040503050406030204" pitchFamily="18" charset="0"/>
                            </a:rPr>
                          </m:ctrlPr>
                        </m:sSupPr>
                        <m:e>
                          <m:r>
                            <a:rPr lang="is-IS" sz="2400" b="0" i="1" smtClean="0">
                              <a:latin typeface="Cambria Math" panose="02040503050406030204" pitchFamily="18" charset="0"/>
                            </a:rPr>
                            <m:t>𝑥</m:t>
                          </m:r>
                        </m:e>
                        <m:sup>
                          <m:r>
                            <a:rPr lang="is-IS" sz="2400" b="0" i="1" smtClean="0">
                              <a:latin typeface="Cambria Math" panose="02040503050406030204" pitchFamily="18" charset="0"/>
                            </a:rPr>
                            <m:t>2</m:t>
                          </m:r>
                        </m:sup>
                      </m:sSup>
                      <m:r>
                        <a:rPr lang="is-IS" sz="2400" b="0" i="1" smtClean="0">
                          <a:latin typeface="Cambria Math" panose="02040503050406030204" pitchFamily="18" charset="0"/>
                        </a:rPr>
                        <m:t>+2</m:t>
                      </m:r>
                      <m:r>
                        <a:rPr lang="is-IS" sz="2400" b="0" i="1" smtClean="0">
                          <a:latin typeface="Cambria Math" panose="02040503050406030204" pitchFamily="18" charset="0"/>
                        </a:rPr>
                        <m:t>𝑥</m:t>
                      </m:r>
                      <m:r>
                        <a:rPr lang="is-IS" sz="2400" b="0" i="0" smtClean="0">
                          <a:latin typeface="Cambria Math" panose="02040503050406030204" pitchFamily="18" charset="0"/>
                        </a:rPr>
                        <m:t>+1</m:t>
                      </m:r>
                    </m:oMath>
                  </m:oMathPara>
                </a14:m>
                <a:endParaRPr lang="is-IS" sz="2400" b="0" dirty="0"/>
              </a:p>
              <a:p>
                <a:pPr marL="268288" indent="0">
                  <a:buNone/>
                </a:pPr>
                <a14:m>
                  <m:oMathPara xmlns:m="http://schemas.openxmlformats.org/officeDocument/2006/math">
                    <m:oMathParaPr>
                      <m:jc m:val="left"/>
                    </m:oMathParaPr>
                    <m:oMath xmlns:m="http://schemas.openxmlformats.org/officeDocument/2006/math">
                      <m:r>
                        <a:rPr lang="is-IS" sz="2400" b="0" i="1" smtClean="0">
                          <a:latin typeface="Cambria Math" panose="02040503050406030204" pitchFamily="18" charset="0"/>
                        </a:rPr>
                        <m:t>𝑦</m:t>
                      </m:r>
                      <m:r>
                        <a:rPr lang="is-IS" sz="2400" b="0" i="1" smtClean="0">
                          <a:latin typeface="Cambria Math" panose="02040503050406030204" pitchFamily="18" charset="0"/>
                        </a:rPr>
                        <m:t>=</m:t>
                      </m:r>
                      <m:d>
                        <m:dPr>
                          <m:ctrlPr>
                            <a:rPr lang="is-IS" sz="2400" b="0" i="1" smtClean="0">
                              <a:latin typeface="Cambria Math" panose="02040503050406030204" pitchFamily="18" charset="0"/>
                            </a:rPr>
                          </m:ctrlPr>
                        </m:dPr>
                        <m:e>
                          <m:r>
                            <a:rPr lang="is-IS" sz="2400" b="0" i="1" smtClean="0">
                              <a:latin typeface="Cambria Math" panose="02040503050406030204" pitchFamily="18" charset="0"/>
                            </a:rPr>
                            <m:t>𝑥</m:t>
                          </m:r>
                          <m:r>
                            <a:rPr lang="is-IS" sz="2400" b="0" i="1" smtClean="0">
                              <a:latin typeface="Cambria Math" panose="02040503050406030204" pitchFamily="18" charset="0"/>
                            </a:rPr>
                            <m:t>+1</m:t>
                          </m:r>
                        </m:e>
                      </m:d>
                      <m:d>
                        <m:dPr>
                          <m:ctrlPr>
                            <a:rPr lang="is-IS" sz="2400" i="1">
                              <a:latin typeface="Cambria Math" panose="02040503050406030204" pitchFamily="18" charset="0"/>
                            </a:rPr>
                          </m:ctrlPr>
                        </m:dPr>
                        <m:e>
                          <m:r>
                            <a:rPr lang="is-IS" sz="2400" i="1">
                              <a:latin typeface="Cambria Math" panose="02040503050406030204" pitchFamily="18" charset="0"/>
                            </a:rPr>
                            <m:t>𝑥</m:t>
                          </m:r>
                          <m:r>
                            <a:rPr lang="is-IS" sz="2400" i="1">
                              <a:latin typeface="Cambria Math" panose="02040503050406030204" pitchFamily="18" charset="0"/>
                            </a:rPr>
                            <m:t>+1</m:t>
                          </m:r>
                        </m:e>
                      </m:d>
                    </m:oMath>
                  </m:oMathPara>
                </a14:m>
                <a:endParaRPr lang="is-IS" sz="2400" b="0" dirty="0"/>
              </a:p>
              <a:p>
                <a:pPr marL="268288" indent="0">
                  <a:buNone/>
                </a:pPr>
                <a14:m>
                  <m:oMathPara xmlns:m="http://schemas.openxmlformats.org/officeDocument/2006/math">
                    <m:oMathParaPr>
                      <m:jc m:val="left"/>
                    </m:oMathParaPr>
                    <m:oMath xmlns:m="http://schemas.openxmlformats.org/officeDocument/2006/math">
                      <m:r>
                        <a:rPr lang="is-IS" sz="2400" b="0" i="1" smtClean="0">
                          <a:latin typeface="Cambria Math" panose="02040503050406030204" pitchFamily="18" charset="0"/>
                        </a:rPr>
                        <m:t>𝑦</m:t>
                      </m:r>
                      <m:r>
                        <a:rPr lang="is-IS" sz="2400" b="0" i="1" smtClean="0">
                          <a:latin typeface="Cambria Math" panose="02040503050406030204" pitchFamily="18" charset="0"/>
                        </a:rPr>
                        <m:t>=</m:t>
                      </m:r>
                      <m:sSup>
                        <m:sSupPr>
                          <m:ctrlPr>
                            <a:rPr lang="is-IS" sz="2400" b="0" i="1" smtClean="0">
                              <a:latin typeface="Cambria Math" panose="02040503050406030204" pitchFamily="18" charset="0"/>
                            </a:rPr>
                          </m:ctrlPr>
                        </m:sSupPr>
                        <m:e>
                          <m:d>
                            <m:dPr>
                              <m:ctrlPr>
                                <a:rPr lang="is-IS" sz="2400" b="0" i="1" smtClean="0">
                                  <a:latin typeface="Cambria Math" panose="02040503050406030204" pitchFamily="18" charset="0"/>
                                </a:rPr>
                              </m:ctrlPr>
                            </m:dPr>
                            <m:e>
                              <m:r>
                                <a:rPr lang="is-IS" sz="2400" b="0" i="1" smtClean="0">
                                  <a:latin typeface="Cambria Math" panose="02040503050406030204" pitchFamily="18" charset="0"/>
                                </a:rPr>
                                <m:t>𝑥</m:t>
                              </m:r>
                              <m:r>
                                <a:rPr lang="is-IS" sz="2400" b="0" i="1" smtClean="0">
                                  <a:latin typeface="Cambria Math" panose="02040503050406030204" pitchFamily="18" charset="0"/>
                                </a:rPr>
                                <m:t>+1</m:t>
                              </m:r>
                            </m:e>
                          </m:d>
                        </m:e>
                        <m:sup>
                          <m:r>
                            <a:rPr lang="is-IS" sz="2400" b="0" i="1" smtClean="0">
                              <a:latin typeface="Cambria Math" panose="02040503050406030204" pitchFamily="18" charset="0"/>
                            </a:rPr>
                            <m:t>2</m:t>
                          </m:r>
                        </m:sup>
                      </m:sSup>
                    </m:oMath>
                  </m:oMathPara>
                </a14:m>
                <a:endParaRPr lang="is-IS" sz="2400" b="0" dirty="0"/>
              </a:p>
              <a:p>
                <a:pPr marL="268288" indent="0">
                  <a:buNone/>
                </a:pPr>
                <a14:m>
                  <m:oMathPara xmlns:m="http://schemas.openxmlformats.org/officeDocument/2006/math">
                    <m:oMathParaPr>
                      <m:jc m:val="left"/>
                    </m:oMathParaPr>
                    <m:oMath xmlns:m="http://schemas.openxmlformats.org/officeDocument/2006/math">
                      <m:r>
                        <a:rPr lang="is-IS" sz="2400" b="0" i="1" smtClean="0">
                          <a:latin typeface="Cambria Math" panose="02040503050406030204" pitchFamily="18" charset="0"/>
                          <a:ea typeface="Cambria Math" panose="02040503050406030204" pitchFamily="18" charset="0"/>
                        </a:rPr>
                        <m:t>±</m:t>
                      </m:r>
                      <m:rad>
                        <m:radPr>
                          <m:degHide m:val="on"/>
                          <m:ctrlPr>
                            <a:rPr lang="is-IS" sz="2400" b="0" i="1" smtClean="0">
                              <a:latin typeface="Cambria Math" panose="02040503050406030204" pitchFamily="18" charset="0"/>
                              <a:ea typeface="Cambria Math" panose="02040503050406030204" pitchFamily="18" charset="0"/>
                            </a:rPr>
                          </m:ctrlPr>
                        </m:radPr>
                        <m:deg/>
                        <m:e>
                          <m:r>
                            <a:rPr lang="is-IS" sz="2400" i="1">
                              <a:latin typeface="Cambria Math" panose="02040503050406030204" pitchFamily="18" charset="0"/>
                            </a:rPr>
                            <m:t>𝑦</m:t>
                          </m:r>
                        </m:e>
                      </m:rad>
                      <m:r>
                        <a:rPr lang="is-IS" sz="2400" b="0" i="1" smtClean="0">
                          <a:latin typeface="Cambria Math" panose="02040503050406030204" pitchFamily="18" charset="0"/>
                        </a:rPr>
                        <m:t>=</m:t>
                      </m:r>
                      <m:r>
                        <a:rPr lang="is-IS" sz="2400" b="0" i="1" smtClean="0">
                          <a:latin typeface="Cambria Math" panose="02040503050406030204" pitchFamily="18" charset="0"/>
                        </a:rPr>
                        <m:t>𝑥</m:t>
                      </m:r>
                      <m:r>
                        <a:rPr lang="is-IS" sz="2400" b="0" i="1" smtClean="0">
                          <a:latin typeface="Cambria Math" panose="02040503050406030204" pitchFamily="18" charset="0"/>
                        </a:rPr>
                        <m:t>+1</m:t>
                      </m:r>
                    </m:oMath>
                  </m:oMathPara>
                </a14:m>
                <a:endParaRPr lang="is-IS" sz="2400" b="0" dirty="0"/>
              </a:p>
              <a:p>
                <a:pPr marL="268288" indent="0">
                  <a:buNone/>
                </a:pPr>
                <a14:m>
                  <m:oMathPara xmlns:m="http://schemas.openxmlformats.org/officeDocument/2006/math">
                    <m:oMathParaPr>
                      <m:jc m:val="left"/>
                    </m:oMathParaPr>
                    <m:oMath xmlns:m="http://schemas.openxmlformats.org/officeDocument/2006/math">
                      <m:r>
                        <a:rPr lang="is-IS" sz="2400" b="0" i="1" smtClean="0">
                          <a:latin typeface="Cambria Math" panose="02040503050406030204" pitchFamily="18" charset="0"/>
                        </a:rPr>
                        <m:t>𝑥</m:t>
                      </m:r>
                      <m:r>
                        <a:rPr lang="is-IS" sz="2400" b="0" i="1" smtClean="0">
                          <a:latin typeface="Cambria Math" panose="02040503050406030204" pitchFamily="18" charset="0"/>
                        </a:rPr>
                        <m:t>=±</m:t>
                      </m:r>
                      <m:rad>
                        <m:radPr>
                          <m:degHide m:val="on"/>
                          <m:ctrlPr>
                            <a:rPr lang="is-IS" sz="2400" i="1">
                              <a:latin typeface="Cambria Math" panose="02040503050406030204" pitchFamily="18" charset="0"/>
                              <a:ea typeface="Cambria Math" panose="02040503050406030204" pitchFamily="18" charset="0"/>
                            </a:rPr>
                          </m:ctrlPr>
                        </m:radPr>
                        <m:deg/>
                        <m:e>
                          <m:r>
                            <a:rPr lang="is-IS" sz="2400" i="1">
                              <a:latin typeface="Cambria Math" panose="02040503050406030204" pitchFamily="18" charset="0"/>
                            </a:rPr>
                            <m:t>𝑦</m:t>
                          </m:r>
                        </m:e>
                      </m:rad>
                      <m:r>
                        <a:rPr lang="is-IS" sz="2400" b="0" i="1" smtClean="0">
                          <a:latin typeface="Cambria Math" panose="02040503050406030204" pitchFamily="18" charset="0"/>
                        </a:rPr>
                        <m:t>−</m:t>
                      </m:r>
                      <m:r>
                        <a:rPr lang="is-IS" sz="2400" b="0" i="1" smtClean="0">
                          <a:latin typeface="Cambria Math" panose="02040503050406030204" pitchFamily="18" charset="0"/>
                        </a:rPr>
                        <m:t>1</m:t>
                      </m:r>
                    </m:oMath>
                  </m:oMathPara>
                </a14:m>
                <a:endParaRPr lang="is-IS" sz="2400" dirty="0"/>
              </a:p>
              <a:p>
                <a:r>
                  <a:rPr lang="is-IS" sz="2400" dirty="0"/>
                  <a:t>Það má ekki vera mínus undir rót svo y getur bara verið 0 og upp, sem er myndmengið. Má einnig skrifa </a:t>
                </a:r>
                <a14:m>
                  <m:oMath xmlns:m="http://schemas.openxmlformats.org/officeDocument/2006/math">
                    <m:sSub>
                      <m:sSubPr>
                        <m:ctrlPr>
                          <a:rPr lang="is-IS" sz="2400" b="0" i="1" smtClean="0">
                            <a:latin typeface="Cambria Math" panose="02040503050406030204" pitchFamily="18" charset="0"/>
                          </a:rPr>
                        </m:ctrlPr>
                      </m:sSubPr>
                      <m:e>
                        <m:r>
                          <a:rPr lang="is-IS" sz="2400" b="0" i="1" smtClean="0">
                            <a:latin typeface="Cambria Math" panose="02040503050406030204" pitchFamily="18" charset="0"/>
                          </a:rPr>
                          <m:t>𝑉</m:t>
                        </m:r>
                      </m:e>
                      <m:sub>
                        <m:r>
                          <a:rPr lang="is-IS" sz="2400" b="0" i="1" smtClean="0">
                            <a:latin typeface="Cambria Math" panose="02040503050406030204" pitchFamily="18" charset="0"/>
                          </a:rPr>
                          <m:t>𝑓</m:t>
                        </m:r>
                      </m:sub>
                    </m:sSub>
                    <m:r>
                      <a:rPr lang="is-IS" sz="2400" b="0" i="1" smtClean="0">
                        <a:latin typeface="Cambria Math" panose="02040503050406030204" pitchFamily="18" charset="0"/>
                      </a:rPr>
                      <m:t>=[0,</m:t>
                    </m:r>
                    <m:r>
                      <a:rPr lang="is-IS" sz="2400" b="0" i="1" smtClean="0">
                        <a:latin typeface="Cambria Math" panose="02040503050406030204" pitchFamily="18" charset="0"/>
                        <a:ea typeface="Cambria Math" panose="02040503050406030204" pitchFamily="18" charset="0"/>
                      </a:rPr>
                      <m:t>∞[</m:t>
                    </m:r>
                  </m:oMath>
                </a14:m>
                <a:endParaRPr lang="is-IS" sz="2400" dirty="0"/>
              </a:p>
              <a:p>
                <a:pPr marL="268288" indent="0">
                  <a:buNone/>
                </a:pPr>
                <a:endParaRPr lang="is-IS" sz="2400" b="0" dirty="0"/>
              </a:p>
              <a:p>
                <a:pPr marL="268288" indent="0">
                  <a:buNone/>
                </a:pPr>
                <a:endParaRPr lang="is-IS" sz="2400" b="0" dirty="0"/>
              </a:p>
              <a:p>
                <a:endParaRPr lang="is-IS" sz="240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914400" y="1447800"/>
                <a:ext cx="7772400" cy="5293568"/>
              </a:xfrm>
              <a:blipFill>
                <a:blip r:embed="rId2"/>
                <a:stretch>
                  <a:fillRect l="-784" t="-1037" r="-1961" b="-115"/>
                </a:stretch>
              </a:blipFill>
            </p:spPr>
            <p:txBody>
              <a:bodyPr/>
              <a:lstStyle/>
              <a:p>
                <a:r>
                  <a:rPr lang="is-IS">
                    <a:noFill/>
                  </a:rPr>
                  <a:t> </a:t>
                </a:r>
              </a:p>
            </p:txBody>
          </p:sp>
        </mc:Fallback>
      </mc:AlternateContent>
      <p:sp>
        <p:nvSpPr>
          <p:cNvPr id="5" name="TextBox 4">
            <a:extLst>
              <a:ext uri="{FF2B5EF4-FFF2-40B4-BE49-F238E27FC236}">
                <a16:creationId xmlns:a16="http://schemas.microsoft.com/office/drawing/2014/main" id="{B9DF746C-ED91-4982-B6EC-5A01178C82CB}"/>
              </a:ext>
            </a:extLst>
          </p:cNvPr>
          <p:cNvSpPr txBox="1"/>
          <p:nvPr/>
        </p:nvSpPr>
        <p:spPr>
          <a:xfrm rot="1883798">
            <a:off x="7605426" y="335605"/>
            <a:ext cx="1433148"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is-IS" sz="2400" dirty="0">
                <a:solidFill>
                  <a:srgbClr val="00B050"/>
                </a:solidFill>
              </a:rPr>
              <a:t>Fyrir dæmi</a:t>
            </a:r>
          </a:p>
          <a:p>
            <a:pPr algn="ctr"/>
            <a:r>
              <a:rPr lang="is-IS" sz="2400" dirty="0">
                <a:solidFill>
                  <a:srgbClr val="00B050"/>
                </a:solidFill>
              </a:rPr>
              <a:t>7-15</a:t>
            </a:r>
          </a:p>
        </p:txBody>
      </p:sp>
    </p:spTree>
    <p:extLst>
      <p:ext uri="{BB962C8B-B14F-4D97-AF65-F5344CB8AC3E}">
        <p14:creationId xmlns:p14="http://schemas.microsoft.com/office/powerpoint/2010/main" val="1490407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a:t>Skilgreiningar- og myndmengi</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14400" y="1447800"/>
                <a:ext cx="8050088" cy="5293568"/>
              </a:xfrm>
            </p:spPr>
            <p:txBody>
              <a:bodyPr>
                <a:normAutofit/>
              </a:bodyPr>
              <a:lstStyle/>
              <a:p>
                <a:r>
                  <a:rPr lang="is-IS" dirty="0"/>
                  <a:t>X undir striki í broti – 11c, bls. 12</a:t>
                </a:r>
                <a:endParaRPr lang="is-IS" sz="2400" b="0" dirty="0"/>
              </a:p>
              <a:p>
                <a:r>
                  <a:rPr lang="is-IS" dirty="0"/>
                  <a:t>Í sumum brotadæmum er x í hærra veldi og slíkt flækir dæmið óneitanlega. En það á ekki við hér.</a:t>
                </a:r>
                <a:br>
                  <a:rPr lang="is-IS" dirty="0"/>
                </a:br>
                <a14:m>
                  <m:oMath xmlns:m="http://schemas.openxmlformats.org/officeDocument/2006/math">
                    <m:r>
                      <a:rPr lang="is-IS" sz="2400" b="0" i="1" smtClean="0">
                        <a:latin typeface="Cambria Math" panose="02040503050406030204" pitchFamily="18" charset="0"/>
                      </a:rPr>
                      <m:t>𝑓</m:t>
                    </m:r>
                    <m:d>
                      <m:dPr>
                        <m:ctrlPr>
                          <a:rPr lang="is-IS" sz="2400" b="0" i="1" smtClean="0">
                            <a:latin typeface="Cambria Math" panose="02040503050406030204" pitchFamily="18" charset="0"/>
                          </a:rPr>
                        </m:ctrlPr>
                      </m:dPr>
                      <m:e>
                        <m:r>
                          <a:rPr lang="is-IS" sz="2400" b="0" i="1" smtClean="0">
                            <a:latin typeface="Cambria Math" panose="02040503050406030204" pitchFamily="18" charset="0"/>
                          </a:rPr>
                          <m:t>𝑥</m:t>
                        </m:r>
                      </m:e>
                    </m:d>
                    <m:r>
                      <a:rPr lang="is-IS" sz="2400" b="0" i="1" smtClean="0">
                        <a:latin typeface="Cambria Math" panose="02040503050406030204" pitchFamily="18" charset="0"/>
                      </a:rPr>
                      <m:t>=</m:t>
                    </m:r>
                    <m:f>
                      <m:fPr>
                        <m:ctrlPr>
                          <a:rPr lang="is-IS" sz="2400" b="0" i="1" smtClean="0">
                            <a:latin typeface="Cambria Math" panose="02040503050406030204" pitchFamily="18" charset="0"/>
                          </a:rPr>
                        </m:ctrlPr>
                      </m:fPr>
                      <m:num>
                        <m:r>
                          <a:rPr lang="is-IS" sz="2400" b="0" i="1" smtClean="0">
                            <a:latin typeface="Cambria Math" panose="02040503050406030204" pitchFamily="18" charset="0"/>
                          </a:rPr>
                          <m:t>1</m:t>
                        </m:r>
                      </m:num>
                      <m:den>
                        <m:r>
                          <a:rPr lang="is-IS" sz="2400" b="0" i="1" smtClean="0">
                            <a:latin typeface="Cambria Math" panose="02040503050406030204" pitchFamily="18" charset="0"/>
                          </a:rPr>
                          <m:t>𝑥</m:t>
                        </m:r>
                        <m:r>
                          <a:rPr lang="is-IS" sz="2400" b="0" i="1" smtClean="0">
                            <a:latin typeface="Cambria Math" panose="02040503050406030204" pitchFamily="18" charset="0"/>
                          </a:rPr>
                          <m:t>+1</m:t>
                        </m:r>
                      </m:den>
                    </m:f>
                  </m:oMath>
                </a14:m>
                <a:endParaRPr lang="is-IS" sz="2400" b="0" dirty="0"/>
              </a:p>
              <a:p>
                <a:r>
                  <a:rPr lang="is-IS" sz="2400" dirty="0"/>
                  <a:t>Það má ekki deila með núlli svo fyrst þarf að skoða hvort það gerist.</a:t>
                </a:r>
              </a:p>
              <a:p>
                <a:r>
                  <a:rPr lang="is-IS" sz="2400" dirty="0"/>
                  <a:t>Sett er 0 í staðin fyrir f(x) og dæmið leyst.</a:t>
                </a:r>
              </a:p>
              <a:p>
                <a:r>
                  <a:rPr lang="is-IS" sz="2400" dirty="0"/>
                  <a:t>Ef dæmið er óleysanlegt, þá getur x verið hvað sem er.</a:t>
                </a:r>
              </a:p>
              <a:p>
                <a:pPr marL="268288" indent="0">
                  <a:buNone/>
                </a:pPr>
                <a:r>
                  <a:rPr lang="is-IS" sz="2400" b="0" dirty="0"/>
                  <a:t>0</a:t>
                </a:r>
                <a14:m>
                  <m:oMath xmlns:m="http://schemas.openxmlformats.org/officeDocument/2006/math">
                    <m:r>
                      <a:rPr lang="is-IS" sz="2400" b="0" i="1" smtClean="0">
                        <a:latin typeface="Cambria Math" panose="02040503050406030204" pitchFamily="18" charset="0"/>
                      </a:rPr>
                      <m:t>=</m:t>
                    </m:r>
                    <m:r>
                      <a:rPr lang="is-IS" sz="2400" b="0" i="1" smtClean="0">
                        <a:latin typeface="Cambria Math" panose="02040503050406030204" pitchFamily="18" charset="0"/>
                      </a:rPr>
                      <m:t>𝑥</m:t>
                    </m:r>
                    <m:r>
                      <a:rPr lang="is-IS" sz="2400" i="1">
                        <a:latin typeface="Cambria Math" panose="02040503050406030204" pitchFamily="18" charset="0"/>
                      </a:rPr>
                      <m:t>+</m:t>
                    </m:r>
                    <m:r>
                      <a:rPr lang="is-IS" sz="2400" b="0" i="1" smtClean="0">
                        <a:latin typeface="Cambria Math" panose="02040503050406030204" pitchFamily="18" charset="0"/>
                      </a:rPr>
                      <m:t>1</m:t>
                    </m:r>
                  </m:oMath>
                </a14:m>
                <a:endParaRPr lang="is-IS" sz="2400" dirty="0"/>
              </a:p>
              <a:p>
                <a:pPr marL="268288" indent="0">
                  <a:buNone/>
                </a:pPr>
                <a14:m>
                  <m:oMathPara xmlns:m="http://schemas.openxmlformats.org/officeDocument/2006/math">
                    <m:oMathParaPr>
                      <m:jc m:val="left"/>
                    </m:oMathParaPr>
                    <m:oMath xmlns:m="http://schemas.openxmlformats.org/officeDocument/2006/math">
                      <m:r>
                        <a:rPr lang="is-IS" sz="2400" b="0" i="1" smtClean="0">
                          <a:latin typeface="Cambria Math" panose="02040503050406030204" pitchFamily="18" charset="0"/>
                        </a:rPr>
                        <m:t>𝑥</m:t>
                      </m:r>
                      <m:r>
                        <a:rPr lang="is-IS" sz="2400" b="0" i="1" smtClean="0">
                          <a:latin typeface="Cambria Math" panose="02040503050406030204" pitchFamily="18" charset="0"/>
                        </a:rPr>
                        <m:t>=−1</m:t>
                      </m:r>
                    </m:oMath>
                  </m:oMathPara>
                </a14:m>
                <a:endParaRPr lang="is-IS" sz="2400" dirty="0"/>
              </a:p>
              <a:p>
                <a:r>
                  <a:rPr lang="is-IS" sz="2400" dirty="0"/>
                  <a:t>Þetta þýðir að x má EKKI vera -1 en getur verið allar aðrar tölu.</a:t>
                </a:r>
              </a:p>
              <a:p>
                <a:r>
                  <a:rPr lang="is-IS" sz="2400" dirty="0"/>
                  <a:t>Má einnig skrifa </a:t>
                </a:r>
                <a14:m>
                  <m:oMath xmlns:m="http://schemas.openxmlformats.org/officeDocument/2006/math">
                    <m:sSub>
                      <m:sSubPr>
                        <m:ctrlPr>
                          <a:rPr lang="is-IS" sz="2400" b="0" i="1" smtClean="0">
                            <a:latin typeface="Cambria Math" panose="02040503050406030204" pitchFamily="18" charset="0"/>
                          </a:rPr>
                        </m:ctrlPr>
                      </m:sSubPr>
                      <m:e>
                        <m:r>
                          <a:rPr lang="is-IS" sz="2400" b="0" i="1" smtClean="0">
                            <a:latin typeface="Cambria Math" panose="02040503050406030204" pitchFamily="18" charset="0"/>
                          </a:rPr>
                          <m:t>𝐷</m:t>
                        </m:r>
                      </m:e>
                      <m:sub>
                        <m:r>
                          <a:rPr lang="is-IS" sz="2400" b="0" i="1" smtClean="0">
                            <a:latin typeface="Cambria Math" panose="02040503050406030204" pitchFamily="18" charset="0"/>
                          </a:rPr>
                          <m:t>𝑓</m:t>
                        </m:r>
                      </m:sub>
                    </m:sSub>
                    <m:r>
                      <a:rPr lang="is-IS" sz="2400" b="0" i="1" smtClean="0">
                        <a:latin typeface="Cambria Math" panose="02040503050406030204" pitchFamily="18" charset="0"/>
                      </a:rPr>
                      <m:t>=</m:t>
                    </m:r>
                    <m:r>
                      <a:rPr lang="is-IS" sz="2400" b="0" i="1" smtClean="0">
                        <a:latin typeface="Cambria Math" panose="02040503050406030204" pitchFamily="18" charset="0"/>
                      </a:rPr>
                      <m:t>𝑅</m:t>
                    </m:r>
                    <m:r>
                      <a:rPr lang="is-IS" sz="2400" b="0" i="1" smtClean="0">
                        <a:latin typeface="Cambria Math" panose="02040503050406030204" pitchFamily="18" charset="0"/>
                      </a:rPr>
                      <m:t>\</m:t>
                    </m:r>
                    <m:d>
                      <m:dPr>
                        <m:begChr m:val="{"/>
                        <m:endChr m:val="}"/>
                        <m:ctrlPr>
                          <a:rPr lang="is-IS" sz="2400" b="0" i="1" smtClean="0">
                            <a:latin typeface="Cambria Math" panose="02040503050406030204" pitchFamily="18" charset="0"/>
                          </a:rPr>
                        </m:ctrlPr>
                      </m:dPr>
                      <m:e>
                        <m:r>
                          <a:rPr lang="is-IS" sz="2400" b="0" i="1" smtClean="0">
                            <a:latin typeface="Cambria Math" panose="02040503050406030204" pitchFamily="18" charset="0"/>
                          </a:rPr>
                          <m:t>−1</m:t>
                        </m:r>
                      </m:e>
                    </m:d>
                  </m:oMath>
                </a14:m>
                <a:r>
                  <a:rPr lang="is-IS" sz="2400" dirty="0"/>
                  <a:t> eða </a:t>
                </a:r>
                <a14:m>
                  <m:oMath xmlns:m="http://schemas.openxmlformats.org/officeDocument/2006/math">
                    <m:sSub>
                      <m:sSubPr>
                        <m:ctrlPr>
                          <a:rPr lang="is-IS" sz="2400" i="1">
                            <a:solidFill>
                              <a:srgbClr val="000000"/>
                            </a:solidFill>
                            <a:latin typeface="Cambria Math" panose="02040503050406030204" pitchFamily="18" charset="0"/>
                          </a:rPr>
                        </m:ctrlPr>
                      </m:sSubPr>
                      <m:e>
                        <m:r>
                          <a:rPr lang="is-IS" sz="2400" i="1">
                            <a:solidFill>
                              <a:srgbClr val="000000"/>
                            </a:solidFill>
                            <a:latin typeface="Cambria Math" panose="02040503050406030204" pitchFamily="18" charset="0"/>
                          </a:rPr>
                          <m:t>𝐷</m:t>
                        </m:r>
                      </m:e>
                      <m:sub>
                        <m:r>
                          <a:rPr lang="is-IS" sz="2400" i="1">
                            <a:solidFill>
                              <a:srgbClr val="000000"/>
                            </a:solidFill>
                            <a:latin typeface="Cambria Math" panose="02040503050406030204" pitchFamily="18" charset="0"/>
                          </a:rPr>
                          <m:t>𝑓</m:t>
                        </m:r>
                      </m:sub>
                    </m:sSub>
                    <m:r>
                      <a:rPr lang="is-IS" sz="2400" i="1">
                        <a:solidFill>
                          <a:srgbClr val="000000"/>
                        </a:solidFill>
                        <a:latin typeface="Cambria Math" panose="02040503050406030204" pitchFamily="18" charset="0"/>
                      </a:rPr>
                      <m:t>=</m:t>
                    </m:r>
                    <m:d>
                      <m:dPr>
                        <m:begChr m:val="{"/>
                        <m:endChr m:val=""/>
                        <m:ctrlPr>
                          <a:rPr lang="is-IS" sz="2400" i="1">
                            <a:solidFill>
                              <a:srgbClr val="000000"/>
                            </a:solidFill>
                            <a:latin typeface="Cambria Math" panose="02040503050406030204" pitchFamily="18" charset="0"/>
                          </a:rPr>
                        </m:ctrlPr>
                      </m:dPr>
                      <m:e>
                        <m:r>
                          <a:rPr lang="is-IS" sz="2400" i="1">
                            <a:solidFill>
                              <a:srgbClr val="000000"/>
                            </a:solidFill>
                            <a:latin typeface="Cambria Math" panose="02040503050406030204" pitchFamily="18" charset="0"/>
                          </a:rPr>
                          <m:t>𝑥</m:t>
                        </m:r>
                        <m:r>
                          <a:rPr lang="is-IS" sz="2400" i="1">
                            <a:solidFill>
                              <a:srgbClr val="000000"/>
                            </a:solidFill>
                            <a:latin typeface="Cambria Math" panose="02040503050406030204" pitchFamily="18" charset="0"/>
                          </a:rPr>
                          <m:t>∈</m:t>
                        </m:r>
                        <m:r>
                          <a:rPr lang="is-IS" sz="2400" i="1">
                            <a:solidFill>
                              <a:srgbClr val="000000"/>
                            </a:solidFill>
                            <a:latin typeface="Cambria Math" panose="02040503050406030204" pitchFamily="18" charset="0"/>
                          </a:rPr>
                          <m:t>𝑅</m:t>
                        </m:r>
                        <m:d>
                          <m:dPr>
                            <m:begChr m:val="|"/>
                            <m:endChr m:val=""/>
                            <m:ctrlPr>
                              <a:rPr lang="is-IS" sz="2400" i="1">
                                <a:solidFill>
                                  <a:srgbClr val="000000"/>
                                </a:solidFill>
                                <a:latin typeface="Cambria Math" panose="02040503050406030204" pitchFamily="18" charset="0"/>
                              </a:rPr>
                            </m:ctrlPr>
                          </m:dPr>
                          <m:e>
                            <m:r>
                              <a:rPr lang="is-IS" sz="2400" i="1">
                                <a:solidFill>
                                  <a:srgbClr val="000000"/>
                                </a:solidFill>
                                <a:latin typeface="Cambria Math" panose="02040503050406030204" pitchFamily="18" charset="0"/>
                              </a:rPr>
                              <m:t>𝑥</m:t>
                            </m:r>
                            <m:r>
                              <a:rPr lang="is-IS" sz="2400" i="1">
                                <a:solidFill>
                                  <a:srgbClr val="000000"/>
                                </a:solidFill>
                                <a:latin typeface="Cambria Math" panose="02040503050406030204" pitchFamily="18" charset="0"/>
                              </a:rPr>
                              <m:t>≠</m:t>
                            </m:r>
                            <m:d>
                              <m:dPr>
                                <m:begChr m:val=""/>
                                <m:endChr m:val="}"/>
                                <m:ctrlPr>
                                  <a:rPr lang="is-IS" sz="2400" i="1">
                                    <a:solidFill>
                                      <a:srgbClr val="000000"/>
                                    </a:solidFill>
                                    <a:latin typeface="Cambria Math" panose="02040503050406030204" pitchFamily="18" charset="0"/>
                                  </a:rPr>
                                </m:ctrlPr>
                              </m:dPr>
                              <m:e>
                                <m:r>
                                  <a:rPr lang="is-IS" sz="2400" i="1">
                                    <a:solidFill>
                                      <a:srgbClr val="000000"/>
                                    </a:solidFill>
                                    <a:latin typeface="Cambria Math" panose="02040503050406030204" pitchFamily="18" charset="0"/>
                                  </a:rPr>
                                  <m:t>−</m:t>
                                </m:r>
                                <m:r>
                                  <a:rPr lang="is-IS" sz="2400" b="0" i="1" smtClean="0">
                                    <a:solidFill>
                                      <a:srgbClr val="000000"/>
                                    </a:solidFill>
                                    <a:latin typeface="Cambria Math" panose="02040503050406030204" pitchFamily="18" charset="0"/>
                                  </a:rPr>
                                  <m:t>1</m:t>
                                </m:r>
                              </m:e>
                            </m:d>
                          </m:e>
                        </m:d>
                      </m:e>
                    </m:d>
                  </m:oMath>
                </a14:m>
                <a:endParaRPr lang="is-IS" sz="24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14400" y="1447800"/>
                <a:ext cx="8050088" cy="5293568"/>
              </a:xfrm>
              <a:blipFill>
                <a:blip r:embed="rId2"/>
                <a:stretch>
                  <a:fillRect l="-757" t="-1037" r="-53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9DF746C-ED91-4982-B6EC-5A01178C82CB}"/>
              </a:ext>
            </a:extLst>
          </p:cNvPr>
          <p:cNvSpPr txBox="1"/>
          <p:nvPr/>
        </p:nvSpPr>
        <p:spPr>
          <a:xfrm rot="1883798">
            <a:off x="7605426" y="335605"/>
            <a:ext cx="1433148"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is-IS" sz="2400" dirty="0">
                <a:solidFill>
                  <a:srgbClr val="00B050"/>
                </a:solidFill>
              </a:rPr>
              <a:t>Fyrir dæmi</a:t>
            </a:r>
          </a:p>
          <a:p>
            <a:pPr algn="ctr"/>
            <a:r>
              <a:rPr lang="is-IS" sz="2400" dirty="0">
                <a:solidFill>
                  <a:srgbClr val="00B050"/>
                </a:solidFill>
              </a:rPr>
              <a:t>7-15</a:t>
            </a:r>
          </a:p>
        </p:txBody>
      </p:sp>
    </p:spTree>
    <p:extLst>
      <p:ext uri="{BB962C8B-B14F-4D97-AF65-F5344CB8AC3E}">
        <p14:creationId xmlns:p14="http://schemas.microsoft.com/office/powerpoint/2010/main" val="135776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Equity</Template>
  <TotalTime>0</TotalTime>
  <Words>1783</Words>
  <Application>Microsoft Office PowerPoint</Application>
  <PresentationFormat>On-screen Show (4:3)</PresentationFormat>
  <Paragraphs>243</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Cambria Math</vt:lpstr>
      <vt:lpstr>Franklin Gothic Book</vt:lpstr>
      <vt:lpstr>Perpetua</vt:lpstr>
      <vt:lpstr>Wingdings 2</vt:lpstr>
      <vt:lpstr>Equity</vt:lpstr>
      <vt:lpstr>Kafli 1, Fallafræði Föll. Vörpun D_f og V_f  Æfing 1.1</vt:lpstr>
      <vt:lpstr>Jöfnur sem lýsa y sem fall af x</vt:lpstr>
      <vt:lpstr>Jöfnur sem lýsa y sem fall af x</vt:lpstr>
      <vt:lpstr>Fallgildi</vt:lpstr>
      <vt:lpstr>Skilgreiningarmengi</vt:lpstr>
      <vt:lpstr>Myndmengi</vt:lpstr>
      <vt:lpstr>Skilgreiningar- og myndmengi</vt:lpstr>
      <vt:lpstr>Skilgreiningar- og myndmengi</vt:lpstr>
      <vt:lpstr>Skilgreiningar- og myndmengi</vt:lpstr>
      <vt:lpstr>Skilgreiningar- og myndmengi</vt:lpstr>
      <vt:lpstr>Skilgreiningar- og myndmengi</vt:lpstr>
      <vt:lpstr>Skilgreiningar- og myndmengi</vt:lpstr>
      <vt:lpstr>Skilgreiningar- og myndmengi</vt:lpstr>
      <vt:lpstr>PowerPoint Presentation</vt:lpstr>
      <vt:lpstr>Skilgreiningar- og myndmengi</vt:lpstr>
      <vt:lpstr>Skilgreiningar- og myndmengi</vt:lpstr>
      <vt:lpstr>Skilgreiningarmengi</vt:lpstr>
      <vt:lpstr>Ritmál mengja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2013-08-22T21:22:20Z</dcterms:created>
  <dcterms:modified xsi:type="dcterms:W3CDTF">2021-03-15T16:41:06Z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