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0"/>
  </p:notesMasterIdLst>
  <p:sldIdLst>
    <p:sldId id="313" r:id="rId3"/>
    <p:sldId id="271" r:id="rId4"/>
    <p:sldId id="334" r:id="rId5"/>
    <p:sldId id="336" r:id="rId6"/>
    <p:sldId id="337" r:id="rId7"/>
    <p:sldId id="275" r:id="rId8"/>
    <p:sldId id="340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3/16/2021 8:53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3/16/2021 8:53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3/16/2021 8:53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3/16/2021 8:53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3/16/2021 8:53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3/16/2021 8:53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3/16/2021 8:53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3/16/2021 8:53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3/16/2021 8:53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3/16/2021 8:53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3/16/2021 8:53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3/16/2021 8:53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3/16/2021 8:53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1,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Fallafræði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Fastapunktar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Átæk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eintæk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gagntæk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1.2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49BA25-11D5-4852-AB49-7FFEF62A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3" y="2214817"/>
            <a:ext cx="2654890" cy="2642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Fastapunktar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Til að finna fastapunkt er í rauninni verið að finna skurðpunkt.</a:t>
                </a:r>
              </a:p>
              <a:p>
                <a:r>
                  <a:rPr lang="is-IS" dirty="0"/>
                  <a:t>Skoðað er hvort fall skeri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s-IS" dirty="0"/>
                  <a:t>.</a:t>
                </a:r>
              </a:p>
              <a:p>
                <a:r>
                  <a:rPr lang="is-IS" dirty="0"/>
                  <a:t>En hvað er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s-IS" dirty="0"/>
                  <a:t>?</a:t>
                </a:r>
              </a:p>
              <a:p>
                <a:r>
                  <a:rPr lang="is-IS" dirty="0"/>
                  <a:t>Sumir muna ef til vill að f(x) er það sama og y.</a:t>
                </a:r>
              </a:p>
              <a:p>
                <a:r>
                  <a:rPr lang="is-IS" dirty="0"/>
                  <a:t>Sem þýðir að verið er að vinna með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s-IS" dirty="0"/>
                  <a:t>.</a:t>
                </a:r>
              </a:p>
              <a:p>
                <a:r>
                  <a:rPr lang="is-IS" dirty="0"/>
                  <a:t>En hvað þýðir það?</a:t>
                </a:r>
              </a:p>
              <a:p>
                <a:r>
                  <a:rPr lang="is-IS" dirty="0"/>
                  <a:t>Það þýðir að x og y eru alltaf það sama.</a:t>
                </a:r>
              </a:p>
              <a:p>
                <a:r>
                  <a:rPr lang="is-IS" dirty="0"/>
                  <a:t>Þannig myndast skálína á hniti.</a:t>
                </a:r>
              </a:p>
              <a:p>
                <a:r>
                  <a:rPr lang="is-IS" dirty="0"/>
                  <a:t>Sem þýðir að gildin í fastapunkti eru ALLTAF eins.</a:t>
                </a:r>
              </a:p>
              <a:p>
                <a:r>
                  <a:rPr lang="is-IS" dirty="0"/>
                  <a:t>Annars er það ekki fastapunktur.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4"/>
                <a:stretch>
                  <a:fillRect l="-748" t="-108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3DA3CF-74F4-4F96-86C1-470A6E146C29}"/>
              </a:ext>
            </a:extLst>
          </p:cNvPr>
          <p:cNvSpPr txBox="1"/>
          <p:nvPr/>
        </p:nvSpPr>
        <p:spPr>
          <a:xfrm rot="1883798">
            <a:off x="7319654" y="717133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F3223B-8CEF-45EA-BC1F-DCF628304BA2}"/>
              </a:ext>
            </a:extLst>
          </p:cNvPr>
          <p:cNvCxnSpPr/>
          <p:nvPr/>
        </p:nvCxnSpPr>
        <p:spPr>
          <a:xfrm flipV="1">
            <a:off x="6300193" y="2276872"/>
            <a:ext cx="2579978" cy="257997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043B3C-4EC4-4AC7-878B-54176AE19F10}"/>
              </a:ext>
            </a:extLst>
          </p:cNvPr>
          <p:cNvSpPr/>
          <p:nvPr/>
        </p:nvSpPr>
        <p:spPr>
          <a:xfrm>
            <a:off x="7596336" y="3501008"/>
            <a:ext cx="72008" cy="7200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234CD-7E5C-4EBC-A467-4B2AFF78A19E}"/>
              </a:ext>
            </a:extLst>
          </p:cNvPr>
          <p:cNvSpPr txBox="1"/>
          <p:nvPr/>
        </p:nvSpPr>
        <p:spPr>
          <a:xfrm>
            <a:off x="7662192" y="3351167"/>
            <a:ext cx="6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(1,1)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B3BE3A-82AE-499F-A0A9-736AE5E94C4E}"/>
              </a:ext>
            </a:extLst>
          </p:cNvPr>
          <p:cNvSpPr/>
          <p:nvPr/>
        </p:nvSpPr>
        <p:spPr>
          <a:xfrm>
            <a:off x="6300192" y="4793685"/>
            <a:ext cx="72008" cy="7200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5E8C3-E03A-485A-BD5A-0D736BD947D9}"/>
              </a:ext>
            </a:extLst>
          </p:cNvPr>
          <p:cNvSpPr txBox="1"/>
          <p:nvPr/>
        </p:nvSpPr>
        <p:spPr>
          <a:xfrm>
            <a:off x="6366048" y="4643844"/>
            <a:ext cx="8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(-2,-2)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E8448-C689-4D83-9A99-CD5A360BBF5E}"/>
              </a:ext>
            </a:extLst>
          </p:cNvPr>
          <p:cNvSpPr txBox="1"/>
          <p:nvPr/>
        </p:nvSpPr>
        <p:spPr>
          <a:xfrm>
            <a:off x="7662192" y="2489898"/>
            <a:ext cx="6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(1,3)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129780-62E3-4DE7-846D-7B8B6FFE1994}"/>
              </a:ext>
            </a:extLst>
          </p:cNvPr>
          <p:cNvSpPr/>
          <p:nvPr/>
        </p:nvSpPr>
        <p:spPr>
          <a:xfrm>
            <a:off x="7598238" y="2639739"/>
            <a:ext cx="72008" cy="7200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66DF19E0-4FD9-43DD-8EE7-E7D431F37875}"/>
              </a:ext>
            </a:extLst>
          </p:cNvPr>
          <p:cNvSpPr/>
          <p:nvPr/>
        </p:nvSpPr>
        <p:spPr>
          <a:xfrm>
            <a:off x="7548069" y="2351517"/>
            <a:ext cx="646093" cy="646093"/>
          </a:xfrm>
          <a:prstGeom prst="noSmoking">
            <a:avLst/>
          </a:prstGeom>
          <a:solidFill>
            <a:srgbClr val="FF0000">
              <a:alpha val="23000"/>
            </a:srgb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9CDEA-D4D0-4522-8041-3093225809B6}"/>
              </a:ext>
            </a:extLst>
          </p:cNvPr>
          <p:cNvSpPr/>
          <p:nvPr/>
        </p:nvSpPr>
        <p:spPr>
          <a:xfrm>
            <a:off x="7596336" y="2639739"/>
            <a:ext cx="72008" cy="720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7" grpId="0"/>
      <p:bldP spid="28" grpId="0" animBg="1"/>
      <p:bldP spid="29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Fastapunktar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is-IS" dirty="0"/>
              <a:t>Passa þarf að það geta verið margir fastapunktar í einu dæmi</a:t>
            </a:r>
            <a:br>
              <a:rPr lang="is-IS" dirty="0"/>
            </a:br>
            <a:r>
              <a:rPr lang="is-IS" dirty="0"/>
              <a:t>eða jafnvel enginn.</a:t>
            </a:r>
          </a:p>
          <a:p>
            <a:r>
              <a:rPr lang="is-IS" dirty="0"/>
              <a:t>Ein leið er að nota algebru, önnur leið er að teikna.</a:t>
            </a:r>
          </a:p>
          <a:p>
            <a:r>
              <a:rPr lang="is-IS" dirty="0"/>
              <a:t>Hér verður algebruleiðin kennd en sú leið</a:t>
            </a:r>
            <a:br>
              <a:rPr lang="is-IS" dirty="0"/>
            </a:br>
            <a:r>
              <a:rPr lang="is-IS" dirty="0"/>
              <a:t>gefur alltaf nákvæm svör.</a:t>
            </a:r>
          </a:p>
          <a:p>
            <a:r>
              <a:rPr lang="is-IS" dirty="0"/>
              <a:t>Hér eru dæmi um </a:t>
            </a:r>
            <a:r>
              <a:rPr lang="is-IS" dirty="0">
                <a:solidFill>
                  <a:srgbClr val="FF0000"/>
                </a:solidFill>
              </a:rPr>
              <a:t>engann</a:t>
            </a:r>
            <a:r>
              <a:rPr lang="is-IS" dirty="0"/>
              <a:t> fastapunkt, </a:t>
            </a:r>
            <a:r>
              <a:rPr lang="is-IS" dirty="0">
                <a:solidFill>
                  <a:srgbClr val="0070C0"/>
                </a:solidFill>
              </a:rPr>
              <a:t>einn</a:t>
            </a:r>
            <a:r>
              <a:rPr lang="is-IS" dirty="0"/>
              <a:t>, </a:t>
            </a:r>
            <a:r>
              <a:rPr lang="is-IS" dirty="0">
                <a:solidFill>
                  <a:srgbClr val="00B050"/>
                </a:solidFill>
              </a:rPr>
              <a:t>tvo</a:t>
            </a:r>
            <a:r>
              <a:rPr lang="is-IS" dirty="0"/>
              <a:t> og </a:t>
            </a:r>
            <a:r>
              <a:rPr lang="is-IS" dirty="0">
                <a:solidFill>
                  <a:srgbClr val="7030A0"/>
                </a:solidFill>
              </a:rPr>
              <a:t>þrjá</a:t>
            </a:r>
            <a:r>
              <a:rPr lang="is-I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DA3CF-74F4-4F96-86C1-470A6E146C29}"/>
              </a:ext>
            </a:extLst>
          </p:cNvPr>
          <p:cNvSpPr txBox="1"/>
          <p:nvPr/>
        </p:nvSpPr>
        <p:spPr>
          <a:xfrm rot="1883798">
            <a:off x="7319654" y="717133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41EB-E6BF-4EC1-8FD5-D99C9BD4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88499"/>
            <a:ext cx="1584176" cy="157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3BD03-D741-4DA3-991F-BC5D5A87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05" y="4288499"/>
            <a:ext cx="1584175" cy="1574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3CE9DC-41D4-446E-9EB2-6386FD5A2A68}"/>
                  </a:ext>
                </a:extLst>
              </p:cNvPr>
              <p:cNvSpPr txBox="1"/>
              <p:nvPr/>
            </p:nvSpPr>
            <p:spPr>
              <a:xfrm>
                <a:off x="1046764" y="5862647"/>
                <a:ext cx="164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s-I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3CE9DC-41D4-446E-9EB2-6386FD5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4" y="5862647"/>
                <a:ext cx="164417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2562F-A6B4-4F8F-B64C-9A0F98812CA6}"/>
                  </a:ext>
                </a:extLst>
              </p:cNvPr>
              <p:cNvSpPr txBox="1"/>
              <p:nvPr/>
            </p:nvSpPr>
            <p:spPr>
              <a:xfrm>
                <a:off x="2684431" y="5860852"/>
                <a:ext cx="1815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is-I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2562F-A6B4-4F8F-B64C-9A0F98812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31" y="5860852"/>
                <a:ext cx="1815561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CE9F447-9DCB-417E-B7EF-198A89642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279421"/>
            <a:ext cx="1584175" cy="1589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1EE123-EADE-4032-B024-80CC21B5E08E}"/>
                  </a:ext>
                </a:extLst>
              </p:cNvPr>
              <p:cNvSpPr txBox="1"/>
              <p:nvPr/>
            </p:nvSpPr>
            <p:spPr>
              <a:xfrm>
                <a:off x="4484659" y="5866500"/>
                <a:ext cx="164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1EE123-EADE-4032-B024-80CC21B5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659" y="5866500"/>
                <a:ext cx="164417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ED0A4D9-A1D5-4109-8E4C-73038B401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1371" y="4279421"/>
            <a:ext cx="1584175" cy="1574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E5AF4C-BB8D-4629-A123-1FF4FFE8BA10}"/>
                  </a:ext>
                </a:extLst>
              </p:cNvPr>
              <p:cNvSpPr txBox="1"/>
              <p:nvPr/>
            </p:nvSpPr>
            <p:spPr>
              <a:xfrm>
                <a:off x="6210191" y="5867980"/>
                <a:ext cx="1746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s-I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s-I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E5AF4C-BB8D-4629-A123-1FF4FFE8B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191" y="5867980"/>
                <a:ext cx="174618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Fastapunktar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Þar sem f(x) er sama og y, og y er sama og x þegar verið er að reikna fastapunkta, þá má setja x í staðin fyrir f(x).</a:t>
                </a:r>
              </a:p>
              <a:p>
                <a:r>
                  <a:rPr lang="is-IS" dirty="0"/>
                  <a:t>Þetta eru sömu rök eins og að segja ef Þorsteinn er kennari í Tæknimenntaskólanum og Tæknimenntaskólinn er í Tækniskólanum, þá er Þorsteinn kennari í Tækniskólanum.</a:t>
                </a:r>
              </a:p>
              <a:p>
                <a:r>
                  <a:rPr lang="is-IS" dirty="0"/>
                  <a:t>Svarið sem fæst úr útreikningum gefur lokasvar en passa þarf eitt. Ef svarið er </a:t>
                </a:r>
                <a14:m>
                  <m:oMath xmlns:m="http://schemas.openxmlformats.org/officeDocument/2006/math">
                    <m:r>
                      <a:rPr lang="is-I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s-IS" dirty="0"/>
                  <a:t>, þá er svarið (1,1).</a:t>
                </a:r>
              </a:p>
              <a:p>
                <a:r>
                  <a:rPr lang="is-IS" dirty="0"/>
                  <a:t>Á næstu glæru verða föllin úr fyrri glæru reiknuð.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748" t="-108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3DA3CF-74F4-4F96-86C1-470A6E146C29}"/>
              </a:ext>
            </a:extLst>
          </p:cNvPr>
          <p:cNvSpPr txBox="1"/>
          <p:nvPr/>
        </p:nvSpPr>
        <p:spPr>
          <a:xfrm rot="1883798">
            <a:off x="7319654" y="717133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1-5</a:t>
            </a:r>
          </a:p>
        </p:txBody>
      </p:sp>
    </p:spTree>
    <p:extLst>
      <p:ext uri="{BB962C8B-B14F-4D97-AF65-F5344CB8AC3E}">
        <p14:creationId xmlns:p14="http://schemas.microsoft.com/office/powerpoint/2010/main" val="19778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Fastapunktar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is-IS" dirty="0"/>
              <a:t>Búið er að setja x í staðin fyrir f(x) í öllum föllum.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DA3CF-74F4-4F96-86C1-470A6E146C29}"/>
              </a:ext>
            </a:extLst>
          </p:cNvPr>
          <p:cNvSpPr txBox="1"/>
          <p:nvPr/>
        </p:nvSpPr>
        <p:spPr>
          <a:xfrm rot="1883798">
            <a:off x="7319654" y="717133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41EB-E6BF-4EC1-8FD5-D99C9BD4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01" y="2066921"/>
            <a:ext cx="1584176" cy="157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3BD03-D741-4DA3-991F-BC5D5A87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98" y="2066921"/>
            <a:ext cx="1584175" cy="1574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3CE9DC-41D4-446E-9EB2-6386FD5A2A68}"/>
                  </a:ext>
                </a:extLst>
              </p:cNvPr>
              <p:cNvSpPr txBox="1"/>
              <p:nvPr/>
            </p:nvSpPr>
            <p:spPr>
              <a:xfrm>
                <a:off x="943457" y="3641069"/>
                <a:ext cx="164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s-I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3CE9DC-41D4-446E-9EB2-6386FD5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57" y="3641069"/>
                <a:ext cx="16441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2562F-A6B4-4F8F-B64C-9A0F98812CA6}"/>
                  </a:ext>
                </a:extLst>
              </p:cNvPr>
              <p:cNvSpPr txBox="1"/>
              <p:nvPr/>
            </p:nvSpPr>
            <p:spPr>
              <a:xfrm>
                <a:off x="2756439" y="3639274"/>
                <a:ext cx="1815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is-I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2562F-A6B4-4F8F-B64C-9A0F98812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39" y="3639274"/>
                <a:ext cx="1815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CE9F447-9DCB-417E-B7EF-198A89642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693" y="2057843"/>
            <a:ext cx="1584175" cy="1589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1EE123-EADE-4032-B024-80CC21B5E08E}"/>
                  </a:ext>
                </a:extLst>
              </p:cNvPr>
              <p:cNvSpPr txBox="1"/>
              <p:nvPr/>
            </p:nvSpPr>
            <p:spPr>
              <a:xfrm>
                <a:off x="4462708" y="3639274"/>
                <a:ext cx="164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1EE123-EADE-4032-B024-80CC21B5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08" y="3639274"/>
                <a:ext cx="16441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ED0A4D9-A1D5-4109-8E4C-73038B401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064" y="2057843"/>
            <a:ext cx="1584175" cy="1574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E5AF4C-BB8D-4629-A123-1FF4FFE8BA10}"/>
                  </a:ext>
                </a:extLst>
              </p:cNvPr>
              <p:cNvSpPr txBox="1"/>
              <p:nvPr/>
            </p:nvSpPr>
            <p:spPr>
              <a:xfrm>
                <a:off x="6207416" y="3647031"/>
                <a:ext cx="1746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s-I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s-I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E5AF4C-BB8D-4629-A123-1FF4FFE8B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16" y="3647031"/>
                <a:ext cx="17461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16915-A21A-4AA5-AC3C-58832539B293}"/>
                  </a:ext>
                </a:extLst>
              </p:cNvPr>
              <p:cNvSpPr txBox="1"/>
              <p:nvPr/>
            </p:nvSpPr>
            <p:spPr>
              <a:xfrm>
                <a:off x="942667" y="3923124"/>
                <a:ext cx="1710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s-I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s-I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16915-A21A-4AA5-AC3C-58832539B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7" y="3923124"/>
                <a:ext cx="1710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D6C869D-BE7A-4B8F-90AD-3E125D9F3582}"/>
              </a:ext>
            </a:extLst>
          </p:cNvPr>
          <p:cNvSpPr txBox="1"/>
          <p:nvPr/>
        </p:nvSpPr>
        <p:spPr>
          <a:xfrm>
            <a:off x="876106" y="4206391"/>
            <a:ext cx="18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Annarsstigs jafnan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81EFC8-9047-4645-9299-0B856AD1BFDD}"/>
                  </a:ext>
                </a:extLst>
              </p:cNvPr>
              <p:cNvSpPr txBox="1"/>
              <p:nvPr/>
            </p:nvSpPr>
            <p:spPr>
              <a:xfrm>
                <a:off x="462120" y="4535481"/>
                <a:ext cx="21909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=−1, </m:t>
                      </m:r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s-I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s-I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81EFC8-9047-4645-9299-0B856AD1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0" y="4535481"/>
                <a:ext cx="21909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62BFC4-649A-4074-AFC2-D0CC6F092CA5}"/>
              </a:ext>
            </a:extLst>
          </p:cNvPr>
          <p:cNvSpPr txBox="1"/>
          <p:nvPr/>
        </p:nvSpPr>
        <p:spPr>
          <a:xfrm>
            <a:off x="942667" y="4873190"/>
            <a:ext cx="181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Hér er engin lausn, sem þýðir að engir fastapunktar eru.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542105-FCB7-4840-9B67-5ED61A9BA9F7}"/>
                  </a:ext>
                </a:extLst>
              </p:cNvPr>
              <p:cNvSpPr txBox="1"/>
              <p:nvPr/>
            </p:nvSpPr>
            <p:spPr>
              <a:xfrm>
                <a:off x="2756439" y="3950114"/>
                <a:ext cx="1815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s-I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542105-FCB7-4840-9B67-5ED61A9B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39" y="3950114"/>
                <a:ext cx="18155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F229C-8773-4E87-BB3B-BDB13FFDDC97}"/>
                  </a:ext>
                </a:extLst>
              </p:cNvPr>
              <p:cNvSpPr txBox="1"/>
              <p:nvPr/>
            </p:nvSpPr>
            <p:spPr>
              <a:xfrm>
                <a:off x="2756438" y="4314828"/>
                <a:ext cx="1815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s-I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F229C-8773-4E87-BB3B-BDB13FFD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38" y="4314828"/>
                <a:ext cx="18155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4853C62-C40C-4C5B-8ACB-11039520E1F0}"/>
              </a:ext>
            </a:extLst>
          </p:cNvPr>
          <p:cNvSpPr txBox="1"/>
          <p:nvPr/>
        </p:nvSpPr>
        <p:spPr>
          <a:xfrm>
            <a:off x="2756438" y="4616913"/>
            <a:ext cx="181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Ein lausn svo fastapunktur er (1,1)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86F5F8-3F9C-4B50-BF1B-DF328694A802}"/>
              </a:ext>
            </a:extLst>
          </p:cNvPr>
          <p:cNvCxnSpPr/>
          <p:nvPr/>
        </p:nvCxnSpPr>
        <p:spPr>
          <a:xfrm>
            <a:off x="2653101" y="2057843"/>
            <a:ext cx="0" cy="44101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85B16B-0E2E-4D6E-9DBD-E5EEB6F8B8D0}"/>
              </a:ext>
            </a:extLst>
          </p:cNvPr>
          <p:cNvCxnSpPr/>
          <p:nvPr/>
        </p:nvCxnSpPr>
        <p:spPr>
          <a:xfrm>
            <a:off x="4427984" y="2060848"/>
            <a:ext cx="0" cy="44101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456879-CD8B-48FF-9B49-8DC11234974E}"/>
              </a:ext>
            </a:extLst>
          </p:cNvPr>
          <p:cNvCxnSpPr/>
          <p:nvPr/>
        </p:nvCxnSpPr>
        <p:spPr>
          <a:xfrm>
            <a:off x="6106884" y="2060848"/>
            <a:ext cx="0" cy="44101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9E2EB9-5A74-4D08-A761-9F40F4990C91}"/>
                  </a:ext>
                </a:extLst>
              </p:cNvPr>
              <p:cNvSpPr txBox="1"/>
              <p:nvPr/>
            </p:nvSpPr>
            <p:spPr>
              <a:xfrm>
                <a:off x="4471464" y="3924434"/>
                <a:ext cx="164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s-IS" dirty="0">
                    <a:solidFill>
                      <a:srgbClr val="00B05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is-I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9E2EB9-5A74-4D08-A761-9F40F499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64" y="3924434"/>
                <a:ext cx="1644176" cy="369332"/>
              </a:xfrm>
              <a:prstGeom prst="rect">
                <a:avLst/>
              </a:prstGeom>
              <a:blipFill>
                <a:blip r:embed="rId14"/>
                <a:stretch>
                  <a:fillRect l="-3346" t="-8333" b="-28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0125A8-DE27-42AB-A503-FBDF2EEA3F85}"/>
                  </a:ext>
                </a:extLst>
              </p:cNvPr>
              <p:cNvSpPr txBox="1"/>
              <p:nvPr/>
            </p:nvSpPr>
            <p:spPr>
              <a:xfrm>
                <a:off x="4471464" y="4229295"/>
                <a:ext cx="164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s-IS" dirty="0">
                    <a:solidFill>
                      <a:srgbClr val="00B05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is-I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0125A8-DE27-42AB-A503-FBDF2EEA3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64" y="4229295"/>
                <a:ext cx="1644176" cy="369332"/>
              </a:xfrm>
              <a:prstGeom prst="rect">
                <a:avLst/>
              </a:prstGeom>
              <a:blipFill>
                <a:blip r:embed="rId15"/>
                <a:stretch>
                  <a:fillRect l="-3346" t="-8333" b="-28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EDD2032-BF52-42DA-8B9A-EF5096907A9E}"/>
              </a:ext>
            </a:extLst>
          </p:cNvPr>
          <p:cNvSpPr txBox="1"/>
          <p:nvPr/>
        </p:nvSpPr>
        <p:spPr>
          <a:xfrm>
            <a:off x="4427983" y="4536517"/>
            <a:ext cx="181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Til að svarið verði 0, þarf x að vera 0 eða 1. Hér eru því tvö svör, (0,0) og (1,1)</a:t>
            </a:r>
          </a:p>
          <a:p>
            <a:r>
              <a:rPr lang="is-IS" dirty="0"/>
              <a:t>Hægt að nota annarsstigs jöfnuna strax í línu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9B4C604-0D1E-481D-A95E-20EE5CAC5DD3}"/>
                  </a:ext>
                </a:extLst>
              </p:cNvPr>
              <p:cNvSpPr txBox="1"/>
              <p:nvPr/>
            </p:nvSpPr>
            <p:spPr>
              <a:xfrm>
                <a:off x="6215100" y="3923124"/>
                <a:ext cx="1746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s-IS" dirty="0">
                    <a:solidFill>
                      <a:srgbClr val="7030A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is-I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s-I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9B4C604-0D1E-481D-A95E-20EE5CAC5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923124"/>
                <a:ext cx="1746185" cy="369332"/>
              </a:xfrm>
              <a:prstGeom prst="rect">
                <a:avLst/>
              </a:prstGeom>
              <a:blipFill>
                <a:blip r:embed="rId16"/>
                <a:stretch>
                  <a:fillRect l="-3147" t="-8333" b="-28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79AD3F-EAB5-456C-A7E9-09CE0C068369}"/>
                  </a:ext>
                </a:extLst>
              </p:cNvPr>
              <p:cNvSpPr txBox="1"/>
              <p:nvPr/>
            </p:nvSpPr>
            <p:spPr>
              <a:xfrm>
                <a:off x="6215100" y="4221088"/>
                <a:ext cx="1957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s-IS" dirty="0">
                    <a:solidFill>
                      <a:srgbClr val="7030A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is-I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s-IS" dirty="0">
                    <a:solidFill>
                      <a:srgbClr val="7030A0"/>
                    </a:solidFill>
                  </a:rPr>
                  <a:t>1)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79AD3F-EAB5-456C-A7E9-09CE0C068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4221088"/>
                <a:ext cx="1957300" cy="369332"/>
              </a:xfrm>
              <a:prstGeom prst="rect">
                <a:avLst/>
              </a:prstGeom>
              <a:blipFill>
                <a:blip r:embed="rId17"/>
                <a:stretch>
                  <a:fillRect l="-2804" t="-6557" b="-262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38B7A8-17D1-4D72-B9CB-7B69B744EACB}"/>
                  </a:ext>
                </a:extLst>
              </p:cNvPr>
              <p:cNvSpPr txBox="1"/>
              <p:nvPr/>
            </p:nvSpPr>
            <p:spPr>
              <a:xfrm>
                <a:off x="6248848" y="4542020"/>
                <a:ext cx="271563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dirty="0"/>
                  <a:t>x fyrir utan sviga segir að eitt svarið er 0. Svo þarf annarsstigs jöfnuna í svigan. Þar fást svörin </a:t>
                </a:r>
                <a14:m>
                  <m:oMath xmlns:m="http://schemas.openxmlformats.org/officeDocument/2006/math">
                    <m:r>
                      <a:rPr lang="is-I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sz="1600" i="1" dirty="0" smtClean="0">
                        <a:latin typeface="Cambria Math" panose="02040503050406030204" pitchFamily="18" charset="0"/>
                      </a:rPr>
                      <m:t>=−0,62 </m:t>
                    </m:r>
                  </m:oMath>
                </a14:m>
                <a:r>
                  <a:rPr lang="is-IS" dirty="0"/>
                  <a:t>og </a:t>
                </a:r>
                <a14:m>
                  <m:oMath xmlns:m="http://schemas.openxmlformats.org/officeDocument/2006/math">
                    <m:r>
                      <a:rPr lang="is-IS" sz="1600" i="1" dirty="0" smtClean="0">
                        <a:latin typeface="Cambria Math" panose="02040503050406030204" pitchFamily="18" charset="0"/>
                      </a:rPr>
                      <m:t>1,62</m:t>
                    </m:r>
                  </m:oMath>
                </a14:m>
                <a:r>
                  <a:rPr lang="is-IS" dirty="0"/>
                  <a:t>.</a:t>
                </a:r>
              </a:p>
              <a:p>
                <a:r>
                  <a:rPr lang="is-IS" dirty="0"/>
                  <a:t>Hér eru því þrjú svör, </a:t>
                </a:r>
                <a:br>
                  <a:rPr lang="is-IS" dirty="0"/>
                </a:br>
                <a:r>
                  <a:rPr lang="is-IS" dirty="0"/>
                  <a:t>(-0.62,-0.62), (0,0) og (1.62,1.62)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38B7A8-17D1-4D72-B9CB-7B69B744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48" y="4542020"/>
                <a:ext cx="2715637" cy="2308324"/>
              </a:xfrm>
              <a:prstGeom prst="rect">
                <a:avLst/>
              </a:prstGeom>
              <a:blipFill>
                <a:blip r:embed="rId18"/>
                <a:stretch>
                  <a:fillRect l="-1794" t="-1319" b="-316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8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7" grpId="0"/>
      <p:bldP spid="9" grpId="0"/>
      <p:bldP spid="10" grpId="0"/>
      <p:bldP spid="12" grpId="0"/>
      <p:bldP spid="25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>
                <a:solidFill>
                  <a:schemeClr val="accent1">
                    <a:lumMod val="75000"/>
                  </a:schemeClr>
                </a:solidFill>
              </a:rPr>
              <a:t>Átæk</a:t>
            </a:r>
            <a:r>
              <a:rPr lang="is-IS" dirty="0"/>
              <a:t>, eintæk og gagntæk föll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Þekking á skilgreiningar- og myndmengjum hjálpa til hér.</a:t>
                </a:r>
              </a:p>
              <a:p>
                <a:r>
                  <a:rPr lang="is-IS" dirty="0"/>
                  <a:t>Beita þarf algebru til að finna hvort föll eru eintæk.</a:t>
                </a:r>
              </a:p>
              <a:p>
                <a:r>
                  <a:rPr lang="is-IS" dirty="0"/>
                  <a:t>Ath. að gagntæk föll eru föll sem eru BÆÐI eintæk og átæk svo ekki þarf að reikna það sérstaklega.</a:t>
                </a:r>
              </a:p>
              <a:p>
                <a:r>
                  <a:rPr lang="is-IS" dirty="0"/>
                  <a:t>Sum föll eru hvorki eintæk, né átæk og falla þar af leiðandi ekki undir þessi hugtök.</a:t>
                </a:r>
              </a:p>
              <a:p>
                <a:r>
                  <a:rPr lang="is-IS" dirty="0"/>
                  <a:t>Fyrsta skref er að skoða þetta:</a:t>
                </a:r>
              </a:p>
              <a:p>
                <a:pPr lvl="1"/>
                <a:r>
                  <a:rPr lang="is-IS" dirty="0"/>
                  <a:t>Er fallið hefðbundin margliða? (t.d.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s-IS" dirty="0"/>
                  <a:t>), þá þarf að skoða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s-IS" dirty="0"/>
                  <a:t>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s-IS" dirty="0"/>
                  <a:t>.</a:t>
                </a:r>
              </a:p>
              <a:p>
                <a:pPr lvl="1"/>
                <a:r>
                  <a:rPr lang="is-IS" dirty="0"/>
                  <a:t>Ef mengin er eins, þá er fallið „Átækt“.</a:t>
                </a:r>
              </a:p>
              <a:p>
                <a:pPr lvl="1"/>
                <a:r>
                  <a:rPr lang="is-IS" dirty="0"/>
                  <a:t>Öll önnur föll sem eru ekki margliður geta aldrei verið átæk.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748" t="-1083" r="-22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3D2412-6659-4EA5-B1FE-8AC68758CABD}"/>
              </a:ext>
            </a:extLst>
          </p:cNvPr>
          <p:cNvSpPr txBox="1"/>
          <p:nvPr/>
        </p:nvSpPr>
        <p:spPr>
          <a:xfrm rot="1883798">
            <a:off x="7367566" y="717133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6-7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Átæk, </a:t>
            </a:r>
            <a:r>
              <a:rPr lang="is-IS" b="1" dirty="0">
                <a:solidFill>
                  <a:schemeClr val="accent1">
                    <a:lumMod val="75000"/>
                  </a:schemeClr>
                </a:solidFill>
              </a:rPr>
              <a:t>eintæk</a:t>
            </a:r>
            <a:r>
              <a:rPr lang="is-IS" dirty="0"/>
              <a:t> og gagntæk föll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Næst er að skoða hvort föll séu eintæk.</a:t>
                </a:r>
              </a:p>
              <a:p>
                <a:r>
                  <a:rPr lang="is-IS" dirty="0"/>
                  <a:t>Fyrst eru hugsuð tvö x gildi,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s-IS" dirty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s-IS" dirty="0"/>
                  <a:t>.</a:t>
                </a:r>
              </a:p>
              <a:p>
                <a:r>
                  <a:rPr lang="is-IS" dirty="0"/>
                  <a:t>Næst er skoðað hvort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is-IS" dirty="0"/>
                      <m:t> </m:t>
                    </m:r>
                  </m:oMath>
                </a14:m>
                <a:endParaRPr lang="is-IS" dirty="0"/>
              </a:p>
              <a:p>
                <a:r>
                  <a:rPr lang="is-IS" dirty="0"/>
                  <a:t>Ef lokaútkoman verður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s-I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s-IS" dirty="0"/>
                  <a:t>, þá er fallið eintækt.</a:t>
                </a:r>
              </a:p>
              <a:p>
                <a:r>
                  <a:rPr lang="is-IS" dirty="0"/>
                  <a:t>Hér er dæmi um eintækt fall.</a:t>
                </a:r>
              </a:p>
              <a:p>
                <a:pPr marL="266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s-IS" i="1" dirty="0">
                  <a:latin typeface="Cambria Math" panose="02040503050406030204" pitchFamily="18" charset="0"/>
                </a:endParaRPr>
              </a:p>
              <a:p>
                <a:pPr marL="266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s-I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s-IS" i="1" dirty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s-I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s-I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b="1" dirty="0"/>
              </a:p>
              <a:p>
                <a:pPr marL="266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s-IS" dirty="0"/>
              </a:p>
              <a:p>
                <a:pPr marL="266700" indent="0">
                  <a:buNone/>
                </a:pPr>
                <a:endParaRPr lang="is-IS" b="1" dirty="0"/>
              </a:p>
              <a:p>
                <a:pPr marL="266700" indent="0">
                  <a:buNone/>
                </a:pPr>
                <a:endParaRPr lang="is-IS" b="1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748" t="-108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3D2412-6659-4EA5-B1FE-8AC68758CABD}"/>
              </a:ext>
            </a:extLst>
          </p:cNvPr>
          <p:cNvSpPr txBox="1"/>
          <p:nvPr/>
        </p:nvSpPr>
        <p:spPr>
          <a:xfrm rot="1883798">
            <a:off x="7367566" y="717133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6-7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16A61-FE53-44A7-A636-13D8B001B14F}"/>
              </a:ext>
            </a:extLst>
          </p:cNvPr>
          <p:cNvCxnSpPr/>
          <p:nvPr/>
        </p:nvCxnSpPr>
        <p:spPr>
          <a:xfrm>
            <a:off x="1259632" y="5229200"/>
            <a:ext cx="165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F906BA-6560-495E-9E92-48542E59CC64}"/>
                  </a:ext>
                </a:extLst>
              </p:cNvPr>
              <p:cNvSpPr txBox="1"/>
              <p:nvPr/>
            </p:nvSpPr>
            <p:spPr>
              <a:xfrm>
                <a:off x="4067944" y="4005064"/>
                <a:ext cx="3768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s-I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s-IS" sz="24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s-I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s-I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s-IS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F906BA-6560-495E-9E92-48542E59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005064"/>
                <a:ext cx="376827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29F92B-3B4B-4ABE-AB78-3BDC7090B278}"/>
              </a:ext>
            </a:extLst>
          </p:cNvPr>
          <p:cNvCxnSpPr>
            <a:cxnSpLocks/>
          </p:cNvCxnSpPr>
          <p:nvPr/>
        </p:nvCxnSpPr>
        <p:spPr>
          <a:xfrm flipV="1">
            <a:off x="5364088" y="4084488"/>
            <a:ext cx="360040" cy="302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2612EE-BCD4-446F-A144-DA71C0F0BAEA}"/>
              </a:ext>
            </a:extLst>
          </p:cNvPr>
          <p:cNvCxnSpPr>
            <a:cxnSpLocks/>
          </p:cNvCxnSpPr>
          <p:nvPr/>
        </p:nvCxnSpPr>
        <p:spPr>
          <a:xfrm flipV="1">
            <a:off x="6626660" y="4084488"/>
            <a:ext cx="360040" cy="302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595291-6966-4E3F-ABF3-C634E44CA8D4}"/>
                  </a:ext>
                </a:extLst>
              </p:cNvPr>
              <p:cNvSpPr txBox="1"/>
              <p:nvPr/>
            </p:nvSpPr>
            <p:spPr>
              <a:xfrm>
                <a:off x="4067944" y="4467657"/>
                <a:ext cx="3768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s-I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s-I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s-I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595291-6966-4E3F-ABF3-C634E44CA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467657"/>
                <a:ext cx="37682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723</Words>
  <Application>Microsoft Office PowerPoint</Application>
  <PresentationFormat>On-screen Show (4:3)</PresentationFormat>
  <Paragraphs>88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Franklin Gothic Book</vt:lpstr>
      <vt:lpstr>Perpetua</vt:lpstr>
      <vt:lpstr>Wingdings 2</vt:lpstr>
      <vt:lpstr>Equity</vt:lpstr>
      <vt:lpstr>Kafli 1, Fallafræði Fastapunktar. Átæk, eintæk og gagntæk föll Æfing 1.2</vt:lpstr>
      <vt:lpstr>Fastapunktar</vt:lpstr>
      <vt:lpstr>Fastapunktar</vt:lpstr>
      <vt:lpstr>Fastapunktar</vt:lpstr>
      <vt:lpstr>Fastapunktar</vt:lpstr>
      <vt:lpstr>Átæk, eintæk og gagntæk föll</vt:lpstr>
      <vt:lpstr>Átæk, eintæk og gagntæk föll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2021-03-16T20:54:15Z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