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6" r:id="rId2"/>
  </p:sldMasterIdLst>
  <p:notesMasterIdLst>
    <p:notesMasterId r:id="rId11"/>
  </p:notesMasterIdLst>
  <p:sldIdLst>
    <p:sldId id="313" r:id="rId3"/>
    <p:sldId id="281" r:id="rId4"/>
    <p:sldId id="283" r:id="rId5"/>
    <p:sldId id="284" r:id="rId6"/>
    <p:sldId id="285" r:id="rId7"/>
    <p:sldId id="286" r:id="rId8"/>
    <p:sldId id="287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AD4F92-D280-436C-8553-EC0DEAF734CE}" v="1446" dt="2020-09-13T14:37:30.9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 varScale="1">
        <p:scale>
          <a:sx n="108" d="100"/>
          <a:sy n="108" d="100"/>
        </p:scale>
        <p:origin x="1716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44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9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743653DA-8BF4-4869-96FE-9BCF43372D46}" type="datetime8">
              <a:rPr lang="en-US" smtClean="0"/>
              <a:pPr algn="ctr"/>
              <a:t>9/14/2020 1:03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9/14/2020 1:03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9/14/2020 1:03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9/14/2020 1:03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9/14/2020 1:03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9/14/2020 1:03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1E3E-4B2F-4895-B65E-28B2E64F39F6}" type="datetime8">
              <a:rPr lang="en-US" smtClean="0"/>
              <a:pPr/>
              <a:t>9/14/2020 1:03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435-8225-4333-BFFA-0096413F0D76}" type="datetime8">
              <a:rPr lang="en-US" smtClean="0"/>
              <a:pPr/>
              <a:t>9/14/2020 1:03 PM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9/14/2020 1:03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9/14/2020 1:03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9/14/2020 1:03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0EC5-AC53-4169-941E-EDF10CD23748}" type="datetime8">
              <a:rPr lang="en-US" smtClean="0"/>
              <a:pPr/>
              <a:t>9/14/2020 1:03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9/14/2020 1:03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02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8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1.wmf"/><Relationship Id="rId3" Type="http://schemas.openxmlformats.org/officeDocument/2006/relationships/image" Target="../media/image14.png"/><Relationship Id="rId7" Type="http://schemas.openxmlformats.org/officeDocument/2006/relationships/image" Target="../media/image8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6.png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wmf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2.wmf"/><Relationship Id="rId1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image" Target="../media/image26.png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8.wmf"/><Relationship Id="rId18" Type="http://schemas.openxmlformats.org/officeDocument/2006/relationships/oleObject" Target="../embeddings/oleObject22.bin"/><Relationship Id="rId3" Type="http://schemas.openxmlformats.org/officeDocument/2006/relationships/image" Target="../media/image33.png"/><Relationship Id="rId21" Type="http://schemas.openxmlformats.org/officeDocument/2006/relationships/image" Target="../media/image32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3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31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0.bin"/><Relationship Id="rId22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wmf"/><Relationship Id="rId11" Type="http://schemas.openxmlformats.org/officeDocument/2006/relationships/image" Target="../media/image45.png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6.wmf"/><Relationship Id="rId4" Type="http://schemas.openxmlformats.org/officeDocument/2006/relationships/image" Target="../media/image44.png"/><Relationship Id="rId9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07504" y="3789040"/>
            <a:ext cx="8928992" cy="200216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Kafli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1,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Fallafræði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Jöfn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og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ójöfn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föll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Samhverfir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ferlar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Æfing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1.4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748036" y="6021288"/>
            <a:ext cx="5647928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Þorsteinn Kristjáns Jóhannsson</a:t>
            </a:r>
            <a:br>
              <a:rPr lang="en-US" dirty="0"/>
            </a:br>
            <a:r>
              <a:rPr lang="en-US" dirty="0"/>
              <a:t>STÆR3FM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D9DCE-7086-4F33-B31F-44B699DC5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899" y="1844824"/>
            <a:ext cx="3854202" cy="8350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B2799C-90AD-4FF6-A8D7-8642B96E92B1}"/>
              </a:ext>
            </a:extLst>
          </p:cNvPr>
          <p:cNvSpPr txBox="1"/>
          <p:nvPr/>
        </p:nvSpPr>
        <p:spPr>
          <a:xfrm rot="1883798">
            <a:off x="7166566" y="717133"/>
            <a:ext cx="1795684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bók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Stærðfræði 3B</a:t>
            </a:r>
          </a:p>
        </p:txBody>
      </p:sp>
    </p:spTree>
    <p:extLst>
      <p:ext uri="{BB962C8B-B14F-4D97-AF65-F5344CB8AC3E}">
        <p14:creationId xmlns:p14="http://schemas.microsoft.com/office/powerpoint/2010/main" val="10734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Minnkandi og vaxandi föll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69160"/>
              </a:xfrm>
            </p:spPr>
            <p:txBody>
              <a:bodyPr/>
              <a:lstStyle/>
              <a:p>
                <a:r>
                  <a:rPr lang="is-IS" dirty="0"/>
                  <a:t>Vaxandi fall er t.d. 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)=3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is-IS" dirty="0"/>
              </a:p>
              <a:p>
                <a:pPr lvl="1"/>
                <a:r>
                  <a:rPr lang="is-IS" dirty="0"/>
                  <a:t>Því hærra sem x verður,</a:t>
                </a:r>
                <a:br>
                  <a:rPr lang="is-IS" dirty="0"/>
                </a:br>
                <a:r>
                  <a:rPr lang="is-IS" dirty="0"/>
                  <a:t>því </a:t>
                </a:r>
                <a:r>
                  <a:rPr lang="is-IS" b="1" dirty="0"/>
                  <a:t>hærri</a:t>
                </a:r>
                <a:r>
                  <a:rPr lang="is-IS" dirty="0"/>
                  <a:t> verður útkoman</a:t>
                </a:r>
              </a:p>
              <a:p>
                <a:r>
                  <a:rPr lang="is-IS" dirty="0"/>
                  <a:t>Minnkandi fall er t.d. 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)=−3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is-IS" dirty="0"/>
              </a:p>
              <a:p>
                <a:pPr lvl="1"/>
                <a:r>
                  <a:rPr lang="is-IS" dirty="0"/>
                  <a:t>Því hærra sem x verður,</a:t>
                </a:r>
                <a:br>
                  <a:rPr lang="is-IS" dirty="0"/>
                </a:br>
                <a:r>
                  <a:rPr lang="is-IS" dirty="0"/>
                  <a:t>því </a:t>
                </a:r>
                <a:r>
                  <a:rPr lang="is-IS" b="1" dirty="0"/>
                  <a:t>lægri</a:t>
                </a:r>
                <a:r>
                  <a:rPr lang="is-IS" dirty="0"/>
                  <a:t> verður útkoman</a:t>
                </a:r>
              </a:p>
              <a:p>
                <a:r>
                  <a:rPr lang="is-IS" dirty="0"/>
                  <a:t>Það getur verið gagnlegt að finna þetta fyrst út með prófunum eða teikna fallið upp.</a:t>
                </a:r>
              </a:p>
              <a:p>
                <a:r>
                  <a:rPr lang="is-IS" dirty="0"/>
                  <a:t>Mikilvægt er að læra einnig reiknileiðina því beðið er um hana á prófum.</a:t>
                </a:r>
              </a:p>
              <a:p>
                <a:r>
                  <a:rPr lang="is-IS" dirty="0"/>
                  <a:t>Seinna meir verða kenndar öflugar aðferðir með diffrun.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69160"/>
              </a:xfrm>
              <a:blipFill>
                <a:blip r:embed="rId2"/>
                <a:stretch>
                  <a:fillRect l="-748" t="-963" r="-972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CC9B1B0-6FC4-490F-84E9-75975988846F}"/>
              </a:ext>
            </a:extLst>
          </p:cNvPr>
          <p:cNvSpPr txBox="1"/>
          <p:nvPr/>
        </p:nvSpPr>
        <p:spPr>
          <a:xfrm rot="1883798">
            <a:off x="7415717" y="515790"/>
            <a:ext cx="148951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1-10</a:t>
            </a:r>
          </a:p>
        </p:txBody>
      </p:sp>
    </p:spTree>
    <p:extLst>
      <p:ext uri="{BB962C8B-B14F-4D97-AF65-F5344CB8AC3E}">
        <p14:creationId xmlns:p14="http://schemas.microsoft.com/office/powerpoint/2010/main" val="295396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dirty="0"/>
              <a:t>Minnkandi eða vaxandi? – Prófun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423848" cy="5257800"/>
              </a:xfrm>
            </p:spPr>
            <p:txBody>
              <a:bodyPr/>
              <a:lstStyle/>
              <a:p>
                <a:r>
                  <a:rPr lang="is-IS" dirty="0"/>
                  <a:t>Prófunarleiðin gefur til kynna hvort fallið er vaxandi eða ekki.</a:t>
                </a:r>
              </a:p>
              <a:p>
                <a:r>
                  <a:rPr lang="is-IS" dirty="0"/>
                  <a:t>Hafa skal í huga að prófun og teiknileiðin gefa bara vísbendingu um svar, reiknileiðin er alltaf öruggust, en að sama skapi flóknust.</a:t>
                </a:r>
              </a:p>
              <a:p>
                <a:r>
                  <a:rPr lang="is-IS" dirty="0"/>
                  <a:t>Ef útkoman úr prófun er í plús, þá er fallið líklegast vaxandi.</a:t>
                </a:r>
              </a:p>
              <a:p>
                <a:r>
                  <a:rPr lang="is-IS" dirty="0"/>
                  <a:t>Prófum að setja 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is-IS" dirty="0"/>
                  <a:t>og 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r>
                  <a:rPr lang="is-IS" dirty="0"/>
                  <a:t>í fall sem er vaxandi.</a:t>
                </a:r>
              </a:p>
              <a:p>
                <a:endParaRPr lang="is-IS" dirty="0"/>
              </a:p>
              <a:p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(1)=5 </m:t>
                    </m:r>
                  </m:oMath>
                </a14:m>
                <a:r>
                  <a:rPr lang="is-IS" dirty="0"/>
                  <a:t>og 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(4)=14</m:t>
                    </m:r>
                  </m:oMath>
                </a14:m>
                <a:r>
                  <a:rPr lang="is-IS" dirty="0"/>
                  <a:t>. Ef við drögum fyrra fallið frá því seinna kemur í ljós a 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is-I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is-IS" b="0" i="1" dirty="0" smtClean="0">
                        <a:latin typeface="Cambria Math" panose="02040503050406030204" pitchFamily="18" charset="0"/>
                      </a:rPr>
                      <m:t>=14−5=9</m:t>
                    </m:r>
                  </m:oMath>
                </a14:m>
                <a:r>
                  <a:rPr lang="is-IS" dirty="0"/>
                  <a:t> (plús tala)</a:t>
                </a:r>
              </a:p>
              <a:p>
                <a:endParaRPr lang="is-IS" dirty="0"/>
              </a:p>
              <a:p>
                <a:r>
                  <a:rPr lang="is-IS" dirty="0"/>
                  <a:t>Og minnkandi föll yrðu því með mínus svar eða: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423848" cy="5257800"/>
              </a:xfrm>
              <a:blipFill>
                <a:blip r:embed="rId3"/>
                <a:stretch>
                  <a:fillRect l="-724" t="-1044" r="-1883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914400" y="3844730"/>
          <a:ext cx="20320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850680" imgH="203040" progId="Equation.3">
                  <p:embed/>
                </p:oleObj>
              </mc:Choice>
              <mc:Fallback>
                <p:oleObj name="Equation" r:id="rId4" imgW="850680" imgH="203040" progId="Equation.3">
                  <p:embed/>
                  <p:pic>
                    <p:nvPicPr>
                      <p:cNvPr id="256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44730"/>
                        <a:ext cx="2032000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914400" y="5257800"/>
          <a:ext cx="23050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6" imgW="965160" imgH="203040" progId="Equation.3">
                  <p:embed/>
                </p:oleObj>
              </mc:Choice>
              <mc:Fallback>
                <p:oleObj name="Equation" r:id="rId6" imgW="965160" imgH="203040" progId="Equation.3">
                  <p:embed/>
                  <p:pic>
                    <p:nvPicPr>
                      <p:cNvPr id="256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257800"/>
                        <a:ext cx="2305050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914400" y="6186681"/>
          <a:ext cx="22733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8" imgW="952200" imgH="203040" progId="Equation.3">
                  <p:embed/>
                </p:oleObj>
              </mc:Choice>
              <mc:Fallback>
                <p:oleObj name="Equation" r:id="rId8" imgW="952200" imgH="203040" progId="Equation.3">
                  <p:embed/>
                  <p:pic>
                    <p:nvPicPr>
                      <p:cNvPr id="25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186681"/>
                        <a:ext cx="2273300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8B9A76E-C9B4-4641-B9D6-EB3D1ED70137}"/>
              </a:ext>
            </a:extLst>
          </p:cNvPr>
          <p:cNvSpPr txBox="1"/>
          <p:nvPr/>
        </p:nvSpPr>
        <p:spPr>
          <a:xfrm rot="1883798">
            <a:off x="7631739" y="155750"/>
            <a:ext cx="148951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1-10</a:t>
            </a:r>
          </a:p>
        </p:txBody>
      </p:sp>
    </p:spTree>
    <p:extLst>
      <p:ext uri="{BB962C8B-B14F-4D97-AF65-F5344CB8AC3E}">
        <p14:creationId xmlns:p14="http://schemas.microsoft.com/office/powerpoint/2010/main" val="107272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s-IS" dirty="0"/>
              <a:t>Minnkandi eða vaxandi? – Reiknileið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531352" cy="5257800"/>
              </a:xfrm>
            </p:spPr>
            <p:txBody>
              <a:bodyPr>
                <a:normAutofit/>
              </a:bodyPr>
              <a:lstStyle/>
              <a:p>
                <a:r>
                  <a:rPr lang="is-IS" dirty="0"/>
                  <a:t>Finnum hvort fallið </a:t>
                </a: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=−7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+40</m:t>
                    </m:r>
                  </m:oMath>
                </a14:m>
                <a:r>
                  <a:rPr lang="is-IS" dirty="0"/>
                  <a:t> er vaxandi eða minnkandi.</a:t>
                </a:r>
              </a:p>
              <a:p>
                <a:r>
                  <a:rPr lang="is-IS" dirty="0"/>
                  <a:t>Hugsum okkur tvö x gildi og berum svo föllin saman.</a:t>
                </a:r>
              </a:p>
              <a:p>
                <a:r>
                  <a:rPr lang="is-IS" dirty="0"/>
                  <a:t>Gefum okkur að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s-I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s-I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s-I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s-IS" dirty="0"/>
                  <a:t> er stærra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s-I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s-I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s-I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s-IS" dirty="0"/>
                  <a:t>.</a:t>
                </a:r>
              </a:p>
              <a:p>
                <a:r>
                  <a:rPr lang="is-IS" dirty="0"/>
                  <a:t>Athugum </a:t>
                </a:r>
                <a:br>
                  <a:rPr lang="is-IS" dirty="0"/>
                </a:br>
                <a:endParaRPr lang="is-IS" dirty="0"/>
              </a:p>
              <a:p>
                <a:endParaRPr lang="is-IS" dirty="0"/>
              </a:p>
              <a:p>
                <a:endParaRPr lang="is-IS" dirty="0"/>
              </a:p>
              <a:p>
                <a:endParaRPr lang="is-IS" sz="2400" dirty="0"/>
              </a:p>
              <a:p>
                <a:endParaRPr lang="is-IS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s-I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s-I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s-I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s-IS" sz="2400" dirty="0"/>
                  <a:t> er hærra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s-I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s-I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s-I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s-IS" sz="2400" dirty="0"/>
                  <a:t> og þar af leiðandi verður svarið alltaf í mínus.</a:t>
                </a:r>
              </a:p>
              <a:p>
                <a:r>
                  <a:rPr lang="is-IS" sz="2400" dirty="0"/>
                  <a:t>Sem þýðir að fallið minnkandi.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531352" cy="5257800"/>
              </a:xfrm>
              <a:blipFill>
                <a:blip r:embed="rId3"/>
                <a:stretch>
                  <a:fillRect l="-715" t="-928" r="-929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86614"/>
              </p:ext>
            </p:extLst>
          </p:nvPr>
        </p:nvGraphicFramePr>
        <p:xfrm>
          <a:off x="2120899" y="2972668"/>
          <a:ext cx="20637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4" imgW="863280" imgH="215640" progId="Equation.3">
                  <p:embed/>
                </p:oleObj>
              </mc:Choice>
              <mc:Fallback>
                <p:oleObj name="Equation" r:id="rId4" imgW="863280" imgH="215640" progId="Equation.3">
                  <p:embed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899" y="2972668"/>
                        <a:ext cx="206375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465069"/>
              </p:ext>
            </p:extLst>
          </p:nvPr>
        </p:nvGraphicFramePr>
        <p:xfrm>
          <a:off x="971600" y="4077072"/>
          <a:ext cx="35194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6" imgW="1473120" imgH="215640" progId="Equation.3">
                  <p:embed/>
                </p:oleObj>
              </mc:Choice>
              <mc:Fallback>
                <p:oleObj name="Equation" r:id="rId6" imgW="1473120" imgH="215640" progId="Equation.3">
                  <p:embed/>
                  <p:pic>
                    <p:nvPicPr>
                      <p:cNvPr id="266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077072"/>
                        <a:ext cx="3519487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030963"/>
              </p:ext>
            </p:extLst>
          </p:nvPr>
        </p:nvGraphicFramePr>
        <p:xfrm>
          <a:off x="971600" y="4570611"/>
          <a:ext cx="306546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8" imgW="1282680" imgH="215640" progId="Equation.3">
                  <p:embed/>
                </p:oleObj>
              </mc:Choice>
              <mc:Fallback>
                <p:oleObj name="Equation" r:id="rId8" imgW="1282680" imgH="215640" progId="Equation.3">
                  <p:embed/>
                  <p:pic>
                    <p:nvPicPr>
                      <p:cNvPr id="266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570611"/>
                        <a:ext cx="3065462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866203"/>
              </p:ext>
            </p:extLst>
          </p:nvPr>
        </p:nvGraphicFramePr>
        <p:xfrm>
          <a:off x="959321" y="5002882"/>
          <a:ext cx="16684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10" imgW="698400" imgH="215640" progId="Equation.3">
                  <p:embed/>
                </p:oleObj>
              </mc:Choice>
              <mc:Fallback>
                <p:oleObj name="Equation" r:id="rId10" imgW="698400" imgH="215640" progId="Equation.3">
                  <p:embed/>
                  <p:pic>
                    <p:nvPicPr>
                      <p:cNvPr id="266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321" y="5002882"/>
                        <a:ext cx="1668463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206296"/>
              </p:ext>
            </p:extLst>
          </p:nvPr>
        </p:nvGraphicFramePr>
        <p:xfrm>
          <a:off x="971600" y="5362922"/>
          <a:ext cx="22145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12" imgW="927000" imgH="215640" progId="Equation.3">
                  <p:embed/>
                </p:oleObj>
              </mc:Choice>
              <mc:Fallback>
                <p:oleObj name="Equation" r:id="rId12" imgW="927000" imgH="215640" progId="Equation.3">
                  <p:embed/>
                  <p:pic>
                    <p:nvPicPr>
                      <p:cNvPr id="266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362922"/>
                        <a:ext cx="2214563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31023A6-50B1-4B57-AAA5-A375A02054AA}"/>
              </a:ext>
            </a:extLst>
          </p:cNvPr>
          <p:cNvSpPr txBox="1"/>
          <p:nvPr/>
        </p:nvSpPr>
        <p:spPr>
          <a:xfrm rot="1883798">
            <a:off x="7631740" y="155750"/>
            <a:ext cx="148951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1-10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2E59AB-571E-4954-BEB5-36422AB42A50}"/>
              </a:ext>
            </a:extLst>
          </p:cNvPr>
          <p:cNvCxnSpPr/>
          <p:nvPr/>
        </p:nvCxnSpPr>
        <p:spPr>
          <a:xfrm flipH="1">
            <a:off x="2102276" y="4550184"/>
            <a:ext cx="288032" cy="47399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2EDAA2-82E7-4DAE-A0B0-613BA667DD58}"/>
              </a:ext>
            </a:extLst>
          </p:cNvPr>
          <p:cNvCxnSpPr/>
          <p:nvPr/>
        </p:nvCxnSpPr>
        <p:spPr>
          <a:xfrm flipH="1">
            <a:off x="3614444" y="4581385"/>
            <a:ext cx="288032" cy="47399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3F2B68-F983-4BD0-84DF-BE83D39C0FE4}"/>
                  </a:ext>
                </a:extLst>
              </p:cNvPr>
              <p:cNvSpPr txBox="1"/>
              <p:nvPr/>
            </p:nvSpPr>
            <p:spPr>
              <a:xfrm>
                <a:off x="1398444" y="3525178"/>
                <a:ext cx="79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3F2B68-F983-4BD0-84DF-BE83D39C0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444" y="3525178"/>
                <a:ext cx="790216" cy="369332"/>
              </a:xfrm>
              <a:prstGeom prst="rect">
                <a:avLst/>
              </a:prstGeom>
              <a:blipFill>
                <a:blip r:embed="rId1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A7B232-A8B8-4D14-8D33-1FA409948649}"/>
                  </a:ext>
                </a:extLst>
              </p:cNvPr>
              <p:cNvSpPr txBox="1"/>
              <p:nvPr/>
            </p:nvSpPr>
            <p:spPr>
              <a:xfrm>
                <a:off x="3221996" y="3525178"/>
                <a:ext cx="784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A7B232-A8B8-4D14-8D33-1FA409948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996" y="3525178"/>
                <a:ext cx="784895" cy="369332"/>
              </a:xfrm>
              <a:prstGeom prst="rect">
                <a:avLst/>
              </a:prstGeom>
              <a:blipFill>
                <a:blip r:embed="rId1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e 15">
            <a:extLst>
              <a:ext uri="{FF2B5EF4-FFF2-40B4-BE49-F238E27FC236}">
                <a16:creationId xmlns:a16="http://schemas.microsoft.com/office/drawing/2014/main" id="{B12C0EEE-55ED-42FA-86E8-06CF5B70C24B}"/>
              </a:ext>
            </a:extLst>
          </p:cNvPr>
          <p:cNvSpPr/>
          <p:nvPr/>
        </p:nvSpPr>
        <p:spPr>
          <a:xfrm rot="5400000">
            <a:off x="1554356" y="3291232"/>
            <a:ext cx="425507" cy="15773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14F89066-E0D9-4750-84A4-55E1F0C87D0D}"/>
              </a:ext>
            </a:extLst>
          </p:cNvPr>
          <p:cNvSpPr/>
          <p:nvPr/>
        </p:nvSpPr>
        <p:spPr>
          <a:xfrm rot="5400000">
            <a:off x="3401689" y="3240416"/>
            <a:ext cx="425507" cy="16789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95351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2CB81C01-817C-4B2A-B688-18D39CFF8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287" y="1678310"/>
            <a:ext cx="2533650" cy="139065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4082653-EBC4-4BA4-B3BE-8B5B83A109E7}"/>
              </a:ext>
            </a:extLst>
          </p:cNvPr>
          <p:cNvGrpSpPr/>
          <p:nvPr/>
        </p:nvGrpSpPr>
        <p:grpSpPr>
          <a:xfrm>
            <a:off x="5295900" y="1619250"/>
            <a:ext cx="1523997" cy="1249638"/>
            <a:chOff x="5295900" y="1609725"/>
            <a:chExt cx="1523997" cy="1249638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36BA360-35AE-4774-B3AC-F2932DF9B089}"/>
                </a:ext>
              </a:extLst>
            </p:cNvPr>
            <p:cNvSpPr/>
            <p:nvPr/>
          </p:nvSpPr>
          <p:spPr>
            <a:xfrm>
              <a:off x="5295900" y="1609725"/>
              <a:ext cx="762000" cy="1249638"/>
            </a:xfrm>
            <a:custGeom>
              <a:avLst/>
              <a:gdLst>
                <a:gd name="connsiteX0" fmla="*/ 0 w 762000"/>
                <a:gd name="connsiteY0" fmla="*/ 0 h 1249638"/>
                <a:gd name="connsiteX1" fmla="*/ 276225 w 762000"/>
                <a:gd name="connsiteY1" fmla="*/ 742950 h 1249638"/>
                <a:gd name="connsiteX2" fmla="*/ 571500 w 762000"/>
                <a:gd name="connsiteY2" fmla="*/ 1166813 h 1249638"/>
                <a:gd name="connsiteX3" fmla="*/ 762000 w 762000"/>
                <a:gd name="connsiteY3" fmla="*/ 1238250 h 1249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0" h="1249638">
                  <a:moveTo>
                    <a:pt x="0" y="0"/>
                  </a:moveTo>
                  <a:cubicBezTo>
                    <a:pt x="90487" y="274240"/>
                    <a:pt x="180975" y="548481"/>
                    <a:pt x="276225" y="742950"/>
                  </a:cubicBezTo>
                  <a:cubicBezTo>
                    <a:pt x="371475" y="937419"/>
                    <a:pt x="490538" y="1084263"/>
                    <a:pt x="571500" y="1166813"/>
                  </a:cubicBezTo>
                  <a:cubicBezTo>
                    <a:pt x="652462" y="1249363"/>
                    <a:pt x="745331" y="1263650"/>
                    <a:pt x="762000" y="1238250"/>
                  </a:cubicBezTo>
                </a:path>
              </a:pathLst>
            </a:custGeom>
            <a:ln>
              <a:solidFill>
                <a:srgbClr val="0070C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s-I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DFF1F73-8823-484D-914D-7DB21ADA37F2}"/>
                </a:ext>
              </a:extLst>
            </p:cNvPr>
            <p:cNvSpPr/>
            <p:nvPr/>
          </p:nvSpPr>
          <p:spPr>
            <a:xfrm flipH="1">
              <a:off x="6057898" y="1609725"/>
              <a:ext cx="761999" cy="1249638"/>
            </a:xfrm>
            <a:custGeom>
              <a:avLst/>
              <a:gdLst>
                <a:gd name="connsiteX0" fmla="*/ 0 w 762000"/>
                <a:gd name="connsiteY0" fmla="*/ 0 h 1249638"/>
                <a:gd name="connsiteX1" fmla="*/ 276225 w 762000"/>
                <a:gd name="connsiteY1" fmla="*/ 742950 h 1249638"/>
                <a:gd name="connsiteX2" fmla="*/ 571500 w 762000"/>
                <a:gd name="connsiteY2" fmla="*/ 1166813 h 1249638"/>
                <a:gd name="connsiteX3" fmla="*/ 762000 w 762000"/>
                <a:gd name="connsiteY3" fmla="*/ 1238250 h 1249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0" h="1249638">
                  <a:moveTo>
                    <a:pt x="0" y="0"/>
                  </a:moveTo>
                  <a:cubicBezTo>
                    <a:pt x="90487" y="274240"/>
                    <a:pt x="180975" y="548481"/>
                    <a:pt x="276225" y="742950"/>
                  </a:cubicBezTo>
                  <a:cubicBezTo>
                    <a:pt x="371475" y="937419"/>
                    <a:pt x="490538" y="1084263"/>
                    <a:pt x="571500" y="1166813"/>
                  </a:cubicBezTo>
                  <a:cubicBezTo>
                    <a:pt x="652462" y="1249363"/>
                    <a:pt x="745331" y="1263650"/>
                    <a:pt x="762000" y="1238250"/>
                  </a:cubicBezTo>
                </a:path>
              </a:pathLst>
            </a:custGeom>
            <a:ln>
              <a:solidFill>
                <a:srgbClr val="0070C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s-IS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4B1A8B64-CB32-461F-9A3D-C2660F4FA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810" y="3114976"/>
            <a:ext cx="2034538" cy="20422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Jöfn og ójöfn </a:t>
            </a:r>
            <a:r>
              <a:rPr lang="is-IS" dirty="0" err="1"/>
              <a:t>föll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is-IS" dirty="0"/>
              <a:t>Jöfn föll speglast</a:t>
            </a:r>
            <a:br>
              <a:rPr lang="is-IS" dirty="0"/>
            </a:br>
            <a:r>
              <a:rPr lang="is-IS" dirty="0"/>
              <a:t>um y-ás.</a:t>
            </a:r>
          </a:p>
          <a:p>
            <a:r>
              <a:rPr lang="is-IS" dirty="0"/>
              <a:t>Ójöfn föll speglast</a:t>
            </a:r>
            <a:br>
              <a:rPr lang="is-IS" dirty="0"/>
            </a:br>
            <a:r>
              <a:rPr lang="is-IS" dirty="0"/>
              <a:t>ekki beint um y-ás en</a:t>
            </a:r>
            <a:br>
              <a:rPr lang="is-IS" dirty="0"/>
            </a:br>
            <a:r>
              <a:rPr lang="is-IS" dirty="0"/>
              <a:t>myndar „öfuga“ útgáfu</a:t>
            </a:r>
            <a:br>
              <a:rPr lang="is-IS" dirty="0"/>
            </a:br>
            <a:r>
              <a:rPr lang="is-IS" dirty="0"/>
              <a:t>hinum megin við y-ás.</a:t>
            </a:r>
            <a:br>
              <a:rPr lang="is-IS" dirty="0"/>
            </a:br>
            <a:r>
              <a:rPr lang="is-IS" dirty="0"/>
              <a:t>Þe. snúast180° um</a:t>
            </a:r>
            <a:br>
              <a:rPr lang="is-IS" dirty="0"/>
            </a:br>
            <a:r>
              <a:rPr lang="is-IS" dirty="0"/>
              <a:t>(0,0) punktinn.</a:t>
            </a:r>
          </a:p>
          <a:p>
            <a:r>
              <a:rPr lang="is-IS" dirty="0"/>
              <a:t>Önnur föll eru hvorugt,</a:t>
            </a:r>
            <a:br>
              <a:rPr lang="is-IS" dirty="0"/>
            </a:br>
            <a:r>
              <a:rPr lang="is-IS" dirty="0"/>
              <a:t>þe. speglast ekki um y-ás</a:t>
            </a:r>
            <a:br>
              <a:rPr lang="is-IS" dirty="0"/>
            </a:br>
            <a:r>
              <a:rPr lang="is-IS" dirty="0"/>
              <a:t>og snýst ekki um (0,0)</a:t>
            </a:r>
            <a:br>
              <a:rPr lang="is-IS" dirty="0"/>
            </a:br>
            <a:r>
              <a:rPr lang="is-IS" dirty="0"/>
              <a:t>punktinn.</a:t>
            </a:r>
          </a:p>
          <a:p>
            <a:endParaRPr lang="is-IS" dirty="0"/>
          </a:p>
          <a:p>
            <a:endParaRPr lang="is-I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8188" t="41141" r="25637" b="33266"/>
          <a:stretch/>
        </p:blipFill>
        <p:spPr>
          <a:xfrm>
            <a:off x="4460852" y="5201317"/>
            <a:ext cx="2952328" cy="15665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518EDF-E7F4-4590-82B0-715F434FDCBB}"/>
              </a:ext>
            </a:extLst>
          </p:cNvPr>
          <p:cNvSpPr txBox="1"/>
          <p:nvPr/>
        </p:nvSpPr>
        <p:spPr>
          <a:xfrm rot="1883798">
            <a:off x="7415717" y="515790"/>
            <a:ext cx="148951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11-16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974834-7E09-4C61-AC54-CF0F048C4D2F}"/>
              </a:ext>
            </a:extLst>
          </p:cNvPr>
          <p:cNvGrpSpPr/>
          <p:nvPr/>
        </p:nvGrpSpPr>
        <p:grpSpPr>
          <a:xfrm>
            <a:off x="4949874" y="3426198"/>
            <a:ext cx="2214414" cy="1413345"/>
            <a:chOff x="4950693" y="3288752"/>
            <a:chExt cx="2214414" cy="141334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C264474-3602-431C-889A-8F384AFF6216}"/>
                </a:ext>
              </a:extLst>
            </p:cNvPr>
            <p:cNvSpPr/>
            <p:nvPr/>
          </p:nvSpPr>
          <p:spPr>
            <a:xfrm>
              <a:off x="4950693" y="3990975"/>
              <a:ext cx="1107207" cy="711122"/>
            </a:xfrm>
            <a:custGeom>
              <a:avLst/>
              <a:gdLst>
                <a:gd name="connsiteX0" fmla="*/ 1133475 w 1133475"/>
                <a:gd name="connsiteY0" fmla="*/ 0 h 711122"/>
                <a:gd name="connsiteX1" fmla="*/ 890587 w 1133475"/>
                <a:gd name="connsiteY1" fmla="*/ 566738 h 711122"/>
                <a:gd name="connsiteX2" fmla="*/ 581025 w 1133475"/>
                <a:gd name="connsiteY2" fmla="*/ 709613 h 711122"/>
                <a:gd name="connsiteX3" fmla="*/ 0 w 1133475"/>
                <a:gd name="connsiteY3" fmla="*/ 509588 h 711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3475" h="711122">
                  <a:moveTo>
                    <a:pt x="1133475" y="0"/>
                  </a:moveTo>
                  <a:cubicBezTo>
                    <a:pt x="1058068" y="224234"/>
                    <a:pt x="982662" y="448469"/>
                    <a:pt x="890587" y="566738"/>
                  </a:cubicBezTo>
                  <a:cubicBezTo>
                    <a:pt x="798512" y="685007"/>
                    <a:pt x="729456" y="719138"/>
                    <a:pt x="581025" y="709613"/>
                  </a:cubicBezTo>
                  <a:cubicBezTo>
                    <a:pt x="432594" y="700088"/>
                    <a:pt x="275431" y="615950"/>
                    <a:pt x="0" y="509588"/>
                  </a:cubicBezTo>
                </a:path>
              </a:pathLst>
            </a:cu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s-I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5E19636-7F5A-4593-98EB-46F5E072CF35}"/>
                </a:ext>
              </a:extLst>
            </p:cNvPr>
            <p:cNvSpPr/>
            <p:nvPr/>
          </p:nvSpPr>
          <p:spPr>
            <a:xfrm rot="10800000">
              <a:off x="6057900" y="3288752"/>
              <a:ext cx="1107207" cy="711122"/>
            </a:xfrm>
            <a:custGeom>
              <a:avLst/>
              <a:gdLst>
                <a:gd name="connsiteX0" fmla="*/ 1133475 w 1133475"/>
                <a:gd name="connsiteY0" fmla="*/ 0 h 711122"/>
                <a:gd name="connsiteX1" fmla="*/ 890587 w 1133475"/>
                <a:gd name="connsiteY1" fmla="*/ 566738 h 711122"/>
                <a:gd name="connsiteX2" fmla="*/ 581025 w 1133475"/>
                <a:gd name="connsiteY2" fmla="*/ 709613 h 711122"/>
                <a:gd name="connsiteX3" fmla="*/ 0 w 1133475"/>
                <a:gd name="connsiteY3" fmla="*/ 509588 h 711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3475" h="711122">
                  <a:moveTo>
                    <a:pt x="1133475" y="0"/>
                  </a:moveTo>
                  <a:cubicBezTo>
                    <a:pt x="1058068" y="224234"/>
                    <a:pt x="982662" y="448469"/>
                    <a:pt x="890587" y="566738"/>
                  </a:cubicBezTo>
                  <a:cubicBezTo>
                    <a:pt x="798512" y="685007"/>
                    <a:pt x="729456" y="719138"/>
                    <a:pt x="581025" y="709613"/>
                  </a:cubicBezTo>
                  <a:cubicBezTo>
                    <a:pt x="432594" y="700088"/>
                    <a:pt x="275431" y="615950"/>
                    <a:pt x="0" y="509588"/>
                  </a:cubicBezTo>
                </a:path>
              </a:pathLst>
            </a:cu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s-I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8D5D9CF-C49B-4FF2-9E4F-231915D8DF3F}"/>
              </a:ext>
            </a:extLst>
          </p:cNvPr>
          <p:cNvGrpSpPr/>
          <p:nvPr/>
        </p:nvGrpSpPr>
        <p:grpSpPr>
          <a:xfrm>
            <a:off x="5295900" y="1609725"/>
            <a:ext cx="1523997" cy="1249638"/>
            <a:chOff x="5295900" y="1609725"/>
            <a:chExt cx="1523997" cy="124963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81665D3-CE2A-41F5-BA88-96EA665801BA}"/>
                </a:ext>
              </a:extLst>
            </p:cNvPr>
            <p:cNvSpPr/>
            <p:nvPr/>
          </p:nvSpPr>
          <p:spPr>
            <a:xfrm>
              <a:off x="5295900" y="1609725"/>
              <a:ext cx="762000" cy="1249638"/>
            </a:xfrm>
            <a:custGeom>
              <a:avLst/>
              <a:gdLst>
                <a:gd name="connsiteX0" fmla="*/ 0 w 762000"/>
                <a:gd name="connsiteY0" fmla="*/ 0 h 1249638"/>
                <a:gd name="connsiteX1" fmla="*/ 276225 w 762000"/>
                <a:gd name="connsiteY1" fmla="*/ 742950 h 1249638"/>
                <a:gd name="connsiteX2" fmla="*/ 571500 w 762000"/>
                <a:gd name="connsiteY2" fmla="*/ 1166813 h 1249638"/>
                <a:gd name="connsiteX3" fmla="*/ 762000 w 762000"/>
                <a:gd name="connsiteY3" fmla="*/ 1238250 h 1249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0" h="1249638">
                  <a:moveTo>
                    <a:pt x="0" y="0"/>
                  </a:moveTo>
                  <a:cubicBezTo>
                    <a:pt x="90487" y="274240"/>
                    <a:pt x="180975" y="548481"/>
                    <a:pt x="276225" y="742950"/>
                  </a:cubicBezTo>
                  <a:cubicBezTo>
                    <a:pt x="371475" y="937419"/>
                    <a:pt x="490538" y="1084263"/>
                    <a:pt x="571500" y="1166813"/>
                  </a:cubicBezTo>
                  <a:cubicBezTo>
                    <a:pt x="652462" y="1249363"/>
                    <a:pt x="745331" y="1263650"/>
                    <a:pt x="762000" y="1238250"/>
                  </a:cubicBezTo>
                </a:path>
              </a:pathLst>
            </a:custGeom>
            <a:ln>
              <a:solidFill>
                <a:srgbClr val="0070C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s-I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96C23C5-92B5-463D-8152-9B6D013B4F95}"/>
                </a:ext>
              </a:extLst>
            </p:cNvPr>
            <p:cNvSpPr/>
            <p:nvPr/>
          </p:nvSpPr>
          <p:spPr>
            <a:xfrm flipH="1">
              <a:off x="6057898" y="1609725"/>
              <a:ext cx="761999" cy="1249638"/>
            </a:xfrm>
            <a:custGeom>
              <a:avLst/>
              <a:gdLst>
                <a:gd name="connsiteX0" fmla="*/ 0 w 762000"/>
                <a:gd name="connsiteY0" fmla="*/ 0 h 1249638"/>
                <a:gd name="connsiteX1" fmla="*/ 276225 w 762000"/>
                <a:gd name="connsiteY1" fmla="*/ 742950 h 1249638"/>
                <a:gd name="connsiteX2" fmla="*/ 571500 w 762000"/>
                <a:gd name="connsiteY2" fmla="*/ 1166813 h 1249638"/>
                <a:gd name="connsiteX3" fmla="*/ 762000 w 762000"/>
                <a:gd name="connsiteY3" fmla="*/ 1238250 h 1249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0" h="1249638">
                  <a:moveTo>
                    <a:pt x="0" y="0"/>
                  </a:moveTo>
                  <a:cubicBezTo>
                    <a:pt x="90487" y="274240"/>
                    <a:pt x="180975" y="548481"/>
                    <a:pt x="276225" y="742950"/>
                  </a:cubicBezTo>
                  <a:cubicBezTo>
                    <a:pt x="371475" y="937419"/>
                    <a:pt x="490538" y="1084263"/>
                    <a:pt x="571500" y="1166813"/>
                  </a:cubicBezTo>
                  <a:cubicBezTo>
                    <a:pt x="652462" y="1249363"/>
                    <a:pt x="745331" y="1263650"/>
                    <a:pt x="762000" y="1238250"/>
                  </a:cubicBezTo>
                </a:path>
              </a:pathLst>
            </a:custGeom>
            <a:ln>
              <a:solidFill>
                <a:srgbClr val="0070C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s-I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F5E57CD-B791-4ABD-BC62-090557CB6904}"/>
              </a:ext>
            </a:extLst>
          </p:cNvPr>
          <p:cNvGrpSpPr/>
          <p:nvPr/>
        </p:nvGrpSpPr>
        <p:grpSpPr>
          <a:xfrm>
            <a:off x="4949874" y="3421748"/>
            <a:ext cx="2214414" cy="1413345"/>
            <a:chOff x="4950693" y="3288752"/>
            <a:chExt cx="2214414" cy="141334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CA771D3-803C-488C-ACC3-24060419B5BE}"/>
                </a:ext>
              </a:extLst>
            </p:cNvPr>
            <p:cNvSpPr/>
            <p:nvPr/>
          </p:nvSpPr>
          <p:spPr>
            <a:xfrm>
              <a:off x="4950693" y="3990975"/>
              <a:ext cx="1107207" cy="711122"/>
            </a:xfrm>
            <a:custGeom>
              <a:avLst/>
              <a:gdLst>
                <a:gd name="connsiteX0" fmla="*/ 1133475 w 1133475"/>
                <a:gd name="connsiteY0" fmla="*/ 0 h 711122"/>
                <a:gd name="connsiteX1" fmla="*/ 890587 w 1133475"/>
                <a:gd name="connsiteY1" fmla="*/ 566738 h 711122"/>
                <a:gd name="connsiteX2" fmla="*/ 581025 w 1133475"/>
                <a:gd name="connsiteY2" fmla="*/ 709613 h 711122"/>
                <a:gd name="connsiteX3" fmla="*/ 0 w 1133475"/>
                <a:gd name="connsiteY3" fmla="*/ 509588 h 711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3475" h="711122">
                  <a:moveTo>
                    <a:pt x="1133475" y="0"/>
                  </a:moveTo>
                  <a:cubicBezTo>
                    <a:pt x="1058068" y="224234"/>
                    <a:pt x="982662" y="448469"/>
                    <a:pt x="890587" y="566738"/>
                  </a:cubicBezTo>
                  <a:cubicBezTo>
                    <a:pt x="798512" y="685007"/>
                    <a:pt x="729456" y="719138"/>
                    <a:pt x="581025" y="709613"/>
                  </a:cubicBezTo>
                  <a:cubicBezTo>
                    <a:pt x="432594" y="700088"/>
                    <a:pt x="275431" y="615950"/>
                    <a:pt x="0" y="509588"/>
                  </a:cubicBezTo>
                </a:path>
              </a:pathLst>
            </a:cu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s-I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8EE619-4A37-46E7-89F4-1460327CDBB1}"/>
                </a:ext>
              </a:extLst>
            </p:cNvPr>
            <p:cNvSpPr/>
            <p:nvPr/>
          </p:nvSpPr>
          <p:spPr>
            <a:xfrm rot="10800000">
              <a:off x="6057900" y="3288752"/>
              <a:ext cx="1107207" cy="711122"/>
            </a:xfrm>
            <a:custGeom>
              <a:avLst/>
              <a:gdLst>
                <a:gd name="connsiteX0" fmla="*/ 1133475 w 1133475"/>
                <a:gd name="connsiteY0" fmla="*/ 0 h 711122"/>
                <a:gd name="connsiteX1" fmla="*/ 890587 w 1133475"/>
                <a:gd name="connsiteY1" fmla="*/ 566738 h 711122"/>
                <a:gd name="connsiteX2" fmla="*/ 581025 w 1133475"/>
                <a:gd name="connsiteY2" fmla="*/ 709613 h 711122"/>
                <a:gd name="connsiteX3" fmla="*/ 0 w 1133475"/>
                <a:gd name="connsiteY3" fmla="*/ 509588 h 711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3475" h="711122">
                  <a:moveTo>
                    <a:pt x="1133475" y="0"/>
                  </a:moveTo>
                  <a:cubicBezTo>
                    <a:pt x="1058068" y="224234"/>
                    <a:pt x="982662" y="448469"/>
                    <a:pt x="890587" y="566738"/>
                  </a:cubicBezTo>
                  <a:cubicBezTo>
                    <a:pt x="798512" y="685007"/>
                    <a:pt x="729456" y="719138"/>
                    <a:pt x="581025" y="709613"/>
                  </a:cubicBezTo>
                  <a:cubicBezTo>
                    <a:pt x="432594" y="700088"/>
                    <a:pt x="275431" y="615950"/>
                    <a:pt x="0" y="509588"/>
                  </a:cubicBezTo>
                </a:path>
              </a:pathLst>
            </a:cu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s-IS"/>
            </a:p>
          </p:txBody>
        </p:sp>
      </p:grpSp>
    </p:spTree>
    <p:extLst>
      <p:ext uri="{BB962C8B-B14F-4D97-AF65-F5344CB8AC3E}">
        <p14:creationId xmlns:p14="http://schemas.microsoft.com/office/powerpoint/2010/main" val="300471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Reiknileiðin fyrir jöfn og ójöfn föll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/>
          <a:lstStyle/>
          <a:p>
            <a:r>
              <a:rPr lang="is-IS" dirty="0"/>
              <a:t>Sett er f(-x) í fallið og formerki skoðuð.</a:t>
            </a:r>
          </a:p>
          <a:p>
            <a:r>
              <a:rPr lang="is-IS" dirty="0"/>
              <a:t>Ef ekkert formerki breytist, þá er fallið jafnt.</a:t>
            </a:r>
          </a:p>
          <a:p>
            <a:r>
              <a:rPr lang="is-IS" dirty="0"/>
              <a:t>Ef öll formerki breytast, þá er fallið ójafnt.</a:t>
            </a:r>
          </a:p>
          <a:p>
            <a:r>
              <a:rPr lang="is-IS" dirty="0"/>
              <a:t>Ef sum formerki breytast en önnur ekki, þá er fallið hvorugt.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301206"/>
              </p:ext>
            </p:extLst>
          </p:nvPr>
        </p:nvGraphicFramePr>
        <p:xfrm>
          <a:off x="6743179" y="4062096"/>
          <a:ext cx="20320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850680" imgH="203040" progId="Equation.3">
                  <p:embed/>
                </p:oleObj>
              </mc:Choice>
              <mc:Fallback>
                <p:oleObj name="Equation" r:id="rId3" imgW="850680" imgH="203040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179" y="4062096"/>
                        <a:ext cx="2032000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495263"/>
              </p:ext>
            </p:extLst>
          </p:nvPr>
        </p:nvGraphicFramePr>
        <p:xfrm>
          <a:off x="516385" y="4031934"/>
          <a:ext cx="21844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5" imgW="914400" imgH="228600" progId="Equation.3">
                  <p:embed/>
                </p:oleObj>
              </mc:Choice>
              <mc:Fallback>
                <p:oleObj name="Equation" r:id="rId5" imgW="914400" imgH="22860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385" y="4031934"/>
                        <a:ext cx="2184400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87988"/>
              </p:ext>
            </p:extLst>
          </p:nvPr>
        </p:nvGraphicFramePr>
        <p:xfrm>
          <a:off x="6409754" y="4559064"/>
          <a:ext cx="269875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7" imgW="1130040" imgH="203040" progId="Equation.3">
                  <p:embed/>
                </p:oleObj>
              </mc:Choice>
              <mc:Fallback>
                <p:oleObj name="Equation" r:id="rId7" imgW="1130040" imgH="20304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9754" y="4559064"/>
                        <a:ext cx="2698750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235311"/>
              </p:ext>
            </p:extLst>
          </p:nvPr>
        </p:nvGraphicFramePr>
        <p:xfrm>
          <a:off x="6505004" y="5059126"/>
          <a:ext cx="245586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9" imgW="1028520" imgH="203040" progId="Equation.3">
                  <p:embed/>
                </p:oleObj>
              </mc:Choice>
              <mc:Fallback>
                <p:oleObj name="Equation" r:id="rId9" imgW="1028520" imgH="203040" progId="Equation.3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5004" y="5059126"/>
                        <a:ext cx="2455863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789215"/>
              </p:ext>
            </p:extLst>
          </p:nvPr>
        </p:nvGraphicFramePr>
        <p:xfrm>
          <a:off x="107504" y="4551046"/>
          <a:ext cx="288131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11" imgW="1206360" imgH="228600" progId="Equation.3">
                  <p:embed/>
                </p:oleObj>
              </mc:Choice>
              <mc:Fallback>
                <p:oleObj name="Equation" r:id="rId11" imgW="1206360" imgH="228600" progId="Equation.3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551046"/>
                        <a:ext cx="2881313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087447"/>
              </p:ext>
            </p:extLst>
          </p:nvPr>
        </p:nvGraphicFramePr>
        <p:xfrm>
          <a:off x="393280" y="5093971"/>
          <a:ext cx="23971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13" imgW="1002960" imgH="228600" progId="Equation.3">
                  <p:embed/>
                </p:oleObj>
              </mc:Choice>
              <mc:Fallback>
                <p:oleObj name="Equation" r:id="rId13" imgW="1002960" imgH="228600" progId="Equation.3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280" y="5093971"/>
                        <a:ext cx="2397125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"/>
              <p:cNvSpPr txBox="1"/>
              <p:nvPr/>
            </p:nvSpPr>
            <p:spPr bwMode="auto">
              <a:xfrm>
                <a:off x="3352630" y="4062096"/>
                <a:ext cx="2634238" cy="5445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s-I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s-I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s-I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is-I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s-I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s-I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s-I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s-I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s-IS" sz="2800" dirty="0"/>
              </a:p>
            </p:txBody>
          </p:sp>
        </mc:Choice>
        <mc:Fallback xmlns="">
          <p:sp>
            <p:nvSpPr>
              <p:cNvPr id="1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2630" y="4062096"/>
                <a:ext cx="2634238" cy="54451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917234" y="6009420"/>
            <a:ext cx="16693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/>
              <a:t>Sumt breytist</a:t>
            </a:r>
            <a:br>
              <a:rPr lang="is-IS" sz="2400" dirty="0"/>
            </a:br>
            <a:r>
              <a:rPr lang="is-IS" sz="2400" dirty="0"/>
              <a:t>=Hvorugt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03549" y="6240765"/>
            <a:ext cx="1828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/>
              <a:t>Allt eins=Jafnt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627496" y="6237312"/>
            <a:ext cx="2522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/>
              <a:t>Allt breyttist=Ójafnt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1FF522-2828-4AE2-81C3-4513CA9F9F2A}"/>
              </a:ext>
            </a:extLst>
          </p:cNvPr>
          <p:cNvSpPr txBox="1"/>
          <p:nvPr/>
        </p:nvSpPr>
        <p:spPr>
          <a:xfrm rot="1883798">
            <a:off x="7484845" y="1667919"/>
            <a:ext cx="148951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11-16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A41483-5D8D-47C8-AE2D-F5EF21A49F63}"/>
              </a:ext>
            </a:extLst>
          </p:cNvPr>
          <p:cNvCxnSpPr/>
          <p:nvPr/>
        </p:nvCxnSpPr>
        <p:spPr>
          <a:xfrm>
            <a:off x="1591842" y="3901353"/>
            <a:ext cx="0" cy="26116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8220B8-B92D-4B54-AE0E-A901B5EF15D8}"/>
              </a:ext>
            </a:extLst>
          </p:cNvPr>
          <p:cNvCxnSpPr>
            <a:cxnSpLocks/>
          </p:cNvCxnSpPr>
          <p:nvPr/>
        </p:nvCxnSpPr>
        <p:spPr>
          <a:xfrm flipV="1">
            <a:off x="1653705" y="5492637"/>
            <a:ext cx="0" cy="29169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909AD5-2006-4873-A965-00A07263BC4E}"/>
              </a:ext>
            </a:extLst>
          </p:cNvPr>
          <p:cNvSpPr txBox="1"/>
          <p:nvPr/>
        </p:nvSpPr>
        <p:spPr>
          <a:xfrm>
            <a:off x="1325583" y="358697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/>
              <a:t>Eins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D4EF9A-EF8B-49C7-9DAA-9549703E09A3}"/>
              </a:ext>
            </a:extLst>
          </p:cNvPr>
          <p:cNvSpPr txBox="1"/>
          <p:nvPr/>
        </p:nvSpPr>
        <p:spPr>
          <a:xfrm>
            <a:off x="1387446" y="579211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/>
              <a:t>Eins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9788B1-E3D8-47AD-B457-8C2B7FBA8EA0}"/>
              </a:ext>
            </a:extLst>
          </p:cNvPr>
          <p:cNvCxnSpPr/>
          <p:nvPr/>
        </p:nvCxnSpPr>
        <p:spPr>
          <a:xfrm>
            <a:off x="2318443" y="3904554"/>
            <a:ext cx="0" cy="26116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3BFF65-4D7B-405E-95E8-0928434A4775}"/>
              </a:ext>
            </a:extLst>
          </p:cNvPr>
          <p:cNvCxnSpPr>
            <a:cxnSpLocks/>
          </p:cNvCxnSpPr>
          <p:nvPr/>
        </p:nvCxnSpPr>
        <p:spPr>
          <a:xfrm flipV="1">
            <a:off x="2380306" y="5495838"/>
            <a:ext cx="0" cy="29169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7E57C28-960F-4724-B56C-1113321E43E3}"/>
              </a:ext>
            </a:extLst>
          </p:cNvPr>
          <p:cNvSpPr txBox="1"/>
          <p:nvPr/>
        </p:nvSpPr>
        <p:spPr>
          <a:xfrm>
            <a:off x="2052184" y="359017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/>
              <a:t>Eins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DF730A-7863-4930-A3D6-A470AC7E2304}"/>
              </a:ext>
            </a:extLst>
          </p:cNvPr>
          <p:cNvSpPr txBox="1"/>
          <p:nvPr/>
        </p:nvSpPr>
        <p:spPr>
          <a:xfrm>
            <a:off x="2114047" y="579531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/>
              <a:t>Eins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A8C545-21BB-4B55-9564-AD618E700E37}"/>
              </a:ext>
            </a:extLst>
          </p:cNvPr>
          <p:cNvCxnSpPr/>
          <p:nvPr/>
        </p:nvCxnSpPr>
        <p:spPr>
          <a:xfrm>
            <a:off x="8366651" y="3901353"/>
            <a:ext cx="0" cy="26116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AC884D5-BFEC-446B-9C9E-7436267FBEA7}"/>
              </a:ext>
            </a:extLst>
          </p:cNvPr>
          <p:cNvCxnSpPr>
            <a:cxnSpLocks/>
          </p:cNvCxnSpPr>
          <p:nvPr/>
        </p:nvCxnSpPr>
        <p:spPr>
          <a:xfrm flipV="1">
            <a:off x="8555395" y="5492637"/>
            <a:ext cx="0" cy="29169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F260E0F-3651-460D-A728-2387BB3E6389}"/>
              </a:ext>
            </a:extLst>
          </p:cNvPr>
          <p:cNvSpPr txBox="1"/>
          <p:nvPr/>
        </p:nvSpPr>
        <p:spPr>
          <a:xfrm>
            <a:off x="8100392" y="358697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/>
              <a:t>Eins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4108E5-11C7-4E94-A088-2B7B57E09369}"/>
              </a:ext>
            </a:extLst>
          </p:cNvPr>
          <p:cNvSpPr txBox="1"/>
          <p:nvPr/>
        </p:nvSpPr>
        <p:spPr>
          <a:xfrm>
            <a:off x="8289136" y="579211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/>
              <a:t>Eins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bject 2">
                <a:extLst>
                  <a:ext uri="{FF2B5EF4-FFF2-40B4-BE49-F238E27FC236}">
                    <a16:creationId xmlns:a16="http://schemas.microsoft.com/office/drawing/2014/main" id="{7492920E-8796-46CE-84E2-DA2664415A71}"/>
                  </a:ext>
                </a:extLst>
              </p:cNvPr>
              <p:cNvSpPr txBox="1"/>
              <p:nvPr/>
            </p:nvSpPr>
            <p:spPr bwMode="auto">
              <a:xfrm>
                <a:off x="3170386" y="4549459"/>
                <a:ext cx="3262213" cy="5445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s-I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s-I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s-I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s-I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is-I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s-I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is-I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s-I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is-I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s-I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−(−</m:t>
                      </m:r>
                      <m:r>
                        <a:rPr lang="is-I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s-IS" sz="2400" dirty="0"/>
              </a:p>
            </p:txBody>
          </p:sp>
        </mc:Choice>
        <mc:Fallback xmlns="">
          <p:sp>
            <p:nvSpPr>
              <p:cNvPr id="40" name="Object 2">
                <a:extLst>
                  <a:ext uri="{FF2B5EF4-FFF2-40B4-BE49-F238E27FC236}">
                    <a16:creationId xmlns:a16="http://schemas.microsoft.com/office/drawing/2014/main" id="{7492920E-8796-46CE-84E2-DA2664415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70386" y="4549459"/>
                <a:ext cx="3262213" cy="544512"/>
              </a:xfrm>
              <a:prstGeom prst="rect">
                <a:avLst/>
              </a:prstGeom>
              <a:blipFill>
                <a:blip r:embed="rId16"/>
                <a:stretch>
                  <a:fillRect l="-1495" r="-1308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31913CA-0BC9-4A4D-A458-E4B0646E3FC2}"/>
              </a:ext>
            </a:extLst>
          </p:cNvPr>
          <p:cNvCxnSpPr/>
          <p:nvPr/>
        </p:nvCxnSpPr>
        <p:spPr>
          <a:xfrm>
            <a:off x="3131840" y="3645024"/>
            <a:ext cx="0" cy="29523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B5864CF-4E9D-4D3B-B737-8D73E19B1B67}"/>
              </a:ext>
            </a:extLst>
          </p:cNvPr>
          <p:cNvCxnSpPr/>
          <p:nvPr/>
        </p:nvCxnSpPr>
        <p:spPr>
          <a:xfrm>
            <a:off x="6372200" y="3645024"/>
            <a:ext cx="0" cy="29523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bject 2">
                <a:extLst>
                  <a:ext uri="{FF2B5EF4-FFF2-40B4-BE49-F238E27FC236}">
                    <a16:creationId xmlns:a16="http://schemas.microsoft.com/office/drawing/2014/main" id="{3F8E8825-83A7-4DC9-8C51-166B22C877E3}"/>
                  </a:ext>
                </a:extLst>
              </p:cNvPr>
              <p:cNvSpPr txBox="1"/>
              <p:nvPr/>
            </p:nvSpPr>
            <p:spPr bwMode="auto">
              <a:xfrm>
                <a:off x="3161256" y="5093971"/>
                <a:ext cx="3172398" cy="5445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s-I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s-I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s-I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s-I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s-I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s-I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is-I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s-I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s-I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s-I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s-I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s-IS" sz="2800" dirty="0"/>
              </a:p>
            </p:txBody>
          </p:sp>
        </mc:Choice>
        <mc:Fallback xmlns="">
          <p:sp>
            <p:nvSpPr>
              <p:cNvPr id="45" name="Object 2">
                <a:extLst>
                  <a:ext uri="{FF2B5EF4-FFF2-40B4-BE49-F238E27FC236}">
                    <a16:creationId xmlns:a16="http://schemas.microsoft.com/office/drawing/2014/main" id="{3F8E8825-83A7-4DC9-8C51-166B22C87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61256" y="5093971"/>
                <a:ext cx="3172398" cy="54451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FCA8113-EF82-4169-A0E8-09905A14ACEC}"/>
              </a:ext>
            </a:extLst>
          </p:cNvPr>
          <p:cNvCxnSpPr/>
          <p:nvPr/>
        </p:nvCxnSpPr>
        <p:spPr>
          <a:xfrm>
            <a:off x="4568480" y="3901353"/>
            <a:ext cx="0" cy="2611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8C1F322-5451-4C14-AB36-72DD0871F54C}"/>
              </a:ext>
            </a:extLst>
          </p:cNvPr>
          <p:cNvCxnSpPr>
            <a:cxnSpLocks/>
          </p:cNvCxnSpPr>
          <p:nvPr/>
        </p:nvCxnSpPr>
        <p:spPr>
          <a:xfrm flipV="1">
            <a:off x="4856512" y="5492637"/>
            <a:ext cx="0" cy="2916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0140426-0185-46CC-9CE2-6F962848A4FD}"/>
              </a:ext>
            </a:extLst>
          </p:cNvPr>
          <p:cNvSpPr txBox="1"/>
          <p:nvPr/>
        </p:nvSpPr>
        <p:spPr>
          <a:xfrm>
            <a:off x="4211960" y="3586971"/>
            <a:ext cx="699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/>
              <a:t>Breytt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598E0B1-A049-49B1-B7B5-3E2D271840E2}"/>
              </a:ext>
            </a:extLst>
          </p:cNvPr>
          <p:cNvSpPr txBox="1"/>
          <p:nvPr/>
        </p:nvSpPr>
        <p:spPr>
          <a:xfrm>
            <a:off x="4499992" y="5792113"/>
            <a:ext cx="699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/>
              <a:t>Breytt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F18DD45-C356-4F16-92F8-BBC7EAAAF298}"/>
              </a:ext>
            </a:extLst>
          </p:cNvPr>
          <p:cNvCxnSpPr/>
          <p:nvPr/>
        </p:nvCxnSpPr>
        <p:spPr>
          <a:xfrm>
            <a:off x="5384937" y="3901353"/>
            <a:ext cx="0" cy="2611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85440FF-5884-40B2-BC23-FE6D90528919}"/>
              </a:ext>
            </a:extLst>
          </p:cNvPr>
          <p:cNvCxnSpPr>
            <a:cxnSpLocks/>
          </p:cNvCxnSpPr>
          <p:nvPr/>
        </p:nvCxnSpPr>
        <p:spPr>
          <a:xfrm flipV="1">
            <a:off x="5740753" y="5492637"/>
            <a:ext cx="0" cy="2916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1E262B6-BA93-42A5-9734-B2804F87A937}"/>
              </a:ext>
            </a:extLst>
          </p:cNvPr>
          <p:cNvSpPr txBox="1"/>
          <p:nvPr/>
        </p:nvSpPr>
        <p:spPr>
          <a:xfrm>
            <a:off x="5028417" y="3586971"/>
            <a:ext cx="699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/>
              <a:t>Breytt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DE0DAD-E24C-4568-A91A-08B5EFCC35A8}"/>
              </a:ext>
            </a:extLst>
          </p:cNvPr>
          <p:cNvSpPr txBox="1"/>
          <p:nvPr/>
        </p:nvSpPr>
        <p:spPr>
          <a:xfrm>
            <a:off x="5384233" y="5792113"/>
            <a:ext cx="699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/>
              <a:t>Breytt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6B25B11-DEF6-40A8-9C42-AFDB5D1EE8CC}"/>
              </a:ext>
            </a:extLst>
          </p:cNvPr>
          <p:cNvCxnSpPr/>
          <p:nvPr/>
        </p:nvCxnSpPr>
        <p:spPr>
          <a:xfrm>
            <a:off x="7767633" y="3901353"/>
            <a:ext cx="0" cy="2611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FD79F7-96BB-40E5-9012-0E680D798224}"/>
              </a:ext>
            </a:extLst>
          </p:cNvPr>
          <p:cNvCxnSpPr>
            <a:cxnSpLocks/>
          </p:cNvCxnSpPr>
          <p:nvPr/>
        </p:nvCxnSpPr>
        <p:spPr>
          <a:xfrm flipV="1">
            <a:off x="7900993" y="5492637"/>
            <a:ext cx="0" cy="2916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0F68AAF-A475-4024-9443-5EECE865B362}"/>
              </a:ext>
            </a:extLst>
          </p:cNvPr>
          <p:cNvSpPr txBox="1"/>
          <p:nvPr/>
        </p:nvSpPr>
        <p:spPr>
          <a:xfrm>
            <a:off x="7411113" y="3586971"/>
            <a:ext cx="699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/>
              <a:t>Breytt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108CAA-7257-437B-9D29-E374F82F68FF}"/>
              </a:ext>
            </a:extLst>
          </p:cNvPr>
          <p:cNvSpPr txBox="1"/>
          <p:nvPr/>
        </p:nvSpPr>
        <p:spPr>
          <a:xfrm>
            <a:off x="7544473" y="5792113"/>
            <a:ext cx="699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/>
              <a:t>Breytt</a:t>
            </a:r>
          </a:p>
        </p:txBody>
      </p:sp>
    </p:spTree>
    <p:extLst>
      <p:ext uri="{BB962C8B-B14F-4D97-AF65-F5344CB8AC3E}">
        <p14:creationId xmlns:p14="http://schemas.microsoft.com/office/powerpoint/2010/main" val="385049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2" grpId="0"/>
      <p:bldP spid="24" grpId="0"/>
      <p:bldP spid="27" grpId="0"/>
      <p:bldP spid="28" grpId="0"/>
      <p:bldP spid="31" grpId="0"/>
      <p:bldP spid="32" grpId="0"/>
      <p:bldP spid="40" grpId="0"/>
      <p:bldP spid="45" grpId="0"/>
      <p:bldP spid="48" grpId="0"/>
      <p:bldP spid="49" grpId="0"/>
      <p:bldP spid="52" grpId="0"/>
      <p:bldP spid="53" grpId="0"/>
      <p:bldP spid="56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s-IS" dirty="0"/>
              <a:t>Sýna fram á að fall er samhverft á ákveðinni línu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is-IS" dirty="0"/>
                  <a:t>Segjum að verið </a:t>
                </a:r>
                <a:r>
                  <a:rPr lang="is-IS" dirty="0" err="1"/>
                  <a:t>sé</a:t>
                </a:r>
                <a:r>
                  <a:rPr lang="is-IS" dirty="0"/>
                  <a:t> að athuga </a:t>
                </a:r>
                <a:r>
                  <a:rPr lang="is-IS" dirty="0" err="1"/>
                  <a:t>línuna</a:t>
                </a:r>
                <a:r>
                  <a:rPr lang="is-IS" dirty="0"/>
                  <a:t> 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is-IS" dirty="0">
                  <a:solidFill>
                    <a:srgbClr val="00B050"/>
                  </a:solidFill>
                </a:endParaRPr>
              </a:p>
              <a:p>
                <a:r>
                  <a:rPr lang="is-IS" dirty="0"/>
                  <a:t>Skoðum fallið</a:t>
                </a:r>
              </a:p>
              <a:p>
                <a:r>
                  <a:rPr lang="is-IS" dirty="0"/>
                  <a:t>Þá er talan </a:t>
                </a:r>
                <a:r>
                  <a:rPr lang="is-IS" dirty="0">
                    <a:solidFill>
                      <a:srgbClr val="00B050"/>
                    </a:solidFill>
                  </a:rPr>
                  <a:t>1</a:t>
                </a:r>
                <a:r>
                  <a:rPr lang="is-IS" dirty="0"/>
                  <a:t> sett inn í fallið og reiknað á tvo vegu</a:t>
                </a:r>
              </a:p>
              <a:p>
                <a:r>
                  <a:rPr lang="is-IS" dirty="0"/>
                  <a:t>Annars vegar </a:t>
                </a: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s-IS" dirty="0"/>
                  <a:t> og </a:t>
                </a:r>
                <a14:m>
                  <m:oMath xmlns:m="http://schemas.openxmlformats.org/officeDocument/2006/math">
                    <m:r>
                      <a:rPr lang="is-I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is-IS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is-I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s-IS" dirty="0"/>
                  <a:t> </a:t>
                </a:r>
              </a:p>
              <a:p>
                <a:r>
                  <a:rPr lang="is-IS" dirty="0"/>
                  <a:t>Ef svarið er það sama, þá er það samhverft á 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s-IS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597060"/>
              </p:ext>
            </p:extLst>
          </p:nvPr>
        </p:nvGraphicFramePr>
        <p:xfrm>
          <a:off x="2907477" y="1837531"/>
          <a:ext cx="22129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4" imgW="927000" imgH="228600" progId="Equation.3">
                  <p:embed/>
                </p:oleObj>
              </mc:Choice>
              <mc:Fallback>
                <p:oleObj name="Equation" r:id="rId4" imgW="927000" imgH="22860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7477" y="1837531"/>
                        <a:ext cx="2212975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154156"/>
              </p:ext>
            </p:extLst>
          </p:nvPr>
        </p:nvGraphicFramePr>
        <p:xfrm>
          <a:off x="832296" y="3841750"/>
          <a:ext cx="26670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6" imgW="1117440" imgH="228600" progId="Equation.3">
                  <p:embed/>
                </p:oleObj>
              </mc:Choice>
              <mc:Fallback>
                <p:oleObj name="Equation" r:id="rId6" imgW="1117440" imgH="22860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296" y="3841750"/>
                        <a:ext cx="266700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420785"/>
              </p:ext>
            </p:extLst>
          </p:nvPr>
        </p:nvGraphicFramePr>
        <p:xfrm>
          <a:off x="5450334" y="3841750"/>
          <a:ext cx="263683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8" imgW="1104840" imgH="228600" progId="Equation.3">
                  <p:embed/>
                </p:oleObj>
              </mc:Choice>
              <mc:Fallback>
                <p:oleObj name="Equation" r:id="rId8" imgW="1104840" imgH="228600" progId="Equation.3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0334" y="3841750"/>
                        <a:ext cx="2636838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178246"/>
              </p:ext>
            </p:extLst>
          </p:nvPr>
        </p:nvGraphicFramePr>
        <p:xfrm>
          <a:off x="173484" y="4386263"/>
          <a:ext cx="4030662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10" imgW="1688760" imgH="228600" progId="Equation.3">
                  <p:embed/>
                </p:oleObj>
              </mc:Choice>
              <mc:Fallback>
                <p:oleObj name="Equation" r:id="rId10" imgW="1688760" imgH="228600" progId="Equation.3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484" y="4386263"/>
                        <a:ext cx="4030662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839632"/>
              </p:ext>
            </p:extLst>
          </p:nvPr>
        </p:nvGraphicFramePr>
        <p:xfrm>
          <a:off x="4958209" y="4391025"/>
          <a:ext cx="40005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12" imgW="1676160" imgH="228600" progId="Equation.3">
                  <p:embed/>
                </p:oleObj>
              </mc:Choice>
              <mc:Fallback>
                <p:oleObj name="Equation" r:id="rId12" imgW="1676160" imgH="228600" progId="Equation.3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8209" y="4391025"/>
                        <a:ext cx="400050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212949"/>
              </p:ext>
            </p:extLst>
          </p:nvPr>
        </p:nvGraphicFramePr>
        <p:xfrm>
          <a:off x="122684" y="4921250"/>
          <a:ext cx="43053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14" imgW="1803240" imgH="228600" progId="Equation.3">
                  <p:embed/>
                </p:oleObj>
              </mc:Choice>
              <mc:Fallback>
                <p:oleObj name="Equation" r:id="rId14" imgW="1803240" imgH="228600" progId="Equation.3">
                  <p:embed/>
                  <p:pic>
                    <p:nvPicPr>
                      <p:cNvPr id="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684" y="4921250"/>
                        <a:ext cx="430530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388940"/>
              </p:ext>
            </p:extLst>
          </p:nvPr>
        </p:nvGraphicFramePr>
        <p:xfrm>
          <a:off x="4716016" y="4921250"/>
          <a:ext cx="42735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16" imgW="1790640" imgH="228600" progId="Equation.3">
                  <p:embed/>
                </p:oleObj>
              </mc:Choice>
              <mc:Fallback>
                <p:oleObj name="Equation" r:id="rId16" imgW="1790640" imgH="228600" progId="Equation.3">
                  <p:embed/>
                  <p:pic>
                    <p:nvPicPr>
                      <p:cNvPr id="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4921250"/>
                        <a:ext cx="427355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667071"/>
              </p:ext>
            </p:extLst>
          </p:nvPr>
        </p:nvGraphicFramePr>
        <p:xfrm>
          <a:off x="1113284" y="5438775"/>
          <a:ext cx="2395537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18" imgW="1002960" imgH="228600" progId="Equation.3">
                  <p:embed/>
                </p:oleObj>
              </mc:Choice>
              <mc:Fallback>
                <p:oleObj name="Equation" r:id="rId18" imgW="1002960" imgH="228600" progId="Equation.3">
                  <p:embed/>
                  <p:pic>
                    <p:nvPicPr>
                      <p:cNvPr id="1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3284" y="5438775"/>
                        <a:ext cx="2395537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938942"/>
              </p:ext>
            </p:extLst>
          </p:nvPr>
        </p:nvGraphicFramePr>
        <p:xfrm>
          <a:off x="5655022" y="5404767"/>
          <a:ext cx="2395537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20" imgW="1002960" imgH="228600" progId="Equation.3">
                  <p:embed/>
                </p:oleObj>
              </mc:Choice>
              <mc:Fallback>
                <p:oleObj name="Equation" r:id="rId20" imgW="1002960" imgH="228600" progId="Equation.3">
                  <p:embed/>
                  <p:pic>
                    <p:nvPicPr>
                      <p:cNvPr id="1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5022" y="5404767"/>
                        <a:ext cx="2395537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Connector 14"/>
          <p:cNvCxnSpPr/>
          <p:nvPr/>
        </p:nvCxnSpPr>
        <p:spPr>
          <a:xfrm flipH="1">
            <a:off x="2210916" y="4930775"/>
            <a:ext cx="288032" cy="47399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013965" y="4964783"/>
            <a:ext cx="288032" cy="47399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670427" y="4956510"/>
            <a:ext cx="288032" cy="47399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561594" y="4921250"/>
            <a:ext cx="288032" cy="47399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2B8E3A8-6050-4235-8B90-07E5692784DF}"/>
              </a:ext>
            </a:extLst>
          </p:cNvPr>
          <p:cNvSpPr txBox="1"/>
          <p:nvPr/>
        </p:nvSpPr>
        <p:spPr>
          <a:xfrm rot="1883798">
            <a:off x="7440767" y="705835"/>
            <a:ext cx="1702134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19-22, 25, 27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88AA697-2EAB-4C27-B610-D082E9C4819B}"/>
              </a:ext>
            </a:extLst>
          </p:cNvPr>
          <p:cNvCxnSpPr/>
          <p:nvPr/>
        </p:nvCxnSpPr>
        <p:spPr>
          <a:xfrm flipH="1" flipV="1">
            <a:off x="3203848" y="5949280"/>
            <a:ext cx="810116" cy="3600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5ED409-1CC3-4ADF-99CF-524499159F5C}"/>
              </a:ext>
            </a:extLst>
          </p:cNvPr>
          <p:cNvCxnSpPr>
            <a:cxnSpLocks/>
          </p:cNvCxnSpPr>
          <p:nvPr/>
        </p:nvCxnSpPr>
        <p:spPr>
          <a:xfrm flipV="1">
            <a:off x="6536511" y="5949280"/>
            <a:ext cx="801672" cy="3600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9824A2-7528-4F89-AD1B-36D38F58E7CA}"/>
                  </a:ext>
                </a:extLst>
              </p:cNvPr>
              <p:cNvSpPr txBox="1"/>
              <p:nvPr/>
            </p:nvSpPr>
            <p:spPr>
              <a:xfrm>
                <a:off x="3203848" y="6226447"/>
                <a:ext cx="50127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sz="2400" dirty="0"/>
                  <a:t>Sama svar svo fallið er samhverft um </a:t>
                </a:r>
                <a14:m>
                  <m:oMath xmlns:m="http://schemas.openxmlformats.org/officeDocument/2006/math">
                    <m:r>
                      <a:rPr lang="is-I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sz="24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is-I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9824A2-7528-4F89-AD1B-36D38F58E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6226447"/>
                <a:ext cx="5012783" cy="461665"/>
              </a:xfrm>
              <a:prstGeom prst="rect">
                <a:avLst/>
              </a:prstGeom>
              <a:blipFill>
                <a:blip r:embed="rId22"/>
                <a:stretch>
                  <a:fillRect l="-1946" t="-9211" b="-30263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CA14375-A759-4C95-B62F-D68D4712DF72}"/>
              </a:ext>
            </a:extLst>
          </p:cNvPr>
          <p:cNvCxnSpPr>
            <a:cxnSpLocks/>
          </p:cNvCxnSpPr>
          <p:nvPr/>
        </p:nvCxnSpPr>
        <p:spPr>
          <a:xfrm>
            <a:off x="4591185" y="3933056"/>
            <a:ext cx="0" cy="22933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3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s-IS" dirty="0"/>
              <a:t>Sýna fram á að fall er samhverft um ákveðinn punkt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is-IS" dirty="0"/>
                  <a:t>Tökum fall og athugum hvort það sé</a:t>
                </a:r>
                <a:br>
                  <a:rPr lang="is-IS" dirty="0"/>
                </a:br>
                <a:r>
                  <a:rPr lang="is-IS" dirty="0"/>
                  <a:t>samhverft um punktinn (</a:t>
                </a:r>
                <a:r>
                  <a:rPr lang="is-IS" dirty="0">
                    <a:solidFill>
                      <a:srgbClr val="00B050"/>
                    </a:solidFill>
                  </a:rPr>
                  <a:t>0</a:t>
                </a:r>
                <a:r>
                  <a:rPr lang="is-IS" dirty="0"/>
                  <a:t>,</a:t>
                </a:r>
                <a:r>
                  <a:rPr lang="is-IS" dirty="0">
                    <a:solidFill>
                      <a:srgbClr val="0070C0"/>
                    </a:solidFill>
                  </a:rPr>
                  <a:t>-2</a:t>
                </a:r>
                <a:r>
                  <a:rPr lang="is-IS" dirty="0"/>
                  <a:t>)</a:t>
                </a:r>
              </a:p>
              <a:p>
                <a:r>
                  <a:rPr lang="is-IS" dirty="0"/>
                  <a:t>Hér hugsum við punktinn sem </a:t>
                </a: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s-I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s-I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s-I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s-I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s-I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s-I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s-I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s-I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s-IS" dirty="0"/>
              </a:p>
              <a:p>
                <a:r>
                  <a:rPr lang="is-IS" dirty="0"/>
                  <a:t>Og fallið er </a:t>
                </a: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is-I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is-IS" dirty="0"/>
              </a:p>
              <a:p>
                <a:r>
                  <a:rPr lang="is-IS" dirty="0"/>
                  <a:t>Notum þessa reglu </a:t>
                </a: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is-I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s-I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s-I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s-I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s-I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s-I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s-I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s-I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s-I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s-I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s-IS" dirty="0"/>
              </a:p>
              <a:p>
                <a:r>
                  <a:rPr lang="is-IS" dirty="0"/>
                  <a:t>Gangi hún upp, þá er fallið samhverft um punktinn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/>
              <p:cNvSpPr txBox="1"/>
              <p:nvPr/>
            </p:nvSpPr>
            <p:spPr bwMode="auto">
              <a:xfrm>
                <a:off x="1803400" y="4688482"/>
                <a:ext cx="6008960" cy="544512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s-I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2⋅</m:t>
                      </m:r>
                      <m:r>
                        <a:rPr lang="is-IS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(−2)</m:t>
                      </m:r>
                      <m:r>
                        <a:rPr lang="is-I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is-IS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s-I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s-I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is-I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s-I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is-I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s-I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−2+(</m:t>
                      </m:r>
                      <m:r>
                        <a:rPr lang="is-IS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s-I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s-I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is-I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s-I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is-I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s-I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is-IS" sz="2800" dirty="0"/>
              </a:p>
            </p:txBody>
          </p:sp>
        </mc:Choice>
        <mc:Fallback xmlns="">
          <p:sp>
            <p:nvSpPr>
              <p:cNvPr id="7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3400" y="4688482"/>
                <a:ext cx="6008960" cy="544512"/>
              </a:xfrm>
              <a:prstGeom prst="rect">
                <a:avLst/>
              </a:prstGeom>
              <a:blipFill>
                <a:blip r:embed="rId4"/>
                <a:stretch>
                  <a:fillRect l="-406" b="-4494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569168"/>
              </p:ext>
            </p:extLst>
          </p:nvPr>
        </p:nvGraphicFramePr>
        <p:xfrm>
          <a:off x="2819400" y="5277494"/>
          <a:ext cx="29114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5" imgW="1218960" imgH="203040" progId="Equation.3">
                  <p:embed/>
                </p:oleObj>
              </mc:Choice>
              <mc:Fallback>
                <p:oleObj name="Equation" r:id="rId5" imgW="1218960" imgH="203040" progId="Equation.3">
                  <p:embed/>
                  <p:pic>
                    <p:nvPicPr>
                      <p:cNvPr id="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277494"/>
                        <a:ext cx="2911475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800399"/>
              </p:ext>
            </p:extLst>
          </p:nvPr>
        </p:nvGraphicFramePr>
        <p:xfrm>
          <a:off x="3275856" y="5797252"/>
          <a:ext cx="17891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7" imgW="749160" imgH="164880" progId="Equation.3">
                  <p:embed/>
                </p:oleObj>
              </mc:Choice>
              <mc:Fallback>
                <p:oleObj name="Equation" r:id="rId7" imgW="749160" imgH="164880" progId="Equation.3">
                  <p:embed/>
                  <p:pic>
                    <p:nvPicPr>
                      <p:cNvPr id="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5797252"/>
                        <a:ext cx="1789112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275627"/>
              </p:ext>
            </p:extLst>
          </p:nvPr>
        </p:nvGraphicFramePr>
        <p:xfrm>
          <a:off x="3517900" y="6203652"/>
          <a:ext cx="1304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9" imgW="545760" imgH="164880" progId="Equation.3">
                  <p:embed/>
                </p:oleObj>
              </mc:Choice>
              <mc:Fallback>
                <p:oleObj name="Equation" r:id="rId9" imgW="545760" imgH="164880" progId="Equation.3">
                  <p:embed/>
                  <p:pic>
                    <p:nvPicPr>
                      <p:cNvPr id="1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6203652"/>
                        <a:ext cx="13049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/>
          <p:nvPr/>
        </p:nvCxnSpPr>
        <p:spPr>
          <a:xfrm flipH="1">
            <a:off x="3707904" y="5268615"/>
            <a:ext cx="288032" cy="47399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827332" y="5319626"/>
            <a:ext cx="288032" cy="47399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5B8366-7928-4D0B-9101-2A656DA6EFD9}"/>
              </a:ext>
            </a:extLst>
          </p:cNvPr>
          <p:cNvSpPr txBox="1"/>
          <p:nvPr/>
        </p:nvSpPr>
        <p:spPr>
          <a:xfrm rot="1883798">
            <a:off x="6442315" y="1447434"/>
            <a:ext cx="260936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17, 18, 23, 24, 26, 28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8DD10C-8DED-49B3-A7F0-BD7CD84EC776}"/>
                  </a:ext>
                </a:extLst>
              </p:cNvPr>
              <p:cNvSpPr txBox="1"/>
              <p:nvPr/>
            </p:nvSpPr>
            <p:spPr>
              <a:xfrm>
                <a:off x="3714750" y="4147998"/>
                <a:ext cx="11963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8DD10C-8DED-49B3-A7F0-BD7CD84EC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0" y="4147998"/>
                <a:ext cx="1196353" cy="369332"/>
              </a:xfrm>
              <a:prstGeom prst="rect">
                <a:avLst/>
              </a:prstGeom>
              <a:blipFill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8FB4FEF-1223-44D6-8755-527B8A534D48}"/>
                  </a:ext>
                </a:extLst>
              </p:cNvPr>
              <p:cNvSpPr txBox="1"/>
              <p:nvPr/>
            </p:nvSpPr>
            <p:spPr>
              <a:xfrm>
                <a:off x="5868144" y="4147998"/>
                <a:ext cx="11963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8FB4FEF-1223-44D6-8755-527B8A534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147998"/>
                <a:ext cx="1196353" cy="369332"/>
              </a:xfrm>
              <a:prstGeom prst="rect">
                <a:avLst/>
              </a:prstGeom>
              <a:blipFill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Left Brace 19">
            <a:extLst>
              <a:ext uri="{FF2B5EF4-FFF2-40B4-BE49-F238E27FC236}">
                <a16:creationId xmlns:a16="http://schemas.microsoft.com/office/drawing/2014/main" id="{36A97B07-0755-4D0D-B685-F7EED07BE4B5}"/>
              </a:ext>
            </a:extLst>
          </p:cNvPr>
          <p:cNvSpPr/>
          <p:nvPr/>
        </p:nvSpPr>
        <p:spPr>
          <a:xfrm rot="5400000">
            <a:off x="4145087" y="3726786"/>
            <a:ext cx="425507" cy="18684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C908434C-5803-44F4-8A07-90FEF8F56EE1}"/>
              </a:ext>
            </a:extLst>
          </p:cNvPr>
          <p:cNvSpPr/>
          <p:nvPr/>
        </p:nvSpPr>
        <p:spPr>
          <a:xfrm rot="5400000">
            <a:off x="6301597" y="3726786"/>
            <a:ext cx="425507" cy="18684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FAF827-403E-4635-A769-0130B33C69D3}"/>
              </a:ext>
            </a:extLst>
          </p:cNvPr>
          <p:cNvCxnSpPr/>
          <p:nvPr/>
        </p:nvCxnSpPr>
        <p:spPr>
          <a:xfrm flipH="1">
            <a:off x="4911103" y="6237312"/>
            <a:ext cx="1029049" cy="1631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21DA7FA-70CD-454F-8932-E5E379884418}"/>
                  </a:ext>
                </a:extLst>
              </p:cNvPr>
              <p:cNvSpPr txBox="1"/>
              <p:nvPr/>
            </p:nvSpPr>
            <p:spPr>
              <a:xfrm>
                <a:off x="6009616" y="5867786"/>
                <a:ext cx="31343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dirty="0"/>
                  <a:t>Sama svar svo </a:t>
                </a: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is-I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is-IS" dirty="0"/>
              </a:p>
              <a:p>
                <a:r>
                  <a:rPr lang="is-IS" dirty="0"/>
                  <a:t>er samhverft um punktinn 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(0,−2)</m:t>
                    </m:r>
                  </m:oMath>
                </a14:m>
                <a:endParaRPr lang="is-I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21DA7FA-70CD-454F-8932-E5E379884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616" y="5867786"/>
                <a:ext cx="3134384" cy="646331"/>
              </a:xfrm>
              <a:prstGeom prst="rect">
                <a:avLst/>
              </a:prstGeom>
              <a:blipFill>
                <a:blip r:embed="rId13"/>
                <a:stretch>
                  <a:fillRect l="-1751" t="-4717" b="-15094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80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19" grpId="0"/>
      <p:bldP spid="20" grpId="0" animBg="1"/>
      <p:bldP spid="22" grpId="0" animBg="1"/>
      <p:bldP spid="2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7B6A5FA-AEDC-493D-A38F-607DB1F38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488</Words>
  <Application>Microsoft Office PowerPoint</Application>
  <PresentationFormat>On-screen Show (4:3)</PresentationFormat>
  <Paragraphs>95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Cambria Math</vt:lpstr>
      <vt:lpstr>Franklin Gothic Book</vt:lpstr>
      <vt:lpstr>Perpetua</vt:lpstr>
      <vt:lpstr>Wingdings 2</vt:lpstr>
      <vt:lpstr>Equity</vt:lpstr>
      <vt:lpstr>Equation</vt:lpstr>
      <vt:lpstr>Kafli 1, Fallafræði Jöfn og ójöfn föll. Samhverfir ferlar. Æfing 1.4</vt:lpstr>
      <vt:lpstr>Minnkandi og vaxandi föll</vt:lpstr>
      <vt:lpstr>Minnkandi eða vaxandi? – Prófun</vt:lpstr>
      <vt:lpstr>Minnkandi eða vaxandi? – Reiknileið</vt:lpstr>
      <vt:lpstr>Jöfn og ójöfn föll</vt:lpstr>
      <vt:lpstr>Reiknileiðin fyrir jöfn og ójöfn föll</vt:lpstr>
      <vt:lpstr>Sýna fram á að fall er samhverft á ákveðinni línu</vt:lpstr>
      <vt:lpstr>Sýna fram á að fall er samhverft um ákveðinn punkt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2013-08-22T21:22:20Z</dcterms:created>
  <dcterms:modified xsi:type="dcterms:W3CDTF">2020-09-14T13:03:50Z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