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4" r:id="rId14"/>
    <p:sldId id="287" r:id="rId15"/>
    <p:sldId id="265" r:id="rId16"/>
    <p:sldId id="266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0655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980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8688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775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8938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9243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7281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332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750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972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620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4961B-A1AC-4721-A820-07F2D36A79FB}" type="datetimeFigureOut">
              <a:rPr lang="is-IS" smtClean="0"/>
              <a:t>1.3.2017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64D4-F1AD-48F7-A98E-28AACD937BE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3572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suts.tskoli.is/phpmyadmin/url.php?url=http://dev.mysql.com/doc/refman/5.6/en/alter-table.html&amp;token=b06d3f4f72be6eebfe76cb49cbc8f83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suts.tskoli.is/phpmyadmin/url.php?url=http://dev.mysql.com/doc/refman/5.6/en/alter-table.html&amp;token=b06d3f4f72be6eebfe76cb49cbc8f83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suts.tskoli.is/phpmyadmin/url.php?url=http://dev.mysql.com/doc/refman/5.6/en/alter-table.html&amp;token=b06d3f4f72be6eebfe76cb49cbc8f83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20155"/>
            <a:ext cx="10509504" cy="125507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Intro SQL DDL Commands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endParaRPr lang="is-IS" sz="3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731264"/>
            <a:ext cx="10424160" cy="499872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is-IS" sz="4000" dirty="0" smtClean="0"/>
              <a:t>SQL: Schema Definition and Constraints</a:t>
            </a:r>
          </a:p>
          <a:p>
            <a:r>
              <a:rPr lang="en-US" altLang="is-IS" sz="4000" dirty="0" smtClean="0">
                <a:solidFill>
                  <a:srgbClr val="000000"/>
                </a:solidFill>
              </a:rPr>
              <a:t>Chapter 6 week 6</a:t>
            </a:r>
          </a:p>
          <a:p>
            <a:pPr algn="l"/>
            <a:r>
              <a:rPr lang="is-IS" dirty="0"/>
              <a:t>	</a:t>
            </a:r>
          </a:p>
          <a:p>
            <a:r>
              <a:rPr lang="en-US" altLang="is-IS" b="1" dirty="0" smtClean="0">
                <a:solidFill>
                  <a:schemeClr val="accent5"/>
                </a:solidFill>
              </a:rPr>
              <a:t/>
            </a:r>
            <a:br>
              <a:rPr lang="en-US" altLang="is-IS" b="1" dirty="0" smtClean="0">
                <a:solidFill>
                  <a:schemeClr val="accent5"/>
                </a:solidFill>
              </a:rPr>
            </a:br>
            <a:endParaRPr lang="is-I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9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887" y="515815"/>
            <a:ext cx="10509504" cy="82061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000" b="1" dirty="0" smtClean="0">
                <a:solidFill>
                  <a:schemeClr val="bg1"/>
                </a:solidFill>
              </a:rPr>
              <a:t>ALTER Table </a:t>
            </a:r>
            <a:r>
              <a:rPr lang="en-US" sz="4000" b="1" dirty="0" smtClean="0">
                <a:solidFill>
                  <a:schemeClr val="bg1"/>
                </a:solidFill>
              </a:rPr>
              <a:t>Continued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0887" y="2296722"/>
            <a:ext cx="10509504" cy="2677656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Syntax:</a:t>
            </a: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ALTER TABLE &lt;table_name&gt; MODIFY (&lt;column_name&gt; &lt;NewDataType&gt;(&lt;NewSize&gt;))</a:t>
            </a: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ALTER TABLE Student MODIFY (Name Varchar(40));</a:t>
            </a: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0887" y="175550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s-IS" altLang="is-IS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Modifying Existing Table</a:t>
            </a:r>
            <a:endParaRPr kumimoji="0" lang="is-IS" altLang="is-I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0887" y="5146264"/>
            <a:ext cx="1050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s-IS" altLang="is-I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The Name column already exist in Student table, it was char and size 30, now it is modified by Varchar and size 40.</a:t>
            </a:r>
            <a:endParaRPr kumimoji="0" lang="is-IS" altLang="is-I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178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887" y="515815"/>
            <a:ext cx="10509504" cy="82061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000" b="1" dirty="0" smtClean="0">
                <a:solidFill>
                  <a:schemeClr val="bg1"/>
                </a:solidFill>
              </a:rPr>
              <a:t>ALTER Table </a:t>
            </a:r>
            <a:r>
              <a:rPr lang="en-US" sz="4000" b="1" dirty="0" smtClean="0">
                <a:solidFill>
                  <a:schemeClr val="bg1"/>
                </a:solidFill>
              </a:rPr>
              <a:t>Continued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572" y="1746740"/>
            <a:ext cx="4599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the following tables and the </a:t>
            </a:r>
          </a:p>
          <a:p>
            <a:r>
              <a:rPr lang="en-US" sz="2000" dirty="0" smtClean="0"/>
              <a:t>their relationships, we will use them in next slides.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7" y="2461883"/>
            <a:ext cx="7188091" cy="41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5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887" y="515815"/>
            <a:ext cx="10509504" cy="82061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000" b="1" dirty="0" smtClean="0">
                <a:solidFill>
                  <a:schemeClr val="bg1"/>
                </a:solidFill>
              </a:rPr>
              <a:t>ALTER Table </a:t>
            </a:r>
            <a:r>
              <a:rPr lang="en-US" sz="4000" b="1" dirty="0" smtClean="0">
                <a:solidFill>
                  <a:schemeClr val="bg1"/>
                </a:solidFill>
              </a:rPr>
              <a:t>Continued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0887" y="2142834"/>
            <a:ext cx="10509504" cy="298543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Syntax:</a:t>
            </a: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ALTER TABLE &lt;table_name&gt; ADD</a:t>
            </a:r>
            <a:r>
              <a:rPr kumimoji="0" lang="is-IS" altLang="is-IS" sz="2800" b="1" i="0" u="none" strike="noStrike" cap="none" normalizeH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 CONSTRAINT &lt;constraint_name&gt;</a:t>
            </a: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 PRIMARY</a:t>
            </a:r>
            <a:r>
              <a:rPr kumimoji="0" lang="is-IS" altLang="is-IS" sz="2800" b="1" i="0" u="none" strike="noStrike" cap="none" normalizeH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 KEY &lt;(PK)&gt;</a:t>
            </a: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 lvl="0"/>
            <a:r>
              <a:rPr lang="en-US" sz="2400" cap="all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ALTER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 </a:t>
            </a:r>
            <a:r>
              <a:rPr lang="en-US" sz="2400" cap="all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TABLE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class </a:t>
            </a:r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</a:rPr>
              <a:t>CONSTRAINT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</a:rPr>
              <a:t>PRIMARY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</a:rPr>
              <a:t>KEY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( CLASS_CODE 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0887" y="1755504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s-IS" altLang="is-IS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Modifying an</a:t>
            </a:r>
            <a:r>
              <a:rPr kumimoji="0" lang="is-IS" altLang="is-IS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 attribute as primary key</a:t>
            </a:r>
            <a:endParaRPr kumimoji="0" lang="is-IS" altLang="is-I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946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887" y="515815"/>
            <a:ext cx="10509504" cy="82061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000" b="1" dirty="0" smtClean="0">
                <a:solidFill>
                  <a:schemeClr val="bg1"/>
                </a:solidFill>
              </a:rPr>
              <a:t>ALTER Table </a:t>
            </a:r>
            <a:r>
              <a:rPr lang="en-US" sz="4000" b="1" dirty="0" smtClean="0">
                <a:solidFill>
                  <a:schemeClr val="bg1"/>
                </a:solidFill>
              </a:rPr>
              <a:t>Continued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1933" y="1945388"/>
            <a:ext cx="10509504" cy="3847207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Syntax:</a:t>
            </a: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ALTER TABLE &lt;table_name&gt; ADD</a:t>
            </a:r>
            <a:r>
              <a:rPr kumimoji="0" lang="is-IS" altLang="is-IS" sz="2800" b="1" i="0" u="none" strike="noStrike" cap="none" normalizeH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altLang="is-IS" sz="2800" b="1" baseline="0" dirty="0" smtClean="0">
                <a:solidFill>
                  <a:srgbClr val="006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CONSTRAINT</a:t>
            </a: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 &lt;constraint_name&gt; FOREING</a:t>
            </a:r>
            <a:r>
              <a:rPr kumimoji="0" lang="is-IS" altLang="is-IS" sz="2800" b="1" i="0" u="none" strike="noStrike" cap="none" normalizeH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 KEY (&lt;FK</a:t>
            </a:r>
            <a:r>
              <a:rPr lang="is-IS" altLang="is-IS" sz="2800" b="1" dirty="0" smtClean="0">
                <a:solidFill>
                  <a:srgbClr val="006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altLang="is-IS" sz="2800" b="1" dirty="0" smtClean="0">
                <a:solidFill>
                  <a:srgbClr val="006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REFERENCES &lt;table_name&gt; &lt;PK&gt;</a:t>
            </a: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;</a:t>
            </a: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 lvl="0"/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ALTER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 </a:t>
            </a:r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TABLE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eroll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</a:rPr>
              <a:t>CONSTRAINT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Reg_no_FK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</a:rPr>
              <a:t>FOREIGN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</a:rPr>
              <a:t>KEY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( 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Reg_no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) </a:t>
            </a:r>
            <a:r>
              <a:rPr lang="en-US" sz="2400" b="1" cap="all" dirty="0">
                <a:solidFill>
                  <a:schemeClr val="accent6">
                    <a:lumMod val="50000"/>
                  </a:schemeClr>
                </a:solidFill>
              </a:rPr>
              <a:t>REFERENCES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student( 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Reg_no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)</a:t>
            </a:r>
            <a:endParaRPr kumimoji="0" lang="is-IS" altLang="is-IS" sz="24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933" y="1475706"/>
            <a:ext cx="499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s-IS" altLang="is-IS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Modifying an</a:t>
            </a:r>
            <a:r>
              <a:rPr kumimoji="0" lang="is-IS" altLang="is-IS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 attribute as foreign key</a:t>
            </a:r>
            <a:endParaRPr kumimoji="0" lang="is-IS" altLang="is-I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1933" y="5978764"/>
            <a:ext cx="1050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s-IS" altLang="is-I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is-IS" altLang="is-I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table errol is created first you can not use </a:t>
            </a:r>
            <a:r>
              <a:rPr kumimoji="0" lang="is-IS" altLang="is-I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Reg_no</a:t>
            </a:r>
            <a:r>
              <a:rPr kumimoji="0" lang="is-IS" altLang="is-I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as foreign key in create command, instead to use the command above the define the FK.</a:t>
            </a:r>
            <a:endParaRPr kumimoji="0" lang="is-IS" altLang="is-I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37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887" y="515815"/>
            <a:ext cx="10509504" cy="82061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000" b="1" dirty="0" smtClean="0">
                <a:solidFill>
                  <a:schemeClr val="bg1"/>
                </a:solidFill>
              </a:rPr>
              <a:t>ALTER Table </a:t>
            </a:r>
            <a:r>
              <a:rPr lang="en-US" sz="4000" b="1" dirty="0" smtClean="0">
                <a:solidFill>
                  <a:schemeClr val="bg1"/>
                </a:solidFill>
              </a:rPr>
              <a:t>Continued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0888" y="1984314"/>
            <a:ext cx="10509504" cy="46166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altLang="is-IS" sz="2400" dirty="0" smtClean="0">
                <a:solidFill>
                  <a:schemeClr val="accent6">
                    <a:lumMod val="50000"/>
                  </a:schemeClr>
                </a:solidFill>
              </a:rPr>
              <a:t>ALTER TABLE enroll ADD CLASS_CODE  INT   NOT NULL;</a:t>
            </a: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933" y="1475706"/>
            <a:ext cx="463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s-IS" altLang="is-IS" b="1" dirty="0" smtClean="0">
                <a:solidFill>
                  <a:schemeClr val="accent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Adding</a:t>
            </a:r>
            <a:r>
              <a:rPr kumimoji="0" lang="is-IS" altLang="is-IS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 an</a:t>
            </a:r>
            <a:r>
              <a:rPr kumimoji="0" lang="is-IS" altLang="is-IS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 attribute as foreign key</a:t>
            </a:r>
            <a:endParaRPr kumimoji="0" lang="is-IS" altLang="is-I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0887" y="2751252"/>
            <a:ext cx="10509504" cy="1477328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  <a:hlinkClick r:id="rId2"/>
              </a:rPr>
              <a:t>ALTER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235A81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  <a:hlinkClick r:id="rId2"/>
              </a:rPr>
              <a:t> </a:t>
            </a:r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  <a:hlinkClick r:id="rId2"/>
              </a:rPr>
              <a:t>TABLE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EROLL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ADD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CONSTRAINT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FK_CLASS_CODE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FOREIGN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KEY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CLASS_CODE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)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REFERENCES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CLASS_CODE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 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Verdan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6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649705"/>
            <a:ext cx="10509504" cy="82552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is-IS" sz="4400" b="1" dirty="0" smtClean="0">
                <a:solidFill>
                  <a:schemeClr val="bg1"/>
                </a:solidFill>
              </a:rPr>
              <a:t>Create the COMPANY Database</a:t>
            </a:r>
            <a:endParaRPr lang="is-I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731264"/>
            <a:ext cx="10424160" cy="499872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is-IS" sz="3200" dirty="0" smtClean="0"/>
              <a:t>To create</a:t>
            </a:r>
          </a:p>
          <a:p>
            <a:pPr algn="l"/>
            <a:r>
              <a:rPr lang="en-US" altLang="is-IS" sz="3200" dirty="0" smtClean="0"/>
              <a:t>		</a:t>
            </a:r>
            <a:r>
              <a:rPr lang="en-US" altLang="is-IS" sz="3200" dirty="0" smtClean="0">
                <a:latin typeface="Courier New" panose="02070309020205020404" pitchFamily="49" charset="0"/>
              </a:rPr>
              <a:t>create </a:t>
            </a:r>
            <a:r>
              <a:rPr lang="en-US" altLang="is-IS" sz="3200" dirty="0" err="1" smtClean="0">
                <a:latin typeface="Courier New" panose="02070309020205020404" pitchFamily="49" charset="0"/>
              </a:rPr>
              <a:t>datatbase</a:t>
            </a:r>
            <a:r>
              <a:rPr lang="en-US" altLang="is-IS" sz="3200" dirty="0" smtClean="0">
                <a:latin typeface="Courier New" panose="02070309020205020404" pitchFamily="49" charset="0"/>
              </a:rPr>
              <a:t> COMPANY;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is-IS" sz="3200" dirty="0" smtClean="0"/>
              <a:t>To use (or switch to) the database</a:t>
            </a:r>
          </a:p>
          <a:p>
            <a:pPr algn="l"/>
            <a:r>
              <a:rPr lang="en-US" altLang="is-IS" sz="3200" dirty="0"/>
              <a:t> </a:t>
            </a:r>
            <a:r>
              <a:rPr lang="en-US" altLang="is-IS" sz="3200" dirty="0" smtClean="0"/>
              <a:t>                   </a:t>
            </a:r>
            <a:r>
              <a:rPr lang="en-US" altLang="is-IS" sz="3200" dirty="0" smtClean="0">
                <a:latin typeface="Courier New" panose="02070309020205020404" pitchFamily="49" charset="0"/>
              </a:rPr>
              <a:t>use COMPANY;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altLang="is-IS" sz="32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is-IS" sz="3200" dirty="0" smtClean="0"/>
              <a:t>Subsequent commands will operate on the COMPANY database by default.</a:t>
            </a:r>
          </a:p>
          <a:p>
            <a:pPr algn="l"/>
            <a:r>
              <a:rPr lang="is-IS" dirty="0"/>
              <a:t>	</a:t>
            </a:r>
          </a:p>
          <a:p>
            <a:pPr algn="l"/>
            <a:r>
              <a:rPr lang="en-US" altLang="is-IS" b="1" dirty="0" smtClean="0">
                <a:solidFill>
                  <a:schemeClr val="accent5"/>
                </a:solidFill>
              </a:rPr>
              <a:t/>
            </a:r>
            <a:br>
              <a:rPr lang="en-US" altLang="is-IS" b="1" dirty="0" smtClean="0">
                <a:solidFill>
                  <a:schemeClr val="accent5"/>
                </a:solidFill>
              </a:rPr>
            </a:br>
            <a:endParaRPr lang="is-I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631"/>
            <a:ext cx="10509504" cy="873061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400" b="1" dirty="0" smtClean="0">
                <a:solidFill>
                  <a:schemeClr val="bg1"/>
                </a:solidFill>
              </a:rPr>
              <a:t>Exercise 1</a:t>
            </a:r>
            <a:endParaRPr lang="is-I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624263"/>
            <a:ext cx="10424160" cy="5105721"/>
          </a:xfrm>
        </p:spPr>
        <p:txBody>
          <a:bodyPr>
            <a:normAutofit/>
          </a:bodyPr>
          <a:lstStyle/>
          <a:p>
            <a:pPr algn="l"/>
            <a:r>
              <a:rPr lang="is-IS" dirty="0"/>
              <a:t>	</a:t>
            </a:r>
          </a:p>
          <a:p>
            <a:pPr algn="l"/>
            <a:r>
              <a:rPr lang="en-US" altLang="is-IS" b="1" dirty="0" smtClean="0">
                <a:solidFill>
                  <a:schemeClr val="accent5"/>
                </a:solidFill>
              </a:rPr>
              <a:t/>
            </a:r>
            <a:br>
              <a:rPr lang="en-US" altLang="is-IS" b="1" dirty="0" smtClean="0">
                <a:solidFill>
                  <a:schemeClr val="accent5"/>
                </a:solidFill>
              </a:rPr>
            </a:br>
            <a:endParaRPr lang="is-IS" dirty="0">
              <a:solidFill>
                <a:schemeClr val="accent5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804672" y="1263945"/>
            <a:ext cx="10509504" cy="534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s-IS" b="1" dirty="0" smtClean="0">
                <a:latin typeface="Courier New" panose="02070309020205020404" pitchFamily="49" charset="0"/>
              </a:rPr>
              <a:t>CREATE TABLE </a:t>
            </a:r>
            <a:r>
              <a:rPr lang="en-US" altLang="is-IS" dirty="0" smtClean="0">
                <a:latin typeface="Courier New" panose="02070309020205020404" pitchFamily="49" charset="0"/>
              </a:rPr>
              <a:t>DEPARTMENT (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s-IS" sz="2400" dirty="0" smtClean="0">
                <a:latin typeface="Courier New" panose="02070309020205020404" pitchFamily="49" charset="0"/>
              </a:rPr>
              <a:t>	</a:t>
            </a:r>
            <a:r>
              <a:rPr lang="en-US" altLang="is-IS" sz="2400" dirty="0" err="1" smtClean="0">
                <a:latin typeface="Courier New" panose="02070309020205020404" pitchFamily="49" charset="0"/>
              </a:rPr>
              <a:t>dname</a:t>
            </a:r>
            <a:r>
              <a:rPr lang="en-US" altLang="is-IS" sz="2400" dirty="0" smtClean="0">
                <a:latin typeface="Courier New" panose="02070309020205020404" pitchFamily="49" charset="0"/>
              </a:rPr>
              <a:t>		     VARCHAR(10) </a:t>
            </a:r>
            <a:r>
              <a:rPr lang="en-US" altLang="is-IS" sz="2400" b="1" dirty="0" smtClean="0">
                <a:latin typeface="Courier New" panose="02070309020205020404" pitchFamily="49" charset="0"/>
              </a:rPr>
              <a:t>NOT NULL</a:t>
            </a:r>
            <a:r>
              <a:rPr lang="en-US" altLang="is-IS" sz="2400" dirty="0" smtClean="0">
                <a:latin typeface="Courier New" panose="02070309020205020404" pitchFamily="49" charset="0"/>
              </a:rPr>
              <a:t>,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s-IS" sz="2400" dirty="0">
                <a:latin typeface="Courier New" panose="02070309020205020404" pitchFamily="49" charset="0"/>
              </a:rPr>
              <a:t> </a:t>
            </a:r>
            <a:r>
              <a:rPr lang="en-US" altLang="is-IS" sz="2400" dirty="0" smtClean="0">
                <a:latin typeface="Courier New" panose="02070309020205020404" pitchFamily="49" charset="0"/>
              </a:rPr>
              <a:t>  did		     INTEGER	  </a:t>
            </a:r>
            <a:r>
              <a:rPr lang="en-US" altLang="is-IS" sz="2400" b="1" dirty="0" smtClean="0">
                <a:latin typeface="Courier New" panose="02070309020205020404" pitchFamily="49" charset="0"/>
              </a:rPr>
              <a:t>Default 0</a:t>
            </a:r>
            <a:r>
              <a:rPr lang="en-US" altLang="is-IS" sz="2400" dirty="0" smtClean="0">
                <a:latin typeface="Courier New" panose="02070309020205020404" pitchFamily="49" charset="0"/>
              </a:rPr>
              <a:t>,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s-IS" sz="2400" dirty="0">
                <a:latin typeface="Courier New" panose="02070309020205020404" pitchFamily="49" charset="0"/>
              </a:rPr>
              <a:t> </a:t>
            </a:r>
            <a:r>
              <a:rPr lang="en-US" altLang="is-IS" sz="2400" dirty="0" smtClean="0">
                <a:latin typeface="Courier New" panose="02070309020205020404" pitchFamily="49" charset="0"/>
              </a:rPr>
              <a:t>  </a:t>
            </a:r>
            <a:r>
              <a:rPr lang="en-US" altLang="is-IS" sz="2400" dirty="0" err="1" smtClean="0">
                <a:latin typeface="Courier New" panose="02070309020205020404" pitchFamily="49" charset="0"/>
              </a:rPr>
              <a:t>managerid</a:t>
            </a:r>
            <a:r>
              <a:rPr lang="en-US" altLang="is-IS" sz="2400" dirty="0" smtClean="0">
                <a:latin typeface="Courier New" panose="02070309020205020404" pitchFamily="49" charset="0"/>
              </a:rPr>
              <a:t>		INTEGER,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s-IS" sz="2400" dirty="0">
                <a:latin typeface="Courier New" panose="02070309020205020404" pitchFamily="49" charset="0"/>
              </a:rPr>
              <a:t> </a:t>
            </a:r>
            <a:r>
              <a:rPr lang="en-US" altLang="is-IS" sz="2400" dirty="0" smtClean="0">
                <a:latin typeface="Courier New" panose="02070309020205020404" pitchFamily="49" charset="0"/>
              </a:rPr>
              <a:t>  budget         REAL,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s-IS" sz="2400" dirty="0" smtClean="0">
                <a:latin typeface="Courier New" panose="02070309020205020404" pitchFamily="49" charset="0"/>
              </a:rPr>
              <a:t>	</a:t>
            </a:r>
            <a:r>
              <a:rPr lang="en-US" altLang="is-IS" sz="2400" b="1" dirty="0" smtClean="0">
                <a:latin typeface="Courier New" panose="02070309020205020404" pitchFamily="49" charset="0"/>
              </a:rPr>
              <a:t>PRIMARY KEY</a:t>
            </a:r>
            <a:r>
              <a:rPr lang="en-US" altLang="is-IS" sz="2400" dirty="0" smtClean="0">
                <a:latin typeface="Courier New" panose="02070309020205020404" pitchFamily="49" charset="0"/>
              </a:rPr>
              <a:t> 	(did),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s-IS" sz="2400" dirty="0" smtClean="0">
                <a:latin typeface="Courier New" panose="02070309020205020404" pitchFamily="49" charset="0"/>
              </a:rPr>
              <a:t>	</a:t>
            </a:r>
            <a:r>
              <a:rPr lang="en-US" altLang="is-IS" sz="2400" b="1" dirty="0" smtClean="0">
                <a:latin typeface="Courier New" panose="02070309020205020404" pitchFamily="49" charset="0"/>
              </a:rPr>
              <a:t>UNIQUE		</a:t>
            </a:r>
            <a:r>
              <a:rPr lang="en-US" altLang="is-IS" sz="2400" dirty="0" smtClean="0">
                <a:latin typeface="Courier New" panose="02070309020205020404" pitchFamily="49" charset="0"/>
              </a:rPr>
              <a:t>(</a:t>
            </a:r>
            <a:r>
              <a:rPr lang="en-US" altLang="is-IS" sz="2400" dirty="0" err="1">
                <a:latin typeface="Courier New" panose="02070309020205020404" pitchFamily="49" charset="0"/>
              </a:rPr>
              <a:t>d</a:t>
            </a:r>
            <a:r>
              <a:rPr lang="en-US" altLang="is-IS" sz="2400" dirty="0" err="1" smtClean="0">
                <a:latin typeface="Courier New" panose="02070309020205020404" pitchFamily="49" charset="0"/>
              </a:rPr>
              <a:t>name</a:t>
            </a:r>
            <a:r>
              <a:rPr lang="en-US" altLang="is-IS" sz="2400" dirty="0" smtClean="0">
                <a:latin typeface="Courier New" panose="02070309020205020404" pitchFamily="49" charset="0"/>
              </a:rPr>
              <a:t>),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s-IS" sz="2400" dirty="0" smtClean="0">
                <a:latin typeface="Courier New" panose="02070309020205020404" pitchFamily="49" charset="0"/>
              </a:rPr>
              <a:t>	</a:t>
            </a:r>
            <a:r>
              <a:rPr lang="en-US" altLang="is-IS" sz="2400" b="1" dirty="0" smtClean="0">
                <a:latin typeface="Courier New" panose="02070309020205020404" pitchFamily="49" charset="0"/>
              </a:rPr>
              <a:t>FOREIGN KEY</a:t>
            </a:r>
            <a:r>
              <a:rPr lang="en-US" altLang="is-IS" sz="2400" dirty="0" smtClean="0">
                <a:latin typeface="Courier New" panose="02070309020205020404" pitchFamily="49" charset="0"/>
              </a:rPr>
              <a:t> 	(</a:t>
            </a:r>
            <a:r>
              <a:rPr lang="en-US" altLang="is-IS" sz="2400" dirty="0" err="1" smtClean="0">
                <a:latin typeface="Courier New" panose="02070309020205020404" pitchFamily="49" charset="0"/>
              </a:rPr>
              <a:t>managerid</a:t>
            </a:r>
            <a:r>
              <a:rPr lang="en-US" altLang="is-IS" sz="2400" dirty="0" smtClean="0">
                <a:latin typeface="Courier New" panose="02070309020205020404" pitchFamily="49" charset="0"/>
              </a:rPr>
              <a:t>) 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s-IS" sz="2400" b="1" dirty="0" smtClean="0">
                <a:latin typeface="Courier New" panose="02070309020205020404" pitchFamily="49" charset="0"/>
              </a:rPr>
              <a:t>			REFERENCES</a:t>
            </a:r>
            <a:r>
              <a:rPr lang="en-US" altLang="is-IS" sz="2400" dirty="0" smtClean="0">
                <a:latin typeface="Courier New" panose="02070309020205020404" pitchFamily="49" charset="0"/>
              </a:rPr>
              <a:t> EMPLOYEE (</a:t>
            </a:r>
            <a:r>
              <a:rPr lang="en-US" altLang="is-IS" sz="2400" dirty="0" err="1" smtClean="0">
                <a:latin typeface="Courier New" panose="02070309020205020404" pitchFamily="49" charset="0"/>
              </a:rPr>
              <a:t>eid</a:t>
            </a:r>
            <a:r>
              <a:rPr lang="en-US" altLang="is-IS" sz="2400" dirty="0" smtClean="0">
                <a:latin typeface="Courier New" panose="02070309020205020404" pitchFamily="49" charset="0"/>
              </a:rPr>
              <a:t>));</a:t>
            </a:r>
            <a:r>
              <a:rPr lang="en-US" altLang="is-IS" sz="2400" b="1" dirty="0" smtClean="0">
                <a:latin typeface="Courier New" panose="02070309020205020404" pitchFamily="49" charset="0"/>
              </a:rPr>
              <a:t/>
            </a:r>
            <a:br>
              <a:rPr lang="en-US" altLang="is-IS" sz="2400" b="1" dirty="0" smtClean="0">
                <a:latin typeface="Courier New" panose="02070309020205020404" pitchFamily="49" charset="0"/>
              </a:rPr>
            </a:br>
            <a:endParaRPr lang="en-US" altLang="is-IS" sz="2400" b="1" dirty="0" smtClean="0">
              <a:latin typeface="Courier New" panose="02070309020205020404" pitchFamily="49" charset="0"/>
            </a:endParaRP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s-IS" dirty="0" smtClean="0"/>
              <a:t>What does the default 0 constraint means?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s-IS" dirty="0" smtClean="0"/>
              <a:t>What does the “UNIQUE” clause specifies?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s-IS" dirty="0" smtClean="0"/>
              <a:t>What is the problem with this create command, specify?  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s-IS" dirty="0" smtClean="0"/>
              <a:t>How could we have defined the </a:t>
            </a:r>
            <a:r>
              <a:rPr lang="en-US" altLang="is-IS" b="1" dirty="0" smtClean="0">
                <a:latin typeface="Courier New" panose="02070309020205020404" pitchFamily="49" charset="0"/>
              </a:rPr>
              <a:t>did</a:t>
            </a:r>
            <a:r>
              <a:rPr lang="en-US" altLang="is-IS" b="1" dirty="0" smtClean="0"/>
              <a:t> </a:t>
            </a:r>
            <a:r>
              <a:rPr lang="en-US" altLang="is-IS" dirty="0" smtClean="0"/>
              <a:t>FK in </a:t>
            </a:r>
            <a:r>
              <a:rPr lang="en-US" altLang="is-IS" dirty="0" smtClean="0">
                <a:latin typeface="Courier New" panose="02070309020205020404" pitchFamily="49" charset="0"/>
              </a:rPr>
              <a:t>EMPLOYEE</a:t>
            </a:r>
            <a:r>
              <a:rPr lang="en-US" altLang="is-IS" dirty="0" smtClean="0"/>
              <a:t>?</a:t>
            </a:r>
            <a:endParaRPr lang="en-US" altLang="is-IS" dirty="0"/>
          </a:p>
        </p:txBody>
      </p:sp>
    </p:spTree>
    <p:extLst>
      <p:ext uri="{BB962C8B-B14F-4D97-AF65-F5344CB8AC3E}">
        <p14:creationId xmlns:p14="http://schemas.microsoft.com/office/powerpoint/2010/main" val="323040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495" y="228600"/>
            <a:ext cx="10509504" cy="836676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Foreign key with cascade delete</a:t>
            </a:r>
            <a:endParaRPr lang="is-IS" sz="44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9495" y="1348154"/>
            <a:ext cx="10509503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is-IS" sz="3200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is-IS" sz="3200" b="1" dirty="0" smtClean="0">
                <a:solidFill>
                  <a:schemeClr val="accent6">
                    <a:lumMod val="50000"/>
                  </a:schemeClr>
                </a:solidFill>
              </a:rPr>
              <a:t>ascade </a:t>
            </a:r>
            <a:r>
              <a:rPr lang="is-IS" sz="3200" b="1" dirty="0">
                <a:solidFill>
                  <a:schemeClr val="accent6">
                    <a:lumMod val="50000"/>
                  </a:schemeClr>
                </a:solidFill>
              </a:rPr>
              <a:t>delete</a:t>
            </a:r>
            <a:r>
              <a:rPr lang="is-IS" sz="32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is-IS" sz="3200" dirty="0" smtClean="0">
                <a:solidFill>
                  <a:schemeClr val="accent6">
                    <a:lumMod val="50000"/>
                  </a:schemeClr>
                </a:solidFill>
              </a:rPr>
              <a:t>in SQL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record in the parent table </a:t>
            </a:r>
            <a:r>
              <a:rPr lang="en-US" sz="2800" dirty="0" smtClean="0"/>
              <a:t>is </a:t>
            </a:r>
            <a:r>
              <a:rPr lang="en-US" sz="2800" b="1" dirty="0" smtClean="0"/>
              <a:t>deleted</a:t>
            </a:r>
            <a:r>
              <a:rPr lang="en-US" sz="2800" dirty="0"/>
              <a:t>, then the corresponding records in the child table will automatically </a:t>
            </a:r>
            <a:r>
              <a:rPr lang="en-US" sz="2800" dirty="0" smtClean="0"/>
              <a:t>be </a:t>
            </a:r>
            <a:r>
              <a:rPr lang="en-US" sz="2800" b="1" dirty="0" smtClean="0"/>
              <a:t>deleted.</a:t>
            </a:r>
          </a:p>
          <a:p>
            <a:pPr algn="l"/>
            <a:endParaRPr lang="en-US" altLang="is-IS" b="1" dirty="0">
              <a:latin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9495" y="3180141"/>
            <a:ext cx="10509504" cy="3089925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CREATE TABLE 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child_table ( column1 datatype 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[ NULL | NOT NULL ]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column2 datatype 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[ NULL | NOT NULL ],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Menlo"/>
              </a:rPr>
              <a:t> 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... 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CONSTRAINT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fk_name 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FOREIGN KEY 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(child_col1, child_col2, ... child_col_n) 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REFERENCES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parent_table (parent_col1, parent_col2, ... parent_col_n) 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ON DELETE CASCADE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 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Menlo"/>
              </a:rPr>
              <a:t>[ ON UPDATE { NO ACTION | CASCADE | SET NULL | SET DEFAULT } ] );</a:t>
            </a:r>
            <a:r>
              <a:rPr kumimoji="0" lang="is-IS" altLang="is-I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endParaRPr kumimoji="0" lang="is-IS" altLang="is-IS" sz="2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8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8417"/>
            <a:ext cx="10509504" cy="849831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400" b="1" dirty="0" smtClean="0">
                <a:solidFill>
                  <a:schemeClr val="bg1"/>
                </a:solidFill>
              </a:rPr>
              <a:t>FK CONSTRAINT ON </a:t>
            </a:r>
            <a:r>
              <a:rPr lang="is-IS" sz="4400" b="1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761999" y="927552"/>
            <a:ext cx="10509505" cy="59304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ON UPDATE </a:t>
            </a:r>
            <a:r>
              <a:rPr lang="en-US" sz="2400" dirty="0" smtClean="0"/>
              <a:t>Optional</a:t>
            </a:r>
            <a:r>
              <a:rPr lang="en-US" sz="2400" dirty="0"/>
              <a:t>. It specifies what to do with the child data when the parent data is updated. You have the options </a:t>
            </a:r>
            <a:r>
              <a:rPr lang="en-US" sz="2400" dirty="0" smtClean="0"/>
              <a:t>of.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ACTION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CASCADE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SET NULL</a:t>
            </a:r>
            <a:r>
              <a:rPr lang="en-US" sz="2400" dirty="0" smtClean="0"/>
              <a:t>,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SET DEFAULT</a:t>
            </a:r>
            <a:endParaRPr kumimoji="0" lang="is-IS" altLang="is-IS" sz="24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s-IS" altLang="is-IS" sz="24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NO ACTION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It is used in conjunction with ON DELETE or ON UPDATE. It means that no action is</a:t>
            </a:r>
            <a:r>
              <a:rPr kumimoji="0" lang="is-IS" altLang="is-IS" sz="2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performed with the child data when the parent data is deleted or updated.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s-IS" altLang="is-IS" sz="24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CASCADE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It is used in conjunction with ON DELETE or ON UPDATE. It means that the child data is either deleted or updated when the parent data is deleted or updated.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s-IS" altLang="is-IS" sz="24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SET NULL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It is used in conjunction with ON DELETE or ON UPDATE. It means that the child data is set to NULL when the parent data is deleted or updated.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s-IS" altLang="is-IS" sz="24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SET DEFAULT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It is used in conjunction with ON DELETE or ON UPDATE. It means that the child data is set to their default values when the parent data is deleted or updated.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is-IS" altLang="is-I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0474"/>
            <a:ext cx="10509504" cy="76323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400" b="1" dirty="0" smtClean="0">
                <a:solidFill>
                  <a:schemeClr val="bg1"/>
                </a:solidFill>
              </a:rPr>
              <a:t>Fk CONSTRAINT Example</a:t>
            </a:r>
            <a:endParaRPr lang="is-IS" sz="44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40808" y="1348154"/>
            <a:ext cx="8751887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is-IS" b="1" dirty="0">
              <a:latin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0" y="1209193"/>
            <a:ext cx="10509504" cy="5244361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CREATE TABLE products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product_id INT PRIMARY KEY,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product_name VARCHAR(50) NOT NULL,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category VARCHAR(25)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CREATE TABLE inventory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inventory_id INT PRIMARY KEY,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product_id INT NOT NULL,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quantity INT, min_level INT,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max_level INT,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CONSTRAINT fk_inv_product_id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FOREIGN KEY (product_id)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REFERENCES products (product_id)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ON DELETE CASCADE );</a:t>
            </a:r>
            <a:r>
              <a:rPr kumimoji="0" lang="is-IS" altLang="is-I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20155"/>
            <a:ext cx="10509504" cy="79975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is-IS" sz="4000" b="1" dirty="0" smtClean="0">
                <a:solidFill>
                  <a:schemeClr val="bg1"/>
                </a:solidFill>
              </a:rPr>
              <a:t>Introduction to SQL</a:t>
            </a:r>
            <a:endParaRPr lang="is-I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019908"/>
            <a:ext cx="10424160" cy="57100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is-IS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672" y="1488953"/>
            <a:ext cx="1042416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is-IS" sz="2800" dirty="0" smtClean="0"/>
              <a:t>A standard language used in most DBMS.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is-IS" sz="2800" dirty="0" smtClean="0"/>
              <a:t>Well, not as standardized as one might hope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altLang="is-IS" sz="2800" dirty="0" smtClean="0"/>
              <a:t>it keeps involving and growing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altLang="is-IS" sz="2800" dirty="0" smtClean="0"/>
              <a:t>Vendors have the tendency to add “unique” features.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is-IS" sz="2800" dirty="0" smtClean="0"/>
              <a:t>Pronounced as “S-Q-L” or “Sequel.”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is-IS" sz="2800" dirty="0" smtClean="0"/>
              <a:t>Both as a DDL and DML language.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is-IS" sz="2800" b="1" dirty="0" smtClean="0"/>
              <a:t>DDL</a:t>
            </a:r>
            <a:r>
              <a:rPr lang="en-US" altLang="is-IS" sz="2800" dirty="0" smtClean="0"/>
              <a:t> (Data Definition Language): define the schema of the database.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is-IS" sz="2800" b="1" dirty="0" smtClean="0"/>
              <a:t>DML</a:t>
            </a:r>
            <a:r>
              <a:rPr lang="en-US" altLang="is-IS" sz="2800" dirty="0" smtClean="0"/>
              <a:t> (Data Manipulation Language): provides commands to manipulate the database (query, insert, update, delete).</a:t>
            </a:r>
            <a:endParaRPr lang="en-US" altLang="is-IS" sz="2800" dirty="0"/>
          </a:p>
        </p:txBody>
      </p:sp>
    </p:spTree>
    <p:extLst>
      <p:ext uri="{BB962C8B-B14F-4D97-AF65-F5344CB8AC3E}">
        <p14:creationId xmlns:p14="http://schemas.microsoft.com/office/powerpoint/2010/main" val="204977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20156"/>
            <a:ext cx="10509504" cy="75286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is-IS" sz="4000" b="1" dirty="0" smtClean="0">
                <a:solidFill>
                  <a:schemeClr val="bg1"/>
                </a:solidFill>
              </a:rPr>
              <a:t>SQL DDL Commands</a:t>
            </a:r>
            <a:endParaRPr lang="is-I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137138"/>
            <a:ext cx="10424160" cy="5592846"/>
          </a:xfrm>
        </p:spPr>
        <p:txBody>
          <a:bodyPr>
            <a:normAutofit/>
          </a:bodyPr>
          <a:lstStyle/>
          <a:p>
            <a:endParaRPr lang="is-IS" sz="3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is-IS" sz="3200" b="1" dirty="0" smtClean="0"/>
              <a:t>CREATE</a:t>
            </a:r>
            <a:r>
              <a:rPr lang="en-US" altLang="is-IS" sz="3200" dirty="0" smtClean="0"/>
              <a:t>: to define new tables (to define relation schemas)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is-IS" sz="3200" b="1" dirty="0" smtClean="0"/>
              <a:t>DROP</a:t>
            </a:r>
            <a:r>
              <a:rPr lang="en-US" altLang="is-IS" sz="3200" dirty="0" smtClean="0"/>
              <a:t>: to delete table definitions (to delete relation schemas)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is-IS" sz="3200" b="1" dirty="0" smtClean="0"/>
              <a:t>ALTER</a:t>
            </a:r>
            <a:r>
              <a:rPr lang="en-US" altLang="is-IS" sz="3200" dirty="0" smtClean="0"/>
              <a:t>: to change the definitions of existing tables (to change relation schema)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is-IS" sz="3200" dirty="0" smtClean="0"/>
              <a:t>Other features as DDL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altLang="is-IS" sz="3200" dirty="0" smtClean="0"/>
              <a:t>Specify referential integrity constraints (FKs)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altLang="is-IS" sz="3200" dirty="0" smtClean="0"/>
              <a:t>Specify user-defined attributes constraints</a:t>
            </a:r>
          </a:p>
          <a:p>
            <a:endParaRPr lang="is-I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2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20156"/>
            <a:ext cx="10509504" cy="75286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Create Table command</a:t>
            </a:r>
            <a:endParaRPr lang="is-I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137138"/>
            <a:ext cx="10424160" cy="559284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b="1" dirty="0" smtClean="0"/>
              <a:t>The </a:t>
            </a:r>
            <a:r>
              <a:rPr lang="en-US" sz="3200" b="1" dirty="0"/>
              <a:t>Create Table </a:t>
            </a:r>
            <a:r>
              <a:rPr lang="en-US" sz="3200" b="1" dirty="0" smtClean="0"/>
              <a:t>Command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/>
              <a:t>The create table command defines each column of the table uniquely. Each column has minimum of three </a:t>
            </a:r>
            <a:r>
              <a:rPr lang="en-US" sz="2800" dirty="0" smtClean="0"/>
              <a:t>attributes.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Name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Data type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Size(column </a:t>
            </a:r>
            <a:r>
              <a:rPr lang="en-US" sz="3200" dirty="0"/>
              <a:t>width).</a:t>
            </a:r>
          </a:p>
          <a:p>
            <a:pPr algn="l"/>
            <a:r>
              <a:rPr lang="en-US" sz="2800" dirty="0"/>
              <a:t>Each table column definition is a single clause in the create table syntax. Each table column definition is separated from the other by a comma. Finally, the SQL statement is terminated with a semicolon.</a:t>
            </a:r>
            <a:endParaRPr lang="is-I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2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20156"/>
            <a:ext cx="10509504" cy="75286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/>
              <a:t>The Structure of Create Table Command</a:t>
            </a:r>
            <a:endParaRPr lang="is-IS" sz="4000" b="1" dirty="0">
              <a:solidFill>
                <a:schemeClr val="accent5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39165"/>
              </p:ext>
            </p:extLst>
          </p:nvPr>
        </p:nvGraphicFramePr>
        <p:xfrm>
          <a:off x="1022684" y="1698882"/>
          <a:ext cx="6421471" cy="2103120"/>
        </p:xfrm>
        <a:graphic>
          <a:graphicData uri="http://schemas.openxmlformats.org/drawingml/2006/table">
            <a:tbl>
              <a:tblPr/>
              <a:tblGrid>
                <a:gridCol w="245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fontAlgn="t"/>
                      <a:r>
                        <a:rPr lang="is-IS" b="1" dirty="0">
                          <a:solidFill>
                            <a:schemeClr val="accent1"/>
                          </a:solidFill>
                          <a:effectLst/>
                          <a:latin typeface="verdana, sans-serif"/>
                        </a:rPr>
                        <a:t> Column name</a:t>
                      </a:r>
                      <a:r>
                        <a:rPr lang="is-IS" dirty="0">
                          <a:solidFill>
                            <a:schemeClr val="accent1"/>
                          </a:solidFill>
                          <a:effectLst/>
                        </a:rPr>
                        <a:t/>
                      </a:r>
                      <a:br>
                        <a:rPr lang="is-IS" dirty="0">
                          <a:solidFill>
                            <a:schemeClr val="accent1"/>
                          </a:solidFill>
                          <a:effectLst/>
                        </a:rPr>
                      </a:br>
                      <a:endParaRPr lang="is-I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b="1" dirty="0">
                          <a:solidFill>
                            <a:schemeClr val="accent1"/>
                          </a:solidFill>
                          <a:effectLst/>
                          <a:latin typeface="verdana, sans-serif"/>
                        </a:rPr>
                        <a:t>Data type</a:t>
                      </a:r>
                      <a:r>
                        <a:rPr lang="is-IS" b="1" dirty="0">
                          <a:solidFill>
                            <a:schemeClr val="accent1"/>
                          </a:solidFill>
                          <a:effectLst/>
                        </a:rPr>
                        <a:t/>
                      </a:r>
                      <a:br>
                        <a:rPr lang="is-IS" b="1" dirty="0">
                          <a:solidFill>
                            <a:schemeClr val="accent1"/>
                          </a:solidFill>
                          <a:effectLst/>
                        </a:rPr>
                      </a:br>
                      <a:endParaRPr lang="is-I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b="1" dirty="0">
                          <a:solidFill>
                            <a:schemeClr val="accent1"/>
                          </a:solidFill>
                          <a:effectLst/>
                          <a:latin typeface="verdana, sans-serif"/>
                        </a:rPr>
                        <a:t> Size</a:t>
                      </a:r>
                      <a:endParaRPr lang="is-I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is-IS" dirty="0" smtClean="0">
                          <a:effectLst/>
                          <a:latin typeface="verdana" panose="020B0604030504040204" pitchFamily="34" charset="0"/>
                        </a:rPr>
                        <a:t>reg_no</a:t>
                      </a:r>
                      <a:endParaRPr lang="is-I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 smtClean="0">
                          <a:effectLst/>
                          <a:latin typeface="verdana" panose="020B0604030504040204" pitchFamily="34" charset="0"/>
                        </a:rPr>
                        <a:t> INT</a:t>
                      </a:r>
                      <a:endParaRPr lang="is-I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 noProof="0" dirty="0" smtClean="0">
                          <a:effectLst/>
                          <a:latin typeface="verdana" panose="020B0604030504040204" pitchFamily="34" charset="0"/>
                        </a:rPr>
                        <a:t>name</a:t>
                      </a:r>
                      <a:endParaRPr lang="en-US" noProof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is-IS" dirty="0" smtClean="0"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  <a:endParaRPr lang="is-I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is-IS" dirty="0" smtClean="0">
                          <a:effectLst/>
                          <a:latin typeface="verdana" panose="020B0604030504040204" pitchFamily="34" charset="0"/>
                        </a:rPr>
                        <a:t>dob</a:t>
                      </a:r>
                      <a:endParaRPr lang="is-I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is-IS" dirty="0" smtClean="0">
                          <a:effectLst/>
                          <a:latin typeface="verdana" panose="020B0604030504040204" pitchFamily="34" charset="0"/>
                        </a:rPr>
                        <a:t>DATE</a:t>
                      </a:r>
                      <a:endParaRPr lang="is-I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is-IS" dirty="0" smtClean="0">
                          <a:effectLst/>
                          <a:latin typeface="verdana" panose="020B0604030504040204" pitchFamily="34" charset="0"/>
                        </a:rPr>
                        <a:t>city</a:t>
                      </a:r>
                      <a:endParaRPr lang="is-I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is-IS" dirty="0" smtClean="0">
                          <a:effectLst/>
                          <a:latin typeface="verdana" panose="020B0604030504040204" pitchFamily="34" charset="0"/>
                        </a:rPr>
                        <a:t>VARCHAR</a:t>
                      </a:r>
                      <a:endParaRPr lang="is-I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  <a:latin typeface="verdana" panose="020B0604030504040204" pitchFamily="34" charset="0"/>
                        </a:rPr>
                        <a:t> 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12986" y="1242109"/>
            <a:ext cx="30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b="1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Table name is Student</a:t>
            </a:r>
            <a:endParaRPr lang="is-I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 rot="10800000" flipV="1">
            <a:off x="7152484" y="3735555"/>
            <a:ext cx="4161692" cy="255454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Example: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CREATE TABLE Student (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            </a:t>
            </a:r>
            <a:r>
              <a:rPr kumimoji="0" lang="is-IS" altLang="is-IS" sz="2000" b="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  </a:t>
            </a:r>
            <a:r>
              <a:rPr lang="is-IS" altLang="is-IS" sz="2000" dirty="0">
                <a:solidFill>
                  <a:schemeClr val="accent2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r</a:t>
            </a: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eg_no    </a:t>
            </a:r>
            <a:r>
              <a:rPr lang="is-IS" altLang="is-IS" sz="2000" dirty="0" smtClean="0">
                <a:solidFill>
                  <a:schemeClr val="accent2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INT   NOT NULL</a:t>
            </a: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,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              </a:t>
            </a:r>
            <a:r>
              <a:rPr lang="is-IS" altLang="is-IS" sz="2000" dirty="0">
                <a:solidFill>
                  <a:schemeClr val="accent2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n</a:t>
            </a: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ame       </a:t>
            </a:r>
            <a:r>
              <a:rPr lang="is-IS" altLang="is-IS" sz="2000" dirty="0" smtClean="0">
                <a:solidFill>
                  <a:schemeClr val="accent2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CHAR</a:t>
            </a: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(30),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              </a:t>
            </a:r>
            <a:r>
              <a:rPr lang="is-IS" altLang="is-IS" sz="2000" dirty="0">
                <a:solidFill>
                  <a:schemeClr val="accent2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d</a:t>
            </a: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ob          </a:t>
            </a:r>
            <a:r>
              <a:rPr lang="is-IS" altLang="is-IS" sz="2000" dirty="0" smtClean="0">
                <a:solidFill>
                  <a:schemeClr val="accent2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DATE</a:t>
            </a: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,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              </a:t>
            </a:r>
            <a:r>
              <a:rPr lang="is-IS" altLang="is-IS" sz="2000" dirty="0">
                <a:solidFill>
                  <a:schemeClr val="accent2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</a:t>
            </a: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ity           </a:t>
            </a:r>
            <a:r>
              <a:rPr lang="is-IS" altLang="is-IS" sz="2000" dirty="0" smtClean="0">
                <a:solidFill>
                  <a:schemeClr val="accent2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VARCHAR</a:t>
            </a: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);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5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20156"/>
            <a:ext cx="10509504" cy="717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000" b="1" dirty="0">
                <a:solidFill>
                  <a:schemeClr val="bg1"/>
                </a:solidFill>
              </a:rPr>
              <a:t>The TRUNCATE Command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804670" y="1375174"/>
            <a:ext cx="10509505" cy="120032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is-IS" sz="2400" b="1" dirty="0"/>
              <a:t>Syntax</a:t>
            </a:r>
            <a:r>
              <a:rPr lang="is-IS" sz="2400" b="1" dirty="0" smtClean="0"/>
              <a:t>:</a:t>
            </a:r>
          </a:p>
          <a:p>
            <a:pPr lvl="0"/>
            <a:endParaRPr lang="is-IS" sz="2400" dirty="0" smtClean="0"/>
          </a:p>
          <a:p>
            <a:pPr lvl="0"/>
            <a:r>
              <a:rPr lang="is-IS" sz="2400" dirty="0" smtClean="0">
                <a:solidFill>
                  <a:schemeClr val="accent6">
                    <a:lumMod val="75000"/>
                  </a:schemeClr>
                </a:solidFill>
              </a:rPr>
              <a:t>TRUNCATE </a:t>
            </a:r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TABLE &lt;Table_name&gt;</a:t>
            </a: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804671" y="2686987"/>
            <a:ext cx="10601884" cy="120032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TRUNCATE TABLE Student;</a:t>
            </a: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21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20156"/>
            <a:ext cx="10509504" cy="717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000" b="1" dirty="0"/>
              <a:t>The RENAME Command</a:t>
            </a:r>
            <a:endParaRPr lang="is-I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804670" y="1190509"/>
            <a:ext cx="10509505" cy="156966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is-IS" sz="2400" b="1" dirty="0"/>
              <a:t>Syntax</a:t>
            </a:r>
            <a:r>
              <a:rPr lang="is-IS" sz="2400" b="1" dirty="0" smtClean="0"/>
              <a:t>:</a:t>
            </a:r>
          </a:p>
          <a:p>
            <a:pPr lvl="0"/>
            <a:endParaRPr lang="is-IS" sz="2400" b="1" dirty="0" smtClean="0"/>
          </a:p>
          <a:p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</a:rPr>
              <a:t>RENAME &lt;OldTableName&gt; TO &lt;NewTableName&gt;</a:t>
            </a:r>
            <a:endParaRPr lang="is-IS" altLang="is-IS" sz="4800" dirty="0"/>
          </a:p>
          <a:p>
            <a:pPr lvl="0"/>
            <a:endParaRPr lang="is-IS" sz="2400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804670" y="3012832"/>
            <a:ext cx="10601884" cy="120032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is-IS" sz="2400" dirty="0" smtClean="0">
                <a:solidFill>
                  <a:schemeClr val="accent6">
                    <a:lumMod val="75000"/>
                  </a:schemeClr>
                </a:solidFill>
              </a:rPr>
              <a:t>RENAME TABLE Student TO stu;</a:t>
            </a: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089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20156"/>
            <a:ext cx="10509504" cy="717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The DROP TABLE Command</a:t>
            </a:r>
            <a:endParaRPr lang="is-IS" sz="400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804670" y="1375174"/>
            <a:ext cx="10509505" cy="120032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is-IS" sz="2400" b="1" dirty="0"/>
              <a:t>Syntax</a:t>
            </a:r>
            <a:r>
              <a:rPr lang="is-IS" sz="2400" b="1" dirty="0" smtClean="0"/>
              <a:t>:</a:t>
            </a:r>
          </a:p>
          <a:p>
            <a:pPr lvl="0"/>
            <a:endParaRPr lang="is-IS" sz="2400" b="1" dirty="0" smtClean="0"/>
          </a:p>
          <a:p>
            <a:pPr lvl="0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DROP TABLE &lt;table name&gt;</a:t>
            </a:r>
            <a:endParaRPr lang="is-I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804670" y="3012832"/>
            <a:ext cx="10601884" cy="120032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is-IS" sz="2400" dirty="0" smtClean="0">
                <a:solidFill>
                  <a:schemeClr val="accent6">
                    <a:lumMod val="75000"/>
                  </a:schemeClr>
                </a:solidFill>
              </a:rPr>
              <a:t>DROP TABLE student;</a:t>
            </a:r>
            <a:endParaRPr kumimoji="0" lang="is-IS" altLang="is-IS" sz="2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19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887" y="515815"/>
            <a:ext cx="10509504" cy="82061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s-IS" sz="4000" b="1" dirty="0" smtClean="0">
                <a:solidFill>
                  <a:schemeClr val="bg1"/>
                </a:solidFill>
              </a:rPr>
              <a:t>The ALTER Table Command</a:t>
            </a:r>
            <a:endParaRPr lang="is-I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710887" y="2834908"/>
            <a:ext cx="10509504" cy="2862322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Syntax:</a:t>
            </a: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 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ALTER TABLE &lt;table_name&gt;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         ADD (&lt;NewColumnName&gt; &lt;Data_Type&gt;(&lt;size&gt;),......n)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</a:b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ALTER TABLE  `student` ADD  `Age` INT NOT NULL ,</a:t>
            </a:r>
          </a:p>
          <a:p>
            <a:pPr lvl="0"/>
            <a:r>
              <a:rPr kumimoji="0" lang="en-US" altLang="is-I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ADD  `Marks` INT NOT NULL ;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887" y="1715143"/>
            <a:ext cx="10509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s-IS" altLang="is-I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By The use of ALTER TABLE Command we can </a:t>
            </a:r>
            <a:r>
              <a:rPr kumimoji="0" lang="is-IS" altLang="is-IS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modify</a:t>
            </a:r>
            <a:r>
              <a:rPr kumimoji="0" lang="is-IS" altLang="is-I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 our exiting table.</a:t>
            </a:r>
            <a:endParaRPr kumimoji="0" lang="is-IS" altLang="is-I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s-IS" altLang="is-I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s-IS" altLang="is-IS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Adding New Columns</a:t>
            </a:r>
            <a:endParaRPr kumimoji="0" lang="is-IS" altLang="is-I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0887" y="5893666"/>
            <a:ext cx="1050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s-IS" altLang="is-I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The Student table is already exist and then we added two more columns </a:t>
            </a:r>
            <a:r>
              <a:rPr kumimoji="0" lang="is-IS" altLang="is-IS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Age</a:t>
            </a:r>
            <a:r>
              <a:rPr kumimoji="0" lang="is-IS" altLang="is-I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 and </a:t>
            </a:r>
            <a:r>
              <a:rPr kumimoji="0" lang="is-IS" altLang="is-IS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Marks</a:t>
            </a:r>
            <a:r>
              <a:rPr kumimoji="0" lang="is-IS" altLang="is-I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 respectively, by the use of above command.</a:t>
            </a:r>
            <a:endParaRPr kumimoji="0" lang="is-IS" altLang="is-I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688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785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Courier New</vt:lpstr>
      <vt:lpstr>Menlo</vt:lpstr>
      <vt:lpstr>Verdana</vt:lpstr>
      <vt:lpstr>Verdana</vt:lpstr>
      <vt:lpstr>verdana, sans-serif</vt:lpstr>
      <vt:lpstr>Wingdings</vt:lpstr>
      <vt:lpstr>Office Theme</vt:lpstr>
      <vt:lpstr>Intro SQL DDL Commands </vt:lpstr>
      <vt:lpstr>Introduction to SQL</vt:lpstr>
      <vt:lpstr>SQL DDL Commands</vt:lpstr>
      <vt:lpstr>Create Table command</vt:lpstr>
      <vt:lpstr>The Structure of Create Table Command</vt:lpstr>
      <vt:lpstr>The TRUNCATE Command</vt:lpstr>
      <vt:lpstr>The RENAME Command</vt:lpstr>
      <vt:lpstr>The DROP TABLE Command</vt:lpstr>
      <vt:lpstr>The ALTER Table Command</vt:lpstr>
      <vt:lpstr>ALTER Table Continued</vt:lpstr>
      <vt:lpstr>ALTER Table Continued</vt:lpstr>
      <vt:lpstr>ALTER Table Continued</vt:lpstr>
      <vt:lpstr>ALTER Table Continued</vt:lpstr>
      <vt:lpstr>ALTER Table Continued</vt:lpstr>
      <vt:lpstr>Create the COMPANY Database</vt:lpstr>
      <vt:lpstr>Exercise 1</vt:lpstr>
      <vt:lpstr>Foreign key with cascade delete</vt:lpstr>
      <vt:lpstr>FK CONSTRAINT ON UPDATE</vt:lpstr>
      <vt:lpstr>Fk CONSTRAINT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week 37</dc:title>
  <dc:creator>Abdelaziz Ghazal</dc:creator>
  <cp:lastModifiedBy>Abdelaziz Ghazal</cp:lastModifiedBy>
  <cp:revision>46</cp:revision>
  <dcterms:created xsi:type="dcterms:W3CDTF">2016-09-17T18:46:39Z</dcterms:created>
  <dcterms:modified xsi:type="dcterms:W3CDTF">2017-03-01T12:15:34Z</dcterms:modified>
</cp:coreProperties>
</file>