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3" r:id="rId17"/>
    <p:sldId id="274" r:id="rId18"/>
    <p:sldId id="275" r:id="rId19"/>
    <p:sldId id="268" r:id="rId20"/>
    <p:sldId id="269" r:id="rId21"/>
    <p:sldId id="270" r:id="rId22"/>
    <p:sldId id="271" r:id="rId23"/>
    <p:sldId id="272" r:id="rId24"/>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DC6420F-4B14-4078-B850-00C5BA8BCF83}" type="datetimeFigureOut">
              <a:rPr lang="da-DK" smtClean="0"/>
              <a:t>06-01-2017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7953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DC6420F-4B14-4078-B850-00C5BA8BCF83}" type="datetimeFigureOut">
              <a:rPr lang="da-DK" smtClean="0"/>
              <a:t>06-01-2017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303811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DC6420F-4B14-4078-B850-00C5BA8BCF83}" type="datetimeFigureOut">
              <a:rPr lang="da-DK" smtClean="0"/>
              <a:t>06-01-2017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285089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DC6420F-4B14-4078-B850-00C5BA8BCF83}" type="datetimeFigureOut">
              <a:rPr lang="da-DK" smtClean="0"/>
              <a:t>06-01-2017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214613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C6420F-4B14-4078-B850-00C5BA8BCF83}" type="datetimeFigureOut">
              <a:rPr lang="da-DK" smtClean="0"/>
              <a:t>06-01-2017</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13118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DC6420F-4B14-4078-B850-00C5BA8BCF83}" type="datetimeFigureOut">
              <a:rPr lang="da-DK" smtClean="0"/>
              <a:t>06-01-2017</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41236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DC6420F-4B14-4078-B850-00C5BA8BCF83}" type="datetimeFigureOut">
              <a:rPr lang="da-DK" smtClean="0"/>
              <a:t>06-01-2017</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63309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DC6420F-4B14-4078-B850-00C5BA8BCF83}" type="datetimeFigureOut">
              <a:rPr lang="da-DK" smtClean="0"/>
              <a:t>06-01-2017</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349382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6420F-4B14-4078-B850-00C5BA8BCF83}" type="datetimeFigureOut">
              <a:rPr lang="da-DK" smtClean="0"/>
              <a:t>06-01-2017</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267028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C6420F-4B14-4078-B850-00C5BA8BCF83}" type="datetimeFigureOut">
              <a:rPr lang="da-DK" smtClean="0"/>
              <a:t>06-01-2017</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18019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C6420F-4B14-4078-B850-00C5BA8BCF83}" type="datetimeFigureOut">
              <a:rPr lang="da-DK" smtClean="0"/>
              <a:t>06-01-2017</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F28FA6D-D747-42CF-9D91-590CDDB7AF1B}" type="slidenum">
              <a:rPr lang="da-DK" smtClean="0"/>
              <a:t>‹#›</a:t>
            </a:fld>
            <a:endParaRPr lang="da-DK"/>
          </a:p>
        </p:txBody>
      </p:sp>
    </p:spTree>
    <p:extLst>
      <p:ext uri="{BB962C8B-B14F-4D97-AF65-F5344CB8AC3E}">
        <p14:creationId xmlns:p14="http://schemas.microsoft.com/office/powerpoint/2010/main" val="57627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6420F-4B14-4078-B850-00C5BA8BCF83}" type="datetimeFigureOut">
              <a:rPr lang="da-DK" smtClean="0"/>
              <a:t>06-01-2017</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8FA6D-D747-42CF-9D91-590CDDB7AF1B}" type="slidenum">
              <a:rPr lang="da-DK" smtClean="0"/>
              <a:t>‹#›</a:t>
            </a:fld>
            <a:endParaRPr lang="da-DK"/>
          </a:p>
        </p:txBody>
      </p:sp>
    </p:spTree>
    <p:extLst>
      <p:ext uri="{BB962C8B-B14F-4D97-AF65-F5344CB8AC3E}">
        <p14:creationId xmlns:p14="http://schemas.microsoft.com/office/powerpoint/2010/main" val="300840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1122363"/>
            <a:ext cx="9144000" cy="23876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da-DK" dirty="0" smtClean="0"/>
              <a:t>Relational Database Design</a:t>
            </a:r>
            <a:endParaRPr lang="da-DK" dirty="0"/>
          </a:p>
        </p:txBody>
      </p:sp>
      <p:sp>
        <p:nvSpPr>
          <p:cNvPr id="5" name="Subtitle 2"/>
          <p:cNvSpPr txBox="1">
            <a:spLocks/>
          </p:cNvSpPr>
          <p:nvPr/>
        </p:nvSpPr>
        <p:spPr>
          <a:xfrm>
            <a:off x="1524000" y="3602038"/>
            <a:ext cx="9144000" cy="1655762"/>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da-DK" sz="4000" dirty="0" smtClean="0"/>
              <a:t>CH2</a:t>
            </a:r>
            <a:endParaRPr lang="da-DK" sz="4000" dirty="0"/>
          </a:p>
          <a:p>
            <a:pPr marL="0" indent="0" algn="ctr">
              <a:buNone/>
            </a:pPr>
            <a:r>
              <a:rPr lang="da-DK" sz="4000" dirty="0" smtClean="0"/>
              <a:t>Week </a:t>
            </a:r>
            <a:r>
              <a:rPr lang="da-DK" sz="4000" dirty="0"/>
              <a:t>3</a:t>
            </a:r>
            <a:r>
              <a:rPr lang="da-DK" sz="4000" dirty="0" smtClean="0"/>
              <a:t> </a:t>
            </a:r>
            <a:endParaRPr lang="da-DK" sz="4000" dirty="0"/>
          </a:p>
        </p:txBody>
      </p:sp>
    </p:spTree>
    <p:extLst>
      <p:ext uri="{BB962C8B-B14F-4D97-AF65-F5344CB8AC3E}">
        <p14:creationId xmlns:p14="http://schemas.microsoft.com/office/powerpoint/2010/main" val="1568243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1200" y="4419600"/>
            <a:ext cx="3086100" cy="1295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3200" dirty="0" err="1" smtClean="0">
                <a:solidFill>
                  <a:schemeClr val="tx1"/>
                </a:solidFill>
              </a:rPr>
              <a:t>Entity</a:t>
            </a:r>
            <a:endParaRPr lang="da-DK" sz="3200" dirty="0">
              <a:solidFill>
                <a:schemeClr val="tx1"/>
              </a:solidFill>
            </a:endParaRPr>
          </a:p>
        </p:txBody>
      </p:sp>
      <p:cxnSp>
        <p:nvCxnSpPr>
          <p:cNvPr id="9" name="Straight Connector 8"/>
          <p:cNvCxnSpPr/>
          <p:nvPr/>
        </p:nvCxnSpPr>
        <p:spPr>
          <a:xfrm flipH="1">
            <a:off x="6756400" y="3895724"/>
            <a:ext cx="1158875" cy="523876"/>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019675" y="3895725"/>
            <a:ext cx="581025" cy="523875"/>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Attributes</a:t>
            </a:r>
            <a:endParaRPr lang="da-DK" sz="4000" dirty="0"/>
          </a:p>
        </p:txBody>
      </p:sp>
      <p:sp>
        <p:nvSpPr>
          <p:cNvPr id="14" name="Oval 13"/>
          <p:cNvSpPr/>
          <p:nvPr/>
        </p:nvSpPr>
        <p:spPr>
          <a:xfrm>
            <a:off x="1507002" y="4591050"/>
            <a:ext cx="2324100" cy="952500"/>
          </a:xfrm>
          <a:prstGeom prst="ellipse">
            <a:avLst/>
          </a:prstGeom>
          <a:solidFill>
            <a:schemeClr val="bg1"/>
          </a:solidFill>
          <a:ln w="635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solidFill>
                  <a:schemeClr val="tx1"/>
                </a:solidFill>
              </a:rPr>
              <a:t>Multivalue</a:t>
            </a:r>
            <a:endParaRPr lang="da-DK" sz="2400" dirty="0">
              <a:solidFill>
                <a:schemeClr val="tx1"/>
              </a:solidFill>
            </a:endParaRPr>
          </a:p>
        </p:txBody>
      </p:sp>
      <p:sp>
        <p:nvSpPr>
          <p:cNvPr id="15" name="Oval 14"/>
          <p:cNvSpPr/>
          <p:nvPr/>
        </p:nvSpPr>
        <p:spPr>
          <a:xfrm>
            <a:off x="3612465" y="3025431"/>
            <a:ext cx="2192802" cy="870293"/>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solidFill>
                  <a:schemeClr val="tx1"/>
                </a:solidFill>
              </a:rPr>
              <a:t>Composite</a:t>
            </a:r>
            <a:endParaRPr lang="da-DK" sz="2400" dirty="0">
              <a:solidFill>
                <a:schemeClr val="tx1"/>
              </a:solidFill>
            </a:endParaRPr>
          </a:p>
        </p:txBody>
      </p:sp>
      <p:sp>
        <p:nvSpPr>
          <p:cNvPr id="16" name="Oval 15"/>
          <p:cNvSpPr/>
          <p:nvPr/>
        </p:nvSpPr>
        <p:spPr>
          <a:xfrm>
            <a:off x="2707054" y="1801812"/>
            <a:ext cx="1493520" cy="746469"/>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solidFill>
                  <a:schemeClr val="tx1"/>
                </a:solidFill>
              </a:rPr>
              <a:t>Atomic</a:t>
            </a:r>
            <a:endParaRPr lang="da-DK" sz="2400" dirty="0">
              <a:solidFill>
                <a:schemeClr val="tx1"/>
              </a:solidFill>
            </a:endParaRPr>
          </a:p>
        </p:txBody>
      </p:sp>
      <p:sp>
        <p:nvSpPr>
          <p:cNvPr id="17" name="Oval 16"/>
          <p:cNvSpPr/>
          <p:nvPr/>
        </p:nvSpPr>
        <p:spPr>
          <a:xfrm>
            <a:off x="4708866" y="1801812"/>
            <a:ext cx="1593460" cy="798513"/>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solidFill>
                  <a:schemeClr val="tx1"/>
                </a:solidFill>
              </a:rPr>
              <a:t>Atomic</a:t>
            </a:r>
            <a:endParaRPr lang="da-DK" sz="2400" dirty="0">
              <a:solidFill>
                <a:schemeClr val="tx1"/>
              </a:solidFill>
            </a:endParaRPr>
          </a:p>
        </p:txBody>
      </p:sp>
      <p:sp>
        <p:nvSpPr>
          <p:cNvPr id="18" name="Oval 17"/>
          <p:cNvSpPr/>
          <p:nvPr/>
        </p:nvSpPr>
        <p:spPr>
          <a:xfrm>
            <a:off x="7260201" y="3195416"/>
            <a:ext cx="1606207" cy="700308"/>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solidFill>
                  <a:schemeClr val="tx1"/>
                </a:solidFill>
              </a:rPr>
              <a:t>Atomic</a:t>
            </a:r>
            <a:endParaRPr lang="da-DK" sz="2400" dirty="0">
              <a:solidFill>
                <a:schemeClr val="tx1"/>
              </a:solidFill>
            </a:endParaRPr>
          </a:p>
        </p:txBody>
      </p:sp>
      <p:sp>
        <p:nvSpPr>
          <p:cNvPr id="19" name="Oval 18"/>
          <p:cNvSpPr/>
          <p:nvPr/>
        </p:nvSpPr>
        <p:spPr>
          <a:xfrm>
            <a:off x="8764613" y="4599878"/>
            <a:ext cx="2783254" cy="934843"/>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u="sng" dirty="0" err="1" smtClean="0">
                <a:solidFill>
                  <a:schemeClr val="tx1"/>
                </a:solidFill>
              </a:rPr>
              <a:t>Key</a:t>
            </a:r>
            <a:r>
              <a:rPr lang="da-DK" sz="2400" u="sng" dirty="0" smtClean="0">
                <a:solidFill>
                  <a:schemeClr val="tx1"/>
                </a:solidFill>
              </a:rPr>
              <a:t> </a:t>
            </a:r>
            <a:r>
              <a:rPr lang="da-DK" sz="2400" u="sng" dirty="0" err="1" smtClean="0">
                <a:solidFill>
                  <a:schemeClr val="tx1"/>
                </a:solidFill>
              </a:rPr>
              <a:t>candidate</a:t>
            </a:r>
            <a:endParaRPr lang="da-DK" sz="2400" u="sng" dirty="0">
              <a:solidFill>
                <a:schemeClr val="tx1"/>
              </a:solidFill>
            </a:endParaRPr>
          </a:p>
        </p:txBody>
      </p:sp>
      <p:sp>
        <p:nvSpPr>
          <p:cNvPr id="20" name="Oval 19"/>
          <p:cNvSpPr/>
          <p:nvPr/>
        </p:nvSpPr>
        <p:spPr>
          <a:xfrm>
            <a:off x="330200" y="3711939"/>
            <a:ext cx="1597074" cy="760608"/>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smtClean="0">
                <a:solidFill>
                  <a:schemeClr val="tx1"/>
                </a:solidFill>
              </a:rPr>
              <a:t>Value</a:t>
            </a:r>
            <a:endParaRPr lang="da-DK" sz="2400" dirty="0">
              <a:solidFill>
                <a:schemeClr val="tx1"/>
              </a:solidFill>
            </a:endParaRPr>
          </a:p>
        </p:txBody>
      </p:sp>
      <p:cxnSp>
        <p:nvCxnSpPr>
          <p:cNvPr id="22" name="Straight Connector 21"/>
          <p:cNvCxnSpPr>
            <a:stCxn id="19" idx="2"/>
          </p:cNvCxnSpPr>
          <p:nvPr/>
        </p:nvCxnSpPr>
        <p:spPr>
          <a:xfrm flipH="1" flipV="1">
            <a:off x="7607300" y="5067299"/>
            <a:ext cx="1157313" cy="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4" idx="1"/>
            <a:endCxn id="14" idx="6"/>
          </p:cNvCxnSpPr>
          <p:nvPr/>
        </p:nvCxnSpPr>
        <p:spPr>
          <a:xfrm flipH="1">
            <a:off x="3831102" y="5067300"/>
            <a:ext cx="690098" cy="0"/>
          </a:xfrm>
          <a:prstGeom prst="line">
            <a:avLst/>
          </a:prstGeom>
        </p:spPr>
        <p:style>
          <a:lnRef idx="1">
            <a:schemeClr val="dk1"/>
          </a:lnRef>
          <a:fillRef idx="0">
            <a:schemeClr val="dk1"/>
          </a:fillRef>
          <a:effectRef idx="0">
            <a:schemeClr val="dk1"/>
          </a:effectRef>
          <a:fontRef idx="minor">
            <a:schemeClr val="tx1"/>
          </a:fontRef>
        </p:style>
      </p:cxnSp>
      <p:sp>
        <p:nvSpPr>
          <p:cNvPr id="25" name="Oval 24"/>
          <p:cNvSpPr/>
          <p:nvPr/>
        </p:nvSpPr>
        <p:spPr>
          <a:xfrm>
            <a:off x="330200" y="5662053"/>
            <a:ext cx="1597074" cy="760608"/>
          </a:xfrm>
          <a:prstGeom prst="ellipse">
            <a:avLst/>
          </a:prstGeom>
          <a:solidFill>
            <a:schemeClr val="bg1"/>
          </a:solidFill>
          <a:ln w="285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smtClean="0">
                <a:solidFill>
                  <a:schemeClr val="tx1"/>
                </a:solidFill>
              </a:rPr>
              <a:t>Value</a:t>
            </a:r>
            <a:endParaRPr lang="da-DK" sz="2400" dirty="0">
              <a:solidFill>
                <a:schemeClr val="tx1"/>
              </a:solidFill>
            </a:endParaRPr>
          </a:p>
        </p:txBody>
      </p:sp>
      <p:cxnSp>
        <p:nvCxnSpPr>
          <p:cNvPr id="27" name="Straight Connector 26"/>
          <p:cNvCxnSpPr>
            <a:stCxn id="25" idx="7"/>
            <a:endCxn id="14" idx="3"/>
          </p:cNvCxnSpPr>
          <p:nvPr/>
        </p:nvCxnSpPr>
        <p:spPr>
          <a:xfrm flipV="1">
            <a:off x="1693388" y="5404060"/>
            <a:ext cx="153971" cy="36938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20" idx="5"/>
            <a:endCxn id="14" idx="1"/>
          </p:cNvCxnSpPr>
          <p:nvPr/>
        </p:nvCxnSpPr>
        <p:spPr>
          <a:xfrm>
            <a:off x="1693388" y="4361159"/>
            <a:ext cx="153971" cy="36938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5" idx="1"/>
            <a:endCxn id="16" idx="4"/>
          </p:cNvCxnSpPr>
          <p:nvPr/>
        </p:nvCxnSpPr>
        <p:spPr>
          <a:xfrm flipH="1" flipV="1">
            <a:off x="3453814" y="2548281"/>
            <a:ext cx="479779" cy="60460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5" idx="7"/>
            <a:endCxn id="17" idx="4"/>
          </p:cNvCxnSpPr>
          <p:nvPr/>
        </p:nvCxnSpPr>
        <p:spPr>
          <a:xfrm flipV="1">
            <a:off x="5484139" y="2600325"/>
            <a:ext cx="21457" cy="552557"/>
          </a:xfrm>
          <a:prstGeom prst="line">
            <a:avLst/>
          </a:prstGeom>
        </p:spPr>
        <p:style>
          <a:lnRef idx="1">
            <a:schemeClr val="dk1"/>
          </a:lnRef>
          <a:fillRef idx="0">
            <a:schemeClr val="dk1"/>
          </a:fillRef>
          <a:effectRef idx="0">
            <a:schemeClr val="dk1"/>
          </a:effectRef>
          <a:fontRef idx="minor">
            <a:schemeClr val="tx1"/>
          </a:fontRef>
        </p:style>
      </p:cxnSp>
      <p:sp>
        <p:nvSpPr>
          <p:cNvPr id="35" name="Oval 34"/>
          <p:cNvSpPr/>
          <p:nvPr/>
        </p:nvSpPr>
        <p:spPr>
          <a:xfrm>
            <a:off x="8326170" y="5749975"/>
            <a:ext cx="2783254" cy="934843"/>
          </a:xfrm>
          <a:prstGeom prst="ellipse">
            <a:avLst/>
          </a:prstGeom>
          <a:solidFill>
            <a:schemeClr val="bg1"/>
          </a:solidFill>
          <a:ln w="28575"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solidFill>
                  <a:schemeClr val="tx1"/>
                </a:solidFill>
              </a:rPr>
              <a:t>Derived</a:t>
            </a:r>
            <a:endParaRPr lang="da-DK" sz="2400" dirty="0">
              <a:solidFill>
                <a:schemeClr val="tx1"/>
              </a:solidFill>
            </a:endParaRPr>
          </a:p>
        </p:txBody>
      </p:sp>
      <p:cxnSp>
        <p:nvCxnSpPr>
          <p:cNvPr id="37" name="Straight Connector 36"/>
          <p:cNvCxnSpPr/>
          <p:nvPr/>
        </p:nvCxnSpPr>
        <p:spPr>
          <a:xfrm>
            <a:off x="7607300" y="5715000"/>
            <a:ext cx="718870" cy="3273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0207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Keys</a:t>
            </a:r>
            <a:endParaRPr lang="da-DK" sz="4000" dirty="0"/>
          </a:p>
        </p:txBody>
      </p:sp>
      <p:sp>
        <p:nvSpPr>
          <p:cNvPr id="5" name="TextBox 4"/>
          <p:cNvSpPr txBox="1"/>
          <p:nvPr/>
        </p:nvSpPr>
        <p:spPr>
          <a:xfrm>
            <a:off x="642509" y="1884012"/>
            <a:ext cx="5421741" cy="46166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2400" dirty="0" smtClean="0">
                <a:solidFill>
                  <a:schemeClr val="tx1"/>
                </a:solidFill>
              </a:rPr>
              <a:t>A </a:t>
            </a:r>
            <a:r>
              <a:rPr lang="da-DK" sz="2400" dirty="0" err="1" smtClean="0">
                <a:solidFill>
                  <a:schemeClr val="tx1"/>
                </a:solidFill>
              </a:rPr>
              <a:t>unique</a:t>
            </a:r>
            <a:r>
              <a:rPr lang="da-DK" sz="2400" dirty="0" smtClean="0">
                <a:solidFill>
                  <a:schemeClr val="tx1"/>
                </a:solidFill>
              </a:rPr>
              <a:t> fieldset </a:t>
            </a:r>
            <a:r>
              <a:rPr lang="da-DK" sz="2400" dirty="0" err="1" smtClean="0">
                <a:solidFill>
                  <a:schemeClr val="tx1"/>
                </a:solidFill>
              </a:rPr>
              <a:t>that</a:t>
            </a:r>
            <a:r>
              <a:rPr lang="da-DK" sz="2400" dirty="0" smtClean="0">
                <a:solidFill>
                  <a:schemeClr val="tx1"/>
                </a:solidFill>
              </a:rPr>
              <a:t> </a:t>
            </a:r>
            <a:r>
              <a:rPr lang="da-DK" sz="2400" dirty="0" err="1" smtClean="0">
                <a:solidFill>
                  <a:schemeClr val="tx1"/>
                </a:solidFill>
              </a:rPr>
              <a:t>can</a:t>
            </a:r>
            <a:r>
              <a:rPr lang="da-DK" sz="2400" dirty="0" smtClean="0">
                <a:solidFill>
                  <a:schemeClr val="tx1"/>
                </a:solidFill>
              </a:rPr>
              <a:t> 1 or more </a:t>
            </a:r>
            <a:r>
              <a:rPr lang="da-DK" sz="2400" dirty="0" err="1" smtClean="0">
                <a:solidFill>
                  <a:schemeClr val="tx1"/>
                </a:solidFill>
              </a:rPr>
              <a:t>fields</a:t>
            </a:r>
            <a:endParaRPr lang="da-DK" sz="2400" dirty="0">
              <a:solidFill>
                <a:schemeClr val="tx1"/>
              </a:solidFill>
            </a:endParaRPr>
          </a:p>
        </p:txBody>
      </p:sp>
      <p:sp>
        <p:nvSpPr>
          <p:cNvPr id="6" name="TextBox 5"/>
          <p:cNvSpPr txBox="1"/>
          <p:nvPr/>
        </p:nvSpPr>
        <p:spPr>
          <a:xfrm>
            <a:off x="6436576" y="1884012"/>
            <a:ext cx="5361724" cy="461665"/>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2400" dirty="0" smtClean="0">
                <a:solidFill>
                  <a:schemeClr val="tx1"/>
                </a:solidFill>
              </a:rPr>
              <a:t>MUST </a:t>
            </a:r>
            <a:r>
              <a:rPr lang="da-DK" sz="2400" dirty="0" err="1" smtClean="0">
                <a:solidFill>
                  <a:schemeClr val="tx1"/>
                </a:solidFill>
              </a:rPr>
              <a:t>Guarantie</a:t>
            </a:r>
            <a:r>
              <a:rPr lang="da-DK" sz="2400" dirty="0" smtClean="0">
                <a:solidFill>
                  <a:schemeClr val="tx1"/>
                </a:solidFill>
              </a:rPr>
              <a:t> a </a:t>
            </a:r>
            <a:r>
              <a:rPr lang="da-DK" sz="2400" dirty="0" err="1" smtClean="0">
                <a:solidFill>
                  <a:schemeClr val="tx1"/>
                </a:solidFill>
              </a:rPr>
              <a:t>distinc</a:t>
            </a:r>
            <a:r>
              <a:rPr lang="da-DK" sz="2400" dirty="0" smtClean="0">
                <a:solidFill>
                  <a:schemeClr val="tx1"/>
                </a:solidFill>
              </a:rPr>
              <a:t> </a:t>
            </a:r>
            <a:r>
              <a:rPr lang="da-DK" sz="2400" dirty="0" err="1" smtClean="0">
                <a:solidFill>
                  <a:schemeClr val="tx1"/>
                </a:solidFill>
              </a:rPr>
              <a:t>row</a:t>
            </a:r>
            <a:r>
              <a:rPr lang="da-DK" sz="2400" dirty="0" smtClean="0">
                <a:solidFill>
                  <a:schemeClr val="tx1"/>
                </a:solidFill>
              </a:rPr>
              <a:t> at </a:t>
            </a:r>
            <a:r>
              <a:rPr lang="da-DK" sz="2400" dirty="0" err="1" smtClean="0">
                <a:solidFill>
                  <a:schemeClr val="tx1"/>
                </a:solidFill>
              </a:rPr>
              <a:t>any</a:t>
            </a:r>
            <a:r>
              <a:rPr lang="da-DK" sz="2400" dirty="0" smtClean="0">
                <a:solidFill>
                  <a:schemeClr val="tx1"/>
                </a:solidFill>
              </a:rPr>
              <a:t> time</a:t>
            </a:r>
            <a:endParaRPr lang="da-DK" sz="2400" dirty="0">
              <a:solidFill>
                <a:schemeClr val="tx1"/>
              </a:solidFill>
            </a:endParaRPr>
          </a:p>
        </p:txBody>
      </p:sp>
      <p:sp>
        <p:nvSpPr>
          <p:cNvPr id="7" name="TextBox 6"/>
          <p:cNvSpPr txBox="1"/>
          <p:nvPr/>
        </p:nvSpPr>
        <p:spPr>
          <a:xfrm>
            <a:off x="1159986" y="2651066"/>
            <a:ext cx="4157357"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smtClean="0"/>
              <a:t>Candidate </a:t>
            </a:r>
            <a:r>
              <a:rPr lang="da-DK" sz="2000" dirty="0" err="1" smtClean="0"/>
              <a:t>key</a:t>
            </a:r>
            <a:endParaRPr lang="da-DK" sz="2000" dirty="0" smtClean="0"/>
          </a:p>
          <a:p>
            <a:r>
              <a:rPr lang="da-DK" sz="2000" dirty="0" smtClean="0"/>
              <a:t>On or more </a:t>
            </a:r>
            <a:r>
              <a:rPr lang="da-DK" sz="2000" dirty="0" err="1" smtClean="0"/>
              <a:t>fields</a:t>
            </a:r>
            <a:r>
              <a:rPr lang="da-DK" sz="2000" dirty="0" smtClean="0"/>
              <a:t> </a:t>
            </a:r>
            <a:r>
              <a:rPr lang="da-DK" sz="2000" dirty="0" err="1" smtClean="0"/>
              <a:t>considered</a:t>
            </a:r>
            <a:r>
              <a:rPr lang="da-DK" sz="2000" dirty="0" smtClean="0"/>
              <a:t> as </a:t>
            </a:r>
            <a:r>
              <a:rPr lang="da-DK" sz="2000" dirty="0" err="1" smtClean="0"/>
              <a:t>key</a:t>
            </a:r>
            <a:r>
              <a:rPr lang="da-DK" sz="2000" dirty="0" smtClean="0"/>
              <a:t>(s)</a:t>
            </a:r>
            <a:endParaRPr lang="da-DK" sz="2000" dirty="0"/>
          </a:p>
        </p:txBody>
      </p:sp>
      <p:sp>
        <p:nvSpPr>
          <p:cNvPr id="8" name="TextBox 7"/>
          <p:cNvSpPr txBox="1"/>
          <p:nvPr/>
        </p:nvSpPr>
        <p:spPr>
          <a:xfrm>
            <a:off x="7003237" y="2773314"/>
            <a:ext cx="4228402"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smtClean="0"/>
              <a:t>Composite</a:t>
            </a:r>
            <a:r>
              <a:rPr lang="da-DK" sz="2000" dirty="0" smtClean="0"/>
              <a:t> </a:t>
            </a:r>
            <a:r>
              <a:rPr lang="da-DK" sz="2000" dirty="0" err="1" smtClean="0"/>
              <a:t>key</a:t>
            </a:r>
            <a:endParaRPr lang="da-DK" sz="2000" dirty="0" smtClean="0"/>
          </a:p>
          <a:p>
            <a:r>
              <a:rPr lang="da-DK" sz="2000" dirty="0" smtClean="0"/>
              <a:t>A </a:t>
            </a:r>
            <a:r>
              <a:rPr lang="da-DK" sz="2000" dirty="0" err="1" smtClean="0"/>
              <a:t>key</a:t>
            </a:r>
            <a:r>
              <a:rPr lang="da-DK" sz="2000" dirty="0" smtClean="0"/>
              <a:t> </a:t>
            </a:r>
            <a:r>
              <a:rPr lang="da-DK" sz="2000" dirty="0" err="1" smtClean="0"/>
              <a:t>consisting</a:t>
            </a:r>
            <a:r>
              <a:rPr lang="da-DK" sz="2000" dirty="0" smtClean="0"/>
              <a:t> of more </a:t>
            </a:r>
            <a:r>
              <a:rPr lang="da-DK" sz="2000" dirty="0" err="1" smtClean="0"/>
              <a:t>than</a:t>
            </a:r>
            <a:r>
              <a:rPr lang="da-DK" sz="2000" dirty="0" smtClean="0"/>
              <a:t> </a:t>
            </a:r>
            <a:r>
              <a:rPr lang="da-DK" sz="2000" dirty="0" err="1" smtClean="0"/>
              <a:t>one</a:t>
            </a:r>
            <a:r>
              <a:rPr lang="da-DK" sz="2000" dirty="0" smtClean="0"/>
              <a:t> </a:t>
            </a:r>
            <a:r>
              <a:rPr lang="da-DK" sz="2000" dirty="0" err="1" smtClean="0"/>
              <a:t>field</a:t>
            </a:r>
            <a:endParaRPr lang="da-DK" sz="2000" dirty="0"/>
          </a:p>
        </p:txBody>
      </p:sp>
      <p:sp>
        <p:nvSpPr>
          <p:cNvPr id="9" name="TextBox 8"/>
          <p:cNvSpPr txBox="1"/>
          <p:nvPr/>
        </p:nvSpPr>
        <p:spPr>
          <a:xfrm>
            <a:off x="1818118" y="3735847"/>
            <a:ext cx="3070521"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smtClean="0"/>
              <a:t>Primary</a:t>
            </a:r>
            <a:r>
              <a:rPr lang="da-DK" sz="2000" dirty="0" smtClean="0"/>
              <a:t> </a:t>
            </a:r>
            <a:r>
              <a:rPr lang="da-DK" sz="2000" dirty="0" err="1" smtClean="0"/>
              <a:t>key</a:t>
            </a:r>
            <a:r>
              <a:rPr lang="da-DK" sz="2000" dirty="0" smtClean="0"/>
              <a:t> (</a:t>
            </a:r>
            <a:r>
              <a:rPr lang="da-DK" sz="2000" dirty="0" err="1" smtClean="0"/>
              <a:t>key</a:t>
            </a:r>
            <a:r>
              <a:rPr lang="da-DK" sz="2000" dirty="0" smtClean="0"/>
              <a:t>)</a:t>
            </a:r>
          </a:p>
          <a:p>
            <a:r>
              <a:rPr lang="da-DK" sz="2000" dirty="0" smtClean="0"/>
              <a:t>The </a:t>
            </a:r>
            <a:r>
              <a:rPr lang="da-DK" sz="2000" dirty="0" err="1" smtClean="0"/>
              <a:t>key</a:t>
            </a:r>
            <a:r>
              <a:rPr lang="da-DK" sz="2000" dirty="0" smtClean="0"/>
              <a:t> of the </a:t>
            </a:r>
            <a:r>
              <a:rPr lang="da-DK" sz="2000" dirty="0" err="1" smtClean="0"/>
              <a:t>current</a:t>
            </a:r>
            <a:r>
              <a:rPr lang="da-DK" sz="2000" dirty="0" smtClean="0"/>
              <a:t> </a:t>
            </a:r>
            <a:r>
              <a:rPr lang="da-DK" sz="2000" dirty="0" err="1" smtClean="0"/>
              <a:t>table</a:t>
            </a:r>
            <a:endParaRPr lang="da-DK" sz="2000" dirty="0"/>
          </a:p>
        </p:txBody>
      </p:sp>
      <p:sp>
        <p:nvSpPr>
          <p:cNvPr id="10" name="TextBox 9"/>
          <p:cNvSpPr txBox="1"/>
          <p:nvPr/>
        </p:nvSpPr>
        <p:spPr>
          <a:xfrm>
            <a:off x="1346254" y="4850439"/>
            <a:ext cx="3784819"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smtClean="0"/>
              <a:t>Foreign</a:t>
            </a:r>
            <a:r>
              <a:rPr lang="da-DK" sz="2000" dirty="0" smtClean="0"/>
              <a:t> </a:t>
            </a:r>
            <a:r>
              <a:rPr lang="da-DK" sz="2000" dirty="0" err="1" smtClean="0"/>
              <a:t>key</a:t>
            </a:r>
            <a:endParaRPr lang="da-DK" sz="2000" dirty="0" smtClean="0"/>
          </a:p>
          <a:p>
            <a:r>
              <a:rPr lang="da-DK" sz="2000" dirty="0" smtClean="0"/>
              <a:t>The </a:t>
            </a:r>
            <a:r>
              <a:rPr lang="da-DK" sz="2000" dirty="0" err="1" smtClean="0"/>
              <a:t>key</a:t>
            </a:r>
            <a:r>
              <a:rPr lang="da-DK" sz="2000" dirty="0" smtClean="0"/>
              <a:t>(s) </a:t>
            </a:r>
            <a:r>
              <a:rPr lang="da-DK" sz="2000" dirty="0" err="1" smtClean="0"/>
              <a:t>imposed</a:t>
            </a:r>
            <a:r>
              <a:rPr lang="da-DK" sz="2000" dirty="0" smtClean="0"/>
              <a:t> upon the </a:t>
            </a:r>
            <a:r>
              <a:rPr lang="da-DK" sz="2000" dirty="0" err="1" smtClean="0"/>
              <a:t>table</a:t>
            </a:r>
            <a:endParaRPr lang="da-DK" sz="2000" dirty="0"/>
          </a:p>
        </p:txBody>
      </p:sp>
      <p:sp>
        <p:nvSpPr>
          <p:cNvPr id="11" name="TextBox 10"/>
          <p:cNvSpPr txBox="1"/>
          <p:nvPr/>
        </p:nvSpPr>
        <p:spPr>
          <a:xfrm>
            <a:off x="6947324" y="3962615"/>
            <a:ext cx="4340227"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smtClean="0"/>
              <a:t>Natural </a:t>
            </a:r>
            <a:r>
              <a:rPr lang="da-DK" sz="2000" dirty="0" err="1" smtClean="0"/>
              <a:t>key</a:t>
            </a:r>
            <a:endParaRPr lang="da-DK" sz="2000" dirty="0" smtClean="0"/>
          </a:p>
          <a:p>
            <a:r>
              <a:rPr lang="da-DK" sz="2000" dirty="0" err="1" smtClean="0"/>
              <a:t>Composite</a:t>
            </a:r>
            <a:r>
              <a:rPr lang="da-DK" sz="2000" dirty="0" smtClean="0"/>
              <a:t> </a:t>
            </a:r>
            <a:r>
              <a:rPr lang="da-DK" sz="2000" dirty="0" err="1" smtClean="0"/>
              <a:t>key</a:t>
            </a:r>
            <a:r>
              <a:rPr lang="da-DK" sz="2000" dirty="0" smtClean="0"/>
              <a:t> of </a:t>
            </a:r>
            <a:r>
              <a:rPr lang="da-DK" sz="2000" dirty="0" err="1" smtClean="0"/>
              <a:t>natural</a:t>
            </a:r>
            <a:r>
              <a:rPr lang="da-DK" sz="2000" dirty="0" smtClean="0"/>
              <a:t> </a:t>
            </a:r>
            <a:r>
              <a:rPr lang="da-DK" sz="2000" dirty="0" err="1" smtClean="0"/>
              <a:t>accuring</a:t>
            </a:r>
            <a:r>
              <a:rPr lang="da-DK" sz="2000" dirty="0" smtClean="0"/>
              <a:t> </a:t>
            </a:r>
            <a:r>
              <a:rPr lang="da-DK" sz="2000" dirty="0" err="1" smtClean="0"/>
              <a:t>fields</a:t>
            </a:r>
            <a:endParaRPr lang="da-DK" sz="2000" dirty="0"/>
          </a:p>
        </p:txBody>
      </p:sp>
      <p:sp>
        <p:nvSpPr>
          <p:cNvPr id="12" name="TextBox 11"/>
          <p:cNvSpPr txBox="1"/>
          <p:nvPr/>
        </p:nvSpPr>
        <p:spPr>
          <a:xfrm>
            <a:off x="7058604" y="5247869"/>
            <a:ext cx="4117666"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smtClean="0"/>
              <a:t>Surrogate</a:t>
            </a:r>
            <a:r>
              <a:rPr lang="da-DK" sz="2000" dirty="0" smtClean="0"/>
              <a:t> </a:t>
            </a:r>
            <a:r>
              <a:rPr lang="da-DK" sz="2000" dirty="0" err="1" smtClean="0"/>
              <a:t>key</a:t>
            </a:r>
            <a:endParaRPr lang="da-DK" sz="2000" dirty="0" smtClean="0"/>
          </a:p>
          <a:p>
            <a:r>
              <a:rPr lang="da-DK" sz="2000" dirty="0" smtClean="0"/>
              <a:t>A </a:t>
            </a:r>
            <a:r>
              <a:rPr lang="da-DK" sz="2000" dirty="0" err="1" smtClean="0"/>
              <a:t>key</a:t>
            </a:r>
            <a:r>
              <a:rPr lang="da-DK" sz="2000" dirty="0" smtClean="0"/>
              <a:t> </a:t>
            </a:r>
            <a:r>
              <a:rPr lang="da-DK" sz="2000" dirty="0" err="1" smtClean="0"/>
              <a:t>internally</a:t>
            </a:r>
            <a:r>
              <a:rPr lang="da-DK" sz="2000" dirty="0" smtClean="0"/>
              <a:t> </a:t>
            </a:r>
            <a:r>
              <a:rPr lang="da-DK" sz="2000" dirty="0" err="1" smtClean="0"/>
              <a:t>created</a:t>
            </a:r>
            <a:r>
              <a:rPr lang="da-DK" sz="2000" dirty="0" smtClean="0"/>
              <a:t> as a new </a:t>
            </a:r>
            <a:r>
              <a:rPr lang="da-DK" sz="2000" dirty="0" err="1" smtClean="0"/>
              <a:t>field</a:t>
            </a:r>
            <a:endParaRPr lang="da-DK" sz="2000" dirty="0"/>
          </a:p>
        </p:txBody>
      </p:sp>
      <p:sp>
        <p:nvSpPr>
          <p:cNvPr id="13" name="TextBox 12"/>
          <p:cNvSpPr txBox="1"/>
          <p:nvPr/>
        </p:nvSpPr>
        <p:spPr>
          <a:xfrm>
            <a:off x="1241998" y="5907085"/>
            <a:ext cx="4222759" cy="707886"/>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da-DK" sz="2000" dirty="0" err="1" smtClean="0"/>
              <a:t>Compound</a:t>
            </a:r>
            <a:r>
              <a:rPr lang="da-DK" sz="2000" dirty="0" smtClean="0"/>
              <a:t> </a:t>
            </a:r>
            <a:r>
              <a:rPr lang="da-DK" sz="2000" dirty="0" err="1" smtClean="0"/>
              <a:t>key</a:t>
            </a:r>
            <a:endParaRPr lang="da-DK" sz="2000" dirty="0" smtClean="0"/>
          </a:p>
          <a:p>
            <a:r>
              <a:rPr lang="da-DK" sz="2000" dirty="0" smtClean="0"/>
              <a:t>A </a:t>
            </a:r>
            <a:r>
              <a:rPr lang="da-DK" sz="2000" dirty="0" err="1" smtClean="0"/>
              <a:t>key</a:t>
            </a:r>
            <a:r>
              <a:rPr lang="da-DK" sz="2000" dirty="0" smtClean="0"/>
              <a:t> </a:t>
            </a:r>
            <a:r>
              <a:rPr lang="da-DK" sz="2000" dirty="0" err="1" smtClean="0"/>
              <a:t>consisting</a:t>
            </a:r>
            <a:r>
              <a:rPr lang="da-DK" sz="2000" dirty="0" smtClean="0"/>
              <a:t> </a:t>
            </a:r>
            <a:r>
              <a:rPr lang="da-DK" sz="2000" dirty="0" err="1" smtClean="0"/>
              <a:t>solely</a:t>
            </a:r>
            <a:r>
              <a:rPr lang="da-DK" sz="2000" dirty="0" smtClean="0"/>
              <a:t> of </a:t>
            </a:r>
            <a:r>
              <a:rPr lang="da-DK" sz="2000" dirty="0" err="1" smtClean="0"/>
              <a:t>foreign</a:t>
            </a:r>
            <a:r>
              <a:rPr lang="da-DK" sz="2000" dirty="0" smtClean="0"/>
              <a:t> </a:t>
            </a:r>
            <a:r>
              <a:rPr lang="da-DK" sz="2000" dirty="0" err="1" smtClean="0"/>
              <a:t>key</a:t>
            </a:r>
            <a:r>
              <a:rPr lang="da-DK" sz="2000" dirty="0" smtClean="0"/>
              <a:t>(s)</a:t>
            </a:r>
            <a:endParaRPr lang="da-DK" sz="2000" dirty="0"/>
          </a:p>
        </p:txBody>
      </p:sp>
    </p:spTree>
    <p:extLst>
      <p:ext uri="{BB962C8B-B14F-4D97-AF65-F5344CB8AC3E}">
        <p14:creationId xmlns:p14="http://schemas.microsoft.com/office/powerpoint/2010/main" val="743818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4178300" y="3530362"/>
            <a:ext cx="7226300" cy="1676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a-DK"/>
          </a:p>
        </p:txBody>
      </p:sp>
      <p:sp>
        <p:nvSpPr>
          <p:cNvPr id="38" name="Rectangle 37"/>
          <p:cNvSpPr/>
          <p:nvPr/>
        </p:nvSpPr>
        <p:spPr>
          <a:xfrm>
            <a:off x="4178300" y="5106523"/>
            <a:ext cx="7226300" cy="167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a-DK"/>
          </a:p>
        </p:txBody>
      </p:sp>
      <p:sp>
        <p:nvSpPr>
          <p:cNvPr id="37" name="Rectangle 36"/>
          <p:cNvSpPr/>
          <p:nvPr/>
        </p:nvSpPr>
        <p:spPr>
          <a:xfrm>
            <a:off x="4178300" y="1930400"/>
            <a:ext cx="7226300" cy="1676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a-DK"/>
          </a:p>
        </p:txBody>
      </p:sp>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sp>
        <p:nvSpPr>
          <p:cNvPr id="5" name="TextBox 4"/>
          <p:cNvSpPr txBox="1"/>
          <p:nvPr/>
        </p:nvSpPr>
        <p:spPr>
          <a:xfrm>
            <a:off x="957356" y="2131080"/>
            <a:ext cx="2784288"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err="1" smtClean="0">
                <a:solidFill>
                  <a:schemeClr val="tx1"/>
                </a:solidFill>
              </a:rPr>
              <a:t>Cardinality</a:t>
            </a:r>
            <a:r>
              <a:rPr lang="da-DK" sz="2800" dirty="0" smtClean="0">
                <a:solidFill>
                  <a:schemeClr val="tx1"/>
                </a:solidFill>
              </a:rPr>
              <a:t> of sets</a:t>
            </a:r>
            <a:endParaRPr lang="da-DK" sz="2800" dirty="0">
              <a:solidFill>
                <a:schemeClr val="tx1"/>
              </a:solidFill>
            </a:endParaRPr>
          </a:p>
        </p:txBody>
      </p:sp>
      <p:cxnSp>
        <p:nvCxnSpPr>
          <p:cNvPr id="7" name="Straight Connector 6"/>
          <p:cNvCxnSpPr/>
          <p:nvPr/>
        </p:nvCxnSpPr>
        <p:spPr>
          <a:xfrm>
            <a:off x="4825504" y="3277108"/>
            <a:ext cx="5816600" cy="26621"/>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914404" y="4793373"/>
            <a:ext cx="5816600" cy="26621"/>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892948" y="6565842"/>
            <a:ext cx="5816600" cy="26621"/>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914404" y="2836516"/>
            <a:ext cx="301686" cy="369332"/>
          </a:xfrm>
          <a:prstGeom prst="rect">
            <a:avLst/>
          </a:prstGeom>
          <a:noFill/>
        </p:spPr>
        <p:txBody>
          <a:bodyPr wrap="none" rtlCol="0">
            <a:spAutoFit/>
          </a:bodyPr>
          <a:lstStyle/>
          <a:p>
            <a:r>
              <a:rPr lang="da-DK" dirty="0" smtClean="0"/>
              <a:t>1</a:t>
            </a:r>
            <a:endParaRPr lang="da-DK" dirty="0"/>
          </a:p>
        </p:txBody>
      </p:sp>
      <p:sp>
        <p:nvSpPr>
          <p:cNvPr id="13" name="TextBox 12"/>
          <p:cNvSpPr txBox="1"/>
          <p:nvPr/>
        </p:nvSpPr>
        <p:spPr>
          <a:xfrm>
            <a:off x="10388104" y="4375289"/>
            <a:ext cx="301686" cy="369332"/>
          </a:xfrm>
          <a:prstGeom prst="rect">
            <a:avLst/>
          </a:prstGeom>
          <a:noFill/>
        </p:spPr>
        <p:txBody>
          <a:bodyPr wrap="none" rtlCol="0">
            <a:spAutoFit/>
          </a:bodyPr>
          <a:lstStyle/>
          <a:p>
            <a:r>
              <a:rPr lang="da-DK" dirty="0" smtClean="0"/>
              <a:t>1</a:t>
            </a:r>
            <a:endParaRPr lang="da-DK" dirty="0"/>
          </a:p>
        </p:txBody>
      </p:sp>
      <p:sp>
        <p:nvSpPr>
          <p:cNvPr id="14" name="TextBox 13"/>
          <p:cNvSpPr txBox="1"/>
          <p:nvPr/>
        </p:nvSpPr>
        <p:spPr>
          <a:xfrm>
            <a:off x="10299204" y="2885456"/>
            <a:ext cx="352982" cy="369332"/>
          </a:xfrm>
          <a:prstGeom prst="rect">
            <a:avLst/>
          </a:prstGeom>
          <a:noFill/>
        </p:spPr>
        <p:txBody>
          <a:bodyPr wrap="none" rtlCol="0">
            <a:spAutoFit/>
          </a:bodyPr>
          <a:lstStyle/>
          <a:p>
            <a:r>
              <a:rPr lang="da-DK" dirty="0" smtClean="0"/>
              <a:t>* </a:t>
            </a:r>
            <a:endParaRPr lang="da-DK" dirty="0"/>
          </a:p>
        </p:txBody>
      </p:sp>
      <p:sp>
        <p:nvSpPr>
          <p:cNvPr id="15" name="TextBox 14"/>
          <p:cNvSpPr txBox="1"/>
          <p:nvPr/>
        </p:nvSpPr>
        <p:spPr>
          <a:xfrm>
            <a:off x="4977656" y="4375289"/>
            <a:ext cx="352982" cy="369332"/>
          </a:xfrm>
          <a:prstGeom prst="rect">
            <a:avLst/>
          </a:prstGeom>
          <a:noFill/>
        </p:spPr>
        <p:txBody>
          <a:bodyPr wrap="none" rtlCol="0">
            <a:spAutoFit/>
          </a:bodyPr>
          <a:lstStyle/>
          <a:p>
            <a:r>
              <a:rPr lang="da-DK" dirty="0" smtClean="0"/>
              <a:t>* </a:t>
            </a:r>
            <a:endParaRPr lang="da-DK" dirty="0"/>
          </a:p>
        </p:txBody>
      </p:sp>
      <p:sp>
        <p:nvSpPr>
          <p:cNvPr id="16" name="TextBox 15"/>
          <p:cNvSpPr txBox="1"/>
          <p:nvPr/>
        </p:nvSpPr>
        <p:spPr>
          <a:xfrm>
            <a:off x="4892948" y="6121137"/>
            <a:ext cx="352982" cy="369332"/>
          </a:xfrm>
          <a:prstGeom prst="rect">
            <a:avLst/>
          </a:prstGeom>
          <a:noFill/>
        </p:spPr>
        <p:txBody>
          <a:bodyPr wrap="none" rtlCol="0">
            <a:spAutoFit/>
          </a:bodyPr>
          <a:lstStyle/>
          <a:p>
            <a:r>
              <a:rPr lang="da-DK" dirty="0" smtClean="0"/>
              <a:t>* </a:t>
            </a:r>
            <a:endParaRPr lang="da-DK" dirty="0"/>
          </a:p>
        </p:txBody>
      </p:sp>
      <p:sp>
        <p:nvSpPr>
          <p:cNvPr id="17" name="TextBox 16"/>
          <p:cNvSpPr txBox="1"/>
          <p:nvPr/>
        </p:nvSpPr>
        <p:spPr>
          <a:xfrm>
            <a:off x="10315352" y="6143268"/>
            <a:ext cx="352982" cy="369332"/>
          </a:xfrm>
          <a:prstGeom prst="rect">
            <a:avLst/>
          </a:prstGeom>
          <a:noFill/>
        </p:spPr>
        <p:txBody>
          <a:bodyPr wrap="none" rtlCol="0">
            <a:spAutoFit/>
          </a:bodyPr>
          <a:lstStyle/>
          <a:p>
            <a:r>
              <a:rPr lang="da-DK" dirty="0" smtClean="0"/>
              <a:t>* </a:t>
            </a:r>
            <a:endParaRPr lang="da-DK" dirty="0"/>
          </a:p>
        </p:txBody>
      </p:sp>
      <p:sp>
        <p:nvSpPr>
          <p:cNvPr id="18" name="TextBox 17"/>
          <p:cNvSpPr txBox="1"/>
          <p:nvPr/>
        </p:nvSpPr>
        <p:spPr>
          <a:xfrm>
            <a:off x="7099146" y="2870090"/>
            <a:ext cx="1393202" cy="369332"/>
          </a:xfrm>
          <a:prstGeom prst="rect">
            <a:avLst/>
          </a:prstGeom>
          <a:noFill/>
        </p:spPr>
        <p:txBody>
          <a:bodyPr wrap="none" rtlCol="0">
            <a:spAutoFit/>
          </a:bodyPr>
          <a:lstStyle/>
          <a:p>
            <a:r>
              <a:rPr lang="da-DK" dirty="0" smtClean="0"/>
              <a:t>One to </a:t>
            </a:r>
            <a:r>
              <a:rPr lang="da-DK" dirty="0" err="1" smtClean="0"/>
              <a:t>many</a:t>
            </a:r>
            <a:endParaRPr lang="da-DK" dirty="0"/>
          </a:p>
        </p:txBody>
      </p:sp>
      <p:sp>
        <p:nvSpPr>
          <p:cNvPr id="19" name="TextBox 18"/>
          <p:cNvSpPr txBox="1"/>
          <p:nvPr/>
        </p:nvSpPr>
        <p:spPr>
          <a:xfrm>
            <a:off x="7134919" y="4275903"/>
            <a:ext cx="1375569" cy="369332"/>
          </a:xfrm>
          <a:prstGeom prst="rect">
            <a:avLst/>
          </a:prstGeom>
          <a:noFill/>
        </p:spPr>
        <p:txBody>
          <a:bodyPr wrap="none" rtlCol="0">
            <a:spAutoFit/>
          </a:bodyPr>
          <a:lstStyle/>
          <a:p>
            <a:r>
              <a:rPr lang="da-DK" dirty="0" err="1" smtClean="0"/>
              <a:t>Many</a:t>
            </a:r>
            <a:r>
              <a:rPr lang="da-DK" dirty="0" smtClean="0"/>
              <a:t> to </a:t>
            </a:r>
            <a:r>
              <a:rPr lang="da-DK" dirty="0" err="1" smtClean="0"/>
              <a:t>one</a:t>
            </a:r>
            <a:endParaRPr lang="da-DK" dirty="0"/>
          </a:p>
        </p:txBody>
      </p:sp>
      <p:sp>
        <p:nvSpPr>
          <p:cNvPr id="20" name="TextBox 19"/>
          <p:cNvSpPr txBox="1"/>
          <p:nvPr/>
        </p:nvSpPr>
        <p:spPr>
          <a:xfrm>
            <a:off x="7045306" y="6169889"/>
            <a:ext cx="1533177" cy="369332"/>
          </a:xfrm>
          <a:prstGeom prst="rect">
            <a:avLst/>
          </a:prstGeom>
          <a:noFill/>
        </p:spPr>
        <p:txBody>
          <a:bodyPr wrap="none" rtlCol="0">
            <a:spAutoFit/>
          </a:bodyPr>
          <a:lstStyle/>
          <a:p>
            <a:r>
              <a:rPr lang="da-DK" dirty="0" err="1" smtClean="0"/>
              <a:t>Many</a:t>
            </a:r>
            <a:r>
              <a:rPr lang="da-DK" dirty="0" smtClean="0"/>
              <a:t> to </a:t>
            </a:r>
            <a:r>
              <a:rPr lang="da-DK" dirty="0" err="1" smtClean="0"/>
              <a:t>many</a:t>
            </a:r>
            <a:endParaRPr lang="da-DK" dirty="0"/>
          </a:p>
        </p:txBody>
      </p:sp>
      <p:cxnSp>
        <p:nvCxnSpPr>
          <p:cNvPr id="22" name="Straight Arrow Connector 21"/>
          <p:cNvCxnSpPr/>
          <p:nvPr/>
        </p:nvCxnSpPr>
        <p:spPr>
          <a:xfrm>
            <a:off x="5435600" y="2654300"/>
            <a:ext cx="378460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0163907" y="5531250"/>
            <a:ext cx="518860" cy="369332"/>
          </a:xfrm>
          <a:prstGeom prst="rect">
            <a:avLst/>
          </a:prstGeom>
          <a:noFill/>
        </p:spPr>
        <p:txBody>
          <a:bodyPr wrap="none" rtlCol="0">
            <a:spAutoFit/>
          </a:bodyPr>
          <a:lstStyle/>
          <a:p>
            <a:r>
              <a:rPr lang="da-DK" dirty="0" err="1" smtClean="0"/>
              <a:t>Key</a:t>
            </a:r>
            <a:endParaRPr lang="da-DK" dirty="0"/>
          </a:p>
        </p:txBody>
      </p:sp>
      <p:sp>
        <p:nvSpPr>
          <p:cNvPr id="24" name="TextBox 23"/>
          <p:cNvSpPr txBox="1"/>
          <p:nvPr/>
        </p:nvSpPr>
        <p:spPr>
          <a:xfrm>
            <a:off x="9379658" y="2439965"/>
            <a:ext cx="1272528" cy="369332"/>
          </a:xfrm>
          <a:prstGeom prst="rect">
            <a:avLst/>
          </a:prstGeom>
          <a:noFill/>
        </p:spPr>
        <p:txBody>
          <a:bodyPr wrap="none" rtlCol="0">
            <a:spAutoFit/>
          </a:bodyPr>
          <a:lstStyle/>
          <a:p>
            <a:r>
              <a:rPr lang="da-DK" dirty="0" err="1" smtClean="0"/>
              <a:t>Foreign</a:t>
            </a:r>
            <a:r>
              <a:rPr lang="da-DK" dirty="0" smtClean="0"/>
              <a:t> </a:t>
            </a:r>
            <a:r>
              <a:rPr lang="da-DK" dirty="0" err="1" smtClean="0"/>
              <a:t>Key</a:t>
            </a:r>
            <a:endParaRPr lang="da-DK" dirty="0"/>
          </a:p>
        </p:txBody>
      </p:sp>
      <p:sp>
        <p:nvSpPr>
          <p:cNvPr id="26" name="TextBox 25"/>
          <p:cNvSpPr txBox="1"/>
          <p:nvPr/>
        </p:nvSpPr>
        <p:spPr>
          <a:xfrm>
            <a:off x="4694374" y="3930140"/>
            <a:ext cx="1272528" cy="369332"/>
          </a:xfrm>
          <a:prstGeom prst="rect">
            <a:avLst/>
          </a:prstGeom>
          <a:noFill/>
        </p:spPr>
        <p:txBody>
          <a:bodyPr wrap="none" rtlCol="0">
            <a:spAutoFit/>
          </a:bodyPr>
          <a:lstStyle/>
          <a:p>
            <a:r>
              <a:rPr lang="da-DK" dirty="0" err="1" smtClean="0"/>
              <a:t>Foreign</a:t>
            </a:r>
            <a:r>
              <a:rPr lang="da-DK" dirty="0" smtClean="0"/>
              <a:t> </a:t>
            </a:r>
            <a:r>
              <a:rPr lang="da-DK" dirty="0" err="1" smtClean="0"/>
              <a:t>Key</a:t>
            </a:r>
            <a:endParaRPr lang="da-DK" dirty="0"/>
          </a:p>
        </p:txBody>
      </p:sp>
      <p:sp>
        <p:nvSpPr>
          <p:cNvPr id="27" name="TextBox 26"/>
          <p:cNvSpPr txBox="1"/>
          <p:nvPr/>
        </p:nvSpPr>
        <p:spPr>
          <a:xfrm>
            <a:off x="4814120" y="5520826"/>
            <a:ext cx="518860" cy="369332"/>
          </a:xfrm>
          <a:prstGeom prst="rect">
            <a:avLst/>
          </a:prstGeom>
          <a:noFill/>
        </p:spPr>
        <p:txBody>
          <a:bodyPr wrap="none" rtlCol="0">
            <a:spAutoFit/>
          </a:bodyPr>
          <a:lstStyle/>
          <a:p>
            <a:r>
              <a:rPr lang="da-DK" dirty="0" err="1" smtClean="0"/>
              <a:t>Key</a:t>
            </a:r>
            <a:endParaRPr lang="da-DK" dirty="0"/>
          </a:p>
        </p:txBody>
      </p:sp>
      <p:sp>
        <p:nvSpPr>
          <p:cNvPr id="28" name="TextBox 27"/>
          <p:cNvSpPr txBox="1"/>
          <p:nvPr/>
        </p:nvSpPr>
        <p:spPr>
          <a:xfrm>
            <a:off x="9794096" y="3754317"/>
            <a:ext cx="518860" cy="369332"/>
          </a:xfrm>
          <a:prstGeom prst="rect">
            <a:avLst/>
          </a:prstGeom>
          <a:noFill/>
        </p:spPr>
        <p:txBody>
          <a:bodyPr wrap="none" rtlCol="0">
            <a:spAutoFit/>
          </a:bodyPr>
          <a:lstStyle/>
          <a:p>
            <a:r>
              <a:rPr lang="da-DK" dirty="0" err="1" smtClean="0"/>
              <a:t>Key</a:t>
            </a:r>
            <a:endParaRPr lang="da-DK" dirty="0"/>
          </a:p>
        </p:txBody>
      </p:sp>
      <p:sp>
        <p:nvSpPr>
          <p:cNvPr id="29" name="TextBox 28"/>
          <p:cNvSpPr txBox="1"/>
          <p:nvPr/>
        </p:nvSpPr>
        <p:spPr>
          <a:xfrm>
            <a:off x="5545390" y="2247282"/>
            <a:ext cx="518860" cy="369332"/>
          </a:xfrm>
          <a:prstGeom prst="rect">
            <a:avLst/>
          </a:prstGeom>
          <a:noFill/>
        </p:spPr>
        <p:txBody>
          <a:bodyPr wrap="none" rtlCol="0">
            <a:spAutoFit/>
          </a:bodyPr>
          <a:lstStyle/>
          <a:p>
            <a:r>
              <a:rPr lang="da-DK" dirty="0" err="1" smtClean="0"/>
              <a:t>Key</a:t>
            </a:r>
            <a:endParaRPr lang="da-DK" dirty="0"/>
          </a:p>
        </p:txBody>
      </p:sp>
      <p:cxnSp>
        <p:nvCxnSpPr>
          <p:cNvPr id="31" name="Straight Arrow Connector 30"/>
          <p:cNvCxnSpPr/>
          <p:nvPr/>
        </p:nvCxnSpPr>
        <p:spPr>
          <a:xfrm>
            <a:off x="4916746" y="5944723"/>
            <a:ext cx="205740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H="1">
            <a:off x="8624986" y="5920916"/>
            <a:ext cx="1892505"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7164983" y="5643851"/>
            <a:ext cx="1272528" cy="369332"/>
          </a:xfrm>
          <a:prstGeom prst="rect">
            <a:avLst/>
          </a:prstGeom>
          <a:noFill/>
        </p:spPr>
        <p:txBody>
          <a:bodyPr wrap="none" rtlCol="0">
            <a:spAutoFit/>
          </a:bodyPr>
          <a:lstStyle/>
          <a:p>
            <a:r>
              <a:rPr lang="da-DK" dirty="0" err="1" smtClean="0"/>
              <a:t>Foreign</a:t>
            </a:r>
            <a:r>
              <a:rPr lang="da-DK" dirty="0" smtClean="0"/>
              <a:t> </a:t>
            </a:r>
            <a:r>
              <a:rPr lang="da-DK" dirty="0" err="1" smtClean="0"/>
              <a:t>Key</a:t>
            </a:r>
            <a:endParaRPr lang="da-DK" dirty="0"/>
          </a:p>
        </p:txBody>
      </p:sp>
      <p:cxnSp>
        <p:nvCxnSpPr>
          <p:cNvPr id="36" name="Straight Arrow Connector 35"/>
          <p:cNvCxnSpPr/>
          <p:nvPr/>
        </p:nvCxnSpPr>
        <p:spPr>
          <a:xfrm flipH="1">
            <a:off x="6101854" y="4144696"/>
            <a:ext cx="428625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1639563" y="2977491"/>
            <a:ext cx="1239856" cy="1815882"/>
          </a:xfrm>
          <a:prstGeom prst="rect">
            <a:avLst/>
          </a:prstGeom>
          <a:noFill/>
          <a:ln>
            <a:solidFill>
              <a:schemeClr val="tx1"/>
            </a:solidFill>
          </a:ln>
        </p:spPr>
        <p:txBody>
          <a:bodyPr wrap="square" rtlCol="0">
            <a:spAutoFit/>
          </a:bodyPr>
          <a:lstStyle/>
          <a:p>
            <a:pPr algn="ctr"/>
            <a:r>
              <a:rPr lang="da-DK" sz="2800" dirty="0" smtClean="0"/>
              <a:t>0..*</a:t>
            </a:r>
          </a:p>
          <a:p>
            <a:pPr algn="ctr"/>
            <a:r>
              <a:rPr lang="da-DK" sz="2800" dirty="0"/>
              <a:t>X</a:t>
            </a:r>
            <a:r>
              <a:rPr lang="da-DK" sz="2800" dirty="0" smtClean="0"/>
              <a:t>..*</a:t>
            </a:r>
          </a:p>
          <a:p>
            <a:pPr algn="ctr"/>
            <a:r>
              <a:rPr lang="da-DK" sz="2800" dirty="0"/>
              <a:t>X</a:t>
            </a:r>
            <a:r>
              <a:rPr lang="da-DK" sz="2800" dirty="0" smtClean="0"/>
              <a:t>..Y</a:t>
            </a:r>
          </a:p>
          <a:p>
            <a:pPr algn="ctr"/>
            <a:r>
              <a:rPr lang="da-DK" sz="2800" dirty="0" smtClean="0"/>
              <a:t>X</a:t>
            </a:r>
            <a:endParaRPr lang="da-DK" sz="2800" dirty="0"/>
          </a:p>
        </p:txBody>
      </p:sp>
    </p:spTree>
    <p:extLst>
      <p:ext uri="{BB962C8B-B14F-4D97-AF65-F5344CB8AC3E}">
        <p14:creationId xmlns:p14="http://schemas.microsoft.com/office/powerpoint/2010/main" val="695061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sp>
        <p:nvSpPr>
          <p:cNvPr id="3" name="Rectangle 2"/>
          <p:cNvSpPr/>
          <p:nvPr/>
        </p:nvSpPr>
        <p:spPr>
          <a:xfrm>
            <a:off x="245647" y="2120683"/>
            <a:ext cx="1955985" cy="369332"/>
          </a:xfrm>
          <a:prstGeom prst="rect">
            <a:avLst/>
          </a:prstGeom>
        </p:spPr>
        <p:txBody>
          <a:bodyPr wrap="none">
            <a:spAutoFit/>
          </a:bodyPr>
          <a:lstStyle/>
          <a:p>
            <a:r>
              <a:rPr lang="is-I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customer table</a:t>
            </a:r>
            <a:endParaRPr lang="is-IS" b="1" dirty="0"/>
          </a:p>
        </p:txBody>
      </p:sp>
      <p:graphicFrame>
        <p:nvGraphicFramePr>
          <p:cNvPr id="7" name="Table 6"/>
          <p:cNvGraphicFramePr>
            <a:graphicFrameLocks noGrp="1"/>
          </p:cNvGraphicFramePr>
          <p:nvPr>
            <p:extLst>
              <p:ext uri="{D42A27DB-BD31-4B8C-83A1-F6EECF244321}">
                <p14:modId xmlns:p14="http://schemas.microsoft.com/office/powerpoint/2010/main" val="1587116479"/>
              </p:ext>
            </p:extLst>
          </p:nvPr>
        </p:nvGraphicFramePr>
        <p:xfrm>
          <a:off x="245647" y="2490015"/>
          <a:ext cx="4825117" cy="3827662"/>
        </p:xfrm>
        <a:graphic>
          <a:graphicData uri="http://schemas.openxmlformats.org/drawingml/2006/table">
            <a:tbl>
              <a:tblPr firstRow="1" firstCol="1" bandRow="1">
                <a:tableStyleId>{5C22544A-7EE6-4342-B048-85BDC9FD1C3A}</a:tableStyleId>
              </a:tblPr>
              <a:tblGrid>
                <a:gridCol w="1400119"/>
                <a:gridCol w="1664039"/>
                <a:gridCol w="1760959"/>
              </a:tblGrid>
              <a:tr h="782362">
                <a:tc>
                  <a:txBody>
                    <a:bodyPr/>
                    <a:lstStyle/>
                    <a:p>
                      <a:pPr marL="0" marR="0">
                        <a:lnSpc>
                          <a:spcPts val="1540"/>
                        </a:lnSpc>
                        <a:spcBef>
                          <a:spcPts val="0"/>
                        </a:spcBef>
                        <a:spcAft>
                          <a:spcPts val="0"/>
                        </a:spcAft>
                      </a:pPr>
                      <a:r>
                        <a:rPr lang="is-IS" sz="2000" dirty="0">
                          <a:effectLst/>
                          <a:latin typeface="+mn-lt"/>
                        </a:rPr>
                        <a:t>cust_id</a:t>
                      </a:r>
                      <a:endParaRPr lang="is-IS" sz="2000" dirty="0">
                        <a:effectLst/>
                        <a:latin typeface="+mn-lt"/>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dirty="0">
                          <a:effectLst/>
                          <a:latin typeface="+mn-lt"/>
                        </a:rPr>
                        <a:t>lastname</a:t>
                      </a:r>
                      <a:endParaRPr lang="is-IS" sz="2000" dirty="0">
                        <a:effectLst/>
                        <a:latin typeface="+mn-lt"/>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dirty="0">
                          <a:effectLst/>
                          <a:latin typeface="+mn-lt"/>
                        </a:rPr>
                        <a:t>firstname</a:t>
                      </a:r>
                      <a:endParaRPr lang="is-IS" sz="2000" dirty="0">
                        <a:effectLst/>
                        <a:latin typeface="+mn-lt"/>
                        <a:ea typeface="Calibri" panose="020F0502020204030204" pitchFamily="34" charset="0"/>
                        <a:cs typeface="Arial" panose="020B0604020202020204" pitchFamily="34" charset="0"/>
                      </a:endParaRPr>
                    </a:p>
                  </a:txBody>
                  <a:tcPr marL="76200" marR="76200" marT="76200" marB="76200" anchor="ctr"/>
                </a:tc>
              </a:tr>
              <a:tr h="609060">
                <a:tc>
                  <a:txBody>
                    <a:bodyPr/>
                    <a:lstStyle/>
                    <a:p>
                      <a:pPr marL="0" marR="0">
                        <a:lnSpc>
                          <a:spcPts val="1540"/>
                        </a:lnSpc>
                        <a:spcBef>
                          <a:spcPts val="0"/>
                        </a:spcBef>
                        <a:spcAft>
                          <a:spcPts val="0"/>
                        </a:spcAft>
                      </a:pPr>
                      <a:r>
                        <a:rPr lang="is-IS" sz="2000">
                          <a:effectLst/>
                          <a:latin typeface="+mn-lt"/>
                        </a:rPr>
                        <a:t>0001</a:t>
                      </a:r>
                      <a:endParaRPr lang="is-IS" sz="2000">
                        <a:effectLst/>
                        <a:latin typeface="+mn-lt"/>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latin typeface="+mn-lt"/>
                        </a:rPr>
                        <a:t>henry</a:t>
                      </a:r>
                      <a:endParaRPr lang="is-IS" sz="2000" dirty="0">
                        <a:effectLst/>
                        <a:latin typeface="+mn-lt"/>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latin typeface="+mn-lt"/>
                        </a:rPr>
                        <a:t>john</a:t>
                      </a:r>
                      <a:endParaRPr lang="is-IS" sz="2000" dirty="0">
                        <a:effectLst/>
                        <a:latin typeface="+mn-lt"/>
                        <a:ea typeface="Calibri" panose="020F0502020204030204" pitchFamily="34" charset="0"/>
                        <a:cs typeface="Arial" panose="020B0604020202020204" pitchFamily="34" charset="0"/>
                      </a:endParaRPr>
                    </a:p>
                  </a:txBody>
                  <a:tcPr marL="38100" marR="38100" marT="38100" marB="38100" anchor="ctr"/>
                </a:tc>
              </a:tr>
              <a:tr h="609060">
                <a:tc>
                  <a:txBody>
                    <a:bodyPr/>
                    <a:lstStyle/>
                    <a:p>
                      <a:pPr marL="0" marR="0">
                        <a:lnSpc>
                          <a:spcPts val="1540"/>
                        </a:lnSpc>
                        <a:spcBef>
                          <a:spcPts val="0"/>
                        </a:spcBef>
                        <a:spcAft>
                          <a:spcPts val="0"/>
                        </a:spcAft>
                      </a:pPr>
                      <a:r>
                        <a:rPr lang="is-IS" sz="2400" dirty="0">
                          <a:effectLst/>
                        </a:rPr>
                        <a:t>0002</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a:effectLst/>
                        </a:rPr>
                        <a:t>smith</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adam</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09060">
                <a:tc>
                  <a:txBody>
                    <a:bodyPr/>
                    <a:lstStyle/>
                    <a:p>
                      <a:pPr marL="0" marR="0">
                        <a:lnSpc>
                          <a:spcPts val="1540"/>
                        </a:lnSpc>
                        <a:spcBef>
                          <a:spcPts val="0"/>
                        </a:spcBef>
                        <a:spcAft>
                          <a:spcPts val="0"/>
                        </a:spcAft>
                      </a:pPr>
                      <a:r>
                        <a:rPr lang="is-IS" sz="2400">
                          <a:effectLst/>
                        </a:rPr>
                        <a:t>0003</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a:effectLst/>
                        </a:rPr>
                        <a:t>johnson</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mary</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09060">
                <a:tc>
                  <a:txBody>
                    <a:bodyPr/>
                    <a:lstStyle/>
                    <a:p>
                      <a:pPr marL="0" marR="0">
                        <a:lnSpc>
                          <a:spcPts val="1540"/>
                        </a:lnSpc>
                        <a:spcBef>
                          <a:spcPts val="0"/>
                        </a:spcBef>
                        <a:spcAft>
                          <a:spcPts val="0"/>
                        </a:spcAft>
                      </a:pPr>
                      <a:r>
                        <a:rPr lang="is-IS" sz="2400">
                          <a:effectLst/>
                        </a:rPr>
                        <a:t>0004</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a:effectLst/>
                        </a:rPr>
                        <a:t>bailey</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harry</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09060">
                <a:tc>
                  <a:txBody>
                    <a:bodyPr/>
                    <a:lstStyle/>
                    <a:p>
                      <a:pPr marL="0" marR="0">
                        <a:lnSpc>
                          <a:spcPts val="1540"/>
                        </a:lnSpc>
                        <a:spcBef>
                          <a:spcPts val="0"/>
                        </a:spcBef>
                        <a:spcAft>
                          <a:spcPts val="0"/>
                        </a:spcAft>
                      </a:pPr>
                      <a:r>
                        <a:rPr lang="is-IS" sz="2400">
                          <a:effectLst/>
                        </a:rPr>
                        <a:t>0005</a:t>
                      </a:r>
                      <a:endParaRPr lang="is-IS" sz="24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morgan</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400" dirty="0">
                          <a:effectLst/>
                        </a:rPr>
                        <a:t>alex</a:t>
                      </a:r>
                      <a:endParaRPr lang="is-IS" sz="24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28094286"/>
              </p:ext>
            </p:extLst>
          </p:nvPr>
        </p:nvGraphicFramePr>
        <p:xfrm>
          <a:off x="6139543" y="2477192"/>
          <a:ext cx="5658757" cy="3840483"/>
        </p:xfrm>
        <a:graphic>
          <a:graphicData uri="http://schemas.openxmlformats.org/drawingml/2006/table">
            <a:tbl>
              <a:tblPr firstRow="1" firstCol="1" bandRow="1">
                <a:tableStyleId>{5C22544A-7EE6-4342-B048-85BDC9FD1C3A}</a:tableStyleId>
              </a:tblPr>
              <a:tblGrid>
                <a:gridCol w="1225226"/>
                <a:gridCol w="1440177"/>
                <a:gridCol w="1257468"/>
                <a:gridCol w="1735886"/>
              </a:tblGrid>
              <a:tr h="784983">
                <a:tc>
                  <a:txBody>
                    <a:bodyPr/>
                    <a:lstStyle/>
                    <a:p>
                      <a:pPr marL="0" marR="0">
                        <a:lnSpc>
                          <a:spcPts val="1540"/>
                        </a:lnSpc>
                        <a:spcBef>
                          <a:spcPts val="0"/>
                        </a:spcBef>
                        <a:spcAft>
                          <a:spcPts val="0"/>
                        </a:spcAft>
                      </a:pPr>
                      <a:r>
                        <a:rPr lang="is-IS" sz="2000" dirty="0">
                          <a:effectLst/>
                        </a:rPr>
                        <a:t>cust_id</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dirty="0">
                          <a:effectLst/>
                        </a:rPr>
                        <a:t>height</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weight</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dateofbirth</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r>
              <a:tr h="611100">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181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75</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03/05/1960</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11100">
                <a:tc>
                  <a:txBody>
                    <a:bodyPr/>
                    <a:lstStyle/>
                    <a:p>
                      <a:pPr marL="0" marR="0">
                        <a:lnSpc>
                          <a:spcPts val="1540"/>
                        </a:lnSpc>
                        <a:spcBef>
                          <a:spcPts val="0"/>
                        </a:spcBef>
                        <a:spcAft>
                          <a:spcPts val="0"/>
                        </a:spcAft>
                      </a:pPr>
                      <a:r>
                        <a:rPr lang="is-IS" sz="2000">
                          <a:effectLst/>
                        </a:rPr>
                        <a:t>0002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179</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82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06/08/1974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11100">
                <a:tc>
                  <a:txBody>
                    <a:bodyPr/>
                    <a:lstStyle/>
                    <a:p>
                      <a:pPr marL="0" marR="0">
                        <a:lnSpc>
                          <a:spcPts val="1540"/>
                        </a:lnSpc>
                        <a:spcBef>
                          <a:spcPts val="0"/>
                        </a:spcBef>
                        <a:spcAft>
                          <a:spcPts val="0"/>
                        </a:spcAft>
                      </a:pPr>
                      <a:r>
                        <a:rPr lang="is-IS" sz="2000">
                          <a:effectLst/>
                        </a:rPr>
                        <a:t>0003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171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65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04/01/1955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11100">
                <a:tc>
                  <a:txBody>
                    <a:bodyPr/>
                    <a:lstStyle/>
                    <a:p>
                      <a:pPr marL="0" marR="0">
                        <a:lnSpc>
                          <a:spcPts val="1540"/>
                        </a:lnSpc>
                        <a:spcBef>
                          <a:spcPts val="0"/>
                        </a:spcBef>
                        <a:spcAft>
                          <a:spcPts val="0"/>
                        </a:spcAft>
                      </a:pPr>
                      <a:r>
                        <a:rPr lang="is-IS" sz="2000">
                          <a:effectLst/>
                        </a:rPr>
                        <a:t>0004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185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93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05/05/1980</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611100">
                <a:tc>
                  <a:txBody>
                    <a:bodyPr/>
                    <a:lstStyle/>
                    <a:p>
                      <a:pPr marL="0" marR="0">
                        <a:lnSpc>
                          <a:spcPts val="1540"/>
                        </a:lnSpc>
                        <a:spcBef>
                          <a:spcPts val="0"/>
                        </a:spcBef>
                        <a:spcAft>
                          <a:spcPts val="0"/>
                        </a:spcAft>
                      </a:pPr>
                      <a:r>
                        <a:rPr lang="is-IS" sz="2000">
                          <a:effectLst/>
                        </a:rPr>
                        <a:t>0005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168</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71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09/09/1975</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bl>
          </a:graphicData>
        </a:graphic>
      </p:graphicFrame>
      <p:sp>
        <p:nvSpPr>
          <p:cNvPr id="11" name="Rectangle 10"/>
          <p:cNvSpPr/>
          <p:nvPr/>
        </p:nvSpPr>
        <p:spPr>
          <a:xfrm>
            <a:off x="7650289" y="2024900"/>
            <a:ext cx="2808782" cy="373949"/>
          </a:xfrm>
          <a:prstGeom prst="rect">
            <a:avLst/>
          </a:prstGeom>
        </p:spPr>
        <p:txBody>
          <a:bodyPr wrap="none">
            <a:spAutoFit/>
          </a:bodyPr>
          <a:lstStyle/>
          <a:p>
            <a:pPr>
              <a:lnSpc>
                <a:spcPct val="107000"/>
              </a:lnSpc>
            </a:pPr>
            <a:r>
              <a:rPr lang="is-I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customer details table</a:t>
            </a:r>
            <a:endParaRPr lang="is-I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 name="Rectangle 18"/>
          <p:cNvSpPr/>
          <p:nvPr/>
        </p:nvSpPr>
        <p:spPr>
          <a:xfrm>
            <a:off x="4132993" y="1849916"/>
            <a:ext cx="3076483" cy="369332"/>
          </a:xfrm>
          <a:prstGeom prst="rect">
            <a:avLst/>
          </a:prstGeom>
        </p:spPr>
        <p:txBody>
          <a:bodyPr wrap="none">
            <a:spAutoFit/>
          </a:bodyPr>
          <a:lstStyle/>
          <a:p>
            <a:r>
              <a:rPr lang="is-IS" b="1" dirty="0">
                <a:solidFill>
                  <a:srgbClr val="4472C4"/>
                </a:solidFill>
                <a:latin typeface="Georgia" panose="02040502050405020303" pitchFamily="18" charset="0"/>
                <a:ea typeface="Times New Roman" panose="02020603050405020304" pitchFamily="18" charset="0"/>
                <a:cs typeface="Times New Roman" panose="02020603050405020304" pitchFamily="18" charset="0"/>
              </a:rPr>
              <a:t>One-to-One relationship</a:t>
            </a:r>
            <a:endParaRPr lang="is-IS" dirty="0"/>
          </a:p>
        </p:txBody>
      </p:sp>
    </p:spTree>
    <p:extLst>
      <p:ext uri="{BB962C8B-B14F-4D97-AF65-F5344CB8AC3E}">
        <p14:creationId xmlns:p14="http://schemas.microsoft.com/office/powerpoint/2010/main" val="3151757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sp>
        <p:nvSpPr>
          <p:cNvPr id="19" name="Rectangle 18"/>
          <p:cNvSpPr/>
          <p:nvPr/>
        </p:nvSpPr>
        <p:spPr>
          <a:xfrm>
            <a:off x="4526008" y="1758236"/>
            <a:ext cx="3076483" cy="369332"/>
          </a:xfrm>
          <a:prstGeom prst="rect">
            <a:avLst/>
          </a:prstGeom>
        </p:spPr>
        <p:txBody>
          <a:bodyPr wrap="none">
            <a:spAutoFit/>
          </a:bodyPr>
          <a:lstStyle/>
          <a:p>
            <a:r>
              <a:rPr lang="is-IS" b="1" dirty="0">
                <a:solidFill>
                  <a:srgbClr val="4472C4"/>
                </a:solidFill>
                <a:latin typeface="Georgia" panose="02040502050405020303" pitchFamily="18" charset="0"/>
                <a:ea typeface="Times New Roman" panose="02020603050405020304" pitchFamily="18" charset="0"/>
                <a:cs typeface="Times New Roman" panose="02020603050405020304" pitchFamily="18" charset="0"/>
              </a:rPr>
              <a:t>One-to-One relationship</a:t>
            </a:r>
            <a:endParaRPr lang="is-IS" dirty="0"/>
          </a:p>
        </p:txBody>
      </p:sp>
      <p:sp>
        <p:nvSpPr>
          <p:cNvPr id="20" name="Rectangle 19"/>
          <p:cNvSpPr/>
          <p:nvPr/>
        </p:nvSpPr>
        <p:spPr>
          <a:xfrm>
            <a:off x="330200" y="2127568"/>
            <a:ext cx="11468100" cy="923330"/>
          </a:xfrm>
          <a:prstGeom prst="rect">
            <a:avLst/>
          </a:prstGeom>
        </p:spPr>
        <p:txBody>
          <a:bodyPr wrap="square">
            <a:spAutoFit/>
          </a:bodyPr>
          <a:lstStyle/>
          <a:p>
            <a:r>
              <a:rPr lang="is-IS"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However, if you think about it carefully, the above relationship does not really bring any design benefits. In fact, it would cause performance overheads to the database engine for having to link the table rows together to service user queries related to customers. The 2 tables can actually be combined into a single table as </a:t>
            </a:r>
            <a:r>
              <a:rPr lang="is-IS"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illustrated</a:t>
            </a:r>
            <a:endParaRPr lang="is-IS" dirty="0"/>
          </a:p>
        </p:txBody>
      </p:sp>
      <p:graphicFrame>
        <p:nvGraphicFramePr>
          <p:cNvPr id="2" name="Table 1"/>
          <p:cNvGraphicFramePr>
            <a:graphicFrameLocks noGrp="1"/>
          </p:cNvGraphicFramePr>
          <p:nvPr>
            <p:extLst>
              <p:ext uri="{D42A27DB-BD31-4B8C-83A1-F6EECF244321}">
                <p14:modId xmlns:p14="http://schemas.microsoft.com/office/powerpoint/2010/main" val="3595930144"/>
              </p:ext>
            </p:extLst>
          </p:nvPr>
        </p:nvGraphicFramePr>
        <p:xfrm>
          <a:off x="439387" y="3050899"/>
          <a:ext cx="11222184" cy="3599284"/>
        </p:xfrm>
        <a:graphic>
          <a:graphicData uri="http://schemas.openxmlformats.org/drawingml/2006/table">
            <a:tbl>
              <a:tblPr firstRow="1" firstCol="1" bandRow="1">
                <a:tableStyleId>{5C22544A-7EE6-4342-B048-85BDC9FD1C3A}</a:tableStyleId>
              </a:tblPr>
              <a:tblGrid>
                <a:gridCol w="1870364"/>
                <a:gridCol w="1870364"/>
                <a:gridCol w="1870364"/>
                <a:gridCol w="1870364"/>
                <a:gridCol w="1870364"/>
                <a:gridCol w="1870364"/>
              </a:tblGrid>
              <a:tr h="735684">
                <a:tc>
                  <a:txBody>
                    <a:bodyPr/>
                    <a:lstStyle/>
                    <a:p>
                      <a:pPr marL="0" marR="0">
                        <a:lnSpc>
                          <a:spcPts val="1540"/>
                        </a:lnSpc>
                        <a:spcBef>
                          <a:spcPts val="0"/>
                        </a:spcBef>
                        <a:spcAft>
                          <a:spcPts val="0"/>
                        </a:spcAft>
                      </a:pPr>
                      <a:r>
                        <a:rPr lang="is-IS" sz="2000" dirty="0">
                          <a:effectLst/>
                        </a:rPr>
                        <a:t>cust_id</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lastname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firstname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height</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weight</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dateofbirth</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r>
              <a:tr h="572720">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henry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lohn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181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75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03/05/1960</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572720">
                <a:tc>
                  <a:txBody>
                    <a:bodyPr/>
                    <a:lstStyle/>
                    <a:p>
                      <a:pPr marL="0" marR="0">
                        <a:lnSpc>
                          <a:spcPts val="1540"/>
                        </a:lnSpc>
                        <a:spcBef>
                          <a:spcPts val="0"/>
                        </a:spcBef>
                        <a:spcAft>
                          <a:spcPts val="0"/>
                        </a:spcAft>
                      </a:pPr>
                      <a:r>
                        <a:rPr lang="is-IS" sz="2000">
                          <a:effectLst/>
                        </a:rPr>
                        <a:t>0002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smith</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adam</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179</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82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06/08/1974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572720">
                <a:tc>
                  <a:txBody>
                    <a:bodyPr/>
                    <a:lstStyle/>
                    <a:p>
                      <a:pPr marL="0" marR="0">
                        <a:lnSpc>
                          <a:spcPts val="1540"/>
                        </a:lnSpc>
                        <a:spcBef>
                          <a:spcPts val="0"/>
                        </a:spcBef>
                        <a:spcAft>
                          <a:spcPts val="0"/>
                        </a:spcAft>
                      </a:pPr>
                      <a:r>
                        <a:rPr lang="is-IS" sz="2000">
                          <a:effectLst/>
                        </a:rPr>
                        <a:t>0003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johnson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mary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171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65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04/01/1955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572720">
                <a:tc>
                  <a:txBody>
                    <a:bodyPr/>
                    <a:lstStyle/>
                    <a:p>
                      <a:pPr marL="0" marR="0">
                        <a:lnSpc>
                          <a:spcPts val="1540"/>
                        </a:lnSpc>
                        <a:spcBef>
                          <a:spcPts val="0"/>
                        </a:spcBef>
                        <a:spcAft>
                          <a:spcPts val="0"/>
                        </a:spcAft>
                      </a:pPr>
                      <a:r>
                        <a:rPr lang="is-IS" sz="2000">
                          <a:effectLst/>
                        </a:rPr>
                        <a:t>0004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bailey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harry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185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93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05/05/1980</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572720">
                <a:tc>
                  <a:txBody>
                    <a:bodyPr/>
                    <a:lstStyle/>
                    <a:p>
                      <a:pPr marL="0" marR="0">
                        <a:lnSpc>
                          <a:spcPts val="1540"/>
                        </a:lnSpc>
                        <a:spcBef>
                          <a:spcPts val="0"/>
                        </a:spcBef>
                        <a:spcAft>
                          <a:spcPts val="0"/>
                        </a:spcAft>
                      </a:pPr>
                      <a:r>
                        <a:rPr lang="is-IS" sz="2000">
                          <a:effectLst/>
                        </a:rPr>
                        <a:t>0005</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morgan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alex</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168</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71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09/09/1975</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bl>
          </a:graphicData>
        </a:graphic>
      </p:graphicFrame>
    </p:spTree>
    <p:extLst>
      <p:ext uri="{BB962C8B-B14F-4D97-AF65-F5344CB8AC3E}">
        <p14:creationId xmlns:p14="http://schemas.microsoft.com/office/powerpoint/2010/main" val="104248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sp>
        <p:nvSpPr>
          <p:cNvPr id="19" name="Rectangle 18"/>
          <p:cNvSpPr/>
          <p:nvPr/>
        </p:nvSpPr>
        <p:spPr>
          <a:xfrm>
            <a:off x="4015369" y="1737466"/>
            <a:ext cx="3382657" cy="369332"/>
          </a:xfrm>
          <a:prstGeom prst="rect">
            <a:avLst/>
          </a:prstGeom>
        </p:spPr>
        <p:txBody>
          <a:bodyPr wrap="none">
            <a:spAutoFit/>
          </a:bodyPr>
          <a:lstStyle/>
          <a:p>
            <a:r>
              <a:rPr lang="is-IS" b="1" dirty="0" smtClean="0">
                <a:solidFill>
                  <a:srgbClr val="4472C4"/>
                </a:solidFill>
                <a:latin typeface="Georgia" panose="02040502050405020303" pitchFamily="18" charset="0"/>
                <a:ea typeface="Times New Roman" panose="02020603050405020304" pitchFamily="18" charset="0"/>
                <a:cs typeface="Times New Roman" panose="02020603050405020304" pitchFamily="18" charset="0"/>
              </a:rPr>
              <a:t>Many to many relationship</a:t>
            </a:r>
            <a:endParaRPr lang="is-IS" dirty="0"/>
          </a:p>
        </p:txBody>
      </p:sp>
      <p:graphicFrame>
        <p:nvGraphicFramePr>
          <p:cNvPr id="3" name="Table 2"/>
          <p:cNvGraphicFramePr>
            <a:graphicFrameLocks noGrp="1"/>
          </p:cNvGraphicFramePr>
          <p:nvPr>
            <p:extLst>
              <p:ext uri="{D42A27DB-BD31-4B8C-83A1-F6EECF244321}">
                <p14:modId xmlns:p14="http://schemas.microsoft.com/office/powerpoint/2010/main" val="108027222"/>
              </p:ext>
            </p:extLst>
          </p:nvPr>
        </p:nvGraphicFramePr>
        <p:xfrm>
          <a:off x="330200" y="2600696"/>
          <a:ext cx="4087421" cy="1793173"/>
        </p:xfrm>
        <a:graphic>
          <a:graphicData uri="http://schemas.openxmlformats.org/drawingml/2006/table">
            <a:tbl>
              <a:tblPr firstRow="1" firstCol="1" bandRow="1">
                <a:tableStyleId>{5C22544A-7EE6-4342-B048-85BDC9FD1C3A}</a:tableStyleId>
              </a:tblPr>
              <a:tblGrid>
                <a:gridCol w="1409403"/>
                <a:gridCol w="1294077"/>
                <a:gridCol w="1383941"/>
              </a:tblGrid>
              <a:tr h="436177">
                <a:tc>
                  <a:txBody>
                    <a:bodyPr/>
                    <a:lstStyle/>
                    <a:p>
                      <a:pPr marL="0" marR="0">
                        <a:lnSpc>
                          <a:spcPts val="1540"/>
                        </a:lnSpc>
                        <a:spcBef>
                          <a:spcPts val="0"/>
                        </a:spcBef>
                        <a:spcAft>
                          <a:spcPts val="0"/>
                        </a:spcAft>
                      </a:pPr>
                      <a:r>
                        <a:rPr lang="is-IS" sz="2000" dirty="0">
                          <a:effectLst/>
                        </a:rPr>
                        <a:t>author_id</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lastname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firstname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r>
              <a:tr h="339249">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henry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john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339249">
                <a:tc>
                  <a:txBody>
                    <a:bodyPr/>
                    <a:lstStyle/>
                    <a:p>
                      <a:pPr marL="0" marR="0">
                        <a:lnSpc>
                          <a:spcPts val="1540"/>
                        </a:lnSpc>
                        <a:spcBef>
                          <a:spcPts val="0"/>
                        </a:spcBef>
                        <a:spcAft>
                          <a:spcPts val="0"/>
                        </a:spcAft>
                      </a:pPr>
                      <a:r>
                        <a:rPr lang="is-IS" sz="2000" dirty="0">
                          <a:effectLst/>
                        </a:rPr>
                        <a:t>0002</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smith</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adam</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339249">
                <a:tc>
                  <a:txBody>
                    <a:bodyPr/>
                    <a:lstStyle/>
                    <a:p>
                      <a:pPr marL="0" marR="0">
                        <a:lnSpc>
                          <a:spcPts val="1540"/>
                        </a:lnSpc>
                        <a:spcBef>
                          <a:spcPts val="0"/>
                        </a:spcBef>
                        <a:spcAft>
                          <a:spcPts val="0"/>
                        </a:spcAft>
                      </a:pPr>
                      <a:r>
                        <a:rPr lang="is-IS" sz="2000">
                          <a:effectLst/>
                        </a:rPr>
                        <a:t>0003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johnson</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mary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339249">
                <a:tc>
                  <a:txBody>
                    <a:bodyPr/>
                    <a:lstStyle/>
                    <a:p>
                      <a:pPr marL="0" marR="0">
                        <a:lnSpc>
                          <a:spcPts val="1540"/>
                        </a:lnSpc>
                        <a:spcBef>
                          <a:spcPts val="0"/>
                        </a:spcBef>
                        <a:spcAft>
                          <a:spcPts val="0"/>
                        </a:spcAft>
                      </a:pPr>
                      <a:r>
                        <a:rPr lang="is-IS" sz="2000">
                          <a:effectLst/>
                        </a:rPr>
                        <a:t>0004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bailey</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harry</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93407868"/>
              </p:ext>
            </p:extLst>
          </p:nvPr>
        </p:nvGraphicFramePr>
        <p:xfrm>
          <a:off x="5493327" y="2600696"/>
          <a:ext cx="5705103" cy="1793175"/>
        </p:xfrm>
        <a:graphic>
          <a:graphicData uri="http://schemas.openxmlformats.org/drawingml/2006/table">
            <a:tbl>
              <a:tblPr firstRow="1" firstCol="1" bandRow="1">
                <a:tableStyleId>{5C22544A-7EE6-4342-B048-85BDC9FD1C3A}</a:tableStyleId>
              </a:tblPr>
              <a:tblGrid>
                <a:gridCol w="1461176"/>
                <a:gridCol w="2970748"/>
                <a:gridCol w="1273179"/>
              </a:tblGrid>
              <a:tr h="366785">
                <a:tc>
                  <a:txBody>
                    <a:bodyPr/>
                    <a:lstStyle/>
                    <a:p>
                      <a:pPr marL="0" marR="0">
                        <a:lnSpc>
                          <a:spcPts val="1540"/>
                        </a:lnSpc>
                        <a:spcBef>
                          <a:spcPts val="0"/>
                        </a:spcBef>
                        <a:spcAft>
                          <a:spcPts val="0"/>
                        </a:spcAft>
                      </a:pPr>
                      <a:r>
                        <a:rPr lang="is-IS" sz="2000" dirty="0">
                          <a:effectLst/>
                        </a:rPr>
                        <a:t>book_id</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dirty="0">
                          <a:effectLst/>
                        </a:rPr>
                        <a:t>title</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nSpc>
                          <a:spcPts val="1540"/>
                        </a:lnSpc>
                        <a:spcBef>
                          <a:spcPts val="0"/>
                        </a:spcBef>
                        <a:spcAft>
                          <a:spcPts val="0"/>
                        </a:spcAft>
                      </a:pPr>
                      <a:r>
                        <a:rPr lang="is-IS" sz="2000">
                          <a:effectLst/>
                        </a:rPr>
                        <a:t>author_id</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r>
              <a:tr h="285278">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A database primer</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285278">
                <a:tc>
                  <a:txBody>
                    <a:bodyPr/>
                    <a:lstStyle/>
                    <a:p>
                      <a:pPr marL="0" marR="0">
                        <a:lnSpc>
                          <a:spcPts val="1540"/>
                        </a:lnSpc>
                        <a:spcBef>
                          <a:spcPts val="0"/>
                        </a:spcBef>
                        <a:spcAft>
                          <a:spcPts val="0"/>
                        </a:spcAft>
                      </a:pPr>
                      <a:r>
                        <a:rPr lang="is-IS" sz="2000">
                          <a:effectLst/>
                        </a:rPr>
                        <a:t>0002</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Building a datawarehouse</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285278">
                <a:tc>
                  <a:txBody>
                    <a:bodyPr/>
                    <a:lstStyle/>
                    <a:p>
                      <a:pPr marL="0" marR="0">
                        <a:lnSpc>
                          <a:spcPts val="1540"/>
                        </a:lnSpc>
                        <a:spcBef>
                          <a:spcPts val="0"/>
                        </a:spcBef>
                        <a:spcAft>
                          <a:spcPts val="0"/>
                        </a:spcAft>
                      </a:pPr>
                      <a:r>
                        <a:rPr lang="is-IS" sz="2000">
                          <a:effectLst/>
                        </a:rPr>
                        <a:t>0003</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Teach yourself SQL</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0001</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285278">
                <a:tc>
                  <a:txBody>
                    <a:bodyPr/>
                    <a:lstStyle/>
                    <a:p>
                      <a:pPr marL="0" marR="0">
                        <a:lnSpc>
                          <a:spcPts val="1540"/>
                        </a:lnSpc>
                        <a:spcBef>
                          <a:spcPts val="0"/>
                        </a:spcBef>
                        <a:spcAft>
                          <a:spcPts val="0"/>
                        </a:spcAft>
                      </a:pPr>
                      <a:r>
                        <a:rPr lang="is-IS" sz="2000">
                          <a:effectLst/>
                        </a:rPr>
                        <a:t>0004</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a:effectLst/>
                        </a:rPr>
                        <a:t>101 exotic recipes</a:t>
                      </a:r>
                      <a:endParaRPr lang="is-IS" sz="200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0002</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r h="285278">
                <a:tc>
                  <a:txBody>
                    <a:bodyPr/>
                    <a:lstStyle/>
                    <a:p>
                      <a:pPr marL="0" marR="0">
                        <a:lnSpc>
                          <a:spcPts val="1540"/>
                        </a:lnSpc>
                        <a:spcBef>
                          <a:spcPts val="0"/>
                        </a:spcBef>
                        <a:spcAft>
                          <a:spcPts val="0"/>
                        </a:spcAft>
                      </a:pPr>
                      <a:r>
                        <a:rPr lang="is-IS" sz="2000" dirty="0">
                          <a:effectLst/>
                        </a:rPr>
                        <a:t>0005</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Visiting europe</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ts val="1540"/>
                        </a:lnSpc>
                        <a:spcBef>
                          <a:spcPts val="0"/>
                        </a:spcBef>
                        <a:spcAft>
                          <a:spcPts val="0"/>
                        </a:spcAft>
                      </a:pPr>
                      <a:r>
                        <a:rPr lang="is-IS" sz="2000" dirty="0">
                          <a:effectLst/>
                        </a:rPr>
                        <a:t>0004</a:t>
                      </a:r>
                      <a:endParaRPr lang="is-IS" sz="2000" dirty="0">
                        <a:effectLst/>
                        <a:latin typeface="Calibri" panose="020F0502020204030204" pitchFamily="34" charset="0"/>
                        <a:ea typeface="Calibri" panose="020F0502020204030204" pitchFamily="34" charset="0"/>
                        <a:cs typeface="Arial" panose="020B0604020202020204" pitchFamily="34" charset="0"/>
                      </a:endParaRPr>
                    </a:p>
                  </a:txBody>
                  <a:tcPr marL="38100" marR="38100" marT="38100" marB="38100" anchor="ctr"/>
                </a:tc>
              </a:tr>
            </a:tbl>
          </a:graphicData>
        </a:graphic>
      </p:graphicFrame>
      <p:sp>
        <p:nvSpPr>
          <p:cNvPr id="6" name="Rectangle 5"/>
          <p:cNvSpPr/>
          <p:nvPr/>
        </p:nvSpPr>
        <p:spPr>
          <a:xfrm>
            <a:off x="5543113" y="2212000"/>
            <a:ext cx="1542410" cy="373949"/>
          </a:xfrm>
          <a:prstGeom prst="rect">
            <a:avLst/>
          </a:prstGeom>
        </p:spPr>
        <p:txBody>
          <a:bodyPr wrap="none">
            <a:spAutoFit/>
          </a:bodyPr>
          <a:lstStyle/>
          <a:p>
            <a:pPr>
              <a:lnSpc>
                <a:spcPct val="107000"/>
              </a:lnSpc>
            </a:pPr>
            <a:r>
              <a:rPr lang="is-I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books table</a:t>
            </a:r>
            <a:endParaRPr lang="is-IS"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330200" y="2197253"/>
            <a:ext cx="1762021" cy="373949"/>
          </a:xfrm>
          <a:prstGeom prst="rect">
            <a:avLst/>
          </a:prstGeom>
        </p:spPr>
        <p:txBody>
          <a:bodyPr wrap="none">
            <a:spAutoFit/>
          </a:bodyPr>
          <a:lstStyle/>
          <a:p>
            <a:pPr>
              <a:lnSpc>
                <a:spcPct val="107000"/>
              </a:lnSpc>
            </a:pPr>
            <a:r>
              <a:rPr lang="is-IS" b="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authors table</a:t>
            </a:r>
            <a:endParaRPr lang="is-IS"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8298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graphicFrame>
        <p:nvGraphicFramePr>
          <p:cNvPr id="5" name="Table 4"/>
          <p:cNvGraphicFramePr>
            <a:graphicFrameLocks noGrp="1"/>
          </p:cNvGraphicFramePr>
          <p:nvPr/>
        </p:nvGraphicFramePr>
        <p:xfrm>
          <a:off x="7023100" y="3005666"/>
          <a:ext cx="4597400" cy="1483360"/>
        </p:xfrm>
        <a:graphic>
          <a:graphicData uri="http://schemas.openxmlformats.org/drawingml/2006/table">
            <a:tbl>
              <a:tblPr firstRow="1" bandRow="1">
                <a:tableStyleId>{5C22544A-7EE6-4342-B048-85BDC9FD1C3A}</a:tableStyleId>
              </a:tblPr>
              <a:tblGrid>
                <a:gridCol w="2298700"/>
                <a:gridCol w="2298700"/>
              </a:tblGrid>
              <a:tr h="370840">
                <a:tc>
                  <a:txBody>
                    <a:bodyPr/>
                    <a:lstStyle/>
                    <a:p>
                      <a:r>
                        <a:rPr lang="da-DK" dirty="0" err="1" smtClean="0"/>
                        <a:t>Key</a:t>
                      </a:r>
                      <a:endParaRPr lang="da-DK" dirty="0"/>
                    </a:p>
                  </a:txBody>
                  <a:tcPr/>
                </a:tc>
                <a:tc>
                  <a:txBody>
                    <a:bodyPr/>
                    <a:lstStyle/>
                    <a:p>
                      <a:r>
                        <a:rPr lang="da-DK" dirty="0" smtClean="0"/>
                        <a:t>Data1</a:t>
                      </a:r>
                      <a:endParaRPr lang="da-DK" dirty="0"/>
                    </a:p>
                  </a:txBody>
                  <a:tcPr/>
                </a:tc>
              </a:tr>
              <a:tr h="370840">
                <a:tc>
                  <a:txBody>
                    <a:bodyPr/>
                    <a:lstStyle/>
                    <a:p>
                      <a:r>
                        <a:rPr lang="da-DK" dirty="0" smtClean="0"/>
                        <a:t>1</a:t>
                      </a:r>
                      <a:endParaRPr lang="da-DK" dirty="0"/>
                    </a:p>
                  </a:txBody>
                  <a:tcPr/>
                </a:tc>
                <a:tc>
                  <a:txBody>
                    <a:bodyPr/>
                    <a:lstStyle/>
                    <a:p>
                      <a:r>
                        <a:rPr lang="da-DK" dirty="0" err="1" smtClean="0"/>
                        <a:t>Dfsdfsdfs</a:t>
                      </a:r>
                      <a:endParaRPr lang="da-DK" dirty="0"/>
                    </a:p>
                  </a:txBody>
                  <a:tcPr/>
                </a:tc>
              </a:tr>
              <a:tr h="370840">
                <a:tc>
                  <a:txBody>
                    <a:bodyPr/>
                    <a:lstStyle/>
                    <a:p>
                      <a:r>
                        <a:rPr lang="da-DK" dirty="0" smtClean="0"/>
                        <a:t>2</a:t>
                      </a:r>
                      <a:endParaRPr lang="da-DK" dirty="0"/>
                    </a:p>
                  </a:txBody>
                  <a:tcPr/>
                </a:tc>
                <a:tc>
                  <a:txBody>
                    <a:bodyPr/>
                    <a:lstStyle/>
                    <a:p>
                      <a:r>
                        <a:rPr lang="da-DK" dirty="0" err="1" smtClean="0"/>
                        <a:t>Fsdfsdfsdfsd</a:t>
                      </a:r>
                      <a:endParaRPr lang="da-DK" dirty="0"/>
                    </a:p>
                  </a:txBody>
                  <a:tcPr/>
                </a:tc>
              </a:tr>
              <a:tr h="370840">
                <a:tc>
                  <a:txBody>
                    <a:bodyPr/>
                    <a:lstStyle/>
                    <a:p>
                      <a:r>
                        <a:rPr lang="da-DK" dirty="0" smtClean="0"/>
                        <a:t>3</a:t>
                      </a:r>
                      <a:endParaRPr lang="da-DK" dirty="0"/>
                    </a:p>
                  </a:txBody>
                  <a:tcPr/>
                </a:tc>
                <a:tc>
                  <a:txBody>
                    <a:bodyPr/>
                    <a:lstStyle/>
                    <a:p>
                      <a:r>
                        <a:rPr lang="da-DK" dirty="0" err="1" smtClean="0"/>
                        <a:t>fgdfgfdgdf</a:t>
                      </a:r>
                      <a:endParaRPr lang="da-DK" dirty="0"/>
                    </a:p>
                  </a:txBody>
                  <a:tcPr/>
                </a:tc>
              </a:tr>
            </a:tbl>
          </a:graphicData>
        </a:graphic>
      </p:graphicFrame>
      <p:graphicFrame>
        <p:nvGraphicFramePr>
          <p:cNvPr id="6" name="Table 5"/>
          <p:cNvGraphicFramePr>
            <a:graphicFrameLocks noGrp="1"/>
          </p:cNvGraphicFramePr>
          <p:nvPr/>
        </p:nvGraphicFramePr>
        <p:xfrm>
          <a:off x="330200" y="2992966"/>
          <a:ext cx="4622799" cy="1097280"/>
        </p:xfrm>
        <a:graphic>
          <a:graphicData uri="http://schemas.openxmlformats.org/drawingml/2006/table">
            <a:tbl>
              <a:tblPr firstRow="1" bandRow="1">
                <a:tableStyleId>{93296810-A885-4BE3-A3E7-6D5BEEA58F35}</a:tableStyleId>
              </a:tblPr>
              <a:tblGrid>
                <a:gridCol w="1540933"/>
                <a:gridCol w="1540933"/>
                <a:gridCol w="1540933"/>
              </a:tblGrid>
              <a:tr h="0">
                <a:tc>
                  <a:txBody>
                    <a:bodyPr/>
                    <a:lstStyle/>
                    <a:p>
                      <a:r>
                        <a:rPr lang="da-DK" dirty="0" err="1" smtClean="0"/>
                        <a:t>Key</a:t>
                      </a:r>
                      <a:endParaRPr lang="da-DK" dirty="0"/>
                    </a:p>
                  </a:txBody>
                  <a:tcPr/>
                </a:tc>
                <a:tc>
                  <a:txBody>
                    <a:bodyPr/>
                    <a:lstStyle/>
                    <a:p>
                      <a:r>
                        <a:rPr lang="da-DK" dirty="0" smtClean="0"/>
                        <a:t>Data2</a:t>
                      </a:r>
                      <a:endParaRPr lang="da-DK" dirty="0"/>
                    </a:p>
                  </a:txBody>
                  <a:tcPr/>
                </a:tc>
                <a:tc>
                  <a:txBody>
                    <a:bodyPr/>
                    <a:lstStyle/>
                    <a:p>
                      <a:r>
                        <a:rPr lang="da-DK" dirty="0" err="1" smtClean="0"/>
                        <a:t>Foreign</a:t>
                      </a:r>
                      <a:r>
                        <a:rPr lang="da-DK" dirty="0" smtClean="0"/>
                        <a:t> </a:t>
                      </a:r>
                      <a:r>
                        <a:rPr lang="da-DK" dirty="0" err="1" smtClean="0"/>
                        <a:t>key</a:t>
                      </a:r>
                      <a:endParaRPr lang="da-DK" dirty="0"/>
                    </a:p>
                  </a:txBody>
                  <a:tcPr/>
                </a:tc>
              </a:tr>
              <a:tr h="0">
                <a:tc>
                  <a:txBody>
                    <a:bodyPr/>
                    <a:lstStyle/>
                    <a:p>
                      <a:r>
                        <a:rPr lang="da-DK" dirty="0" smtClean="0"/>
                        <a:t>1</a:t>
                      </a:r>
                      <a:endParaRPr lang="da-DK" dirty="0"/>
                    </a:p>
                  </a:txBody>
                  <a:tcPr/>
                </a:tc>
                <a:tc>
                  <a:txBody>
                    <a:bodyPr/>
                    <a:lstStyle/>
                    <a:p>
                      <a:r>
                        <a:rPr lang="da-DK" dirty="0" err="1" smtClean="0"/>
                        <a:t>Vbvcbcvb</a:t>
                      </a:r>
                      <a:endParaRPr lang="da-DK" dirty="0"/>
                    </a:p>
                  </a:txBody>
                  <a:tcPr/>
                </a:tc>
                <a:tc>
                  <a:txBody>
                    <a:bodyPr/>
                    <a:lstStyle/>
                    <a:p>
                      <a:r>
                        <a:rPr lang="da-DK" dirty="0" smtClean="0"/>
                        <a:t>2</a:t>
                      </a:r>
                      <a:endParaRPr lang="da-DK" dirty="0"/>
                    </a:p>
                  </a:txBody>
                  <a:tcPr/>
                </a:tc>
              </a:tr>
              <a:tr h="0">
                <a:tc>
                  <a:txBody>
                    <a:bodyPr/>
                    <a:lstStyle/>
                    <a:p>
                      <a:r>
                        <a:rPr lang="da-DK" dirty="0" smtClean="0"/>
                        <a:t>2</a:t>
                      </a:r>
                      <a:endParaRPr lang="da-DK" dirty="0"/>
                    </a:p>
                  </a:txBody>
                  <a:tcPr/>
                </a:tc>
                <a:tc>
                  <a:txBody>
                    <a:bodyPr/>
                    <a:lstStyle/>
                    <a:p>
                      <a:r>
                        <a:rPr lang="da-DK" dirty="0" err="1" smtClean="0"/>
                        <a:t>Bvcbcvbcv</a:t>
                      </a:r>
                      <a:endParaRPr lang="da-DK" dirty="0"/>
                    </a:p>
                  </a:txBody>
                  <a:tcPr/>
                </a:tc>
                <a:tc>
                  <a:txBody>
                    <a:bodyPr/>
                    <a:lstStyle/>
                    <a:p>
                      <a:r>
                        <a:rPr lang="da-DK" dirty="0" smtClean="0"/>
                        <a:t>3</a:t>
                      </a:r>
                      <a:endParaRPr lang="da-DK" dirty="0"/>
                    </a:p>
                  </a:txBody>
                  <a:tcPr/>
                </a:tc>
              </a:tr>
            </a:tbl>
          </a:graphicData>
        </a:graphic>
      </p:graphicFrame>
      <p:cxnSp>
        <p:nvCxnSpPr>
          <p:cNvPr id="8" name="Straight Arrow Connector 7"/>
          <p:cNvCxnSpPr/>
          <p:nvPr/>
        </p:nvCxnSpPr>
        <p:spPr>
          <a:xfrm flipH="1" flipV="1">
            <a:off x="5080000" y="3543300"/>
            <a:ext cx="1943100" cy="39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flipV="1">
            <a:off x="5029200" y="3924300"/>
            <a:ext cx="1968500" cy="39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5080000" y="3543300"/>
            <a:ext cx="1943100" cy="1181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352412" y="4539734"/>
            <a:ext cx="676788" cy="369332"/>
          </a:xfrm>
          <a:prstGeom prst="rect">
            <a:avLst/>
          </a:prstGeom>
          <a:noFill/>
        </p:spPr>
        <p:txBody>
          <a:bodyPr wrap="none" rtlCol="0">
            <a:spAutoFit/>
          </a:bodyPr>
          <a:lstStyle/>
          <a:p>
            <a:r>
              <a:rPr lang="da-DK" dirty="0" smtClean="0"/>
              <a:t>NULL</a:t>
            </a:r>
            <a:endParaRPr lang="da-DK" dirty="0"/>
          </a:p>
        </p:txBody>
      </p:sp>
      <p:graphicFrame>
        <p:nvGraphicFramePr>
          <p:cNvPr id="14" name="Table 13"/>
          <p:cNvGraphicFramePr>
            <a:graphicFrameLocks noGrp="1"/>
          </p:cNvGraphicFramePr>
          <p:nvPr/>
        </p:nvGraphicFramePr>
        <p:xfrm>
          <a:off x="2000250" y="5864860"/>
          <a:ext cx="8128000" cy="3708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da-DK" dirty="0" smtClean="0"/>
                        <a:t>Data1</a:t>
                      </a:r>
                      <a:endParaRPr lang="da-DK" dirty="0"/>
                    </a:p>
                  </a:txBody>
                  <a:tcPr/>
                </a:tc>
                <a:tc>
                  <a:txBody>
                    <a:bodyPr/>
                    <a:lstStyle/>
                    <a:p>
                      <a:r>
                        <a:rPr lang="da-DK" dirty="0" smtClean="0"/>
                        <a:t>Data2</a:t>
                      </a:r>
                      <a:endParaRPr lang="da-DK" dirty="0"/>
                    </a:p>
                  </a:txBody>
                  <a:tcPr/>
                </a:tc>
              </a:tr>
            </a:tbl>
          </a:graphicData>
        </a:graphic>
      </p:graphicFrame>
      <p:sp>
        <p:nvSpPr>
          <p:cNvPr id="15" name="TextBox 14"/>
          <p:cNvSpPr txBox="1"/>
          <p:nvPr/>
        </p:nvSpPr>
        <p:spPr>
          <a:xfrm>
            <a:off x="4939455" y="5384800"/>
            <a:ext cx="2249590"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dirty="0" err="1" smtClean="0"/>
              <a:t>Pulled</a:t>
            </a:r>
            <a:r>
              <a:rPr lang="da-DK" dirty="0" smtClean="0"/>
              <a:t> dataset via SQL</a:t>
            </a:r>
            <a:endParaRPr lang="da-DK" dirty="0"/>
          </a:p>
        </p:txBody>
      </p:sp>
      <p:sp>
        <p:nvSpPr>
          <p:cNvPr id="16" name="TextBox 15"/>
          <p:cNvSpPr txBox="1"/>
          <p:nvPr/>
        </p:nvSpPr>
        <p:spPr>
          <a:xfrm>
            <a:off x="4713720" y="6383298"/>
            <a:ext cx="2701060" cy="369332"/>
          </a:xfrm>
          <a:prstGeom prst="rect">
            <a:avLst/>
          </a:prstGeom>
          <a:noFill/>
        </p:spPr>
        <p:txBody>
          <a:bodyPr wrap="none" rtlCol="0">
            <a:spAutoFit/>
          </a:bodyPr>
          <a:lstStyle/>
          <a:p>
            <a:r>
              <a:rPr lang="da-DK" dirty="0" smtClean="0"/>
              <a:t>(Using the </a:t>
            </a:r>
            <a:r>
              <a:rPr lang="da-DK" dirty="0" err="1" smtClean="0"/>
              <a:t>join</a:t>
            </a:r>
            <a:r>
              <a:rPr lang="da-DK" dirty="0" smtClean="0"/>
              <a:t> </a:t>
            </a:r>
            <a:r>
              <a:rPr lang="da-DK" dirty="0" err="1" smtClean="0"/>
              <a:t>commands</a:t>
            </a:r>
            <a:r>
              <a:rPr lang="da-DK" dirty="0" smtClean="0"/>
              <a:t>)</a:t>
            </a:r>
            <a:endParaRPr lang="da-DK" dirty="0"/>
          </a:p>
        </p:txBody>
      </p:sp>
    </p:spTree>
    <p:extLst>
      <p:ext uri="{BB962C8B-B14F-4D97-AF65-F5344CB8AC3E}">
        <p14:creationId xmlns:p14="http://schemas.microsoft.com/office/powerpoint/2010/main" val="1574872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sp>
        <p:nvSpPr>
          <p:cNvPr id="3" name="Rectangle 2"/>
          <p:cNvSpPr/>
          <p:nvPr/>
        </p:nvSpPr>
        <p:spPr>
          <a:xfrm>
            <a:off x="2768600" y="3378200"/>
            <a:ext cx="21971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dirty="0" err="1" smtClean="0">
                <a:solidFill>
                  <a:schemeClr val="tx1"/>
                </a:solidFill>
              </a:rPr>
              <a:t>Military</a:t>
            </a:r>
            <a:r>
              <a:rPr lang="da-DK" dirty="0" smtClean="0">
                <a:solidFill>
                  <a:schemeClr val="tx1"/>
                </a:solidFill>
              </a:rPr>
              <a:t> person</a:t>
            </a:r>
            <a:endParaRPr lang="da-DK" dirty="0">
              <a:solidFill>
                <a:schemeClr val="tx1"/>
              </a:solidFill>
            </a:endParaRPr>
          </a:p>
        </p:txBody>
      </p:sp>
      <p:sp>
        <p:nvSpPr>
          <p:cNvPr id="5" name="Diamond 4"/>
          <p:cNvSpPr/>
          <p:nvPr/>
        </p:nvSpPr>
        <p:spPr>
          <a:xfrm>
            <a:off x="6451600" y="3429000"/>
            <a:ext cx="2527300" cy="1003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t>Commands</a:t>
            </a:r>
            <a:endParaRPr lang="da-DK" dirty="0"/>
          </a:p>
        </p:txBody>
      </p:sp>
      <p:cxnSp>
        <p:nvCxnSpPr>
          <p:cNvPr id="7" name="Straight Connector 6"/>
          <p:cNvCxnSpPr>
            <a:stCxn id="3" idx="3"/>
            <a:endCxn id="5" idx="1"/>
          </p:cNvCxnSpPr>
          <p:nvPr/>
        </p:nvCxnSpPr>
        <p:spPr>
          <a:xfrm>
            <a:off x="4965700" y="3930650"/>
            <a:ext cx="1485900" cy="0"/>
          </a:xfrm>
          <a:prstGeom prst="line">
            <a:avLst/>
          </a:prstGeom>
        </p:spPr>
        <p:style>
          <a:lnRef idx="1">
            <a:schemeClr val="dk1"/>
          </a:lnRef>
          <a:fillRef idx="0">
            <a:schemeClr val="dk1"/>
          </a:fillRef>
          <a:effectRef idx="0">
            <a:schemeClr val="dk1"/>
          </a:effectRef>
          <a:fontRef idx="minor">
            <a:schemeClr val="tx1"/>
          </a:fontRef>
        </p:style>
      </p:cxnSp>
      <p:cxnSp>
        <p:nvCxnSpPr>
          <p:cNvPr id="9" name="Elbow Connector 8"/>
          <p:cNvCxnSpPr>
            <a:stCxn id="5" idx="2"/>
            <a:endCxn id="3" idx="2"/>
          </p:cNvCxnSpPr>
          <p:nvPr/>
        </p:nvCxnSpPr>
        <p:spPr>
          <a:xfrm rot="5400000">
            <a:off x="5765800" y="2533650"/>
            <a:ext cx="50800" cy="3848100"/>
          </a:xfrm>
          <a:prstGeom prst="bentConnector3">
            <a:avLst>
              <a:gd name="adj1" fmla="val 1700000"/>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149914" y="3530600"/>
            <a:ext cx="301686" cy="369332"/>
          </a:xfrm>
          <a:prstGeom prst="rect">
            <a:avLst/>
          </a:prstGeom>
          <a:noFill/>
        </p:spPr>
        <p:txBody>
          <a:bodyPr wrap="none" rtlCol="0">
            <a:spAutoFit/>
          </a:bodyPr>
          <a:lstStyle/>
          <a:p>
            <a:r>
              <a:rPr lang="da-DK" dirty="0" smtClean="0"/>
              <a:t>1</a:t>
            </a:r>
            <a:endParaRPr lang="da-DK" dirty="0"/>
          </a:p>
        </p:txBody>
      </p:sp>
      <p:sp>
        <p:nvSpPr>
          <p:cNvPr id="12" name="TextBox 11"/>
          <p:cNvSpPr txBox="1"/>
          <p:nvPr/>
        </p:nvSpPr>
        <p:spPr>
          <a:xfrm>
            <a:off x="7415168" y="4595336"/>
            <a:ext cx="300082" cy="369332"/>
          </a:xfrm>
          <a:prstGeom prst="rect">
            <a:avLst/>
          </a:prstGeom>
          <a:noFill/>
        </p:spPr>
        <p:txBody>
          <a:bodyPr wrap="none" rtlCol="0">
            <a:spAutoFit/>
          </a:bodyPr>
          <a:lstStyle/>
          <a:p>
            <a:r>
              <a:rPr lang="da-DK" dirty="0" smtClean="0"/>
              <a:t>*</a:t>
            </a:r>
            <a:endParaRPr lang="da-DK" dirty="0"/>
          </a:p>
        </p:txBody>
      </p:sp>
      <p:sp>
        <p:nvSpPr>
          <p:cNvPr id="13" name="TextBox 12"/>
          <p:cNvSpPr txBox="1"/>
          <p:nvPr/>
        </p:nvSpPr>
        <p:spPr>
          <a:xfrm>
            <a:off x="4372921" y="2142520"/>
            <a:ext cx="3382657"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err="1" smtClean="0">
                <a:solidFill>
                  <a:schemeClr val="tx1"/>
                </a:solidFill>
              </a:rPr>
              <a:t>Recursive</a:t>
            </a:r>
            <a:r>
              <a:rPr lang="da-DK" sz="2800" dirty="0" smtClean="0">
                <a:solidFill>
                  <a:schemeClr val="tx1"/>
                </a:solidFill>
              </a:rPr>
              <a:t> </a:t>
            </a:r>
            <a:r>
              <a:rPr lang="da-DK" sz="2800" dirty="0" err="1" smtClean="0">
                <a:solidFill>
                  <a:schemeClr val="tx1"/>
                </a:solidFill>
              </a:rPr>
              <a:t>relationship</a:t>
            </a:r>
            <a:endParaRPr lang="da-DK" sz="2800" dirty="0">
              <a:solidFill>
                <a:schemeClr val="tx1"/>
              </a:solidFill>
            </a:endParaRPr>
          </a:p>
        </p:txBody>
      </p:sp>
    </p:spTree>
    <p:extLst>
      <p:ext uri="{BB962C8B-B14F-4D97-AF65-F5344CB8AC3E}">
        <p14:creationId xmlns:p14="http://schemas.microsoft.com/office/powerpoint/2010/main" val="4261245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sp>
        <p:nvSpPr>
          <p:cNvPr id="5" name="Rectangle 4"/>
          <p:cNvSpPr/>
          <p:nvPr/>
        </p:nvSpPr>
        <p:spPr>
          <a:xfrm>
            <a:off x="977900" y="36195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smtClean="0">
                <a:solidFill>
                  <a:schemeClr val="tx1"/>
                </a:solidFill>
              </a:rPr>
              <a:t>Person</a:t>
            </a:r>
            <a:endParaRPr lang="da-DK" sz="2400" dirty="0">
              <a:solidFill>
                <a:schemeClr val="tx1"/>
              </a:solidFill>
            </a:endParaRPr>
          </a:p>
        </p:txBody>
      </p:sp>
      <p:sp>
        <p:nvSpPr>
          <p:cNvPr id="6" name="Rectangle 5"/>
          <p:cNvSpPr/>
          <p:nvPr/>
        </p:nvSpPr>
        <p:spPr>
          <a:xfrm>
            <a:off x="8750300" y="36195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smtClean="0">
                <a:solidFill>
                  <a:schemeClr val="tx1"/>
                </a:solidFill>
              </a:rPr>
              <a:t>House</a:t>
            </a:r>
            <a:endParaRPr lang="da-DK" sz="2400" dirty="0">
              <a:solidFill>
                <a:schemeClr val="tx1"/>
              </a:solidFill>
            </a:endParaRPr>
          </a:p>
        </p:txBody>
      </p:sp>
      <p:sp>
        <p:nvSpPr>
          <p:cNvPr id="7" name="Diamond 6"/>
          <p:cNvSpPr/>
          <p:nvPr/>
        </p:nvSpPr>
        <p:spPr>
          <a:xfrm>
            <a:off x="4622800" y="3670300"/>
            <a:ext cx="2527300" cy="1003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t>Owns</a:t>
            </a:r>
            <a:endParaRPr lang="da-DK" sz="2400" dirty="0"/>
          </a:p>
        </p:txBody>
      </p:sp>
      <p:cxnSp>
        <p:nvCxnSpPr>
          <p:cNvPr id="9" name="Straight Connector 8"/>
          <p:cNvCxnSpPr>
            <a:stCxn id="5" idx="3"/>
            <a:endCxn id="7" idx="1"/>
          </p:cNvCxnSpPr>
          <p:nvPr/>
        </p:nvCxnSpPr>
        <p:spPr>
          <a:xfrm>
            <a:off x="3276600" y="4171950"/>
            <a:ext cx="13462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7" idx="3"/>
            <a:endCxn id="6" idx="1"/>
          </p:cNvCxnSpPr>
          <p:nvPr/>
        </p:nvCxnSpPr>
        <p:spPr>
          <a:xfrm>
            <a:off x="7150100" y="4171950"/>
            <a:ext cx="16002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425120" y="2246640"/>
            <a:ext cx="2922660"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err="1" smtClean="0">
                <a:solidFill>
                  <a:schemeClr val="tx1"/>
                </a:solidFill>
              </a:rPr>
              <a:t>Binary</a:t>
            </a:r>
            <a:r>
              <a:rPr lang="da-DK" sz="2800" dirty="0" smtClean="0">
                <a:solidFill>
                  <a:schemeClr val="tx1"/>
                </a:solidFill>
              </a:rPr>
              <a:t> </a:t>
            </a:r>
            <a:r>
              <a:rPr lang="da-DK" sz="2800" dirty="0" err="1" smtClean="0">
                <a:solidFill>
                  <a:schemeClr val="tx1"/>
                </a:solidFill>
              </a:rPr>
              <a:t>relationship</a:t>
            </a:r>
            <a:endParaRPr lang="da-DK" sz="2800" dirty="0">
              <a:solidFill>
                <a:schemeClr val="tx1"/>
              </a:solidFill>
            </a:endParaRPr>
          </a:p>
        </p:txBody>
      </p:sp>
    </p:spTree>
    <p:extLst>
      <p:ext uri="{BB962C8B-B14F-4D97-AF65-F5344CB8AC3E}">
        <p14:creationId xmlns:p14="http://schemas.microsoft.com/office/powerpoint/2010/main" val="2356859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100" y="29337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smtClean="0">
                <a:solidFill>
                  <a:schemeClr val="tx1"/>
                </a:solidFill>
              </a:rPr>
              <a:t>Person</a:t>
            </a:r>
            <a:endParaRPr lang="da-DK" sz="2400" dirty="0">
              <a:solidFill>
                <a:schemeClr val="tx1"/>
              </a:solidFill>
            </a:endParaRPr>
          </a:p>
        </p:txBody>
      </p:sp>
      <p:sp>
        <p:nvSpPr>
          <p:cNvPr id="5" name="Rectangle 4"/>
          <p:cNvSpPr/>
          <p:nvPr/>
        </p:nvSpPr>
        <p:spPr>
          <a:xfrm>
            <a:off x="8699500" y="29337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smtClean="0">
                <a:solidFill>
                  <a:schemeClr val="tx1"/>
                </a:solidFill>
              </a:rPr>
              <a:t>House</a:t>
            </a:r>
            <a:endParaRPr lang="da-DK" sz="2400" dirty="0">
              <a:solidFill>
                <a:schemeClr val="tx1"/>
              </a:solidFill>
            </a:endParaRPr>
          </a:p>
        </p:txBody>
      </p:sp>
      <p:sp>
        <p:nvSpPr>
          <p:cNvPr id="6" name="Diamond 5"/>
          <p:cNvSpPr/>
          <p:nvPr/>
        </p:nvSpPr>
        <p:spPr>
          <a:xfrm>
            <a:off x="4572000" y="2984500"/>
            <a:ext cx="2527300" cy="1003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t>Owns</a:t>
            </a:r>
            <a:endParaRPr lang="da-DK" sz="2400" dirty="0"/>
          </a:p>
        </p:txBody>
      </p:sp>
      <p:cxnSp>
        <p:nvCxnSpPr>
          <p:cNvPr id="7" name="Straight Connector 6"/>
          <p:cNvCxnSpPr>
            <a:stCxn id="4" idx="3"/>
            <a:endCxn id="6" idx="1"/>
          </p:cNvCxnSpPr>
          <p:nvPr/>
        </p:nvCxnSpPr>
        <p:spPr>
          <a:xfrm>
            <a:off x="3225800" y="3486150"/>
            <a:ext cx="13462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6" idx="3"/>
            <a:endCxn id="5" idx="1"/>
          </p:cNvCxnSpPr>
          <p:nvPr/>
        </p:nvCxnSpPr>
        <p:spPr>
          <a:xfrm>
            <a:off x="7099300" y="3486150"/>
            <a:ext cx="160020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4686300" y="53721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smtClean="0">
                <a:solidFill>
                  <a:schemeClr val="tx1"/>
                </a:solidFill>
              </a:rPr>
              <a:t>Morgage</a:t>
            </a:r>
            <a:endParaRPr lang="da-DK" sz="2400" dirty="0">
              <a:solidFill>
                <a:schemeClr val="tx1"/>
              </a:solidFill>
            </a:endParaRPr>
          </a:p>
        </p:txBody>
      </p:sp>
      <p:cxnSp>
        <p:nvCxnSpPr>
          <p:cNvPr id="13" name="Straight Connector 12"/>
          <p:cNvCxnSpPr>
            <a:stCxn id="6" idx="2"/>
            <a:endCxn id="11" idx="0"/>
          </p:cNvCxnSpPr>
          <p:nvPr/>
        </p:nvCxnSpPr>
        <p:spPr>
          <a:xfrm>
            <a:off x="5835650" y="3987800"/>
            <a:ext cx="0" cy="13843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sp>
        <p:nvSpPr>
          <p:cNvPr id="15" name="TextBox 14"/>
          <p:cNvSpPr txBox="1"/>
          <p:nvPr/>
        </p:nvSpPr>
        <p:spPr>
          <a:xfrm>
            <a:off x="4214020" y="1959631"/>
            <a:ext cx="3243260"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err="1" smtClean="0">
                <a:solidFill>
                  <a:schemeClr val="tx1"/>
                </a:solidFill>
              </a:rPr>
              <a:t>Tertiary</a:t>
            </a:r>
            <a:r>
              <a:rPr lang="da-DK" sz="2800" dirty="0" smtClean="0">
                <a:solidFill>
                  <a:schemeClr val="tx1"/>
                </a:solidFill>
              </a:rPr>
              <a:t> </a:t>
            </a:r>
            <a:r>
              <a:rPr lang="da-DK" sz="2800" dirty="0" err="1" smtClean="0">
                <a:solidFill>
                  <a:schemeClr val="tx1"/>
                </a:solidFill>
              </a:rPr>
              <a:t>relationships</a:t>
            </a:r>
            <a:endParaRPr lang="da-DK" sz="2800" dirty="0">
              <a:solidFill>
                <a:schemeClr val="tx1"/>
              </a:solidFill>
            </a:endParaRPr>
          </a:p>
        </p:txBody>
      </p:sp>
    </p:spTree>
    <p:extLst>
      <p:ext uri="{BB962C8B-B14F-4D97-AF65-F5344CB8AC3E}">
        <p14:creationId xmlns:p14="http://schemas.microsoft.com/office/powerpoint/2010/main" val="402507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smtClean="0"/>
              <a:t>The </a:t>
            </a:r>
            <a:r>
              <a:rPr lang="da-DK" sz="4000" dirty="0" err="1" smtClean="0"/>
              <a:t>workflow</a:t>
            </a:r>
            <a:r>
              <a:rPr lang="da-DK" sz="4000" dirty="0" smtClean="0"/>
              <a:t> – DBMS independent</a:t>
            </a:r>
            <a:endParaRPr lang="da-DK" sz="4000" dirty="0"/>
          </a:p>
        </p:txBody>
      </p:sp>
      <p:sp>
        <p:nvSpPr>
          <p:cNvPr id="2" name="Rectangle 1"/>
          <p:cNvSpPr/>
          <p:nvPr/>
        </p:nvSpPr>
        <p:spPr>
          <a:xfrm>
            <a:off x="7639050" y="2013634"/>
            <a:ext cx="1778000" cy="787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smtClean="0">
                <a:solidFill>
                  <a:schemeClr val="tx1"/>
                </a:solidFill>
              </a:rPr>
              <a:t>Requirements</a:t>
            </a:r>
            <a:r>
              <a:rPr lang="da-DK" dirty="0" smtClean="0">
                <a:solidFill>
                  <a:schemeClr val="tx1"/>
                </a:solidFill>
              </a:rPr>
              <a:t> </a:t>
            </a:r>
            <a:r>
              <a:rPr lang="da-DK" dirty="0" err="1" smtClean="0">
                <a:solidFill>
                  <a:schemeClr val="tx1"/>
                </a:solidFill>
              </a:rPr>
              <a:t>collecting</a:t>
            </a:r>
            <a:r>
              <a:rPr lang="da-DK" dirty="0" smtClean="0">
                <a:solidFill>
                  <a:schemeClr val="tx1"/>
                </a:solidFill>
              </a:rPr>
              <a:t> and </a:t>
            </a:r>
            <a:r>
              <a:rPr lang="da-DK" dirty="0" err="1" smtClean="0">
                <a:solidFill>
                  <a:schemeClr val="tx1"/>
                </a:solidFill>
              </a:rPr>
              <a:t>analysis</a:t>
            </a:r>
            <a:endParaRPr lang="da-DK" dirty="0">
              <a:solidFill>
                <a:schemeClr val="tx1"/>
              </a:solidFill>
            </a:endParaRPr>
          </a:p>
        </p:txBody>
      </p:sp>
      <p:sp>
        <p:nvSpPr>
          <p:cNvPr id="3" name="Cloud 2"/>
          <p:cNvSpPr/>
          <p:nvPr/>
        </p:nvSpPr>
        <p:spPr>
          <a:xfrm>
            <a:off x="4074343" y="1779369"/>
            <a:ext cx="2527300" cy="9525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solidFill>
                  <a:schemeClr val="tx1"/>
                </a:solidFill>
              </a:rPr>
              <a:t>Customers domain</a:t>
            </a:r>
            <a:endParaRPr lang="da-DK" dirty="0">
              <a:solidFill>
                <a:schemeClr val="tx1"/>
              </a:solidFill>
            </a:endParaRPr>
          </a:p>
        </p:txBody>
      </p:sp>
      <p:sp>
        <p:nvSpPr>
          <p:cNvPr id="5" name="Rectangle 4"/>
          <p:cNvSpPr/>
          <p:nvPr/>
        </p:nvSpPr>
        <p:spPr>
          <a:xfrm>
            <a:off x="7397750" y="4047002"/>
            <a:ext cx="23368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smtClean="0">
                <a:solidFill>
                  <a:schemeClr val="tx1"/>
                </a:solidFill>
              </a:rPr>
              <a:t>Conceptual</a:t>
            </a:r>
            <a:r>
              <a:rPr lang="da-DK" dirty="0" smtClean="0">
                <a:solidFill>
                  <a:schemeClr val="tx1"/>
                </a:solidFill>
              </a:rPr>
              <a:t> design</a:t>
            </a:r>
            <a:endParaRPr lang="da-DK" dirty="0">
              <a:solidFill>
                <a:schemeClr val="tx1"/>
              </a:solidFill>
            </a:endParaRPr>
          </a:p>
        </p:txBody>
      </p:sp>
      <p:sp>
        <p:nvSpPr>
          <p:cNvPr id="6" name="TextBox 5"/>
          <p:cNvSpPr txBox="1"/>
          <p:nvPr/>
        </p:nvSpPr>
        <p:spPr>
          <a:xfrm>
            <a:off x="2465226" y="3110131"/>
            <a:ext cx="2489656" cy="369332"/>
          </a:xfrm>
          <a:prstGeom prst="rect">
            <a:avLst/>
          </a:prstGeom>
          <a:noFill/>
        </p:spPr>
        <p:txBody>
          <a:bodyPr wrap="none" rtlCol="0">
            <a:spAutoFit/>
          </a:bodyPr>
          <a:lstStyle/>
          <a:p>
            <a:pPr algn="ctr"/>
            <a:r>
              <a:rPr lang="da-DK" dirty="0" err="1" smtClean="0"/>
              <a:t>Functional</a:t>
            </a:r>
            <a:r>
              <a:rPr lang="da-DK" dirty="0" smtClean="0"/>
              <a:t> </a:t>
            </a:r>
            <a:r>
              <a:rPr lang="da-DK" dirty="0" err="1" smtClean="0"/>
              <a:t>requirements</a:t>
            </a:r>
            <a:endParaRPr lang="da-DK" dirty="0"/>
          </a:p>
        </p:txBody>
      </p:sp>
      <p:sp>
        <p:nvSpPr>
          <p:cNvPr id="7" name="TextBox 6"/>
          <p:cNvSpPr txBox="1"/>
          <p:nvPr/>
        </p:nvSpPr>
        <p:spPr>
          <a:xfrm>
            <a:off x="7397750" y="3201768"/>
            <a:ext cx="2260600" cy="369332"/>
          </a:xfrm>
          <a:prstGeom prst="rect">
            <a:avLst/>
          </a:prstGeom>
          <a:noFill/>
        </p:spPr>
        <p:txBody>
          <a:bodyPr wrap="square" rtlCol="0">
            <a:spAutoFit/>
          </a:bodyPr>
          <a:lstStyle/>
          <a:p>
            <a:pPr algn="ctr"/>
            <a:r>
              <a:rPr lang="da-DK" dirty="0" smtClean="0"/>
              <a:t>Data </a:t>
            </a:r>
            <a:r>
              <a:rPr lang="da-DK" dirty="0" err="1" smtClean="0"/>
              <a:t>requirements</a:t>
            </a:r>
            <a:endParaRPr lang="da-DK" dirty="0"/>
          </a:p>
        </p:txBody>
      </p:sp>
      <p:sp>
        <p:nvSpPr>
          <p:cNvPr id="9" name="Rectangle 8"/>
          <p:cNvSpPr/>
          <p:nvPr/>
        </p:nvSpPr>
        <p:spPr>
          <a:xfrm>
            <a:off x="7330011" y="5899148"/>
            <a:ext cx="2396078" cy="692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smtClean="0">
                <a:solidFill>
                  <a:schemeClr val="tx1"/>
                </a:solidFill>
              </a:rPr>
              <a:t>Logical</a:t>
            </a:r>
            <a:r>
              <a:rPr lang="da-DK" dirty="0" smtClean="0">
                <a:solidFill>
                  <a:schemeClr val="tx1"/>
                </a:solidFill>
              </a:rPr>
              <a:t> design</a:t>
            </a:r>
          </a:p>
          <a:p>
            <a:pPr algn="ctr"/>
            <a:r>
              <a:rPr lang="da-DK" dirty="0" smtClean="0">
                <a:solidFill>
                  <a:schemeClr val="tx1"/>
                </a:solidFill>
              </a:rPr>
              <a:t>Data model </a:t>
            </a:r>
            <a:r>
              <a:rPr lang="da-DK" dirty="0" err="1" smtClean="0">
                <a:solidFill>
                  <a:schemeClr val="tx1"/>
                </a:solidFill>
              </a:rPr>
              <a:t>mapping</a:t>
            </a:r>
            <a:endParaRPr lang="da-DK" dirty="0">
              <a:solidFill>
                <a:schemeClr val="tx1"/>
              </a:solidFill>
            </a:endParaRPr>
          </a:p>
        </p:txBody>
      </p:sp>
      <p:sp>
        <p:nvSpPr>
          <p:cNvPr id="10" name="Rectangle 9"/>
          <p:cNvSpPr/>
          <p:nvPr/>
        </p:nvSpPr>
        <p:spPr>
          <a:xfrm>
            <a:off x="2541654" y="3955365"/>
            <a:ext cx="23368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smtClean="0">
                <a:solidFill>
                  <a:schemeClr val="tx1"/>
                </a:solidFill>
              </a:rPr>
              <a:t>Functional</a:t>
            </a:r>
            <a:r>
              <a:rPr lang="da-DK" dirty="0" smtClean="0">
                <a:solidFill>
                  <a:schemeClr val="tx1"/>
                </a:solidFill>
              </a:rPr>
              <a:t> </a:t>
            </a:r>
            <a:r>
              <a:rPr lang="da-DK" dirty="0" err="1" smtClean="0">
                <a:solidFill>
                  <a:schemeClr val="tx1"/>
                </a:solidFill>
              </a:rPr>
              <a:t>analysis</a:t>
            </a:r>
            <a:endParaRPr lang="da-DK" dirty="0">
              <a:solidFill>
                <a:schemeClr val="tx1"/>
              </a:solidFill>
            </a:endParaRPr>
          </a:p>
        </p:txBody>
      </p:sp>
      <p:cxnSp>
        <p:nvCxnSpPr>
          <p:cNvPr id="12" name="Straight Arrow Connector 11"/>
          <p:cNvCxnSpPr>
            <a:stCxn id="2" idx="2"/>
            <a:endCxn id="7" idx="0"/>
          </p:cNvCxnSpPr>
          <p:nvPr/>
        </p:nvCxnSpPr>
        <p:spPr>
          <a:xfrm>
            <a:off x="8528050" y="2801034"/>
            <a:ext cx="0" cy="400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2"/>
          </p:cNvCxnSpPr>
          <p:nvPr/>
        </p:nvCxnSpPr>
        <p:spPr>
          <a:xfrm>
            <a:off x="3710054" y="3479463"/>
            <a:ext cx="0" cy="309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6" idx="3"/>
          </p:cNvCxnSpPr>
          <p:nvPr/>
        </p:nvCxnSpPr>
        <p:spPr>
          <a:xfrm flipH="1">
            <a:off x="4954882" y="2898338"/>
            <a:ext cx="2684168" cy="396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7" idx="2"/>
          </p:cNvCxnSpPr>
          <p:nvPr/>
        </p:nvCxnSpPr>
        <p:spPr>
          <a:xfrm>
            <a:off x="8528050" y="3571100"/>
            <a:ext cx="0" cy="315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692900" y="2255619"/>
            <a:ext cx="850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543800" y="4959859"/>
            <a:ext cx="2020681" cy="369332"/>
          </a:xfrm>
          <a:prstGeom prst="rect">
            <a:avLst/>
          </a:prstGeom>
          <a:noFill/>
        </p:spPr>
        <p:txBody>
          <a:bodyPr wrap="none" rtlCol="0">
            <a:spAutoFit/>
          </a:bodyPr>
          <a:lstStyle/>
          <a:p>
            <a:r>
              <a:rPr lang="da-DK" dirty="0" err="1" smtClean="0"/>
              <a:t>Conceptual</a:t>
            </a:r>
            <a:r>
              <a:rPr lang="da-DK" dirty="0" smtClean="0"/>
              <a:t> </a:t>
            </a:r>
            <a:r>
              <a:rPr lang="da-DK" dirty="0" err="1" smtClean="0"/>
              <a:t>schema</a:t>
            </a:r>
            <a:endParaRPr lang="da-DK" dirty="0"/>
          </a:p>
        </p:txBody>
      </p:sp>
      <p:cxnSp>
        <p:nvCxnSpPr>
          <p:cNvPr id="25" name="Straight Arrow Connector 24"/>
          <p:cNvCxnSpPr>
            <a:stCxn id="5" idx="2"/>
          </p:cNvCxnSpPr>
          <p:nvPr/>
        </p:nvCxnSpPr>
        <p:spPr>
          <a:xfrm>
            <a:off x="8566150" y="4389902"/>
            <a:ext cx="0" cy="47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3" idx="2"/>
          </p:cNvCxnSpPr>
          <p:nvPr/>
        </p:nvCxnSpPr>
        <p:spPr>
          <a:xfrm>
            <a:off x="8554141" y="5329191"/>
            <a:ext cx="0" cy="32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541654" y="4774167"/>
            <a:ext cx="2212337" cy="646331"/>
          </a:xfrm>
          <a:prstGeom prst="rect">
            <a:avLst/>
          </a:prstGeom>
          <a:noFill/>
        </p:spPr>
        <p:txBody>
          <a:bodyPr wrap="none" rtlCol="0">
            <a:spAutoFit/>
          </a:bodyPr>
          <a:lstStyle/>
          <a:p>
            <a:pPr algn="ctr"/>
            <a:r>
              <a:rPr lang="da-DK" dirty="0" smtClean="0"/>
              <a:t>High </a:t>
            </a:r>
            <a:r>
              <a:rPr lang="da-DK" dirty="0" err="1" smtClean="0"/>
              <a:t>level</a:t>
            </a:r>
            <a:r>
              <a:rPr lang="da-DK" dirty="0" smtClean="0"/>
              <a:t> </a:t>
            </a:r>
            <a:r>
              <a:rPr lang="da-DK" dirty="0" err="1" smtClean="0"/>
              <a:t>transaction</a:t>
            </a:r>
            <a:endParaRPr lang="da-DK" dirty="0" smtClean="0"/>
          </a:p>
          <a:p>
            <a:pPr algn="ctr"/>
            <a:r>
              <a:rPr lang="da-DK" dirty="0" err="1" smtClean="0"/>
              <a:t>specification</a:t>
            </a:r>
            <a:endParaRPr lang="da-DK" dirty="0"/>
          </a:p>
        </p:txBody>
      </p:sp>
      <p:cxnSp>
        <p:nvCxnSpPr>
          <p:cNvPr id="35" name="Straight Arrow Connector 34"/>
          <p:cNvCxnSpPr>
            <a:stCxn id="10" idx="2"/>
          </p:cNvCxnSpPr>
          <p:nvPr/>
        </p:nvCxnSpPr>
        <p:spPr>
          <a:xfrm>
            <a:off x="3710054" y="4298265"/>
            <a:ext cx="0" cy="372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Connector 40"/>
          <p:cNvCxnSpPr>
            <a:stCxn id="33" idx="2"/>
          </p:cNvCxnSpPr>
          <p:nvPr/>
        </p:nvCxnSpPr>
        <p:spPr>
          <a:xfrm flipH="1">
            <a:off x="3647822" y="5420498"/>
            <a:ext cx="1" cy="13458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33" idx="2"/>
          </p:cNvCxnSpPr>
          <p:nvPr/>
        </p:nvCxnSpPr>
        <p:spPr>
          <a:xfrm>
            <a:off x="3647823" y="5420498"/>
            <a:ext cx="1065007" cy="134586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9" idx="2"/>
          </p:cNvCxnSpPr>
          <p:nvPr/>
        </p:nvCxnSpPr>
        <p:spPr>
          <a:xfrm>
            <a:off x="8528050" y="6591299"/>
            <a:ext cx="0" cy="266701"/>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9" idx="1"/>
          </p:cNvCxnSpPr>
          <p:nvPr/>
        </p:nvCxnSpPr>
        <p:spPr>
          <a:xfrm flipH="1" flipV="1">
            <a:off x="457200" y="6245223"/>
            <a:ext cx="6872811" cy="1"/>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rot="-1080000">
            <a:off x="10127307" y="4432499"/>
            <a:ext cx="1269771" cy="369332"/>
          </a:xfrm>
          <a:prstGeom prst="rect">
            <a:avLst/>
          </a:prstGeom>
          <a:noFill/>
        </p:spPr>
        <p:txBody>
          <a:bodyPr wrap="none" rtlCol="0">
            <a:spAutoFit/>
          </a:bodyPr>
          <a:lstStyle/>
          <a:p>
            <a:r>
              <a:rPr lang="da-DK" dirty="0" smtClean="0"/>
              <a:t>Data model</a:t>
            </a:r>
            <a:endParaRPr lang="da-DK" dirty="0"/>
          </a:p>
        </p:txBody>
      </p:sp>
      <p:cxnSp>
        <p:nvCxnSpPr>
          <p:cNvPr id="55" name="Straight Arrow Connector 54"/>
          <p:cNvCxnSpPr/>
          <p:nvPr/>
        </p:nvCxnSpPr>
        <p:spPr>
          <a:xfrm flipH="1">
            <a:off x="9726089" y="4484564"/>
            <a:ext cx="2072211" cy="65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1080000">
            <a:off x="9881157" y="2694858"/>
            <a:ext cx="1817101" cy="369332"/>
          </a:xfrm>
          <a:prstGeom prst="rect">
            <a:avLst/>
          </a:prstGeom>
          <a:noFill/>
        </p:spPr>
        <p:txBody>
          <a:bodyPr wrap="none" rtlCol="0">
            <a:spAutoFit/>
          </a:bodyPr>
          <a:lstStyle/>
          <a:p>
            <a:r>
              <a:rPr lang="da-DK" dirty="0" err="1" smtClean="0"/>
              <a:t>Refined</a:t>
            </a:r>
            <a:r>
              <a:rPr lang="da-DK" dirty="0" smtClean="0"/>
              <a:t> </a:t>
            </a:r>
            <a:r>
              <a:rPr lang="da-DK" dirty="0" err="1" smtClean="0"/>
              <a:t>oversight</a:t>
            </a:r>
            <a:endParaRPr lang="da-DK" dirty="0"/>
          </a:p>
        </p:txBody>
      </p:sp>
      <p:cxnSp>
        <p:nvCxnSpPr>
          <p:cNvPr id="57" name="Straight Arrow Connector 56"/>
          <p:cNvCxnSpPr/>
          <p:nvPr/>
        </p:nvCxnSpPr>
        <p:spPr>
          <a:xfrm flipH="1">
            <a:off x="9753600" y="2746923"/>
            <a:ext cx="2072211" cy="65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54678" y="4488612"/>
            <a:ext cx="1906172" cy="571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rot="900000">
            <a:off x="530544" y="4355003"/>
            <a:ext cx="1954446" cy="369332"/>
          </a:xfrm>
          <a:prstGeom prst="rect">
            <a:avLst/>
          </a:prstGeom>
          <a:noFill/>
        </p:spPr>
        <p:txBody>
          <a:bodyPr wrap="none" rtlCol="0">
            <a:spAutoFit/>
          </a:bodyPr>
          <a:lstStyle/>
          <a:p>
            <a:r>
              <a:rPr lang="da-DK" dirty="0" err="1" smtClean="0"/>
              <a:t>Use</a:t>
            </a:r>
            <a:r>
              <a:rPr lang="da-DK" dirty="0" smtClean="0"/>
              <a:t> Case diagram?</a:t>
            </a:r>
            <a:endParaRPr lang="da-DK" dirty="0"/>
          </a:p>
        </p:txBody>
      </p:sp>
      <p:cxnSp>
        <p:nvCxnSpPr>
          <p:cNvPr id="62" name="Straight Arrow Connector 61"/>
          <p:cNvCxnSpPr/>
          <p:nvPr/>
        </p:nvCxnSpPr>
        <p:spPr>
          <a:xfrm>
            <a:off x="4954882" y="3479463"/>
            <a:ext cx="2588918" cy="0"/>
          </a:xfrm>
          <a:prstGeom prst="straightConnector1">
            <a:avLst/>
          </a:prstGeom>
          <a:ln>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609600" y="2783058"/>
            <a:ext cx="1906172" cy="571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900000">
            <a:off x="818268" y="2714655"/>
            <a:ext cx="1478290" cy="369332"/>
          </a:xfrm>
          <a:prstGeom prst="rect">
            <a:avLst/>
          </a:prstGeom>
          <a:noFill/>
        </p:spPr>
        <p:txBody>
          <a:bodyPr wrap="none" rtlCol="0">
            <a:spAutoFit/>
          </a:bodyPr>
          <a:lstStyle/>
          <a:p>
            <a:r>
              <a:rPr lang="da-DK" dirty="0" smtClean="0"/>
              <a:t>Business </a:t>
            </a:r>
            <a:r>
              <a:rPr lang="da-DK" dirty="0" err="1" smtClean="0"/>
              <a:t>logic</a:t>
            </a:r>
            <a:endParaRPr lang="da-DK" dirty="0"/>
          </a:p>
        </p:txBody>
      </p:sp>
    </p:spTree>
    <p:extLst>
      <p:ext uri="{BB962C8B-B14F-4D97-AF65-F5344CB8AC3E}">
        <p14:creationId xmlns:p14="http://schemas.microsoft.com/office/powerpoint/2010/main" val="2762908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100" y="29337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smtClean="0">
                <a:solidFill>
                  <a:schemeClr val="tx1"/>
                </a:solidFill>
              </a:rPr>
              <a:t>Person</a:t>
            </a:r>
            <a:endParaRPr lang="da-DK" sz="2400" dirty="0">
              <a:solidFill>
                <a:schemeClr val="tx1"/>
              </a:solidFill>
            </a:endParaRPr>
          </a:p>
        </p:txBody>
      </p:sp>
      <p:sp>
        <p:nvSpPr>
          <p:cNvPr id="5" name="Rectangle 4"/>
          <p:cNvSpPr/>
          <p:nvPr/>
        </p:nvSpPr>
        <p:spPr>
          <a:xfrm>
            <a:off x="8699500" y="29337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smtClean="0">
                <a:solidFill>
                  <a:schemeClr val="tx1"/>
                </a:solidFill>
              </a:rPr>
              <a:t>House</a:t>
            </a:r>
            <a:endParaRPr lang="da-DK" sz="2400" dirty="0">
              <a:solidFill>
                <a:schemeClr val="tx1"/>
              </a:solidFill>
            </a:endParaRPr>
          </a:p>
        </p:txBody>
      </p:sp>
      <p:sp>
        <p:nvSpPr>
          <p:cNvPr id="6" name="Diamond 5"/>
          <p:cNvSpPr/>
          <p:nvPr/>
        </p:nvSpPr>
        <p:spPr>
          <a:xfrm>
            <a:off x="4572000" y="2984500"/>
            <a:ext cx="2527300" cy="10033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400" dirty="0" err="1" smtClean="0"/>
              <a:t>Owns</a:t>
            </a:r>
            <a:endParaRPr lang="da-DK" sz="2400" dirty="0"/>
          </a:p>
        </p:txBody>
      </p:sp>
      <p:cxnSp>
        <p:nvCxnSpPr>
          <p:cNvPr id="7" name="Straight Connector 6"/>
          <p:cNvCxnSpPr>
            <a:stCxn id="4" idx="3"/>
            <a:endCxn id="6" idx="1"/>
          </p:cNvCxnSpPr>
          <p:nvPr/>
        </p:nvCxnSpPr>
        <p:spPr>
          <a:xfrm>
            <a:off x="3225800" y="3486150"/>
            <a:ext cx="13462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6" idx="3"/>
            <a:endCxn id="5" idx="1"/>
          </p:cNvCxnSpPr>
          <p:nvPr/>
        </p:nvCxnSpPr>
        <p:spPr>
          <a:xfrm>
            <a:off x="7099300" y="3486150"/>
            <a:ext cx="1600200" cy="0"/>
          </a:xfrm>
          <a:prstGeom prst="line">
            <a:avLst/>
          </a:prstGeom>
        </p:spPr>
        <p:style>
          <a:lnRef idx="1">
            <a:schemeClr val="dk1"/>
          </a:lnRef>
          <a:fillRef idx="0">
            <a:schemeClr val="dk1"/>
          </a:fillRef>
          <a:effectRef idx="0">
            <a:schemeClr val="dk1"/>
          </a:effectRef>
          <a:fontRef idx="minor">
            <a:schemeClr val="tx1"/>
          </a:fontRef>
        </p:style>
      </p:cxnSp>
      <p:sp>
        <p:nvSpPr>
          <p:cNvPr id="9" name="Rectangle 8"/>
          <p:cNvSpPr/>
          <p:nvPr/>
        </p:nvSpPr>
        <p:spPr>
          <a:xfrm>
            <a:off x="4686300" y="5372100"/>
            <a:ext cx="2298700" cy="11049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2400" dirty="0" smtClean="0">
                <a:solidFill>
                  <a:schemeClr val="tx1"/>
                </a:solidFill>
              </a:rPr>
              <a:t>Morgage</a:t>
            </a:r>
            <a:endParaRPr lang="da-DK" sz="2400" dirty="0">
              <a:solidFill>
                <a:schemeClr val="tx1"/>
              </a:solidFill>
            </a:endParaRPr>
          </a:p>
        </p:txBody>
      </p:sp>
      <p:cxnSp>
        <p:nvCxnSpPr>
          <p:cNvPr id="10" name="Straight Connector 9"/>
          <p:cNvCxnSpPr>
            <a:stCxn id="6" idx="2"/>
            <a:endCxn id="9" idx="0"/>
          </p:cNvCxnSpPr>
          <p:nvPr/>
        </p:nvCxnSpPr>
        <p:spPr>
          <a:xfrm>
            <a:off x="5835650" y="3987800"/>
            <a:ext cx="0" cy="13843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Relationalships</a:t>
            </a:r>
            <a:endParaRPr lang="da-DK" sz="4000" dirty="0"/>
          </a:p>
        </p:txBody>
      </p:sp>
      <p:sp>
        <p:nvSpPr>
          <p:cNvPr id="12" name="TextBox 11"/>
          <p:cNvSpPr txBox="1"/>
          <p:nvPr/>
        </p:nvSpPr>
        <p:spPr>
          <a:xfrm>
            <a:off x="4214020" y="1959631"/>
            <a:ext cx="3443507" cy="52322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800" dirty="0" smtClean="0">
                <a:solidFill>
                  <a:schemeClr val="tx1"/>
                </a:solidFill>
              </a:rPr>
              <a:t>N-</a:t>
            </a:r>
            <a:r>
              <a:rPr lang="da-DK" sz="2800" dirty="0" err="1" smtClean="0">
                <a:solidFill>
                  <a:schemeClr val="tx1"/>
                </a:solidFill>
              </a:rPr>
              <a:t>ertiary</a:t>
            </a:r>
            <a:r>
              <a:rPr lang="da-DK" sz="2800" dirty="0" smtClean="0">
                <a:solidFill>
                  <a:schemeClr val="tx1"/>
                </a:solidFill>
              </a:rPr>
              <a:t> </a:t>
            </a:r>
            <a:r>
              <a:rPr lang="da-DK" sz="2800" dirty="0" err="1" smtClean="0">
                <a:solidFill>
                  <a:schemeClr val="tx1"/>
                </a:solidFill>
              </a:rPr>
              <a:t>relationships</a:t>
            </a:r>
            <a:endParaRPr lang="da-DK" sz="2800" dirty="0">
              <a:solidFill>
                <a:schemeClr val="tx1"/>
              </a:solidFill>
            </a:endParaRPr>
          </a:p>
        </p:txBody>
      </p:sp>
      <p:cxnSp>
        <p:nvCxnSpPr>
          <p:cNvPr id="14" name="Straight Connector 13"/>
          <p:cNvCxnSpPr/>
          <p:nvPr/>
        </p:nvCxnSpPr>
        <p:spPr>
          <a:xfrm>
            <a:off x="6413500" y="3784600"/>
            <a:ext cx="2286000" cy="14859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2895600" y="3784600"/>
            <a:ext cx="2336800" cy="158750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261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smtClean="0"/>
              <a:t>The </a:t>
            </a:r>
            <a:r>
              <a:rPr lang="da-DK" sz="4000" dirty="0" err="1" smtClean="0"/>
              <a:t>workflow</a:t>
            </a:r>
            <a:r>
              <a:rPr lang="da-DK" sz="4000" dirty="0" smtClean="0"/>
              <a:t> – DBMS dependent</a:t>
            </a:r>
            <a:endParaRPr lang="da-DK" sz="4000" dirty="0"/>
          </a:p>
        </p:txBody>
      </p:sp>
      <p:cxnSp>
        <p:nvCxnSpPr>
          <p:cNvPr id="6" name="Straight Connector 5"/>
          <p:cNvCxnSpPr/>
          <p:nvPr/>
        </p:nvCxnSpPr>
        <p:spPr>
          <a:xfrm>
            <a:off x="596900" y="2387600"/>
            <a:ext cx="6858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454900" y="2041524"/>
            <a:ext cx="2396078" cy="692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smtClean="0">
                <a:solidFill>
                  <a:schemeClr val="tx1"/>
                </a:solidFill>
              </a:rPr>
              <a:t>Logical</a:t>
            </a:r>
            <a:r>
              <a:rPr lang="da-DK" dirty="0" smtClean="0">
                <a:solidFill>
                  <a:schemeClr val="tx1"/>
                </a:solidFill>
              </a:rPr>
              <a:t> design</a:t>
            </a:r>
          </a:p>
          <a:p>
            <a:pPr algn="ctr"/>
            <a:r>
              <a:rPr lang="da-DK" dirty="0" smtClean="0">
                <a:solidFill>
                  <a:schemeClr val="tx1"/>
                </a:solidFill>
              </a:rPr>
              <a:t>Data model </a:t>
            </a:r>
            <a:r>
              <a:rPr lang="da-DK" dirty="0" err="1" smtClean="0">
                <a:solidFill>
                  <a:schemeClr val="tx1"/>
                </a:solidFill>
              </a:rPr>
              <a:t>mapping</a:t>
            </a:r>
            <a:endParaRPr lang="da-DK" dirty="0">
              <a:solidFill>
                <a:schemeClr val="tx1"/>
              </a:solidFill>
            </a:endParaRPr>
          </a:p>
        </p:txBody>
      </p:sp>
      <p:sp>
        <p:nvSpPr>
          <p:cNvPr id="8" name="TextBox 7"/>
          <p:cNvSpPr txBox="1"/>
          <p:nvPr/>
        </p:nvSpPr>
        <p:spPr>
          <a:xfrm>
            <a:off x="7163717" y="3276600"/>
            <a:ext cx="2978444" cy="646331"/>
          </a:xfrm>
          <a:prstGeom prst="rect">
            <a:avLst/>
          </a:prstGeom>
          <a:noFill/>
        </p:spPr>
        <p:txBody>
          <a:bodyPr wrap="none" rtlCol="0">
            <a:spAutoFit/>
          </a:bodyPr>
          <a:lstStyle/>
          <a:p>
            <a:pPr algn="ctr"/>
            <a:r>
              <a:rPr lang="da-DK" dirty="0" err="1" smtClean="0"/>
              <a:t>Logical</a:t>
            </a:r>
            <a:r>
              <a:rPr lang="da-DK" dirty="0" smtClean="0"/>
              <a:t> </a:t>
            </a:r>
            <a:r>
              <a:rPr lang="da-DK" dirty="0" err="1" smtClean="0"/>
              <a:t>Schema</a:t>
            </a:r>
            <a:endParaRPr lang="da-DK" dirty="0" smtClean="0"/>
          </a:p>
          <a:p>
            <a:pPr algn="ctr"/>
            <a:r>
              <a:rPr lang="da-DK" dirty="0" smtClean="0"/>
              <a:t>(</a:t>
            </a:r>
            <a:r>
              <a:rPr lang="da-DK" dirty="0" err="1" smtClean="0"/>
              <a:t>mapping</a:t>
            </a:r>
            <a:r>
              <a:rPr lang="da-DK" dirty="0" smtClean="0"/>
              <a:t> to </a:t>
            </a:r>
            <a:r>
              <a:rPr lang="da-DK" dirty="0" err="1" smtClean="0"/>
              <a:t>fields</a:t>
            </a:r>
            <a:r>
              <a:rPr lang="da-DK" dirty="0" smtClean="0"/>
              <a:t> and </a:t>
            </a:r>
            <a:r>
              <a:rPr lang="da-DK" dirty="0" err="1" smtClean="0"/>
              <a:t>tables</a:t>
            </a:r>
            <a:r>
              <a:rPr lang="da-DK" dirty="0" smtClean="0"/>
              <a:t>)</a:t>
            </a:r>
            <a:endParaRPr lang="da-DK" dirty="0"/>
          </a:p>
        </p:txBody>
      </p:sp>
      <p:sp>
        <p:nvSpPr>
          <p:cNvPr id="9" name="Rectangle 8"/>
          <p:cNvSpPr/>
          <p:nvPr/>
        </p:nvSpPr>
        <p:spPr>
          <a:xfrm>
            <a:off x="7778750" y="4619842"/>
            <a:ext cx="1748378" cy="3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smtClean="0">
                <a:solidFill>
                  <a:schemeClr val="tx1"/>
                </a:solidFill>
              </a:rPr>
              <a:t>Physical</a:t>
            </a:r>
            <a:r>
              <a:rPr lang="da-DK" dirty="0" smtClean="0">
                <a:solidFill>
                  <a:schemeClr val="tx1"/>
                </a:solidFill>
              </a:rPr>
              <a:t> design</a:t>
            </a:r>
            <a:endParaRPr lang="da-DK" dirty="0">
              <a:solidFill>
                <a:schemeClr val="tx1"/>
              </a:solidFill>
            </a:endParaRPr>
          </a:p>
        </p:txBody>
      </p:sp>
      <p:sp>
        <p:nvSpPr>
          <p:cNvPr id="10" name="TextBox 9"/>
          <p:cNvSpPr txBox="1"/>
          <p:nvPr/>
        </p:nvSpPr>
        <p:spPr>
          <a:xfrm>
            <a:off x="7821020" y="5473700"/>
            <a:ext cx="1706108" cy="646331"/>
          </a:xfrm>
          <a:prstGeom prst="rect">
            <a:avLst/>
          </a:prstGeom>
          <a:noFill/>
        </p:spPr>
        <p:txBody>
          <a:bodyPr wrap="none" rtlCol="0">
            <a:spAutoFit/>
          </a:bodyPr>
          <a:lstStyle/>
          <a:p>
            <a:r>
              <a:rPr lang="da-DK" dirty="0" err="1" smtClean="0"/>
              <a:t>Internal</a:t>
            </a:r>
            <a:r>
              <a:rPr lang="da-DK" dirty="0" smtClean="0"/>
              <a:t> </a:t>
            </a:r>
            <a:r>
              <a:rPr lang="da-DK" dirty="0" err="1" smtClean="0"/>
              <a:t>Schema</a:t>
            </a:r>
            <a:endParaRPr lang="da-DK" dirty="0" smtClean="0"/>
          </a:p>
          <a:p>
            <a:r>
              <a:rPr lang="da-DK" dirty="0" smtClean="0"/>
              <a:t>(in the DBMS)</a:t>
            </a:r>
            <a:endParaRPr lang="da-DK" dirty="0"/>
          </a:p>
        </p:txBody>
      </p:sp>
      <p:sp>
        <p:nvSpPr>
          <p:cNvPr id="12" name="Rectangle 11"/>
          <p:cNvSpPr/>
          <p:nvPr/>
        </p:nvSpPr>
        <p:spPr>
          <a:xfrm>
            <a:off x="2349500" y="3599984"/>
            <a:ext cx="2396078" cy="692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solidFill>
                  <a:schemeClr val="tx1"/>
                </a:solidFill>
              </a:rPr>
              <a:t>Application program design</a:t>
            </a:r>
            <a:endParaRPr lang="da-DK" dirty="0">
              <a:solidFill>
                <a:schemeClr val="tx1"/>
              </a:solidFill>
            </a:endParaRPr>
          </a:p>
        </p:txBody>
      </p:sp>
      <p:sp>
        <p:nvSpPr>
          <p:cNvPr id="13" name="Rectangle 12"/>
          <p:cNvSpPr/>
          <p:nvPr/>
        </p:nvSpPr>
        <p:spPr>
          <a:xfrm>
            <a:off x="2349500" y="5292256"/>
            <a:ext cx="2396078" cy="692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solidFill>
                  <a:schemeClr val="tx1"/>
                </a:solidFill>
              </a:rPr>
              <a:t>Transaction </a:t>
            </a:r>
            <a:r>
              <a:rPr lang="da-DK" dirty="0" err="1" smtClean="0">
                <a:solidFill>
                  <a:schemeClr val="tx1"/>
                </a:solidFill>
              </a:rPr>
              <a:t>implementation</a:t>
            </a:r>
            <a:endParaRPr lang="da-DK" dirty="0">
              <a:solidFill>
                <a:schemeClr val="tx1"/>
              </a:solidFill>
            </a:endParaRPr>
          </a:p>
        </p:txBody>
      </p:sp>
      <p:cxnSp>
        <p:nvCxnSpPr>
          <p:cNvPr id="15" name="Straight Arrow Connector 14"/>
          <p:cNvCxnSpPr/>
          <p:nvPr/>
        </p:nvCxnSpPr>
        <p:spPr>
          <a:xfrm>
            <a:off x="3547539" y="1854200"/>
            <a:ext cx="0" cy="1562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2"/>
            <a:endCxn id="8" idx="0"/>
          </p:cNvCxnSpPr>
          <p:nvPr/>
        </p:nvCxnSpPr>
        <p:spPr>
          <a:xfrm>
            <a:off x="8652939" y="2733675"/>
            <a:ext cx="0" cy="542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2"/>
          </p:cNvCxnSpPr>
          <p:nvPr/>
        </p:nvCxnSpPr>
        <p:spPr>
          <a:xfrm>
            <a:off x="8652939" y="3922931"/>
            <a:ext cx="0" cy="5429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8652939" y="5158005"/>
            <a:ext cx="0" cy="226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2" idx="2"/>
          </p:cNvCxnSpPr>
          <p:nvPr/>
        </p:nvCxnSpPr>
        <p:spPr>
          <a:xfrm>
            <a:off x="3547539" y="4292135"/>
            <a:ext cx="0" cy="865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2"/>
          </p:cNvCxnSpPr>
          <p:nvPr/>
        </p:nvCxnSpPr>
        <p:spPr>
          <a:xfrm>
            <a:off x="3547539" y="5984407"/>
            <a:ext cx="0" cy="441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455573" y="6491892"/>
            <a:ext cx="2183931" cy="369332"/>
          </a:xfrm>
          <a:prstGeom prst="rect">
            <a:avLst/>
          </a:prstGeom>
          <a:noFill/>
        </p:spPr>
        <p:txBody>
          <a:bodyPr wrap="none" rtlCol="0">
            <a:spAutoFit/>
          </a:bodyPr>
          <a:lstStyle/>
          <a:p>
            <a:r>
              <a:rPr lang="da-DK" dirty="0" smtClean="0"/>
              <a:t>Application Programs</a:t>
            </a:r>
            <a:endParaRPr lang="da-DK" dirty="0"/>
          </a:p>
        </p:txBody>
      </p:sp>
      <p:cxnSp>
        <p:nvCxnSpPr>
          <p:cNvPr id="29" name="Straight Arrow Connector 28"/>
          <p:cNvCxnSpPr/>
          <p:nvPr/>
        </p:nvCxnSpPr>
        <p:spPr>
          <a:xfrm flipH="1">
            <a:off x="4927600" y="5638331"/>
            <a:ext cx="271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a:off x="4927600" y="3599765"/>
            <a:ext cx="2044700" cy="323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4140200" y="1854200"/>
            <a:ext cx="3505200" cy="2957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rot="-1080000">
            <a:off x="9539072" y="2704274"/>
            <a:ext cx="2842060" cy="369332"/>
          </a:xfrm>
          <a:prstGeom prst="rect">
            <a:avLst/>
          </a:prstGeom>
          <a:noFill/>
        </p:spPr>
        <p:txBody>
          <a:bodyPr wrap="none" rtlCol="0">
            <a:spAutoFit/>
          </a:bodyPr>
          <a:lstStyle/>
          <a:p>
            <a:r>
              <a:rPr lang="da-DK" dirty="0" err="1" smtClean="0"/>
              <a:t>Tables</a:t>
            </a:r>
            <a:r>
              <a:rPr lang="da-DK" dirty="0" smtClean="0"/>
              <a:t> </a:t>
            </a:r>
            <a:r>
              <a:rPr lang="da-DK" dirty="0" err="1" smtClean="0"/>
              <a:t>mapped</a:t>
            </a:r>
            <a:r>
              <a:rPr lang="da-DK" dirty="0" smtClean="0"/>
              <a:t> in the model</a:t>
            </a:r>
            <a:endParaRPr lang="da-DK" dirty="0"/>
          </a:p>
        </p:txBody>
      </p:sp>
      <p:cxnSp>
        <p:nvCxnSpPr>
          <p:cNvPr id="35" name="Straight Arrow Connector 34"/>
          <p:cNvCxnSpPr/>
          <p:nvPr/>
        </p:nvCxnSpPr>
        <p:spPr>
          <a:xfrm flipH="1">
            <a:off x="9923994" y="2756339"/>
            <a:ext cx="2072211" cy="65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080000">
            <a:off x="9630506" y="5027935"/>
            <a:ext cx="2263377" cy="369332"/>
          </a:xfrm>
          <a:prstGeom prst="rect">
            <a:avLst/>
          </a:prstGeom>
          <a:noFill/>
        </p:spPr>
        <p:txBody>
          <a:bodyPr wrap="none" rtlCol="0">
            <a:spAutoFit/>
          </a:bodyPr>
          <a:lstStyle/>
          <a:p>
            <a:r>
              <a:rPr lang="da-DK" dirty="0" err="1" smtClean="0"/>
              <a:t>Tables</a:t>
            </a:r>
            <a:r>
              <a:rPr lang="da-DK" dirty="0" smtClean="0"/>
              <a:t> in the DB / DDL</a:t>
            </a:r>
            <a:endParaRPr lang="da-DK" dirty="0"/>
          </a:p>
        </p:txBody>
      </p:sp>
      <p:cxnSp>
        <p:nvCxnSpPr>
          <p:cNvPr id="37" name="Straight Arrow Connector 36"/>
          <p:cNvCxnSpPr/>
          <p:nvPr/>
        </p:nvCxnSpPr>
        <p:spPr>
          <a:xfrm flipH="1">
            <a:off x="9726089" y="5080000"/>
            <a:ext cx="2072211" cy="659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4927600" y="6668086"/>
            <a:ext cx="3725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81104" y="6327980"/>
            <a:ext cx="3260829" cy="369332"/>
          </a:xfrm>
          <a:prstGeom prst="rect">
            <a:avLst/>
          </a:prstGeom>
          <a:noFill/>
        </p:spPr>
        <p:txBody>
          <a:bodyPr wrap="none" rtlCol="0">
            <a:spAutoFit/>
          </a:bodyPr>
          <a:lstStyle/>
          <a:p>
            <a:r>
              <a:rPr lang="da-DK" dirty="0" smtClean="0"/>
              <a:t>Code, T-SQL, SQL, pizza and </a:t>
            </a:r>
            <a:r>
              <a:rPr lang="da-DK" dirty="0" err="1" smtClean="0"/>
              <a:t>beer</a:t>
            </a:r>
            <a:endParaRPr lang="da-DK" dirty="0"/>
          </a:p>
        </p:txBody>
      </p:sp>
    </p:spTree>
    <p:extLst>
      <p:ext uri="{BB962C8B-B14F-4D97-AF65-F5344CB8AC3E}">
        <p14:creationId xmlns:p14="http://schemas.microsoft.com/office/powerpoint/2010/main" val="3373097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smtClean="0"/>
              <a:t>Data </a:t>
            </a:r>
            <a:r>
              <a:rPr lang="da-DK" sz="4000" dirty="0" err="1" smtClean="0"/>
              <a:t>modelling</a:t>
            </a:r>
            <a:r>
              <a:rPr lang="da-DK" sz="4000" dirty="0" smtClean="0"/>
              <a:t> – ER diagram</a:t>
            </a:r>
            <a:endParaRPr lang="da-DK" sz="4000" dirty="0"/>
          </a:p>
        </p:txBody>
      </p:sp>
      <p:sp>
        <p:nvSpPr>
          <p:cNvPr id="5" name="TextBox 4"/>
          <p:cNvSpPr txBox="1"/>
          <p:nvPr/>
        </p:nvSpPr>
        <p:spPr>
          <a:xfrm>
            <a:off x="2864746" y="2537656"/>
            <a:ext cx="2635722"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4000" dirty="0" err="1" smtClean="0">
                <a:solidFill>
                  <a:schemeClr val="tx1"/>
                </a:solidFill>
              </a:rPr>
              <a:t>Entity</a:t>
            </a:r>
            <a:r>
              <a:rPr lang="da-DK" sz="4000" dirty="0" smtClean="0">
                <a:solidFill>
                  <a:schemeClr val="tx1"/>
                </a:solidFill>
              </a:rPr>
              <a:t> types</a:t>
            </a:r>
            <a:endParaRPr lang="da-DK" sz="4000" dirty="0">
              <a:solidFill>
                <a:schemeClr val="tx1"/>
              </a:solidFill>
            </a:endParaRPr>
          </a:p>
        </p:txBody>
      </p:sp>
      <p:sp>
        <p:nvSpPr>
          <p:cNvPr id="6" name="TextBox 5"/>
          <p:cNvSpPr txBox="1"/>
          <p:nvPr/>
        </p:nvSpPr>
        <p:spPr>
          <a:xfrm>
            <a:off x="7278468" y="2537656"/>
            <a:ext cx="2949590"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4000" dirty="0" smtClean="0">
                <a:solidFill>
                  <a:schemeClr val="tx1"/>
                </a:solidFill>
              </a:rPr>
              <a:t>Relationships</a:t>
            </a:r>
            <a:endParaRPr lang="da-DK" sz="4000" dirty="0">
              <a:solidFill>
                <a:schemeClr val="tx1"/>
              </a:solidFill>
            </a:endParaRPr>
          </a:p>
        </p:txBody>
      </p:sp>
      <p:sp>
        <p:nvSpPr>
          <p:cNvPr id="7" name="TextBox 6"/>
          <p:cNvSpPr txBox="1"/>
          <p:nvPr/>
        </p:nvSpPr>
        <p:spPr>
          <a:xfrm>
            <a:off x="1586523" y="4700172"/>
            <a:ext cx="2260427"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4000" dirty="0" err="1" smtClean="0">
                <a:solidFill>
                  <a:schemeClr val="tx1"/>
                </a:solidFill>
              </a:rPr>
              <a:t>Attributes</a:t>
            </a:r>
            <a:endParaRPr lang="da-DK" sz="4000" dirty="0">
              <a:solidFill>
                <a:schemeClr val="tx1"/>
              </a:solidFill>
            </a:endParaRPr>
          </a:p>
        </p:txBody>
      </p:sp>
      <p:sp>
        <p:nvSpPr>
          <p:cNvPr id="8" name="TextBox 7"/>
          <p:cNvSpPr txBox="1"/>
          <p:nvPr/>
        </p:nvSpPr>
        <p:spPr>
          <a:xfrm>
            <a:off x="5233768" y="4700172"/>
            <a:ext cx="1121141"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4000" dirty="0" err="1" smtClean="0">
                <a:solidFill>
                  <a:schemeClr val="tx1"/>
                </a:solidFill>
              </a:rPr>
              <a:t>Keys</a:t>
            </a:r>
            <a:endParaRPr lang="da-DK" sz="4000" dirty="0">
              <a:solidFill>
                <a:schemeClr val="tx1"/>
              </a:solidFill>
            </a:endParaRPr>
          </a:p>
        </p:txBody>
      </p:sp>
      <p:cxnSp>
        <p:nvCxnSpPr>
          <p:cNvPr id="10" name="Straight Arrow Connector 9"/>
          <p:cNvCxnSpPr/>
          <p:nvPr/>
        </p:nvCxnSpPr>
        <p:spPr>
          <a:xfrm flipH="1" flipV="1">
            <a:off x="4305300" y="3390900"/>
            <a:ext cx="1489038" cy="1206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2716736" y="3369607"/>
            <a:ext cx="1029764" cy="1227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638800" y="2891599"/>
            <a:ext cx="1473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6565900" y="3390900"/>
            <a:ext cx="2187363" cy="1663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7712350" y="4037841"/>
            <a:ext cx="1043876" cy="369332"/>
          </a:xfrm>
          <a:prstGeom prst="rect">
            <a:avLst/>
          </a:prstGeom>
          <a:noFill/>
        </p:spPr>
        <p:txBody>
          <a:bodyPr wrap="none" rtlCol="0">
            <a:spAutoFit/>
          </a:bodyPr>
          <a:lstStyle/>
          <a:p>
            <a:r>
              <a:rPr lang="da-DK" dirty="0" err="1" smtClean="0"/>
              <a:t>Based</a:t>
            </a:r>
            <a:r>
              <a:rPr lang="da-DK" dirty="0" smtClean="0"/>
              <a:t> on</a:t>
            </a:r>
            <a:endParaRPr lang="da-DK" dirty="0"/>
          </a:p>
        </p:txBody>
      </p:sp>
      <p:sp>
        <p:nvSpPr>
          <p:cNvPr id="18" name="TextBox 17"/>
          <p:cNvSpPr txBox="1"/>
          <p:nvPr/>
        </p:nvSpPr>
        <p:spPr>
          <a:xfrm>
            <a:off x="5181363" y="3744842"/>
            <a:ext cx="811312" cy="369332"/>
          </a:xfrm>
          <a:prstGeom prst="rect">
            <a:avLst/>
          </a:prstGeom>
          <a:noFill/>
        </p:spPr>
        <p:txBody>
          <a:bodyPr wrap="none" rtlCol="0">
            <a:spAutoFit/>
          </a:bodyPr>
          <a:lstStyle/>
          <a:p>
            <a:r>
              <a:rPr lang="da-DK" dirty="0" smtClean="0"/>
              <a:t>Part of</a:t>
            </a:r>
            <a:endParaRPr lang="da-DK" dirty="0"/>
          </a:p>
        </p:txBody>
      </p:sp>
      <p:sp>
        <p:nvSpPr>
          <p:cNvPr id="19" name="TextBox 18"/>
          <p:cNvSpPr txBox="1"/>
          <p:nvPr/>
        </p:nvSpPr>
        <p:spPr>
          <a:xfrm>
            <a:off x="2308117" y="3744842"/>
            <a:ext cx="811312" cy="369332"/>
          </a:xfrm>
          <a:prstGeom prst="rect">
            <a:avLst/>
          </a:prstGeom>
          <a:noFill/>
        </p:spPr>
        <p:txBody>
          <a:bodyPr wrap="none" rtlCol="0">
            <a:spAutoFit/>
          </a:bodyPr>
          <a:lstStyle/>
          <a:p>
            <a:r>
              <a:rPr lang="da-DK" dirty="0" smtClean="0"/>
              <a:t>Part of</a:t>
            </a:r>
            <a:endParaRPr lang="da-DK" dirty="0"/>
          </a:p>
        </p:txBody>
      </p:sp>
      <p:sp>
        <p:nvSpPr>
          <p:cNvPr id="20" name="TextBox 19"/>
          <p:cNvSpPr txBox="1"/>
          <p:nvPr/>
        </p:nvSpPr>
        <p:spPr>
          <a:xfrm>
            <a:off x="4245584" y="5408058"/>
            <a:ext cx="495649" cy="369332"/>
          </a:xfrm>
          <a:prstGeom prst="rect">
            <a:avLst/>
          </a:prstGeom>
          <a:noFill/>
        </p:spPr>
        <p:txBody>
          <a:bodyPr wrap="none" rtlCol="0">
            <a:spAutoFit/>
          </a:bodyPr>
          <a:lstStyle/>
          <a:p>
            <a:r>
              <a:rPr lang="da-DK" dirty="0" smtClean="0"/>
              <a:t>Is a</a:t>
            </a:r>
            <a:endParaRPr lang="da-DK" dirty="0"/>
          </a:p>
        </p:txBody>
      </p:sp>
      <p:cxnSp>
        <p:nvCxnSpPr>
          <p:cNvPr id="22" name="Straight Arrow Connector 21"/>
          <p:cNvCxnSpPr/>
          <p:nvPr/>
        </p:nvCxnSpPr>
        <p:spPr>
          <a:xfrm flipH="1">
            <a:off x="3937000" y="5308600"/>
            <a:ext cx="1112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666936" y="2466142"/>
            <a:ext cx="1173911" cy="369332"/>
          </a:xfrm>
          <a:prstGeom prst="rect">
            <a:avLst/>
          </a:prstGeom>
          <a:noFill/>
        </p:spPr>
        <p:txBody>
          <a:bodyPr wrap="none" rtlCol="0">
            <a:spAutoFit/>
          </a:bodyPr>
          <a:lstStyle/>
          <a:p>
            <a:r>
              <a:rPr lang="da-DK" dirty="0" err="1" smtClean="0"/>
              <a:t>Engages</a:t>
            </a:r>
            <a:r>
              <a:rPr lang="da-DK" dirty="0" smtClean="0"/>
              <a:t> in</a:t>
            </a:r>
            <a:endParaRPr lang="da-DK" dirty="0"/>
          </a:p>
        </p:txBody>
      </p:sp>
    </p:spTree>
    <p:extLst>
      <p:ext uri="{BB962C8B-B14F-4D97-AF65-F5344CB8AC3E}">
        <p14:creationId xmlns:p14="http://schemas.microsoft.com/office/powerpoint/2010/main" val="2227578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smtClean="0"/>
              <a:t>The </a:t>
            </a:r>
            <a:r>
              <a:rPr lang="da-DK" sz="4000" dirty="0"/>
              <a:t>E</a:t>
            </a:r>
            <a:r>
              <a:rPr lang="da-DK" sz="4000" dirty="0" smtClean="0"/>
              <a:t>ntity</a:t>
            </a:r>
            <a:endParaRPr lang="da-DK" sz="4000" dirty="0"/>
          </a:p>
        </p:txBody>
      </p:sp>
      <p:sp>
        <p:nvSpPr>
          <p:cNvPr id="2" name="TextBox 1"/>
          <p:cNvSpPr txBox="1"/>
          <p:nvPr/>
        </p:nvSpPr>
        <p:spPr>
          <a:xfrm>
            <a:off x="5041486" y="1915467"/>
            <a:ext cx="6265946" cy="830997"/>
          </a:xfrm>
          <a:prstGeom prst="rect">
            <a:avLst/>
          </a:prstGeom>
          <a:noFill/>
        </p:spPr>
        <p:txBody>
          <a:bodyPr wrap="none" rtlCol="0">
            <a:spAutoFit/>
          </a:bodyPr>
          <a:lstStyle/>
          <a:p>
            <a:r>
              <a:rPr lang="da-DK" sz="2400" dirty="0" err="1" smtClean="0"/>
              <a:t>Defines</a:t>
            </a:r>
            <a:r>
              <a:rPr lang="da-DK" sz="2400" dirty="0" smtClean="0"/>
              <a:t> a set of </a:t>
            </a:r>
            <a:r>
              <a:rPr lang="da-DK" sz="2400" dirty="0" err="1" smtClean="0"/>
              <a:t>attributes</a:t>
            </a:r>
            <a:r>
              <a:rPr lang="da-DK" sz="2400" dirty="0" smtClean="0"/>
              <a:t> with the same domain</a:t>
            </a:r>
          </a:p>
          <a:p>
            <a:r>
              <a:rPr lang="da-DK" sz="2400" dirty="0" smtClean="0"/>
              <a:t>An </a:t>
            </a:r>
            <a:r>
              <a:rPr lang="da-DK" sz="2400" dirty="0" err="1" smtClean="0"/>
              <a:t>entity</a:t>
            </a:r>
            <a:r>
              <a:rPr lang="da-DK" sz="2400" dirty="0" smtClean="0"/>
              <a:t> is a </a:t>
            </a:r>
            <a:r>
              <a:rPr lang="da-DK" sz="2400" dirty="0" err="1" smtClean="0"/>
              <a:t>unity</a:t>
            </a:r>
            <a:r>
              <a:rPr lang="da-DK" sz="2400" dirty="0" smtClean="0"/>
              <a:t> of </a:t>
            </a:r>
            <a:r>
              <a:rPr lang="da-DK" sz="2400" dirty="0" err="1" smtClean="0"/>
              <a:t>fields</a:t>
            </a:r>
            <a:endParaRPr lang="da-DK" sz="2400" dirty="0"/>
          </a:p>
        </p:txBody>
      </p:sp>
      <p:sp>
        <p:nvSpPr>
          <p:cNvPr id="6" name="Rectangle 5"/>
          <p:cNvSpPr/>
          <p:nvPr/>
        </p:nvSpPr>
        <p:spPr>
          <a:xfrm>
            <a:off x="866115" y="2146300"/>
            <a:ext cx="2159000" cy="86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solidFill>
                  <a:schemeClr val="tx1"/>
                </a:solidFill>
              </a:rPr>
              <a:t>Type</a:t>
            </a:r>
            <a:endParaRPr lang="da-DK" dirty="0">
              <a:solidFill>
                <a:schemeClr val="tx1"/>
              </a:solidFill>
            </a:endParaRPr>
          </a:p>
        </p:txBody>
      </p:sp>
      <p:sp>
        <p:nvSpPr>
          <p:cNvPr id="7" name="TextBox 6"/>
          <p:cNvSpPr txBox="1"/>
          <p:nvPr/>
        </p:nvSpPr>
        <p:spPr>
          <a:xfrm>
            <a:off x="3663573" y="1961634"/>
            <a:ext cx="526426" cy="369332"/>
          </a:xfrm>
          <a:prstGeom prst="rect">
            <a:avLst/>
          </a:prstGeom>
          <a:noFill/>
        </p:spPr>
        <p:txBody>
          <a:bodyPr wrap="none" rtlCol="0">
            <a:spAutoFit/>
          </a:bodyPr>
          <a:lstStyle/>
          <a:p>
            <a:r>
              <a:rPr lang="da-DK" dirty="0" smtClean="0"/>
              <a:t>Box</a:t>
            </a:r>
            <a:endParaRPr lang="da-DK" dirty="0"/>
          </a:p>
        </p:txBody>
      </p:sp>
      <p:cxnSp>
        <p:nvCxnSpPr>
          <p:cNvPr id="9" name="Straight Arrow Connector 8"/>
          <p:cNvCxnSpPr>
            <a:stCxn id="7" idx="1"/>
          </p:cNvCxnSpPr>
          <p:nvPr/>
        </p:nvCxnSpPr>
        <p:spPr>
          <a:xfrm flipH="1">
            <a:off x="3025116" y="2146300"/>
            <a:ext cx="638457" cy="279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189999" y="3009900"/>
            <a:ext cx="5826275" cy="830997"/>
          </a:xfrm>
          <a:prstGeom prst="rect">
            <a:avLst/>
          </a:prstGeom>
          <a:noFill/>
        </p:spPr>
        <p:txBody>
          <a:bodyPr wrap="none" rtlCol="0">
            <a:spAutoFit/>
          </a:bodyPr>
          <a:lstStyle/>
          <a:p>
            <a:r>
              <a:rPr lang="da-DK" sz="2400" dirty="0" err="1" smtClean="0"/>
              <a:t>Should</a:t>
            </a:r>
            <a:r>
              <a:rPr lang="da-DK" sz="2400" dirty="0" smtClean="0"/>
              <a:t> </a:t>
            </a:r>
            <a:r>
              <a:rPr lang="da-DK" sz="2400" dirty="0" err="1" smtClean="0"/>
              <a:t>be</a:t>
            </a:r>
            <a:r>
              <a:rPr lang="da-DK" sz="2400" dirty="0" smtClean="0"/>
              <a:t> </a:t>
            </a:r>
            <a:r>
              <a:rPr lang="da-DK" sz="2400" dirty="0" err="1" smtClean="0"/>
              <a:t>able</a:t>
            </a:r>
            <a:r>
              <a:rPr lang="da-DK" sz="2400" dirty="0" smtClean="0"/>
              <a:t> to stand </a:t>
            </a:r>
            <a:r>
              <a:rPr lang="da-DK" sz="2400" dirty="0" err="1" smtClean="0"/>
              <a:t>alone</a:t>
            </a:r>
            <a:r>
              <a:rPr lang="da-DK" sz="2400" dirty="0" smtClean="0"/>
              <a:t> as a set of data</a:t>
            </a:r>
          </a:p>
          <a:p>
            <a:r>
              <a:rPr lang="da-DK" sz="2400" dirty="0" err="1" smtClean="0"/>
              <a:t>That</a:t>
            </a:r>
            <a:r>
              <a:rPr lang="da-DK" sz="2400" dirty="0" smtClean="0"/>
              <a:t> gives </a:t>
            </a:r>
            <a:r>
              <a:rPr lang="da-DK" sz="2400" dirty="0" err="1" smtClean="0"/>
              <a:t>meaning</a:t>
            </a:r>
            <a:endParaRPr lang="da-DK" sz="2400" dirty="0"/>
          </a:p>
        </p:txBody>
      </p:sp>
      <p:graphicFrame>
        <p:nvGraphicFramePr>
          <p:cNvPr id="12" name="Table 11"/>
          <p:cNvGraphicFramePr>
            <a:graphicFrameLocks noGrp="1"/>
          </p:cNvGraphicFramePr>
          <p:nvPr/>
        </p:nvGraphicFramePr>
        <p:xfrm>
          <a:off x="1733173" y="4231639"/>
          <a:ext cx="4495800" cy="1112520"/>
        </p:xfrm>
        <a:graphic>
          <a:graphicData uri="http://schemas.openxmlformats.org/drawingml/2006/table">
            <a:tbl>
              <a:tblPr firstRow="1" bandRow="1">
                <a:tableStyleId>{5C22544A-7EE6-4342-B048-85BDC9FD1C3A}</a:tableStyleId>
              </a:tblPr>
              <a:tblGrid>
                <a:gridCol w="2247900"/>
                <a:gridCol w="2247900"/>
              </a:tblGrid>
              <a:tr h="370840">
                <a:tc>
                  <a:txBody>
                    <a:bodyPr/>
                    <a:lstStyle/>
                    <a:p>
                      <a:pPr algn="ctr"/>
                      <a:r>
                        <a:rPr lang="da-DK" dirty="0" err="1" smtClean="0"/>
                        <a:t>Name</a:t>
                      </a:r>
                      <a:endParaRPr lang="da-DK" dirty="0"/>
                    </a:p>
                  </a:txBody>
                  <a:tcPr/>
                </a:tc>
                <a:tc>
                  <a:txBody>
                    <a:bodyPr/>
                    <a:lstStyle/>
                    <a:p>
                      <a:pPr algn="ctr"/>
                      <a:r>
                        <a:rPr lang="da-DK" dirty="0" err="1" smtClean="0"/>
                        <a:t>Surname</a:t>
                      </a:r>
                      <a:endParaRPr lang="da-DK" dirty="0"/>
                    </a:p>
                  </a:txBody>
                  <a:tcPr/>
                </a:tc>
              </a:tr>
              <a:tr h="370840">
                <a:tc>
                  <a:txBody>
                    <a:bodyPr/>
                    <a:lstStyle/>
                    <a:p>
                      <a:pPr algn="ctr"/>
                      <a:r>
                        <a:rPr lang="da-DK" dirty="0" smtClean="0"/>
                        <a:t>Jesper</a:t>
                      </a:r>
                      <a:endParaRPr lang="da-DK" dirty="0"/>
                    </a:p>
                  </a:txBody>
                  <a:tcPr/>
                </a:tc>
                <a:tc>
                  <a:txBody>
                    <a:bodyPr/>
                    <a:lstStyle/>
                    <a:p>
                      <a:pPr algn="ctr"/>
                      <a:r>
                        <a:rPr lang="da-DK" dirty="0" smtClean="0"/>
                        <a:t>Hansen</a:t>
                      </a:r>
                      <a:endParaRPr lang="da-DK" dirty="0"/>
                    </a:p>
                  </a:txBody>
                  <a:tcPr/>
                </a:tc>
              </a:tr>
              <a:tr h="370840">
                <a:tc>
                  <a:txBody>
                    <a:bodyPr/>
                    <a:lstStyle/>
                    <a:p>
                      <a:pPr algn="ctr"/>
                      <a:r>
                        <a:rPr lang="da-DK" dirty="0" smtClean="0"/>
                        <a:t>Gurli</a:t>
                      </a:r>
                      <a:endParaRPr lang="da-DK" dirty="0"/>
                    </a:p>
                  </a:txBody>
                  <a:tcPr/>
                </a:tc>
                <a:tc>
                  <a:txBody>
                    <a:bodyPr/>
                    <a:lstStyle/>
                    <a:p>
                      <a:pPr algn="ctr"/>
                      <a:r>
                        <a:rPr lang="da-DK" dirty="0" smtClean="0"/>
                        <a:t>Magrethe</a:t>
                      </a:r>
                      <a:endParaRPr lang="da-DK" dirty="0"/>
                    </a:p>
                  </a:txBody>
                  <a:tcPr/>
                </a:tc>
              </a:tr>
            </a:tbl>
          </a:graphicData>
        </a:graphic>
      </p:graphicFrame>
      <p:graphicFrame>
        <p:nvGraphicFramePr>
          <p:cNvPr id="13" name="Table 12"/>
          <p:cNvGraphicFramePr>
            <a:graphicFrameLocks noGrp="1"/>
          </p:cNvGraphicFramePr>
          <p:nvPr/>
        </p:nvGraphicFramePr>
        <p:xfrm>
          <a:off x="8074548" y="4231639"/>
          <a:ext cx="2413000" cy="1112520"/>
        </p:xfrm>
        <a:graphic>
          <a:graphicData uri="http://schemas.openxmlformats.org/drawingml/2006/table">
            <a:tbl>
              <a:tblPr firstRow="1" bandRow="1">
                <a:tableStyleId>{5C22544A-7EE6-4342-B048-85BDC9FD1C3A}</a:tableStyleId>
              </a:tblPr>
              <a:tblGrid>
                <a:gridCol w="2413000"/>
              </a:tblGrid>
              <a:tr h="370840">
                <a:tc>
                  <a:txBody>
                    <a:bodyPr/>
                    <a:lstStyle/>
                    <a:p>
                      <a:pPr algn="ctr"/>
                      <a:r>
                        <a:rPr lang="da-DK" dirty="0" smtClean="0"/>
                        <a:t>Temperature</a:t>
                      </a:r>
                      <a:endParaRPr lang="da-DK" dirty="0"/>
                    </a:p>
                  </a:txBody>
                  <a:tcPr/>
                </a:tc>
              </a:tr>
              <a:tr h="370840">
                <a:tc>
                  <a:txBody>
                    <a:bodyPr/>
                    <a:lstStyle/>
                    <a:p>
                      <a:pPr algn="ctr"/>
                      <a:r>
                        <a:rPr lang="da-DK" dirty="0" smtClean="0"/>
                        <a:t>23</a:t>
                      </a:r>
                      <a:endParaRPr lang="da-DK" dirty="0"/>
                    </a:p>
                  </a:txBody>
                  <a:tcPr/>
                </a:tc>
              </a:tr>
              <a:tr h="370840">
                <a:tc>
                  <a:txBody>
                    <a:bodyPr/>
                    <a:lstStyle/>
                    <a:p>
                      <a:pPr algn="ctr"/>
                      <a:r>
                        <a:rPr lang="da-DK" dirty="0" smtClean="0"/>
                        <a:t>32</a:t>
                      </a:r>
                      <a:endParaRPr lang="da-DK" dirty="0"/>
                    </a:p>
                  </a:txBody>
                  <a:tcPr/>
                </a:tc>
              </a:tr>
            </a:tbl>
          </a:graphicData>
        </a:graphic>
      </p:graphicFrame>
    </p:spTree>
    <p:extLst>
      <p:ext uri="{BB962C8B-B14F-4D97-AF65-F5344CB8AC3E}">
        <p14:creationId xmlns:p14="http://schemas.microsoft.com/office/powerpoint/2010/main" val="1136201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smtClean="0"/>
              <a:t>The </a:t>
            </a:r>
            <a:r>
              <a:rPr lang="da-DK" sz="4000" dirty="0" err="1" smtClean="0"/>
              <a:t>entity</a:t>
            </a:r>
            <a:r>
              <a:rPr lang="da-DK" sz="4000" dirty="0" smtClean="0"/>
              <a:t> – </a:t>
            </a:r>
            <a:r>
              <a:rPr lang="da-DK" sz="4000" dirty="0" err="1" smtClean="0"/>
              <a:t>ready</a:t>
            </a:r>
            <a:r>
              <a:rPr lang="da-DK" sz="4000" dirty="0" smtClean="0"/>
              <a:t> for </a:t>
            </a:r>
            <a:r>
              <a:rPr lang="da-DK" sz="4000" dirty="0" err="1" smtClean="0"/>
              <a:t>relationships</a:t>
            </a:r>
            <a:endParaRPr lang="da-DK" sz="4000" dirty="0"/>
          </a:p>
        </p:txBody>
      </p:sp>
      <p:sp>
        <p:nvSpPr>
          <p:cNvPr id="5" name="TextBox 4"/>
          <p:cNvSpPr txBox="1"/>
          <p:nvPr/>
        </p:nvSpPr>
        <p:spPr>
          <a:xfrm>
            <a:off x="2752164" y="2673866"/>
            <a:ext cx="6938503" cy="954107"/>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da-DK" sz="2800" dirty="0" err="1" smtClean="0">
                <a:solidFill>
                  <a:schemeClr val="tx1"/>
                </a:solidFill>
              </a:rPr>
              <a:t>Entity</a:t>
            </a:r>
            <a:r>
              <a:rPr lang="da-DK" sz="2800" dirty="0" smtClean="0">
                <a:solidFill>
                  <a:schemeClr val="tx1"/>
                </a:solidFill>
              </a:rPr>
              <a:t> must </a:t>
            </a:r>
            <a:r>
              <a:rPr lang="da-DK" sz="2800" dirty="0" err="1" smtClean="0">
                <a:solidFill>
                  <a:schemeClr val="tx1"/>
                </a:solidFill>
              </a:rPr>
              <a:t>pass</a:t>
            </a:r>
            <a:r>
              <a:rPr lang="da-DK" sz="2800" dirty="0" smtClean="0">
                <a:solidFill>
                  <a:schemeClr val="tx1"/>
                </a:solidFill>
              </a:rPr>
              <a:t> the </a:t>
            </a:r>
            <a:r>
              <a:rPr lang="da-DK" sz="2800" dirty="0" err="1" smtClean="0">
                <a:solidFill>
                  <a:schemeClr val="tx1"/>
                </a:solidFill>
              </a:rPr>
              <a:t>first</a:t>
            </a:r>
            <a:r>
              <a:rPr lang="da-DK" sz="2800" dirty="0" smtClean="0">
                <a:solidFill>
                  <a:schemeClr val="tx1"/>
                </a:solidFill>
              </a:rPr>
              <a:t> 3 </a:t>
            </a:r>
            <a:r>
              <a:rPr lang="da-DK" sz="2800" dirty="0" err="1" smtClean="0">
                <a:solidFill>
                  <a:schemeClr val="tx1"/>
                </a:solidFill>
              </a:rPr>
              <a:t>normalization</a:t>
            </a:r>
            <a:r>
              <a:rPr lang="da-DK" sz="2800" dirty="0" smtClean="0">
                <a:solidFill>
                  <a:schemeClr val="tx1"/>
                </a:solidFill>
              </a:rPr>
              <a:t> </a:t>
            </a:r>
            <a:r>
              <a:rPr lang="da-DK" sz="2800" dirty="0" err="1" smtClean="0">
                <a:solidFill>
                  <a:schemeClr val="tx1"/>
                </a:solidFill>
              </a:rPr>
              <a:t>rules</a:t>
            </a:r>
            <a:endParaRPr lang="da-DK" sz="2800" dirty="0" smtClean="0">
              <a:solidFill>
                <a:schemeClr val="tx1"/>
              </a:solidFill>
            </a:endParaRPr>
          </a:p>
          <a:p>
            <a:pPr algn="ctr"/>
            <a:r>
              <a:rPr lang="da-DK" sz="2800" dirty="0" smtClean="0">
                <a:solidFill>
                  <a:schemeClr val="tx1"/>
                </a:solidFill>
              </a:rPr>
              <a:t>(for a </a:t>
            </a:r>
            <a:r>
              <a:rPr lang="da-DK" sz="2800" dirty="0" err="1" smtClean="0">
                <a:solidFill>
                  <a:schemeClr val="tx1"/>
                </a:solidFill>
              </a:rPr>
              <a:t>later</a:t>
            </a:r>
            <a:r>
              <a:rPr lang="da-DK" sz="2800" dirty="0" smtClean="0">
                <a:solidFill>
                  <a:schemeClr val="tx1"/>
                </a:solidFill>
              </a:rPr>
              <a:t> </a:t>
            </a:r>
            <a:r>
              <a:rPr lang="da-DK" sz="2800" dirty="0" err="1" smtClean="0">
                <a:solidFill>
                  <a:schemeClr val="tx1"/>
                </a:solidFill>
              </a:rPr>
              <a:t>lesson</a:t>
            </a:r>
            <a:r>
              <a:rPr lang="da-DK" sz="2800" dirty="0" smtClean="0">
                <a:solidFill>
                  <a:schemeClr val="tx1"/>
                </a:solidFill>
              </a:rPr>
              <a:t>!)</a:t>
            </a:r>
            <a:endParaRPr lang="da-DK" sz="2800" dirty="0">
              <a:solidFill>
                <a:schemeClr val="tx1"/>
              </a:solidFill>
            </a:endParaRPr>
          </a:p>
        </p:txBody>
      </p:sp>
      <p:sp>
        <p:nvSpPr>
          <p:cNvPr id="6" name="TextBox 5"/>
          <p:cNvSpPr txBox="1"/>
          <p:nvPr/>
        </p:nvSpPr>
        <p:spPr>
          <a:xfrm>
            <a:off x="433229" y="4196498"/>
            <a:ext cx="11576374" cy="954107"/>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pPr algn="ctr"/>
            <a:r>
              <a:rPr lang="da-DK" sz="2800" dirty="0" smtClean="0">
                <a:solidFill>
                  <a:schemeClr val="tx1"/>
                </a:solidFill>
              </a:rPr>
              <a:t>No 2 </a:t>
            </a:r>
            <a:r>
              <a:rPr lang="da-DK" sz="2800" dirty="0" err="1" smtClean="0">
                <a:solidFill>
                  <a:schemeClr val="tx1"/>
                </a:solidFill>
              </a:rPr>
              <a:t>rows</a:t>
            </a:r>
            <a:r>
              <a:rPr lang="da-DK" sz="2800" dirty="0" smtClean="0">
                <a:solidFill>
                  <a:schemeClr val="tx1"/>
                </a:solidFill>
              </a:rPr>
              <a:t> must </a:t>
            </a:r>
            <a:r>
              <a:rPr lang="da-DK" sz="2800" dirty="0" err="1" smtClean="0">
                <a:solidFill>
                  <a:schemeClr val="tx1"/>
                </a:solidFill>
              </a:rPr>
              <a:t>be</a:t>
            </a:r>
            <a:r>
              <a:rPr lang="da-DK" sz="2800" dirty="0" smtClean="0">
                <a:solidFill>
                  <a:schemeClr val="tx1"/>
                </a:solidFill>
              </a:rPr>
              <a:t> </a:t>
            </a:r>
            <a:r>
              <a:rPr lang="da-DK" sz="2800" dirty="0" err="1" smtClean="0">
                <a:solidFill>
                  <a:schemeClr val="tx1"/>
                </a:solidFill>
              </a:rPr>
              <a:t>exactly</a:t>
            </a:r>
            <a:r>
              <a:rPr lang="da-DK" sz="2800" dirty="0" smtClean="0">
                <a:solidFill>
                  <a:schemeClr val="tx1"/>
                </a:solidFill>
              </a:rPr>
              <a:t> the same data </a:t>
            </a:r>
            <a:r>
              <a:rPr lang="da-DK" sz="2800" dirty="0" err="1" smtClean="0">
                <a:solidFill>
                  <a:schemeClr val="tx1"/>
                </a:solidFill>
              </a:rPr>
              <a:t>combined</a:t>
            </a:r>
            <a:r>
              <a:rPr lang="da-DK" sz="2800" dirty="0" smtClean="0">
                <a:solidFill>
                  <a:schemeClr val="tx1"/>
                </a:solidFill>
              </a:rPr>
              <a:t> – all </a:t>
            </a:r>
            <a:r>
              <a:rPr lang="da-DK" sz="2800" dirty="0" err="1" smtClean="0">
                <a:solidFill>
                  <a:schemeClr val="tx1"/>
                </a:solidFill>
              </a:rPr>
              <a:t>rows</a:t>
            </a:r>
            <a:r>
              <a:rPr lang="da-DK" sz="2800" dirty="0" smtClean="0">
                <a:solidFill>
                  <a:schemeClr val="tx1"/>
                </a:solidFill>
              </a:rPr>
              <a:t> must </a:t>
            </a:r>
            <a:r>
              <a:rPr lang="da-DK" sz="2800" dirty="0" err="1" smtClean="0">
                <a:solidFill>
                  <a:schemeClr val="tx1"/>
                </a:solidFill>
              </a:rPr>
              <a:t>be</a:t>
            </a:r>
            <a:r>
              <a:rPr lang="da-DK" sz="2800" dirty="0" smtClean="0">
                <a:solidFill>
                  <a:schemeClr val="tx1"/>
                </a:solidFill>
              </a:rPr>
              <a:t> </a:t>
            </a:r>
            <a:r>
              <a:rPr lang="da-DK" sz="2800" dirty="0" err="1" smtClean="0">
                <a:solidFill>
                  <a:schemeClr val="tx1"/>
                </a:solidFill>
              </a:rPr>
              <a:t>distinct</a:t>
            </a:r>
            <a:endParaRPr lang="da-DK" sz="2800" dirty="0" smtClean="0">
              <a:solidFill>
                <a:schemeClr val="tx1"/>
              </a:solidFill>
            </a:endParaRPr>
          </a:p>
          <a:p>
            <a:pPr algn="ctr"/>
            <a:r>
              <a:rPr lang="da-DK" sz="2800" dirty="0" err="1" smtClean="0">
                <a:solidFill>
                  <a:schemeClr val="tx1"/>
                </a:solidFill>
              </a:rPr>
              <a:t>Better</a:t>
            </a:r>
            <a:r>
              <a:rPr lang="da-DK" sz="2800" dirty="0" smtClean="0">
                <a:solidFill>
                  <a:schemeClr val="tx1"/>
                </a:solidFill>
              </a:rPr>
              <a:t> </a:t>
            </a:r>
            <a:r>
              <a:rPr lang="da-DK" sz="2800" dirty="0" err="1" smtClean="0">
                <a:solidFill>
                  <a:schemeClr val="tx1"/>
                </a:solidFill>
              </a:rPr>
              <a:t>expressed</a:t>
            </a:r>
            <a:r>
              <a:rPr lang="da-DK" sz="2800" dirty="0" smtClean="0">
                <a:solidFill>
                  <a:schemeClr val="tx1"/>
                </a:solidFill>
              </a:rPr>
              <a:t> as </a:t>
            </a:r>
            <a:r>
              <a:rPr lang="da-DK" sz="2800" dirty="0" err="1" smtClean="0">
                <a:solidFill>
                  <a:schemeClr val="tx1"/>
                </a:solidFill>
              </a:rPr>
              <a:t>no</a:t>
            </a:r>
            <a:r>
              <a:rPr lang="da-DK" sz="2800" dirty="0" smtClean="0">
                <a:solidFill>
                  <a:schemeClr val="tx1"/>
                </a:solidFill>
              </a:rPr>
              <a:t> </a:t>
            </a:r>
            <a:r>
              <a:rPr lang="da-DK" sz="2800" dirty="0" err="1" smtClean="0">
                <a:solidFill>
                  <a:schemeClr val="tx1"/>
                </a:solidFill>
              </a:rPr>
              <a:t>redundancy</a:t>
            </a:r>
            <a:endParaRPr lang="da-DK" sz="2800" dirty="0">
              <a:solidFill>
                <a:schemeClr val="tx1"/>
              </a:solidFill>
            </a:endParaRPr>
          </a:p>
        </p:txBody>
      </p:sp>
    </p:spTree>
    <p:extLst>
      <p:ext uri="{BB962C8B-B14F-4D97-AF65-F5344CB8AC3E}">
        <p14:creationId xmlns:p14="http://schemas.microsoft.com/office/powerpoint/2010/main" val="2659001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smtClean="0"/>
              <a:t>The </a:t>
            </a:r>
            <a:r>
              <a:rPr lang="da-DK" sz="4000" dirty="0" err="1" smtClean="0"/>
              <a:t>entity</a:t>
            </a:r>
            <a:endParaRPr lang="da-DK" sz="4000" dirty="0"/>
          </a:p>
        </p:txBody>
      </p:sp>
      <p:sp>
        <p:nvSpPr>
          <p:cNvPr id="5" name="TextBox 4"/>
          <p:cNvSpPr txBox="1"/>
          <p:nvPr/>
        </p:nvSpPr>
        <p:spPr>
          <a:xfrm>
            <a:off x="8559800" y="2336800"/>
            <a:ext cx="1310615" cy="369332"/>
          </a:xfrm>
          <a:prstGeom prst="rect">
            <a:avLst/>
          </a:prstGeom>
          <a:noFill/>
        </p:spPr>
        <p:txBody>
          <a:bodyPr wrap="none" rtlCol="0">
            <a:spAutoFit/>
          </a:bodyPr>
          <a:lstStyle/>
          <a:p>
            <a:r>
              <a:rPr lang="da-DK" dirty="0" err="1" smtClean="0"/>
              <a:t>Weak</a:t>
            </a:r>
            <a:r>
              <a:rPr lang="da-DK" dirty="0" smtClean="0"/>
              <a:t> </a:t>
            </a:r>
            <a:r>
              <a:rPr lang="da-DK" dirty="0" err="1" smtClean="0"/>
              <a:t>entity</a:t>
            </a:r>
            <a:endParaRPr lang="da-DK" dirty="0"/>
          </a:p>
        </p:txBody>
      </p:sp>
      <p:sp>
        <p:nvSpPr>
          <p:cNvPr id="6" name="TextBox 5"/>
          <p:cNvSpPr txBox="1"/>
          <p:nvPr/>
        </p:nvSpPr>
        <p:spPr>
          <a:xfrm>
            <a:off x="2755900" y="2336800"/>
            <a:ext cx="1395510" cy="369332"/>
          </a:xfrm>
          <a:prstGeom prst="rect">
            <a:avLst/>
          </a:prstGeom>
          <a:noFill/>
        </p:spPr>
        <p:txBody>
          <a:bodyPr wrap="none" rtlCol="0">
            <a:spAutoFit/>
          </a:bodyPr>
          <a:lstStyle/>
          <a:p>
            <a:r>
              <a:rPr lang="da-DK" dirty="0" err="1" smtClean="0"/>
              <a:t>Strong</a:t>
            </a:r>
            <a:r>
              <a:rPr lang="da-DK" dirty="0" smtClean="0"/>
              <a:t> </a:t>
            </a:r>
            <a:r>
              <a:rPr lang="da-DK" dirty="0" err="1" smtClean="0"/>
              <a:t>entity</a:t>
            </a:r>
            <a:endParaRPr lang="da-DK" dirty="0"/>
          </a:p>
        </p:txBody>
      </p:sp>
      <p:graphicFrame>
        <p:nvGraphicFramePr>
          <p:cNvPr id="8" name="Table 7"/>
          <p:cNvGraphicFramePr>
            <a:graphicFrameLocks noGrp="1"/>
          </p:cNvGraphicFramePr>
          <p:nvPr/>
        </p:nvGraphicFramePr>
        <p:xfrm>
          <a:off x="1079500" y="3012439"/>
          <a:ext cx="4495800" cy="1112520"/>
        </p:xfrm>
        <a:graphic>
          <a:graphicData uri="http://schemas.openxmlformats.org/drawingml/2006/table">
            <a:tbl>
              <a:tblPr firstRow="1" bandRow="1">
                <a:tableStyleId>{5C22544A-7EE6-4342-B048-85BDC9FD1C3A}</a:tableStyleId>
              </a:tblPr>
              <a:tblGrid>
                <a:gridCol w="1498600"/>
                <a:gridCol w="1498600"/>
                <a:gridCol w="1498600"/>
              </a:tblGrid>
              <a:tr h="370840">
                <a:tc>
                  <a:txBody>
                    <a:bodyPr/>
                    <a:lstStyle/>
                    <a:p>
                      <a:pPr algn="ctr"/>
                      <a:r>
                        <a:rPr lang="da-DK" dirty="0" err="1" smtClean="0"/>
                        <a:t>Key</a:t>
                      </a:r>
                      <a:endParaRPr lang="da-DK" dirty="0"/>
                    </a:p>
                  </a:txBody>
                  <a:tcPr/>
                </a:tc>
                <a:tc>
                  <a:txBody>
                    <a:bodyPr/>
                    <a:lstStyle/>
                    <a:p>
                      <a:pPr algn="ctr"/>
                      <a:r>
                        <a:rPr lang="da-DK" dirty="0" err="1" smtClean="0"/>
                        <a:t>Name</a:t>
                      </a:r>
                      <a:endParaRPr lang="da-DK" dirty="0"/>
                    </a:p>
                  </a:txBody>
                  <a:tcPr/>
                </a:tc>
                <a:tc>
                  <a:txBody>
                    <a:bodyPr/>
                    <a:lstStyle/>
                    <a:p>
                      <a:pPr algn="ctr"/>
                      <a:r>
                        <a:rPr lang="da-DK" dirty="0" err="1" smtClean="0"/>
                        <a:t>Surname</a:t>
                      </a:r>
                      <a:endParaRPr lang="da-DK" dirty="0"/>
                    </a:p>
                  </a:txBody>
                  <a:tcPr/>
                </a:tc>
              </a:tr>
              <a:tr h="370840">
                <a:tc>
                  <a:txBody>
                    <a:bodyPr/>
                    <a:lstStyle/>
                    <a:p>
                      <a:pPr algn="ctr"/>
                      <a:r>
                        <a:rPr lang="da-DK" dirty="0" smtClean="0"/>
                        <a:t>1</a:t>
                      </a:r>
                      <a:endParaRPr lang="da-DK" dirty="0"/>
                    </a:p>
                  </a:txBody>
                  <a:tcPr/>
                </a:tc>
                <a:tc>
                  <a:txBody>
                    <a:bodyPr/>
                    <a:lstStyle/>
                    <a:p>
                      <a:pPr algn="ctr"/>
                      <a:r>
                        <a:rPr lang="da-DK" dirty="0" smtClean="0"/>
                        <a:t>Jesper</a:t>
                      </a:r>
                      <a:endParaRPr lang="da-DK" dirty="0"/>
                    </a:p>
                  </a:txBody>
                  <a:tcPr/>
                </a:tc>
                <a:tc>
                  <a:txBody>
                    <a:bodyPr/>
                    <a:lstStyle/>
                    <a:p>
                      <a:pPr algn="ctr"/>
                      <a:r>
                        <a:rPr lang="da-DK" dirty="0" smtClean="0"/>
                        <a:t>Hansen</a:t>
                      </a:r>
                      <a:endParaRPr lang="da-DK" dirty="0"/>
                    </a:p>
                  </a:txBody>
                  <a:tcPr/>
                </a:tc>
              </a:tr>
              <a:tr h="370840">
                <a:tc>
                  <a:txBody>
                    <a:bodyPr/>
                    <a:lstStyle/>
                    <a:p>
                      <a:pPr algn="ctr"/>
                      <a:r>
                        <a:rPr lang="da-DK" dirty="0" smtClean="0"/>
                        <a:t>2</a:t>
                      </a:r>
                      <a:endParaRPr lang="da-DK" dirty="0"/>
                    </a:p>
                  </a:txBody>
                  <a:tcPr/>
                </a:tc>
                <a:tc>
                  <a:txBody>
                    <a:bodyPr/>
                    <a:lstStyle/>
                    <a:p>
                      <a:pPr algn="ctr"/>
                      <a:r>
                        <a:rPr lang="da-DK" dirty="0" smtClean="0"/>
                        <a:t>Gurli</a:t>
                      </a:r>
                      <a:endParaRPr lang="da-DK" dirty="0"/>
                    </a:p>
                  </a:txBody>
                  <a:tcPr/>
                </a:tc>
                <a:tc>
                  <a:txBody>
                    <a:bodyPr/>
                    <a:lstStyle/>
                    <a:p>
                      <a:pPr algn="ctr"/>
                      <a:r>
                        <a:rPr lang="da-DK" dirty="0" smtClean="0"/>
                        <a:t>Magrethe</a:t>
                      </a:r>
                      <a:endParaRPr lang="da-DK" dirty="0"/>
                    </a:p>
                  </a:txBody>
                  <a:tcPr/>
                </a:tc>
              </a:tr>
            </a:tbl>
          </a:graphicData>
        </a:graphic>
      </p:graphicFrame>
      <p:graphicFrame>
        <p:nvGraphicFramePr>
          <p:cNvPr id="9" name="Table 8"/>
          <p:cNvGraphicFramePr>
            <a:graphicFrameLocks noGrp="1"/>
          </p:cNvGraphicFramePr>
          <p:nvPr/>
        </p:nvGraphicFramePr>
        <p:xfrm>
          <a:off x="6978273" y="3063239"/>
          <a:ext cx="4495800" cy="1112520"/>
        </p:xfrm>
        <a:graphic>
          <a:graphicData uri="http://schemas.openxmlformats.org/drawingml/2006/table">
            <a:tbl>
              <a:tblPr firstRow="1" bandRow="1">
                <a:tableStyleId>{5C22544A-7EE6-4342-B048-85BDC9FD1C3A}</a:tableStyleId>
              </a:tblPr>
              <a:tblGrid>
                <a:gridCol w="1498600"/>
                <a:gridCol w="1498600"/>
                <a:gridCol w="1498600"/>
              </a:tblGrid>
              <a:tr h="370840">
                <a:tc>
                  <a:txBody>
                    <a:bodyPr/>
                    <a:lstStyle/>
                    <a:p>
                      <a:pPr algn="ctr"/>
                      <a:r>
                        <a:rPr lang="da-DK" dirty="0" err="1" smtClean="0"/>
                        <a:t>Name</a:t>
                      </a:r>
                      <a:endParaRPr lang="da-DK" dirty="0"/>
                    </a:p>
                  </a:txBody>
                  <a:tcPr/>
                </a:tc>
                <a:tc>
                  <a:txBody>
                    <a:bodyPr/>
                    <a:lstStyle/>
                    <a:p>
                      <a:pPr algn="ctr"/>
                      <a:r>
                        <a:rPr lang="da-DK" dirty="0" err="1" smtClean="0"/>
                        <a:t>Surname</a:t>
                      </a:r>
                      <a:endParaRPr lang="da-DK" dirty="0"/>
                    </a:p>
                  </a:txBody>
                  <a:tcPr/>
                </a:tc>
                <a:tc>
                  <a:txBody>
                    <a:bodyPr/>
                    <a:lstStyle/>
                    <a:p>
                      <a:pPr algn="ctr"/>
                      <a:r>
                        <a:rPr lang="da-DK" dirty="0" err="1" smtClean="0"/>
                        <a:t>Foreign</a:t>
                      </a:r>
                      <a:r>
                        <a:rPr lang="da-DK" dirty="0" smtClean="0"/>
                        <a:t> </a:t>
                      </a:r>
                      <a:r>
                        <a:rPr lang="da-DK" dirty="0" err="1" smtClean="0"/>
                        <a:t>Key</a:t>
                      </a:r>
                      <a:endParaRPr lang="da-DK" dirty="0"/>
                    </a:p>
                  </a:txBody>
                  <a:tcPr/>
                </a:tc>
              </a:tr>
              <a:tr h="370840">
                <a:tc>
                  <a:txBody>
                    <a:bodyPr/>
                    <a:lstStyle/>
                    <a:p>
                      <a:pPr algn="ctr"/>
                      <a:r>
                        <a:rPr lang="da-DK" dirty="0" smtClean="0"/>
                        <a:t>Jesper</a:t>
                      </a:r>
                      <a:endParaRPr lang="da-DK" dirty="0"/>
                    </a:p>
                  </a:txBody>
                  <a:tcPr/>
                </a:tc>
                <a:tc>
                  <a:txBody>
                    <a:bodyPr/>
                    <a:lstStyle/>
                    <a:p>
                      <a:pPr algn="ctr"/>
                      <a:r>
                        <a:rPr lang="da-DK" dirty="0" smtClean="0"/>
                        <a:t>Hansen</a:t>
                      </a:r>
                      <a:endParaRPr lang="da-DK" dirty="0"/>
                    </a:p>
                  </a:txBody>
                  <a:tcPr/>
                </a:tc>
                <a:tc>
                  <a:txBody>
                    <a:bodyPr/>
                    <a:lstStyle/>
                    <a:p>
                      <a:pPr algn="ctr"/>
                      <a:r>
                        <a:rPr lang="da-DK" dirty="0" smtClean="0"/>
                        <a:t>44</a:t>
                      </a:r>
                      <a:endParaRPr lang="da-DK" dirty="0"/>
                    </a:p>
                  </a:txBody>
                  <a:tcPr/>
                </a:tc>
              </a:tr>
              <a:tr h="370840">
                <a:tc>
                  <a:txBody>
                    <a:bodyPr/>
                    <a:lstStyle/>
                    <a:p>
                      <a:pPr algn="ctr"/>
                      <a:r>
                        <a:rPr lang="da-DK" dirty="0" smtClean="0"/>
                        <a:t>Gurli</a:t>
                      </a:r>
                      <a:endParaRPr lang="da-DK" dirty="0"/>
                    </a:p>
                  </a:txBody>
                  <a:tcPr/>
                </a:tc>
                <a:tc>
                  <a:txBody>
                    <a:bodyPr/>
                    <a:lstStyle/>
                    <a:p>
                      <a:pPr algn="ctr"/>
                      <a:r>
                        <a:rPr lang="da-DK" dirty="0" smtClean="0"/>
                        <a:t>Magrethe</a:t>
                      </a:r>
                      <a:endParaRPr lang="da-DK" dirty="0"/>
                    </a:p>
                  </a:txBody>
                  <a:tcPr/>
                </a:tc>
                <a:tc>
                  <a:txBody>
                    <a:bodyPr/>
                    <a:lstStyle/>
                    <a:p>
                      <a:pPr algn="ctr"/>
                      <a:r>
                        <a:rPr lang="da-DK" dirty="0" smtClean="0"/>
                        <a:t>45</a:t>
                      </a:r>
                      <a:endParaRPr lang="da-DK" dirty="0"/>
                    </a:p>
                  </a:txBody>
                  <a:tcPr/>
                </a:tc>
              </a:tr>
            </a:tbl>
          </a:graphicData>
        </a:graphic>
      </p:graphicFrame>
      <p:sp>
        <p:nvSpPr>
          <p:cNvPr id="10" name="TextBox 9"/>
          <p:cNvSpPr txBox="1"/>
          <p:nvPr/>
        </p:nvSpPr>
        <p:spPr>
          <a:xfrm>
            <a:off x="1028700" y="4432300"/>
            <a:ext cx="4546373" cy="369332"/>
          </a:xfrm>
          <a:prstGeom prst="rect">
            <a:avLst/>
          </a:prstGeom>
          <a:noFill/>
        </p:spPr>
        <p:txBody>
          <a:bodyPr wrap="none" rtlCol="0">
            <a:spAutoFit/>
          </a:bodyPr>
          <a:lstStyle/>
          <a:p>
            <a:r>
              <a:rPr lang="da-DK" dirty="0" err="1" smtClean="0"/>
              <a:t>Dependency</a:t>
            </a:r>
            <a:r>
              <a:rPr lang="da-DK" dirty="0" smtClean="0"/>
              <a:t> on </a:t>
            </a:r>
            <a:r>
              <a:rPr lang="da-DK" u="sng" dirty="0" err="1" smtClean="0"/>
              <a:t>own</a:t>
            </a:r>
            <a:r>
              <a:rPr lang="da-DK" dirty="0" smtClean="0"/>
              <a:t> </a:t>
            </a:r>
            <a:r>
              <a:rPr lang="da-DK" dirty="0" err="1" smtClean="0"/>
              <a:t>key</a:t>
            </a:r>
            <a:r>
              <a:rPr lang="da-DK" dirty="0" smtClean="0"/>
              <a:t> to </a:t>
            </a:r>
            <a:r>
              <a:rPr lang="da-DK" dirty="0" err="1" smtClean="0"/>
              <a:t>create</a:t>
            </a:r>
            <a:r>
              <a:rPr lang="da-DK" dirty="0" smtClean="0"/>
              <a:t> </a:t>
            </a:r>
            <a:r>
              <a:rPr lang="da-DK" dirty="0" err="1" smtClean="0"/>
              <a:t>distinc</a:t>
            </a:r>
            <a:r>
              <a:rPr lang="da-DK" dirty="0" smtClean="0"/>
              <a:t> </a:t>
            </a:r>
            <a:r>
              <a:rPr lang="da-DK" dirty="0" err="1" smtClean="0"/>
              <a:t>rows</a:t>
            </a:r>
            <a:endParaRPr lang="da-DK" dirty="0"/>
          </a:p>
        </p:txBody>
      </p:sp>
      <p:sp>
        <p:nvSpPr>
          <p:cNvPr id="11" name="TextBox 10"/>
          <p:cNvSpPr txBox="1"/>
          <p:nvPr/>
        </p:nvSpPr>
        <p:spPr>
          <a:xfrm>
            <a:off x="6713320" y="4432300"/>
            <a:ext cx="4802277" cy="369332"/>
          </a:xfrm>
          <a:prstGeom prst="rect">
            <a:avLst/>
          </a:prstGeom>
          <a:noFill/>
        </p:spPr>
        <p:txBody>
          <a:bodyPr wrap="none" rtlCol="0">
            <a:spAutoFit/>
          </a:bodyPr>
          <a:lstStyle/>
          <a:p>
            <a:r>
              <a:rPr lang="da-DK" dirty="0" err="1" smtClean="0"/>
              <a:t>Dependency</a:t>
            </a:r>
            <a:r>
              <a:rPr lang="da-DK" dirty="0" smtClean="0"/>
              <a:t> on </a:t>
            </a:r>
            <a:r>
              <a:rPr lang="da-DK" u="sng" dirty="0" err="1" smtClean="0"/>
              <a:t>foreign</a:t>
            </a:r>
            <a:r>
              <a:rPr lang="da-DK" dirty="0" smtClean="0"/>
              <a:t> </a:t>
            </a:r>
            <a:r>
              <a:rPr lang="da-DK" dirty="0" err="1" smtClean="0"/>
              <a:t>key</a:t>
            </a:r>
            <a:r>
              <a:rPr lang="da-DK" dirty="0" smtClean="0"/>
              <a:t> to </a:t>
            </a:r>
            <a:r>
              <a:rPr lang="da-DK" dirty="0" err="1" smtClean="0"/>
              <a:t>create</a:t>
            </a:r>
            <a:r>
              <a:rPr lang="da-DK" dirty="0" smtClean="0"/>
              <a:t> </a:t>
            </a:r>
            <a:r>
              <a:rPr lang="da-DK" dirty="0" err="1" smtClean="0"/>
              <a:t>distinc</a:t>
            </a:r>
            <a:r>
              <a:rPr lang="da-DK" dirty="0" smtClean="0"/>
              <a:t> </a:t>
            </a:r>
            <a:r>
              <a:rPr lang="da-DK" dirty="0" err="1" smtClean="0"/>
              <a:t>rows</a:t>
            </a:r>
            <a:endParaRPr lang="da-DK" dirty="0"/>
          </a:p>
        </p:txBody>
      </p:sp>
    </p:spTree>
    <p:extLst>
      <p:ext uri="{BB962C8B-B14F-4D97-AF65-F5344CB8AC3E}">
        <p14:creationId xmlns:p14="http://schemas.microsoft.com/office/powerpoint/2010/main" val="989560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Entity</a:t>
            </a:r>
            <a:r>
              <a:rPr lang="da-DK" sz="4000" dirty="0" smtClean="0"/>
              <a:t> sets</a:t>
            </a:r>
            <a:endParaRPr lang="da-DK" sz="4000" dirty="0"/>
          </a:p>
        </p:txBody>
      </p:sp>
      <p:graphicFrame>
        <p:nvGraphicFramePr>
          <p:cNvPr id="2" name="Table 1"/>
          <p:cNvGraphicFramePr>
            <a:graphicFrameLocks noGrp="1"/>
          </p:cNvGraphicFramePr>
          <p:nvPr/>
        </p:nvGraphicFramePr>
        <p:xfrm>
          <a:off x="2921000" y="2205566"/>
          <a:ext cx="8128000" cy="1483360"/>
        </p:xfrm>
        <a:graphic>
          <a:graphicData uri="http://schemas.openxmlformats.org/drawingml/2006/table">
            <a:tbl>
              <a:tblPr firstRow="1" bandRow="1">
                <a:tableStyleId>{93296810-A885-4BE3-A3E7-6D5BEEA58F35}</a:tableStyleId>
              </a:tblPr>
              <a:tblGrid>
                <a:gridCol w="2032000"/>
                <a:gridCol w="2032000"/>
                <a:gridCol w="2032000"/>
                <a:gridCol w="2032000"/>
              </a:tblGrid>
              <a:tr h="370840">
                <a:tc>
                  <a:txBody>
                    <a:bodyPr/>
                    <a:lstStyle/>
                    <a:p>
                      <a:r>
                        <a:rPr lang="da-DK" dirty="0" smtClean="0"/>
                        <a:t>Column</a:t>
                      </a:r>
                      <a:endParaRPr lang="da-DK" dirty="0"/>
                    </a:p>
                  </a:txBody>
                  <a:tcPr/>
                </a:tc>
                <a:tc>
                  <a:txBody>
                    <a:bodyPr/>
                    <a:lstStyle/>
                    <a:p>
                      <a:r>
                        <a:rPr lang="da-DK" dirty="0" smtClean="0"/>
                        <a:t>Column</a:t>
                      </a:r>
                      <a:endParaRPr lang="da-DK" dirty="0"/>
                    </a:p>
                  </a:txBody>
                  <a:tcPr/>
                </a:tc>
                <a:tc>
                  <a:txBody>
                    <a:bodyPr/>
                    <a:lstStyle/>
                    <a:p>
                      <a:r>
                        <a:rPr lang="da-DK" dirty="0" smtClean="0"/>
                        <a:t>Column</a:t>
                      </a:r>
                      <a:endParaRPr lang="da-DK" dirty="0"/>
                    </a:p>
                  </a:txBody>
                  <a:tcPr/>
                </a:tc>
                <a:tc>
                  <a:txBody>
                    <a:bodyPr/>
                    <a:lstStyle/>
                    <a:p>
                      <a:r>
                        <a:rPr lang="da-DK" dirty="0" smtClean="0"/>
                        <a:t>Column</a:t>
                      </a:r>
                      <a:endParaRPr lang="da-DK" dirty="0"/>
                    </a:p>
                  </a:txBody>
                  <a:tcPr/>
                </a:tc>
              </a:tr>
              <a:tr h="370840">
                <a:tc>
                  <a:txBody>
                    <a:bodyPr/>
                    <a:lstStyle/>
                    <a:p>
                      <a:r>
                        <a:rPr lang="da-DK" dirty="0" smtClean="0"/>
                        <a:t>Data</a:t>
                      </a:r>
                      <a:endParaRPr lang="da-DK" dirty="0"/>
                    </a:p>
                  </a:txBody>
                  <a:tcPr/>
                </a:tc>
                <a:tc>
                  <a:txBody>
                    <a:bodyPr/>
                    <a:lstStyle/>
                    <a:p>
                      <a:r>
                        <a:rPr lang="da-DK" dirty="0" smtClean="0"/>
                        <a:t>Data</a:t>
                      </a:r>
                      <a:endParaRPr lang="da-DK" dirty="0"/>
                    </a:p>
                  </a:txBody>
                  <a:tcPr/>
                </a:tc>
                <a:tc>
                  <a:txBody>
                    <a:bodyPr/>
                    <a:lstStyle/>
                    <a:p>
                      <a:r>
                        <a:rPr lang="da-DK" dirty="0" smtClean="0"/>
                        <a:t>Data</a:t>
                      </a:r>
                      <a:endParaRPr lang="da-DK" dirty="0"/>
                    </a:p>
                  </a:txBody>
                  <a:tcPr/>
                </a:tc>
                <a:tc>
                  <a:txBody>
                    <a:bodyPr/>
                    <a:lstStyle/>
                    <a:p>
                      <a:r>
                        <a:rPr lang="da-DK" dirty="0" smtClean="0"/>
                        <a:t>Data</a:t>
                      </a:r>
                      <a:endParaRPr lang="da-DK" dirty="0"/>
                    </a:p>
                  </a:txBody>
                  <a:tcPr/>
                </a:tc>
              </a:tr>
              <a:tr h="370840">
                <a:tc>
                  <a:txBody>
                    <a:bodyPr/>
                    <a:lstStyle/>
                    <a:p>
                      <a:r>
                        <a:rPr lang="da-DK" dirty="0" smtClean="0"/>
                        <a:t>Data</a:t>
                      </a:r>
                      <a:endParaRPr lang="da-DK" dirty="0"/>
                    </a:p>
                  </a:txBody>
                  <a:tcPr/>
                </a:tc>
                <a:tc>
                  <a:txBody>
                    <a:bodyPr/>
                    <a:lstStyle/>
                    <a:p>
                      <a:r>
                        <a:rPr lang="da-DK" dirty="0" smtClean="0"/>
                        <a:t>Data</a:t>
                      </a:r>
                      <a:endParaRPr lang="da-DK" dirty="0"/>
                    </a:p>
                  </a:txBody>
                  <a:tcPr/>
                </a:tc>
                <a:tc>
                  <a:txBody>
                    <a:bodyPr/>
                    <a:lstStyle/>
                    <a:p>
                      <a:r>
                        <a:rPr lang="da-DK" dirty="0" smtClean="0"/>
                        <a:t>Data</a:t>
                      </a:r>
                      <a:endParaRPr lang="da-DK" dirty="0"/>
                    </a:p>
                  </a:txBody>
                  <a:tcPr/>
                </a:tc>
                <a:tc>
                  <a:txBody>
                    <a:bodyPr/>
                    <a:lstStyle/>
                    <a:p>
                      <a:r>
                        <a:rPr lang="da-DK" dirty="0" smtClean="0"/>
                        <a:t>Data</a:t>
                      </a:r>
                      <a:endParaRPr lang="da-DK" dirty="0"/>
                    </a:p>
                  </a:txBody>
                  <a:tcPr/>
                </a:tc>
              </a:tr>
              <a:tr h="370840">
                <a:tc>
                  <a:txBody>
                    <a:bodyPr/>
                    <a:lstStyle/>
                    <a:p>
                      <a:r>
                        <a:rPr lang="da-DK" dirty="0" smtClean="0"/>
                        <a:t>Data</a:t>
                      </a:r>
                      <a:endParaRPr lang="da-DK" dirty="0"/>
                    </a:p>
                  </a:txBody>
                  <a:tcPr/>
                </a:tc>
                <a:tc>
                  <a:txBody>
                    <a:bodyPr/>
                    <a:lstStyle/>
                    <a:p>
                      <a:r>
                        <a:rPr lang="da-DK" dirty="0" smtClean="0"/>
                        <a:t>Data</a:t>
                      </a:r>
                      <a:endParaRPr lang="da-DK" dirty="0"/>
                    </a:p>
                  </a:txBody>
                  <a:tcPr/>
                </a:tc>
                <a:tc>
                  <a:txBody>
                    <a:bodyPr/>
                    <a:lstStyle/>
                    <a:p>
                      <a:r>
                        <a:rPr lang="da-DK" dirty="0" smtClean="0"/>
                        <a:t>Data</a:t>
                      </a:r>
                      <a:endParaRPr lang="da-DK" dirty="0"/>
                    </a:p>
                  </a:txBody>
                  <a:tcPr/>
                </a:tc>
                <a:tc>
                  <a:txBody>
                    <a:bodyPr/>
                    <a:lstStyle/>
                    <a:p>
                      <a:r>
                        <a:rPr lang="da-DK" dirty="0" smtClean="0"/>
                        <a:t>data</a:t>
                      </a:r>
                      <a:endParaRPr lang="da-DK" dirty="0"/>
                    </a:p>
                  </a:txBody>
                  <a:tcPr/>
                </a:tc>
              </a:tr>
            </a:tbl>
          </a:graphicData>
        </a:graphic>
      </p:graphicFrame>
      <p:sp>
        <p:nvSpPr>
          <p:cNvPr id="3" name="Left Brace 2"/>
          <p:cNvSpPr/>
          <p:nvPr/>
        </p:nvSpPr>
        <p:spPr>
          <a:xfrm>
            <a:off x="2247900" y="2603500"/>
            <a:ext cx="508000" cy="1104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a-DK"/>
          </a:p>
        </p:txBody>
      </p:sp>
      <p:sp>
        <p:nvSpPr>
          <p:cNvPr id="5" name="TextBox 4"/>
          <p:cNvSpPr txBox="1"/>
          <p:nvPr/>
        </p:nvSpPr>
        <p:spPr>
          <a:xfrm>
            <a:off x="939800" y="2971284"/>
            <a:ext cx="1061381" cy="369332"/>
          </a:xfrm>
          <a:prstGeom prst="rect">
            <a:avLst/>
          </a:prstGeom>
          <a:noFill/>
        </p:spPr>
        <p:txBody>
          <a:bodyPr wrap="none" rtlCol="0">
            <a:spAutoFit/>
          </a:bodyPr>
          <a:lstStyle/>
          <a:p>
            <a:r>
              <a:rPr lang="da-DK" dirty="0" err="1" smtClean="0"/>
              <a:t>Entity</a:t>
            </a:r>
            <a:r>
              <a:rPr lang="da-DK" dirty="0" smtClean="0"/>
              <a:t> set</a:t>
            </a:r>
            <a:endParaRPr lang="da-DK" dirty="0"/>
          </a:p>
        </p:txBody>
      </p:sp>
      <p:sp>
        <p:nvSpPr>
          <p:cNvPr id="6" name="TextBox 5"/>
          <p:cNvSpPr txBox="1"/>
          <p:nvPr/>
        </p:nvSpPr>
        <p:spPr>
          <a:xfrm>
            <a:off x="3186731" y="4800600"/>
            <a:ext cx="5755037" cy="523220"/>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da-DK" sz="2800" dirty="0" err="1" smtClean="0">
                <a:solidFill>
                  <a:schemeClr val="tx1"/>
                </a:solidFill>
              </a:rPr>
              <a:t>We</a:t>
            </a:r>
            <a:r>
              <a:rPr lang="da-DK" sz="2800" dirty="0" smtClean="0">
                <a:solidFill>
                  <a:schemeClr val="tx1"/>
                </a:solidFill>
              </a:rPr>
              <a:t> </a:t>
            </a:r>
            <a:r>
              <a:rPr lang="da-DK" sz="2800" dirty="0" err="1" smtClean="0">
                <a:solidFill>
                  <a:schemeClr val="tx1"/>
                </a:solidFill>
              </a:rPr>
              <a:t>want</a:t>
            </a:r>
            <a:r>
              <a:rPr lang="da-DK" sz="2800" dirty="0" smtClean="0">
                <a:solidFill>
                  <a:schemeClr val="tx1"/>
                </a:solidFill>
              </a:rPr>
              <a:t> to </a:t>
            </a:r>
            <a:r>
              <a:rPr lang="da-DK" sz="2800" dirty="0" err="1" smtClean="0">
                <a:solidFill>
                  <a:schemeClr val="tx1"/>
                </a:solidFill>
              </a:rPr>
              <a:t>relate</a:t>
            </a:r>
            <a:r>
              <a:rPr lang="da-DK" sz="2800" dirty="0" smtClean="0">
                <a:solidFill>
                  <a:schemeClr val="tx1"/>
                </a:solidFill>
              </a:rPr>
              <a:t> </a:t>
            </a:r>
            <a:r>
              <a:rPr lang="da-DK" sz="2800" dirty="0" err="1" smtClean="0">
                <a:solidFill>
                  <a:schemeClr val="tx1"/>
                </a:solidFill>
              </a:rPr>
              <a:t>entitysets</a:t>
            </a:r>
            <a:r>
              <a:rPr lang="da-DK" sz="2800" dirty="0" smtClean="0">
                <a:solidFill>
                  <a:schemeClr val="tx1"/>
                </a:solidFill>
              </a:rPr>
              <a:t> </a:t>
            </a:r>
            <a:r>
              <a:rPr lang="da-DK" sz="2800" dirty="0" err="1" smtClean="0">
                <a:solidFill>
                  <a:schemeClr val="tx1"/>
                </a:solidFill>
              </a:rPr>
              <a:t>together</a:t>
            </a:r>
            <a:r>
              <a:rPr lang="da-DK" sz="2800" dirty="0" smtClean="0">
                <a:solidFill>
                  <a:schemeClr val="tx1"/>
                </a:solidFill>
              </a:rPr>
              <a:t>!</a:t>
            </a:r>
            <a:endParaRPr lang="da-DK" sz="2800" dirty="0">
              <a:solidFill>
                <a:schemeClr val="tx1"/>
              </a:solidFill>
            </a:endParaRPr>
          </a:p>
        </p:txBody>
      </p:sp>
    </p:spTree>
    <p:extLst>
      <p:ext uri="{BB962C8B-B14F-4D97-AF65-F5344CB8AC3E}">
        <p14:creationId xmlns:p14="http://schemas.microsoft.com/office/powerpoint/2010/main" val="888913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04800"/>
            <a:ext cx="11468100" cy="13081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a-DK" sz="4000" dirty="0" err="1" smtClean="0"/>
              <a:t>Attributes</a:t>
            </a:r>
            <a:endParaRPr lang="da-DK" sz="4000" dirty="0"/>
          </a:p>
        </p:txBody>
      </p:sp>
      <p:sp>
        <p:nvSpPr>
          <p:cNvPr id="5" name="Rectangle 4"/>
          <p:cNvSpPr/>
          <p:nvPr/>
        </p:nvSpPr>
        <p:spPr>
          <a:xfrm>
            <a:off x="6983046" y="4546210"/>
            <a:ext cx="3086100" cy="1295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da-DK" sz="3200" dirty="0" err="1" smtClean="0">
                <a:solidFill>
                  <a:schemeClr val="tx1"/>
                </a:solidFill>
              </a:rPr>
              <a:t>Entity</a:t>
            </a:r>
            <a:endParaRPr lang="da-DK" sz="3200" dirty="0">
              <a:solidFill>
                <a:schemeClr val="tx1"/>
              </a:solidFill>
            </a:endParaRPr>
          </a:p>
        </p:txBody>
      </p:sp>
      <p:sp>
        <p:nvSpPr>
          <p:cNvPr id="6" name="Oval 5"/>
          <p:cNvSpPr/>
          <p:nvPr/>
        </p:nvSpPr>
        <p:spPr>
          <a:xfrm>
            <a:off x="6436946" y="3279901"/>
            <a:ext cx="2089150" cy="7424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a-DK" dirty="0" err="1" smtClean="0">
                <a:solidFill>
                  <a:schemeClr val="tx1"/>
                </a:solidFill>
              </a:rPr>
              <a:t>Composite</a:t>
            </a:r>
            <a:endParaRPr lang="da-DK" dirty="0">
              <a:solidFill>
                <a:schemeClr val="tx1"/>
              </a:solidFill>
            </a:endParaRPr>
          </a:p>
        </p:txBody>
      </p:sp>
      <p:sp>
        <p:nvSpPr>
          <p:cNvPr id="7" name="Oval 6"/>
          <p:cNvSpPr/>
          <p:nvPr/>
        </p:nvSpPr>
        <p:spPr>
          <a:xfrm>
            <a:off x="5179646" y="2138488"/>
            <a:ext cx="2089150" cy="7424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a-DK" dirty="0" err="1" smtClean="0">
                <a:solidFill>
                  <a:schemeClr val="tx1"/>
                </a:solidFill>
              </a:rPr>
              <a:t>Atomic</a:t>
            </a:r>
            <a:endParaRPr lang="da-DK" dirty="0">
              <a:solidFill>
                <a:schemeClr val="tx1"/>
              </a:solidFill>
            </a:endParaRPr>
          </a:p>
        </p:txBody>
      </p:sp>
      <p:sp>
        <p:nvSpPr>
          <p:cNvPr id="9" name="Oval 8"/>
          <p:cNvSpPr/>
          <p:nvPr/>
        </p:nvSpPr>
        <p:spPr>
          <a:xfrm>
            <a:off x="7808546" y="2138488"/>
            <a:ext cx="2089150" cy="7424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a-DK" dirty="0" err="1" smtClean="0">
                <a:solidFill>
                  <a:schemeClr val="tx1"/>
                </a:solidFill>
              </a:rPr>
              <a:t>Atomic</a:t>
            </a:r>
            <a:endParaRPr lang="da-DK" dirty="0">
              <a:solidFill>
                <a:schemeClr val="tx1"/>
              </a:solidFill>
            </a:endParaRPr>
          </a:p>
        </p:txBody>
      </p:sp>
      <p:sp>
        <p:nvSpPr>
          <p:cNvPr id="10" name="Oval 9"/>
          <p:cNvSpPr/>
          <p:nvPr/>
        </p:nvSpPr>
        <p:spPr>
          <a:xfrm>
            <a:off x="9332546" y="3279900"/>
            <a:ext cx="2089150" cy="74243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a-DK" dirty="0" err="1" smtClean="0">
                <a:solidFill>
                  <a:schemeClr val="tx1"/>
                </a:solidFill>
              </a:rPr>
              <a:t>Atomic</a:t>
            </a:r>
            <a:endParaRPr lang="da-DK" dirty="0">
              <a:solidFill>
                <a:schemeClr val="tx1"/>
              </a:solidFill>
            </a:endParaRPr>
          </a:p>
        </p:txBody>
      </p:sp>
      <p:cxnSp>
        <p:nvCxnSpPr>
          <p:cNvPr id="12" name="Straight Connector 11"/>
          <p:cNvCxnSpPr>
            <a:stCxn id="10" idx="4"/>
          </p:cNvCxnSpPr>
          <p:nvPr/>
        </p:nvCxnSpPr>
        <p:spPr>
          <a:xfrm flipH="1">
            <a:off x="9218246" y="4022334"/>
            <a:ext cx="1158875" cy="52387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6" idx="4"/>
          </p:cNvCxnSpPr>
          <p:nvPr/>
        </p:nvCxnSpPr>
        <p:spPr>
          <a:xfrm>
            <a:off x="7481521" y="4022335"/>
            <a:ext cx="581025" cy="52387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6" idx="7"/>
            <a:endCxn id="9" idx="4"/>
          </p:cNvCxnSpPr>
          <p:nvPr/>
        </p:nvCxnSpPr>
        <p:spPr>
          <a:xfrm flipV="1">
            <a:off x="8220147" y="2880922"/>
            <a:ext cx="632974" cy="507706"/>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7" idx="4"/>
            <a:endCxn id="6" idx="1"/>
          </p:cNvCxnSpPr>
          <p:nvPr/>
        </p:nvCxnSpPr>
        <p:spPr>
          <a:xfrm>
            <a:off x="6224221" y="2880922"/>
            <a:ext cx="518674" cy="507706"/>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663596" y="4593745"/>
            <a:ext cx="5560625" cy="1200329"/>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da-DK" sz="2400" dirty="0" smtClean="0">
                <a:solidFill>
                  <a:schemeClr val="tx1"/>
                </a:solidFill>
              </a:rPr>
              <a:t>Atomic = which can´t be divided further</a:t>
            </a:r>
          </a:p>
          <a:p>
            <a:r>
              <a:rPr lang="da-DK" sz="2400" dirty="0" smtClean="0">
                <a:solidFill>
                  <a:schemeClr val="tx1"/>
                </a:solidFill>
              </a:rPr>
              <a:t>Example studen´s phone number is atomic </a:t>
            </a:r>
          </a:p>
          <a:p>
            <a:r>
              <a:rPr lang="da-DK" sz="2400" dirty="0" smtClean="0">
                <a:solidFill>
                  <a:schemeClr val="tx1"/>
                </a:solidFill>
              </a:rPr>
              <a:t>Value of 10 digits.</a:t>
            </a:r>
          </a:p>
        </p:txBody>
      </p:sp>
    </p:spTree>
    <p:extLst>
      <p:ext uri="{BB962C8B-B14F-4D97-AF65-F5344CB8AC3E}">
        <p14:creationId xmlns:p14="http://schemas.microsoft.com/office/powerpoint/2010/main" val="3009399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C889FC43451A4C847BFF2DF9D5B570" ma:contentTypeVersion="" ma:contentTypeDescription="Create a new document." ma:contentTypeScope="" ma:versionID="1eba5d90807c023c4d99005cbd940f36">
  <xsd:schema xmlns:xsd="http://www.w3.org/2001/XMLSchema" xmlns:xs="http://www.w3.org/2001/XMLSchema" xmlns:p="http://schemas.microsoft.com/office/2006/metadata/properties" targetNamespace="http://schemas.microsoft.com/office/2006/metadata/properties" ma:root="true" ma:fieldsID="9b938d1d0e22567bcc0762bf6997737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0D79B9-4FA2-49FF-AC6F-2CAE3F9F6A57}">
  <ds:schemaRefs>
    <ds:schemaRef ds:uri="http://schemas.microsoft.com/sharepoint/v3/contenttype/forms"/>
  </ds:schemaRefs>
</ds:datastoreItem>
</file>

<file path=customXml/itemProps2.xml><?xml version="1.0" encoding="utf-8"?>
<ds:datastoreItem xmlns:ds="http://schemas.openxmlformats.org/officeDocument/2006/customXml" ds:itemID="{81C5D128-CE0A-4100-AB8E-9D58842C36F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C3259D9-E5C0-4296-BC8F-0CD66EFCF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226</TotalTime>
  <Words>693</Words>
  <Application>Microsoft Office PowerPoint</Application>
  <PresentationFormat>Widescreen</PresentationFormat>
  <Paragraphs>333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Witt-Frost</dc:creator>
  <cp:lastModifiedBy>Abdelaziz Ghazal</cp:lastModifiedBy>
  <cp:revision>12</cp:revision>
  <dcterms:created xsi:type="dcterms:W3CDTF">2014-09-16T18:32:08Z</dcterms:created>
  <dcterms:modified xsi:type="dcterms:W3CDTF">2017-01-06T08:53:58Z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0x01010003C889FC43451A4C847BFF2DF9D5B570</vt:lpwstr>
  </property>
</Properties>
</file>