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1" r:id="rId10"/>
    <p:sldId id="262" r:id="rId11"/>
    <p:sldId id="272" r:id="rId12"/>
    <p:sldId id="258" r:id="rId13"/>
    <p:sldId id="259" r:id="rId14"/>
    <p:sldId id="260" r:id="rId15"/>
    <p:sldId id="273" r:id="rId16"/>
    <p:sldId id="266" r:id="rId17"/>
    <p:sldId id="267" r:id="rId18"/>
    <p:sldId id="274" r:id="rId19"/>
    <p:sldId id="268" r:id="rId20"/>
    <p:sldId id="270" r:id="rId21"/>
    <p:sldId id="271" r:id="rId22"/>
    <p:sldId id="269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8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86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20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3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1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46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563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6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14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6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2547-6203-48A2-B38F-E2FC69CB1097}" type="datetimeFigureOut">
              <a:rPr lang="da-DK" smtClean="0"/>
              <a:t>11-09-2017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AD40-D0D1-4B10-BD1D-EB1088C539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573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6000" dirty="0" smtClean="0"/>
              <a:t>Database </a:t>
            </a:r>
            <a:r>
              <a:rPr lang="da-DK" sz="6000" dirty="0"/>
              <a:t>A</a:t>
            </a:r>
            <a:r>
              <a:rPr lang="da-DK" sz="6000" dirty="0" smtClean="0"/>
              <a:t>nalysis</a:t>
            </a:r>
            <a:endParaRPr lang="da-DK" sz="6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4000" dirty="0" smtClean="0"/>
              <a:t>CH3</a:t>
            </a:r>
          </a:p>
          <a:p>
            <a:pPr marL="0" indent="0" algn="ctr">
              <a:buNone/>
            </a:pPr>
            <a:r>
              <a:rPr lang="da-DK" sz="4000" dirty="0" smtClean="0"/>
              <a:t>Week 4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41761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58724"/>
              </p:ext>
            </p:extLst>
          </p:nvPr>
        </p:nvGraphicFramePr>
        <p:xfrm>
          <a:off x="7505700" y="2535766"/>
          <a:ext cx="411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Big Buy </a:t>
                      </a:r>
                      <a:r>
                        <a:rPr lang="da-DK" dirty="0" err="1" smtClean="0"/>
                        <a:t>account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Bit </a:t>
                      </a:r>
                      <a:r>
                        <a:rPr lang="da-DK" dirty="0" err="1" smtClean="0"/>
                        <a:t>Sixteen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account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34474"/>
              </p:ext>
            </p:extLst>
          </p:nvPr>
        </p:nvGraphicFramePr>
        <p:xfrm>
          <a:off x="901700" y="2548466"/>
          <a:ext cx="381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Bert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Liza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Flowchart: Decision 8"/>
          <p:cNvSpPr/>
          <p:nvPr/>
        </p:nvSpPr>
        <p:spPr>
          <a:xfrm>
            <a:off x="5172075" y="2127250"/>
            <a:ext cx="183515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</a:t>
            </a:r>
            <a:endParaRPr lang="da-DK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98954"/>
              </p:ext>
            </p:extLst>
          </p:nvPr>
        </p:nvGraphicFramePr>
        <p:xfrm>
          <a:off x="609600" y="4631266"/>
          <a:ext cx="4781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Bert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null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Liza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44011"/>
              </p:ext>
            </p:extLst>
          </p:nvPr>
        </p:nvGraphicFramePr>
        <p:xfrm>
          <a:off x="6489701" y="4631266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Big Buy </a:t>
                      </a:r>
                      <a:r>
                        <a:rPr lang="da-DK" dirty="0" err="1" smtClean="0"/>
                        <a:t>account</a:t>
                      </a:r>
                      <a:endParaRPr lang="da-DK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Bit </a:t>
                      </a:r>
                      <a:r>
                        <a:rPr lang="da-DK" dirty="0" err="1" smtClean="0"/>
                        <a:t>Sixteen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account</a:t>
                      </a:r>
                      <a:endParaRPr lang="da-DK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483100" y="3086100"/>
            <a:ext cx="3200400" cy="61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8500" y="3149600"/>
            <a:ext cx="3049396" cy="2960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3100" y="3192422"/>
            <a:ext cx="3200400" cy="668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95800" y="3513980"/>
            <a:ext cx="3062096" cy="448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200" y="160403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* - * Relationships</a:t>
            </a:r>
            <a:endParaRPr lang="da-DK" sz="2800" dirty="0"/>
          </a:p>
        </p:txBody>
      </p:sp>
      <p:cxnSp>
        <p:nvCxnSpPr>
          <p:cNvPr id="22" name="Straight Connector 21"/>
          <p:cNvCxnSpPr>
            <a:stCxn id="9" idx="3"/>
          </p:cNvCxnSpPr>
          <p:nvPr/>
        </p:nvCxnSpPr>
        <p:spPr>
          <a:xfrm>
            <a:off x="7007225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4670896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7814" y="2243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7" name="TextBox 26"/>
          <p:cNvSpPr txBox="1"/>
          <p:nvPr/>
        </p:nvSpPr>
        <p:spPr>
          <a:xfrm>
            <a:off x="4621404" y="2185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8500" y="44577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02900" y="44577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7164" y="42468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7" name="TextBox 36"/>
          <p:cNvSpPr txBox="1"/>
          <p:nvPr/>
        </p:nvSpPr>
        <p:spPr>
          <a:xfrm>
            <a:off x="11906932" y="42468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507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03200" y="160403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* - * Relationships</a:t>
            </a:r>
            <a:endParaRPr lang="da-DK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41033"/>
              </p:ext>
            </p:extLst>
          </p:nvPr>
        </p:nvGraphicFramePr>
        <p:xfrm>
          <a:off x="330200" y="2573866"/>
          <a:ext cx="4781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Bert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null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Liza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55663"/>
              </p:ext>
            </p:extLst>
          </p:nvPr>
        </p:nvGraphicFramePr>
        <p:xfrm>
          <a:off x="6337301" y="2561166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Big Buy </a:t>
                      </a:r>
                      <a:r>
                        <a:rPr lang="da-DK" dirty="0" err="1" smtClean="0"/>
                        <a:t>account</a:t>
                      </a:r>
                      <a:endParaRPr lang="da-DK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Bit </a:t>
                      </a:r>
                      <a:r>
                        <a:rPr lang="da-DK" dirty="0" err="1" smtClean="0"/>
                        <a:t>Sixteen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account</a:t>
                      </a:r>
                      <a:endParaRPr lang="da-DK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55894"/>
              </p:ext>
            </p:extLst>
          </p:nvPr>
        </p:nvGraphicFramePr>
        <p:xfrm>
          <a:off x="3040708" y="5012690"/>
          <a:ext cx="4686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EmpNrFK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TaskNrFK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Hours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200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1024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Flowchart: Decision 14"/>
          <p:cNvSpPr/>
          <p:nvPr/>
        </p:nvSpPr>
        <p:spPr>
          <a:xfrm>
            <a:off x="8702675" y="5568950"/>
            <a:ext cx="183515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</a:t>
            </a:r>
            <a:endParaRPr lang="da-DK" sz="2800" dirty="0"/>
          </a:p>
        </p:txBody>
      </p:sp>
      <p:sp>
        <p:nvSpPr>
          <p:cNvPr id="16" name="Oval 15"/>
          <p:cNvSpPr/>
          <p:nvPr/>
        </p:nvSpPr>
        <p:spPr>
          <a:xfrm>
            <a:off x="10287000" y="4826000"/>
            <a:ext cx="16891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Hours</a:t>
            </a:r>
            <a:r>
              <a:rPr lang="da-DK" dirty="0" smtClean="0"/>
              <a:t> </a:t>
            </a:r>
            <a:r>
              <a:rPr lang="da-DK" dirty="0" err="1" smtClean="0"/>
              <a:t>spent</a:t>
            </a:r>
            <a:endParaRPr lang="da-DK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9956800" y="5313806"/>
            <a:ext cx="577563" cy="413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08400" y="2222500"/>
            <a:ext cx="11811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90200" y="1898650"/>
            <a:ext cx="11811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60800" y="2222500"/>
            <a:ext cx="10287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642600" y="1898650"/>
            <a:ext cx="1028700" cy="2235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44600" y="2768600"/>
            <a:ext cx="19812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49900" y="2768600"/>
            <a:ext cx="18034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80300" y="5092700"/>
            <a:ext cx="2603500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8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57941"/>
              </p:ext>
            </p:extLst>
          </p:nvPr>
        </p:nvGraphicFramePr>
        <p:xfrm>
          <a:off x="7505700" y="2535766"/>
          <a:ext cx="411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bookNr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title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Database</a:t>
                      </a:r>
                      <a:r>
                        <a:rPr lang="da-DK" baseline="0" dirty="0" smtClean="0"/>
                        <a:t> design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SQL</a:t>
                      </a:r>
                      <a:r>
                        <a:rPr lang="da-DK" baseline="0" dirty="0" smtClean="0"/>
                        <a:t> Queries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79667"/>
              </p:ext>
            </p:extLst>
          </p:nvPr>
        </p:nvGraphicFramePr>
        <p:xfrm>
          <a:off x="901700" y="2548466"/>
          <a:ext cx="381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authorNr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Bert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lowchart: Decision 8"/>
          <p:cNvSpPr/>
          <p:nvPr/>
        </p:nvSpPr>
        <p:spPr>
          <a:xfrm>
            <a:off x="5172075" y="2127250"/>
            <a:ext cx="183515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</a:t>
            </a:r>
            <a:endParaRPr lang="da-DK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77500"/>
              </p:ext>
            </p:extLst>
          </p:nvPr>
        </p:nvGraphicFramePr>
        <p:xfrm>
          <a:off x="4307752" y="4590004"/>
          <a:ext cx="3187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authorNr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bookNr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Bert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Liza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03200" y="160403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* - * Relationships</a:t>
            </a:r>
            <a:endParaRPr lang="da-DK" sz="2800" dirty="0"/>
          </a:p>
        </p:txBody>
      </p:sp>
      <p:cxnSp>
        <p:nvCxnSpPr>
          <p:cNvPr id="22" name="Straight Connector 21"/>
          <p:cNvCxnSpPr>
            <a:stCxn id="9" idx="3"/>
          </p:cNvCxnSpPr>
          <p:nvPr/>
        </p:nvCxnSpPr>
        <p:spPr>
          <a:xfrm>
            <a:off x="7007225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</p:cNvCxnSpPr>
          <p:nvPr/>
        </p:nvCxnSpPr>
        <p:spPr>
          <a:xfrm flipH="1">
            <a:off x="4670896" y="2520950"/>
            <a:ext cx="50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7814" y="2243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7" name="TextBox 26"/>
          <p:cNvSpPr txBox="1"/>
          <p:nvPr/>
        </p:nvSpPr>
        <p:spPr>
          <a:xfrm>
            <a:off x="4621404" y="2185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3684203" y="2121754"/>
            <a:ext cx="9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is-I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43363" y="2146869"/>
            <a:ext cx="9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Book</a:t>
            </a:r>
            <a:endParaRPr lang="is-IS" b="1" dirty="0"/>
          </a:p>
        </p:txBody>
      </p:sp>
      <p:sp>
        <p:nvSpPr>
          <p:cNvPr id="3" name="Rectangle 2"/>
          <p:cNvSpPr/>
          <p:nvPr/>
        </p:nvSpPr>
        <p:spPr>
          <a:xfrm>
            <a:off x="5172075" y="4057630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Author_Book</a:t>
            </a:r>
            <a:endParaRPr lang="is-I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" y="6236407"/>
            <a:ext cx="105791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Primary keys of about tables become foreign keys in the join table</a:t>
            </a:r>
            <a:endParaRPr lang="da-DK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7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/>
              <a:t>Multi</a:t>
            </a:r>
            <a:r>
              <a:rPr lang="da-DK" sz="5400" dirty="0" smtClean="0"/>
              <a:t> </a:t>
            </a:r>
            <a:r>
              <a:rPr lang="da-DK" sz="5400" dirty="0" err="1" smtClean="0"/>
              <a:t>values</a:t>
            </a:r>
            <a:endParaRPr lang="da-DK" sz="5400" dirty="0"/>
          </a:p>
        </p:txBody>
      </p:sp>
      <p:sp>
        <p:nvSpPr>
          <p:cNvPr id="5" name="Oval 4"/>
          <p:cNvSpPr/>
          <p:nvPr/>
        </p:nvSpPr>
        <p:spPr>
          <a:xfrm>
            <a:off x="1499416" y="3340099"/>
            <a:ext cx="2184400" cy="914400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>
                <a:solidFill>
                  <a:schemeClr val="tx1"/>
                </a:solidFill>
              </a:rPr>
              <a:t>Value</a:t>
            </a:r>
            <a:endParaRPr lang="da-DK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87218"/>
              </p:ext>
            </p:extLst>
          </p:nvPr>
        </p:nvGraphicFramePr>
        <p:xfrm>
          <a:off x="3683816" y="2354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Value1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Value2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Value3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03300" y="4927600"/>
            <a:ext cx="2336800" cy="1041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 smtClean="0">
                <a:solidFill>
                  <a:schemeClr val="tx1"/>
                </a:solidFill>
              </a:rPr>
              <a:t>Entity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31100" y="4927600"/>
            <a:ext cx="2336800" cy="1041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>
                <a:solidFill>
                  <a:schemeClr val="tx1"/>
                </a:solidFill>
              </a:rPr>
              <a:t>Value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489450" y="4927600"/>
            <a:ext cx="1892300" cy="1041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Has </a:t>
            </a:r>
            <a:r>
              <a:rPr lang="da-DK" dirty="0" err="1" smtClean="0"/>
              <a:t>values</a:t>
            </a:r>
            <a:endParaRPr lang="da-DK" dirty="0"/>
          </a:p>
        </p:txBody>
      </p:sp>
      <p:cxnSp>
        <p:nvCxnSpPr>
          <p:cNvPr id="11" name="Straight Connector 10"/>
          <p:cNvCxnSpPr>
            <a:stCxn id="9" idx="1"/>
            <a:endCxn id="7" idx="3"/>
          </p:cNvCxnSpPr>
          <p:nvPr/>
        </p:nvCxnSpPr>
        <p:spPr>
          <a:xfrm flipH="1">
            <a:off x="3340100" y="5448300"/>
            <a:ext cx="114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1"/>
          </p:cNvCxnSpPr>
          <p:nvPr/>
        </p:nvCxnSpPr>
        <p:spPr>
          <a:xfrm>
            <a:off x="6381750" y="5448300"/>
            <a:ext cx="114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3734" y="5129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7226300" y="507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83816" y="2997954"/>
            <a:ext cx="653234" cy="29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13137" y="4292221"/>
            <a:ext cx="803275" cy="44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3200" y="1714500"/>
            <a:ext cx="2336800" cy="1041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 smtClean="0">
                <a:solidFill>
                  <a:schemeClr val="tx1"/>
                </a:solidFill>
              </a:rPr>
              <a:t>Entity</a:t>
            </a:r>
            <a:endParaRPr lang="da-DK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0" idx="2"/>
            <a:endCxn id="5" idx="1"/>
          </p:cNvCxnSpPr>
          <p:nvPr/>
        </p:nvCxnSpPr>
        <p:spPr>
          <a:xfrm>
            <a:off x="1371600" y="2755900"/>
            <a:ext cx="447714" cy="718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867900" y="2045236"/>
            <a:ext cx="2019300" cy="1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287125" y="164516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???</a:t>
            </a:r>
            <a:endParaRPr lang="da-DK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81750" y="4292221"/>
            <a:ext cx="755650" cy="63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37400" y="3885167"/>
            <a:ext cx="403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Many</a:t>
            </a:r>
            <a:r>
              <a:rPr lang="da-DK" dirty="0" smtClean="0"/>
              <a:t> to </a:t>
            </a:r>
            <a:r>
              <a:rPr lang="da-DK" dirty="0" err="1" smtClean="0"/>
              <a:t>many</a:t>
            </a:r>
            <a:r>
              <a:rPr lang="da-DK" dirty="0" smtClean="0"/>
              <a:t> or 1 to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relationships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199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/>
              <a:t>Multi</a:t>
            </a:r>
            <a:r>
              <a:rPr lang="da-DK" sz="5400" dirty="0" smtClean="0"/>
              <a:t> </a:t>
            </a:r>
            <a:r>
              <a:rPr lang="da-DK" sz="5400" dirty="0" err="1" smtClean="0"/>
              <a:t>values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99331"/>
              </p:ext>
            </p:extLst>
          </p:nvPr>
        </p:nvGraphicFramePr>
        <p:xfrm>
          <a:off x="1244600" y="2688166"/>
          <a:ext cx="353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EntityID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Field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04110"/>
              </p:ext>
            </p:extLst>
          </p:nvPr>
        </p:nvGraphicFramePr>
        <p:xfrm>
          <a:off x="6908800" y="2675466"/>
          <a:ext cx="4051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ValueID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EntityID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endCxn id="6" idx="1"/>
          </p:cNvCxnSpPr>
          <p:nvPr/>
        </p:nvCxnSpPr>
        <p:spPr>
          <a:xfrm>
            <a:off x="4762500" y="2857500"/>
            <a:ext cx="2146300" cy="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2500" y="2513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513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44910"/>
              </p:ext>
            </p:extLst>
          </p:nvPr>
        </p:nvGraphicFramePr>
        <p:xfrm>
          <a:off x="1189082" y="4669366"/>
          <a:ext cx="353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EntityID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Field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75511"/>
              </p:ext>
            </p:extLst>
          </p:nvPr>
        </p:nvGraphicFramePr>
        <p:xfrm>
          <a:off x="6853282" y="4656666"/>
          <a:ext cx="4051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ValueID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Field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24127"/>
              </p:ext>
            </p:extLst>
          </p:nvPr>
        </p:nvGraphicFramePr>
        <p:xfrm>
          <a:off x="3962400" y="6155266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EntityID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ValueID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3454400" y="5105400"/>
            <a:ext cx="8382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048500" y="5143500"/>
            <a:ext cx="762000" cy="88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52714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2" name="TextBox 21"/>
          <p:cNvSpPr txBox="1"/>
          <p:nvPr/>
        </p:nvSpPr>
        <p:spPr>
          <a:xfrm>
            <a:off x="4294204" y="5752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3" name="TextBox 22"/>
          <p:cNvSpPr txBox="1"/>
          <p:nvPr/>
        </p:nvSpPr>
        <p:spPr>
          <a:xfrm>
            <a:off x="6758759" y="5752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4" name="TextBox 23"/>
          <p:cNvSpPr txBox="1"/>
          <p:nvPr/>
        </p:nvSpPr>
        <p:spPr>
          <a:xfrm>
            <a:off x="7810500" y="504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5" name="TextBox 24"/>
          <p:cNvSpPr txBox="1"/>
          <p:nvPr/>
        </p:nvSpPr>
        <p:spPr>
          <a:xfrm>
            <a:off x="4930373" y="4060219"/>
            <a:ext cx="197842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 smtClean="0">
                <a:solidFill>
                  <a:schemeClr val="tx1"/>
                </a:solidFill>
              </a:rPr>
              <a:t>Many</a:t>
            </a:r>
            <a:r>
              <a:rPr lang="da-DK" sz="2400" dirty="0" smtClean="0">
                <a:solidFill>
                  <a:schemeClr val="tx1"/>
                </a:solidFill>
              </a:rPr>
              <a:t> to </a:t>
            </a:r>
            <a:r>
              <a:rPr lang="da-DK" sz="2400" dirty="0" err="1" smtClean="0">
                <a:solidFill>
                  <a:schemeClr val="tx1"/>
                </a:solidFill>
              </a:rPr>
              <a:t>many</a:t>
            </a:r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0373" y="1868953"/>
            <a:ext cx="179177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>
                <a:solidFill>
                  <a:schemeClr val="tx1"/>
                </a:solidFill>
              </a:rPr>
              <a:t>One to </a:t>
            </a:r>
            <a:r>
              <a:rPr lang="da-DK" sz="2400" dirty="0" err="1" smtClean="0">
                <a:solidFill>
                  <a:schemeClr val="tx1"/>
                </a:solidFill>
              </a:rPr>
              <a:t>many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2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18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/>
              <a:t>Multi</a:t>
            </a:r>
            <a:r>
              <a:rPr lang="da-DK" sz="5400" dirty="0" smtClean="0"/>
              <a:t> </a:t>
            </a:r>
            <a:r>
              <a:rPr lang="da-DK" sz="5400" dirty="0" err="1" smtClean="0"/>
              <a:t>values</a:t>
            </a:r>
            <a:endParaRPr lang="da-DK" sz="5400" dirty="0"/>
          </a:p>
        </p:txBody>
      </p:sp>
      <p:sp>
        <p:nvSpPr>
          <p:cNvPr id="26" name="Rectangle 25"/>
          <p:cNvSpPr/>
          <p:nvPr/>
        </p:nvSpPr>
        <p:spPr>
          <a:xfrm>
            <a:off x="296883" y="5825777"/>
            <a:ext cx="114596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The Multivalued Attribute become a table with primary key of the original entity as foreign key  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6883" y="1921324"/>
            <a:ext cx="6246421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20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Employee(Employee_ID(PK),name,surname,hobby) 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31115"/>
              </p:ext>
            </p:extLst>
          </p:nvPr>
        </p:nvGraphicFramePr>
        <p:xfrm>
          <a:off x="296883" y="2945023"/>
          <a:ext cx="47815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51">
                <a:tc>
                  <a:txBody>
                    <a:bodyPr/>
                    <a:lstStyle/>
                    <a:p>
                      <a:r>
                        <a:rPr lang="da-DK" dirty="0" smtClean="0"/>
                        <a:t>emp_id</a:t>
                      </a:r>
                      <a:r>
                        <a:rPr lang="da-DK" dirty="0" smtClean="0">
                          <a:solidFill>
                            <a:srgbClr val="C00000"/>
                          </a:solidFill>
                        </a:rPr>
                        <a:t>PK</a:t>
                      </a:r>
                      <a:endParaRPr lang="da-DK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hobby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Bert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null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Liza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15878"/>
              </p:ext>
            </p:extLst>
          </p:nvPr>
        </p:nvGraphicFramePr>
        <p:xfrm>
          <a:off x="7232072" y="4029031"/>
          <a:ext cx="3187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emp_id</a:t>
                      </a:r>
                      <a:r>
                        <a:rPr lang="da-DK" dirty="0" smtClean="0">
                          <a:solidFill>
                            <a:srgbClr val="C00000"/>
                          </a:solidFill>
                        </a:rPr>
                        <a:t>FK</a:t>
                      </a:r>
                      <a:endParaRPr lang="da-DK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hobby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foot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tenis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games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676894" y="4319657"/>
            <a:ext cx="6555178" cy="100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6884" y="2525914"/>
            <a:ext cx="1235034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s-I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</a:t>
            </a:r>
            <a:r>
              <a:rPr kumimoji="0" lang="en-US" altLang="is-I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7232072" y="3721254"/>
            <a:ext cx="1125336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is-IS" sz="2000" dirty="0" smtClean="0">
                <a:latin typeface="Arial" panose="020B0604020202020204" pitchFamily="34" charset="0"/>
              </a:rPr>
              <a:t>Hobby</a:t>
            </a:r>
            <a:r>
              <a:rPr kumimoji="0" lang="en-US" altLang="is-I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s-IS" altLang="is-I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3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Participation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208035" y="3142734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smtClean="0"/>
              <a:t>1..X</a:t>
            </a:r>
            <a:endParaRPr lang="da-DK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1273" y="3173969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smtClean="0"/>
              <a:t>0..X</a:t>
            </a:r>
            <a:endParaRPr lang="da-DK" sz="2800" dirty="0"/>
          </a:p>
        </p:txBody>
      </p:sp>
      <p:sp>
        <p:nvSpPr>
          <p:cNvPr id="7" name="Rectangle 6"/>
          <p:cNvSpPr/>
          <p:nvPr/>
        </p:nvSpPr>
        <p:spPr>
          <a:xfrm>
            <a:off x="2146300" y="4076700"/>
            <a:ext cx="18923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>
                <a:solidFill>
                  <a:schemeClr val="tx1"/>
                </a:solidFill>
              </a:rPr>
              <a:t>Entity1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9892" y="4076700"/>
            <a:ext cx="18923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>
                <a:solidFill>
                  <a:schemeClr val="tx1"/>
                </a:solidFill>
              </a:rPr>
              <a:t>Entity2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972096" y="4038600"/>
            <a:ext cx="1384300" cy="1066800"/>
          </a:xfrm>
          <a:prstGeom prst="flowChartDecision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Straight Connector 10"/>
          <p:cNvCxnSpPr>
            <a:stCxn id="9" idx="3"/>
            <a:endCxn id="8" idx="1"/>
          </p:cNvCxnSpPr>
          <p:nvPr/>
        </p:nvCxnSpPr>
        <p:spPr>
          <a:xfrm>
            <a:off x="6356396" y="4572000"/>
            <a:ext cx="933496" cy="0"/>
          </a:xfrm>
          <a:prstGeom prst="line">
            <a:avLst/>
          </a:prstGeom>
          <a:ln w="47625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1"/>
            <a:endCxn id="7" idx="3"/>
          </p:cNvCxnSpPr>
          <p:nvPr/>
        </p:nvCxnSpPr>
        <p:spPr>
          <a:xfrm flipH="1">
            <a:off x="4038600" y="4572000"/>
            <a:ext cx="933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8035" y="2433711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smtClean="0"/>
              <a:t>Total</a:t>
            </a:r>
            <a:endParaRPr lang="da-DK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9089" y="2436427"/>
            <a:ext cx="111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Partial</a:t>
            </a:r>
            <a:endParaRPr lang="da-DK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13674" y="5922498"/>
            <a:ext cx="278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”I must have a </a:t>
            </a:r>
            <a:r>
              <a:rPr lang="da-DK" dirty="0" err="1" smtClean="0"/>
              <a:t>relationship</a:t>
            </a:r>
            <a:r>
              <a:rPr lang="da-DK" dirty="0" smtClean="0"/>
              <a:t>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404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/>
              <a:t>Entity</a:t>
            </a:r>
            <a:r>
              <a:rPr lang="da-DK" sz="5400" dirty="0" smtClean="0"/>
              <a:t> </a:t>
            </a:r>
            <a:r>
              <a:rPr lang="da-DK" sz="5400" dirty="0" err="1" smtClean="0"/>
              <a:t>integrity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291840" y="2278966"/>
            <a:ext cx="4795993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4400" strike="sngStrike" dirty="0" err="1" smtClean="0">
                <a:solidFill>
                  <a:schemeClr val="tx1"/>
                </a:solidFill>
              </a:rPr>
              <a:t>Redundancy</a:t>
            </a:r>
            <a:r>
              <a:rPr lang="da-DK" sz="4400" strike="sngStrike" dirty="0" smtClean="0">
                <a:solidFill>
                  <a:schemeClr val="tx1"/>
                </a:solidFill>
              </a:rPr>
              <a:t> in </a:t>
            </a:r>
            <a:r>
              <a:rPr lang="da-DK" sz="4400" strike="sngStrike" dirty="0" err="1" smtClean="0">
                <a:solidFill>
                  <a:schemeClr val="tx1"/>
                </a:solidFill>
              </a:rPr>
              <a:t>rows</a:t>
            </a:r>
            <a:endParaRPr lang="da-DK" sz="4400" strike="sngStrik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593" y="4178105"/>
            <a:ext cx="8560485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4400" dirty="0" err="1" smtClean="0">
                <a:solidFill>
                  <a:schemeClr val="tx1"/>
                </a:solidFill>
              </a:rPr>
              <a:t>Distinct</a:t>
            </a:r>
            <a:r>
              <a:rPr lang="da-DK" sz="4400" dirty="0" smtClean="0">
                <a:solidFill>
                  <a:schemeClr val="tx1"/>
                </a:solidFill>
              </a:rPr>
              <a:t> / </a:t>
            </a:r>
            <a:r>
              <a:rPr lang="da-DK" sz="4400" dirty="0" err="1" smtClean="0">
                <a:solidFill>
                  <a:schemeClr val="tx1"/>
                </a:solidFill>
              </a:rPr>
              <a:t>unique</a:t>
            </a:r>
            <a:r>
              <a:rPr lang="da-DK" sz="4400" dirty="0" smtClean="0">
                <a:solidFill>
                  <a:schemeClr val="tx1"/>
                </a:solidFill>
              </a:rPr>
              <a:t> </a:t>
            </a:r>
            <a:r>
              <a:rPr lang="da-DK" sz="4400" dirty="0" err="1" smtClean="0">
                <a:solidFill>
                  <a:schemeClr val="tx1"/>
                </a:solidFill>
              </a:rPr>
              <a:t>keys</a:t>
            </a:r>
            <a:r>
              <a:rPr lang="da-DK" sz="4400" dirty="0" smtClean="0">
                <a:solidFill>
                  <a:schemeClr val="tx1"/>
                </a:solidFill>
              </a:rPr>
              <a:t> = </a:t>
            </a:r>
            <a:r>
              <a:rPr lang="da-DK" sz="4400" dirty="0" err="1" smtClean="0">
                <a:solidFill>
                  <a:schemeClr val="tx1"/>
                </a:solidFill>
              </a:rPr>
              <a:t>distinct</a:t>
            </a:r>
            <a:r>
              <a:rPr lang="da-DK" sz="4400" dirty="0" smtClean="0">
                <a:solidFill>
                  <a:schemeClr val="tx1"/>
                </a:solidFill>
              </a:rPr>
              <a:t> </a:t>
            </a:r>
            <a:r>
              <a:rPr lang="da-DK" sz="4400" dirty="0" err="1" smtClean="0">
                <a:solidFill>
                  <a:schemeClr val="tx1"/>
                </a:solidFill>
              </a:rPr>
              <a:t>rows</a:t>
            </a:r>
            <a:endParaRPr lang="da-DK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3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/>
              <a:t>Relationship</a:t>
            </a:r>
            <a:r>
              <a:rPr lang="da-DK" sz="5400" dirty="0" smtClean="0"/>
              <a:t> </a:t>
            </a:r>
            <a:r>
              <a:rPr lang="da-DK" sz="5400" dirty="0" err="1" smtClean="0"/>
              <a:t>integrity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98067"/>
              </p:ext>
            </p:extLst>
          </p:nvPr>
        </p:nvGraphicFramePr>
        <p:xfrm>
          <a:off x="812801" y="2256366"/>
          <a:ext cx="45084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EmployeeID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LastName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Blowtorch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Miriam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Smith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84545"/>
              </p:ext>
            </p:extLst>
          </p:nvPr>
        </p:nvGraphicFramePr>
        <p:xfrm>
          <a:off x="6718301" y="2256366"/>
          <a:ext cx="45084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TransactionID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Amount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EmployeeID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1500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65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03507"/>
              </p:ext>
            </p:extLst>
          </p:nvPr>
        </p:nvGraphicFramePr>
        <p:xfrm>
          <a:off x="736601" y="4745566"/>
          <a:ext cx="45084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EmployeeID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LastName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trike="sngStrike" dirty="0" smtClean="0"/>
                        <a:t>1</a:t>
                      </a:r>
                      <a:endParaRPr lang="da-DK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trike="sngStrike" dirty="0" smtClean="0"/>
                        <a:t>John</a:t>
                      </a:r>
                      <a:endParaRPr lang="da-DK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trike="sngStrike" dirty="0" err="1" smtClean="0"/>
                        <a:t>Blowtorch</a:t>
                      </a:r>
                      <a:endParaRPr lang="da-DK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Miriam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Smith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2886"/>
              </p:ext>
            </p:extLst>
          </p:nvPr>
        </p:nvGraphicFramePr>
        <p:xfrm>
          <a:off x="6819901" y="4669366"/>
          <a:ext cx="45084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TransactionID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Amount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EmployeeID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1500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65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64800" y="51308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 smtClean="0"/>
              <a:t>?</a:t>
            </a:r>
            <a:endParaRPr lang="da-DK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1500" y="6121400"/>
            <a:ext cx="4416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smtClean="0"/>
              <a:t>Can the </a:t>
            </a:r>
            <a:r>
              <a:rPr lang="da-DK" sz="2800" dirty="0" err="1" smtClean="0"/>
              <a:t>entities</a:t>
            </a:r>
            <a:r>
              <a:rPr lang="da-DK" sz="2800" dirty="0" smtClean="0"/>
              <a:t> stand </a:t>
            </a:r>
            <a:r>
              <a:rPr lang="da-DK" sz="2800" dirty="0" err="1" smtClean="0"/>
              <a:t>alone</a:t>
            </a:r>
            <a:r>
              <a:rPr lang="da-DK" sz="2800" dirty="0" smtClean="0"/>
              <a:t>?</a:t>
            </a:r>
            <a:endParaRPr lang="da-DK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10200" y="5219700"/>
            <a:ext cx="1320800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24500" y="5575300"/>
            <a:ext cx="120650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7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err="1" smtClean="0"/>
              <a:t>Naming</a:t>
            </a:r>
            <a:r>
              <a:rPr lang="da-DK" sz="5400" dirty="0" smtClean="0"/>
              <a:t> </a:t>
            </a:r>
            <a:r>
              <a:rPr lang="da-DK" sz="5400" dirty="0" err="1" smtClean="0"/>
              <a:t>conventions</a:t>
            </a:r>
            <a:endParaRPr lang="da-DK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831137" y="2348240"/>
            <a:ext cx="381258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>
                <a:solidFill>
                  <a:schemeClr val="tx1"/>
                </a:solidFill>
              </a:rPr>
              <a:t>I am </a:t>
            </a:r>
            <a:r>
              <a:rPr lang="da-DK" sz="2800" dirty="0" err="1" smtClean="0">
                <a:solidFill>
                  <a:schemeClr val="tx1"/>
                </a:solidFill>
              </a:rPr>
              <a:t>CamelBack</a:t>
            </a:r>
            <a:r>
              <a:rPr lang="da-DK" sz="2800" dirty="0" smtClean="0">
                <a:solidFill>
                  <a:schemeClr val="tx1"/>
                </a:solidFill>
              </a:rPr>
              <a:t> notation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5039" y="2356532"/>
            <a:ext cx="409022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>
                <a:solidFill>
                  <a:schemeClr val="tx1"/>
                </a:solidFill>
              </a:rPr>
              <a:t>I am </a:t>
            </a:r>
            <a:r>
              <a:rPr lang="da-DK" sz="2800" dirty="0" err="1" smtClean="0">
                <a:solidFill>
                  <a:schemeClr val="tx1"/>
                </a:solidFill>
              </a:rPr>
              <a:t>Under_score</a:t>
            </a:r>
            <a:r>
              <a:rPr lang="da-DK" sz="2800" dirty="0" smtClean="0">
                <a:solidFill>
                  <a:schemeClr val="tx1"/>
                </a:solidFill>
              </a:rPr>
              <a:t> notation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8764" y="3573194"/>
            <a:ext cx="4057329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err="1" smtClean="0">
                <a:solidFill>
                  <a:schemeClr val="tx1"/>
                </a:solidFill>
              </a:rPr>
              <a:t>Key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namings</a:t>
            </a:r>
            <a:r>
              <a:rPr lang="da-DK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da-DK" sz="2800" dirty="0" smtClean="0">
                <a:solidFill>
                  <a:schemeClr val="tx1"/>
                </a:solidFill>
              </a:rPr>
              <a:t>PK -&gt; </a:t>
            </a:r>
            <a:r>
              <a:rPr lang="da-DK" sz="2800" dirty="0" err="1" smtClean="0">
                <a:solidFill>
                  <a:schemeClr val="tx1"/>
                </a:solidFill>
              </a:rPr>
              <a:t>EntitynameID</a:t>
            </a:r>
            <a:endParaRPr lang="da-DK" sz="2800" dirty="0" smtClean="0">
              <a:solidFill>
                <a:schemeClr val="tx1"/>
              </a:solidFill>
            </a:endParaRPr>
          </a:p>
          <a:p>
            <a:r>
              <a:rPr lang="da-DK" sz="2800" dirty="0" smtClean="0">
                <a:solidFill>
                  <a:schemeClr val="tx1"/>
                </a:solidFill>
              </a:rPr>
              <a:t>FK -&gt; </a:t>
            </a:r>
            <a:r>
              <a:rPr lang="da-DK" sz="2800" dirty="0" err="1" smtClean="0">
                <a:solidFill>
                  <a:schemeClr val="tx1"/>
                </a:solidFill>
              </a:rPr>
              <a:t>ForeignEntitynameID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4834" y="3573193"/>
            <a:ext cx="3010632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err="1" smtClean="0">
                <a:solidFill>
                  <a:schemeClr val="tx1"/>
                </a:solidFill>
              </a:rPr>
              <a:t>Some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use</a:t>
            </a:r>
            <a:r>
              <a:rPr lang="da-DK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da-DK" sz="2800" dirty="0" smtClean="0">
                <a:solidFill>
                  <a:schemeClr val="tx1"/>
                </a:solidFill>
              </a:rPr>
              <a:t>PK -&gt; PK</a:t>
            </a:r>
          </a:p>
          <a:p>
            <a:r>
              <a:rPr lang="da-DK" sz="2800" dirty="0" smtClean="0">
                <a:solidFill>
                  <a:schemeClr val="tx1"/>
                </a:solidFill>
              </a:rPr>
              <a:t>FK -&gt; </a:t>
            </a:r>
            <a:r>
              <a:rPr lang="da-DK" sz="2800" dirty="0" err="1" smtClean="0">
                <a:solidFill>
                  <a:schemeClr val="tx1"/>
                </a:solidFill>
              </a:rPr>
              <a:t>EntitynameFK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431" y="5936566"/>
            <a:ext cx="939917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>
                <a:solidFill>
                  <a:schemeClr val="tx1"/>
                </a:solidFill>
              </a:rPr>
              <a:t>For a </a:t>
            </a:r>
            <a:r>
              <a:rPr lang="da-DK" sz="2800" dirty="0" err="1" smtClean="0">
                <a:solidFill>
                  <a:schemeClr val="tx1"/>
                </a:solidFill>
              </a:rPr>
              <a:t>very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pragmatic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field</a:t>
            </a:r>
            <a:r>
              <a:rPr lang="da-DK" sz="2800" dirty="0" smtClean="0">
                <a:solidFill>
                  <a:schemeClr val="tx1"/>
                </a:solidFill>
              </a:rPr>
              <a:t> of </a:t>
            </a:r>
            <a:r>
              <a:rPr lang="da-DK" sz="2800" dirty="0" err="1" smtClean="0">
                <a:solidFill>
                  <a:schemeClr val="tx1"/>
                </a:solidFill>
              </a:rPr>
              <a:t>work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like</a:t>
            </a:r>
            <a:r>
              <a:rPr lang="da-DK" sz="2800" dirty="0" smtClean="0">
                <a:solidFill>
                  <a:schemeClr val="tx1"/>
                </a:solidFill>
              </a:rPr>
              <a:t> IT, </a:t>
            </a:r>
            <a:r>
              <a:rPr lang="da-DK" sz="2800" dirty="0" err="1" smtClean="0">
                <a:solidFill>
                  <a:schemeClr val="tx1"/>
                </a:solidFill>
              </a:rPr>
              <a:t>there’s</a:t>
            </a:r>
            <a:r>
              <a:rPr lang="da-DK" sz="2800" dirty="0" smtClean="0">
                <a:solidFill>
                  <a:schemeClr val="tx1"/>
                </a:solidFill>
              </a:rPr>
              <a:t> a </a:t>
            </a:r>
            <a:r>
              <a:rPr lang="da-DK" sz="2800" dirty="0" err="1" smtClean="0">
                <a:solidFill>
                  <a:schemeClr val="tx1"/>
                </a:solidFill>
              </a:rPr>
              <a:t>lot</a:t>
            </a:r>
            <a:r>
              <a:rPr lang="da-DK" sz="2800" dirty="0" smtClean="0">
                <a:solidFill>
                  <a:schemeClr val="tx1"/>
                </a:solidFill>
              </a:rPr>
              <a:t> of religion</a:t>
            </a:r>
            <a:endParaRPr lang="da-D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1 – 1 </a:t>
            </a:r>
            <a:r>
              <a:rPr lang="da-DK" sz="2800" dirty="0" err="1" smtClean="0"/>
              <a:t>relationships</a:t>
            </a:r>
            <a:endParaRPr lang="da-DK" sz="2800" dirty="0"/>
          </a:p>
        </p:txBody>
      </p:sp>
      <p:sp>
        <p:nvSpPr>
          <p:cNvPr id="9" name="Rectangle 8"/>
          <p:cNvSpPr/>
          <p:nvPr/>
        </p:nvSpPr>
        <p:spPr>
          <a:xfrm>
            <a:off x="15875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 smtClean="0"/>
              <a:t>Mechanic</a:t>
            </a:r>
            <a:endParaRPr lang="da-DK" sz="3200" dirty="0"/>
          </a:p>
        </p:txBody>
      </p:sp>
      <p:sp>
        <p:nvSpPr>
          <p:cNvPr id="10" name="Rectangle 9"/>
          <p:cNvSpPr/>
          <p:nvPr/>
        </p:nvSpPr>
        <p:spPr>
          <a:xfrm>
            <a:off x="74930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 smtClean="0"/>
              <a:t>Employee</a:t>
            </a:r>
            <a:endParaRPr lang="da-DK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0002" y="2492344"/>
            <a:ext cx="1830950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/>
              <a:t>Is a / is </a:t>
            </a:r>
            <a:r>
              <a:rPr lang="da-DK" sz="2400" dirty="0" err="1" smtClean="0"/>
              <a:t>also</a:t>
            </a:r>
            <a:r>
              <a:rPr lang="da-DK" sz="2400" dirty="0" smtClean="0"/>
              <a:t> a</a:t>
            </a:r>
            <a:endParaRPr lang="da-DK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1754" y="6019800"/>
            <a:ext cx="663579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>
                <a:solidFill>
                  <a:schemeClr val="tx1"/>
                </a:solidFill>
              </a:rPr>
              <a:t>More </a:t>
            </a:r>
            <a:r>
              <a:rPr lang="da-DK" sz="2400" dirty="0" err="1" smtClean="0">
                <a:solidFill>
                  <a:schemeClr val="tx1"/>
                </a:solidFill>
              </a:rPr>
              <a:t>about</a:t>
            </a:r>
            <a:r>
              <a:rPr lang="da-DK" sz="2400" dirty="0" smtClean="0">
                <a:solidFill>
                  <a:schemeClr val="tx1"/>
                </a:solidFill>
              </a:rPr>
              <a:t> </a:t>
            </a:r>
            <a:r>
              <a:rPr lang="da-DK" sz="2400" dirty="0" err="1" smtClean="0">
                <a:solidFill>
                  <a:schemeClr val="tx1"/>
                </a:solidFill>
              </a:rPr>
              <a:t>this</a:t>
            </a:r>
            <a:r>
              <a:rPr lang="da-DK" sz="2400" dirty="0" smtClean="0">
                <a:solidFill>
                  <a:schemeClr val="tx1"/>
                </a:solidFill>
              </a:rPr>
              <a:t> type of relations </a:t>
            </a:r>
            <a:r>
              <a:rPr lang="da-DK" sz="2400" dirty="0" err="1" smtClean="0">
                <a:solidFill>
                  <a:schemeClr val="tx1"/>
                </a:solidFill>
              </a:rPr>
              <a:t>later</a:t>
            </a:r>
            <a:r>
              <a:rPr lang="da-DK" sz="2400" dirty="0" smtClean="0">
                <a:solidFill>
                  <a:schemeClr val="tx1"/>
                </a:solidFill>
              </a:rPr>
              <a:t> in the </a:t>
            </a:r>
            <a:r>
              <a:rPr lang="da-DK" sz="2400" dirty="0" err="1" smtClean="0">
                <a:solidFill>
                  <a:schemeClr val="tx1"/>
                </a:solidFill>
              </a:rPr>
              <a:t>course</a:t>
            </a:r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181600" y="3968750"/>
            <a:ext cx="138430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</a:t>
            </a:r>
            <a:endParaRPr lang="da-DK" sz="2800" dirty="0"/>
          </a:p>
        </p:txBody>
      </p:sp>
      <p:cxnSp>
        <p:nvCxnSpPr>
          <p:cNvPr id="15" name="Straight Connector 14"/>
          <p:cNvCxnSpPr>
            <a:stCxn id="9" idx="3"/>
            <a:endCxn id="13" idx="1"/>
          </p:cNvCxnSpPr>
          <p:nvPr/>
        </p:nvCxnSpPr>
        <p:spPr>
          <a:xfrm>
            <a:off x="42545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  <a:endCxn id="10" idx="1"/>
          </p:cNvCxnSpPr>
          <p:nvPr/>
        </p:nvCxnSpPr>
        <p:spPr>
          <a:xfrm>
            <a:off x="65659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8145" y="3993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1" name="TextBox 20"/>
          <p:cNvSpPr txBox="1"/>
          <p:nvPr/>
        </p:nvSpPr>
        <p:spPr>
          <a:xfrm>
            <a:off x="7136562" y="396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62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8720"/>
              </p:ext>
            </p:extLst>
          </p:nvPr>
        </p:nvGraphicFramePr>
        <p:xfrm>
          <a:off x="825500" y="2840566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MechanicNr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Tyre specialist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65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Rust specialist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50610"/>
              </p:ext>
            </p:extLst>
          </p:nvPr>
        </p:nvGraphicFramePr>
        <p:xfrm>
          <a:off x="6731000" y="2827866"/>
          <a:ext cx="471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Bill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Abraham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1 – 1 </a:t>
            </a:r>
            <a:r>
              <a:rPr lang="da-DK" sz="2800" dirty="0" err="1" smtClean="0"/>
              <a:t>relationships</a:t>
            </a:r>
            <a:endParaRPr lang="da-DK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5810"/>
              </p:ext>
            </p:extLst>
          </p:nvPr>
        </p:nvGraphicFramePr>
        <p:xfrm>
          <a:off x="622300" y="4745566"/>
          <a:ext cx="40767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MechanicNr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Role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Tyre specialist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65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Rust specialist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51607"/>
              </p:ext>
            </p:extLst>
          </p:nvPr>
        </p:nvGraphicFramePr>
        <p:xfrm>
          <a:off x="6769100" y="4974166"/>
          <a:ext cx="4711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Bill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Tyre specialist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Abraham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Rust specialist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85830" y="5232400"/>
            <a:ext cx="60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/>
              <a:t>VS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361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sp>
        <p:nvSpPr>
          <p:cNvPr id="5" name="Rectangle 4"/>
          <p:cNvSpPr/>
          <p:nvPr/>
        </p:nvSpPr>
        <p:spPr>
          <a:xfrm>
            <a:off x="5727700" y="2667000"/>
            <a:ext cx="19177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 smtClean="0">
                <a:solidFill>
                  <a:schemeClr val="tx1"/>
                </a:solidFill>
              </a:rPr>
              <a:t>Director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6800" y="3759200"/>
            <a:ext cx="21209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 smtClean="0">
                <a:solidFill>
                  <a:schemeClr val="tx1"/>
                </a:solidFill>
              </a:rPr>
              <a:t>DeskWorker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7700" y="5702300"/>
            <a:ext cx="19177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 smtClean="0">
                <a:solidFill>
                  <a:schemeClr val="tx1"/>
                </a:solidFill>
              </a:rPr>
              <a:t>Unskilled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66950" y="5797550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Hourly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salary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6"/>
            <a:endCxn id="7" idx="1"/>
          </p:cNvCxnSpPr>
          <p:nvPr/>
        </p:nvCxnSpPr>
        <p:spPr>
          <a:xfrm>
            <a:off x="3778250" y="6108700"/>
            <a:ext cx="679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62050" y="4873625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Monthly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salary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6"/>
            <a:endCxn id="6" idx="2"/>
          </p:cNvCxnSpPr>
          <p:nvPr/>
        </p:nvCxnSpPr>
        <p:spPr>
          <a:xfrm flipV="1">
            <a:off x="2673350" y="4572000"/>
            <a:ext cx="723900" cy="61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99450" y="2228850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Yearly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salary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  <a:endCxn id="5" idx="3"/>
          </p:cNvCxnSpPr>
          <p:nvPr/>
        </p:nvCxnSpPr>
        <p:spPr>
          <a:xfrm flipH="1">
            <a:off x="7645400" y="2760016"/>
            <a:ext cx="875375" cy="313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58413" y="4371975"/>
            <a:ext cx="19177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 smtClean="0">
                <a:solidFill>
                  <a:schemeClr val="tx1"/>
                </a:solidFill>
              </a:rPr>
              <a:t>Employee</a:t>
            </a:r>
            <a:endParaRPr lang="da-DK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45400" y="3479800"/>
            <a:ext cx="913013" cy="89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8" idx="1"/>
          </p:cNvCxnSpPr>
          <p:nvPr/>
        </p:nvCxnSpPr>
        <p:spPr>
          <a:xfrm>
            <a:off x="4457700" y="4165600"/>
            <a:ext cx="4100713" cy="61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V="1">
            <a:off x="6375400" y="5192713"/>
            <a:ext cx="2183013" cy="915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75400" y="5650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8369932" y="5218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7" name="TextBox 26"/>
          <p:cNvSpPr txBox="1"/>
          <p:nvPr/>
        </p:nvSpPr>
        <p:spPr>
          <a:xfrm>
            <a:off x="4457700" y="380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8" name="TextBox 27"/>
          <p:cNvSpPr txBox="1"/>
          <p:nvPr/>
        </p:nvSpPr>
        <p:spPr>
          <a:xfrm>
            <a:off x="8171063" y="4418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29" name="TextBox 28"/>
          <p:cNvSpPr txBox="1"/>
          <p:nvPr/>
        </p:nvSpPr>
        <p:spPr>
          <a:xfrm>
            <a:off x="7386315" y="3425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8593399" y="3899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31" name="Oval 30"/>
          <p:cNvSpPr/>
          <p:nvPr/>
        </p:nvSpPr>
        <p:spPr>
          <a:xfrm>
            <a:off x="3333750" y="2432050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Bonus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38143" y="3827463"/>
            <a:ext cx="1511300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Bonus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6"/>
            <a:endCxn id="5" idx="1"/>
          </p:cNvCxnSpPr>
          <p:nvPr/>
        </p:nvCxnSpPr>
        <p:spPr>
          <a:xfrm>
            <a:off x="4845050" y="2743200"/>
            <a:ext cx="882650" cy="33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6"/>
            <a:endCxn id="6" idx="1"/>
          </p:cNvCxnSpPr>
          <p:nvPr/>
        </p:nvCxnSpPr>
        <p:spPr>
          <a:xfrm>
            <a:off x="1649443" y="4138613"/>
            <a:ext cx="687357" cy="26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16549" y="1642070"/>
            <a:ext cx="1969765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Severance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4"/>
            <a:endCxn id="5" idx="0"/>
          </p:cNvCxnSpPr>
          <p:nvPr/>
        </p:nvCxnSpPr>
        <p:spPr>
          <a:xfrm>
            <a:off x="6401432" y="2264370"/>
            <a:ext cx="285118" cy="40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7167" y="2704307"/>
            <a:ext cx="1969765" cy="622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Severance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5"/>
          </p:cNvCxnSpPr>
          <p:nvPr/>
        </p:nvCxnSpPr>
        <p:spPr>
          <a:xfrm>
            <a:off x="1858467" y="3235473"/>
            <a:ext cx="706933" cy="52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10500"/>
              </p:ext>
            </p:extLst>
          </p:nvPr>
        </p:nvGraphicFramePr>
        <p:xfrm>
          <a:off x="711199" y="2548466"/>
          <a:ext cx="105537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Hour</a:t>
                      </a:r>
                      <a:endParaRPr lang="da-DK" dirty="0" smtClean="0"/>
                    </a:p>
                    <a:p>
                      <a:r>
                        <a:rPr lang="da-DK" dirty="0" err="1" smtClean="0"/>
                        <a:t>Salary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Month</a:t>
                      </a:r>
                      <a:endParaRPr lang="da-DK" dirty="0" smtClean="0"/>
                    </a:p>
                    <a:p>
                      <a:r>
                        <a:rPr lang="da-DK" dirty="0" err="1" smtClean="0"/>
                        <a:t>Salary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Yearly</a:t>
                      </a:r>
                      <a:endParaRPr lang="da-DK" dirty="0" smtClean="0"/>
                    </a:p>
                    <a:p>
                      <a:r>
                        <a:rPr lang="da-DK" dirty="0" err="1" smtClean="0"/>
                        <a:t>Salary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Bonus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Handshake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245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2.000.000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450.000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12.000.000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Dir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Gertrud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Usk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Jonathan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5.000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1.000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 </a:t>
                      </a:r>
                      <a:r>
                        <a:rPr lang="da-DK" dirty="0" err="1" smtClean="0"/>
                        <a:t>months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Dsk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45600" y="440690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28408" y="5372100"/>
            <a:ext cx="3922484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smtClean="0">
                <a:solidFill>
                  <a:schemeClr val="tx1"/>
                </a:solidFill>
              </a:rPr>
              <a:t>Lot of </a:t>
            </a:r>
            <a:r>
              <a:rPr lang="da-DK" sz="2400" dirty="0" err="1" smtClean="0">
                <a:solidFill>
                  <a:schemeClr val="tx1"/>
                </a:solidFill>
              </a:rPr>
              <a:t>empty</a:t>
            </a:r>
            <a:r>
              <a:rPr lang="da-DK" sz="2400" dirty="0" smtClean="0">
                <a:solidFill>
                  <a:schemeClr val="tx1"/>
                </a:solidFill>
              </a:rPr>
              <a:t> </a:t>
            </a:r>
            <a:r>
              <a:rPr lang="da-DK" sz="2400" dirty="0" err="1" smtClean="0">
                <a:solidFill>
                  <a:schemeClr val="tx1"/>
                </a:solidFill>
              </a:rPr>
              <a:t>fields</a:t>
            </a:r>
            <a:endParaRPr lang="da-DK" sz="2400" dirty="0" smtClean="0">
              <a:solidFill>
                <a:schemeClr val="tx1"/>
              </a:solidFill>
            </a:endParaRPr>
          </a:p>
          <a:p>
            <a:r>
              <a:rPr lang="da-DK" sz="2400" dirty="0" err="1" smtClean="0">
                <a:solidFill>
                  <a:schemeClr val="tx1"/>
                </a:solidFill>
              </a:rPr>
              <a:t>Possibility</a:t>
            </a:r>
            <a:r>
              <a:rPr lang="da-DK" sz="2400" dirty="0" smtClean="0">
                <a:solidFill>
                  <a:schemeClr val="tx1"/>
                </a:solidFill>
              </a:rPr>
              <a:t> of data </a:t>
            </a:r>
            <a:r>
              <a:rPr lang="da-DK" sz="2400" dirty="0" err="1" smtClean="0">
                <a:solidFill>
                  <a:schemeClr val="tx1"/>
                </a:solidFill>
              </a:rPr>
              <a:t>entry</a:t>
            </a:r>
            <a:r>
              <a:rPr lang="da-DK" sz="2400" dirty="0" smtClean="0">
                <a:solidFill>
                  <a:schemeClr val="tx1"/>
                </a:solidFill>
              </a:rPr>
              <a:t> </a:t>
            </a:r>
            <a:r>
              <a:rPr lang="da-DK" sz="2400" dirty="0" err="1" smtClean="0">
                <a:solidFill>
                  <a:schemeClr val="tx1"/>
                </a:solidFill>
              </a:rPr>
              <a:t>errors</a:t>
            </a:r>
            <a:endParaRPr lang="da-DK" sz="2400" dirty="0" smtClean="0">
              <a:solidFill>
                <a:schemeClr val="tx1"/>
              </a:solidFill>
            </a:endParaRPr>
          </a:p>
          <a:p>
            <a:r>
              <a:rPr lang="da-DK" sz="2400" dirty="0" err="1" smtClean="0">
                <a:solidFill>
                  <a:schemeClr val="tx1"/>
                </a:solidFill>
              </a:rPr>
              <a:t>Possible</a:t>
            </a:r>
            <a:r>
              <a:rPr lang="da-DK" sz="2400" dirty="0" smtClean="0">
                <a:solidFill>
                  <a:schemeClr val="tx1"/>
                </a:solidFill>
              </a:rPr>
              <a:t> domain </a:t>
            </a:r>
            <a:r>
              <a:rPr lang="da-DK" sz="2400" dirty="0" err="1" smtClean="0">
                <a:solidFill>
                  <a:schemeClr val="tx1"/>
                </a:solidFill>
              </a:rPr>
              <a:t>issues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3875126" y="5920116"/>
            <a:ext cx="399724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>
                <a:solidFill>
                  <a:schemeClr val="tx1"/>
                </a:solidFill>
              </a:rPr>
              <a:t>2 </a:t>
            </a:r>
            <a:r>
              <a:rPr lang="da-DK" sz="2800" dirty="0" err="1" smtClean="0">
                <a:solidFill>
                  <a:schemeClr val="tx1"/>
                </a:solidFill>
              </a:rPr>
              <a:t>entities</a:t>
            </a:r>
            <a:r>
              <a:rPr lang="da-DK" sz="2800" dirty="0" smtClean="0">
                <a:solidFill>
                  <a:schemeClr val="tx1"/>
                </a:solidFill>
              </a:rPr>
              <a:t> – </a:t>
            </a:r>
            <a:r>
              <a:rPr lang="da-DK" sz="2800" dirty="0" err="1" smtClean="0">
                <a:solidFill>
                  <a:schemeClr val="tx1"/>
                </a:solidFill>
              </a:rPr>
              <a:t>each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owns</a:t>
            </a:r>
            <a:r>
              <a:rPr lang="da-DK" sz="2800" dirty="0" smtClean="0">
                <a:solidFill>
                  <a:schemeClr val="tx1"/>
                </a:solidFill>
              </a:rPr>
              <a:t> </a:t>
            </a:r>
            <a:r>
              <a:rPr lang="da-DK" sz="2800" dirty="0" err="1" smtClean="0">
                <a:solidFill>
                  <a:schemeClr val="tx1"/>
                </a:solidFill>
              </a:rPr>
              <a:t>key</a:t>
            </a:r>
            <a:endParaRPr lang="da-DK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75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 smtClean="0"/>
              <a:t>Mechanic</a:t>
            </a:r>
            <a:endParaRPr lang="da-DK" sz="3200" dirty="0"/>
          </a:p>
        </p:txBody>
      </p:sp>
      <p:sp>
        <p:nvSpPr>
          <p:cNvPr id="9" name="Rectangle 8"/>
          <p:cNvSpPr/>
          <p:nvPr/>
        </p:nvSpPr>
        <p:spPr>
          <a:xfrm>
            <a:off x="7493000" y="3683000"/>
            <a:ext cx="2667000" cy="1358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Workstation</a:t>
            </a:r>
            <a:endParaRPr lang="da-DK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7114" y="2475209"/>
            <a:ext cx="141878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400" dirty="0" err="1" smtClean="0"/>
              <a:t>Relates</a:t>
            </a:r>
            <a:r>
              <a:rPr lang="da-DK" sz="2400" dirty="0" smtClean="0"/>
              <a:t> to</a:t>
            </a:r>
            <a:endParaRPr lang="da-DK" sz="2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5181600" y="3968750"/>
            <a:ext cx="1384300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</a:t>
            </a:r>
            <a:endParaRPr lang="da-DK" sz="2800" dirty="0"/>
          </a:p>
        </p:txBody>
      </p:sp>
      <p:cxnSp>
        <p:nvCxnSpPr>
          <p:cNvPr id="13" name="Straight Connector 12"/>
          <p:cNvCxnSpPr>
            <a:stCxn id="8" idx="3"/>
            <a:endCxn id="12" idx="1"/>
          </p:cNvCxnSpPr>
          <p:nvPr/>
        </p:nvCxnSpPr>
        <p:spPr>
          <a:xfrm>
            <a:off x="42545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9" idx="1"/>
          </p:cNvCxnSpPr>
          <p:nvPr/>
        </p:nvCxnSpPr>
        <p:spPr>
          <a:xfrm>
            <a:off x="6565900" y="4362450"/>
            <a:ext cx="927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8145" y="3993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7136562" y="396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17" name="TextBox 16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1 – 1 </a:t>
            </a:r>
            <a:r>
              <a:rPr lang="da-DK" sz="2800" dirty="0" err="1" smtClean="0"/>
              <a:t>relationships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6004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7360"/>
              </p:ext>
            </p:extLst>
          </p:nvPr>
        </p:nvGraphicFramePr>
        <p:xfrm>
          <a:off x="533400" y="2688166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Bill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Abraham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17694"/>
              </p:ext>
            </p:extLst>
          </p:nvPr>
        </p:nvGraphicFramePr>
        <p:xfrm>
          <a:off x="6438900" y="2675466"/>
          <a:ext cx="471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StatNr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StationName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Tyre handling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Rust </a:t>
                      </a:r>
                      <a:r>
                        <a:rPr lang="da-DK" dirty="0" err="1" smtClean="0"/>
                        <a:t>treatment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44919"/>
              </p:ext>
            </p:extLst>
          </p:nvPr>
        </p:nvGraphicFramePr>
        <p:xfrm>
          <a:off x="533400" y="4832598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EmpNr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StatNrFK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Bill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Abraham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80182"/>
              </p:ext>
            </p:extLst>
          </p:nvPr>
        </p:nvGraphicFramePr>
        <p:xfrm>
          <a:off x="6438900" y="4826680"/>
          <a:ext cx="47117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StatNr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StationName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solidFill>
                            <a:srgbClr val="FFFF00"/>
                          </a:solidFill>
                        </a:rPr>
                        <a:t>EmpNrFK</a:t>
                      </a:r>
                      <a:endParaRPr lang="da-DK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Tyre handling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Rust </a:t>
                      </a:r>
                      <a:r>
                        <a:rPr lang="da-DK" dirty="0" err="1" smtClean="0"/>
                        <a:t>treatment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0233959" y="4509180"/>
            <a:ext cx="2540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9876" y="40651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Needed</a:t>
            </a:r>
            <a:r>
              <a:rPr lang="da-DK" b="1" dirty="0" smtClean="0"/>
              <a:t>?</a:t>
            </a:r>
            <a:endParaRPr lang="da-DK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3550" y="1701800"/>
            <a:ext cx="284385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1 – 1 </a:t>
            </a:r>
            <a:r>
              <a:rPr lang="da-DK" sz="2800" dirty="0" err="1" smtClean="0"/>
              <a:t>relationships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9513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72025"/>
              </p:ext>
            </p:extLst>
          </p:nvPr>
        </p:nvGraphicFramePr>
        <p:xfrm>
          <a:off x="571500" y="2794423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personNr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Stefan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25255"/>
              </p:ext>
            </p:extLst>
          </p:nvPr>
        </p:nvGraphicFramePr>
        <p:xfrm>
          <a:off x="6438900" y="2819244"/>
          <a:ext cx="471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passportNr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IssueDate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A23434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3-8-2011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B08951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24-3-2009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20540"/>
              </p:ext>
            </p:extLst>
          </p:nvPr>
        </p:nvGraphicFramePr>
        <p:xfrm>
          <a:off x="571500" y="4898718"/>
          <a:ext cx="407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personNr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rgbClr val="FFFF00"/>
                          </a:solidFill>
                        </a:rPr>
                        <a:t>passportNr</a:t>
                      </a:r>
                      <a:r>
                        <a:rPr lang="da-DK" dirty="0" smtClean="0"/>
                        <a:t>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Stefan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A23434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Jon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B08951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02941"/>
              </p:ext>
            </p:extLst>
          </p:nvPr>
        </p:nvGraphicFramePr>
        <p:xfrm>
          <a:off x="6438899" y="4902707"/>
          <a:ext cx="4711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passportNr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IssueDate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personNrFK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A23434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3-8-2011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B08951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24-3-2009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87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911533" y="4431467"/>
            <a:ext cx="40341" cy="48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9089" y="41868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Is this Needed?</a:t>
            </a:r>
            <a:endParaRPr lang="da-DK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43550" y="1701800"/>
            <a:ext cx="415440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1 – 1 relationships example</a:t>
            </a:r>
            <a:endParaRPr lang="da-DK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" y="2247289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Person</a:t>
            </a:r>
            <a:endParaRPr lang="da-DK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38900" y="2335080"/>
            <a:ext cx="100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Passport</a:t>
            </a:r>
            <a:endParaRPr lang="da-DK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24508" y="3002968"/>
            <a:ext cx="8308577" cy="19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" y="6236407"/>
            <a:ext cx="105791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‘’Parent’’ table primary </a:t>
            </a:r>
            <a:r>
              <a:rPr lang="en-US" sz="2800" dirty="0">
                <a:solidFill>
                  <a:srgbClr val="C00000"/>
                </a:solidFill>
              </a:rPr>
              <a:t>key, is also the foreign key of the </a:t>
            </a:r>
            <a:r>
              <a:rPr lang="en-US" sz="2800" dirty="0" smtClean="0">
                <a:solidFill>
                  <a:srgbClr val="C00000"/>
                </a:solidFill>
              </a:rPr>
              <a:t>“</a:t>
            </a:r>
            <a:r>
              <a:rPr lang="en-US" sz="2800" dirty="0" smtClean="0">
                <a:solidFill>
                  <a:srgbClr val="C00000"/>
                </a:solidFill>
              </a:rPr>
              <a:t>child</a:t>
            </a:r>
            <a:r>
              <a:rPr lang="en-US" sz="2800" dirty="0" smtClean="0">
                <a:solidFill>
                  <a:srgbClr val="C00000"/>
                </a:solidFill>
              </a:rPr>
              <a:t>” </a:t>
            </a:r>
            <a:r>
              <a:rPr lang="en-US" sz="2800" dirty="0" smtClean="0">
                <a:solidFill>
                  <a:srgbClr val="C00000"/>
                </a:solidFill>
              </a:rPr>
              <a:t>table</a:t>
            </a:r>
            <a:endParaRPr lang="da-DK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215900"/>
            <a:ext cx="117729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dirty="0" smtClean="0"/>
              <a:t>Relationships </a:t>
            </a:r>
            <a:r>
              <a:rPr lang="da-DK" sz="5400" dirty="0" err="1" smtClean="0"/>
              <a:t>continued</a:t>
            </a:r>
            <a:endParaRPr lang="da-DK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505129" y="1764040"/>
            <a:ext cx="283750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* - * Relationships</a:t>
            </a:r>
            <a:endParaRPr lang="da-DK" sz="2800" dirty="0"/>
          </a:p>
        </p:txBody>
      </p:sp>
      <p:sp>
        <p:nvSpPr>
          <p:cNvPr id="6" name="Rectangle 5"/>
          <p:cNvSpPr/>
          <p:nvPr/>
        </p:nvSpPr>
        <p:spPr>
          <a:xfrm>
            <a:off x="2768600" y="30353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E1</a:t>
            </a:r>
            <a:endParaRPr lang="da-DK" sz="2800" dirty="0"/>
          </a:p>
        </p:txBody>
      </p:sp>
      <p:sp>
        <p:nvSpPr>
          <p:cNvPr id="7" name="Rectangle 6"/>
          <p:cNvSpPr/>
          <p:nvPr/>
        </p:nvSpPr>
        <p:spPr>
          <a:xfrm>
            <a:off x="7296150" y="30353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E2</a:t>
            </a:r>
            <a:endParaRPr lang="da-DK" sz="2800" dirty="0"/>
          </a:p>
        </p:txBody>
      </p:sp>
      <p:sp>
        <p:nvSpPr>
          <p:cNvPr id="8" name="Rectangle 7"/>
          <p:cNvSpPr/>
          <p:nvPr/>
        </p:nvSpPr>
        <p:spPr>
          <a:xfrm>
            <a:off x="5085683" y="50927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 -&gt; E1E2</a:t>
            </a:r>
            <a:endParaRPr lang="da-DK" sz="2800" dirty="0"/>
          </a:p>
        </p:txBody>
      </p:sp>
      <p:sp>
        <p:nvSpPr>
          <p:cNvPr id="9" name="Rectangle 8"/>
          <p:cNvSpPr/>
          <p:nvPr/>
        </p:nvSpPr>
        <p:spPr>
          <a:xfrm>
            <a:off x="1770983" y="50927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E1</a:t>
            </a:r>
            <a:endParaRPr lang="da-DK" sz="2800" dirty="0"/>
          </a:p>
        </p:txBody>
      </p:sp>
      <p:sp>
        <p:nvSpPr>
          <p:cNvPr id="10" name="Rectangle 9"/>
          <p:cNvSpPr/>
          <p:nvPr/>
        </p:nvSpPr>
        <p:spPr>
          <a:xfrm>
            <a:off x="8400383" y="5092700"/>
            <a:ext cx="1676400" cy="1092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E2</a:t>
            </a:r>
            <a:endParaRPr lang="da-DK" sz="2800" dirty="0"/>
          </a:p>
        </p:txBody>
      </p:sp>
      <p:cxnSp>
        <p:nvCxnSpPr>
          <p:cNvPr id="12" name="Straight Connector 11"/>
          <p:cNvCxnSpPr>
            <a:stCxn id="9" idx="3"/>
            <a:endCxn id="8" idx="1"/>
          </p:cNvCxnSpPr>
          <p:nvPr/>
        </p:nvCxnSpPr>
        <p:spPr>
          <a:xfrm>
            <a:off x="3447383" y="56388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0" idx="1"/>
          </p:cNvCxnSpPr>
          <p:nvPr/>
        </p:nvCxnSpPr>
        <p:spPr>
          <a:xfrm>
            <a:off x="6762083" y="5638800"/>
            <a:ext cx="163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5174583" y="3149600"/>
            <a:ext cx="1498600" cy="863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smtClean="0"/>
              <a:t>R</a:t>
            </a:r>
            <a:endParaRPr lang="da-DK" sz="2800" dirty="0"/>
          </a:p>
        </p:txBody>
      </p:sp>
      <p:cxnSp>
        <p:nvCxnSpPr>
          <p:cNvPr id="18" name="Straight Connector 17"/>
          <p:cNvCxnSpPr>
            <a:stCxn id="16" idx="1"/>
            <a:endCxn id="6" idx="3"/>
          </p:cNvCxnSpPr>
          <p:nvPr/>
        </p:nvCxnSpPr>
        <p:spPr>
          <a:xfrm flipH="1">
            <a:off x="4445000" y="3581400"/>
            <a:ext cx="729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1"/>
          </p:cNvCxnSpPr>
          <p:nvPr/>
        </p:nvCxnSpPr>
        <p:spPr>
          <a:xfrm>
            <a:off x="6673183" y="3581400"/>
            <a:ext cx="622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8200" y="42164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6401" y="3238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6996068" y="3250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7" name="TextBox 26"/>
          <p:cNvSpPr txBox="1"/>
          <p:nvPr/>
        </p:nvSpPr>
        <p:spPr>
          <a:xfrm>
            <a:off x="4751765" y="5284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8" name="TextBox 27"/>
          <p:cNvSpPr txBox="1"/>
          <p:nvPr/>
        </p:nvSpPr>
        <p:spPr>
          <a:xfrm>
            <a:off x="6795919" y="526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*</a:t>
            </a:r>
            <a:endParaRPr lang="da-DK" dirty="0"/>
          </a:p>
        </p:txBody>
      </p:sp>
      <p:sp>
        <p:nvSpPr>
          <p:cNvPr id="29" name="TextBox 28"/>
          <p:cNvSpPr txBox="1"/>
          <p:nvPr/>
        </p:nvSpPr>
        <p:spPr>
          <a:xfrm>
            <a:off x="3475020" y="525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8056334" y="523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019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889FC43451A4C847BFF2DF9D5B570" ma:contentTypeVersion="" ma:contentTypeDescription="Create a new document." ma:contentTypeScope="" ma:versionID="1eba5d90807c023c4d99005cbd940f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938d1d0e22567bcc0762bf699773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FFEB6-7D1B-4EEC-B8AE-A2C2B4E0E6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26093D-4EC5-491D-B8BA-2952E7FADB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87C0B1-677C-4179-BD4D-616A8FC4F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647</Words>
  <Application>Microsoft Office PowerPoint</Application>
  <PresentationFormat>Widescreen</PresentationFormat>
  <Paragraphs>423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Witt-Frost</dc:creator>
  <cp:lastModifiedBy>Abdelaziz Ghazal</cp:lastModifiedBy>
  <cp:revision>33</cp:revision>
  <dcterms:created xsi:type="dcterms:W3CDTF">2014-09-21T15:46:55Z</dcterms:created>
  <dcterms:modified xsi:type="dcterms:W3CDTF">2017-09-11T15:45:19Z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0x01010003C889FC43451A4C847BFF2DF9D5B570</vt:lpwstr>
  </property>
</Properties>
</file>