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4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08BE-AC1B-4C63-9AF2-8278BF866B7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4150-601F-4798-B5D0-E9ABA5C3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SELECT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from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Multiple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Tables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36059" y="1754623"/>
            <a:ext cx="487342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is-IS" dirty="0" smtClean="0"/>
              <a:t>Often you need to combine information from two or more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is-IS" dirty="0" smtClean="0"/>
              <a:t>You can get the effect of a product by using</a:t>
            </a:r>
          </a:p>
          <a:p>
            <a:pPr algn="l"/>
            <a:r>
              <a:rPr lang="en-GB" altLang="is-IS" sz="2000" b="1" dirty="0" smtClean="0">
                <a:latin typeface="Courier New" panose="02070309020205020404" pitchFamily="49" charset="0"/>
              </a:rPr>
              <a:t>  </a:t>
            </a: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Table1,  </a:t>
            </a:r>
          </a:p>
          <a:p>
            <a:pPr algn="l"/>
            <a:r>
              <a:rPr lang="en-GB" altLang="is-I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Table2...</a:t>
            </a:r>
            <a:endParaRPr lang="en-GB" altLang="is-I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226147" y="1754623"/>
            <a:ext cx="3810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sz="2400" dirty="0" smtClean="0"/>
              <a:t>If the tables have columns with the same name ambiguity results</a:t>
            </a:r>
          </a:p>
          <a:p>
            <a:r>
              <a:rPr lang="en-GB" altLang="is-IS" sz="2400" dirty="0" smtClean="0"/>
              <a:t>You resolve this by referencing columns with the table name</a:t>
            </a:r>
          </a:p>
          <a:p>
            <a:pPr lvl="1">
              <a:buFontTx/>
              <a:buNone/>
            </a:pPr>
            <a:r>
              <a:rPr lang="en-GB" altLang="is-I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TableName.Column</a:t>
            </a:r>
            <a:endParaRPr lang="en-GB" altLang="is-I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CROSS JOIN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21545" y="1439033"/>
            <a:ext cx="39624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Student CROSS JOIN 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	Enrolment</a:t>
            </a:r>
            <a:endParaRPr lang="en-GB" altLang="is-I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92545" y="3496433"/>
            <a:ext cx="1676400" cy="1984375"/>
            <a:chOff x="768" y="2592"/>
            <a:chExt cx="1056" cy="125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68" y="2592"/>
              <a:ext cx="103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Enrolment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ID	Code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123	DBS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PRG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DBS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126	PRG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68" y="283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68" y="307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248" y="283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392545" y="1439033"/>
            <a:ext cx="1708150" cy="1984375"/>
            <a:chOff x="768" y="1152"/>
            <a:chExt cx="1076" cy="1250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768" y="1152"/>
              <a:ext cx="107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Student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ID	Name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123	John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125	Mark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126	Jane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768" y="139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68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248" y="13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973945" y="2734433"/>
            <a:ext cx="35052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ID	Name	ID	Code</a:t>
            </a:r>
          </a:p>
          <a:p>
            <a:endParaRPr lang="en-GB" altLang="is-IS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123	John	123	DBS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124	Mary	123	DBS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125	Mark	123	DBS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126	Jane	123	DBS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123	John	124	PRG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124	Mary	124	PRG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125	Mark	124	PRG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126	Jane	124	PRG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123	John	124	DBS</a:t>
            </a:r>
          </a:p>
          <a:p>
            <a:r>
              <a:rPr lang="en-GB" altLang="is-IS" sz="1600">
                <a:solidFill>
                  <a:schemeClr val="tx1"/>
                </a:solidFill>
                <a:latin typeface="Arial" panose="020B0604020202020204" pitchFamily="34" charset="0"/>
              </a:rPr>
              <a:t>124	Mary	124	DBS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5973945" y="3115433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6735945" y="273443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7726545" y="2734433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8564745" y="2734433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5973945" y="273443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973945" y="2734433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9479145" y="273443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5973945" y="5299833"/>
            <a:ext cx="3505200" cy="355600"/>
          </a:xfrm>
          <a:custGeom>
            <a:avLst/>
            <a:gdLst>
              <a:gd name="T0" fmla="*/ 0 w 2208"/>
              <a:gd name="T1" fmla="*/ 330200 h 224"/>
              <a:gd name="T2" fmla="*/ 381000 w 2208"/>
              <a:gd name="T3" fmla="*/ 177800 h 224"/>
              <a:gd name="T4" fmla="*/ 762000 w 2208"/>
              <a:gd name="T5" fmla="*/ 330200 h 224"/>
              <a:gd name="T6" fmla="*/ 1295400 w 2208"/>
              <a:gd name="T7" fmla="*/ 177800 h 224"/>
              <a:gd name="T8" fmla="*/ 1752600 w 2208"/>
              <a:gd name="T9" fmla="*/ 25400 h 224"/>
              <a:gd name="T10" fmla="*/ 2286000 w 2208"/>
              <a:gd name="T11" fmla="*/ 25400 h 224"/>
              <a:gd name="T12" fmla="*/ 2590800 w 2208"/>
              <a:gd name="T13" fmla="*/ 177800 h 224"/>
              <a:gd name="T14" fmla="*/ 3048000 w 2208"/>
              <a:gd name="T15" fmla="*/ 330200 h 224"/>
              <a:gd name="T16" fmla="*/ 3505200 w 2208"/>
              <a:gd name="T17" fmla="*/ 330200 h 2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08" h="224">
                <a:moveTo>
                  <a:pt x="0" y="208"/>
                </a:moveTo>
                <a:cubicBezTo>
                  <a:pt x="80" y="160"/>
                  <a:pt x="160" y="112"/>
                  <a:pt x="240" y="112"/>
                </a:cubicBezTo>
                <a:cubicBezTo>
                  <a:pt x="320" y="112"/>
                  <a:pt x="384" y="208"/>
                  <a:pt x="480" y="208"/>
                </a:cubicBezTo>
                <a:cubicBezTo>
                  <a:pt x="576" y="208"/>
                  <a:pt x="712" y="144"/>
                  <a:pt x="816" y="112"/>
                </a:cubicBezTo>
                <a:cubicBezTo>
                  <a:pt x="920" y="80"/>
                  <a:pt x="1000" y="32"/>
                  <a:pt x="1104" y="16"/>
                </a:cubicBezTo>
                <a:cubicBezTo>
                  <a:pt x="1208" y="0"/>
                  <a:pt x="1352" y="0"/>
                  <a:pt x="1440" y="16"/>
                </a:cubicBezTo>
                <a:cubicBezTo>
                  <a:pt x="1528" y="32"/>
                  <a:pt x="1552" y="80"/>
                  <a:pt x="1632" y="112"/>
                </a:cubicBezTo>
                <a:cubicBezTo>
                  <a:pt x="1712" y="144"/>
                  <a:pt x="1824" y="192"/>
                  <a:pt x="1920" y="208"/>
                </a:cubicBezTo>
                <a:cubicBezTo>
                  <a:pt x="2016" y="224"/>
                  <a:pt x="2112" y="216"/>
                  <a:pt x="2208" y="208"/>
                </a:cubicBezTo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NATURAL JOIN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242331" y="1463309"/>
            <a:ext cx="39624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Student NATURAL JOIN Enrolment</a:t>
            </a:r>
            <a:endParaRPr lang="en-GB" altLang="is-I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13331" y="3520709"/>
            <a:ext cx="1676400" cy="1984375"/>
            <a:chOff x="768" y="2592"/>
            <a:chExt cx="1056" cy="125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68" y="2592"/>
              <a:ext cx="103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Enrolment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ID	Code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123	DBS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PRG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DBS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126	PRG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8" y="283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68" y="307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248" y="283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813331" y="1463309"/>
            <a:ext cx="1708150" cy="1984375"/>
            <a:chOff x="768" y="1152"/>
            <a:chExt cx="1076" cy="1250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768" y="1152"/>
              <a:ext cx="107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Student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ID	Name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123	John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125	Mark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126	Jane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68" y="139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68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248" y="13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6978931" y="2655522"/>
            <a:ext cx="1708150" cy="1984375"/>
            <a:chOff x="768" y="1152"/>
            <a:chExt cx="1076" cy="1250"/>
          </a:xfrm>
        </p:grpSpPr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768" y="1152"/>
              <a:ext cx="107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GB" altLang="is-I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ID	Name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123	John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126	Jane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768" y="139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768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1248" y="13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8687081" y="4639897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8687081" y="341593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8614056" y="3055572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9479244" y="3055572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8614056" y="3049222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is-IS" sz="1800">
                <a:latin typeface="Arial" panose="020B0604020202020204" pitchFamily="34" charset="0"/>
              </a:rPr>
              <a:t>Code</a:t>
            </a:r>
            <a:endParaRPr lang="en-US" altLang="is-IS" sz="1800">
              <a:latin typeface="Arial" panose="020B0604020202020204" pitchFamily="34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8615644" y="3415934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is-IS" sz="1800">
                <a:latin typeface="Arial" panose="020B0604020202020204" pitchFamily="34" charset="0"/>
              </a:rPr>
              <a:t>DBS</a:t>
            </a:r>
            <a:endParaRPr lang="en-US" altLang="is-IS" sz="1800">
              <a:latin typeface="Arial" panose="020B0604020202020204" pitchFamily="34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8614056" y="3703272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is-IS" sz="1800">
                <a:latin typeface="Arial" panose="020B0604020202020204" pitchFamily="34" charset="0"/>
              </a:rPr>
              <a:t>PRG</a:t>
            </a:r>
            <a:endParaRPr lang="en-US" altLang="is-IS" sz="1800">
              <a:latin typeface="Arial" panose="020B0604020202020204" pitchFamily="34" charset="0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8614056" y="3984259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is-IS" sz="1800">
                <a:latin typeface="Arial" panose="020B0604020202020204" pitchFamily="34" charset="0"/>
              </a:rPr>
              <a:t>DBS</a:t>
            </a:r>
            <a:endParaRPr lang="en-US" altLang="is-IS" sz="1800">
              <a:latin typeface="Arial" panose="020B0604020202020204" pitchFamily="34" charset="0"/>
            </a:endParaRP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8614056" y="4273184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is-IS" sz="1800">
                <a:latin typeface="Arial" panose="020B0604020202020204" pitchFamily="34" charset="0"/>
              </a:rPr>
              <a:t>PRG</a:t>
            </a:r>
            <a:endParaRPr lang="en-US" altLang="is-I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CROSS and NATURAL JOIN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21581" y="1333837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A CROSS JOIN B</a:t>
            </a:r>
            <a:endParaRPr lang="en-GB" altLang="is-I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GB" altLang="is-IS" sz="1000" b="1" dirty="0" smtClean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is-IS" sz="2000" dirty="0" smtClean="0"/>
              <a:t>is the same as </a:t>
            </a:r>
            <a:endParaRPr lang="en-GB" altLang="is-I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GB" altLang="is-IS" sz="10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A, B</a:t>
            </a:r>
            <a:endParaRPr lang="en-GB" altLang="is-I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683981" y="1333837"/>
            <a:ext cx="4188302" cy="403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A NATURAL JOIN B</a:t>
            </a:r>
            <a:endParaRPr lang="en-GB" altLang="is-IS" sz="2400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</a:pPr>
            <a:endParaRPr lang="en-GB" altLang="is-IS" sz="1200" dirty="0" smtClean="0"/>
          </a:p>
          <a:p>
            <a:pPr>
              <a:lnSpc>
                <a:spcPct val="80000"/>
              </a:lnSpc>
            </a:pPr>
            <a:r>
              <a:rPr lang="en-GB" altLang="is-IS" sz="2400" dirty="0" smtClean="0"/>
              <a:t>is the same as </a:t>
            </a:r>
            <a:endParaRPr lang="en-GB" altLang="is-IS" sz="2400" b="1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</a:pPr>
            <a:endParaRPr lang="en-GB" altLang="is-IS" sz="1200" b="1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latin typeface="Courier New" panose="02070309020205020404" pitchFamily="49" charset="0"/>
              </a:rPr>
              <a:t>SELECT A.col1,… </a:t>
            </a:r>
            <a:r>
              <a:rPr lang="en-GB" altLang="is-IS" sz="2000" b="1" dirty="0" err="1" smtClean="0">
                <a:latin typeface="Courier New" panose="02070309020205020404" pitchFamily="49" charset="0"/>
              </a:rPr>
              <a:t>A.coln</a:t>
            </a:r>
            <a:r>
              <a:rPr lang="en-GB" altLang="is-IS" sz="2000" b="1" dirty="0" smtClean="0">
                <a:latin typeface="Courier New" panose="02070309020205020404" pitchFamily="49" charset="0"/>
              </a:rPr>
              <a:t>, [and all other columns apart from B.col1,…</a:t>
            </a:r>
            <a:r>
              <a:rPr lang="en-GB" altLang="is-IS" sz="2000" b="1" dirty="0" err="1" smtClean="0">
                <a:latin typeface="Courier New" panose="02070309020205020404" pitchFamily="49" charset="0"/>
              </a:rPr>
              <a:t>B.coln</a:t>
            </a:r>
            <a:r>
              <a:rPr lang="en-GB" altLang="is-IS" sz="2000" b="1" dirty="0" smtClean="0">
                <a:latin typeface="Courier New" panose="02070309020205020404" pitchFamily="49" charset="0"/>
              </a:rPr>
              <a:t>]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latin typeface="Courier New" panose="02070309020205020404" pitchFamily="49" charset="0"/>
              </a:rPr>
              <a:t>FROM A, B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latin typeface="Courier New" panose="02070309020205020404" pitchFamily="49" charset="0"/>
              </a:rPr>
              <a:t>WHERE A.col1 = B.col1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latin typeface="Courier New" panose="02070309020205020404" pitchFamily="49" charset="0"/>
              </a:rPr>
              <a:t>  AND A.col2 = B.col2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latin typeface="Courier New" panose="02070309020205020404" pitchFamily="49" charset="0"/>
              </a:rPr>
              <a:t>...AND </a:t>
            </a:r>
            <a:r>
              <a:rPr lang="en-GB" altLang="is-IS" sz="2000" b="1" dirty="0" err="1" smtClean="0">
                <a:latin typeface="Courier New" panose="02070309020205020404" pitchFamily="49" charset="0"/>
              </a:rPr>
              <a:t>A.coln</a:t>
            </a:r>
            <a:r>
              <a:rPr lang="en-GB" altLang="is-IS" sz="2000" b="1" dirty="0" smtClean="0">
                <a:latin typeface="Courier New" panose="02070309020205020404" pitchFamily="49" charset="0"/>
              </a:rPr>
              <a:t> = </a:t>
            </a:r>
            <a:r>
              <a:rPr lang="en-GB" altLang="is-IS" sz="2000" b="1" dirty="0" err="1" smtClean="0">
                <a:latin typeface="Courier New" panose="02070309020205020404" pitchFamily="49" charset="0"/>
              </a:rPr>
              <a:t>B.col.n</a:t>
            </a:r>
            <a:endParaRPr lang="en-GB" altLang="is-IS" sz="2000" b="1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is-IS" sz="20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(this assumes that col1… </a:t>
            </a:r>
            <a:r>
              <a:rPr lang="en-GB" altLang="is-IS" sz="2000" b="1" dirty="0" err="1" smtClean="0">
                <a:solidFill>
                  <a:schemeClr val="hlink"/>
                </a:solidFill>
                <a:latin typeface="Courier New" panose="02070309020205020404" pitchFamily="49" charset="0"/>
              </a:rPr>
              <a:t>coln</a:t>
            </a:r>
            <a:r>
              <a:rPr lang="en-GB" altLang="is-IS" sz="20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 in A and B have common names) </a:t>
            </a:r>
            <a:endParaRPr lang="en-GB" altLang="is-I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INNER JOIN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29077" y="1463309"/>
            <a:ext cx="396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b="1" dirty="0" smtClean="0">
                <a:latin typeface="Courier New" panose="02070309020205020404" pitchFamily="49" charset="0"/>
              </a:rPr>
              <a:t>INNER JOIN</a:t>
            </a:r>
            <a:r>
              <a:rPr lang="en-GB" altLang="is-IS" dirty="0" smtClean="0"/>
              <a:t>s specify a condition which the pairs of rows satisfy</a:t>
            </a:r>
          </a:p>
          <a:p>
            <a:endParaRPr lang="en-GB" altLang="is-IS" dirty="0" smtClean="0"/>
          </a:p>
          <a:p>
            <a:pPr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  </a:t>
            </a:r>
          </a:p>
          <a:p>
            <a:pPr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A INNER JOIN B </a:t>
            </a:r>
          </a:p>
          <a:p>
            <a:pPr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ON &lt;condition&gt;</a:t>
            </a:r>
            <a:endParaRPr lang="en-GB" altLang="is-I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991477" y="1463309"/>
            <a:ext cx="3810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sz="2400" dirty="0" smtClean="0"/>
              <a:t>Can also use</a:t>
            </a:r>
          </a:p>
          <a:p>
            <a:pPr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A INNER JOIN B</a:t>
            </a:r>
          </a:p>
          <a:p>
            <a:pPr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USING </a:t>
            </a:r>
          </a:p>
          <a:p>
            <a:pPr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(col1, col2,…)</a:t>
            </a:r>
          </a:p>
          <a:p>
            <a:r>
              <a:rPr lang="en-GB" altLang="is-IS" sz="2400" dirty="0" smtClean="0"/>
              <a:t>Chooses rows where the given columns are equal</a:t>
            </a:r>
            <a:endParaRPr lang="en-GB" altLang="is-IS" sz="2400" dirty="0"/>
          </a:p>
        </p:txBody>
      </p:sp>
    </p:spTree>
    <p:extLst>
      <p:ext uri="{BB962C8B-B14F-4D97-AF65-F5344CB8AC3E}">
        <p14:creationId xmlns:p14="http://schemas.microsoft.com/office/powerpoint/2010/main" val="7761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INNER JOIN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19522" y="1592782"/>
            <a:ext cx="42672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Student INNER JOIN Enrolment USING (ID)</a:t>
            </a:r>
            <a:endParaRPr lang="en-GB" altLang="is-I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19122" y="3650182"/>
            <a:ext cx="1676400" cy="1984375"/>
            <a:chOff x="768" y="2592"/>
            <a:chExt cx="1056" cy="125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68" y="2592"/>
              <a:ext cx="103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Enrolment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ID	Code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123	DBS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PRG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DBS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126	PRG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8" y="283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68" y="307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248" y="283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619122" y="1592782"/>
            <a:ext cx="1708150" cy="1984375"/>
            <a:chOff x="768" y="1152"/>
            <a:chExt cx="1076" cy="1250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768" y="1152"/>
              <a:ext cx="107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Student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ID	Name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123	John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125	Mark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126	Jane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68" y="139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68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248" y="13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200522" y="2888182"/>
            <a:ext cx="3505200" cy="1606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ID	Name	ID	Code</a:t>
            </a:r>
          </a:p>
          <a:p>
            <a:endParaRPr lang="en-GB" altLang="is-IS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123	John	123	DBS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124	Mary	124	PRG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124	Mary	124	DBS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126	Jane	126	PRG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200522" y="3269182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962522" y="2888182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953122" y="2888182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791322" y="2888182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INNER JOIN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53318" y="1374297"/>
            <a:ext cx="3810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Buyer INNER JOIN Property ON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Price &lt;= Budget</a:t>
            </a:r>
            <a:endParaRPr lang="en-GB" altLang="is-I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43318" y="3279297"/>
            <a:ext cx="2895600" cy="1752600"/>
            <a:chOff x="432" y="2496"/>
            <a:chExt cx="1824" cy="110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32" y="2496"/>
              <a:ext cx="1788" cy="1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Property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Address		Price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15 High St	  85,000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12 Queen St	125,000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87 Oak Row	175,000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32" y="2736"/>
              <a:ext cx="18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536" y="27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32" y="297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343318" y="1374297"/>
            <a:ext cx="1924050" cy="1716088"/>
            <a:chOff x="374" y="1223"/>
            <a:chExt cx="1212" cy="1081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74" y="1223"/>
              <a:ext cx="1212" cy="1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Buyer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Name	Budget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Smith	100,000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Jones	150,000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Green	  80,000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84" y="1488"/>
              <a:ext cx="1200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12" y="148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84" y="172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696118" y="3203097"/>
            <a:ext cx="4724400" cy="13319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Name	Budget	  Address	Price</a:t>
            </a:r>
          </a:p>
          <a:p>
            <a:endParaRPr lang="en-GB" altLang="is-IS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Smith	100,000	  15 High St 	  85,000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Jones	150,000	  15 High St	  85,000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Jones	150,000	  12 Queen St	125,000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696118" y="3584097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610518" y="3203097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677318" y="3203097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9353718" y="3203097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INNER JOIN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45262" y="1333837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</a:t>
            </a:r>
          </a:p>
          <a:p>
            <a:pPr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A INNER JOIN B</a:t>
            </a:r>
          </a:p>
          <a:p>
            <a:pPr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ON &lt;condition&gt;</a:t>
            </a:r>
          </a:p>
          <a:p>
            <a:endParaRPr lang="en-GB" altLang="is-IS" sz="1200" b="1" dirty="0" smtClean="0">
              <a:latin typeface="Courier New" panose="02070309020205020404" pitchFamily="49" charset="0"/>
            </a:endParaRPr>
          </a:p>
          <a:p>
            <a:r>
              <a:rPr lang="en-GB" altLang="is-IS" dirty="0" smtClean="0"/>
              <a:t>is the same as </a:t>
            </a:r>
            <a:endParaRPr lang="en-GB" altLang="is-IS" b="1" dirty="0" smtClean="0">
              <a:latin typeface="Courier New" panose="02070309020205020404" pitchFamily="49" charset="0"/>
            </a:endParaRPr>
          </a:p>
          <a:p>
            <a:endParaRPr lang="en-GB" altLang="is-IS" sz="12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A, B</a:t>
            </a:r>
          </a:p>
          <a:p>
            <a:pPr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WHERE &lt;condition&gt;</a:t>
            </a:r>
            <a:endParaRPr lang="en-GB" altLang="is-I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07662" y="1333837"/>
            <a:ext cx="42672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</a:t>
            </a:r>
          </a:p>
          <a:p>
            <a:pPr marL="0" indent="0"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A INNER JOIN B</a:t>
            </a:r>
          </a:p>
          <a:p>
            <a:pPr marL="0" indent="0"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USING(col1, col2,...)</a:t>
            </a:r>
          </a:p>
          <a:p>
            <a:pPr marL="0" indent="0"/>
            <a:endParaRPr lang="en-GB" altLang="is-IS" sz="1200" dirty="0" smtClean="0"/>
          </a:p>
          <a:p>
            <a:pPr marL="0" indent="0"/>
            <a:r>
              <a:rPr lang="en-GB" altLang="is-IS" sz="2400" dirty="0" smtClean="0"/>
              <a:t>is the same as </a:t>
            </a:r>
            <a:endParaRPr lang="en-GB" altLang="is-IS" sz="2400" b="1" dirty="0" smtClean="0">
              <a:latin typeface="Courier New" panose="02070309020205020404" pitchFamily="49" charset="0"/>
            </a:endParaRPr>
          </a:p>
          <a:p>
            <a:pPr marL="0" indent="0"/>
            <a:endParaRPr lang="en-GB" altLang="is-IS" sz="1200" b="1" dirty="0" smtClean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A, B </a:t>
            </a:r>
          </a:p>
          <a:p>
            <a:pPr marL="0" indent="0"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WHERE A.col1 = B.col1</a:t>
            </a:r>
          </a:p>
          <a:p>
            <a:pPr marL="0" indent="0"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AND A.col2 = B.col2</a:t>
            </a:r>
          </a:p>
          <a:p>
            <a:pPr marL="0" indent="0">
              <a:buFontTx/>
              <a:buNone/>
            </a:pPr>
            <a:r>
              <a:rPr lang="en-GB" altLang="is-I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AND ...</a:t>
            </a:r>
            <a:endParaRPr lang="en-GB" altLang="is-I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/>
            <a:endParaRPr lang="en-GB" altLang="is-I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JOIN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vs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WHERE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Clauses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58551" y="1358113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smtClean="0"/>
              <a:t>JOINs (so far) are not needed</a:t>
            </a:r>
          </a:p>
          <a:p>
            <a:pPr lvl="1"/>
            <a:r>
              <a:rPr lang="en-GB" altLang="is-IS" smtClean="0"/>
              <a:t>You can have the same effect by selecting from multiple tables with an appropriate WHERE clause</a:t>
            </a:r>
          </a:p>
          <a:p>
            <a:pPr lvl="1"/>
            <a:r>
              <a:rPr lang="en-GB" altLang="is-IS" smtClean="0"/>
              <a:t>So should you use JOINs or not?</a:t>
            </a:r>
            <a:endParaRPr lang="en-GB" altLang="is-I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120951" y="1358113"/>
            <a:ext cx="3810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sz="2400" smtClean="0"/>
              <a:t>Yes, because</a:t>
            </a:r>
          </a:p>
          <a:p>
            <a:pPr lvl="1"/>
            <a:r>
              <a:rPr lang="en-GB" altLang="is-IS" sz="2000" smtClean="0"/>
              <a:t>They often lead to concise queries</a:t>
            </a:r>
          </a:p>
          <a:p>
            <a:pPr lvl="1"/>
            <a:r>
              <a:rPr lang="en-GB" altLang="is-IS" sz="2000" smtClean="0"/>
              <a:t>NATURAL JOINs are very common</a:t>
            </a:r>
          </a:p>
          <a:p>
            <a:r>
              <a:rPr lang="en-GB" altLang="is-IS" sz="2400" smtClean="0"/>
              <a:t>No, because</a:t>
            </a:r>
          </a:p>
          <a:p>
            <a:pPr lvl="1"/>
            <a:r>
              <a:rPr lang="en-GB" altLang="is-IS" sz="2000" smtClean="0"/>
              <a:t>Support for JOINs varies a fair bit among SQL dialects</a:t>
            </a:r>
            <a:endParaRPr lang="en-GB" altLang="is-IS" sz="2000"/>
          </a:p>
        </p:txBody>
      </p:sp>
    </p:spTree>
    <p:extLst>
      <p:ext uri="{BB962C8B-B14F-4D97-AF65-F5344CB8AC3E}">
        <p14:creationId xmlns:p14="http://schemas.microsoft.com/office/powerpoint/2010/main" val="25094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Writing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Queries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15790" y="1414757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smtClean="0"/>
              <a:t>When writing queries</a:t>
            </a:r>
          </a:p>
          <a:p>
            <a:pPr lvl="1"/>
            <a:r>
              <a:rPr lang="en-GB" altLang="is-IS" smtClean="0"/>
              <a:t>There are often many ways to write the query</a:t>
            </a:r>
          </a:p>
          <a:p>
            <a:pPr lvl="1"/>
            <a:r>
              <a:rPr lang="en-GB" altLang="is-IS" smtClean="0"/>
              <a:t>You should worry about being correct, clear, and concise in that order</a:t>
            </a:r>
          </a:p>
          <a:p>
            <a:pPr lvl="1"/>
            <a:r>
              <a:rPr lang="en-GB" altLang="is-IS" smtClean="0"/>
              <a:t>Don’t worry about being clever or efficient</a:t>
            </a:r>
            <a:endParaRPr lang="en-GB" altLang="is-I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878190" y="1414757"/>
            <a:ext cx="3810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sz="2400" smtClean="0"/>
              <a:t>Most DBMSs have query optimisers</a:t>
            </a:r>
          </a:p>
          <a:p>
            <a:pPr lvl="1"/>
            <a:r>
              <a:rPr lang="en-GB" altLang="is-IS" sz="2000" smtClean="0"/>
              <a:t>These take a user’s query and figure out how to efficiently execute it</a:t>
            </a:r>
          </a:p>
          <a:p>
            <a:pPr lvl="1"/>
            <a:r>
              <a:rPr lang="en-GB" altLang="is-IS" sz="2000" smtClean="0"/>
              <a:t>A simple query is easier to optimise</a:t>
            </a:r>
          </a:p>
          <a:p>
            <a:pPr lvl="1"/>
            <a:r>
              <a:rPr lang="en-GB" altLang="is-IS" sz="2000" smtClean="0"/>
              <a:t>We’ll look at some ways to improve efficiency later</a:t>
            </a:r>
            <a:endParaRPr lang="en-GB" altLang="is-IS" sz="2000" dirty="0"/>
          </a:p>
        </p:txBody>
      </p:sp>
    </p:spTree>
    <p:extLst>
      <p:ext uri="{BB962C8B-B14F-4D97-AF65-F5344CB8AC3E}">
        <p14:creationId xmlns:p14="http://schemas.microsoft.com/office/powerpoint/2010/main" val="6987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Exercise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383104" y="1350752"/>
            <a:ext cx="4343400" cy="2559050"/>
            <a:chOff x="288" y="1172"/>
            <a:chExt cx="2736" cy="161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26" y="1172"/>
              <a:ext cx="2678" cy="1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		          Track</a:t>
              </a:r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cID	Num Title		Time	aID</a:t>
              </a:r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pPr>
                <a:buFontTx/>
                <a:buAutoNum type="arabicPlain"/>
              </a:pPr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1	  Violent	239	1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1	2	  Every Girl	410	1</a:t>
              </a:r>
            </a:p>
            <a:p>
              <a:pPr>
                <a:buFontTx/>
                <a:buAutoNum type="arabicPlain"/>
              </a:pPr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3	  Breather	217	1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1	4	  Part of Me	279	1</a:t>
              </a:r>
            </a:p>
            <a:p>
              <a:pPr>
                <a:buFontTx/>
                <a:buAutoNum type="arabicPlain" startAt="2"/>
              </a:pPr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1	  Star		362	1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2	2	  Teaboy	417	2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8" y="1392"/>
              <a:ext cx="273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88" y="1392"/>
              <a:ext cx="27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24" y="1392"/>
              <a:ext cx="38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64" y="1392"/>
              <a:ext cx="4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20229" y="1350752"/>
            <a:ext cx="2835275" cy="1568450"/>
            <a:chOff x="3494" y="1124"/>
            <a:chExt cx="1786" cy="988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94" y="1124"/>
              <a:ext cx="1785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              CD</a:t>
              </a:r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cID	Title	  Price</a:t>
              </a:r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pPr>
                <a:buFontTx/>
                <a:buAutoNum type="arabicPlain"/>
              </a:pPr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Mix		  9.99</a:t>
              </a:r>
            </a:p>
            <a:p>
              <a:pPr>
                <a:buFontTx/>
                <a:buAutoNum type="arabicPlain"/>
              </a:pPr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Compilation  12.99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1344"/>
              <a:ext cx="177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1344"/>
              <a:ext cx="17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0" y="1344"/>
              <a:ext cx="96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7336104" y="3071602"/>
            <a:ext cx="1787525" cy="1435100"/>
            <a:chOff x="3446" y="2660"/>
            <a:chExt cx="1126" cy="904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446" y="2660"/>
              <a:ext cx="1126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      Artist</a:t>
              </a:r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aID	 Name</a:t>
              </a:r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endParaRPr lang="en-GB" altLang="is-IS" sz="80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pPr>
                <a:buFontTx/>
                <a:buAutoNum type="arabicPlain"/>
              </a:pPr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 Stellar</a:t>
              </a:r>
            </a:p>
            <a:p>
              <a:pPr>
                <a:buFontTx/>
                <a:buAutoNum type="arabicPlain"/>
              </a:pPr>
              <a:r>
                <a:rPr lang="en-GB" altLang="is-IS" sz="1800">
                  <a:solidFill>
                    <a:schemeClr val="tx1"/>
                  </a:solidFill>
                  <a:latin typeface="Verdana" panose="020B0604030504040204" pitchFamily="34" charset="0"/>
                </a:rPr>
                <a:t> Cloudboy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456" y="2928"/>
              <a:ext cx="110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456" y="292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792" y="2928"/>
              <a:ext cx="76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38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SELECT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from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Multiple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Tables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1051797" y="1533468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</a:t>
            </a:r>
          </a:p>
          <a:p>
            <a:pPr algn="l"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First, Last, Mark</a:t>
            </a:r>
          </a:p>
          <a:p>
            <a:pPr algn="l"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FROM Student, Grade</a:t>
            </a:r>
          </a:p>
          <a:p>
            <a:pPr algn="l"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WHERE</a:t>
            </a:r>
          </a:p>
          <a:p>
            <a:pPr algn="l"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(Student.ID = </a:t>
            </a:r>
          </a:p>
          <a:p>
            <a:pPr algn="l"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   Grade.ID) AND</a:t>
            </a:r>
          </a:p>
          <a:p>
            <a:pPr algn="l">
              <a:buFontTx/>
              <a:buNone/>
            </a:pP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(Mark &gt;= 40)</a:t>
            </a:r>
            <a:endParaRPr lang="en-GB" altLang="is-I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4913046" y="1254265"/>
            <a:ext cx="2790571" cy="2240817"/>
            <a:chOff x="768" y="1680"/>
            <a:chExt cx="1752" cy="1423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792" y="1680"/>
              <a:ext cx="1728" cy="1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Student</a:t>
              </a:r>
            </a:p>
            <a:p>
              <a:endParaRPr lang="en-GB" altLang="is-IS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ID	First	Last</a:t>
              </a:r>
            </a:p>
            <a:p>
              <a:endParaRPr lang="en-GB" altLang="is-IS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S103	John	Smith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S104	Mary	Jones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S105	Jane	Brown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S106	Mark	Jones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S107	John	Brown</a:t>
              </a: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768" y="2112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1728" cy="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296" y="1872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872" y="1872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6779947" y="3445869"/>
            <a:ext cx="2743200" cy="3124200"/>
            <a:chOff x="3312" y="1152"/>
            <a:chExt cx="1728" cy="1968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312" y="1152"/>
              <a:ext cx="1728" cy="1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Grade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ID	Code	Mark</a:t>
              </a:r>
            </a:p>
            <a:p>
              <a:endParaRPr lang="en-GB" altLang="is-IS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S103	DBS	72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S103	IAI	58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S104	PR1	68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S104	IAI	65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S106	PR2	43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S107	PR1	76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S107	PR2	60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S107	IAI	35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312" y="1392"/>
              <a:ext cx="1680" cy="1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312" y="163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840" y="1392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416" y="1392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7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Exercise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3" y="139992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is-IS" sz="1600" dirty="0" smtClean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1- </a:t>
            </a:r>
            <a:r>
              <a:rPr lang="en-GB" altLang="is-IS" dirty="0" smtClean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Find a list of all the CD titles.</a:t>
            </a:r>
          </a:p>
          <a:p>
            <a:pPr>
              <a:spcBef>
                <a:spcPct val="50000"/>
              </a:spcBef>
            </a:pPr>
            <a:r>
              <a:rPr lang="en-GB" altLang="is-IS" dirty="0" smtClean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2- Find a list of the titles of tracks that are more than </a:t>
            </a:r>
            <a:r>
              <a:rPr lang="en-GB" altLang="is-IS" dirty="0" smtClean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300 </a:t>
            </a:r>
            <a:r>
              <a:rPr lang="en-GB" altLang="is-IS" dirty="0" smtClean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seconds long.</a:t>
            </a:r>
          </a:p>
          <a:p>
            <a:pPr>
              <a:spcBef>
                <a:spcPct val="50000"/>
              </a:spcBef>
            </a:pPr>
            <a:r>
              <a:rPr lang="en-GB" altLang="is-IS" dirty="0" smtClean="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3- Find a list of the names of those artists who have a track on the CD with the title “Compilation”.</a:t>
            </a:r>
            <a:endParaRPr lang="en-GB" altLang="is-IS" dirty="0">
              <a:solidFill>
                <a:schemeClr val="tx1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SELECT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from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Multiple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Tables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2081001" y="4503766"/>
            <a:ext cx="3962400" cy="1465263"/>
            <a:chOff x="480" y="3024"/>
            <a:chExt cx="2496" cy="923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1248" y="3024"/>
              <a:ext cx="1728" cy="864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480" y="3024"/>
              <a:ext cx="74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And then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with the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second…</a:t>
              </a:r>
            </a:p>
            <a:p>
              <a:endParaRPr lang="en-GB" altLang="is-I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and so on</a:t>
              </a:r>
            </a:p>
          </p:txBody>
        </p:sp>
      </p:grp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1852401" y="1836766"/>
            <a:ext cx="4114800" cy="2743200"/>
            <a:chOff x="336" y="1344"/>
            <a:chExt cx="2592" cy="1728"/>
          </a:xfrm>
        </p:grpSpPr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248" y="1344"/>
              <a:ext cx="1680" cy="172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336" y="1824"/>
              <a:ext cx="93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Are matched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with the first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entry from 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the Student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table...</a:t>
              </a:r>
            </a:p>
          </p:txBody>
        </p:sp>
      </p:grpSp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5967201" y="1836766"/>
            <a:ext cx="4133850" cy="2743200"/>
            <a:chOff x="2928" y="1344"/>
            <a:chExt cx="2604" cy="1728"/>
          </a:xfrm>
        </p:grpSpPr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2928" y="1344"/>
              <a:ext cx="1728" cy="172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is-IS" alt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4656" y="1872"/>
              <a:ext cx="87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All of the 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entries from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the Grade </a:t>
              </a:r>
            </a:p>
            <a:p>
              <a:r>
                <a:rPr lang="en-GB" altLang="is-I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table</a:t>
              </a: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376401" y="1912966"/>
            <a:ext cx="5264150" cy="40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ID	First	Last	ID	Code	Mark</a:t>
            </a:r>
          </a:p>
          <a:p>
            <a:endParaRPr lang="en-GB" altLang="is-IS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S103	John	Smith	S103	DBS	72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S103	John	Smith	S103	IAI	58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S103	John	Smith	S104	PR1	68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S103	John	Smith	S104	IAI	65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S103	John	Smith	S106	PR2	43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S103	John	Smith	S107	PR1	76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S103	John	Smith	S107	PR2	60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S103	John	Smith	S107	IAI	35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S104	Mary	Jones	S103	DBS	72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S104	Mary 	Jones 	S103	IAI	58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S104	Mary 	Jones 	S104	PR1	68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S104	Mary 	Jones 	S104	IAI	65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S104	Mary 	Jones 	S106	PR2	43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3224001" y="1379566"/>
            <a:ext cx="550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... FROM Student, Grade WHERE...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 flipV="1">
            <a:off x="3376401" y="1912966"/>
            <a:ext cx="0" cy="403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3376401" y="1912966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8634201" y="1912966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4214601" y="1912966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5129001" y="1912966"/>
            <a:ext cx="0" cy="396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6043401" y="1912966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6957801" y="1912966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7872201" y="1912966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2"/>
          <p:cNvSpPr>
            <a:spLocks/>
          </p:cNvSpPr>
          <p:nvPr/>
        </p:nvSpPr>
        <p:spPr bwMode="auto">
          <a:xfrm>
            <a:off x="3376401" y="5545166"/>
            <a:ext cx="5257800" cy="482600"/>
          </a:xfrm>
          <a:custGeom>
            <a:avLst/>
            <a:gdLst>
              <a:gd name="T0" fmla="*/ 0 w 3312"/>
              <a:gd name="T1" fmla="*/ 406400 h 304"/>
              <a:gd name="T2" fmla="*/ 838200 w 3312"/>
              <a:gd name="T3" fmla="*/ 177800 h 304"/>
              <a:gd name="T4" fmla="*/ 1752600 w 3312"/>
              <a:gd name="T5" fmla="*/ 330200 h 304"/>
              <a:gd name="T6" fmla="*/ 2667000 w 3312"/>
              <a:gd name="T7" fmla="*/ 254000 h 304"/>
              <a:gd name="T8" fmla="*/ 3581400 w 3312"/>
              <a:gd name="T9" fmla="*/ 25400 h 304"/>
              <a:gd name="T10" fmla="*/ 4495800 w 3312"/>
              <a:gd name="T11" fmla="*/ 101600 h 304"/>
              <a:gd name="T12" fmla="*/ 5257800 w 3312"/>
              <a:gd name="T13" fmla="*/ 482600 h 3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12" h="304">
                <a:moveTo>
                  <a:pt x="0" y="256"/>
                </a:moveTo>
                <a:cubicBezTo>
                  <a:pt x="172" y="188"/>
                  <a:pt x="344" y="120"/>
                  <a:pt x="528" y="112"/>
                </a:cubicBezTo>
                <a:cubicBezTo>
                  <a:pt x="712" y="104"/>
                  <a:pt x="912" y="200"/>
                  <a:pt x="1104" y="208"/>
                </a:cubicBezTo>
                <a:cubicBezTo>
                  <a:pt x="1296" y="216"/>
                  <a:pt x="1488" y="192"/>
                  <a:pt x="1680" y="160"/>
                </a:cubicBezTo>
                <a:cubicBezTo>
                  <a:pt x="1872" y="128"/>
                  <a:pt x="2064" y="32"/>
                  <a:pt x="2256" y="16"/>
                </a:cubicBezTo>
                <a:cubicBezTo>
                  <a:pt x="2448" y="0"/>
                  <a:pt x="2656" y="16"/>
                  <a:pt x="2832" y="64"/>
                </a:cubicBezTo>
                <a:cubicBezTo>
                  <a:pt x="3008" y="112"/>
                  <a:pt x="3160" y="208"/>
                  <a:pt x="3312" y="304"/>
                </a:cubicBezTo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3376401" y="2293966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SELECT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from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Multiple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Tables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3143081" y="2130902"/>
            <a:ext cx="3838575" cy="3298825"/>
            <a:chOff x="1200" y="1536"/>
            <a:chExt cx="2418" cy="2078"/>
          </a:xfrm>
        </p:grpSpPr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2918" y="1536"/>
              <a:ext cx="700" cy="2078"/>
              <a:chOff x="2918" y="1536"/>
              <a:chExt cx="700" cy="2078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2928" y="1536"/>
                <a:ext cx="672" cy="1824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s-IS" altLang="en-US"/>
              </a:p>
            </p:txBody>
          </p:sp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2918" y="3383"/>
                <a:ext cx="7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altLang="is-I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Grade.ID</a:t>
                </a:r>
              </a:p>
            </p:txBody>
          </p:sp>
        </p:grp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1200" y="1536"/>
              <a:ext cx="796" cy="2078"/>
              <a:chOff x="1200" y="1536"/>
              <a:chExt cx="796" cy="2078"/>
            </a:xfrm>
          </p:grpSpPr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210" y="1536"/>
                <a:ext cx="672" cy="1824"/>
              </a:xfrm>
              <a:prstGeom prst="rect">
                <a:avLst/>
              </a:prstGeom>
              <a:solidFill>
                <a:srgbClr val="FFCC66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is-IS" altLang="en-US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1200" y="3383"/>
                <a:ext cx="7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altLang="is-I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Student.ID</a:t>
                </a:r>
              </a:p>
            </p:txBody>
          </p:sp>
        </p:grpSp>
      </p:grp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295481" y="2207102"/>
            <a:ext cx="5334000" cy="2735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ID	First	Last	ID	Code	Mark</a:t>
            </a:r>
          </a:p>
          <a:p>
            <a:endParaRPr lang="en-GB" altLang="is-IS" sz="1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S103	John	Smith	S103	DBS	72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S103	John	Smith	S103	IAI	58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S104	Mary 	Jones 	S104	PR1	68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S104	Mary 	Jones 	S104	IAI	65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S106	Mark 	Jones 	S106	PR2	43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S107	John	Brown	S107	PR1	76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S107	John	Brown	S107	PR2	60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S107	John	Brown	S107	IAI	35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066881" y="1445102"/>
            <a:ext cx="550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... FROM Student, Grade </a:t>
            </a:r>
          </a:p>
          <a:p>
            <a:r>
              <a:rPr lang="en-GB" altLang="is-I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WHERE (Student.ID = Grade.ID) AND ...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4133681" y="2207102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5048081" y="2207102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5962481" y="2207102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6876881" y="2207102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7791281" y="2207102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3295481" y="2588102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SELECT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from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Multiple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Tables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801867" y="2320391"/>
            <a:ext cx="5334000" cy="2444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ID	First	Last	ID	Code	Mark</a:t>
            </a:r>
          </a:p>
          <a:p>
            <a:endParaRPr lang="en-GB" altLang="is-IS" sz="9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S103	John	Smith	S103	DBS	72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S103	John	Smith	S103	IAI	58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S104	Mary 	Jones 	S104	PR1	68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S104	Mary 	Jones 	S104	IAI	65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S106	Mark 	Jones 	S106	PR2	43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S107	John	Brown	S107	PR1	76</a:t>
            </a:r>
          </a:p>
          <a:p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S107	John	Brown	S107	PR2	60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63667" y="1558391"/>
            <a:ext cx="673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... FROM Student, Grade </a:t>
            </a:r>
          </a:p>
          <a:p>
            <a:r>
              <a:rPr lang="en-GB" altLang="is-I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WHERE (Student.ID = Grade.ID) AND (Mark &gt;= 40</a:t>
            </a:r>
            <a:r>
              <a:rPr lang="en-GB" altLang="is-I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640067" y="2320391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4554467" y="2320391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468867" y="2320391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6383267" y="2320391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7297667" y="2320391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801867" y="2701391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SELECT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from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Multiple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Tables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429000" y="2508250"/>
            <a:ext cx="2590800" cy="2444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First	Last	Mark</a:t>
            </a:r>
          </a:p>
          <a:p>
            <a:endParaRPr lang="en-GB" altLang="is-I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John	Smith	72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John	Smith	58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Mary 	Jones 	68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Mary 	Jones 	65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Mark 	Jones 	43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John	Brown	76</a:t>
            </a:r>
          </a:p>
          <a:p>
            <a:r>
              <a:rPr lang="en-GB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John	Brown	60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254981" y="1590759"/>
            <a:ext cx="673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s-I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First, Last, Mark FROM Student, Grade </a:t>
            </a:r>
          </a:p>
          <a:p>
            <a:r>
              <a:rPr lang="en-GB" altLang="is-I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WHERE (Student.ID = Grade.ID) AND (Mark &gt;= 40)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4267200" y="25146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181600" y="25146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3429000" y="28956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SELECT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from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Multiple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Tables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24003" y="1766761"/>
            <a:ext cx="3810000" cy="246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dirty="0" smtClean="0"/>
              <a:t>When selecting from multiple tables you almost always use a </a:t>
            </a:r>
            <a:r>
              <a:rPr lang="en-GB" altLang="is-I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WHERE</a:t>
            </a:r>
            <a:r>
              <a:rPr lang="en-GB" altLang="is-IS" dirty="0" smtClean="0"/>
              <a:t> clause to find entries with common values</a:t>
            </a:r>
          </a:p>
          <a:p>
            <a:pPr>
              <a:buFontTx/>
              <a:buNone/>
            </a:pPr>
            <a:endParaRPr lang="en-GB" altLang="is-I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5474936" y="1766761"/>
            <a:ext cx="4633364" cy="29225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SELECT * FROM 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Student, Grade, Course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WHERE 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Student.ID = Grade.ID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AND</a:t>
            </a:r>
          </a:p>
          <a:p>
            <a:pPr>
              <a:buFontTx/>
              <a:buNone/>
            </a:pP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GB" altLang="is-I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Course.Code</a:t>
            </a:r>
            <a:r>
              <a:rPr lang="en-GB" altLang="is-I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GB" altLang="is-I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Grade.Code</a:t>
            </a:r>
            <a:endParaRPr lang="en-GB" altLang="is-IS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SELECT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from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Multiple</a:t>
            </a:r>
            <a:r>
              <a:rPr lang="is-IS" sz="4000" b="1" dirty="0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 </a:t>
            </a:r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Tables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753274" y="2231379"/>
            <a:ext cx="8610600" cy="2705100"/>
            <a:chOff x="192" y="1776"/>
            <a:chExt cx="5424" cy="170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92" y="1776"/>
              <a:ext cx="5424" cy="17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ID	First	Last	ID	Code	Mark	Code	Title</a:t>
              </a:r>
            </a:p>
            <a:p>
              <a:endParaRPr lang="en-GB" altLang="is-IS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S103	John	Smith	S103	DBS	72	DBS	Database Systems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S103	John	Smith	S103	IAI	58	IAI	Intro to AI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S104	Mary	Jones	S104	PR1	68	PR1	Programming 1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S104	Mary	Jones	S104	IAI	65	IAI	Intro to AI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S106	Mark	Jones	S106	PR2	43	PR2	Programming 2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S107	John	Brown	S107	PR1	76	PR1	Programming 1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S107	John	Brown	S107	PR2	60	PR2	Programming 2</a:t>
              </a:r>
            </a:p>
            <a:p>
              <a:r>
                <a:rPr lang="en-GB" altLang="is-IS" sz="1800">
                  <a:solidFill>
                    <a:schemeClr val="tx1"/>
                  </a:solidFill>
                  <a:latin typeface="Arial" panose="020B0604020202020204" pitchFamily="34" charset="0"/>
                </a:rPr>
                <a:t>S107	John	Brown	S107	IAI	35	IAI	Intro to AI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92" y="2016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68" y="177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296" y="177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24" y="177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48" y="177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072" y="177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496" y="177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20" y="1776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743874" y="1316979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8306474" y="1316979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Course</a:t>
            </a:r>
          </a:p>
        </p:txBody>
      </p:sp>
      <p:sp>
        <p:nvSpPr>
          <p:cNvPr id="24" name="AutoShape 16"/>
          <p:cNvSpPr>
            <a:spLocks/>
          </p:cNvSpPr>
          <p:nvPr/>
        </p:nvSpPr>
        <p:spPr bwMode="auto">
          <a:xfrm rot="16200000">
            <a:off x="3010574" y="593079"/>
            <a:ext cx="304800" cy="2667000"/>
          </a:xfrm>
          <a:prstGeom prst="rightBrace">
            <a:avLst>
              <a:gd name="adj1" fmla="val 729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is-IS" altLang="en-US"/>
          </a:p>
        </p:txBody>
      </p:sp>
      <p:sp>
        <p:nvSpPr>
          <p:cNvPr id="25" name="AutoShape 17"/>
          <p:cNvSpPr>
            <a:spLocks/>
          </p:cNvSpPr>
          <p:nvPr/>
        </p:nvSpPr>
        <p:spPr bwMode="auto">
          <a:xfrm rot="16200000">
            <a:off x="8649374" y="364479"/>
            <a:ext cx="304800" cy="3124200"/>
          </a:xfrm>
          <a:prstGeom prst="rightBrace">
            <a:avLst>
              <a:gd name="adj1" fmla="val 854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is-IS" altLang="en-US"/>
          </a:p>
        </p:txBody>
      </p:sp>
      <p:sp>
        <p:nvSpPr>
          <p:cNvPr id="27" name="AutoShape 18"/>
          <p:cNvSpPr>
            <a:spLocks/>
          </p:cNvSpPr>
          <p:nvPr/>
        </p:nvSpPr>
        <p:spPr bwMode="auto">
          <a:xfrm rot="16200000">
            <a:off x="5715674" y="554979"/>
            <a:ext cx="304800" cy="2743200"/>
          </a:xfrm>
          <a:prstGeom prst="righ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endParaRPr lang="is-IS" altLang="en-US"/>
          </a:p>
        </p:txBody>
      </p:sp>
      <p:cxnSp>
        <p:nvCxnSpPr>
          <p:cNvPr id="28" name="AutoShape 19"/>
          <p:cNvCxnSpPr>
            <a:cxnSpLocks noChangeShapeType="1"/>
          </p:cNvCxnSpPr>
          <p:nvPr/>
        </p:nvCxnSpPr>
        <p:spPr bwMode="auto">
          <a:xfrm rot="16200000" flipH="1">
            <a:off x="3581280" y="3603773"/>
            <a:ext cx="1588" cy="2743200"/>
          </a:xfrm>
          <a:prstGeom prst="curvedConnector3">
            <a:avLst>
              <a:gd name="adj1" fmla="val 33399995"/>
            </a:avLst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0"/>
          <p:cNvCxnSpPr>
            <a:cxnSpLocks noChangeShapeType="1"/>
          </p:cNvCxnSpPr>
          <p:nvPr/>
        </p:nvCxnSpPr>
        <p:spPr bwMode="auto">
          <a:xfrm rot="16200000" flipH="1">
            <a:off x="6781680" y="4060973"/>
            <a:ext cx="1588" cy="1828800"/>
          </a:xfrm>
          <a:prstGeom prst="curvedConnector3">
            <a:avLst>
              <a:gd name="adj1" fmla="val 34099995"/>
            </a:avLst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2356524" y="5468292"/>
            <a:ext cx="245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Student.ID = Grade.ID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5264824" y="5468292"/>
            <a:ext cx="3035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is-IS" sz="1800">
                <a:solidFill>
                  <a:schemeClr val="tx1"/>
                </a:solidFill>
                <a:latin typeface="Arial" panose="020B0604020202020204" pitchFamily="34" charset="0"/>
              </a:rPr>
              <a:t>Course.Code = Grade.Code</a:t>
            </a:r>
          </a:p>
        </p:txBody>
      </p:sp>
    </p:spTree>
    <p:extLst>
      <p:ext uri="{BB962C8B-B14F-4D97-AF65-F5344CB8AC3E}">
        <p14:creationId xmlns:p14="http://schemas.microsoft.com/office/powerpoint/2010/main" val="17494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60458"/>
            <a:ext cx="9144000" cy="908319"/>
          </a:xfr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/>
          <a:lstStyle/>
          <a:p>
            <a:pPr lvl="0"/>
            <a:r>
              <a:rPr lang="is-IS" sz="4000" b="1" dirty="0" err="1" smtClean="0">
                <a:solidFill>
                  <a:srgbClr val="FFFFFF"/>
                </a:solidFill>
                <a:latin typeface="Verdana" pitchFamily="34"/>
                <a:ea typeface="Verdana" pitchFamily="34"/>
                <a:cs typeface="Verdana" pitchFamily="34"/>
              </a:rPr>
              <a:t>JOINs</a:t>
            </a:r>
            <a:endParaRPr lang="is-IS" sz="4000" b="1" dirty="0">
              <a:solidFill>
                <a:srgbClr val="FFFFFF"/>
              </a:solidFill>
              <a:latin typeface="Verdana" pitchFamily="34"/>
              <a:ea typeface="Verdana" pitchFamily="34"/>
              <a:cs typeface="Verdana" pitchFamily="34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86317" y="1422849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is-IS" smtClean="0"/>
              <a:t>JOINs can be used to combine tables</a:t>
            </a:r>
          </a:p>
          <a:p>
            <a:pPr lvl="1"/>
            <a:r>
              <a:rPr lang="en-GB" altLang="is-IS" smtClean="0"/>
              <a:t>There are many types of JOIN</a:t>
            </a:r>
          </a:p>
          <a:p>
            <a:pPr lvl="2"/>
            <a:r>
              <a:rPr lang="en-GB" altLang="is-IS" b="1" smtClean="0">
                <a:latin typeface="Courier New" panose="02070309020205020404" pitchFamily="49" charset="0"/>
              </a:rPr>
              <a:t>CROSS JOIN</a:t>
            </a:r>
          </a:p>
          <a:p>
            <a:pPr lvl="2"/>
            <a:r>
              <a:rPr lang="en-GB" altLang="is-IS" b="1" smtClean="0">
                <a:latin typeface="Courier New" panose="02070309020205020404" pitchFamily="49" charset="0"/>
              </a:rPr>
              <a:t>INNER JOIN</a:t>
            </a:r>
          </a:p>
          <a:p>
            <a:pPr lvl="2"/>
            <a:r>
              <a:rPr lang="en-GB" altLang="is-IS" b="1" smtClean="0">
                <a:latin typeface="Courier New" panose="02070309020205020404" pitchFamily="49" charset="0"/>
              </a:rPr>
              <a:t>NATURAL JOIN</a:t>
            </a:r>
          </a:p>
          <a:p>
            <a:pPr lvl="2"/>
            <a:r>
              <a:rPr lang="en-GB" altLang="is-IS" b="1" smtClean="0">
                <a:latin typeface="Courier New" panose="02070309020205020404" pitchFamily="49" charset="0"/>
              </a:rPr>
              <a:t>OUTER JOIN</a:t>
            </a:r>
            <a:endParaRPr lang="en-GB" altLang="is-IS" smtClean="0"/>
          </a:p>
          <a:p>
            <a:pPr lvl="1"/>
            <a:r>
              <a:rPr lang="en-GB" altLang="is-IS" b="1" smtClean="0">
                <a:latin typeface="Courier New" panose="02070309020205020404" pitchFamily="49" charset="0"/>
              </a:rPr>
              <a:t>OUTER JOIN</a:t>
            </a:r>
            <a:r>
              <a:rPr lang="en-GB" altLang="is-IS" smtClean="0"/>
              <a:t>s are linked with </a:t>
            </a:r>
            <a:r>
              <a:rPr lang="en-GB" altLang="is-IS" b="1" smtClean="0">
                <a:latin typeface="Courier New" panose="02070309020205020404" pitchFamily="49" charset="0"/>
              </a:rPr>
              <a:t>NULL</a:t>
            </a:r>
            <a:r>
              <a:rPr lang="en-GB" altLang="is-IS" smtClean="0"/>
              <a:t>s - more later</a:t>
            </a:r>
            <a:endParaRPr lang="en-GB" altLang="is-IS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5748717" y="1422849"/>
            <a:ext cx="39624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GB" altLang="is-IS" sz="2400" b="1" dirty="0" smtClean="0">
                <a:latin typeface="Courier New" panose="02070309020205020404" pitchFamily="49" charset="0"/>
              </a:rPr>
              <a:t>A CROSS JOIN B</a:t>
            </a:r>
          </a:p>
          <a:p>
            <a:pPr lvl="1"/>
            <a:r>
              <a:rPr lang="en-GB" altLang="is-IS" sz="2000" dirty="0" smtClean="0"/>
              <a:t>returns all pairs of rows from A and B</a:t>
            </a:r>
          </a:p>
          <a:p>
            <a:pPr>
              <a:buFontTx/>
              <a:buNone/>
            </a:pPr>
            <a:r>
              <a:rPr lang="en-GB" altLang="is-IS" sz="2400" b="1" dirty="0" smtClean="0">
                <a:latin typeface="Courier New" panose="02070309020205020404" pitchFamily="49" charset="0"/>
              </a:rPr>
              <a:t>A NATURAL JOIN B</a:t>
            </a:r>
            <a:r>
              <a:rPr lang="en-GB" altLang="is-IS" sz="2400" dirty="0" smtClean="0"/>
              <a:t> </a:t>
            </a:r>
          </a:p>
          <a:p>
            <a:pPr lvl="1"/>
            <a:r>
              <a:rPr lang="en-GB" altLang="is-IS" sz="2000" dirty="0" smtClean="0"/>
              <a:t>returns pairs of rows with common values for identically named columns and without duplicating columns </a:t>
            </a:r>
          </a:p>
          <a:p>
            <a:pPr>
              <a:buFontTx/>
              <a:buNone/>
            </a:pPr>
            <a:r>
              <a:rPr lang="en-GB" altLang="is-IS" sz="2400" b="1" dirty="0" smtClean="0">
                <a:latin typeface="Courier New" panose="02070309020205020404" pitchFamily="49" charset="0"/>
              </a:rPr>
              <a:t>A INNER JOIN B </a:t>
            </a:r>
          </a:p>
          <a:p>
            <a:pPr lvl="1"/>
            <a:r>
              <a:rPr lang="en-GB" altLang="is-IS" sz="2000" dirty="0" smtClean="0"/>
              <a:t>returns pairs of rows satisfying a condition</a:t>
            </a:r>
            <a:endParaRPr lang="en-GB" altLang="is-IS" sz="2000" dirty="0"/>
          </a:p>
        </p:txBody>
      </p:sp>
    </p:spTree>
    <p:extLst>
      <p:ext uri="{BB962C8B-B14F-4D97-AF65-F5344CB8AC3E}">
        <p14:creationId xmlns:p14="http://schemas.microsoft.com/office/powerpoint/2010/main" val="25482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801</Words>
  <Application>Microsoft Office PowerPoint</Application>
  <PresentationFormat>Widescreen</PresentationFormat>
  <Paragraphs>350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SELECT from Multiple Tables</vt:lpstr>
      <vt:lpstr>SELECT from Multiple Tables</vt:lpstr>
      <vt:lpstr>SELECT from Multiple Tables</vt:lpstr>
      <vt:lpstr>SELECT from Multiple Tables</vt:lpstr>
      <vt:lpstr>SELECT from Multiple Tables</vt:lpstr>
      <vt:lpstr>SELECT from Multiple Tables</vt:lpstr>
      <vt:lpstr>SELECT from Multiple Tables</vt:lpstr>
      <vt:lpstr>SELECT from Multiple Tables</vt:lpstr>
      <vt:lpstr>JOINs</vt:lpstr>
      <vt:lpstr>CROSS JOIN</vt:lpstr>
      <vt:lpstr>NATURAL JOIN</vt:lpstr>
      <vt:lpstr>CROSS and NATURAL JOIN</vt:lpstr>
      <vt:lpstr>INNER JOIN</vt:lpstr>
      <vt:lpstr>INNER JOIN</vt:lpstr>
      <vt:lpstr>INNER JOIN</vt:lpstr>
      <vt:lpstr>INNER JOIN</vt:lpstr>
      <vt:lpstr>JOIN vs WHERE Clauses</vt:lpstr>
      <vt:lpstr>Writing Queries</vt:lpstr>
      <vt:lpstr>Exercise</vt:lpstr>
      <vt:lpstr>Exercise</vt:lpstr>
    </vt:vector>
  </TitlesOfParts>
  <Company>Tækniskólinn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from Multiple Tables</dc:title>
  <dc:creator>Abdelaziz Ghazal</dc:creator>
  <cp:lastModifiedBy>Abdelaziz Ghazal</cp:lastModifiedBy>
  <cp:revision>5</cp:revision>
  <dcterms:created xsi:type="dcterms:W3CDTF">2017-03-14T13:01:52Z</dcterms:created>
  <dcterms:modified xsi:type="dcterms:W3CDTF">2017-03-17T10:21:40Z</dcterms:modified>
</cp:coreProperties>
</file>