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63" r:id="rId8"/>
    <p:sldId id="258" r:id="rId9"/>
    <p:sldId id="262" r:id="rId10"/>
    <p:sldId id="265" r:id="rId11"/>
    <p:sldId id="259" r:id="rId12"/>
    <p:sldId id="260" r:id="rId13"/>
    <p:sldId id="261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F29-70F0-46A6-8D18-92D14AADCB4F}" type="datetimeFigureOut">
              <a:rPr lang="da-DK" smtClean="0"/>
              <a:t>06-01-2017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D02-2483-4D08-A073-37866279BF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194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F29-70F0-46A6-8D18-92D14AADCB4F}" type="datetimeFigureOut">
              <a:rPr lang="da-DK" smtClean="0"/>
              <a:t>06-01-2017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D02-2483-4D08-A073-37866279BF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11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F29-70F0-46A6-8D18-92D14AADCB4F}" type="datetimeFigureOut">
              <a:rPr lang="da-DK" smtClean="0"/>
              <a:t>06-01-2017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D02-2483-4D08-A073-37866279BF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357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F29-70F0-46A6-8D18-92D14AADCB4F}" type="datetimeFigureOut">
              <a:rPr lang="da-DK" smtClean="0"/>
              <a:t>06-01-2017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D02-2483-4D08-A073-37866279BF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6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F29-70F0-46A6-8D18-92D14AADCB4F}" type="datetimeFigureOut">
              <a:rPr lang="da-DK" smtClean="0"/>
              <a:t>06-01-2017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D02-2483-4D08-A073-37866279BF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7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F29-70F0-46A6-8D18-92D14AADCB4F}" type="datetimeFigureOut">
              <a:rPr lang="da-DK" smtClean="0"/>
              <a:t>06-01-2017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D02-2483-4D08-A073-37866279BF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074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F29-70F0-46A6-8D18-92D14AADCB4F}" type="datetimeFigureOut">
              <a:rPr lang="da-DK" smtClean="0"/>
              <a:t>06-01-2017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D02-2483-4D08-A073-37866279BF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545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F29-70F0-46A6-8D18-92D14AADCB4F}" type="datetimeFigureOut">
              <a:rPr lang="da-DK" smtClean="0"/>
              <a:t>06-01-2017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D02-2483-4D08-A073-37866279BF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447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F29-70F0-46A6-8D18-92D14AADCB4F}" type="datetimeFigureOut">
              <a:rPr lang="da-DK" smtClean="0"/>
              <a:t>06-01-2017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D02-2483-4D08-A073-37866279BF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822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F29-70F0-46A6-8D18-92D14AADCB4F}" type="datetimeFigureOut">
              <a:rPr lang="da-DK" smtClean="0"/>
              <a:t>06-01-2017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D02-2483-4D08-A073-37866279BF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273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F29-70F0-46A6-8D18-92D14AADCB4F}" type="datetimeFigureOut">
              <a:rPr lang="da-DK" smtClean="0"/>
              <a:t>06-01-2017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7D02-2483-4D08-A073-37866279BF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030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9F29-70F0-46A6-8D18-92D14AADCB4F}" type="datetimeFigureOut">
              <a:rPr lang="da-DK" smtClean="0"/>
              <a:t>06-01-2017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07D02-2483-4D08-A073-37866279BF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726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a-DK" dirty="0" smtClean="0"/>
              <a:t>Introduction to </a:t>
            </a:r>
            <a:r>
              <a:rPr lang="da-DK" dirty="0" smtClean="0"/>
              <a:t>Database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systems</a:t>
            </a:r>
            <a:endParaRPr lang="da-DK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a-DK" sz="4000" dirty="0" smtClean="0"/>
              <a:t>Week </a:t>
            </a:r>
            <a:r>
              <a:rPr lang="da-DK" sz="4000" dirty="0"/>
              <a:t>2</a:t>
            </a:r>
            <a:endParaRPr lang="da-DK" sz="4000" dirty="0"/>
          </a:p>
        </p:txBody>
      </p:sp>
    </p:spTree>
    <p:extLst>
      <p:ext uri="{BB962C8B-B14F-4D97-AF65-F5344CB8AC3E}">
        <p14:creationId xmlns:p14="http://schemas.microsoft.com/office/powerpoint/2010/main" val="23973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304800"/>
            <a:ext cx="11468100" cy="1308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 smtClean="0"/>
              <a:t>Types of database </a:t>
            </a:r>
            <a:r>
              <a:rPr lang="da-DK" sz="4000" dirty="0" err="1" smtClean="0"/>
              <a:t>usage</a:t>
            </a:r>
            <a:r>
              <a:rPr lang="da-DK" sz="4000" dirty="0" smtClean="0"/>
              <a:t> (</a:t>
            </a:r>
            <a:r>
              <a:rPr lang="da-DK" sz="4000" dirty="0" err="1" smtClean="0"/>
              <a:t>academic</a:t>
            </a:r>
            <a:r>
              <a:rPr lang="da-DK" sz="4000" dirty="0" smtClean="0"/>
              <a:t>)</a:t>
            </a:r>
            <a:endParaRPr lang="da-DK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108800" y="1951335"/>
            <a:ext cx="2628155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/>
              <a:t>Single </a:t>
            </a:r>
            <a:r>
              <a:rPr lang="da-DK" dirty="0" err="1" smtClean="0"/>
              <a:t>user</a:t>
            </a:r>
            <a:r>
              <a:rPr lang="da-DK" dirty="0" smtClean="0"/>
              <a:t> / desktop</a:t>
            </a:r>
          </a:p>
          <a:p>
            <a:r>
              <a:rPr lang="da-DK" dirty="0" smtClean="0"/>
              <a:t>Desktop programs</a:t>
            </a:r>
          </a:p>
          <a:p>
            <a:r>
              <a:rPr lang="da-DK" dirty="0" smtClean="0"/>
              <a:t>Online and nonline games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6832497" y="1951335"/>
            <a:ext cx="3148682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err="1" smtClean="0"/>
              <a:t>Multiuser</a:t>
            </a:r>
            <a:endParaRPr lang="da-DK" dirty="0" smtClean="0"/>
          </a:p>
          <a:p>
            <a:r>
              <a:rPr lang="da-DK" dirty="0" smtClean="0"/>
              <a:t>Services x programs at </a:t>
            </a:r>
            <a:r>
              <a:rPr lang="da-DK" dirty="0" err="1" smtClean="0"/>
              <a:t>any</a:t>
            </a:r>
            <a:r>
              <a:rPr lang="da-DK" dirty="0" smtClean="0"/>
              <a:t> time</a:t>
            </a:r>
          </a:p>
          <a:p>
            <a:r>
              <a:rPr lang="da-DK" dirty="0" smtClean="0"/>
              <a:t>Online games</a:t>
            </a:r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4234320" y="3912800"/>
            <a:ext cx="343126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/>
              <a:t>Operational / </a:t>
            </a:r>
            <a:r>
              <a:rPr lang="da-DK" dirty="0" err="1" smtClean="0"/>
              <a:t>production</a:t>
            </a:r>
            <a:r>
              <a:rPr lang="da-DK" dirty="0" smtClean="0"/>
              <a:t> database</a:t>
            </a:r>
          </a:p>
          <a:p>
            <a:r>
              <a:rPr lang="da-DK" dirty="0" err="1" smtClean="0"/>
              <a:t>Economic</a:t>
            </a:r>
            <a:r>
              <a:rPr lang="da-DK" dirty="0" smtClean="0"/>
              <a:t> data</a:t>
            </a:r>
          </a:p>
          <a:p>
            <a:r>
              <a:rPr lang="da-DK" dirty="0" smtClean="0"/>
              <a:t>DB for </a:t>
            </a:r>
            <a:r>
              <a:rPr lang="da-DK" dirty="0" err="1" smtClean="0"/>
              <a:t>industrial</a:t>
            </a:r>
            <a:r>
              <a:rPr lang="da-DK" dirty="0" smtClean="0"/>
              <a:t> </a:t>
            </a:r>
            <a:r>
              <a:rPr lang="da-DK" dirty="0" err="1" smtClean="0"/>
              <a:t>production</a:t>
            </a:r>
            <a:endParaRPr lang="da-DK" dirty="0" smtClean="0"/>
          </a:p>
          <a:p>
            <a:r>
              <a:rPr lang="da-DK" dirty="0" smtClean="0"/>
              <a:t>Banking databases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26444" y="5735429"/>
            <a:ext cx="2132187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/>
              <a:t>Data </a:t>
            </a:r>
            <a:r>
              <a:rPr lang="da-DK" dirty="0" err="1" smtClean="0"/>
              <a:t>warehouse</a:t>
            </a:r>
            <a:endParaRPr lang="da-DK" dirty="0" smtClean="0"/>
          </a:p>
          <a:p>
            <a:r>
              <a:rPr lang="da-DK" dirty="0" smtClean="0"/>
              <a:t>Statistical </a:t>
            </a:r>
            <a:r>
              <a:rPr lang="da-DK" dirty="0" err="1" smtClean="0"/>
              <a:t>collections</a:t>
            </a:r>
            <a:endParaRPr lang="da-DK" dirty="0" smtClean="0"/>
          </a:p>
          <a:p>
            <a:r>
              <a:rPr lang="da-DK" dirty="0" smtClean="0"/>
              <a:t>Strategic data</a:t>
            </a:r>
            <a:endParaRPr lang="da-DK" dirty="0"/>
          </a:p>
        </p:txBody>
      </p:sp>
      <p:sp>
        <p:nvSpPr>
          <p:cNvPr id="10" name="TextBox 9"/>
          <p:cNvSpPr txBox="1"/>
          <p:nvPr/>
        </p:nvSpPr>
        <p:spPr>
          <a:xfrm>
            <a:off x="1424792" y="5735429"/>
            <a:ext cx="376757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err="1" smtClean="0"/>
              <a:t>Historical</a:t>
            </a:r>
            <a:r>
              <a:rPr lang="da-DK" dirty="0" smtClean="0"/>
              <a:t> database</a:t>
            </a:r>
          </a:p>
          <a:p>
            <a:r>
              <a:rPr lang="da-DK" dirty="0" smtClean="0"/>
              <a:t>Old data </a:t>
            </a:r>
            <a:r>
              <a:rPr lang="da-DK" dirty="0" err="1" smtClean="0"/>
              <a:t>kept</a:t>
            </a:r>
            <a:r>
              <a:rPr lang="da-DK" dirty="0" smtClean="0"/>
              <a:t> for </a:t>
            </a:r>
            <a:r>
              <a:rPr lang="da-DK" dirty="0" err="1" smtClean="0"/>
              <a:t>warehouse</a:t>
            </a:r>
            <a:r>
              <a:rPr lang="da-DK" dirty="0" smtClean="0"/>
              <a:t> purposes</a:t>
            </a:r>
            <a:endParaRPr lang="da-DK" dirty="0"/>
          </a:p>
        </p:txBody>
      </p:sp>
      <p:sp>
        <p:nvSpPr>
          <p:cNvPr id="11" name="TextBox 10"/>
          <p:cNvSpPr txBox="1"/>
          <p:nvPr/>
        </p:nvSpPr>
        <p:spPr>
          <a:xfrm>
            <a:off x="4582900" y="3209066"/>
            <a:ext cx="264354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err="1" smtClean="0"/>
              <a:t>Centralised</a:t>
            </a:r>
            <a:r>
              <a:rPr lang="da-DK" dirty="0" smtClean="0"/>
              <a:t> vs. Distributed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15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0200" y="304800"/>
            <a:ext cx="11468100" cy="1308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 smtClean="0"/>
              <a:t>A bit </a:t>
            </a:r>
            <a:r>
              <a:rPr lang="da-DK" sz="4000" dirty="0" err="1" smtClean="0"/>
              <a:t>about</a:t>
            </a:r>
            <a:r>
              <a:rPr lang="da-DK" sz="4000" dirty="0" smtClean="0"/>
              <a:t> </a:t>
            </a:r>
            <a:r>
              <a:rPr lang="da-DK" sz="4000" dirty="0" err="1" smtClean="0"/>
              <a:t>ORM´s</a:t>
            </a:r>
            <a:endParaRPr lang="da-DK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573183" y="1803400"/>
            <a:ext cx="4982133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3200" dirty="0" smtClean="0"/>
              <a:t>Object relation management</a:t>
            </a:r>
            <a:endParaRPr lang="da-DK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8348" y="2908011"/>
            <a:ext cx="11951798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a-DK" sz="2400" dirty="0" smtClean="0"/>
              <a:t>Problem!</a:t>
            </a:r>
          </a:p>
          <a:p>
            <a:pPr algn="ctr"/>
            <a:r>
              <a:rPr lang="da-DK" sz="2400" dirty="0" err="1" smtClean="0"/>
              <a:t>Creating</a:t>
            </a:r>
            <a:r>
              <a:rPr lang="da-DK" sz="2400" dirty="0" smtClean="0"/>
              <a:t> </a:t>
            </a:r>
            <a:r>
              <a:rPr lang="da-DK" sz="2400" dirty="0" err="1" smtClean="0"/>
              <a:t>code</a:t>
            </a:r>
            <a:r>
              <a:rPr lang="da-DK" sz="2400" dirty="0" smtClean="0"/>
              <a:t> to handle </a:t>
            </a:r>
            <a:r>
              <a:rPr lang="da-DK" sz="2400" dirty="0" err="1" smtClean="0"/>
              <a:t>getting</a:t>
            </a:r>
            <a:r>
              <a:rPr lang="da-DK" sz="2400" dirty="0" smtClean="0"/>
              <a:t> data to and from a database is </a:t>
            </a:r>
            <a:r>
              <a:rPr lang="da-DK" sz="2400" dirty="0" err="1" smtClean="0"/>
              <a:t>cumberson</a:t>
            </a:r>
            <a:r>
              <a:rPr lang="da-DK" sz="2400" dirty="0" smtClean="0"/>
              <a:t> and </a:t>
            </a:r>
            <a:r>
              <a:rPr lang="da-DK" sz="2400" dirty="0" err="1" smtClean="0"/>
              <a:t>timeconsuming</a:t>
            </a:r>
            <a:endParaRPr lang="da-DK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171403" y="4250488"/>
            <a:ext cx="5785687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a-DK" sz="2400" dirty="0" smtClean="0"/>
              <a:t>Solutions!</a:t>
            </a:r>
          </a:p>
          <a:p>
            <a:pPr algn="ctr"/>
            <a:r>
              <a:rPr lang="da-DK" sz="2400" dirty="0" smtClean="0"/>
              <a:t>Automation via metadata-</a:t>
            </a:r>
            <a:r>
              <a:rPr lang="da-DK" sz="2400" dirty="0" err="1" smtClean="0"/>
              <a:t>mapping</a:t>
            </a:r>
            <a:endParaRPr lang="da-DK" sz="2400" dirty="0" smtClean="0"/>
          </a:p>
          <a:p>
            <a:pPr algn="ctr"/>
            <a:r>
              <a:rPr lang="da-DK" sz="2400" dirty="0" smtClean="0"/>
              <a:t>More or </a:t>
            </a:r>
            <a:r>
              <a:rPr lang="da-DK" sz="2400" dirty="0" err="1" smtClean="0"/>
              <a:t>less</a:t>
            </a:r>
            <a:r>
              <a:rPr lang="da-DK" sz="2400" dirty="0" smtClean="0"/>
              <a:t> automation of CRUD operations</a:t>
            </a:r>
            <a:endParaRPr lang="da-DK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278148" y="5842000"/>
            <a:ext cx="357219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err="1" smtClean="0"/>
              <a:t>Create</a:t>
            </a:r>
            <a:r>
              <a:rPr lang="da-DK" sz="2400" dirty="0" smtClean="0"/>
              <a:t> Read Update </a:t>
            </a:r>
            <a:r>
              <a:rPr lang="da-DK" sz="2400" dirty="0" err="1" smtClean="0"/>
              <a:t>Delete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0059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304800"/>
            <a:ext cx="11468100" cy="1308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 smtClean="0"/>
              <a:t>Elements of a database</a:t>
            </a:r>
            <a:endParaRPr lang="da-DK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13035" y="2923569"/>
            <a:ext cx="7702430" cy="15696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u="sng" dirty="0" err="1" smtClean="0"/>
              <a:t>Typical</a:t>
            </a:r>
            <a:r>
              <a:rPr lang="da-DK" sz="2400" u="sng" dirty="0" smtClean="0"/>
              <a:t> </a:t>
            </a:r>
            <a:r>
              <a:rPr lang="da-DK" sz="2400" u="sng" dirty="0" err="1" smtClean="0"/>
              <a:t>valuetypes</a:t>
            </a:r>
            <a:r>
              <a:rPr lang="da-DK" sz="2400" u="sng" dirty="0" smtClean="0"/>
              <a:t> of data </a:t>
            </a:r>
            <a:r>
              <a:rPr lang="da-DK" sz="2400" dirty="0" smtClean="0"/>
              <a:t>(</a:t>
            </a:r>
            <a:r>
              <a:rPr lang="da-DK" sz="2400" dirty="0" err="1" smtClean="0"/>
              <a:t>name</a:t>
            </a:r>
            <a:r>
              <a:rPr lang="da-DK" sz="2400" dirty="0" smtClean="0"/>
              <a:t> </a:t>
            </a:r>
            <a:r>
              <a:rPr lang="da-DK" sz="2400" dirty="0" err="1" smtClean="0"/>
              <a:t>may</a:t>
            </a:r>
            <a:r>
              <a:rPr lang="da-DK" sz="2400" dirty="0" smtClean="0"/>
              <a:t> </a:t>
            </a:r>
            <a:r>
              <a:rPr lang="da-DK" sz="2400" dirty="0" err="1" smtClean="0"/>
              <a:t>vary</a:t>
            </a:r>
            <a:r>
              <a:rPr lang="da-DK" sz="2400" dirty="0" smtClean="0"/>
              <a:t>)</a:t>
            </a:r>
          </a:p>
          <a:p>
            <a:r>
              <a:rPr lang="da-DK" sz="2400" dirty="0" err="1" smtClean="0"/>
              <a:t>Text</a:t>
            </a:r>
            <a:r>
              <a:rPr lang="da-DK" sz="2400" dirty="0" smtClean="0"/>
              <a:t> – variable </a:t>
            </a:r>
            <a:r>
              <a:rPr lang="da-DK" sz="2400" dirty="0" err="1" smtClean="0"/>
              <a:t>length</a:t>
            </a:r>
            <a:r>
              <a:rPr lang="da-DK" sz="2400" dirty="0" smtClean="0"/>
              <a:t> of </a:t>
            </a:r>
            <a:r>
              <a:rPr lang="da-DK" sz="2400" dirty="0" err="1" smtClean="0"/>
              <a:t>characters</a:t>
            </a:r>
            <a:endParaRPr lang="da-DK" sz="2400" dirty="0" smtClean="0"/>
          </a:p>
          <a:p>
            <a:r>
              <a:rPr lang="da-DK" sz="2400" dirty="0" err="1" smtClean="0"/>
              <a:t>Integer</a:t>
            </a:r>
            <a:r>
              <a:rPr lang="da-DK" sz="2400" dirty="0" smtClean="0"/>
              <a:t> – a </a:t>
            </a:r>
            <a:r>
              <a:rPr lang="da-DK" sz="2400" dirty="0" err="1" smtClean="0"/>
              <a:t>number</a:t>
            </a:r>
            <a:r>
              <a:rPr lang="da-DK" sz="2400" dirty="0" smtClean="0"/>
              <a:t> with </a:t>
            </a:r>
            <a:r>
              <a:rPr lang="da-DK" sz="2400" dirty="0" err="1" smtClean="0"/>
              <a:t>no</a:t>
            </a:r>
            <a:r>
              <a:rPr lang="da-DK" sz="2400" dirty="0" smtClean="0"/>
              <a:t> , or . </a:t>
            </a:r>
            <a:r>
              <a:rPr lang="da-DK" sz="2400" dirty="0"/>
              <a:t>s</a:t>
            </a:r>
            <a:r>
              <a:rPr lang="da-DK" sz="2400" dirty="0" smtClean="0"/>
              <a:t>eparation (</a:t>
            </a:r>
            <a:r>
              <a:rPr lang="da-DK" sz="2400" dirty="0" err="1" smtClean="0"/>
              <a:t>whole</a:t>
            </a:r>
            <a:r>
              <a:rPr lang="da-DK" sz="2400" dirty="0" smtClean="0"/>
              <a:t> </a:t>
            </a:r>
            <a:r>
              <a:rPr lang="da-DK" sz="2400" dirty="0" err="1" smtClean="0"/>
              <a:t>number</a:t>
            </a:r>
            <a:r>
              <a:rPr lang="da-DK" sz="2400" dirty="0" smtClean="0"/>
              <a:t>)</a:t>
            </a:r>
          </a:p>
          <a:p>
            <a:r>
              <a:rPr lang="da-DK" sz="2400" dirty="0" smtClean="0"/>
              <a:t>Decimal – a </a:t>
            </a:r>
            <a:r>
              <a:rPr lang="da-DK" sz="2400" dirty="0" err="1" smtClean="0"/>
              <a:t>number</a:t>
            </a:r>
            <a:r>
              <a:rPr lang="da-DK" sz="2400" dirty="0" smtClean="0"/>
              <a:t> with </a:t>
            </a:r>
            <a:r>
              <a:rPr lang="da-DK" sz="2400" dirty="0" err="1" smtClean="0"/>
              <a:t>room</a:t>
            </a:r>
            <a:r>
              <a:rPr lang="da-DK" sz="2400" dirty="0" smtClean="0"/>
              <a:t> for , or . </a:t>
            </a:r>
            <a:r>
              <a:rPr lang="da-DK" sz="2400" dirty="0"/>
              <a:t>s</a:t>
            </a:r>
            <a:r>
              <a:rPr lang="da-DK" sz="2400" dirty="0" smtClean="0"/>
              <a:t>eparation</a:t>
            </a:r>
            <a:endParaRPr lang="da-DK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83573" y="1937003"/>
            <a:ext cx="96135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3200" dirty="0" smtClean="0"/>
              <a:t>Data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4541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304800"/>
            <a:ext cx="11468100" cy="1308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 smtClean="0"/>
              <a:t>Elements of a database</a:t>
            </a:r>
            <a:endParaRPr lang="da-DK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9024"/>
              </p:ext>
            </p:extLst>
          </p:nvPr>
        </p:nvGraphicFramePr>
        <p:xfrm>
          <a:off x="2000250" y="280670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Column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Column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Column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Column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xyz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xyz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xyz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xyz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019" y="2967936"/>
            <a:ext cx="78656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 err="1" smtClean="0"/>
              <a:t>Row</a:t>
            </a:r>
            <a:r>
              <a:rPr lang="da-DK" dirty="0" smtClean="0"/>
              <a:t> / </a:t>
            </a:r>
          </a:p>
          <a:p>
            <a:r>
              <a:rPr lang="da-DK" dirty="0" err="1" smtClean="0"/>
              <a:t>Tuple</a:t>
            </a:r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5154385" y="2025134"/>
            <a:ext cx="181972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 smtClean="0"/>
              <a:t>Column / domain</a:t>
            </a:r>
            <a:endParaRPr lang="da-DK" dirty="0"/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1142581" y="3291102"/>
            <a:ext cx="559638" cy="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49600" y="2394466"/>
            <a:ext cx="2286000" cy="33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53907" y="2368466"/>
            <a:ext cx="849993" cy="36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02400" y="2394466"/>
            <a:ext cx="672192" cy="33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74114" y="2394466"/>
            <a:ext cx="1979386" cy="33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97049" y="3073832"/>
            <a:ext cx="8534400" cy="540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xtBox 24"/>
          <p:cNvSpPr txBox="1"/>
          <p:nvPr/>
        </p:nvSpPr>
        <p:spPr>
          <a:xfrm>
            <a:off x="5701992" y="4545399"/>
            <a:ext cx="131465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 smtClean="0"/>
              <a:t>Data in </a:t>
            </a:r>
            <a:r>
              <a:rPr lang="da-DK" dirty="0" err="1" smtClean="0"/>
              <a:t>field</a:t>
            </a:r>
            <a:endParaRPr lang="da-DK" dirty="0"/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H="1" flipV="1">
            <a:off x="6355340" y="3898900"/>
            <a:ext cx="3980" cy="64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045200" y="3499366"/>
            <a:ext cx="571500" cy="5404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/>
          <p:cNvSpPr/>
          <p:nvPr/>
        </p:nvSpPr>
        <p:spPr>
          <a:xfrm>
            <a:off x="177800" y="1841500"/>
            <a:ext cx="11734800" cy="4102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TextBox 30"/>
          <p:cNvSpPr txBox="1"/>
          <p:nvPr/>
        </p:nvSpPr>
        <p:spPr>
          <a:xfrm>
            <a:off x="9900064" y="5178421"/>
            <a:ext cx="951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 smtClean="0"/>
              <a:t>Table</a:t>
            </a:r>
            <a:endParaRPr lang="da-DK" sz="2800" dirty="0"/>
          </a:p>
        </p:txBody>
      </p:sp>
      <p:sp>
        <p:nvSpPr>
          <p:cNvPr id="32" name="Rectangle 31"/>
          <p:cNvSpPr/>
          <p:nvPr/>
        </p:nvSpPr>
        <p:spPr>
          <a:xfrm>
            <a:off x="1968500" y="3499366"/>
            <a:ext cx="2038350" cy="458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TextBox 33"/>
          <p:cNvSpPr txBox="1"/>
          <p:nvPr/>
        </p:nvSpPr>
        <p:spPr>
          <a:xfrm>
            <a:off x="2111721" y="4514166"/>
            <a:ext cx="165635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 smtClean="0"/>
              <a:t>Field / </a:t>
            </a:r>
            <a:r>
              <a:rPr lang="da-DK" dirty="0" err="1" smtClean="0"/>
              <a:t>datafield</a:t>
            </a:r>
            <a:endParaRPr lang="da-DK" dirty="0"/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>
          <a:xfrm flipH="1" flipV="1">
            <a:off x="2939896" y="4039801"/>
            <a:ext cx="1" cy="47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7405" y="6171679"/>
            <a:ext cx="414498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/>
              <a:t>A set of data from a </a:t>
            </a:r>
            <a:r>
              <a:rPr lang="da-DK" dirty="0" err="1" smtClean="0"/>
              <a:t>row</a:t>
            </a:r>
            <a:r>
              <a:rPr lang="da-DK" dirty="0" smtClean="0"/>
              <a:t> </a:t>
            </a:r>
            <a:r>
              <a:rPr lang="da-DK" dirty="0" err="1" smtClean="0"/>
              <a:t>together</a:t>
            </a:r>
            <a:r>
              <a:rPr lang="da-DK" dirty="0" smtClean="0"/>
              <a:t> = </a:t>
            </a:r>
            <a:r>
              <a:rPr lang="da-DK" dirty="0" err="1" smtClean="0"/>
              <a:t>record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96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304800"/>
            <a:ext cx="11468100" cy="1308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 smtClean="0"/>
              <a:t>Elements of a database</a:t>
            </a:r>
            <a:endParaRPr lang="da-DK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718642" y="1907570"/>
            <a:ext cx="69121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/>
              <a:t>File</a:t>
            </a:r>
            <a:endParaRPr lang="da-DK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67077" y="2815173"/>
            <a:ext cx="5794343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err="1" smtClean="0"/>
              <a:t>Physical</a:t>
            </a:r>
            <a:r>
              <a:rPr lang="da-DK" sz="2400" dirty="0" smtClean="0"/>
              <a:t> file (server)</a:t>
            </a:r>
          </a:p>
          <a:p>
            <a:r>
              <a:rPr lang="da-DK" sz="2400" dirty="0" smtClean="0"/>
              <a:t>The </a:t>
            </a:r>
            <a:r>
              <a:rPr lang="da-DK" sz="2400" dirty="0" err="1" smtClean="0"/>
              <a:t>actual</a:t>
            </a:r>
            <a:r>
              <a:rPr lang="da-DK" sz="2400" dirty="0" smtClean="0"/>
              <a:t> </a:t>
            </a:r>
            <a:r>
              <a:rPr lang="da-DK" sz="2400" dirty="0" err="1" smtClean="0"/>
              <a:t>bunch</a:t>
            </a:r>
            <a:r>
              <a:rPr lang="da-DK" sz="2400" dirty="0" smtClean="0"/>
              <a:t> of 0 and 1 on the harddrive</a:t>
            </a:r>
            <a:endParaRPr lang="da-DK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08942" y="4011275"/>
            <a:ext cx="4110612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smtClean="0"/>
              <a:t>Virtual file (server / </a:t>
            </a:r>
            <a:r>
              <a:rPr lang="da-DK" sz="2400" dirty="0" err="1" smtClean="0"/>
              <a:t>app</a:t>
            </a:r>
            <a:r>
              <a:rPr lang="da-DK" sz="2400" dirty="0" smtClean="0"/>
              <a:t>)</a:t>
            </a:r>
          </a:p>
          <a:p>
            <a:r>
              <a:rPr lang="da-DK" sz="2400" dirty="0" smtClean="0"/>
              <a:t>A file </a:t>
            </a:r>
            <a:r>
              <a:rPr lang="da-DK" sz="2400" dirty="0" err="1" smtClean="0"/>
              <a:t>that</a:t>
            </a:r>
            <a:r>
              <a:rPr lang="da-DK" sz="2400" dirty="0" smtClean="0"/>
              <a:t> </a:t>
            </a:r>
            <a:r>
              <a:rPr lang="da-DK" sz="2400" dirty="0" err="1" smtClean="0"/>
              <a:t>only</a:t>
            </a:r>
            <a:r>
              <a:rPr lang="da-DK" sz="2400" dirty="0" smtClean="0"/>
              <a:t> </a:t>
            </a:r>
            <a:r>
              <a:rPr lang="da-DK" sz="2400" dirty="0" err="1" smtClean="0"/>
              <a:t>exist</a:t>
            </a:r>
            <a:r>
              <a:rPr lang="da-DK" sz="2400" dirty="0" smtClean="0"/>
              <a:t> in the RAM</a:t>
            </a:r>
            <a:endParaRPr lang="da-DK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409857" y="5384799"/>
            <a:ext cx="4634538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err="1" smtClean="0"/>
              <a:t>Table</a:t>
            </a:r>
            <a:r>
              <a:rPr lang="da-DK" sz="2400" dirty="0" smtClean="0"/>
              <a:t> (server / </a:t>
            </a:r>
            <a:r>
              <a:rPr lang="da-DK" sz="2400" dirty="0" err="1" smtClean="0"/>
              <a:t>app</a:t>
            </a:r>
            <a:r>
              <a:rPr lang="da-DK" sz="2400" dirty="0" smtClean="0"/>
              <a:t>)</a:t>
            </a:r>
          </a:p>
          <a:p>
            <a:r>
              <a:rPr lang="da-DK" sz="2400" dirty="0" smtClean="0"/>
              <a:t>A </a:t>
            </a:r>
            <a:r>
              <a:rPr lang="da-DK" sz="2400" dirty="0" err="1" smtClean="0"/>
              <a:t>collection</a:t>
            </a:r>
            <a:r>
              <a:rPr lang="da-DK" sz="2400" dirty="0" smtClean="0"/>
              <a:t> of </a:t>
            </a:r>
            <a:r>
              <a:rPr lang="da-DK" sz="2400" dirty="0" err="1" smtClean="0"/>
              <a:t>rows</a:t>
            </a:r>
            <a:r>
              <a:rPr lang="da-DK" sz="2400" dirty="0" smtClean="0"/>
              <a:t>/</a:t>
            </a:r>
            <a:r>
              <a:rPr lang="da-DK" sz="2400" dirty="0" err="1" smtClean="0"/>
              <a:t>records</a:t>
            </a:r>
            <a:r>
              <a:rPr lang="da-DK" sz="2400" dirty="0" smtClean="0"/>
              <a:t> of data</a:t>
            </a:r>
            <a:endParaRPr lang="da-DK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74751" y="5384800"/>
            <a:ext cx="4143891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smtClean="0"/>
              <a:t>Dataset (</a:t>
            </a:r>
            <a:r>
              <a:rPr lang="da-DK" sz="2400" dirty="0" err="1" smtClean="0"/>
              <a:t>app</a:t>
            </a:r>
            <a:r>
              <a:rPr lang="da-DK" sz="2400" dirty="0" smtClean="0"/>
              <a:t>)</a:t>
            </a:r>
          </a:p>
          <a:p>
            <a:r>
              <a:rPr lang="da-DK" sz="2400" dirty="0" smtClean="0"/>
              <a:t>A virtual file </a:t>
            </a:r>
            <a:r>
              <a:rPr lang="da-DK" sz="2400" dirty="0" err="1" smtClean="0"/>
              <a:t>consisting</a:t>
            </a:r>
            <a:r>
              <a:rPr lang="da-DK" sz="2400" dirty="0" smtClean="0"/>
              <a:t> of </a:t>
            </a:r>
            <a:r>
              <a:rPr lang="da-DK" sz="2400" dirty="0" err="1" smtClean="0"/>
              <a:t>tables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5827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304800"/>
            <a:ext cx="11468100" cy="1308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 smtClean="0"/>
              <a:t>Elements of a database server</a:t>
            </a:r>
            <a:endParaRPr lang="da-DK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824438" y="1914952"/>
            <a:ext cx="4479624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a-DK" sz="2400" dirty="0" smtClean="0"/>
              <a:t>Server</a:t>
            </a:r>
          </a:p>
          <a:p>
            <a:pPr algn="ctr"/>
            <a:r>
              <a:rPr lang="da-DK" sz="2400" dirty="0" smtClean="0"/>
              <a:t>A server </a:t>
            </a:r>
            <a:r>
              <a:rPr lang="da-DK" sz="2400" dirty="0" err="1" smtClean="0"/>
              <a:t>can</a:t>
            </a:r>
            <a:r>
              <a:rPr lang="da-DK" sz="2400" dirty="0" smtClean="0"/>
              <a:t> </a:t>
            </a:r>
            <a:r>
              <a:rPr lang="da-DK" sz="2400" dirty="0" err="1" smtClean="0"/>
              <a:t>mean</a:t>
            </a:r>
            <a:r>
              <a:rPr lang="da-DK" sz="2400" dirty="0" smtClean="0"/>
              <a:t> </a:t>
            </a:r>
            <a:r>
              <a:rPr lang="da-DK" sz="2400" dirty="0" err="1" smtClean="0"/>
              <a:t>different</a:t>
            </a:r>
            <a:r>
              <a:rPr lang="da-DK" sz="2400" dirty="0" smtClean="0"/>
              <a:t> </a:t>
            </a:r>
            <a:r>
              <a:rPr lang="da-DK" sz="2400" dirty="0" err="1" smtClean="0"/>
              <a:t>things</a:t>
            </a:r>
            <a:endParaRPr lang="da-DK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99455" y="3577798"/>
            <a:ext cx="2449966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a-DK" sz="2400" dirty="0" err="1" smtClean="0"/>
              <a:t>Physical</a:t>
            </a:r>
            <a:r>
              <a:rPr lang="da-DK" sz="2400" dirty="0" smtClean="0"/>
              <a:t> </a:t>
            </a:r>
            <a:r>
              <a:rPr lang="da-DK" sz="2400" dirty="0" err="1" smtClean="0"/>
              <a:t>machine</a:t>
            </a:r>
            <a:endParaRPr lang="da-DK" sz="2400" dirty="0" smtClean="0"/>
          </a:p>
          <a:p>
            <a:pPr algn="ctr"/>
            <a:r>
              <a:rPr lang="da-DK" sz="2400" dirty="0" err="1" smtClean="0"/>
              <a:t>You</a:t>
            </a:r>
            <a:r>
              <a:rPr lang="da-DK" sz="2400" dirty="0" smtClean="0"/>
              <a:t> </a:t>
            </a:r>
            <a:r>
              <a:rPr lang="da-DK" sz="2400" dirty="0" err="1" smtClean="0"/>
              <a:t>can</a:t>
            </a:r>
            <a:r>
              <a:rPr lang="da-DK" sz="2400" dirty="0" smtClean="0"/>
              <a:t> touch </a:t>
            </a:r>
            <a:r>
              <a:rPr lang="da-DK" sz="2400" dirty="0" err="1" smtClean="0"/>
              <a:t>this</a:t>
            </a:r>
            <a:endParaRPr lang="da-DK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72273" y="3577798"/>
            <a:ext cx="3463577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a-DK" sz="2400" dirty="0" smtClean="0"/>
              <a:t>Virtual </a:t>
            </a:r>
            <a:r>
              <a:rPr lang="da-DK" sz="2400" dirty="0" err="1" smtClean="0"/>
              <a:t>machine</a:t>
            </a:r>
            <a:endParaRPr lang="da-DK" sz="2400" dirty="0" smtClean="0"/>
          </a:p>
          <a:p>
            <a:pPr algn="ctr"/>
            <a:r>
              <a:rPr lang="da-DK" sz="2400" dirty="0" smtClean="0"/>
              <a:t>OS </a:t>
            </a:r>
            <a:r>
              <a:rPr lang="da-DK" sz="2400" dirty="0" err="1" smtClean="0"/>
              <a:t>instances</a:t>
            </a:r>
            <a:r>
              <a:rPr lang="da-DK" sz="2400" dirty="0" smtClean="0"/>
              <a:t> </a:t>
            </a:r>
            <a:r>
              <a:rPr lang="da-DK" sz="2400" dirty="0" err="1" smtClean="0"/>
              <a:t>living</a:t>
            </a:r>
            <a:r>
              <a:rPr lang="da-DK" sz="2400" dirty="0" smtClean="0"/>
              <a:t> in RAM</a:t>
            </a:r>
            <a:endParaRPr lang="da-DK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68689" y="5367642"/>
            <a:ext cx="4635372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a-DK" sz="2400" dirty="0" smtClean="0"/>
              <a:t>Software</a:t>
            </a:r>
          </a:p>
          <a:p>
            <a:pPr algn="ctr"/>
            <a:r>
              <a:rPr lang="da-DK" sz="2400" dirty="0" err="1" smtClean="0"/>
              <a:t>Instances</a:t>
            </a:r>
            <a:r>
              <a:rPr lang="da-DK" sz="2400" dirty="0" smtClean="0"/>
              <a:t> of programs </a:t>
            </a:r>
            <a:r>
              <a:rPr lang="da-DK" sz="2400" dirty="0" err="1" smtClean="0"/>
              <a:t>living</a:t>
            </a:r>
            <a:r>
              <a:rPr lang="da-DK" sz="2400" dirty="0" smtClean="0"/>
              <a:t> in RAM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4463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304800"/>
            <a:ext cx="11468100" cy="1308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 err="1" smtClean="0"/>
              <a:t>What</a:t>
            </a:r>
            <a:r>
              <a:rPr lang="da-DK" sz="4000" dirty="0" smtClean="0"/>
              <a:t> is a database?</a:t>
            </a:r>
            <a:endParaRPr lang="da-DK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563659" y="2032000"/>
            <a:ext cx="9001182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3200" dirty="0" smtClean="0"/>
              <a:t>A base of data, </a:t>
            </a:r>
            <a:r>
              <a:rPr lang="da-DK" sz="3200" dirty="0" err="1" smtClean="0"/>
              <a:t>collected</a:t>
            </a:r>
            <a:r>
              <a:rPr lang="da-DK" sz="3200" dirty="0" smtClean="0"/>
              <a:t> in </a:t>
            </a:r>
            <a:r>
              <a:rPr lang="da-DK" sz="3200" dirty="0" err="1" smtClean="0"/>
              <a:t>some</a:t>
            </a:r>
            <a:r>
              <a:rPr lang="da-DK" sz="3200" dirty="0" smtClean="0"/>
              <a:t> sort of a file system</a:t>
            </a:r>
            <a:endParaRPr lang="da-DK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643159" y="3468300"/>
            <a:ext cx="2469202" cy="18466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2400" u="sng" dirty="0" err="1" smtClean="0"/>
              <a:t>Flat</a:t>
            </a:r>
            <a:r>
              <a:rPr lang="da-DK" sz="2400" u="sng" dirty="0" smtClean="0"/>
              <a:t>-file</a:t>
            </a:r>
          </a:p>
          <a:p>
            <a:r>
              <a:rPr lang="da-DK" dirty="0" err="1" smtClean="0"/>
              <a:t>Text</a:t>
            </a:r>
            <a:r>
              <a:rPr lang="da-DK" dirty="0" smtClean="0"/>
              <a:t> file</a:t>
            </a:r>
          </a:p>
          <a:p>
            <a:r>
              <a:rPr lang="da-DK" dirty="0" err="1" smtClean="0"/>
              <a:t>Comma</a:t>
            </a:r>
            <a:r>
              <a:rPr lang="da-DK" dirty="0" smtClean="0"/>
              <a:t> </a:t>
            </a:r>
            <a:r>
              <a:rPr lang="da-DK" dirty="0" err="1" smtClean="0"/>
              <a:t>Seperated</a:t>
            </a:r>
            <a:r>
              <a:rPr lang="da-DK" dirty="0" smtClean="0"/>
              <a:t> (CSV)</a:t>
            </a:r>
          </a:p>
          <a:p>
            <a:r>
              <a:rPr lang="da-DK" dirty="0" smtClean="0"/>
              <a:t>XML - formats</a:t>
            </a:r>
          </a:p>
          <a:p>
            <a:r>
              <a:rPr lang="da-DK" dirty="0" smtClean="0"/>
              <a:t>Code files</a:t>
            </a:r>
          </a:p>
          <a:p>
            <a:r>
              <a:rPr lang="da-DK" dirty="0" err="1" smtClean="0"/>
              <a:t>Books</a:t>
            </a:r>
            <a:endParaRPr lang="da-DK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553200" y="3468300"/>
            <a:ext cx="3204082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2400" u="sng" dirty="0" smtClean="0"/>
              <a:t>Advanced </a:t>
            </a:r>
            <a:r>
              <a:rPr lang="da-DK" sz="2400" u="sng" dirty="0" err="1" smtClean="0"/>
              <a:t>filecollections</a:t>
            </a:r>
            <a:endParaRPr lang="da-DK" sz="2400" u="sng" dirty="0" smtClean="0"/>
          </a:p>
          <a:p>
            <a:r>
              <a:rPr lang="da-DK" dirty="0" err="1" smtClean="0"/>
              <a:t>Spreadsheet</a:t>
            </a:r>
            <a:endParaRPr lang="da-DK" dirty="0" smtClean="0"/>
          </a:p>
          <a:p>
            <a:r>
              <a:rPr lang="da-DK" dirty="0" smtClean="0"/>
              <a:t>DBMS filesystems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96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304800"/>
            <a:ext cx="11468100" cy="1308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 err="1" smtClean="0"/>
              <a:t>What</a:t>
            </a:r>
            <a:r>
              <a:rPr lang="da-DK" sz="4000" dirty="0" smtClean="0"/>
              <a:t> is a DBMS?</a:t>
            </a:r>
            <a:endParaRPr lang="da-DK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058797" y="1825021"/>
            <a:ext cx="4010906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smtClean="0"/>
              <a:t>Database management system</a:t>
            </a:r>
            <a:endParaRPr lang="da-DK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34588" y="3720236"/>
            <a:ext cx="1905009" cy="1384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/>
              <a:t>Programs</a:t>
            </a:r>
          </a:p>
          <a:p>
            <a:r>
              <a:rPr lang="da-DK" sz="2800" dirty="0" smtClean="0"/>
              <a:t>Services</a:t>
            </a:r>
          </a:p>
          <a:p>
            <a:r>
              <a:rPr lang="da-DK" sz="2800" dirty="0" smtClean="0"/>
              <a:t>File formats</a:t>
            </a:r>
            <a:endParaRPr lang="da-DK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255726" y="2589333"/>
            <a:ext cx="3317966" cy="39703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a-DK" sz="2800" dirty="0" smtClean="0"/>
              <a:t>- </a:t>
            </a:r>
            <a:r>
              <a:rPr lang="da-DK" sz="2800" dirty="0" err="1" smtClean="0"/>
              <a:t>Ability</a:t>
            </a:r>
            <a:r>
              <a:rPr lang="da-DK" sz="2800" dirty="0" smtClean="0"/>
              <a:t> to provide </a:t>
            </a:r>
            <a:r>
              <a:rPr lang="da-DK" sz="2800" dirty="0" err="1" smtClean="0"/>
              <a:t>advanced</a:t>
            </a:r>
            <a:r>
              <a:rPr lang="da-DK" sz="2800" dirty="0" smtClean="0"/>
              <a:t> </a:t>
            </a:r>
            <a:r>
              <a:rPr lang="da-DK" sz="2800" dirty="0" err="1" smtClean="0"/>
              <a:t>interaction</a:t>
            </a:r>
            <a:r>
              <a:rPr lang="da-DK" sz="2800" dirty="0" smtClean="0"/>
              <a:t> of data</a:t>
            </a:r>
          </a:p>
          <a:p>
            <a:r>
              <a:rPr lang="da-DK" sz="2800" dirty="0" smtClean="0"/>
              <a:t>- </a:t>
            </a:r>
            <a:r>
              <a:rPr lang="da-DK" sz="2800" dirty="0" err="1" smtClean="0"/>
              <a:t>Manages</a:t>
            </a:r>
            <a:r>
              <a:rPr lang="da-DK" sz="2800" dirty="0" smtClean="0"/>
              <a:t> </a:t>
            </a:r>
            <a:r>
              <a:rPr lang="da-DK" sz="2800" dirty="0" err="1" smtClean="0"/>
              <a:t>users</a:t>
            </a:r>
            <a:endParaRPr lang="da-DK" sz="2800" dirty="0" smtClean="0"/>
          </a:p>
          <a:p>
            <a:r>
              <a:rPr lang="da-DK" sz="2800" dirty="0" smtClean="0"/>
              <a:t>- </a:t>
            </a:r>
            <a:r>
              <a:rPr lang="da-DK" sz="2800" dirty="0" err="1" smtClean="0"/>
              <a:t>Manages</a:t>
            </a:r>
            <a:r>
              <a:rPr lang="da-DK" sz="2800" dirty="0" smtClean="0"/>
              <a:t> </a:t>
            </a:r>
            <a:r>
              <a:rPr lang="da-DK" sz="2800" dirty="0" err="1" smtClean="0"/>
              <a:t>access</a:t>
            </a:r>
            <a:endParaRPr lang="da-DK" sz="2800" dirty="0" smtClean="0"/>
          </a:p>
          <a:p>
            <a:r>
              <a:rPr lang="da-DK" sz="2800" dirty="0" smtClean="0"/>
              <a:t>- </a:t>
            </a:r>
            <a:r>
              <a:rPr lang="da-DK" sz="2800" dirty="0" err="1" smtClean="0"/>
              <a:t>Manages</a:t>
            </a:r>
            <a:r>
              <a:rPr lang="da-DK" sz="2800" dirty="0" smtClean="0"/>
              <a:t> </a:t>
            </a:r>
            <a:r>
              <a:rPr lang="da-DK" sz="2800" dirty="0" err="1" smtClean="0"/>
              <a:t>rules</a:t>
            </a:r>
            <a:endParaRPr lang="da-DK" sz="2800" dirty="0" smtClean="0"/>
          </a:p>
          <a:p>
            <a:r>
              <a:rPr lang="da-DK" sz="2800" dirty="0" smtClean="0"/>
              <a:t>- </a:t>
            </a:r>
            <a:r>
              <a:rPr lang="da-DK" sz="2800" dirty="0" err="1" smtClean="0"/>
              <a:t>Manages</a:t>
            </a:r>
            <a:r>
              <a:rPr lang="da-DK" sz="2800" dirty="0" smtClean="0"/>
              <a:t> events</a:t>
            </a:r>
          </a:p>
          <a:p>
            <a:r>
              <a:rPr lang="da-DK" sz="2800" dirty="0" smtClean="0"/>
              <a:t>- Security</a:t>
            </a:r>
          </a:p>
          <a:p>
            <a:r>
              <a:rPr lang="da-DK" sz="2800" dirty="0" smtClean="0"/>
              <a:t>And a </a:t>
            </a:r>
            <a:r>
              <a:rPr lang="da-DK" sz="2800" dirty="0" err="1" smtClean="0"/>
              <a:t>lot</a:t>
            </a:r>
            <a:r>
              <a:rPr lang="da-DK" sz="2800" dirty="0" smtClean="0"/>
              <a:t> more</a:t>
            </a:r>
            <a:endParaRPr lang="da-DK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58797" y="2704573"/>
            <a:ext cx="2529090" cy="1015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000" dirty="0" smtClean="0"/>
              <a:t>Database manager UI</a:t>
            </a:r>
          </a:p>
          <a:p>
            <a:r>
              <a:rPr lang="da-DK" sz="2000" dirty="0" smtClean="0"/>
              <a:t>Service </a:t>
            </a:r>
            <a:r>
              <a:rPr lang="da-DK" sz="2000" dirty="0" err="1" smtClean="0"/>
              <a:t>setup</a:t>
            </a:r>
            <a:r>
              <a:rPr lang="da-DK" sz="2000" dirty="0" smtClean="0"/>
              <a:t> UI</a:t>
            </a:r>
          </a:p>
          <a:p>
            <a:r>
              <a:rPr lang="da-DK" sz="2000" dirty="0" smtClean="0"/>
              <a:t>Advanced </a:t>
            </a:r>
            <a:r>
              <a:rPr lang="da-DK" sz="2000" dirty="0" err="1" smtClean="0"/>
              <a:t>reporting</a:t>
            </a:r>
            <a:r>
              <a:rPr lang="da-DK" sz="2000" dirty="0" smtClean="0"/>
              <a:t> UI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9995" y="4027450"/>
            <a:ext cx="2206694" cy="1015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000" dirty="0" smtClean="0"/>
              <a:t>Event management</a:t>
            </a:r>
          </a:p>
          <a:p>
            <a:r>
              <a:rPr lang="da-DK" sz="2000" dirty="0" err="1" smtClean="0"/>
              <a:t>Linking</a:t>
            </a:r>
            <a:r>
              <a:rPr lang="da-DK" sz="2000" dirty="0" smtClean="0"/>
              <a:t> services</a:t>
            </a:r>
          </a:p>
          <a:p>
            <a:r>
              <a:rPr lang="da-DK" sz="2000" dirty="0" err="1" smtClean="0"/>
              <a:t>Broadcasting</a:t>
            </a:r>
            <a:endParaRPr lang="da-DK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58797" y="5461000"/>
            <a:ext cx="371409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000" dirty="0" err="1" smtClean="0"/>
              <a:t>Proprietary</a:t>
            </a:r>
            <a:r>
              <a:rPr lang="da-DK" sz="2000" dirty="0" smtClean="0"/>
              <a:t> system of </a:t>
            </a:r>
            <a:r>
              <a:rPr lang="da-DK" sz="2000" dirty="0" err="1" smtClean="0"/>
              <a:t>storing</a:t>
            </a:r>
            <a:r>
              <a:rPr lang="da-DK" sz="2000" dirty="0" smtClean="0"/>
              <a:t> data</a:t>
            </a:r>
            <a:endParaRPr lang="da-DK" sz="2000" dirty="0"/>
          </a:p>
        </p:txBody>
      </p:sp>
      <p:cxnSp>
        <p:nvCxnSpPr>
          <p:cNvPr id="14" name="Straight Arrow Connector 13"/>
          <p:cNvCxnSpPr>
            <a:endCxn id="8" idx="1"/>
          </p:cNvCxnSpPr>
          <p:nvPr/>
        </p:nvCxnSpPr>
        <p:spPr>
          <a:xfrm flipV="1">
            <a:off x="2839597" y="3212405"/>
            <a:ext cx="1219200" cy="69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1" idx="1"/>
          </p:cNvCxnSpPr>
          <p:nvPr/>
        </p:nvCxnSpPr>
        <p:spPr>
          <a:xfrm>
            <a:off x="2839597" y="4412734"/>
            <a:ext cx="1380398" cy="12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2839597" y="4953169"/>
            <a:ext cx="1219200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2905" y="1901269"/>
            <a:ext cx="146050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2400" dirty="0" err="1" smtClean="0"/>
              <a:t>Textbased</a:t>
            </a:r>
            <a:r>
              <a:rPr lang="da-DK" sz="2400" dirty="0" smtClean="0"/>
              <a:t> </a:t>
            </a:r>
            <a:r>
              <a:rPr lang="da-DK" sz="2400" dirty="0" err="1" smtClean="0"/>
              <a:t>command</a:t>
            </a:r>
            <a:r>
              <a:rPr lang="da-DK" sz="2400" dirty="0" smtClean="0"/>
              <a:t> system</a:t>
            </a:r>
            <a:endParaRPr lang="da-DK" sz="2400" dirty="0"/>
          </a:p>
        </p:txBody>
      </p:sp>
      <p:cxnSp>
        <p:nvCxnSpPr>
          <p:cNvPr id="23" name="Straight Arrow Connector 22"/>
          <p:cNvCxnSpPr>
            <a:stCxn id="6" idx="0"/>
          </p:cNvCxnSpPr>
          <p:nvPr/>
        </p:nvCxnSpPr>
        <p:spPr>
          <a:xfrm flipH="1" flipV="1">
            <a:off x="1887092" y="3212404"/>
            <a:ext cx="1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304800"/>
            <a:ext cx="11468100" cy="1308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 smtClean="0"/>
              <a:t>The landscape of databases</a:t>
            </a:r>
            <a:endParaRPr lang="da-DK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24414"/>
              </p:ext>
            </p:extLst>
          </p:nvPr>
        </p:nvGraphicFramePr>
        <p:xfrm>
          <a:off x="507999" y="2091266"/>
          <a:ext cx="11112501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1"/>
                <a:gridCol w="3683000"/>
                <a:gridCol w="5143500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Vendor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Major DBMS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Minor</a:t>
                      </a:r>
                      <a:r>
                        <a:rPr lang="da-DK" dirty="0" smtClean="0"/>
                        <a:t> DBMS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Microsoft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SQL server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Access / SQL server </a:t>
                      </a:r>
                      <a:r>
                        <a:rPr lang="da-DK" dirty="0" err="1" smtClean="0"/>
                        <a:t>express</a:t>
                      </a:r>
                      <a:r>
                        <a:rPr lang="da-DK" dirty="0" smtClean="0"/>
                        <a:t> (</a:t>
                      </a:r>
                      <a:r>
                        <a:rPr lang="da-DK" dirty="0" err="1" smtClean="0"/>
                        <a:t>free</a:t>
                      </a:r>
                      <a:r>
                        <a:rPr lang="da-DK" dirty="0" smtClean="0"/>
                        <a:t>)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Oracle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OracleDB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?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IBM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DB2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?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MySQL</a:t>
                      </a:r>
                      <a:r>
                        <a:rPr lang="da-DK" dirty="0" smtClean="0"/>
                        <a:t> (</a:t>
                      </a:r>
                      <a:r>
                        <a:rPr lang="da-DK" dirty="0" err="1" smtClean="0"/>
                        <a:t>oracle</a:t>
                      </a:r>
                      <a:r>
                        <a:rPr lang="da-DK" dirty="0" smtClean="0"/>
                        <a:t>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MySQL</a:t>
                      </a:r>
                      <a:r>
                        <a:rPr lang="da-DK" dirty="0" smtClean="0"/>
                        <a:t> (</a:t>
                      </a:r>
                      <a:r>
                        <a:rPr lang="da-DK" dirty="0" err="1" smtClean="0"/>
                        <a:t>free</a:t>
                      </a:r>
                      <a:r>
                        <a:rPr lang="da-DK" dirty="0" smtClean="0"/>
                        <a:t>?)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MySQL</a:t>
                      </a:r>
                      <a:r>
                        <a:rPr lang="da-DK" dirty="0" smtClean="0"/>
                        <a:t> (</a:t>
                      </a:r>
                      <a:r>
                        <a:rPr lang="da-DK" dirty="0" err="1" smtClean="0"/>
                        <a:t>free</a:t>
                      </a:r>
                      <a:r>
                        <a:rPr lang="da-DK" dirty="0" smtClean="0"/>
                        <a:t>)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59886" y="4635500"/>
            <a:ext cx="680872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err="1" smtClean="0"/>
              <a:t>Free</a:t>
            </a:r>
            <a:r>
              <a:rPr lang="da-DK" sz="2800" dirty="0" smtClean="0"/>
              <a:t> versions </a:t>
            </a:r>
            <a:r>
              <a:rPr lang="da-DK" sz="2800" dirty="0" err="1" smtClean="0"/>
              <a:t>usually</a:t>
            </a:r>
            <a:r>
              <a:rPr lang="da-DK" sz="2800" dirty="0" smtClean="0"/>
              <a:t> have </a:t>
            </a:r>
            <a:r>
              <a:rPr lang="da-DK" sz="2800" dirty="0" err="1" smtClean="0"/>
              <a:t>limitations</a:t>
            </a:r>
            <a:r>
              <a:rPr lang="da-DK" sz="2800" dirty="0" smtClean="0"/>
              <a:t> </a:t>
            </a:r>
            <a:r>
              <a:rPr lang="da-DK" sz="2800" dirty="0" err="1" smtClean="0"/>
              <a:t>built</a:t>
            </a:r>
            <a:r>
              <a:rPr lang="da-DK" sz="2800" dirty="0" smtClean="0"/>
              <a:t> in!</a:t>
            </a:r>
            <a:endParaRPr lang="da-DK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64686" y="5969000"/>
            <a:ext cx="4999125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err="1" smtClean="0"/>
              <a:t>There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other</a:t>
            </a:r>
            <a:r>
              <a:rPr lang="da-DK" dirty="0" smtClean="0"/>
              <a:t> DB-systems and </a:t>
            </a:r>
            <a:r>
              <a:rPr lang="da-DK" dirty="0" err="1" smtClean="0"/>
              <a:t>vendors</a:t>
            </a:r>
            <a:r>
              <a:rPr lang="da-DK" dirty="0" smtClean="0"/>
              <a:t> out </a:t>
            </a:r>
            <a:r>
              <a:rPr lang="da-DK" dirty="0" err="1" smtClean="0"/>
              <a:t>there</a:t>
            </a:r>
            <a:r>
              <a:rPr lang="da-DK" dirty="0" smtClean="0"/>
              <a:t>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007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304800"/>
            <a:ext cx="11468100" cy="1308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 err="1" smtClean="0"/>
              <a:t>What</a:t>
            </a:r>
            <a:r>
              <a:rPr lang="da-DK" sz="4000" dirty="0" smtClean="0"/>
              <a:t> is data?</a:t>
            </a:r>
            <a:endParaRPr lang="da-DK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119563" y="2362200"/>
            <a:ext cx="9889374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/>
              <a:t>A </a:t>
            </a:r>
            <a:r>
              <a:rPr lang="da-DK" sz="2800" dirty="0" err="1" smtClean="0"/>
              <a:t>piece</a:t>
            </a:r>
            <a:r>
              <a:rPr lang="da-DK" sz="2800" dirty="0" smtClean="0"/>
              <a:t> of information, </a:t>
            </a:r>
            <a:r>
              <a:rPr lang="da-DK" sz="2800" dirty="0" err="1" smtClean="0"/>
              <a:t>which</a:t>
            </a:r>
            <a:r>
              <a:rPr lang="da-DK" sz="2800" dirty="0" smtClean="0"/>
              <a:t> </a:t>
            </a:r>
            <a:r>
              <a:rPr lang="da-DK" sz="2800" dirty="0" err="1" smtClean="0"/>
              <a:t>cannot</a:t>
            </a:r>
            <a:r>
              <a:rPr lang="da-DK" sz="2800" dirty="0" smtClean="0"/>
              <a:t> hold more </a:t>
            </a:r>
            <a:r>
              <a:rPr lang="da-DK" sz="2800" dirty="0" err="1" smtClean="0"/>
              <a:t>than</a:t>
            </a:r>
            <a:r>
              <a:rPr lang="da-DK" sz="2800" dirty="0" smtClean="0"/>
              <a:t> </a:t>
            </a:r>
            <a:r>
              <a:rPr lang="da-DK" sz="2800" dirty="0" err="1" smtClean="0"/>
              <a:t>one</a:t>
            </a:r>
            <a:r>
              <a:rPr lang="da-DK" sz="2800" dirty="0" smtClean="0"/>
              <a:t> </a:t>
            </a:r>
            <a:r>
              <a:rPr lang="da-DK" sz="2800" dirty="0" err="1" smtClean="0"/>
              <a:t>meaning</a:t>
            </a:r>
            <a:endParaRPr lang="da-DK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74881" y="3634720"/>
            <a:ext cx="2178738" cy="20621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2800" u="sng" dirty="0" err="1" smtClean="0"/>
              <a:t>Examples</a:t>
            </a:r>
            <a:r>
              <a:rPr lang="da-DK" sz="2800" dirty="0" smtClean="0"/>
              <a:t>: </a:t>
            </a:r>
          </a:p>
          <a:p>
            <a:r>
              <a:rPr lang="da-DK" sz="2000" dirty="0" err="1" smtClean="0"/>
              <a:t>Name</a:t>
            </a:r>
            <a:endParaRPr lang="da-DK" sz="2000" dirty="0" smtClean="0"/>
          </a:p>
          <a:p>
            <a:r>
              <a:rPr lang="da-DK" sz="2000" dirty="0" smtClean="0"/>
              <a:t>Age</a:t>
            </a:r>
          </a:p>
          <a:p>
            <a:r>
              <a:rPr lang="da-DK" sz="2000" dirty="0" smtClean="0"/>
              <a:t>Street</a:t>
            </a:r>
          </a:p>
          <a:p>
            <a:r>
              <a:rPr lang="da-DK" sz="2000" dirty="0" smtClean="0"/>
              <a:t>City</a:t>
            </a:r>
          </a:p>
          <a:p>
            <a:r>
              <a:rPr lang="da-DK" sz="2000" dirty="0" err="1" smtClean="0"/>
              <a:t>economic</a:t>
            </a:r>
            <a:r>
              <a:rPr lang="da-DK" sz="2000" dirty="0" smtClean="0"/>
              <a:t> </a:t>
            </a:r>
            <a:r>
              <a:rPr lang="da-DK" sz="2000" dirty="0" err="1" smtClean="0"/>
              <a:t>numbers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5628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304800"/>
            <a:ext cx="11468100" cy="1308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 err="1" smtClean="0"/>
              <a:t>What</a:t>
            </a:r>
            <a:r>
              <a:rPr lang="da-DK" sz="4000" dirty="0" smtClean="0"/>
              <a:t> is data?</a:t>
            </a:r>
            <a:endParaRPr lang="da-DK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465919" y="5745033"/>
            <a:ext cx="273902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smtClean="0"/>
              <a:t>- </a:t>
            </a:r>
            <a:r>
              <a:rPr lang="da-DK" sz="2400" dirty="0" err="1" smtClean="0"/>
              <a:t>Concurrency</a:t>
            </a:r>
            <a:r>
              <a:rPr lang="da-DK" sz="2400" dirty="0" smtClean="0"/>
              <a:t> </a:t>
            </a:r>
            <a:r>
              <a:rPr lang="da-DK" sz="2400" dirty="0" err="1" smtClean="0"/>
              <a:t>issues</a:t>
            </a:r>
            <a:endParaRPr lang="da-DK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0" y="2489200"/>
            <a:ext cx="2430858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3200" dirty="0" err="1" smtClean="0"/>
              <a:t>Inconsistency</a:t>
            </a:r>
            <a:endParaRPr lang="da-DK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2489199"/>
            <a:ext cx="224208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3200" dirty="0" err="1" smtClean="0"/>
              <a:t>Redundancy</a:t>
            </a:r>
            <a:endParaRPr lang="da-DK" sz="32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48259"/>
              </p:ext>
            </p:extLst>
          </p:nvPr>
        </p:nvGraphicFramePr>
        <p:xfrm>
          <a:off x="812801" y="3548666"/>
          <a:ext cx="4927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33"/>
                <a:gridCol w="1642533"/>
                <a:gridCol w="1642533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Postalnr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City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Jens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7100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Vejle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Lotte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7100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Vejle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Hanne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6000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Kolding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Børge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6000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Kolding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69033"/>
              </p:ext>
            </p:extLst>
          </p:nvPr>
        </p:nvGraphicFramePr>
        <p:xfrm>
          <a:off x="6553201" y="3543587"/>
          <a:ext cx="4927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533"/>
                <a:gridCol w="1642533"/>
                <a:gridCol w="1642533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Postalnr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City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Jens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6000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Vejle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Jens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7100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Vejle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Hanne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6200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Aabenraa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Børge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6400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Sønderborg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98236" y="5778500"/>
            <a:ext cx="1789016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smtClean="0"/>
              <a:t>- </a:t>
            </a:r>
            <a:r>
              <a:rPr lang="da-DK" sz="2400" dirty="0" err="1" smtClean="0"/>
              <a:t>Error</a:t>
            </a:r>
            <a:r>
              <a:rPr lang="da-DK" sz="2400" dirty="0" smtClean="0"/>
              <a:t> </a:t>
            </a:r>
            <a:r>
              <a:rPr lang="da-DK" sz="2400" dirty="0" err="1" smtClean="0"/>
              <a:t>prone</a:t>
            </a:r>
            <a:endParaRPr lang="da-DK" sz="2400" dirty="0" smtClean="0"/>
          </a:p>
          <a:p>
            <a:r>
              <a:rPr lang="da-DK" sz="2400" dirty="0" smtClean="0"/>
              <a:t>- Time </a:t>
            </a:r>
            <a:r>
              <a:rPr lang="da-DK" sz="2400" dirty="0" err="1" smtClean="0"/>
              <a:t>waste</a:t>
            </a:r>
            <a:endParaRPr lang="da-DK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854700" y="4064000"/>
            <a:ext cx="63500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854700" y="4838700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854700" y="3975100"/>
            <a:ext cx="635000" cy="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854700" y="5219700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304800"/>
            <a:ext cx="11468100" cy="1308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 err="1" smtClean="0"/>
              <a:t>Exercise</a:t>
            </a:r>
            <a:endParaRPr lang="da-DK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33332" y="2305397"/>
            <a:ext cx="506183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/>
              <a:t>Can </a:t>
            </a:r>
            <a:r>
              <a:rPr lang="da-DK" sz="2800" dirty="0" err="1" smtClean="0"/>
              <a:t>redundancy</a:t>
            </a:r>
            <a:r>
              <a:rPr lang="da-DK" sz="2800" dirty="0" smtClean="0"/>
              <a:t> </a:t>
            </a:r>
            <a:r>
              <a:rPr lang="da-DK" sz="2800" dirty="0" err="1" smtClean="0"/>
              <a:t>be</a:t>
            </a:r>
            <a:r>
              <a:rPr lang="da-DK" sz="2800" dirty="0" smtClean="0"/>
              <a:t> a </a:t>
            </a:r>
            <a:r>
              <a:rPr lang="da-DK" sz="2800" dirty="0" err="1" smtClean="0"/>
              <a:t>good</a:t>
            </a:r>
            <a:r>
              <a:rPr lang="da-DK" sz="2800" dirty="0" smtClean="0"/>
              <a:t> </a:t>
            </a:r>
            <a:r>
              <a:rPr lang="da-DK" sz="2800" dirty="0" err="1" smtClean="0"/>
              <a:t>thing</a:t>
            </a:r>
            <a:r>
              <a:rPr lang="da-DK" sz="2800" dirty="0" smtClean="0"/>
              <a:t>?</a:t>
            </a:r>
            <a:endParaRPr lang="da-DK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936749" y="3915592"/>
            <a:ext cx="8255000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2800" dirty="0" smtClean="0"/>
              <a:t>Is </a:t>
            </a:r>
            <a:r>
              <a:rPr lang="da-DK" sz="2800" dirty="0" err="1" smtClean="0"/>
              <a:t>there</a:t>
            </a:r>
            <a:r>
              <a:rPr lang="da-DK" sz="2800" dirty="0" smtClean="0"/>
              <a:t> </a:t>
            </a:r>
            <a:r>
              <a:rPr lang="da-DK" sz="2800" dirty="0" err="1" smtClean="0"/>
              <a:t>any</a:t>
            </a:r>
            <a:r>
              <a:rPr lang="da-DK" sz="2800" dirty="0" smtClean="0"/>
              <a:t> form of data </a:t>
            </a:r>
            <a:r>
              <a:rPr lang="da-DK" sz="2800" dirty="0" err="1" smtClean="0"/>
              <a:t>where</a:t>
            </a:r>
            <a:r>
              <a:rPr lang="da-DK" sz="2800" dirty="0" smtClean="0"/>
              <a:t> </a:t>
            </a:r>
            <a:r>
              <a:rPr lang="da-DK" sz="2800" dirty="0" err="1" smtClean="0"/>
              <a:t>its</a:t>
            </a:r>
            <a:r>
              <a:rPr lang="da-DK" sz="2800" dirty="0" smtClean="0"/>
              <a:t> a </a:t>
            </a:r>
            <a:r>
              <a:rPr lang="da-DK" sz="2800" dirty="0" err="1" smtClean="0"/>
              <a:t>good</a:t>
            </a:r>
            <a:r>
              <a:rPr lang="da-DK" sz="2800" dirty="0" smtClean="0"/>
              <a:t> </a:t>
            </a:r>
            <a:r>
              <a:rPr lang="da-DK" sz="2800" dirty="0" err="1" smtClean="0"/>
              <a:t>thing</a:t>
            </a:r>
            <a:r>
              <a:rPr lang="da-DK" sz="2800" dirty="0" smtClean="0"/>
              <a:t> to have redundant but </a:t>
            </a:r>
            <a:r>
              <a:rPr lang="da-DK" sz="2800" u="sng" dirty="0" err="1" smtClean="0"/>
              <a:t>concurrent</a:t>
            </a:r>
            <a:r>
              <a:rPr lang="da-DK" sz="2800" dirty="0" smtClean="0"/>
              <a:t> databases?</a:t>
            </a:r>
            <a:endParaRPr lang="da-DK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989656" y="5592973"/>
            <a:ext cx="487498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smtClean="0"/>
              <a:t>Sure </a:t>
            </a:r>
            <a:r>
              <a:rPr lang="da-DK" sz="2400" dirty="0" err="1" smtClean="0"/>
              <a:t>they</a:t>
            </a:r>
            <a:r>
              <a:rPr lang="da-DK" sz="2400" dirty="0" smtClean="0"/>
              <a:t> hold same versions of data!</a:t>
            </a:r>
            <a:endParaRPr lang="da-DK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76656" y="4869699"/>
            <a:ext cx="0" cy="66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4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0200" y="304800"/>
            <a:ext cx="11468100" cy="1308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 err="1" smtClean="0"/>
              <a:t>What</a:t>
            </a:r>
            <a:r>
              <a:rPr lang="da-DK" sz="4000" dirty="0" smtClean="0"/>
              <a:t> is Metadata?</a:t>
            </a:r>
            <a:endParaRPr lang="da-DK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892049" y="2212466"/>
            <a:ext cx="83444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smtClean="0"/>
              <a:t>Data </a:t>
            </a:r>
            <a:r>
              <a:rPr lang="da-DK" sz="2400" dirty="0" err="1" smtClean="0"/>
              <a:t>that</a:t>
            </a:r>
            <a:r>
              <a:rPr lang="da-DK" sz="2400" dirty="0" smtClean="0"/>
              <a:t> </a:t>
            </a:r>
            <a:r>
              <a:rPr lang="da-DK" sz="2400" dirty="0" err="1" smtClean="0"/>
              <a:t>describes</a:t>
            </a:r>
            <a:r>
              <a:rPr lang="da-DK" sz="2400" dirty="0" smtClean="0"/>
              <a:t> the properties and </a:t>
            </a:r>
            <a:r>
              <a:rPr lang="da-DK" sz="2400" dirty="0" err="1" smtClean="0"/>
              <a:t>expectations</a:t>
            </a:r>
            <a:r>
              <a:rPr lang="da-DK" sz="2400" dirty="0" smtClean="0"/>
              <a:t> </a:t>
            </a:r>
            <a:r>
              <a:rPr lang="da-DK" sz="2400" dirty="0" err="1" smtClean="0"/>
              <a:t>towards</a:t>
            </a:r>
            <a:r>
              <a:rPr lang="da-DK" sz="2400" dirty="0" smtClean="0"/>
              <a:t> data</a:t>
            </a:r>
            <a:endParaRPr lang="da-DK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32378" y="3273697"/>
            <a:ext cx="2663743" cy="26776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u="sng" dirty="0" err="1" smtClean="0"/>
              <a:t>Examples</a:t>
            </a:r>
            <a:endParaRPr lang="da-DK" sz="2800" u="sng" dirty="0" smtClean="0"/>
          </a:p>
          <a:p>
            <a:r>
              <a:rPr lang="da-DK" sz="2800" dirty="0" smtClean="0"/>
              <a:t>Maximum </a:t>
            </a:r>
            <a:r>
              <a:rPr lang="da-DK" sz="2800" dirty="0" err="1" smtClean="0"/>
              <a:t>length</a:t>
            </a:r>
            <a:endParaRPr lang="da-DK" sz="2800" dirty="0" smtClean="0"/>
          </a:p>
          <a:p>
            <a:r>
              <a:rPr lang="da-DK" sz="2800" dirty="0" err="1" smtClean="0"/>
              <a:t>Text</a:t>
            </a:r>
            <a:endParaRPr lang="da-DK" sz="2800" dirty="0" smtClean="0"/>
          </a:p>
          <a:p>
            <a:r>
              <a:rPr lang="da-DK" sz="2800" dirty="0" smtClean="0"/>
              <a:t>No </a:t>
            </a:r>
            <a:r>
              <a:rPr lang="da-DK" sz="2800" dirty="0" err="1" smtClean="0"/>
              <a:t>text</a:t>
            </a:r>
            <a:endParaRPr lang="da-DK" sz="2800" dirty="0" smtClean="0"/>
          </a:p>
          <a:p>
            <a:r>
              <a:rPr lang="da-DK" sz="2800" dirty="0" err="1" smtClean="0"/>
              <a:t>Between</a:t>
            </a:r>
            <a:r>
              <a:rPr lang="da-DK" sz="2800" dirty="0" smtClean="0"/>
              <a:t> </a:t>
            </a:r>
            <a:r>
              <a:rPr lang="da-DK" sz="2800" dirty="0" err="1" smtClean="0"/>
              <a:t>values</a:t>
            </a:r>
            <a:endParaRPr lang="da-DK" sz="2800" dirty="0" smtClean="0"/>
          </a:p>
          <a:p>
            <a:r>
              <a:rPr lang="da-DK" sz="2800" dirty="0" smtClean="0"/>
              <a:t>Must </a:t>
            </a:r>
            <a:r>
              <a:rPr lang="da-DK" sz="2800" dirty="0" err="1" smtClean="0"/>
              <a:t>be</a:t>
            </a:r>
            <a:r>
              <a:rPr lang="da-DK" sz="2800" dirty="0" smtClean="0"/>
              <a:t> </a:t>
            </a:r>
            <a:r>
              <a:rPr lang="da-DK" sz="2800" dirty="0" err="1" smtClean="0"/>
              <a:t>filled</a:t>
            </a:r>
            <a:endParaRPr lang="da-DK" sz="2800" dirty="0" smtClean="0"/>
          </a:p>
        </p:txBody>
      </p:sp>
    </p:spTree>
    <p:extLst>
      <p:ext uri="{BB962C8B-B14F-4D97-AF65-F5344CB8AC3E}">
        <p14:creationId xmlns:p14="http://schemas.microsoft.com/office/powerpoint/2010/main" val="13342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304800"/>
            <a:ext cx="11468100" cy="1308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 err="1" smtClean="0"/>
              <a:t>Exercise</a:t>
            </a:r>
            <a:endParaRPr lang="da-DK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52543"/>
              </p:ext>
            </p:extLst>
          </p:nvPr>
        </p:nvGraphicFramePr>
        <p:xfrm>
          <a:off x="1975431" y="2586566"/>
          <a:ext cx="8128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Birtday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Address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18955" y="4178300"/>
            <a:ext cx="309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 smtClean="0"/>
              <a:t>Possible</a:t>
            </a:r>
            <a:r>
              <a:rPr lang="da-DK" sz="2800" dirty="0" smtClean="0"/>
              <a:t> metadata ?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757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C889FC43451A4C847BFF2DF9D5B570" ma:contentTypeVersion="" ma:contentTypeDescription="Create a new document." ma:contentTypeScope="" ma:versionID="1eba5d90807c023c4d99005cbd940f3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b938d1d0e22567bcc0762bf699773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932C3-D5D7-4447-A776-F4542DF9A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ECCC79-E560-4723-AAA3-E36985C730FA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E3DECC-7517-4860-8D96-67DF2BBDC0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9534</TotalTime>
  <Words>557</Words>
  <Application>Microsoft Office PowerPoint</Application>
  <PresentationFormat>Widescreen</PresentationFormat>
  <Paragraphs>179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Database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Kent Witt-Frost</dc:creator>
  <cp:lastModifiedBy>Abdelaziz Ghazal</cp:lastModifiedBy>
  <cp:revision>64</cp:revision>
  <dcterms:created xsi:type="dcterms:W3CDTF">2014-09-07T15:49:06Z</dcterms:created>
  <dcterms:modified xsi:type="dcterms:W3CDTF">2017-01-06T08:50:55Z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0x01010003C889FC43451A4C847BFF2DF9D5B570</vt:lpwstr>
  </property>
</Properties>
</file>