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85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6" r:id="rId20"/>
    <p:sldId id="288" r:id="rId21"/>
    <p:sldId id="289" r:id="rId22"/>
    <p:sldId id="290" r:id="rId23"/>
    <p:sldId id="314" r:id="rId24"/>
    <p:sldId id="316" r:id="rId25"/>
    <p:sldId id="317" r:id="rId26"/>
    <p:sldId id="318" r:id="rId27"/>
    <p:sldId id="28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282" r:id="rId44"/>
    <p:sldId id="308" r:id="rId45"/>
    <p:sldId id="309" r:id="rId46"/>
    <p:sldId id="310" r:id="rId47"/>
    <p:sldId id="311" r:id="rId48"/>
    <p:sldId id="284" r:id="rId49"/>
    <p:sldId id="312" r:id="rId50"/>
    <p:sldId id="283" r:id="rId51"/>
    <p:sldId id="313" r:id="rId52"/>
    <p:sldId id="307" r:id="rId5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953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EA8680-7476-4086-A959-4F735E12FD63}" type="datetimeFigureOut">
              <a:rPr lang="he-IL" smtClean="0"/>
              <a:t>י"ח/סיון/תשפ"ד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BB2C611-CFB0-472B-987E-BA098845DBF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142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D8E4-511F-4579-96DC-10047AB7C0D6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8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914CC-00F2-4800-BF9D-007AACDF75D6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4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0039-8568-41AD-B43D-49F35EB6C30A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142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1972-728C-4A7D-BB44-213C0B354F53}" type="datetime8">
              <a:rPr lang="he-IL" smtClean="0"/>
              <a:t>24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338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1B70-189B-4E34-AAD7-C30E5FBE97A0}" type="datetime8">
              <a:rPr lang="he-IL" smtClean="0"/>
              <a:t>24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81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989E-5DC8-47F3-B1A4-96B5993578C6}" type="datetime8">
              <a:rPr lang="he-IL" smtClean="0"/>
              <a:t>24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7815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CDCF-47DF-4E97-81A7-FE2D2F294A13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7127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41A9-0E58-473F-9C58-2F8103802D04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854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A41F-6FB3-4D55-977F-843350ACD9AA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437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A36A3-C30F-4CFF-8F2B-B382355DB69E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922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50C0-A7AD-4D7A-9595-58F9AF97BA88}" type="datetime8">
              <a:rPr lang="he-IL" smtClean="0"/>
              <a:t>24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264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6DF29-3A88-4859-AC27-94C351102B7A}" type="datetime8">
              <a:rPr lang="he-IL" smtClean="0"/>
              <a:t>24 יוני 24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934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D88E1-8377-49D9-BCF0-A3A20B8DA99B}" type="datetime8">
              <a:rPr lang="he-IL" smtClean="0"/>
              <a:t>24 יוני 24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329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1C51-9795-42B7-8B82-DA1460A453EB}" type="datetime8">
              <a:rPr lang="he-IL" smtClean="0"/>
              <a:t>24 יוני 24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410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E2E7-3717-44B0-BB2F-68ABF3BB61A4}" type="datetime8">
              <a:rPr lang="he-IL" smtClean="0"/>
              <a:t>24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009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8728-5714-4FE5-92DA-F994AD6451D9}" type="datetime8">
              <a:rPr lang="he-IL" smtClean="0"/>
              <a:t>24 יוני 24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21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0A51-FFE9-4672-8094-A03C707AE32D}" type="datetime8">
              <a:rPr lang="he-IL" smtClean="0"/>
              <a:t>24 יוני 24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F79876-6C45-4580-869E-5BF3948A02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89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אירועים בעיריית ירושלים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מיני פרויקט בבסיסי נתונים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45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DROP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3057793" y="1905000"/>
            <a:ext cx="48790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Orders;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Event;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Participants;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Locations;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drop table Organizer;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319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33600" y="1724025"/>
            <a:ext cx="9067800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(1, 'John Doe', 1234567890, 'john@example.com');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(2, 'Jane Smith', 2345678901, 'jane@example.com');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(3, 'Emily Johnson', 3456789012, 'emily@example.com');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(4, 'Michael Brown', 4567890123, 'michael@example.com');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(5, 'Jessica Davis', 5678901234, 'jessica@example.com');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(6, 'David Wilson', 6789012345, 'david@example.com');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(7, 'Sarah Miller', 7890123456, 'sarah@example.com');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(8, 'Chris Moore', 8901234567, 'chris@example.com');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(9, 'Ashley Taylor', 9012345678, 'ashley@example.com');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Organizer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phone, email) VALUES (10, 'Andrew Anderson', 1234509876, 'andrew@example.com');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34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33600" y="1724025"/>
            <a:ext cx="9067800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'Sports', 'Various sports events');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'Community', 'Community gatherings and social events');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'Culture', 'Cultural events and activities');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'Independence Day', 'Celebration of national independence');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'Theatre', 'Theatre performances');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'Memorial Day', 'Memorial events');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'Education', 'Educational seminars and workshops');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'Concert', 'Music concerts');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'Festival', 'Festivals and celebrations');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'Cinema', 'Film screenings and movie events');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55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2133600" y="1724025"/>
            <a:ext cx="9067800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'Alice', 'Green', 'alice@example.com',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'Bob', 'White', 'bob@example.com',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'Charlie', 'Black', 'charlie@example.com',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'Diana', 'Red', 'diana@example.com',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'Evan', 'Yellow', 'evan@example.com',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'Fiona', 'Blue', 'fiona@example.com',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'George', 'Pink', 'george@example.com',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'Hannah', 'Brown', 'hannah@example.com', 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'Ian', 'Grey', 'ian@example.com',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Participants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email,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'Julia', 'Orange', 'julia@example.com', 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73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85875" y="1724025"/>
            <a:ext cx="9915525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(1, 'Sports Arena', 'Jerusalem', 5000, 'Yes', 1, 200);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(2, 'Community Center', 'Jerusalem', 300, 'Yes', 2, 50);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(3, 'Cultural Hall', 'Jerusalem', 800, 'Yes', 3, 100);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(4, 'Independence Park', '101 Freedom Blvd', 10000, 'Yes', 4, 500);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(5, 'Theatre House', '202 Drama Ln', 1200, 'Yes', 5, 150);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(6, 'Memorial Hall', '303 Remembrance Rd', 600, 'Yes', 6, 80);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(7, 'Education Center', '404 Learning St', 400, 'Yes', 7, 60);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(8, 'Concert Hall', '505 Music Ave', 2000, 'Yes', 8, 300);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(9, 'Festival Grounds', '606 Celebration Blvd', 8000, 'Yes', 9, 400);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Locations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address, capacity, accessibility,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parking) VALUES (10, 'Cinema Complex', '707 Film St', 1500, 'Yes', 10, 250);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7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280313" y="0"/>
            <a:ext cx="8911687" cy="1280890"/>
          </a:xfrm>
        </p:spPr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676274" y="904875"/>
            <a:ext cx="11430001" cy="612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'Sports Event', DATE '2024-06-01', 'A local sports event.', 1, 1,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'Community Gathering', DATE '2024-06-05', 'A gathering for the community.', 2, 2, 2, 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'Cultural Night', DATE '2024-06-10', 'An evening of cultural performances.', 3, 3, 3);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'Independence Day', DATE '2024-06-15', 'Celebration of Independence Day.', 4, 4, 4);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'Theatre Play', DATE '2024-06-20', 'A theatre performance.', 5, 5, 5);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'Memorial Service', DATE '2024-06-25', 'A service to remember fallen heroes.', 6, 6, 6);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'Educational Workshop', DATE '2024-07-01', 'A workshop on educational topics.', 7, 7, 7);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'Music Concert', DATE '2024-07-05', 'A live music concert.', 8, 8, 8);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'Summer Festival', DATE '2024-07-10', 'A summer festival with various activities.', 9, 9, 9);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Event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'Film Screening', DATE '2024-07-15', 'A screening of a popular film.', 10, 10, 10);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27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85875" y="1724025"/>
            <a:ext cx="9915525" cy="513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2, 50, DATE '2024-05-01',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4, 0, DATE '2024-05-02', 2);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3, 20, DATE '2024-05-03', 3);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5, 0, DATE '2024-05-04', 4);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2, 30, DATE '2024-05-05', 5);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4, 0, DATE '2024-05-06', 6);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1, 10, DATE '2024-05-07', 7);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3, 40, DATE '2024-05-08', 8);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6, 25, DATE '2024-05-09', 9);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Orders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2, 15, DATE '2024-05-10', 10);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179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INSERT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1285875" y="1724025"/>
            <a:ext cx="9915525" cy="513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(1, 1);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(2, 2);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(3, 3);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(4, 4);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(5, 5);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(6, 6);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(7, 7);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(8, 8);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(9, 9);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INSERT INTO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VALUES (10, 10);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465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SELECT 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3386759" y="1905000"/>
            <a:ext cx="5101259" cy="3422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Organizer;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Participants;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Locations;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Event;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Orders;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*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38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973244"/>
            <a:ext cx="8911687" cy="1280890"/>
          </a:xfrm>
        </p:spPr>
        <p:txBody>
          <a:bodyPr/>
          <a:lstStyle/>
          <a:p>
            <a:pPr algn="r"/>
            <a:r>
              <a:rPr lang="he-IL" dirty="0" smtClean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89" y="2652400"/>
            <a:ext cx="4760131" cy="251094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52" y="2652400"/>
            <a:ext cx="4858428" cy="2505425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135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he-IL" dirty="0" smtClean="0"/>
              <a:t>תוכן העניינים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895850"/>
          </a:xfrm>
        </p:spPr>
        <p:txBody>
          <a:bodyPr>
            <a:normAutofit fontScale="92500" lnSpcReduction="20000"/>
          </a:bodyPr>
          <a:lstStyle/>
          <a:p>
            <a:r>
              <a:rPr lang="he-IL" dirty="0" smtClean="0"/>
              <a:t>1- </a:t>
            </a:r>
            <a:r>
              <a:rPr lang="he-IL" dirty="0" smtClean="0"/>
              <a:t>שער</a:t>
            </a:r>
            <a:endParaRPr lang="he-IL" dirty="0" smtClean="0"/>
          </a:p>
          <a:p>
            <a:r>
              <a:rPr lang="he-IL" dirty="0" smtClean="0"/>
              <a:t>2- תוכן </a:t>
            </a:r>
            <a:r>
              <a:rPr lang="he-IL" dirty="0" err="1" smtClean="0"/>
              <a:t>העיניינים</a:t>
            </a:r>
            <a:endParaRPr lang="he-IL" dirty="0" smtClean="0"/>
          </a:p>
          <a:p>
            <a:r>
              <a:rPr lang="he-IL" dirty="0" smtClean="0"/>
              <a:t>3- </a:t>
            </a:r>
            <a:r>
              <a:rPr lang="he-IL" dirty="0" smtClean="0"/>
              <a:t>מבוא</a:t>
            </a:r>
            <a:endParaRPr lang="he-IL" dirty="0" smtClean="0"/>
          </a:p>
          <a:p>
            <a:r>
              <a:rPr lang="he-IL" dirty="0" smtClean="0"/>
              <a:t>4- </a:t>
            </a:r>
            <a:r>
              <a:rPr lang="en-US" dirty="0" smtClean="0"/>
              <a:t>ERD</a:t>
            </a:r>
            <a:endParaRPr lang="he-IL" dirty="0" smtClean="0"/>
          </a:p>
          <a:p>
            <a:r>
              <a:rPr lang="he-IL" dirty="0" smtClean="0"/>
              <a:t>5- </a:t>
            </a:r>
            <a:r>
              <a:rPr lang="en-US" dirty="0" smtClean="0"/>
              <a:t>DSD</a:t>
            </a:r>
            <a:endParaRPr lang="he-IL" dirty="0" smtClean="0"/>
          </a:p>
          <a:p>
            <a:r>
              <a:rPr lang="he-IL" dirty="0" smtClean="0"/>
              <a:t>6- תוכן ה</a:t>
            </a:r>
            <a:r>
              <a:rPr lang="en-US" dirty="0" smtClean="0"/>
              <a:t>CREATE</a:t>
            </a:r>
            <a:endParaRPr lang="he-IL" dirty="0" smtClean="0"/>
          </a:p>
          <a:p>
            <a:r>
              <a:rPr lang="he-IL" dirty="0" smtClean="0"/>
              <a:t>11- תוכן ה</a:t>
            </a:r>
            <a:r>
              <a:rPr lang="en-US" dirty="0" smtClean="0"/>
              <a:t>INSERT</a:t>
            </a:r>
          </a:p>
          <a:p>
            <a:r>
              <a:rPr lang="en-US" dirty="0" smtClean="0"/>
              <a:t>18</a:t>
            </a:r>
            <a:r>
              <a:rPr lang="he-IL" dirty="0" smtClean="0"/>
              <a:t>- תוכן ה</a:t>
            </a:r>
            <a:r>
              <a:rPr lang="en-US" dirty="0" smtClean="0"/>
              <a:t>SELECT</a:t>
            </a:r>
            <a:r>
              <a:rPr lang="he-IL" dirty="0" smtClean="0"/>
              <a:t> תוצאותיו</a:t>
            </a:r>
          </a:p>
          <a:p>
            <a:r>
              <a:rPr lang="he-IL" dirty="0" smtClean="0"/>
              <a:t>23- </a:t>
            </a:r>
            <a:r>
              <a:rPr lang="en-US" dirty="0" smtClean="0"/>
              <a:t>DATA GENERATOR</a:t>
            </a:r>
            <a:endParaRPr lang="he-IL" dirty="0" smtClean="0"/>
          </a:p>
          <a:p>
            <a:r>
              <a:rPr lang="he-IL" dirty="0" smtClean="0"/>
              <a:t>37- גיבוי ושחזור</a:t>
            </a:r>
          </a:p>
          <a:p>
            <a:r>
              <a:rPr lang="he-IL" dirty="0" smtClean="0"/>
              <a:t>40 שאילתות </a:t>
            </a:r>
            <a:r>
              <a:rPr lang="en-US" dirty="0" smtClean="0"/>
              <a:t>SELECT</a:t>
            </a:r>
            <a:endParaRPr lang="he-IL" dirty="0" smtClean="0"/>
          </a:p>
          <a:p>
            <a:r>
              <a:rPr lang="he-IL" dirty="0" smtClean="0"/>
              <a:t>45 שאילתות מחיקה</a:t>
            </a:r>
          </a:p>
          <a:p>
            <a:r>
              <a:rPr lang="he-IL" dirty="0" smtClean="0"/>
              <a:t>47 שאילתות עדכון</a:t>
            </a:r>
          </a:p>
          <a:p>
            <a:r>
              <a:rPr lang="he-IL" dirty="0" smtClean="0"/>
              <a:t>49- אילוצים</a:t>
            </a:r>
          </a:p>
          <a:p>
            <a:endParaRPr lang="he-IL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51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525" y="1264555"/>
            <a:ext cx="6068088" cy="265740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35" y="4039985"/>
            <a:ext cx="8283277" cy="2647233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8891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" y="2403764"/>
            <a:ext cx="10967440" cy="3201307"/>
          </a:xfrm>
          <a:prstGeom prst="rect">
            <a:avLst/>
          </a:prstGeo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03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תוצאות ה</a:t>
            </a:r>
            <a:r>
              <a:rPr lang="en-US" dirty="0"/>
              <a:t>SELECT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87" y="1383211"/>
            <a:ext cx="5569325" cy="255776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919" y="4059543"/>
            <a:ext cx="6220693" cy="2629267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09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מקובץ טקסט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23</a:t>
            </a:fld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18" y="2947223"/>
            <a:ext cx="4475162" cy="3666125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759" y="4025000"/>
            <a:ext cx="4475162" cy="1259274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18" y="1621147"/>
            <a:ext cx="8176266" cy="1036328"/>
          </a:xfrm>
          <a:prstGeom prst="rect">
            <a:avLst/>
          </a:prstGeom>
        </p:spPr>
      </p:pic>
      <p:sp>
        <p:nvSpPr>
          <p:cNvPr id="12" name="כותרת 1"/>
          <p:cNvSpPr txBox="1">
            <a:spLocks/>
          </p:cNvSpPr>
          <p:nvPr/>
        </p:nvSpPr>
        <p:spPr>
          <a:xfrm>
            <a:off x="9956510" y="1621147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הקובץ:</a:t>
            </a:r>
            <a:endParaRPr lang="he-IL" sz="2800" dirty="0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2891469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לפני:</a:t>
            </a:r>
            <a:endParaRPr lang="he-IL" sz="2800" dirty="0"/>
          </a:p>
        </p:txBody>
      </p:sp>
      <p:sp>
        <p:nvSpPr>
          <p:cNvPr id="14" name="מלבן 13"/>
          <p:cNvSpPr/>
          <p:nvPr/>
        </p:nvSpPr>
        <p:spPr>
          <a:xfrm>
            <a:off x="8965115" y="5095875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871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מקובץ טקסט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24</a:t>
            </a:fld>
            <a:endParaRPr lang="he-IL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1719894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אחרי:</a:t>
            </a:r>
            <a:endParaRPr lang="he-IL" sz="2800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23" y="1905000"/>
            <a:ext cx="5242794" cy="4272151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98" y="2578470"/>
            <a:ext cx="5002393" cy="1505654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9161394" y="3924300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8745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</a:t>
            </a:r>
            <a:r>
              <a:rPr lang="he-IL" smtClean="0"/>
              <a:t>מקובץ אקסל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25</a:t>
            </a:fld>
            <a:endParaRPr lang="he-IL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618" y="2947223"/>
            <a:ext cx="4475162" cy="3666125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618" y="1621147"/>
            <a:ext cx="8176266" cy="1036328"/>
          </a:xfrm>
          <a:prstGeom prst="rect">
            <a:avLst/>
          </a:prstGeom>
        </p:spPr>
      </p:pic>
      <p:sp>
        <p:nvSpPr>
          <p:cNvPr id="12" name="כותרת 1"/>
          <p:cNvSpPr txBox="1">
            <a:spLocks/>
          </p:cNvSpPr>
          <p:nvPr/>
        </p:nvSpPr>
        <p:spPr>
          <a:xfrm>
            <a:off x="9956510" y="1621147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הקובץ:</a:t>
            </a:r>
            <a:endParaRPr lang="he-IL" sz="2800" dirty="0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2891469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לפני:</a:t>
            </a:r>
            <a:endParaRPr lang="he-IL" sz="28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889" y="3531433"/>
            <a:ext cx="4848902" cy="1724266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9536615" y="5029200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2040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 smtClean="0"/>
              <a:t>יבוא מקובץ טקסט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26</a:t>
            </a:fld>
            <a:endParaRPr lang="he-IL"/>
          </a:p>
        </p:txBody>
      </p:sp>
      <p:sp>
        <p:nvSpPr>
          <p:cNvPr id="13" name="כותרת 1"/>
          <p:cNvSpPr txBox="1">
            <a:spLocks/>
          </p:cNvSpPr>
          <p:nvPr/>
        </p:nvSpPr>
        <p:spPr>
          <a:xfrm>
            <a:off x="9956509" y="1719894"/>
            <a:ext cx="1522411" cy="762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2800" dirty="0" smtClean="0"/>
              <a:t>אחרי:</a:t>
            </a:r>
            <a:endParaRPr lang="he-IL" sz="2800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23" y="1905000"/>
            <a:ext cx="5242794" cy="4272151"/>
          </a:xfrm>
          <a:prstGeom prst="rect">
            <a:avLst/>
          </a:prstGeom>
        </p:spPr>
      </p:pic>
      <p:pic>
        <p:nvPicPr>
          <p:cNvPr id="15" name="תמונה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198" y="2578470"/>
            <a:ext cx="5002393" cy="1505654"/>
          </a:xfrm>
          <a:prstGeom prst="rect">
            <a:avLst/>
          </a:prstGeom>
        </p:spPr>
      </p:pic>
      <p:sp>
        <p:nvSpPr>
          <p:cNvPr id="14" name="מלבן 13"/>
          <p:cNvSpPr/>
          <p:nvPr/>
        </p:nvSpPr>
        <p:spPr>
          <a:xfrm>
            <a:off x="9161394" y="3924300"/>
            <a:ext cx="552450" cy="159824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5652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045" y="795182"/>
            <a:ext cx="6388413" cy="242426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73" y="3500229"/>
            <a:ext cx="7192379" cy="2981741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0414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466" y="66675"/>
            <a:ext cx="6030167" cy="6725589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729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88" y="645105"/>
            <a:ext cx="7103298" cy="2071795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563" y="3157325"/>
            <a:ext cx="7335274" cy="3038899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550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r" rtl="0"/>
            <a:r>
              <a:rPr lang="he-IL" dirty="0" smtClean="0"/>
              <a:t>אירועים בעיריית ירושלים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009775"/>
            <a:ext cx="8915400" cy="4000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עיריית ירושלים </a:t>
            </a:r>
            <a:r>
              <a:rPr lang="he-IL" dirty="0" smtClean="0"/>
              <a:t>דואגת לתושביה ומציעה </a:t>
            </a:r>
            <a:r>
              <a:rPr lang="he-IL" dirty="0"/>
              <a:t>מגוון רחב של אירועים תרבותיים, כולל הופעות מוזיקה, הצגות תיאטרון, תערוכות אמנות, סרטים, ועוד. המטרה העיקרית של הארגון היא לספק לתושבי העיר חוויות תרבותיות מרתקות ומגוונות במחירים נוחים או </a:t>
            </a:r>
            <a:r>
              <a:rPr lang="he-IL" dirty="0" smtClean="0"/>
              <a:t>חינם. </a:t>
            </a:r>
          </a:p>
          <a:p>
            <a:pPr marL="0" indent="0">
              <a:buNone/>
            </a:pPr>
            <a:r>
              <a:rPr lang="he-IL" dirty="0" smtClean="0"/>
              <a:t>בכדי </a:t>
            </a:r>
            <a:r>
              <a:rPr lang="he-IL" dirty="0"/>
              <a:t>להבטיח חוויה נעימה ובטוחה לכל משתתף, </a:t>
            </a:r>
            <a:r>
              <a:rPr lang="he-IL" dirty="0" smtClean="0"/>
              <a:t>חשוב מאוד לארגן רישום מראש. הרישום יאפשר </a:t>
            </a:r>
            <a:r>
              <a:rPr lang="he-IL" dirty="0"/>
              <a:t>לארגון </a:t>
            </a:r>
            <a:r>
              <a:rPr lang="he-IL" dirty="0" smtClean="0"/>
              <a:t>ולתכנן </a:t>
            </a:r>
            <a:r>
              <a:rPr lang="he-IL" dirty="0"/>
              <a:t>את האירוע בהתאם למספר המשתתפים הצפויים, לשלוט </a:t>
            </a:r>
            <a:r>
              <a:rPr lang="he-IL" dirty="0" smtClean="0"/>
              <a:t>בכמותם </a:t>
            </a:r>
            <a:r>
              <a:rPr lang="he-IL" dirty="0"/>
              <a:t>ולוודא את הסדר והבטיחות במהלך האירוע</a:t>
            </a:r>
            <a:r>
              <a:rPr lang="he-IL" dirty="0" smtClean="0"/>
              <a:t>. </a:t>
            </a:r>
            <a:r>
              <a:rPr lang="he-IL" dirty="0"/>
              <a:t>הרישום מראש מאפשר למשתתפים לחוות את האירוע בשקט נפשי, בלי לדאוג לשאלות כמו מקום ישיבה או זמן עריכה. בכך, הם יכולים להתמקד בחוויה עצמה וליצור רגעים ייחודיים ומיוחדים.</a:t>
            </a:r>
          </a:p>
          <a:p>
            <a:pPr marL="0" indent="0">
              <a:buNone/>
            </a:pPr>
            <a:r>
              <a:rPr lang="he-IL" dirty="0" smtClean="0"/>
              <a:t>המערכת שלנו תעסוק בניהול מערכות המידע של האירועים בעיריית ירושלים. ותכלול את הישויות הבאות: מארגנים- פרטי קשר של מי שמארגן את האירוע, משתתפים- שיכולים להירשם לאירוע, אירוע- שמציג את הפרטים שלו וכך משתמשים יודעים אם הם רוצים להירשם, סוג אירוע- כמו ספורט, יום העצמאות..., הרשמה לאירועים, וחבר מועדון ירושלמי- שמקנה הנחה. אנו מניחים שמשלמים בכניסה וההנחה של ירושלמי היא אותו אחוז הנחה לכל האירועים.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46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85" y="190046"/>
            <a:ext cx="5315692" cy="6496957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6626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52" y="538031"/>
            <a:ext cx="6141181" cy="239566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13" y="3271629"/>
            <a:ext cx="7335274" cy="2981741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9162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/>
          <a:srcRect r="13366"/>
          <a:stretch/>
        </p:blipFill>
        <p:spPr>
          <a:xfrm>
            <a:off x="5552041" y="624110"/>
            <a:ext cx="6420884" cy="5344271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765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08" y="776130"/>
            <a:ext cx="5439534" cy="225774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64" y="3414543"/>
            <a:ext cx="7316221" cy="2429214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5124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303" y="180447"/>
            <a:ext cx="6985428" cy="6487053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882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103" y="624110"/>
            <a:ext cx="5334744" cy="235300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867" y="3204932"/>
            <a:ext cx="7459116" cy="3305636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1475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673" y="223287"/>
            <a:ext cx="6621108" cy="6510887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8353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11" y="3071598"/>
            <a:ext cx="7535327" cy="307700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607" y="624110"/>
            <a:ext cx="6605130" cy="1986079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589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478" y="299509"/>
            <a:ext cx="4631932" cy="6348941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7221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45" y="3219450"/>
            <a:ext cx="7325084" cy="319584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0" y="635912"/>
            <a:ext cx="6750247" cy="2023840"/>
          </a:xfrm>
          <a:prstGeom prst="rect">
            <a:avLst/>
          </a:prstGeom>
        </p:spPr>
      </p:pic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511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dirty="0" smtClean="0"/>
              <a:t>ERD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/>
          <a:srcRect l="4327" r="1020" b="3386"/>
          <a:stretch/>
        </p:blipFill>
        <p:spPr>
          <a:xfrm>
            <a:off x="2724150" y="1904999"/>
            <a:ext cx="8780462" cy="4411647"/>
          </a:xfrm>
          <a:prstGeom prst="rect">
            <a:avLst/>
          </a:prstGeom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848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>
          <a:xfrm>
            <a:off x="1747073" y="624110"/>
            <a:ext cx="4227512" cy="1280890"/>
          </a:xfrm>
        </p:spPr>
        <p:txBody>
          <a:bodyPr/>
          <a:lstStyle/>
          <a:p>
            <a:r>
              <a:rPr lang="en-US" dirty="0" smtClean="0"/>
              <a:t>DATA GENERATOR: </a:t>
            </a:r>
            <a:endParaRPr lang="he-IL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775" y="218023"/>
            <a:ext cx="4162760" cy="6541480"/>
          </a:xfrm>
          <a:prstGeom prst="rect">
            <a:avLst/>
          </a:prstGeom>
        </p:spPr>
      </p:pic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4053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גיבוי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41</a:t>
            </a:fld>
            <a:endParaRPr lang="he-IL"/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863" y="1857105"/>
            <a:ext cx="5001323" cy="3867690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67" y="1847579"/>
            <a:ext cx="5001323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95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dirty="0" smtClean="0"/>
              <a:t>שחזור</a:t>
            </a:r>
            <a:endParaRPr lang="he-IL" dirty="0"/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42</a:t>
            </a:fld>
            <a:endParaRPr lang="he-IL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13" y="1952186"/>
            <a:ext cx="5082733" cy="304842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4" y="1952186"/>
            <a:ext cx="507682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47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92925" y="128810"/>
            <a:ext cx="8911687" cy="1280890"/>
          </a:xfrm>
        </p:spPr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895350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משתתפים עם חבר מועדון ירושלמי שנרשמו לאירוע שממוקם בירושלים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p.firstName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p.lastName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l.locationName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Participants p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Orders o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Event e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o.eventID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Locations l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e.locationId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l.address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LIKE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'%Jerusalem%'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4471862"/>
            <a:ext cx="7263444" cy="2619728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0220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198812" y="81184"/>
            <a:ext cx="8911687" cy="1280890"/>
          </a:xfrm>
        </p:spPr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084387" y="1362074"/>
            <a:ext cx="8915400" cy="4638675"/>
          </a:xfrm>
        </p:spPr>
        <p:txBody>
          <a:bodyPr>
            <a:normAutofit fontScale="85000" lnSpcReduction="10000"/>
          </a:bodyPr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אירועים עם קיבולת של לפחות 100 ועם נגישות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l.capacity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l.accessibility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Event e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(SELECT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capacity, accessibility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Locations ) l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ON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l.locationId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(SELECT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FROM Event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WHERE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(SELECT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FROM Locations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WHERE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capacity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&gt;= 100 AND accessibility NOT IN ('N', 'NO')) 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BY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l.capacity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DESC,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747740"/>
            <a:ext cx="5700174" cy="2441944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4839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589087" y="1381125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משתתפים עם חבר מועדון ירושלמי שהזמינו יותר מכרטיס אחד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p.firstName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p.lastName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endParaRPr lang="en-US" dirty="0" smtClean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Participants p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Orders o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1 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AND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&gt; 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662" y="4168430"/>
            <a:ext cx="5629901" cy="2175461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37406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674937" y="1040127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הזמנה בוצעה לפחות יומיים לפני האירוע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e.eventName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Orders o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Event e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&gt; 2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 BY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e.eventDate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85" y="3997773"/>
            <a:ext cx="6229405" cy="2471986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2178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שאילתות </a:t>
            </a:r>
            <a:r>
              <a:rPr lang="en-US" dirty="0" smtClean="0"/>
              <a:t>SELECT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הצגת המחיר הסופי פלוס הנחה לחבר מועדון </a:t>
            </a:r>
            <a:endParaRPr lang="en-US" dirty="0" smtClean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o.ticketAmount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o.ticketCost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 0.7 AS </a:t>
            </a:r>
            <a:r>
              <a:rPr lang="en-US" dirty="0" err="1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finalPrice</a:t>
            </a:r>
            <a:endParaRPr lang="en-US" dirty="0" smtClean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Orders o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JOIN Participants p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0;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5" y="4069372"/>
            <a:ext cx="6787210" cy="2526931"/>
          </a:xfrm>
          <a:prstGeom prst="rect">
            <a:avLst/>
          </a:prstGeom>
        </p:spPr>
      </p:pic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39433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מחיקה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מחיקת כל המשתתפים שיש להם חבר מועדון בסוף שנה 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 FROM Participants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!= 0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AND TO_CHAR(SYSDATE, 'YYYY') = '2023';</a:t>
            </a:r>
            <a:r>
              <a:rPr lang="he-IL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524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מחיקה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מחיקת כל האירועים מסוג ספציפי 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DELETE FROM Event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'Specific Type'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49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364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en-US" dirty="0" smtClean="0"/>
              <a:t>DSD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36" y="624110"/>
            <a:ext cx="5164389" cy="5600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72325" y="1647825"/>
            <a:ext cx="4581525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600" dirty="0" smtClean="0"/>
              <a:t>החלטות:</a:t>
            </a:r>
          </a:p>
          <a:p>
            <a:r>
              <a:rPr lang="en-US" sz="1600" dirty="0" err="1" smtClean="0"/>
              <a:t>Clubmember</a:t>
            </a:r>
            <a:r>
              <a:rPr lang="he-IL" sz="1600" dirty="0" smtClean="0"/>
              <a:t> הוא מספר סידורי הייחודי לכל לקוח, אם הוא 0, אז אין לו חבר מועדון</a:t>
            </a:r>
          </a:p>
          <a:p>
            <a:endParaRPr lang="he-IL" sz="160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63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עדכון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עדכון הנחה לכרטיסים של יום העצמאות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Event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TO_DATE(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'2024-05-15'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'YYYY-MM-DD'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1507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שאילתת עדכון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עדכון הנחה נוספת מיוחדת לכרטיס ירושלמי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UPDATE Orders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/ 2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SELECT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mo.orderID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FROM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JOIN Participants p ON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mo.participantID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p.participantID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WHERE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p.clubMember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= 1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4334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אילוצים</a:t>
            </a:r>
            <a:endParaRPr lang="he-IL" dirty="0"/>
          </a:p>
        </p:txBody>
      </p:sp>
      <p:sp>
        <p:nvSpPr>
          <p:cNvPr id="7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marL="0" indent="0" rtl="0">
              <a:buNone/>
            </a:pP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אילוץ- מס טלפון לא יותר מ10 ספרות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Participants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CONSTRAINT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chk_phone_length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CHECK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(phone)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indent="0" rtl="0">
              <a:buNone/>
            </a:pPr>
            <a:r>
              <a:rPr lang="he-IL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אילוץ- </a:t>
            </a: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הערך ברירת מחדל של חנייה יהיה 0</a:t>
            </a:r>
            <a:endParaRPr lang="he-IL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Locations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MODIFY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parking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DEFAULT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pPr marL="0" indent="0" algn="r">
              <a:buNone/>
            </a:pPr>
            <a:r>
              <a:rPr lang="he-IL" i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אילוץ- </a:t>
            </a: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התיאור של סוג אירוע לא יהיה </a:t>
            </a:r>
            <a:r>
              <a:rPr lang="en-US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he-IL" i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he-IL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ALTER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TABLE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MODIFY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" name="מציין מיקום של מספר שקופית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8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4715828" cy="377762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Organizer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phone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email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048768" y="2133600"/>
            <a:ext cx="4766628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typeDescription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VARCHAR2(100)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9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4715828" cy="3777622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Participants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email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clubMember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/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048768" y="2133600"/>
            <a:ext cx="5143232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Locations(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address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capacity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accessibility VARCHAR2(20)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ContactPerson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parking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0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286000" y="1717040"/>
            <a:ext cx="9347200" cy="4734560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Event(</a:t>
            </a:r>
            <a:endParaRPr lang="en-US" dirty="0">
              <a:solidFill>
                <a:srgbClr val="008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eventName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VARCHAR2(30)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DATE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eventDescribe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VARCHAR2(100)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Organizer(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organizerId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eventTypeId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Locations(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locationId</a:t>
            </a:r>
            <a:r>
              <a:rPr lang="en-US" dirty="0" smtClean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);</a:t>
            </a:r>
            <a:endParaRPr lang="en-US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28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r"/>
            <a:r>
              <a:rPr lang="he-IL" dirty="0" smtClean="0"/>
              <a:t>תוכן קובץ ה</a:t>
            </a:r>
            <a:r>
              <a:rPr lang="en-US" dirty="0" smtClean="0"/>
              <a:t>CREATE 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89212" y="2133600"/>
            <a:ext cx="4715828" cy="3777622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Orders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ticketAmount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ticketCost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orderDate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DATE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Event(</a:t>
            </a:r>
            <a:r>
              <a:rPr lang="en-US" dirty="0" err="1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eventID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);</a:t>
            </a:r>
          </a:p>
        </p:txBody>
      </p:sp>
      <p:sp>
        <p:nvSpPr>
          <p:cNvPr id="5" name="מציין מיקום תוכן 2"/>
          <p:cNvSpPr txBox="1">
            <a:spLocks/>
          </p:cNvSpPr>
          <p:nvPr/>
        </p:nvSpPr>
        <p:spPr>
          <a:xfrm>
            <a:off x="7048768" y="2133600"/>
            <a:ext cx="514323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CREATE TABLE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MakeOrder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(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INT NOT NULL,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PRIMARY KEY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Participants(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participantID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</a:p>
          <a:p>
            <a:pPr marL="0" indent="0" algn="l" rtl="0">
              <a:buNone/>
            </a:pP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FOREIGN KEY 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REFERENCES Orders(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orderID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 );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79876-6C45-4580-869E-5BF3948A02FD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5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22785</TotalTime>
  <Words>3187</Words>
  <Application>Microsoft Office PowerPoint</Application>
  <PresentationFormat>מסך רחב</PresentationFormat>
  <Paragraphs>350</Paragraphs>
  <Slides>52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52</vt:i4>
      </vt:variant>
    </vt:vector>
  </HeadingPairs>
  <TitlesOfParts>
    <vt:vector size="59" baseType="lpstr">
      <vt:lpstr>Arial</vt:lpstr>
      <vt:lpstr>Calibri</vt:lpstr>
      <vt:lpstr>Century Gothic</vt:lpstr>
      <vt:lpstr>Courier New</vt:lpstr>
      <vt:lpstr>Gisha</vt:lpstr>
      <vt:lpstr>Wingdings 3</vt:lpstr>
      <vt:lpstr>עשן מתפתל</vt:lpstr>
      <vt:lpstr>אירועים בעיריית ירושלים</vt:lpstr>
      <vt:lpstr>תוכן העניינים</vt:lpstr>
      <vt:lpstr>אירועים בעיריית ירושלים</vt:lpstr>
      <vt:lpstr>ERD</vt:lpstr>
      <vt:lpstr>DSD</vt:lpstr>
      <vt:lpstr>תוכן קובץ הCREATE </vt:lpstr>
      <vt:lpstr>תוכן קובץ הCREATE </vt:lpstr>
      <vt:lpstr>תוכן קובץ הCREATE </vt:lpstr>
      <vt:lpstr>תוכן קובץ הCREATE </vt:lpstr>
      <vt:lpstr>תוכן קובץ הDROP </vt:lpstr>
      <vt:lpstr>תוכן קובץ הINSERT </vt:lpstr>
      <vt:lpstr>תוכן קובץ הINSERT </vt:lpstr>
      <vt:lpstr>תוכן קובץ הINSERT </vt:lpstr>
      <vt:lpstr>תוכן קובץ הINSERT </vt:lpstr>
      <vt:lpstr>תוכן קובץ הINSERT </vt:lpstr>
      <vt:lpstr>תוכן קובץ הINSERT </vt:lpstr>
      <vt:lpstr>תוכן קובץ הINSERT </vt:lpstr>
      <vt:lpstr>תוכן קובץ הSELECT </vt:lpstr>
      <vt:lpstr>תוצאות הSELECT </vt:lpstr>
      <vt:lpstr>תוצאות הSELECT </vt:lpstr>
      <vt:lpstr>תוצאות הSELECT </vt:lpstr>
      <vt:lpstr>תוצאות הSELECT </vt:lpstr>
      <vt:lpstr>יבוא מקובץ טקסט</vt:lpstr>
      <vt:lpstr>יבוא מקובץ טקסט</vt:lpstr>
      <vt:lpstr>יבוא מקובץ אקסל</vt:lpstr>
      <vt:lpstr>יבוא מקובץ טקסט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DATA GENERATOR: </vt:lpstr>
      <vt:lpstr>גיבוי</vt:lpstr>
      <vt:lpstr>שחזור</vt:lpstr>
      <vt:lpstr>שאילתות SELECT</vt:lpstr>
      <vt:lpstr>שאילתות SELECT</vt:lpstr>
      <vt:lpstr>שאילתות SELECT</vt:lpstr>
      <vt:lpstr>שאילתות SELECT</vt:lpstr>
      <vt:lpstr>שאילתות SELECT</vt:lpstr>
      <vt:lpstr>שאילתת מחיקה</vt:lpstr>
      <vt:lpstr>שאילתת מחיקה</vt:lpstr>
      <vt:lpstr>שאילתת עדכון</vt:lpstr>
      <vt:lpstr>שאילתת עדכון</vt:lpstr>
      <vt:lpstr>אילוצים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אירועים בעיריית ירושלים</dc:title>
  <dc:creator>user</dc:creator>
  <cp:lastModifiedBy>user</cp:lastModifiedBy>
  <cp:revision>51</cp:revision>
  <dcterms:created xsi:type="dcterms:W3CDTF">2024-05-16T11:39:08Z</dcterms:created>
  <dcterms:modified xsi:type="dcterms:W3CDTF">2024-06-24T07:48:27Z</dcterms:modified>
</cp:coreProperties>
</file>