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2" r:id="rId9"/>
    <p:sldId id="267" r:id="rId10"/>
    <p:sldId id="265" r:id="rId11"/>
    <p:sldId id="266" r:id="rId12"/>
    <p:sldId id="264" r:id="rId13"/>
    <p:sldId id="268" r:id="rId14"/>
    <p:sldId id="269" r:id="rId15"/>
    <p:sldId id="270" r:id="rId16"/>
    <p:sldId id="271" r:id="rId17"/>
    <p:sldId id="272" r:id="rId18"/>
    <p:sldId id="280" r:id="rId19"/>
    <p:sldId id="273" r:id="rId20"/>
    <p:sldId id="275" r:id="rId21"/>
    <p:sldId id="274" r:id="rId22"/>
    <p:sldId id="276" r:id="rId23"/>
    <p:sldId id="277" r:id="rId24"/>
    <p:sldId id="278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 smtClean="0"/>
              <a:t>Data analytics internship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 smtClean="0"/>
              <a:t>Analysing Yelp dataset</a:t>
            </a:r>
          </a:p>
          <a:p>
            <a:endParaRPr lang="bs-Latn-BA" dirty="0" smtClean="0"/>
          </a:p>
          <a:p>
            <a:r>
              <a:rPr lang="bs-Latn-BA" dirty="0" smtClean="0"/>
              <a:t>Month 1</a:t>
            </a:r>
            <a:endParaRPr lang="bs-Latn-BA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362200" y="5659582"/>
            <a:ext cx="6400800" cy="8763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kern="1200"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bs-Latn-BA" dirty="0" smtClean="0"/>
              <a:t>Intern: 	  Edna Fazlagić</a:t>
            </a:r>
          </a:p>
          <a:p>
            <a:pPr algn="r"/>
            <a:r>
              <a:rPr lang="bs-Latn-BA" dirty="0" smtClean="0"/>
              <a:t>Mentor: 	Mehmed Kadrić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3042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56263" cy="1054250"/>
          </a:xfrm>
        </p:spPr>
        <p:txBody>
          <a:bodyPr/>
          <a:lstStyle/>
          <a:p>
            <a:r>
              <a:rPr lang="bs-Latn-BA" dirty="0"/>
              <a:t>Basic analysis – </a:t>
            </a:r>
            <a:br>
              <a:rPr lang="bs-Latn-BA" dirty="0"/>
            </a:br>
            <a:r>
              <a:rPr lang="bs-Latn-BA" dirty="0" smtClean="0"/>
              <a:t>frequency</a:t>
            </a:r>
            <a:endParaRPr lang="bs-Latn-B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60674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2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56263" cy="1054250"/>
          </a:xfrm>
        </p:spPr>
        <p:txBody>
          <a:bodyPr/>
          <a:lstStyle/>
          <a:p>
            <a:r>
              <a:rPr lang="bs-Latn-BA" dirty="0"/>
              <a:t>Basic analysis – </a:t>
            </a:r>
            <a:br>
              <a:rPr lang="bs-Latn-BA" dirty="0"/>
            </a:br>
            <a:r>
              <a:rPr lang="bs-Latn-BA" dirty="0" smtClean="0"/>
              <a:t>frequency</a:t>
            </a:r>
            <a:endParaRPr lang="bs-Latn-B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5862108" cy="4396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2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56263" cy="1054250"/>
          </a:xfrm>
        </p:spPr>
        <p:txBody>
          <a:bodyPr/>
          <a:lstStyle/>
          <a:p>
            <a:r>
              <a:rPr lang="bs-Latn-BA" dirty="0"/>
              <a:t>Basic analysis – </a:t>
            </a:r>
            <a:br>
              <a:rPr lang="bs-Latn-BA" dirty="0"/>
            </a:br>
            <a:r>
              <a:rPr lang="bs-Latn-BA" dirty="0"/>
              <a:t>frequency</a:t>
            </a:r>
            <a:endParaRPr lang="bs-Latn-BA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63961"/>
            <a:ext cx="6324600" cy="469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3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56263" cy="1054250"/>
          </a:xfrm>
        </p:spPr>
        <p:txBody>
          <a:bodyPr/>
          <a:lstStyle/>
          <a:p>
            <a:r>
              <a:rPr lang="bs-Latn-BA" dirty="0"/>
              <a:t>Basic analysis – </a:t>
            </a:r>
            <a:br>
              <a:rPr lang="bs-Latn-BA" dirty="0"/>
            </a:br>
            <a:r>
              <a:rPr lang="bs-Latn-BA" dirty="0"/>
              <a:t>frequency</a:t>
            </a:r>
            <a:endParaRPr lang="bs-Latn-BA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5486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87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Invalid postal code format</a:t>
            </a:r>
          </a:p>
          <a:p>
            <a:r>
              <a:rPr lang="bs-Latn-BA" dirty="0" smtClean="0"/>
              <a:t>1839 Canadian postal codes in the</a:t>
            </a:r>
          </a:p>
          <a:p>
            <a:pPr marL="0" indent="0">
              <a:buNone/>
            </a:pPr>
            <a:r>
              <a:rPr lang="bs-Latn-BA" dirty="0" smtClean="0"/>
              <a:t>dataset that are missing local delivery</a:t>
            </a:r>
          </a:p>
          <a:p>
            <a:pPr marL="0" indent="0">
              <a:buNone/>
            </a:pPr>
            <a:r>
              <a:rPr lang="bs-Latn-BA" dirty="0"/>
              <a:t>u</a:t>
            </a:r>
            <a:r>
              <a:rPr lang="bs-Latn-BA" dirty="0" smtClean="0"/>
              <a:t>nit code</a:t>
            </a:r>
          </a:p>
          <a:p>
            <a:pPr marL="0" indent="0">
              <a:buNone/>
            </a:pPr>
            <a:endParaRPr lang="bs-Latn-B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56263" cy="1054250"/>
          </a:xfrm>
        </p:spPr>
        <p:txBody>
          <a:bodyPr/>
          <a:lstStyle/>
          <a:p>
            <a:r>
              <a:rPr lang="bs-Latn-BA" b="1" dirty="0" smtClean="0"/>
              <a:t>Suspicious or invalid </a:t>
            </a:r>
            <a:r>
              <a:rPr lang="bs-Latn-BA" b="1" dirty="0"/>
              <a:t>patterns </a:t>
            </a:r>
            <a:endParaRPr lang="bs-Latn-BA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67200"/>
            <a:ext cx="2576945" cy="1856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 descr="Image result for usa postal code form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412673"/>
            <a:ext cx="5108437" cy="185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0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43069"/>
              </p:ext>
            </p:extLst>
          </p:nvPr>
        </p:nvGraphicFramePr>
        <p:xfrm>
          <a:off x="1905000" y="2133600"/>
          <a:ext cx="5257799" cy="4610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302"/>
                <a:gridCol w="1645010"/>
                <a:gridCol w="1151306"/>
                <a:gridCol w="1676181"/>
              </a:tblGrid>
              <a:tr h="4434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 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city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state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postal_code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</a:tr>
              <a:tr h="208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1.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Brossard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QC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J4W 1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</a:tr>
              <a:tr h="208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2.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Toronto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ON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M5V 1MB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</a:tr>
              <a:tr h="208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3.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Bath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BAS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BA1 1NG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</a:tr>
              <a:tr h="208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4.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Sale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XGM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M33 7XW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</a:tr>
              <a:tr h="208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5.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Bury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XGM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BL8 4DR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</a:tr>
              <a:tr h="208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6.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Manchester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XGM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M12 5GH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</a:tr>
              <a:tr h="208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7.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Calgary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AB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T3J 0HB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</a:tr>
              <a:tr h="208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8.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Thornhill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ON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L4J 4PJ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</a:tr>
              <a:tr h="208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9.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Leeds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XWY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LS6 4EP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</a:tr>
              <a:tr h="208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10.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Toronto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ON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M6K 3JI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</a:tr>
              <a:tr h="208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11.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Toronto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ON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M6G 1LM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</a:tr>
              <a:tr h="208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12.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Calgary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AB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t2g 3m5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</a:tr>
              <a:tr h="208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13.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Toronto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ON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m2k 0c5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</a:tr>
              <a:tr h="208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14.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Markham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ON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L3R 1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</a:tr>
              <a:tr h="208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15.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Toronto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ON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M6H 3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</a:tr>
              <a:tr h="208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16.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Oldham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XGM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OL2 6PX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</a:tr>
              <a:tr h="208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17.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Calgary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AB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T2E 6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</a:tr>
              <a:tr h="208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18.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Mississauga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ON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L5L 3RI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</a:tr>
              <a:tr h="208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19.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Toronto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ON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M5B 1NB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</a:tr>
              <a:tr h="208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20.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Toronto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>
                          <a:effectLst/>
                        </a:rPr>
                        <a:t>ON</a:t>
                      </a:r>
                      <a:endParaRPr lang="bs-Latn-B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000" dirty="0">
                          <a:effectLst/>
                        </a:rPr>
                        <a:t>M6H 2BH</a:t>
                      </a:r>
                      <a:endParaRPr lang="bs-Latn-BA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56263" cy="1054250"/>
          </a:xfrm>
        </p:spPr>
        <p:txBody>
          <a:bodyPr/>
          <a:lstStyle/>
          <a:p>
            <a:r>
              <a:rPr lang="bs-Latn-BA" b="1" dirty="0" smtClean="0"/>
              <a:t>Suspicious or invalid </a:t>
            </a:r>
            <a:r>
              <a:rPr lang="bs-Latn-BA" b="1" dirty="0"/>
              <a:t>patterns 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11686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133600"/>
            <a:ext cx="7745505" cy="3877815"/>
          </a:xfrm>
        </p:spPr>
        <p:txBody>
          <a:bodyPr/>
          <a:lstStyle/>
          <a:p>
            <a:r>
              <a:rPr lang="bs-Latn-BA" dirty="0" smtClean="0"/>
              <a:t>3194 unstandardized </a:t>
            </a:r>
          </a:p>
          <a:p>
            <a:pPr marL="0" indent="0">
              <a:buNone/>
            </a:pPr>
            <a:r>
              <a:rPr lang="bs-Latn-BA" dirty="0" smtClean="0"/>
              <a:t>address format</a:t>
            </a:r>
          </a:p>
          <a:p>
            <a:r>
              <a:rPr lang="bs-Latn-BA" dirty="0" smtClean="0"/>
              <a:t>888 records with no </a:t>
            </a:r>
          </a:p>
          <a:p>
            <a:pPr marL="0" indent="0">
              <a:buNone/>
            </a:pPr>
            <a:r>
              <a:rPr lang="bs-Latn-BA" dirty="0" smtClean="0"/>
              <a:t>street number</a:t>
            </a:r>
            <a:endParaRPr lang="bs-Latn-B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56263" cy="1054250"/>
          </a:xfrm>
        </p:spPr>
        <p:txBody>
          <a:bodyPr/>
          <a:lstStyle/>
          <a:p>
            <a:r>
              <a:rPr lang="bs-Latn-BA" b="1" dirty="0" smtClean="0"/>
              <a:t>Suspicious or invalid </a:t>
            </a:r>
            <a:r>
              <a:rPr lang="bs-Latn-BA" b="1" dirty="0"/>
              <a:t>patterns </a:t>
            </a:r>
            <a:endParaRPr lang="bs-Latn-B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090974"/>
              </p:ext>
            </p:extLst>
          </p:nvPr>
        </p:nvGraphicFramePr>
        <p:xfrm>
          <a:off x="4038600" y="2209800"/>
          <a:ext cx="4953000" cy="449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3328"/>
                <a:gridCol w="2709672"/>
              </a:tblGrid>
              <a:tr h="2425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800" dirty="0">
                          <a:effectLst/>
                        </a:rPr>
                        <a:t>name</a:t>
                      </a:r>
                      <a:endParaRPr lang="bs-Latn-BA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99" marR="4799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800">
                          <a:effectLst/>
                        </a:rPr>
                        <a:t>address</a:t>
                      </a:r>
                      <a:endParaRPr lang="bs-Latn-BA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99" marR="47999" marT="0" marB="0" anchor="ctr"/>
                </a:tc>
              </a:tr>
              <a:tr h="5149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700">
                          <a:effectLst/>
                        </a:rPr>
                        <a:t>The UPS Store</a:t>
                      </a:r>
                      <a:endParaRPr lang="bs-Latn-BA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99" marR="4799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700">
                          <a:effectLst/>
                        </a:rPr>
                        <a:t>Credit Valley Town Plaza, F2 - 6045 Creditview Rd</a:t>
                      </a:r>
                      <a:endParaRPr lang="bs-Latn-BA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99" marR="47999" marT="0" marB="0" anchor="ctr"/>
                </a:tc>
              </a:tr>
              <a:tr h="6789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700" dirty="0">
                          <a:effectLst/>
                        </a:rPr>
                        <a:t>Marathon Diner</a:t>
                      </a:r>
                      <a:endParaRPr lang="bs-Latn-BA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99" marR="4799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700" dirty="0">
                          <a:effectLst/>
                        </a:rPr>
                        <a:t>Center Core - Food Court, Fl 3, Pittsburgh International Airport</a:t>
                      </a:r>
                      <a:endParaRPr lang="bs-Latn-BA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99" marR="47999" marT="0" marB="0" anchor="ctr"/>
                </a:tc>
              </a:tr>
              <a:tr h="5047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700" dirty="0">
                          <a:effectLst/>
                        </a:rPr>
                        <a:t>Gap</a:t>
                      </a:r>
                      <a:endParaRPr lang="bs-Latn-BA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99" marR="4799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700">
                          <a:effectLst/>
                        </a:rPr>
                        <a:t>Northlake Mall, 6801 Northlake Mall Drive</a:t>
                      </a:r>
                      <a:endParaRPr lang="bs-Latn-BA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99" marR="47999" marT="0" marB="0" anchor="ctr"/>
                </a:tc>
              </a:tr>
              <a:tr h="3467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700">
                          <a:effectLst/>
                        </a:rPr>
                        <a:t>Artisan Fine Dining Room</a:t>
                      </a:r>
                      <a:endParaRPr lang="bs-Latn-BA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99" marR="4799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700">
                          <a:effectLst/>
                        </a:rPr>
                        <a:t>Artisan Hotel, 1501 W Sahara Ave</a:t>
                      </a:r>
                      <a:endParaRPr lang="bs-Latn-BA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99" marR="47999" marT="0" marB="0" anchor="ctr"/>
                </a:tc>
              </a:tr>
              <a:tr h="3467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700" dirty="0">
                          <a:effectLst/>
                        </a:rPr>
                        <a:t>Carolina Beer Company</a:t>
                      </a:r>
                      <a:endParaRPr lang="bs-Latn-BA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99" marR="4799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700">
                          <a:effectLst/>
                        </a:rPr>
                        <a:t>Charlotte-Douglas Intl Airport</a:t>
                      </a:r>
                      <a:endParaRPr lang="bs-Latn-BA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99" marR="47999" marT="0" marB="0" anchor="ctr"/>
                </a:tc>
              </a:tr>
              <a:tr h="5047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700">
                          <a:effectLst/>
                        </a:rPr>
                        <a:t>Bar Charlie</a:t>
                      </a:r>
                      <a:endParaRPr lang="bs-Latn-BA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99" marR="4799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700">
                          <a:effectLst/>
                        </a:rPr>
                        <a:t>The Palazzo Hotel, 3325 Las Vegas Blvd S</a:t>
                      </a:r>
                      <a:endParaRPr lang="bs-Latn-BA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99" marR="47999" marT="0" marB="0" anchor="ctr"/>
                </a:tc>
              </a:tr>
              <a:tr h="3365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700" dirty="0">
                          <a:effectLst/>
                        </a:rPr>
                        <a:t>Mortgages.ca</a:t>
                      </a:r>
                      <a:endParaRPr lang="bs-Latn-BA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99" marR="4799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700">
                          <a:effectLst/>
                        </a:rPr>
                        <a:t>Unit 305, 145 Front Street E</a:t>
                      </a:r>
                      <a:endParaRPr lang="bs-Latn-BA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99" marR="47999" marT="0" marB="0" anchor="ctr"/>
                </a:tc>
              </a:tr>
              <a:tr h="3467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700" dirty="0">
                          <a:effectLst/>
                        </a:rPr>
                        <a:t>The Laser's Edge</a:t>
                      </a:r>
                      <a:endParaRPr lang="bs-Latn-BA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99" marR="4799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700">
                          <a:effectLst/>
                        </a:rPr>
                        <a:t>#103, 1608 17 Ave SW</a:t>
                      </a:r>
                      <a:endParaRPr lang="bs-Latn-BA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99" marR="47999" marT="0" marB="0" anchor="ctr"/>
                </a:tc>
              </a:tr>
              <a:tr h="3365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700" dirty="0">
                          <a:effectLst/>
                        </a:rPr>
                        <a:t>T&amp;T Roti Trinidad &amp; Toronto Roti</a:t>
                      </a:r>
                      <a:endParaRPr lang="bs-Latn-BA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99" marR="4799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700" dirty="0">
                          <a:effectLst/>
                        </a:rPr>
                        <a:t>Market 707</a:t>
                      </a:r>
                      <a:endParaRPr lang="bs-Latn-BA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99" marR="47999" marT="0" marB="0" anchor="ctr"/>
                </a:tc>
              </a:tr>
              <a:tr h="3365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700" dirty="0">
                          <a:effectLst/>
                        </a:rPr>
                        <a:t>Ermenegildo Zegna</a:t>
                      </a:r>
                      <a:endParaRPr lang="bs-Latn-BA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99" marR="4799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700" dirty="0">
                          <a:effectLst/>
                        </a:rPr>
                        <a:t>Crystals At CityCenter</a:t>
                      </a:r>
                      <a:endParaRPr lang="bs-Latn-BA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99" marR="4799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5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255925"/>
              </p:ext>
            </p:extLst>
          </p:nvPr>
        </p:nvGraphicFramePr>
        <p:xfrm>
          <a:off x="457200" y="2438400"/>
          <a:ext cx="1828800" cy="24384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7315"/>
                <a:gridCol w="801485"/>
              </a:tblGrid>
              <a:tr h="221151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Las Vegas 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/>
                </a:tc>
              </a:tr>
              <a:tr h="2217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AZ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17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CA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2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17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FL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17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GA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17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NC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17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NE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17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NM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17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NV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29361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17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TX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1151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 smtClean="0">
                          <a:effectLst/>
                        </a:rPr>
                        <a:t>(total 29370</a:t>
                      </a:r>
                      <a:r>
                        <a:rPr lang="bs-Latn-BA" sz="1200" dirty="0">
                          <a:effectLst/>
                        </a:rPr>
                        <a:t>)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56263" cy="1054250"/>
          </a:xfrm>
        </p:spPr>
        <p:txBody>
          <a:bodyPr/>
          <a:lstStyle/>
          <a:p>
            <a:r>
              <a:rPr lang="bs-Latn-BA" b="1" dirty="0" smtClean="0"/>
              <a:t>Suspicious or invalid </a:t>
            </a:r>
            <a:r>
              <a:rPr lang="bs-Latn-BA" b="1" dirty="0"/>
              <a:t>patterns </a:t>
            </a:r>
            <a:endParaRPr lang="bs-Latn-B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89497"/>
              </p:ext>
            </p:extLst>
          </p:nvPr>
        </p:nvGraphicFramePr>
        <p:xfrm>
          <a:off x="3352800" y="2438400"/>
          <a:ext cx="1828800" cy="1261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4245"/>
                <a:gridCol w="884555"/>
              </a:tblGrid>
              <a:tr h="183515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Toronto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/>
                </a:tc>
              </a:tr>
              <a:tr h="183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state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30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AB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3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OH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30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ON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18904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3040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 smtClean="0">
                          <a:effectLst/>
                        </a:rPr>
                        <a:t>(total 18906</a:t>
                      </a:r>
                      <a:r>
                        <a:rPr lang="bs-Latn-BA" sz="1200" dirty="0">
                          <a:effectLst/>
                        </a:rPr>
                        <a:t>)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10594"/>
              </p:ext>
            </p:extLst>
          </p:nvPr>
        </p:nvGraphicFramePr>
        <p:xfrm>
          <a:off x="6096000" y="2667000"/>
          <a:ext cx="1905000" cy="1219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5949"/>
                <a:gridCol w="889051"/>
              </a:tblGrid>
              <a:tr h="243419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Phoenix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/>
                </a:tc>
              </a:tr>
              <a:tr h="2441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state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41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AZ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18764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41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TX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2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419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 smtClean="0">
                          <a:effectLst/>
                        </a:rPr>
                        <a:t>(total </a:t>
                      </a:r>
                      <a:r>
                        <a:rPr lang="bs-Latn-BA" sz="1200" dirty="0">
                          <a:effectLst/>
                        </a:rPr>
                        <a:t>18766)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592602"/>
              </p:ext>
            </p:extLst>
          </p:nvPr>
        </p:nvGraphicFramePr>
        <p:xfrm>
          <a:off x="3962400" y="4495800"/>
          <a:ext cx="1905000" cy="105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354"/>
                <a:gridCol w="876646"/>
              </a:tblGrid>
              <a:tr h="184150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Charlotte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/>
                </a:tc>
              </a:tr>
              <a:tr h="184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state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36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NC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9507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4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SC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2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4150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 smtClean="0">
                          <a:effectLst/>
                        </a:rPr>
                        <a:t>(total 9509</a:t>
                      </a:r>
                      <a:r>
                        <a:rPr lang="bs-Latn-BA" sz="1200" dirty="0">
                          <a:effectLst/>
                        </a:rPr>
                        <a:t>)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26785"/>
              </p:ext>
            </p:extLst>
          </p:nvPr>
        </p:nvGraphicFramePr>
        <p:xfrm>
          <a:off x="1371600" y="5410200"/>
          <a:ext cx="182880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2030"/>
                <a:gridCol w="826770"/>
              </a:tblGrid>
              <a:tr h="256032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Calgary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state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60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AB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7735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60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AL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6032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 smtClean="0">
                          <a:effectLst/>
                        </a:rPr>
                        <a:t>(total7736</a:t>
                      </a:r>
                      <a:r>
                        <a:rPr lang="bs-Latn-BA" sz="1200" dirty="0">
                          <a:effectLst/>
                        </a:rPr>
                        <a:t>)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673382"/>
              </p:ext>
            </p:extLst>
          </p:nvPr>
        </p:nvGraphicFramePr>
        <p:xfrm>
          <a:off x="6705600" y="5105400"/>
          <a:ext cx="1752600" cy="1261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9490"/>
                <a:gridCol w="753110"/>
              </a:tblGrid>
              <a:tr h="182245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Chandler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/>
                </a:tc>
              </a:tr>
              <a:tr h="1822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state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2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AL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2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AZ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4307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1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CA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24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 smtClean="0">
                          <a:effectLst/>
                        </a:rPr>
                        <a:t>(total 4309</a:t>
                      </a:r>
                      <a:r>
                        <a:rPr lang="bs-Latn-BA" sz="1200" dirty="0">
                          <a:effectLst/>
                        </a:rPr>
                        <a:t>)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3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41697" y="2550694"/>
            <a:ext cx="7745505" cy="3877815"/>
          </a:xfrm>
        </p:spPr>
        <p:txBody>
          <a:bodyPr/>
          <a:lstStyle/>
          <a:p>
            <a:r>
              <a:rPr lang="bs-Latn-BA" dirty="0" smtClean="0"/>
              <a:t>Business name </a:t>
            </a:r>
          </a:p>
          <a:p>
            <a:r>
              <a:rPr lang="bs-Latn-BA" dirty="0" smtClean="0"/>
              <a:t>City name</a:t>
            </a:r>
            <a:endParaRPr lang="bs-Latn-B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Unstandardized data</a:t>
            </a:r>
          </a:p>
        </p:txBody>
      </p:sp>
      <p:pic>
        <p:nvPicPr>
          <p:cNvPr id="1638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3392556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Image result for veg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450" y="2209800"/>
            <a:ext cx="361391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Image result for starbuck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450" y="4645241"/>
            <a:ext cx="1761252" cy="178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Image result for logo domino's pizz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696" y="4846132"/>
            <a:ext cx="1554668" cy="155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91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724462"/>
              </p:ext>
            </p:extLst>
          </p:nvPr>
        </p:nvGraphicFramePr>
        <p:xfrm>
          <a:off x="304800" y="2362200"/>
          <a:ext cx="3352800" cy="2057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3600"/>
                <a:gridCol w="1219200"/>
              </a:tblGrid>
              <a:tr h="2252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name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58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McDonald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58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Mcdonald's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3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58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McDonald's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805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2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McDonald's - MGM Grand The District Food Court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58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Mcdonalds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5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58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McDonalds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22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56263" cy="1054250"/>
          </a:xfrm>
        </p:spPr>
        <p:txBody>
          <a:bodyPr/>
          <a:lstStyle/>
          <a:p>
            <a:r>
              <a:rPr lang="bs-Latn-BA" dirty="0"/>
              <a:t>Unstandardized data – business name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340790"/>
              </p:ext>
            </p:extLst>
          </p:nvPr>
        </p:nvGraphicFramePr>
        <p:xfrm>
          <a:off x="4800600" y="5867400"/>
          <a:ext cx="3733800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2842"/>
                <a:gridCol w="1460958"/>
              </a:tblGrid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name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3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Starbucks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1066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35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Starbucks Coffee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6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3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Starbucks Reserve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344580"/>
              </p:ext>
            </p:extLst>
          </p:nvPr>
        </p:nvGraphicFramePr>
        <p:xfrm>
          <a:off x="304800" y="5029200"/>
          <a:ext cx="3429000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4045"/>
                <a:gridCol w="1364955"/>
              </a:tblGrid>
              <a:tr h="1968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name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Subway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768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Subway Mahogany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Subway sandwich shop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18526"/>
              </p:ext>
            </p:extLst>
          </p:nvPr>
        </p:nvGraphicFramePr>
        <p:xfrm>
          <a:off x="4800600" y="3429000"/>
          <a:ext cx="3657600" cy="18808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6830"/>
                <a:gridCol w="1080770"/>
              </a:tblGrid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name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35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Tim Horton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7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35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Tim Horton's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61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35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Tim Horton's - University Of Calgary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35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Tim Horton Donuts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4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3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Tim hortons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35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Tim Hortons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333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3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Tim Hortons Cafe &amp; Bake Shop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00678"/>
              </p:ext>
            </p:extLst>
          </p:nvPr>
        </p:nvGraphicFramePr>
        <p:xfrm>
          <a:off x="4800600" y="2209800"/>
          <a:ext cx="3657600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0606"/>
                <a:gridCol w="1296994"/>
              </a:tblGrid>
              <a:tr h="1860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name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60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Pizza Hut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320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60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Pizza Hut Express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2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Pizza Hut Inside Target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1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5320553" cy="43810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 </a:t>
            </a:r>
            <a:r>
              <a:rPr lang="bs-Latn-BA" dirty="0" smtClean="0"/>
              <a:t>L</a:t>
            </a:r>
            <a:r>
              <a:rPr lang="en-US" dirty="0" err="1" smtClean="0"/>
              <a:t>ocal</a:t>
            </a:r>
            <a:r>
              <a:rPr lang="en-US" dirty="0" smtClean="0"/>
              <a:t> </a:t>
            </a:r>
            <a:r>
              <a:rPr lang="en-US" dirty="0"/>
              <a:t>business review and social networking </a:t>
            </a:r>
            <a:r>
              <a:rPr lang="en-US" b="1" dirty="0" smtClean="0"/>
              <a:t>site</a:t>
            </a:r>
            <a:endParaRPr lang="bs-Latn-BA" b="1" dirty="0" smtClean="0"/>
          </a:p>
          <a:p>
            <a:pPr marL="0" indent="0">
              <a:buNone/>
            </a:pPr>
            <a:endParaRPr lang="bs-Latn-BA" b="1" dirty="0" smtClean="0"/>
          </a:p>
          <a:p>
            <a:r>
              <a:rPr lang="en-US" dirty="0"/>
              <a:t>According to the 2018 Online Reviews Survey by </a:t>
            </a:r>
            <a:r>
              <a:rPr lang="en-US" dirty="0" err="1"/>
              <a:t>ReviewTrackers</a:t>
            </a:r>
            <a:r>
              <a:rPr lang="en-US" dirty="0"/>
              <a:t>, approximately </a:t>
            </a:r>
            <a:r>
              <a:rPr lang="en-US" b="1" dirty="0"/>
              <a:t>45 percent</a:t>
            </a:r>
            <a:r>
              <a:rPr lang="en-US" dirty="0"/>
              <a:t> of consumers say they are likely to check reviews on Yelp before visiting a </a:t>
            </a:r>
            <a:r>
              <a:rPr lang="en-US" dirty="0" smtClean="0"/>
              <a:t>business</a:t>
            </a:r>
            <a:endParaRPr lang="bs-Latn-BA" dirty="0" smtClean="0"/>
          </a:p>
          <a:p>
            <a:pPr marL="0" indent="0">
              <a:buNone/>
            </a:pPr>
            <a:endParaRPr lang="bs-Latn-BA" dirty="0" smtClean="0"/>
          </a:p>
          <a:p>
            <a:r>
              <a:rPr lang="bs-Latn-BA" dirty="0" smtClean="0"/>
              <a:t>Second to Google</a:t>
            </a:r>
            <a:endParaRPr lang="bs-Latn-B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What is Yelp.com?</a:t>
            </a:r>
            <a:endParaRPr lang="bs-Latn-BA" dirty="0"/>
          </a:p>
        </p:txBody>
      </p:sp>
      <p:pic>
        <p:nvPicPr>
          <p:cNvPr id="1026" name="Picture 2" descr="https://upload.wikimedia.org/wikipedia/en/7/73/Yelp_Mobile_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82091"/>
            <a:ext cx="29718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9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588293"/>
              </p:ext>
            </p:extLst>
          </p:nvPr>
        </p:nvGraphicFramePr>
        <p:xfrm>
          <a:off x="5257800" y="2133600"/>
          <a:ext cx="3657600" cy="1416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9660"/>
                <a:gridCol w="827940"/>
              </a:tblGrid>
              <a:tr h="2407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name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Kentucky Fried Chicken &amp; Taco Bell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Taco bell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Taco Bell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313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Taco Bell Cantina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3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Taco Bell of Canada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2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56263" cy="1054250"/>
          </a:xfrm>
        </p:spPr>
        <p:txBody>
          <a:bodyPr/>
          <a:lstStyle/>
          <a:p>
            <a:r>
              <a:rPr lang="bs-Latn-BA" dirty="0"/>
              <a:t>Unstandardized data – business name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05686"/>
              </p:ext>
            </p:extLst>
          </p:nvPr>
        </p:nvGraphicFramePr>
        <p:xfrm>
          <a:off x="304800" y="5029200"/>
          <a:ext cx="3124200" cy="1682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9800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name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Burger King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302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BURGER KING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Burger King 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Burger King Canada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2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Burger King Restaurant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7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Burger King Restaurants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4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Burger King Unit 4232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36153"/>
              </p:ext>
            </p:extLst>
          </p:nvPr>
        </p:nvGraphicFramePr>
        <p:xfrm>
          <a:off x="4191000" y="3733800"/>
          <a:ext cx="3733800" cy="1371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3587"/>
                <a:gridCol w="980213"/>
              </a:tblGrid>
              <a:tr h="2280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name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Health Care Clinic At Walgreens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Walgreen's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Walgreens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301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Walgreens Mail Service Pharmacy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Walgreens Pharmacy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54499"/>
              </p:ext>
            </p:extLst>
          </p:nvPr>
        </p:nvGraphicFramePr>
        <p:xfrm>
          <a:off x="4495800" y="5334000"/>
          <a:ext cx="3693160" cy="1392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9235"/>
                <a:gridCol w="923925"/>
              </a:tblGrid>
              <a:tr h="180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name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Wendy's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294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Wendy's Noodle Cafe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Wendy's Old Fashioned Hamburgers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2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Wendy's Restaurant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Wendy's Richmond Hill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Wendys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4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153465"/>
              </p:ext>
            </p:extLst>
          </p:nvPr>
        </p:nvGraphicFramePr>
        <p:xfrm>
          <a:off x="685800" y="2057400"/>
          <a:ext cx="2438400" cy="2743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1008"/>
                <a:gridCol w="587392"/>
              </a:tblGrid>
              <a:tr h="210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name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0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Cvs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0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CVS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0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Cvs 1742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0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Cvs 2772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0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CVS Caremark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0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Cvs Front Store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0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CVS Minute Clinic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0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Cvs Pharmacy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9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0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CVS Pharmacy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250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0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Cvs Store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0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Cvs Store 2877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0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Cvs/Pharmacy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2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163687"/>
              </p:ext>
            </p:extLst>
          </p:nvPr>
        </p:nvGraphicFramePr>
        <p:xfrm>
          <a:off x="304800" y="2133600"/>
          <a:ext cx="3505200" cy="1682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9405"/>
                <a:gridCol w="645795"/>
              </a:tblGrid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name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Great Clip For Hair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Great Clips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240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Great Clips - Anderson Springs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Great Clips - Camelback Colonnade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Great Clips - Fry's Sundome Plaza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Great Clips - Odana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Great Clips Hair Salon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56263" cy="1054250"/>
          </a:xfrm>
        </p:spPr>
        <p:txBody>
          <a:bodyPr/>
          <a:lstStyle/>
          <a:p>
            <a:r>
              <a:rPr lang="bs-Latn-BA" dirty="0" smtClean="0"/>
              <a:t>Unstandardized data – business name</a:t>
            </a:r>
            <a:endParaRPr lang="bs-Latn-B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82879"/>
              </p:ext>
            </p:extLst>
          </p:nvPr>
        </p:nvGraphicFramePr>
        <p:xfrm>
          <a:off x="609600" y="5486400"/>
          <a:ext cx="2592705" cy="1193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8805"/>
                <a:gridCol w="723900"/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name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circle k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Circle K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238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36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Circle K Food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Circle K Stores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9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36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Shell - Circle K #6347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13118"/>
              </p:ext>
            </p:extLst>
          </p:nvPr>
        </p:nvGraphicFramePr>
        <p:xfrm>
          <a:off x="990600" y="4038600"/>
          <a:ext cx="3219450" cy="1193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9190"/>
                <a:gridCol w="81026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name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Enterprise Motorcycle Rental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36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Enterprise Rent-A-Car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227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Enterprise Rent-A-Truck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Enterprise Rent a Car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36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Enterprise Truck Rental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58405"/>
              </p:ext>
            </p:extLst>
          </p:nvPr>
        </p:nvGraphicFramePr>
        <p:xfrm>
          <a:off x="6629400" y="2286000"/>
          <a:ext cx="2268855" cy="1392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0"/>
                <a:gridCol w="622935"/>
              </a:tblGrid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name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35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Domino's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35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3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Domino's Pizza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210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35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Domino Foods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35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Dominos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3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35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Dominos' Pizza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3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Dominos Pizza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3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48191"/>
              </p:ext>
            </p:extLst>
          </p:nvPr>
        </p:nvGraphicFramePr>
        <p:xfrm>
          <a:off x="4876800" y="4191000"/>
          <a:ext cx="3779520" cy="2386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2235"/>
                <a:gridCol w="1137285"/>
              </a:tblGrid>
              <a:tr h="1816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name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11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Baskin Robbins &amp; Dunkin' Donuts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1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Dunkin' Donuts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187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1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Dunkin' Donuts &amp; Baskin-Robbins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1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Dunkin' Donuts (Canada) Ltee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1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Dunkin' Donuts/Baskin-Robbins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11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Dunkin Donut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2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1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Dunkin Donuts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25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1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Dunkin Donuts  Baskin Robbins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1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Dunkin Donuts &amp; Baskin Robbins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5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1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Dunkin Donuts Baskin-Robbins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11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Dunkin Donuts Baskin Robbins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3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96736"/>
              </p:ext>
            </p:extLst>
          </p:nvPr>
        </p:nvGraphicFramePr>
        <p:xfrm>
          <a:off x="4343400" y="2590800"/>
          <a:ext cx="1981200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0291"/>
                <a:gridCol w="670909"/>
              </a:tblGrid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name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count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7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7-Eleven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178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7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7-Eleven Bar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7 Eleven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1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909159"/>
              </p:ext>
            </p:extLst>
          </p:nvPr>
        </p:nvGraphicFramePr>
        <p:xfrm>
          <a:off x="152400" y="2362200"/>
          <a:ext cx="2438400" cy="419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5900"/>
                <a:gridCol w="952500"/>
              </a:tblGrid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dirty="0">
                          <a:effectLst/>
                        </a:rPr>
                        <a:t>city</a:t>
                      </a:r>
                      <a:endParaRPr lang="bs-Latn-BA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count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110 Las Vegas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1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C Las Vegas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1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La Vegas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2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Lake Las Vegas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1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Las  Vegas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5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las vegas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8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las Vegas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1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Las vegas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14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Las Vegas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29370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LAS VEGAS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19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Las Vegas 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4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Las Vegas East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1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Las Vegas Valley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1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Las Vegas,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1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Las Vegass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1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LasVegas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2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Los Vegas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1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South Las Vegas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4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>
                          <a:effectLst/>
                        </a:rPr>
                        <a:t>Vegas</a:t>
                      </a:r>
                      <a:endParaRPr lang="bs-Latn-B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dirty="0">
                          <a:effectLst/>
                        </a:rPr>
                        <a:t>1</a:t>
                      </a:r>
                      <a:endParaRPr lang="bs-Latn-BA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33" marR="63233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56263" cy="1054250"/>
          </a:xfrm>
        </p:spPr>
        <p:txBody>
          <a:bodyPr/>
          <a:lstStyle/>
          <a:p>
            <a:r>
              <a:rPr lang="bs-Latn-BA" dirty="0" smtClean="0"/>
              <a:t>Unstandardized data – </a:t>
            </a:r>
            <a:br>
              <a:rPr lang="bs-Latn-BA" dirty="0" smtClean="0"/>
            </a:br>
            <a:r>
              <a:rPr lang="bs-Latn-BA" dirty="0" smtClean="0"/>
              <a:t>city name</a:t>
            </a:r>
            <a:endParaRPr lang="bs-Latn-B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60675"/>
              </p:ext>
            </p:extLst>
          </p:nvPr>
        </p:nvGraphicFramePr>
        <p:xfrm>
          <a:off x="5715000" y="2286000"/>
          <a:ext cx="3276600" cy="1472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8975"/>
                <a:gridCol w="1317625"/>
              </a:tblGrid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city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charlotte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3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Charlotte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9509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CHARLOTTE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7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Charlotte 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2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North Charlotte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South Charlotte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658995"/>
              </p:ext>
            </p:extLst>
          </p:nvPr>
        </p:nvGraphicFramePr>
        <p:xfrm>
          <a:off x="5715000" y="4419600"/>
          <a:ext cx="3276600" cy="210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3800"/>
                <a:gridCol w="902800"/>
              </a:tblGrid>
              <a:tr h="180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city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Central Henderson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henderson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3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Henderson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4892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HENDERSON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8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Henderson (Green Valley)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Henderson and Las vegas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Henderson Nevada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Las Vegas &amp; Henderson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W Henderson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2959"/>
              </p:ext>
            </p:extLst>
          </p:nvPr>
        </p:nvGraphicFramePr>
        <p:xfrm>
          <a:off x="2971800" y="3124200"/>
          <a:ext cx="2362200" cy="2313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6405"/>
                <a:gridCol w="765795"/>
              </a:tblGrid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city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North Scottsdale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Old Scottsdale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Old Town Scottsdale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2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scottsdale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5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24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Scottsdale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8837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SCOTTSDALE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3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Scottsdale, AZ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24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Westworld Scottsdale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9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608424"/>
              </p:ext>
            </p:extLst>
          </p:nvPr>
        </p:nvGraphicFramePr>
        <p:xfrm>
          <a:off x="1219200" y="2362200"/>
          <a:ext cx="2259965" cy="1789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3855"/>
                <a:gridCol w="626110"/>
              </a:tblGrid>
              <a:tr h="1873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city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calgary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Calgary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7736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CALGARY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East Calgary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Northeast Calgary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Northwest Calgary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3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Southeast Calgary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3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SW Calgary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56263" cy="1054250"/>
          </a:xfrm>
        </p:spPr>
        <p:txBody>
          <a:bodyPr/>
          <a:lstStyle/>
          <a:p>
            <a:r>
              <a:rPr lang="bs-Latn-BA" dirty="0" smtClean="0"/>
              <a:t>Unstandardized data – </a:t>
            </a:r>
            <a:br>
              <a:rPr lang="bs-Latn-BA" dirty="0" smtClean="0"/>
            </a:br>
            <a:r>
              <a:rPr lang="bs-Latn-BA" dirty="0" smtClean="0"/>
              <a:t>city name</a:t>
            </a:r>
            <a:endParaRPr lang="bs-Latn-B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969236"/>
              </p:ext>
            </p:extLst>
          </p:nvPr>
        </p:nvGraphicFramePr>
        <p:xfrm>
          <a:off x="4724400" y="2438400"/>
          <a:ext cx="3562350" cy="3809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3118"/>
                <a:gridCol w="879232"/>
              </a:tblGrid>
              <a:tr h="2110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city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Communauté-Urbaine-de-Montréal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2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montreal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Montreal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153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Montréal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6449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Montreal-Est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Montréal-Est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Montreal-Nord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7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Montréal-Nord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3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Montreal-Ouest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4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Montréal-Ouest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4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Montreal-Quest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Montreal-West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3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Montréal-West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Montréal (Québec)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Old Port of Montreal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Vieux-Montréal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West Montréal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949693"/>
              </p:ext>
            </p:extLst>
          </p:nvPr>
        </p:nvGraphicFramePr>
        <p:xfrm>
          <a:off x="1219200" y="4724400"/>
          <a:ext cx="2286000" cy="1472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4923"/>
                <a:gridCol w="801077"/>
              </a:tblGrid>
              <a:tr h="1911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city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1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East Pittsburgh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6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11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Pittsburch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11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Pittsburg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8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1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Pittsburgh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7017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1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Pittsburgh 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2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11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St.Pittsburgh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2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523765"/>
              </p:ext>
            </p:extLst>
          </p:nvPr>
        </p:nvGraphicFramePr>
        <p:xfrm>
          <a:off x="228600" y="2819400"/>
          <a:ext cx="2743200" cy="29717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1617"/>
                <a:gridCol w="861583"/>
              </a:tblGrid>
              <a:tr h="2469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city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7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Downtown Toronto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4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7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North Toronto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7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toronto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3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7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Toronto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18906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7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TORONTO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2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7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Toronto-Etobicoke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7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Toronto-North York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7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Toronto-West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7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Toronto Division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7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Toronto Scarborough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7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West Toronto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56263" cy="1054250"/>
          </a:xfrm>
        </p:spPr>
        <p:txBody>
          <a:bodyPr/>
          <a:lstStyle/>
          <a:p>
            <a:r>
              <a:rPr lang="bs-Latn-BA" dirty="0" smtClean="0"/>
              <a:t>Unstandardized data – </a:t>
            </a:r>
            <a:br>
              <a:rPr lang="bs-Latn-BA" dirty="0" smtClean="0"/>
            </a:br>
            <a:r>
              <a:rPr lang="bs-Latn-BA" dirty="0" smtClean="0"/>
              <a:t>city name</a:t>
            </a:r>
            <a:endParaRPr lang="bs-Latn-B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679870"/>
              </p:ext>
            </p:extLst>
          </p:nvPr>
        </p:nvGraphicFramePr>
        <p:xfrm>
          <a:off x="6096000" y="2819400"/>
          <a:ext cx="2819400" cy="2971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8818"/>
                <a:gridCol w="830582"/>
              </a:tblGrid>
              <a:tr h="2476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city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Metro Phoenix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North Phoenix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phoenix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9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Phoenix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18766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PHOENIX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6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Phoenix 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Phoenix AZ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Phoenix Metro Area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2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Phoenix Valley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Phoenix,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Phoenix, AZ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2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07018"/>
              </p:ext>
            </p:extLst>
          </p:nvPr>
        </p:nvGraphicFramePr>
        <p:xfrm>
          <a:off x="3429000" y="3276600"/>
          <a:ext cx="2269490" cy="2057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7650"/>
                <a:gridCol w="751840"/>
              </a:tblGrid>
              <a:tr h="293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city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3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East Mesa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3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mesa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3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3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Mesa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6080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3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MESA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6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3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Mesa Arizona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3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Mesa AZ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0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Stars on Yelp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84282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56263" cy="1054250"/>
          </a:xfrm>
        </p:spPr>
        <p:txBody>
          <a:bodyPr/>
          <a:lstStyle/>
          <a:p>
            <a:r>
              <a:rPr lang="bs-Latn-BA" dirty="0" smtClean="0"/>
              <a:t>High, medium and low quality data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65732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4101353" cy="3877815"/>
          </a:xfrm>
        </p:spPr>
        <p:txBody>
          <a:bodyPr/>
          <a:lstStyle/>
          <a:p>
            <a:r>
              <a:rPr lang="bs-Latn-BA" dirty="0" smtClean="0"/>
              <a:t>Business.json</a:t>
            </a:r>
          </a:p>
          <a:p>
            <a:r>
              <a:rPr lang="bs-Latn-BA" dirty="0" smtClean="0"/>
              <a:t>User.json</a:t>
            </a:r>
          </a:p>
          <a:p>
            <a:r>
              <a:rPr lang="bs-Latn-BA" dirty="0" smtClean="0"/>
              <a:t>Review.json</a:t>
            </a:r>
          </a:p>
          <a:p>
            <a:r>
              <a:rPr lang="bs-Latn-BA" dirty="0" smtClean="0"/>
              <a:t>Tip.json</a:t>
            </a:r>
          </a:p>
          <a:p>
            <a:r>
              <a:rPr lang="bs-Latn-BA" dirty="0" smtClean="0"/>
              <a:t>Photo.json</a:t>
            </a:r>
          </a:p>
          <a:p>
            <a:r>
              <a:rPr lang="bs-Latn-BA" dirty="0" smtClean="0"/>
              <a:t>Check.in</a:t>
            </a:r>
            <a:endParaRPr lang="bs-Latn-B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Yelp dataset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9873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192609 rows</a:t>
            </a:r>
          </a:p>
          <a:p>
            <a:r>
              <a:rPr lang="bs-Latn-BA" dirty="0" smtClean="0"/>
              <a:t>Dataset containes information about each business, name, address, city, state, postal code, latitude, longitude, stars, review count, business id, is open attribute, hours and attributes</a:t>
            </a:r>
          </a:p>
          <a:p>
            <a:r>
              <a:rPr lang="bs-Latn-BA" dirty="0" smtClean="0"/>
              <a:t>Json flattening</a:t>
            </a:r>
          </a:p>
          <a:p>
            <a:r>
              <a:rPr lang="bs-Latn-BA" dirty="0"/>
              <a:t>.json to .</a:t>
            </a:r>
            <a:r>
              <a:rPr lang="bs-Latn-BA" dirty="0" smtClean="0"/>
              <a:t>csv</a:t>
            </a:r>
            <a:endParaRPr lang="bs-Latn-BA" dirty="0"/>
          </a:p>
          <a:p>
            <a:pPr marL="0" indent="0">
              <a:buNone/>
            </a:pPr>
            <a:endParaRPr lang="bs-Latn-BA" dirty="0" smtClean="0"/>
          </a:p>
          <a:p>
            <a:endParaRPr lang="bs-Latn-B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Business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9189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Business</a:t>
            </a:r>
            <a:endParaRPr lang="bs-Latn-BA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8864762" cy="364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58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56263" cy="1054250"/>
          </a:xfrm>
        </p:spPr>
        <p:txBody>
          <a:bodyPr/>
          <a:lstStyle/>
          <a:p>
            <a:r>
              <a:rPr lang="bs-Latn-BA" dirty="0" smtClean="0"/>
              <a:t>Basic analysis – </a:t>
            </a:r>
            <a:br>
              <a:rPr lang="bs-Latn-BA" dirty="0" smtClean="0"/>
            </a:br>
            <a:r>
              <a:rPr lang="bs-Latn-BA" dirty="0" smtClean="0"/>
              <a:t>missing values</a:t>
            </a:r>
            <a:endParaRPr lang="bs-Latn-B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83896476"/>
                  </p:ext>
                </p:extLst>
              </p:nvPr>
            </p:nvGraphicFramePr>
            <p:xfrm>
              <a:off x="914400" y="2209800"/>
              <a:ext cx="7391399" cy="441960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08107"/>
                    <a:gridCol w="2441646"/>
                    <a:gridCol w="2441646"/>
                  </a:tblGrid>
                  <a:tr h="308347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column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count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percentage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09237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address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7682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3,988%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09237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business_id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0%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09237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categories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482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0,222%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29372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city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1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5,19*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bs-Latn-BA" sz="12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bs-Latn-BA" sz="1200">
                                      <a:effectLst/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bs-Latn-BA" sz="1200">
                                      <a:effectLst/>
                                      <a:latin typeface="Cambria Math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r>
                            <a:rPr lang="bs-Latn-BA" sz="1200">
                              <a:effectLst/>
                            </a:rPr>
                            <a:t>%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09237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is_open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0%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09237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latitude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0%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09237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longitude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0%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09237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name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0%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09237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postal_code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659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0,342%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09237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review_count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0%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09237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stars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0%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09237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state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0%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80276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geometry_point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 dirty="0">
                              <a:effectLst/>
                            </a:rPr>
                            <a:t>0%</a:t>
                          </a:r>
                          <a:endParaRPr lang="bs-Latn-BA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83896476"/>
                  </p:ext>
                </p:extLst>
              </p:nvPr>
            </p:nvGraphicFramePr>
            <p:xfrm>
              <a:off x="914400" y="2209800"/>
              <a:ext cx="7391399" cy="441960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08107"/>
                    <a:gridCol w="2441646"/>
                    <a:gridCol w="2441646"/>
                  </a:tblGrid>
                  <a:tr h="308347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column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count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percentage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09237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address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7682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3,988%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09237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business_id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0%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09237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categories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482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0,222%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29372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city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1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3000" t="-385185" r="-250" b="-866667"/>
                          </a:stretch>
                        </a:blipFill>
                      </a:tcPr>
                    </a:tc>
                  </a:tr>
                  <a:tr h="309237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is_open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0%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09237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latitude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0%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09237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longitude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0%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09237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name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0%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09237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postal_code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659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0,342%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09237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review_count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0%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09237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stars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0%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09237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state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0%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80276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geometry_point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>
                              <a:effectLst/>
                            </a:rPr>
                            <a:t>0</a:t>
                          </a:r>
                          <a:endParaRPr lang="bs-Latn-BA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bs-Latn-BA" sz="1200" dirty="0">
                              <a:effectLst/>
                            </a:rPr>
                            <a:t>0%</a:t>
                          </a:r>
                          <a:endParaRPr lang="bs-Latn-BA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154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997822"/>
              </p:ext>
            </p:extLst>
          </p:nvPr>
        </p:nvGraphicFramePr>
        <p:xfrm>
          <a:off x="1524000" y="2209800"/>
          <a:ext cx="5791200" cy="441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7106"/>
                <a:gridCol w="2864094"/>
              </a:tblGrid>
              <a:tr h="307935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column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percentage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8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address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96%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8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business_id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100%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8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categories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99,75%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8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city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99.999%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8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is_open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100%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8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latitude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100%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8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longitude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100%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8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name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100%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8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postal_code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99,65%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8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review_count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100%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8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stars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100%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8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state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100%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5801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geometry_point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100%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56263" cy="1054250"/>
          </a:xfrm>
        </p:spPr>
        <p:txBody>
          <a:bodyPr/>
          <a:lstStyle/>
          <a:p>
            <a:r>
              <a:rPr lang="bs-Latn-BA" dirty="0"/>
              <a:t>Basic analysis – </a:t>
            </a:r>
            <a:br>
              <a:rPr lang="bs-Latn-BA" dirty="0"/>
            </a:br>
            <a:r>
              <a:rPr lang="bs-Latn-BA" dirty="0" smtClean="0"/>
              <a:t>completeness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55390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420537"/>
              </p:ext>
            </p:extLst>
          </p:nvPr>
        </p:nvGraphicFramePr>
        <p:xfrm>
          <a:off x="1219200" y="2286000"/>
          <a:ext cx="6781800" cy="4191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90900"/>
                <a:gridCol w="3390900"/>
              </a:tblGrid>
              <a:tr h="348329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city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state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3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Down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  <a:latin typeface="Bahnschrift Light" pitchFamily="34" charset="0"/>
                        </a:rPr>
                        <a:t>DOW</a:t>
                      </a:r>
                      <a:endParaRPr lang="bs-Latn-BA" sz="1100">
                        <a:effectLst/>
                        <a:latin typeface="Bahnschrift Light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3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Bath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  <a:latin typeface="Bahnschrift Light" pitchFamily="34" charset="0"/>
                        </a:rPr>
                        <a:t>BAS</a:t>
                      </a:r>
                      <a:endParaRPr lang="bs-Latn-BA" sz="1100">
                        <a:effectLst/>
                        <a:latin typeface="Bahnschrift Light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3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Sale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  <a:latin typeface="Bahnschrift Light" pitchFamily="34" charset="0"/>
                        </a:rPr>
                        <a:t>XGM</a:t>
                      </a:r>
                      <a:endParaRPr lang="bs-Latn-BA" sz="1100">
                        <a:effectLst/>
                        <a:latin typeface="Bahnschrift Light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3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London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  <a:latin typeface="Bahnschrift Light" pitchFamily="34" charset="0"/>
                        </a:rPr>
                        <a:t>XGL</a:t>
                      </a:r>
                      <a:endParaRPr lang="bs-Latn-BA" sz="1100">
                        <a:effectLst/>
                        <a:latin typeface="Bahnschrift Light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3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Manchester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 smtClean="0">
                          <a:effectLst/>
                          <a:latin typeface="Bahnschrift Light" pitchFamily="34" charset="0"/>
                        </a:rPr>
                        <a:t>XGM</a:t>
                      </a:r>
                      <a:endParaRPr lang="bs-Latn-BA" sz="1100" dirty="0">
                        <a:effectLst/>
                        <a:latin typeface="Bahnschrift Light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3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Church Cove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  <a:latin typeface="Bahnschrift Light" pitchFamily="34" charset="0"/>
                        </a:rPr>
                        <a:t>CON</a:t>
                      </a:r>
                      <a:endParaRPr lang="bs-Latn-BA" sz="1100">
                        <a:effectLst/>
                        <a:latin typeface="Bahnschrift Light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3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Oldham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  <a:latin typeface="Bahnschrift Light" pitchFamily="34" charset="0"/>
                        </a:rPr>
                        <a:t>XGM</a:t>
                      </a:r>
                      <a:endParaRPr lang="bs-Latn-BA" sz="1100">
                        <a:effectLst/>
                        <a:latin typeface="Bahnschrift Light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3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Bury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  <a:latin typeface="Bahnschrift Light" pitchFamily="34" charset="0"/>
                        </a:rPr>
                        <a:t>XGM</a:t>
                      </a:r>
                      <a:endParaRPr lang="bs-Latn-BA" sz="1100">
                        <a:effectLst/>
                        <a:latin typeface="Bahnschrift Light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3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Leeds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  <a:latin typeface="Bahnschrift Light" pitchFamily="34" charset="0"/>
                        </a:rPr>
                        <a:t>XWY</a:t>
                      </a:r>
                      <a:endParaRPr lang="bs-Latn-BA" sz="1100">
                        <a:effectLst/>
                        <a:latin typeface="Bahnschrift Light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3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Thornhill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  <a:latin typeface="Bahnschrift Light" pitchFamily="34" charset="0"/>
                        </a:rPr>
                        <a:t>DUR</a:t>
                      </a:r>
                      <a:endParaRPr lang="bs-Latn-BA" sz="1100">
                        <a:effectLst/>
                        <a:latin typeface="Bahnschrift Light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3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Leeds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  <a:latin typeface="Bahnschrift Light" pitchFamily="34" charset="0"/>
                        </a:rPr>
                        <a:t>XWY</a:t>
                      </a:r>
                      <a:endParaRPr lang="bs-Latn-BA" sz="1100" dirty="0">
                        <a:effectLst/>
                        <a:latin typeface="Bahnschrift Light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56263" cy="1054250"/>
          </a:xfrm>
        </p:spPr>
        <p:txBody>
          <a:bodyPr/>
          <a:lstStyle/>
          <a:p>
            <a:r>
              <a:rPr lang="bs-Latn-BA" dirty="0"/>
              <a:t>Basic analysis – </a:t>
            </a:r>
            <a:br>
              <a:rPr lang="bs-Latn-BA" dirty="0"/>
            </a:br>
            <a:r>
              <a:rPr lang="bs-Latn-BA" dirty="0" smtClean="0"/>
              <a:t>dummy values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42606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Unique values </a:t>
            </a:r>
          </a:p>
          <a:p>
            <a:pPr marL="0" indent="0">
              <a:buNone/>
            </a:pPr>
            <a:r>
              <a:rPr lang="bs-Latn-BA" dirty="0" smtClean="0"/>
              <a:t>distributed by columns:</a:t>
            </a:r>
          </a:p>
          <a:p>
            <a:endParaRPr lang="bs-Latn-B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56263" cy="1054250"/>
          </a:xfrm>
        </p:spPr>
        <p:txBody>
          <a:bodyPr/>
          <a:lstStyle/>
          <a:p>
            <a:r>
              <a:rPr lang="bs-Latn-BA" dirty="0"/>
              <a:t>Basic analysis – </a:t>
            </a:r>
            <a:br>
              <a:rPr lang="bs-Latn-BA" dirty="0"/>
            </a:br>
            <a:r>
              <a:rPr lang="bs-Latn-BA" dirty="0"/>
              <a:t>frequency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661143"/>
              </p:ext>
            </p:extLst>
          </p:nvPr>
        </p:nvGraphicFramePr>
        <p:xfrm>
          <a:off x="4419600" y="2133600"/>
          <a:ext cx="4540885" cy="45720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5147"/>
                <a:gridCol w="2245738"/>
              </a:tblGrid>
              <a:tr h="302886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column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frequency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76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address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151976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76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business_id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192609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76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categories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93385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76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city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1203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76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is_open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2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76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latitude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155162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76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longitude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150404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76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name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145046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76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postal_code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17540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76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review_count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1184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76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stars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9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76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state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>
                          <a:effectLst/>
                        </a:rPr>
                        <a:t>36</a:t>
                      </a:r>
                      <a:endParaRPr lang="bs-Latn-B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400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geometry_point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200" dirty="0">
                          <a:effectLst/>
                        </a:rPr>
                        <a:t>157776</a:t>
                      </a:r>
                      <a:endParaRPr lang="bs-Latn-B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2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388</TotalTime>
  <Words>1327</Words>
  <Application>Microsoft Office PowerPoint</Application>
  <PresentationFormat>On-screen Show (4:3)</PresentationFormat>
  <Paragraphs>792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Hardcover</vt:lpstr>
      <vt:lpstr>Data analytics internship</vt:lpstr>
      <vt:lpstr>What is Yelp.com?</vt:lpstr>
      <vt:lpstr>Yelp dataset</vt:lpstr>
      <vt:lpstr>Business</vt:lpstr>
      <vt:lpstr>Business</vt:lpstr>
      <vt:lpstr>Basic analysis –  missing values</vt:lpstr>
      <vt:lpstr>Basic analysis –  completeness</vt:lpstr>
      <vt:lpstr>Basic analysis –  dummy values</vt:lpstr>
      <vt:lpstr>Basic analysis –  frequency</vt:lpstr>
      <vt:lpstr>Basic analysis –  frequency</vt:lpstr>
      <vt:lpstr>Basic analysis –  frequency</vt:lpstr>
      <vt:lpstr>Basic analysis –  frequency</vt:lpstr>
      <vt:lpstr>Basic analysis –  frequency</vt:lpstr>
      <vt:lpstr>Suspicious or invalid patterns </vt:lpstr>
      <vt:lpstr>Suspicious or invalid patterns </vt:lpstr>
      <vt:lpstr>Suspicious or invalid patterns </vt:lpstr>
      <vt:lpstr>Suspicious or invalid patterns </vt:lpstr>
      <vt:lpstr>Unstandardized data</vt:lpstr>
      <vt:lpstr>Unstandardized data – business name</vt:lpstr>
      <vt:lpstr>Unstandardized data – business name</vt:lpstr>
      <vt:lpstr>Unstandardized data – business name</vt:lpstr>
      <vt:lpstr>Unstandardized data –  city name</vt:lpstr>
      <vt:lpstr>Unstandardized data –  city name</vt:lpstr>
      <vt:lpstr>Unstandardized data –  city name</vt:lpstr>
      <vt:lpstr>Stars on Yelp</vt:lpstr>
      <vt:lpstr>High, medium and low quality 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internship</dc:title>
  <dc:creator>Edna i Anesa</dc:creator>
  <cp:lastModifiedBy>Windows User</cp:lastModifiedBy>
  <cp:revision>22</cp:revision>
  <dcterms:created xsi:type="dcterms:W3CDTF">2006-08-16T00:00:00Z</dcterms:created>
  <dcterms:modified xsi:type="dcterms:W3CDTF">2019-06-24T03:04:46Z</dcterms:modified>
</cp:coreProperties>
</file>