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8F33FA-A3CB-43C7-B2EC-0EA1A37AD746}">
  <a:tblStyle styleId="{1F8F33FA-A3CB-43C7-B2EC-0EA1A37AD7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7B3E0D3-4B15-42E9-A7A5-018AD6B1EF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CenturyGothic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96eab3a7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96eab3a7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96eab3a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96eab3a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96eab3a7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96eab3a7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6eab3a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96eab3a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With current ticket prices at $81, this is an approximately 9% increase.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6eab3a7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6eab3a7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96eab3a7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96eab3a7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96eab3a7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96eab3a7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6eab3a7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6eab3a7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96eab3a7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96eab3a7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running the fitting BMR to our model, our model predicted a price of $88.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With this increase in price, you can calculate your estimated revenue for the year and you will see that you will have </a:t>
            </a:r>
            <a:r>
              <a:rPr lang="en"/>
              <a:t>maintained</a:t>
            </a:r>
            <a:r>
              <a:rPr lang="en"/>
              <a:t> your 9.2% profit margin for the year.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4"/>
          <p:cNvGraphicFramePr/>
          <p:nvPr/>
        </p:nvGraphicFramePr>
        <p:xfrm>
          <a:off x="128450" y="404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{1F8F33FA-A3CB-43C7-B2EC-0EA1A37AD746}</a:tableStyleId>
              </a:tblPr>
              <a:tblGrid>
                <a:gridCol w="4470875"/>
                <a:gridCol w="4416225"/>
              </a:tblGrid>
              <a:tr h="762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65759"/>
                          </a:solidFill>
                          <a:highlight>
                            <a:srgbClr val="FFFFFF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Problem Statement (Hypothesis Formation)</a:t>
                      </a:r>
                      <a:endParaRPr b="1" sz="1200">
                        <a:solidFill>
                          <a:srgbClr val="465759"/>
                        </a:solidFill>
                        <a:highlight>
                          <a:srgbClr val="FFFFFF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6575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 Big Mountain Resort maintain a 9.2% operating margin this year, by recouping operating costs through increased revenue from the newly installed chair.</a:t>
                      </a:r>
                      <a:endParaRPr b="1" sz="1200">
                        <a:solidFill>
                          <a:srgbClr val="465759"/>
                        </a:solidFill>
                        <a:highlight>
                          <a:srgbClr val="FFFFFF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63500" marB="63500" marR="63500" marL="63500"/>
                </a:tc>
                <a:tc hMerge="1"/>
              </a:tr>
              <a:tr h="174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65759"/>
                          </a:solidFill>
                          <a:highlight>
                            <a:srgbClr val="FFFFFF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 Context</a:t>
                      </a:r>
                      <a:endParaRPr b="1" sz="1200">
                        <a:solidFill>
                          <a:srgbClr val="465759"/>
                        </a:solidFill>
                        <a:highlight>
                          <a:srgbClr val="FFFFFF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6575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 Mountain Resort, located in northwestern Montana has recently purchased and installed a new chair lift. The chair has increased operating costs by $1,540,000. Big Mountain Resort is looking to recoup these operating costs to maintain a 9.2% margin this year. They are now looking for ways to achieve this.</a:t>
                      </a:r>
                      <a:endParaRPr b="1" sz="1000">
                        <a:solidFill>
                          <a:srgbClr val="465759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65759"/>
                          </a:solidFill>
                          <a:highlight>
                            <a:srgbClr val="FFFFFF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4. Constraints within solution space</a:t>
                      </a:r>
                      <a:endParaRPr b="1" sz="750">
                        <a:solidFill>
                          <a:srgbClr val="46575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465759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46575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Acts of God that significantly reduce the number of days open</a:t>
                      </a:r>
                      <a:endParaRPr sz="1000">
                        <a:solidFill>
                          <a:srgbClr val="465759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65759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46575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 factors that limit the number of open days or hours </a:t>
                      </a:r>
                      <a:endParaRPr sz="1000">
                        <a:solidFill>
                          <a:srgbClr val="465759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65759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46575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Inability to increase the number of visitors</a:t>
                      </a:r>
                      <a:endParaRPr sz="1000">
                        <a:solidFill>
                          <a:srgbClr val="465759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65759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46575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Push back from related teams about price increase (perhaps marketing is not open to increasing prices)</a:t>
                      </a:r>
                      <a:endParaRPr sz="1000">
                        <a:solidFill>
                          <a:srgbClr val="465759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465759"/>
                        </a:solidFill>
                        <a:highlight>
                          <a:srgbClr val="FFFFFF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65759"/>
                          </a:solidFill>
                          <a:highlight>
                            <a:srgbClr val="FFFFFF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 Criteria for success</a:t>
                      </a:r>
                      <a:endParaRPr b="1" sz="1200">
                        <a:solidFill>
                          <a:srgbClr val="465759"/>
                        </a:solidFill>
                        <a:highlight>
                          <a:srgbClr val="FFFFFF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>
                        <a:solidFill>
                          <a:srgbClr val="46575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6575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9.2% or more operating margin this year</a:t>
                      </a:r>
                      <a:endParaRPr b="1" sz="1200">
                        <a:solidFill>
                          <a:srgbClr val="465759"/>
                        </a:solidFill>
                        <a:highlight>
                          <a:srgbClr val="FFFFFF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65759"/>
                          </a:solidFill>
                          <a:highlight>
                            <a:srgbClr val="FFFFFF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5. Stakeholders to provide key insights</a:t>
                      </a:r>
                      <a:endParaRPr b="1" sz="1200">
                        <a:solidFill>
                          <a:srgbClr val="465759"/>
                        </a:solidFill>
                        <a:highlight>
                          <a:srgbClr val="FFFFFF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46575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Jimmy Blackburn - Director of Operations</a:t>
                      </a:r>
                      <a:endParaRPr sz="1000">
                        <a:solidFill>
                          <a:srgbClr val="465759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65759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46575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Alesha Eisen - Database Manager</a:t>
                      </a:r>
                      <a:endParaRPr sz="1000">
                        <a:solidFill>
                          <a:srgbClr val="465759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65759"/>
                          </a:solidFill>
                          <a:highlight>
                            <a:srgbClr val="FFFFFF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3. Scope of solution space</a:t>
                      </a:r>
                      <a:endParaRPr b="1" sz="1200">
                        <a:solidFill>
                          <a:srgbClr val="465759"/>
                        </a:solidFill>
                        <a:highlight>
                          <a:srgbClr val="FFFFFF"/>
                        </a:highlight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50">
                        <a:solidFill>
                          <a:srgbClr val="46575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6575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focus is on increasing revenue</a:t>
                      </a:r>
                      <a:endParaRPr sz="1000">
                        <a:solidFill>
                          <a:srgbClr val="465759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465759"/>
                          </a:solidFill>
                          <a:highlight>
                            <a:srgbClr val="FFFFFF"/>
                          </a:highlight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6. Key data sources</a:t>
                      </a:r>
                      <a:endParaRPr b="1" sz="750">
                        <a:solidFill>
                          <a:srgbClr val="465759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465759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CSV retrieved from database</a:t>
                      </a:r>
                      <a:endParaRPr sz="1000">
                        <a:solidFill>
                          <a:srgbClr val="465759"/>
                        </a:solidFill>
                        <a:highlight>
                          <a:srgbClr val="FFFFFF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800300" y="1932475"/>
            <a:ext cx="1298100" cy="3210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2283275" y="3406225"/>
            <a:ext cx="1298100" cy="1737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5383725" y="1337100"/>
            <a:ext cx="1298100" cy="3806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2200913" y="2021864"/>
            <a:ext cx="224400" cy="1244376"/>
            <a:chOff x="2225500" y="1327388"/>
            <a:chExt cx="224400" cy="1104738"/>
          </a:xfrm>
        </p:grpSpPr>
        <p:cxnSp>
          <p:nvCxnSpPr>
            <p:cNvPr id="68" name="Google Shape;68;p15"/>
            <p:cNvCxnSpPr/>
            <p:nvPr/>
          </p:nvCxnSpPr>
          <p:spPr>
            <a:xfrm>
              <a:off x="2225500" y="1327388"/>
              <a:ext cx="224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15"/>
            <p:cNvCxnSpPr/>
            <p:nvPr/>
          </p:nvCxnSpPr>
          <p:spPr>
            <a:xfrm>
              <a:off x="2440000" y="1337125"/>
              <a:ext cx="9900" cy="10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15"/>
            <p:cNvCxnSpPr/>
            <p:nvPr/>
          </p:nvCxnSpPr>
          <p:spPr>
            <a:xfrm>
              <a:off x="2225500" y="2432125"/>
              <a:ext cx="224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" name="Google Shape;71;p15"/>
          <p:cNvSpPr txBox="1"/>
          <p:nvPr/>
        </p:nvSpPr>
        <p:spPr>
          <a:xfrm>
            <a:off x="2605900" y="1327350"/>
            <a:ext cx="11907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margin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9.2%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1137050" y="572075"/>
            <a:ext cx="6246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437425" y="572075"/>
            <a:ext cx="1190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</a:t>
            </a: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6750350" y="1385440"/>
            <a:ext cx="224400" cy="1942129"/>
            <a:chOff x="2225500" y="1327388"/>
            <a:chExt cx="224400" cy="1104738"/>
          </a:xfrm>
        </p:grpSpPr>
        <p:cxnSp>
          <p:nvCxnSpPr>
            <p:cNvPr id="75" name="Google Shape;75;p15"/>
            <p:cNvCxnSpPr/>
            <p:nvPr/>
          </p:nvCxnSpPr>
          <p:spPr>
            <a:xfrm>
              <a:off x="2225500" y="1327388"/>
              <a:ext cx="224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5"/>
            <p:cNvCxnSpPr/>
            <p:nvPr/>
          </p:nvCxnSpPr>
          <p:spPr>
            <a:xfrm>
              <a:off x="2440000" y="1337125"/>
              <a:ext cx="9900" cy="10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5"/>
            <p:cNvCxnSpPr/>
            <p:nvPr/>
          </p:nvCxnSpPr>
          <p:spPr>
            <a:xfrm>
              <a:off x="2225500" y="2432125"/>
              <a:ext cx="224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" name="Google Shape;78;p15"/>
          <p:cNvSpPr txBox="1"/>
          <p:nvPr/>
        </p:nvSpPr>
        <p:spPr>
          <a:xfrm>
            <a:off x="7140700" y="1744825"/>
            <a:ext cx="11907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margin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9.2%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847175" y="3406225"/>
            <a:ext cx="1298100" cy="1737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Adult Weekend ticket prices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$88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a regression model for it’s predictive capabilities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main response features we considered were: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Adult weekday prices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Adult weekend prices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Days opened last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Projected days open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Based on how to resort operates, and where we could make the greatest impact, our modelling focused on improve adult weekend ticket prices.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ran our model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Cleaned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Handled missing values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Got rid of duplicates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Explored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Investigated data relationships using covariance heat maps, pair plot, and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Trained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Created dummy or indicator features for categorical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Standardized numerical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Split data into training and testing (75/25 split)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Applied a scaler to the data set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a linear regression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used the features of the datasets as </a:t>
            </a:r>
            <a:r>
              <a:rPr lang="en"/>
              <a:t>coefficients</a:t>
            </a:r>
            <a:r>
              <a:rPr lang="en"/>
              <a:t>. Any feature that displayed </a:t>
            </a:r>
            <a:r>
              <a:rPr lang="en"/>
              <a:t>collinearity</a:t>
            </a:r>
            <a:r>
              <a:rPr lang="en"/>
              <a:t> was dropped as a feature which in this case was base-elev.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regression was run 3 times, the R</a:t>
            </a:r>
            <a:r>
              <a:rPr baseline="30000" lang="en"/>
              <a:t>2</a:t>
            </a:r>
            <a:r>
              <a:rPr lang="en"/>
              <a:t> (explained covariance) analyzed and more features were dropped with each running. We selected the model with the highest R</a:t>
            </a:r>
            <a:r>
              <a:rPr baseline="30000" lang="en"/>
              <a:t>2.</a:t>
            </a:r>
            <a:endParaRPr baseline="30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running model and understanding their explained variances, we analyzed their coefficients and based on that, we decided to drop features with each model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 1: all features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 2: dropped ‘state’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 3:dropped, ‘state’, ‘base_elev’, ‘summit_elev’,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20"/>
          <p:cNvGraphicFramePr/>
          <p:nvPr/>
        </p:nvGraphicFramePr>
        <p:xfrm>
          <a:off x="734825" y="348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{F7B3E0D3-4B15-42E9-A7A5-018AD6B1EF5D}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Explained Variance </a:t>
                      </a:r>
                      <a:r>
                        <a:rPr lang="en"/>
                        <a:t>(</a:t>
                      </a:r>
                      <a:r>
                        <a:rPr lang="en"/>
                        <a:t>R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0.6341163958213878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0.7799118555581643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0.7907137579373951</a:t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800300" y="1932475"/>
            <a:ext cx="1298100" cy="3210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2283275" y="3406225"/>
            <a:ext cx="1298100" cy="1737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5383725" y="1337100"/>
            <a:ext cx="1298100" cy="38064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21"/>
          <p:cNvGrpSpPr/>
          <p:nvPr/>
        </p:nvGrpSpPr>
        <p:grpSpPr>
          <a:xfrm>
            <a:off x="2200913" y="2021864"/>
            <a:ext cx="224400" cy="1244376"/>
            <a:chOff x="2225500" y="1327388"/>
            <a:chExt cx="224400" cy="1104738"/>
          </a:xfrm>
        </p:grpSpPr>
        <p:cxnSp>
          <p:nvCxnSpPr>
            <p:cNvPr id="119" name="Google Shape;119;p21"/>
            <p:cNvCxnSpPr/>
            <p:nvPr/>
          </p:nvCxnSpPr>
          <p:spPr>
            <a:xfrm>
              <a:off x="2225500" y="1327388"/>
              <a:ext cx="224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21"/>
            <p:cNvCxnSpPr/>
            <p:nvPr/>
          </p:nvCxnSpPr>
          <p:spPr>
            <a:xfrm>
              <a:off x="2440000" y="1337125"/>
              <a:ext cx="9900" cy="10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21"/>
            <p:cNvCxnSpPr/>
            <p:nvPr/>
          </p:nvCxnSpPr>
          <p:spPr>
            <a:xfrm>
              <a:off x="2225500" y="2432125"/>
              <a:ext cx="224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2" name="Google Shape;122;p21"/>
          <p:cNvSpPr txBox="1"/>
          <p:nvPr/>
        </p:nvSpPr>
        <p:spPr>
          <a:xfrm>
            <a:off x="2605900" y="1327350"/>
            <a:ext cx="11907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margin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9.2%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1137050" y="572075"/>
            <a:ext cx="6246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5437425" y="572075"/>
            <a:ext cx="1190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future</a:t>
            </a:r>
            <a:endParaRPr/>
          </a:p>
        </p:txBody>
      </p:sp>
      <p:grpSp>
        <p:nvGrpSpPr>
          <p:cNvPr id="125" name="Google Shape;125;p21"/>
          <p:cNvGrpSpPr/>
          <p:nvPr/>
        </p:nvGrpSpPr>
        <p:grpSpPr>
          <a:xfrm>
            <a:off x="6750350" y="1385440"/>
            <a:ext cx="224400" cy="1942129"/>
            <a:chOff x="2225500" y="1327388"/>
            <a:chExt cx="224400" cy="1104738"/>
          </a:xfrm>
        </p:grpSpPr>
        <p:cxnSp>
          <p:nvCxnSpPr>
            <p:cNvPr id="126" name="Google Shape;126;p21"/>
            <p:cNvCxnSpPr/>
            <p:nvPr/>
          </p:nvCxnSpPr>
          <p:spPr>
            <a:xfrm>
              <a:off x="2225500" y="1327388"/>
              <a:ext cx="224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21"/>
            <p:cNvCxnSpPr/>
            <p:nvPr/>
          </p:nvCxnSpPr>
          <p:spPr>
            <a:xfrm>
              <a:off x="2440000" y="1337125"/>
              <a:ext cx="9900" cy="10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21"/>
            <p:cNvCxnSpPr/>
            <p:nvPr/>
          </p:nvCxnSpPr>
          <p:spPr>
            <a:xfrm>
              <a:off x="2225500" y="2432125"/>
              <a:ext cx="224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" name="Google Shape;129;p21"/>
          <p:cNvSpPr txBox="1"/>
          <p:nvPr/>
        </p:nvSpPr>
        <p:spPr>
          <a:xfrm>
            <a:off x="7140700" y="1744825"/>
            <a:ext cx="11907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margin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 9.2%</a:t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6847175" y="3406225"/>
            <a:ext cx="1298100" cy="1737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