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6" r:id="rId2"/>
    <p:sldMasterId id="2147483679" r:id="rId3"/>
  </p:sldMasterIdLst>
  <p:notesMasterIdLst>
    <p:notesMasterId r:id="rId16"/>
  </p:notesMasterIdLst>
  <p:sldIdLst>
    <p:sldId id="261" r:id="rId4"/>
    <p:sldId id="282" r:id="rId5"/>
    <p:sldId id="277" r:id="rId6"/>
    <p:sldId id="273" r:id="rId7"/>
    <p:sldId id="263" r:id="rId8"/>
    <p:sldId id="266" r:id="rId9"/>
    <p:sldId id="264" r:id="rId10"/>
    <p:sldId id="283" r:id="rId11"/>
    <p:sldId id="275" r:id="rId12"/>
    <p:sldId id="285" r:id="rId13"/>
    <p:sldId id="286" r:id="rId14"/>
    <p:sldId id="284"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94" autoAdjust="0"/>
  </p:normalViewPr>
  <p:slideViewPr>
    <p:cSldViewPr>
      <p:cViewPr varScale="1">
        <p:scale>
          <a:sx n="71" d="100"/>
          <a:sy n="71" d="100"/>
        </p:scale>
        <p:origin x="-882"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AEEA5A-AE97-4EB9-A7E1-AB510938D199}" type="datetimeFigureOut">
              <a:rPr lang="en-US" smtClean="0"/>
              <a:t>12/23/2019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877CD5-34A5-4E73-9324-94D3F5F18AFE}" type="slidenum">
              <a:rPr lang="en-US" smtClean="0"/>
              <a:t>‹#›</a:t>
            </a:fld>
            <a:endParaRPr lang="en-US"/>
          </a:p>
        </p:txBody>
      </p:sp>
    </p:spTree>
    <p:extLst>
      <p:ext uri="{BB962C8B-B14F-4D97-AF65-F5344CB8AC3E}">
        <p14:creationId xmlns:p14="http://schemas.microsoft.com/office/powerpoint/2010/main" val="3944684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Lead AFRT &amp; ART were &gt;2 hours</a:t>
            </a:r>
            <a:endParaRPr lang="en-US" dirty="0"/>
          </a:p>
        </p:txBody>
      </p:sp>
      <p:sp>
        <p:nvSpPr>
          <p:cNvPr id="4" name="Slide Number Placeholder 3"/>
          <p:cNvSpPr>
            <a:spLocks noGrp="1"/>
          </p:cNvSpPr>
          <p:nvPr>
            <p:ph type="sldNum" sz="quarter" idx="10"/>
          </p:nvPr>
        </p:nvSpPr>
        <p:spPr/>
        <p:txBody>
          <a:bodyPr/>
          <a:lstStyle/>
          <a:p>
            <a:fld id="{57877CD5-34A5-4E73-9324-94D3F5F18AFE}" type="slidenum">
              <a:rPr lang="en-US" smtClean="0"/>
              <a:t>2</a:t>
            </a:fld>
            <a:endParaRPr lang="en-US"/>
          </a:p>
        </p:txBody>
      </p:sp>
    </p:spTree>
    <p:extLst>
      <p:ext uri="{BB962C8B-B14F-4D97-AF65-F5344CB8AC3E}">
        <p14:creationId xmlns:p14="http://schemas.microsoft.com/office/powerpoint/2010/main" val="1608813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1" kern="1200" dirty="0" smtClean="0">
                <a:solidFill>
                  <a:schemeClr val="tx1"/>
                </a:solidFill>
                <a:effectLst/>
                <a:latin typeface="+mn-lt"/>
                <a:ea typeface="+mn-ea"/>
                <a:cs typeface="+mn-cs"/>
              </a:rPr>
              <a:t>Current Macy’s Survey Question:</a:t>
            </a:r>
            <a:r>
              <a:rPr lang="en-US" sz="1200" i="1" kern="1200" dirty="0" smtClean="0">
                <a:solidFill>
                  <a:schemeClr val="tx1"/>
                </a:solidFill>
                <a:effectLst/>
                <a:latin typeface="+mn-lt"/>
                <a:ea typeface="+mn-ea"/>
                <a:cs typeface="+mn-cs"/>
              </a:rPr>
              <a:t>  How would you rate the service you received from Macy's?</a:t>
            </a:r>
            <a:endParaRPr lang="en-US" sz="1200" kern="1200" dirty="0" smtClean="0">
              <a:solidFill>
                <a:schemeClr val="tx1"/>
              </a:solidFill>
              <a:effectLst/>
              <a:latin typeface="+mn-lt"/>
              <a:ea typeface="+mn-ea"/>
              <a:cs typeface="+mn-cs"/>
            </a:endParaRP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1" kern="1200" dirty="0" smtClean="0">
                <a:solidFill>
                  <a:schemeClr val="tx1"/>
                </a:solidFill>
                <a:effectLst/>
                <a:latin typeface="+mn-lt"/>
                <a:ea typeface="+mn-ea"/>
                <a:cs typeface="+mn-cs"/>
              </a:rPr>
              <a:t>Current BLM Survey Question:</a:t>
            </a:r>
            <a:r>
              <a:rPr lang="en-US" sz="1200" i="1" kern="1200" dirty="0" smtClean="0">
                <a:solidFill>
                  <a:schemeClr val="tx1"/>
                </a:solidFill>
                <a:effectLst/>
                <a:latin typeface="+mn-lt"/>
                <a:ea typeface="+mn-ea"/>
                <a:cs typeface="+mn-cs"/>
              </a:rPr>
              <a:t>  How would you rate the service you received from Bloomingdale's?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err="1" smtClean="0">
                <a:solidFill>
                  <a:srgbClr val="FF0000"/>
                </a:solidFill>
                <a:effectLst/>
                <a:latin typeface="+mn-lt"/>
                <a:ea typeface="+mn-ea"/>
                <a:cs typeface="+mn-cs"/>
              </a:rPr>
              <a:t>Conversocial</a:t>
            </a:r>
            <a:r>
              <a:rPr lang="en-US" sz="1200" i="1" kern="1200" dirty="0" smtClean="0">
                <a:solidFill>
                  <a:srgbClr val="FF0000"/>
                </a:solidFill>
                <a:effectLst/>
                <a:latin typeface="+mn-lt"/>
                <a:ea typeface="+mn-ea"/>
                <a:cs typeface="+mn-cs"/>
              </a:rPr>
              <a:t> recommended CSAT metric</a:t>
            </a:r>
            <a:endParaRPr lang="en-US" sz="1200" kern="1200" dirty="0" smtClean="0">
              <a:solidFill>
                <a:srgbClr val="FF0000"/>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A5632-566F-7943-8539-3581F3F7994B}" type="slidenum">
              <a:rPr lang="en-US" smtClean="0"/>
              <a:t>4</a:t>
            </a:fld>
            <a:endParaRPr lang="en-US"/>
          </a:p>
        </p:txBody>
      </p:sp>
    </p:spTree>
    <p:extLst>
      <p:ext uri="{BB962C8B-B14F-4D97-AF65-F5344CB8AC3E}">
        <p14:creationId xmlns:p14="http://schemas.microsoft.com/office/powerpoint/2010/main" val="2794906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a:t>
            </a:r>
            <a:r>
              <a:rPr lang="en-US" baseline="0" dirty="0" smtClean="0"/>
              <a:t> out high take-rate </a:t>
            </a:r>
            <a:endParaRPr lang="en-US" dirty="0"/>
          </a:p>
        </p:txBody>
      </p:sp>
      <p:sp>
        <p:nvSpPr>
          <p:cNvPr id="4" name="Slide Number Placeholder 3"/>
          <p:cNvSpPr>
            <a:spLocks noGrp="1"/>
          </p:cNvSpPr>
          <p:nvPr>
            <p:ph type="sldNum" sz="quarter" idx="10"/>
          </p:nvPr>
        </p:nvSpPr>
        <p:spPr/>
        <p:txBody>
          <a:bodyPr/>
          <a:lstStyle/>
          <a:p>
            <a:fld id="{57877CD5-34A5-4E73-9324-94D3F5F18AFE}" type="slidenum">
              <a:rPr lang="en-US" smtClean="0"/>
              <a:t>5</a:t>
            </a:fld>
            <a:endParaRPr lang="en-US"/>
          </a:p>
        </p:txBody>
      </p:sp>
    </p:spTree>
    <p:extLst>
      <p:ext uri="{BB962C8B-B14F-4D97-AF65-F5344CB8AC3E}">
        <p14:creationId xmlns:p14="http://schemas.microsoft.com/office/powerpoint/2010/main" val="1202966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3AA5632-566F-7943-8539-3581F3F7994B}"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29951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323"/>
            <a:ext cx="8229600" cy="1019823"/>
          </a:xfrm>
          <a:prstGeom prst="rect">
            <a:avLst/>
          </a:prstGeom>
        </p:spPr>
        <p:txBody>
          <a:bodyPr vert="horz"/>
          <a:lstStyle>
            <a:lvl1pPr>
              <a:defRPr>
                <a:solidFill>
                  <a:schemeClr val="accent1"/>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2181225" y="3802063"/>
            <a:ext cx="4583113" cy="871537"/>
          </a:xfrm>
        </p:spPr>
        <p:txBody>
          <a:bodyPr>
            <a:normAutofit/>
          </a:bodyPr>
          <a:lstStyle>
            <a:lvl1pPr algn="ctr">
              <a:defRPr sz="1500">
                <a:solidFill>
                  <a:schemeClr val="accent1"/>
                </a:solidFill>
              </a:defRPr>
            </a:lvl1pPr>
          </a:lstStyle>
          <a:p>
            <a:pPr lvl="0"/>
            <a:r>
              <a:rPr lang="en-US"/>
              <a:t>SUBHEADER</a:t>
            </a:r>
          </a:p>
        </p:txBody>
      </p:sp>
      <p:pic>
        <p:nvPicPr>
          <p:cNvPr id="7" name="Picture 6"/>
          <p:cNvPicPr>
            <a:picLocks noChangeAspect="1"/>
          </p:cNvPicPr>
          <p:nvPr userDrawn="1"/>
        </p:nvPicPr>
        <p:blipFill>
          <a:blip r:embed="rId2"/>
          <a:stretch>
            <a:fillRect/>
          </a:stretch>
        </p:blipFill>
        <p:spPr>
          <a:xfrm>
            <a:off x="2908300" y="5392168"/>
            <a:ext cx="3314700" cy="1219200"/>
          </a:xfrm>
          <a:prstGeom prst="rect">
            <a:avLst/>
          </a:prstGeom>
        </p:spPr>
      </p:pic>
    </p:spTree>
    <p:extLst>
      <p:ext uri="{BB962C8B-B14F-4D97-AF65-F5344CB8AC3E}">
        <p14:creationId xmlns:p14="http://schemas.microsoft.com/office/powerpoint/2010/main" val="137064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9385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2160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8686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9281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4535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323"/>
            <a:ext cx="8229600" cy="1019823"/>
          </a:xfrm>
          <a:prstGeom prst="rect">
            <a:avLst/>
          </a:prstGeom>
        </p:spPr>
        <p:txBody>
          <a:bodyPr vert="horz"/>
          <a:lstStyle>
            <a:lvl1pPr>
              <a:defRPr>
                <a:solidFill>
                  <a:schemeClr val="accent1"/>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2181225" y="3802063"/>
            <a:ext cx="4583113" cy="871537"/>
          </a:xfrm>
        </p:spPr>
        <p:txBody>
          <a:bodyPr>
            <a:normAutofit/>
          </a:bodyPr>
          <a:lstStyle>
            <a:lvl1pPr algn="ctr">
              <a:defRPr sz="1500">
                <a:solidFill>
                  <a:schemeClr val="accent1"/>
                </a:solidFill>
              </a:defRPr>
            </a:lvl1pPr>
          </a:lstStyle>
          <a:p>
            <a:pPr lvl="0"/>
            <a:r>
              <a:rPr lang="en-US"/>
              <a:t>SUBHEADER</a:t>
            </a:r>
          </a:p>
        </p:txBody>
      </p:sp>
      <p:pic>
        <p:nvPicPr>
          <p:cNvPr id="7" name="Picture 6"/>
          <p:cNvPicPr>
            <a:picLocks noChangeAspect="1"/>
          </p:cNvPicPr>
          <p:nvPr userDrawn="1"/>
        </p:nvPicPr>
        <p:blipFill>
          <a:blip r:embed="rId2"/>
          <a:stretch>
            <a:fillRect/>
          </a:stretch>
        </p:blipFill>
        <p:spPr>
          <a:xfrm>
            <a:off x="2908300" y="5392168"/>
            <a:ext cx="3314700" cy="1219200"/>
          </a:xfrm>
          <a:prstGeom prst="rect">
            <a:avLst/>
          </a:prstGeom>
        </p:spPr>
      </p:pic>
    </p:spTree>
    <p:extLst>
      <p:ext uri="{BB962C8B-B14F-4D97-AF65-F5344CB8AC3E}">
        <p14:creationId xmlns:p14="http://schemas.microsoft.com/office/powerpoint/2010/main" val="2893557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69326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0788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5359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530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TextBox 7"/>
          <p:cNvSpPr txBox="1"/>
          <p:nvPr userDrawn="1"/>
        </p:nvSpPr>
        <p:spPr>
          <a:xfrm>
            <a:off x="8604785" y="6448734"/>
            <a:ext cx="398790" cy="246221"/>
          </a:xfrm>
          <a:prstGeom prst="rect">
            <a:avLst/>
          </a:prstGeom>
          <a:noFill/>
        </p:spPr>
        <p:txBody>
          <a:bodyPr wrap="square" rtlCol="0">
            <a:spAutoFit/>
          </a:bodyPr>
          <a:lstStyle/>
          <a:p>
            <a:pPr defTabSz="457200"/>
            <a:fld id="{8E469D43-7BA0-654E-9FD5-657B8C64E359}" type="slidenum">
              <a:rPr lang="en-US" sz="1000">
                <a:solidFill>
                  <a:srgbClr val="969696"/>
                </a:solidFill>
              </a:rPr>
              <a:pPr defTabSz="457200"/>
              <a:t>‹#›</a:t>
            </a:fld>
            <a:endParaRPr lang="en-US" sz="1000">
              <a:solidFill>
                <a:srgbClr val="969696"/>
              </a:solidFill>
            </a:endParaRPr>
          </a:p>
        </p:txBody>
      </p:sp>
      <p:cxnSp>
        <p:nvCxnSpPr>
          <p:cNvPr id="9" name="Straight Connector 8"/>
          <p:cNvCxnSpPr/>
          <p:nvPr userDrawn="1"/>
        </p:nvCxnSpPr>
        <p:spPr>
          <a:xfrm>
            <a:off x="8588554" y="6451568"/>
            <a:ext cx="0" cy="251528"/>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sp>
        <p:nvSpPr>
          <p:cNvPr id="11" name="Text Placeholder 10"/>
          <p:cNvSpPr>
            <a:spLocks noGrp="1"/>
          </p:cNvSpPr>
          <p:nvPr>
            <p:ph type="body" sz="quarter" idx="10"/>
          </p:nvPr>
        </p:nvSpPr>
        <p:spPr>
          <a:xfrm>
            <a:off x="457200" y="2271713"/>
            <a:ext cx="5973924" cy="3011487"/>
          </a:xfrm>
        </p:spPr>
        <p:txBody>
          <a:bodyPr>
            <a:normAutofit/>
          </a:bodyPr>
          <a:lstStyle>
            <a:lvl1pPr>
              <a:lnSpc>
                <a:spcPct val="130000"/>
              </a:lnSpc>
              <a:defRPr sz="1400">
                <a:solidFill>
                  <a:schemeClr val="accent1"/>
                </a:solidFill>
              </a:defRPr>
            </a:lvl1pPr>
            <a:lvl2pPr>
              <a:lnSpc>
                <a:spcPct val="130000"/>
              </a:lnSpc>
              <a:defRPr sz="1400">
                <a:solidFill>
                  <a:schemeClr val="accent1"/>
                </a:solidFill>
              </a:defRPr>
            </a:lvl2pPr>
            <a:lvl3pPr>
              <a:lnSpc>
                <a:spcPct val="130000"/>
              </a:lnSpc>
              <a:defRPr sz="1400">
                <a:solidFill>
                  <a:schemeClr val="accent1"/>
                </a:solidFill>
              </a:defRPr>
            </a:lvl3pPr>
            <a:lvl4pPr>
              <a:lnSpc>
                <a:spcPct val="130000"/>
              </a:lnSpc>
              <a:defRPr sz="1400">
                <a:solidFill>
                  <a:schemeClr val="accent1"/>
                </a:solidFill>
              </a:defRPr>
            </a:lvl4pPr>
            <a:lvl5pPr>
              <a:lnSpc>
                <a:spcPct val="130000"/>
              </a:lnSpc>
              <a:defRPr sz="1400">
                <a:solidFill>
                  <a:schemeClr val="accent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a:xfrm>
            <a:off x="457200" y="451753"/>
            <a:ext cx="7886700" cy="1325563"/>
          </a:xfrm>
          <a:prstGeom prst="rect">
            <a:avLst/>
          </a:prstGeom>
        </p:spPr>
        <p:txBody>
          <a:bodyPr/>
          <a:lstStyle>
            <a:lvl1pPr algn="l">
              <a:defRPr sz="3500">
                <a:solidFill>
                  <a:schemeClr val="accent1"/>
                </a:solidFill>
              </a:defRPr>
            </a:lvl1pPr>
          </a:lstStyle>
          <a:p>
            <a:r>
              <a:rPr lang="en-US" smtClean="0"/>
              <a:t>Click to edit Master title style</a:t>
            </a:r>
            <a:endParaRPr lang="en-US" dirty="0"/>
          </a:p>
        </p:txBody>
      </p:sp>
      <p:pic>
        <p:nvPicPr>
          <p:cNvPr id="10" name="Picture 9"/>
          <p:cNvPicPr>
            <a:picLocks noChangeAspect="1"/>
          </p:cNvPicPr>
          <p:nvPr userDrawn="1"/>
        </p:nvPicPr>
        <p:blipFill>
          <a:blip r:embed="rId2"/>
          <a:stretch>
            <a:fillRect/>
          </a:stretch>
        </p:blipFill>
        <p:spPr>
          <a:xfrm>
            <a:off x="7628963" y="6440955"/>
            <a:ext cx="825500" cy="254000"/>
          </a:xfrm>
          <a:prstGeom prst="rect">
            <a:avLst/>
          </a:prstGeom>
        </p:spPr>
      </p:pic>
    </p:spTree>
    <p:extLst>
      <p:ext uri="{BB962C8B-B14F-4D97-AF65-F5344CB8AC3E}">
        <p14:creationId xmlns:p14="http://schemas.microsoft.com/office/powerpoint/2010/main" val="25945659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65263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96770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3343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227005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27438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11614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128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619323"/>
            <a:ext cx="8229600" cy="1019823"/>
          </a:xfrm>
          <a:prstGeom prst="rect">
            <a:avLst/>
          </a:prstGeom>
        </p:spPr>
        <p:txBody>
          <a:bodyPr vert="horz"/>
          <a:lstStyle>
            <a:lvl1pPr>
              <a:defRPr>
                <a:solidFill>
                  <a:schemeClr val="accent1"/>
                </a:solidFill>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a:xfrm>
            <a:off x="2181225" y="3802063"/>
            <a:ext cx="4583113" cy="871537"/>
          </a:xfrm>
        </p:spPr>
        <p:txBody>
          <a:bodyPr>
            <a:normAutofit/>
          </a:bodyPr>
          <a:lstStyle>
            <a:lvl1pPr algn="ctr">
              <a:defRPr sz="1500">
                <a:solidFill>
                  <a:schemeClr val="accent1"/>
                </a:solidFill>
              </a:defRPr>
            </a:lvl1pPr>
          </a:lstStyle>
          <a:p>
            <a:pPr lvl="0"/>
            <a:r>
              <a:rPr lang="en-US"/>
              <a:t>SUBHEADER</a:t>
            </a:r>
          </a:p>
        </p:txBody>
      </p:sp>
      <p:pic>
        <p:nvPicPr>
          <p:cNvPr id="7" name="Picture 6"/>
          <p:cNvPicPr>
            <a:picLocks noChangeAspect="1"/>
          </p:cNvPicPr>
          <p:nvPr userDrawn="1"/>
        </p:nvPicPr>
        <p:blipFill>
          <a:blip r:embed="rId2"/>
          <a:stretch>
            <a:fillRect/>
          </a:stretch>
        </p:blipFill>
        <p:spPr>
          <a:xfrm>
            <a:off x="2908300" y="5392168"/>
            <a:ext cx="3314700" cy="1219200"/>
          </a:xfrm>
          <a:prstGeom prst="rect">
            <a:avLst/>
          </a:prstGeom>
        </p:spPr>
      </p:pic>
    </p:spTree>
    <p:extLst>
      <p:ext uri="{BB962C8B-B14F-4D97-AF65-F5344CB8AC3E}">
        <p14:creationId xmlns:p14="http://schemas.microsoft.com/office/powerpoint/2010/main" val="1826373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511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2891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255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1349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802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43931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49484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9"/>
          <p:cNvSpPr>
            <a:spLocks noGrp="1"/>
          </p:cNvSpPr>
          <p:nvPr>
            <p:ph type="body" idx="1"/>
          </p:nvPr>
        </p:nvSpPr>
        <p:spPr>
          <a:xfrm>
            <a:off x="457200" y="1600201"/>
            <a:ext cx="8229600" cy="28042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1965858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hf hdr="0" ftr="0" dt="0"/>
  <p:txStyles>
    <p:titleStyle>
      <a:lvl1pPr algn="ctr" defTabSz="457200" rtl="0" eaLnBrk="1" latinLnBrk="0" hangingPunct="1">
        <a:spcBef>
          <a:spcPct val="0"/>
        </a:spcBef>
        <a:buNone/>
        <a:defRPr sz="4400" kern="1200">
          <a:solidFill>
            <a:schemeClr val="tx1"/>
          </a:solidFill>
          <a:latin typeface="Arial"/>
          <a:ea typeface="+mj-ea"/>
          <a:cs typeface="+mj-cs"/>
        </a:defRPr>
      </a:lvl1pPr>
    </p:titleStyle>
    <p:bodyStyle>
      <a:lvl1pPr marL="0" indent="0" algn="l" defTabSz="457200" rtl="0" eaLnBrk="1" latinLnBrk="0" hangingPunct="1">
        <a:lnSpc>
          <a:spcPct val="130000"/>
        </a:lnSpc>
        <a:spcBef>
          <a:spcPct val="20000"/>
        </a:spcBef>
        <a:buFont typeface="Arial"/>
        <a:buNone/>
        <a:defRPr sz="3200" kern="1200">
          <a:solidFill>
            <a:schemeClr val="accent1"/>
          </a:solidFill>
          <a:latin typeface="+mn-lt"/>
          <a:ea typeface="+mn-ea"/>
          <a:cs typeface="+mn-cs"/>
        </a:defRPr>
      </a:lvl1pPr>
      <a:lvl2pPr marL="457200" indent="0" algn="l" defTabSz="457200" rtl="0" eaLnBrk="1" latinLnBrk="0" hangingPunct="1">
        <a:lnSpc>
          <a:spcPct val="130000"/>
        </a:lnSpc>
        <a:spcBef>
          <a:spcPct val="20000"/>
        </a:spcBef>
        <a:buFont typeface="Arial"/>
        <a:buNone/>
        <a:defRPr sz="2800" kern="1200">
          <a:solidFill>
            <a:schemeClr val="accent1"/>
          </a:solidFill>
          <a:latin typeface="+mn-lt"/>
          <a:ea typeface="+mn-ea"/>
          <a:cs typeface="+mn-cs"/>
        </a:defRPr>
      </a:lvl2pPr>
      <a:lvl3pPr marL="914400" indent="0" algn="l" defTabSz="457200" rtl="0" eaLnBrk="1" latinLnBrk="0" hangingPunct="1">
        <a:lnSpc>
          <a:spcPct val="130000"/>
        </a:lnSpc>
        <a:spcBef>
          <a:spcPct val="20000"/>
        </a:spcBef>
        <a:buFont typeface="Arial"/>
        <a:buNone/>
        <a:defRPr sz="2400" kern="1200">
          <a:solidFill>
            <a:schemeClr val="accent1"/>
          </a:solidFill>
          <a:latin typeface="+mn-lt"/>
          <a:ea typeface="+mn-ea"/>
          <a:cs typeface="+mn-cs"/>
        </a:defRPr>
      </a:lvl3pPr>
      <a:lvl4pPr marL="1371600" indent="0" algn="l" defTabSz="457200" rtl="0" eaLnBrk="1" latinLnBrk="0" hangingPunct="1">
        <a:lnSpc>
          <a:spcPct val="130000"/>
        </a:lnSpc>
        <a:spcBef>
          <a:spcPct val="20000"/>
        </a:spcBef>
        <a:buFont typeface="Arial"/>
        <a:buNone/>
        <a:defRPr sz="2000" kern="1200">
          <a:solidFill>
            <a:schemeClr val="accent1"/>
          </a:solidFill>
          <a:latin typeface="+mn-lt"/>
          <a:ea typeface="+mn-ea"/>
          <a:cs typeface="+mn-cs"/>
        </a:defRPr>
      </a:lvl4pPr>
      <a:lvl5pPr marL="1828800" indent="0" algn="l" defTabSz="457200" rtl="0" eaLnBrk="1" latinLnBrk="0" hangingPunct="1">
        <a:lnSpc>
          <a:spcPct val="130000"/>
        </a:lnSpc>
        <a:spcBef>
          <a:spcPct val="20000"/>
        </a:spcBef>
        <a:buFont typeface="Arial"/>
        <a:buNone/>
        <a:defRPr sz="2000" kern="1200">
          <a:solidFill>
            <a:schemeClr val="accen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357006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5D215-3457-4ACE-B374-1494A97D2FAD}" type="datetimeFigureOut">
              <a:rPr lang="en-US" smtClean="0">
                <a:solidFill>
                  <a:prstClr val="black">
                    <a:tint val="75000"/>
                  </a:prstClr>
                </a:solidFill>
              </a:rPr>
              <a:pPr/>
              <a:t>12/23/2019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C7BA26-73C2-43D0-94DF-BA543FE1CD6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882385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2259931"/>
            <a:ext cx="9144000" cy="884234"/>
          </a:xfrm>
          <a:prstGeom prst="rect">
            <a:avLst/>
          </a:prstGeom>
        </p:spPr>
        <p:txBody>
          <a:bodyPr/>
          <a:lstStyle>
            <a:lvl1pPr algn="ctr" defTabSz="457200" rtl="0" eaLnBrk="1" latinLnBrk="0" hangingPunct="1">
              <a:spcBef>
                <a:spcPct val="0"/>
              </a:spcBef>
              <a:buNone/>
              <a:defRPr sz="4400" kern="1200">
                <a:solidFill>
                  <a:schemeClr val="accent2"/>
                </a:solidFill>
                <a:latin typeface="Arial"/>
                <a:ea typeface="+mj-ea"/>
                <a:cs typeface="+mj-cs"/>
              </a:defRPr>
            </a:lvl1pPr>
          </a:lstStyle>
          <a:p>
            <a:r>
              <a:rPr lang="en-US" sz="6600" dirty="0" smtClean="0">
                <a:solidFill>
                  <a:srgbClr val="FFFFFF">
                    <a:lumMod val="50000"/>
                  </a:srgbClr>
                </a:solidFill>
              </a:rPr>
              <a:t>MCCS</a:t>
            </a:r>
            <a:r>
              <a:rPr lang="en-US" sz="6600" dirty="0" smtClean="0">
                <a:solidFill>
                  <a:srgbClr val="969696"/>
                </a:solidFill>
              </a:rPr>
              <a:t> </a:t>
            </a:r>
            <a:r>
              <a:rPr lang="en-US" sz="6600" dirty="0" smtClean="0">
                <a:solidFill>
                  <a:srgbClr val="E11A25"/>
                </a:solidFill>
              </a:rPr>
              <a:t>Social Media</a:t>
            </a:r>
          </a:p>
          <a:p>
            <a:r>
              <a:rPr lang="en-US" sz="3200" dirty="0" smtClean="0">
                <a:solidFill>
                  <a:srgbClr val="FFFFFF">
                    <a:lumMod val="50000"/>
                  </a:srgbClr>
                </a:solidFill>
              </a:rPr>
              <a:t>Bi-Weekly Business Update</a:t>
            </a:r>
          </a:p>
        </p:txBody>
      </p:sp>
    </p:spTree>
    <p:extLst>
      <p:ext uri="{BB962C8B-B14F-4D97-AF65-F5344CB8AC3E}">
        <p14:creationId xmlns:p14="http://schemas.microsoft.com/office/powerpoint/2010/main" val="39160215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313898" y="259071"/>
            <a:ext cx="8601499" cy="646331"/>
          </a:xfrm>
          <a:prstGeom prst="rect">
            <a:avLst/>
          </a:prstGeom>
        </p:spPr>
        <p:txBody>
          <a:bodyPr wrap="square">
            <a:spAutoFit/>
          </a:bodyPr>
          <a:lstStyle/>
          <a:p>
            <a:pPr defTabSz="457200"/>
            <a:r>
              <a:rPr lang="en-US" sz="3600" b="1" dirty="0">
                <a:solidFill>
                  <a:srgbClr val="FF0000"/>
                </a:solidFill>
                <a:latin typeface="+mj-lt"/>
                <a:ea typeface="+mj-ea"/>
                <a:cs typeface="+mj-cs"/>
              </a:rPr>
              <a:t>Macy’s Content Topics</a:t>
            </a:r>
          </a:p>
        </p:txBody>
      </p:sp>
      <p:graphicFrame>
        <p:nvGraphicFramePr>
          <p:cNvPr id="6" name="Table 5"/>
          <p:cNvGraphicFramePr>
            <a:graphicFrameLocks noGrp="1"/>
          </p:cNvGraphicFramePr>
          <p:nvPr>
            <p:extLst>
              <p:ext uri="{D42A27DB-BD31-4B8C-83A1-F6EECF244321}">
                <p14:modId xmlns:p14="http://schemas.microsoft.com/office/powerpoint/2010/main" val="2201206619"/>
              </p:ext>
            </p:extLst>
          </p:nvPr>
        </p:nvGraphicFramePr>
        <p:xfrm>
          <a:off x="499272" y="1053440"/>
          <a:ext cx="3925278" cy="5358529"/>
        </p:xfrm>
        <a:graphic>
          <a:graphicData uri="http://schemas.openxmlformats.org/drawingml/2006/table">
            <a:tbl>
              <a:tblPr firstRow="1" bandRow="1">
                <a:tableStyleId>{69012ECD-51FC-41F1-AA8D-1B2483CD663E}</a:tableStyleId>
              </a:tblPr>
              <a:tblGrid>
                <a:gridCol w="2515578"/>
                <a:gridCol w="1409700"/>
              </a:tblGrid>
              <a:tr h="576113">
                <a:tc>
                  <a:txBody>
                    <a:bodyPr/>
                    <a:lstStyle/>
                    <a:p>
                      <a:pPr algn="l"/>
                      <a:r>
                        <a:rPr lang="en-US" sz="2000" b="1" dirty="0" smtClean="0">
                          <a:latin typeface="Calibri" panose="020F0502020204030204" pitchFamily="34" charset="0"/>
                          <a:cs typeface="Calibri" panose="020F0502020204030204" pitchFamily="34" charset="0"/>
                        </a:rPr>
                        <a:t>Topic:</a:t>
                      </a:r>
                      <a:endParaRPr lang="en-US" sz="2000" b="1" dirty="0">
                        <a:latin typeface="Calibri" panose="020F0502020204030204" pitchFamily="34" charset="0"/>
                        <a:cs typeface="Calibri" panose="020F050202020403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latin typeface="Calibri" panose="020F0502020204030204" pitchFamily="34" charset="0"/>
                          <a:cs typeface="Calibri" panose="020F0502020204030204" pitchFamily="34" charset="0"/>
                        </a:rPr>
                        <a:t>Respond:</a:t>
                      </a:r>
                      <a:endParaRPr lang="en-US" sz="2000" b="1" dirty="0">
                        <a:latin typeface="Calibri" panose="020F0502020204030204" pitchFamily="34" charset="0"/>
                        <a:cs typeface="Calibri" panose="020F0502020204030204" pitchFamily="34" charset="0"/>
                      </a:endParaRPr>
                    </a:p>
                  </a:txBody>
                  <a:tcPr anchor="ctr"/>
                </a:tc>
              </a:tr>
              <a:tr h="329208">
                <a:tc>
                  <a:txBody>
                    <a:bodyPr/>
                    <a:lstStyle/>
                    <a:p>
                      <a:r>
                        <a:rPr lang="en-US" sz="1600" b="0" kern="1200" dirty="0" smtClean="0">
                          <a:latin typeface="Calibri" panose="020F0502020204030204" pitchFamily="34" charset="0"/>
                          <a:cs typeface="Calibri" panose="020F0502020204030204" pitchFamily="34" charset="0"/>
                        </a:rPr>
                        <a:t>Positive/Neutral Posts (ICUC owned)</a:t>
                      </a:r>
                      <a:endParaRPr lang="en-US" sz="1600" b="0"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algn="ctr"/>
                      <a:r>
                        <a:rPr lang="en-US" b="1" dirty="0" smtClean="0">
                          <a:solidFill>
                            <a:srgbClr val="00B050"/>
                          </a:solidFill>
                          <a:sym typeface="Wingdings"/>
                        </a:rPr>
                        <a:t></a:t>
                      </a:r>
                      <a:endParaRPr lang="en-US" b="1" dirty="0">
                        <a:solidFill>
                          <a:srgbClr val="00B050"/>
                        </a:solidFill>
                      </a:endParaRPr>
                    </a:p>
                  </a:txBody>
                  <a:tcPr anchor="ctr"/>
                </a:tc>
              </a:tr>
              <a:tr h="329208">
                <a:tc>
                  <a:txBody>
                    <a:bodyPr/>
                    <a:lstStyle/>
                    <a:p>
                      <a:r>
                        <a:rPr lang="en-US" sz="1600" b="1" kern="1200" dirty="0" smtClean="0">
                          <a:latin typeface="Calibri" panose="020F0502020204030204" pitchFamily="34" charset="0"/>
                          <a:cs typeface="Calibri" panose="020F0502020204030204" pitchFamily="34" charset="0"/>
                        </a:rPr>
                        <a:t>Site/App Issues</a:t>
                      </a:r>
                      <a:endParaRPr lang="en-US" sz="1600" b="1"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sym typeface="Wingdings"/>
                        </a:rPr>
                        <a:t></a:t>
                      </a:r>
                      <a:endParaRPr lang="en-US" b="1" dirty="0" smtClean="0">
                        <a:solidFill>
                          <a:srgbClr val="00B050"/>
                        </a:solidFill>
                      </a:endParaRPr>
                    </a:p>
                  </a:txBody>
                  <a:tcPr anchor="ctr"/>
                </a:tc>
              </a:tr>
              <a:tr h="329208">
                <a:tc>
                  <a:txBody>
                    <a:bodyPr/>
                    <a:lstStyle/>
                    <a:p>
                      <a:r>
                        <a:rPr lang="en-US" sz="1600" b="1" kern="1200" dirty="0" smtClean="0">
                          <a:latin typeface="Calibri" panose="020F0502020204030204" pitchFamily="34" charset="0"/>
                          <a:cs typeface="Calibri" panose="020F0502020204030204" pitchFamily="34" charset="0"/>
                        </a:rPr>
                        <a:t>General Complaints</a:t>
                      </a:r>
                      <a:endParaRPr lang="en-US" sz="1600" b="1" kern="1200" dirty="0" smtClean="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sym typeface="Wingdings"/>
                        </a:rPr>
                        <a:t></a:t>
                      </a:r>
                      <a:endParaRPr lang="en-US" b="1" dirty="0" smtClean="0">
                        <a:solidFill>
                          <a:srgbClr val="00B050"/>
                        </a:solidFill>
                      </a:endParaRPr>
                    </a:p>
                  </a:txBody>
                  <a:tcPr anchor="ctr"/>
                </a:tc>
              </a:tr>
              <a:tr h="329208">
                <a:tc>
                  <a:txBody>
                    <a:bodyPr/>
                    <a:lstStyle/>
                    <a:p>
                      <a:r>
                        <a:rPr lang="en-US" sz="1600" b="1" kern="1200" dirty="0" smtClean="0">
                          <a:latin typeface="Calibri" panose="020F0502020204030204" pitchFamily="34" charset="0"/>
                          <a:cs typeface="Calibri" panose="020F0502020204030204" pitchFamily="34" charset="0"/>
                        </a:rPr>
                        <a:t>Store Issues</a:t>
                      </a:r>
                      <a:endParaRPr lang="en-US" sz="1600" b="1"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sym typeface="Wingdings"/>
                        </a:rPr>
                        <a:t></a:t>
                      </a:r>
                      <a:endParaRPr lang="en-US" b="1" dirty="0" smtClean="0">
                        <a:solidFill>
                          <a:srgbClr val="00B050"/>
                        </a:solidFill>
                      </a:endParaRPr>
                    </a:p>
                  </a:txBody>
                  <a:tcPr anchor="ctr"/>
                </a:tc>
              </a:tr>
              <a:tr h="329208">
                <a:tc>
                  <a:txBody>
                    <a:bodyPr/>
                    <a:lstStyle/>
                    <a:p>
                      <a:r>
                        <a:rPr lang="en-US" sz="1600" kern="1200" dirty="0" smtClean="0">
                          <a:latin typeface="Calibri" panose="020F0502020204030204" pitchFamily="34" charset="0"/>
                          <a:cs typeface="Calibri" panose="020F0502020204030204" pitchFamily="34" charset="0"/>
                        </a:rPr>
                        <a:t>Product Questions (ICUC owned)</a:t>
                      </a:r>
                      <a:endParaRPr lang="en-US" sz="1600"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sym typeface="Wingdings"/>
                        </a:rPr>
                        <a:t></a:t>
                      </a:r>
                      <a:endParaRPr lang="en-US" b="1" dirty="0" smtClean="0">
                        <a:solidFill>
                          <a:srgbClr val="00B050"/>
                        </a:solidFill>
                      </a:endParaRPr>
                    </a:p>
                  </a:txBody>
                  <a:tcPr anchor="ctr"/>
                </a:tc>
              </a:tr>
              <a:tr h="329208">
                <a:tc>
                  <a:txBody>
                    <a:bodyPr/>
                    <a:lstStyle/>
                    <a:p>
                      <a:r>
                        <a:rPr lang="en-US" sz="1600" b="1" kern="1200" dirty="0" smtClean="0">
                          <a:latin typeface="Calibri" panose="020F0502020204030204" pitchFamily="34" charset="0"/>
                          <a:cs typeface="Calibri" panose="020F0502020204030204" pitchFamily="34" charset="0"/>
                        </a:rPr>
                        <a:t>Order Issues</a:t>
                      </a:r>
                      <a:endParaRPr lang="en-US" sz="1600" b="1"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sym typeface="Wingdings"/>
                        </a:rPr>
                        <a:t></a:t>
                      </a:r>
                      <a:endParaRPr lang="en-US" b="1" dirty="0" smtClean="0">
                        <a:solidFill>
                          <a:srgbClr val="00B050"/>
                        </a:solidFill>
                      </a:endParaRPr>
                    </a:p>
                  </a:txBody>
                  <a:tcPr anchor="ctr"/>
                </a:tc>
              </a:tr>
              <a:tr h="329208">
                <a:tc>
                  <a:txBody>
                    <a:bodyPr/>
                    <a:lstStyle/>
                    <a:p>
                      <a:r>
                        <a:rPr lang="en-US" sz="1600" b="1" kern="1200" dirty="0" smtClean="0">
                          <a:latin typeface="Calibri" panose="020F0502020204030204" pitchFamily="34" charset="0"/>
                          <a:cs typeface="Calibri" panose="020F0502020204030204" pitchFamily="34" charset="0"/>
                        </a:rPr>
                        <a:t>Racial Profiling</a:t>
                      </a:r>
                      <a:endParaRPr lang="en-US" sz="1600" b="1"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algn="ctr"/>
                      <a:r>
                        <a:rPr lang="en-US" b="1" dirty="0" smtClean="0">
                          <a:solidFill>
                            <a:srgbClr val="00B050"/>
                          </a:solidFill>
                          <a:sym typeface="Wingdings"/>
                        </a:rPr>
                        <a:t></a:t>
                      </a:r>
                      <a:endParaRPr lang="en-US" b="1" dirty="0">
                        <a:solidFill>
                          <a:srgbClr val="00B050"/>
                        </a:solidFill>
                      </a:endParaRPr>
                    </a:p>
                  </a:txBody>
                  <a:tcPr anchor="ctr"/>
                </a:tc>
              </a:tr>
              <a:tr h="329208">
                <a:tc>
                  <a:txBody>
                    <a:bodyPr/>
                    <a:lstStyle/>
                    <a:p>
                      <a:r>
                        <a:rPr lang="en-US" sz="1600" b="1" kern="1200" dirty="0" smtClean="0">
                          <a:latin typeface="Calibri" panose="020F0502020204030204" pitchFamily="34" charset="0"/>
                          <a:cs typeface="Calibri" panose="020F0502020204030204" pitchFamily="34" charset="0"/>
                        </a:rPr>
                        <a:t>Fitting Room Issues</a:t>
                      </a:r>
                      <a:endParaRPr lang="en-US" sz="1600" b="1"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sym typeface="Wingdings"/>
                        </a:rPr>
                        <a:t></a:t>
                      </a:r>
                      <a:endParaRPr lang="en-US" b="1" dirty="0" smtClean="0">
                        <a:solidFill>
                          <a:srgbClr val="00B050"/>
                        </a:solidFill>
                      </a:endParaRPr>
                    </a:p>
                  </a:txBody>
                  <a:tcPr anchor="ctr"/>
                </a:tc>
              </a:tr>
              <a:tr h="329208">
                <a:tc>
                  <a:txBody>
                    <a:bodyPr/>
                    <a:lstStyle/>
                    <a:p>
                      <a:r>
                        <a:rPr lang="en-US" sz="1600" b="1" kern="1200" dirty="0" smtClean="0">
                          <a:latin typeface="Calibri" panose="020F0502020204030204" pitchFamily="34" charset="0"/>
                          <a:cs typeface="Calibri" panose="020F0502020204030204" pitchFamily="34" charset="0"/>
                        </a:rPr>
                        <a:t>Discrimination</a:t>
                      </a:r>
                      <a:endParaRPr lang="en-US" sz="1600" b="1" kern="1200" dirty="0" smtClean="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sym typeface="Wingdings"/>
                        </a:rPr>
                        <a:t></a:t>
                      </a:r>
                      <a:endParaRPr lang="en-US" b="1" dirty="0" smtClean="0">
                        <a:solidFill>
                          <a:srgbClr val="00B050"/>
                        </a:solidFill>
                      </a:endParaRPr>
                    </a:p>
                  </a:txBody>
                  <a:tcPr anchor="ctr"/>
                </a:tc>
              </a:tr>
              <a:tr h="329208">
                <a:tc>
                  <a:txBody>
                    <a:bodyPr/>
                    <a:lstStyle/>
                    <a:p>
                      <a:r>
                        <a:rPr lang="en-US" sz="1600" b="1" kern="1200" dirty="0" smtClean="0">
                          <a:latin typeface="Calibri" panose="020F0502020204030204" pitchFamily="34" charset="0"/>
                          <a:cs typeface="Calibri" panose="020F0502020204030204" pitchFamily="34" charset="0"/>
                        </a:rPr>
                        <a:t>Threatening Lawsuits</a:t>
                      </a:r>
                      <a:endParaRPr lang="en-US" sz="1600" b="1"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sym typeface="Wingdings"/>
                        </a:rPr>
                        <a:t></a:t>
                      </a:r>
                      <a:endParaRPr lang="en-US" b="1" dirty="0" smtClean="0">
                        <a:solidFill>
                          <a:srgbClr val="00B050"/>
                        </a:solidFill>
                      </a:endParaRPr>
                    </a:p>
                  </a:txBody>
                  <a:tcPr anchor="ctr"/>
                </a:tc>
              </a:tr>
              <a:tr h="377928">
                <a:tc>
                  <a:txBody>
                    <a:bodyPr/>
                    <a:lstStyle/>
                    <a:p>
                      <a:r>
                        <a:rPr lang="en-US" sz="1600" b="1" kern="1200" dirty="0" smtClean="0">
                          <a:latin typeface="Calibri" panose="020F0502020204030204" pitchFamily="34" charset="0"/>
                          <a:cs typeface="Calibri" panose="020F0502020204030204" pitchFamily="34" charset="0"/>
                        </a:rPr>
                        <a:t>HR/Employee Complaints</a:t>
                      </a:r>
                      <a:endParaRPr lang="en-US" sz="1600" b="1"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sym typeface="Wingdings"/>
                        </a:rPr>
                        <a:t></a:t>
                      </a:r>
                      <a:endParaRPr lang="en-US" b="1" dirty="0" smtClean="0">
                        <a:solidFill>
                          <a:srgbClr val="00B050"/>
                        </a:solidFill>
                      </a:endParaRPr>
                    </a:p>
                  </a:txBody>
                  <a:tcPr anchor="ctr"/>
                </a:tc>
              </a:tr>
              <a:tr h="329208">
                <a:tc>
                  <a:txBody>
                    <a:bodyPr/>
                    <a:lstStyle/>
                    <a:p>
                      <a:r>
                        <a:rPr lang="en-US" sz="1600" b="1" kern="1200" dirty="0" smtClean="0">
                          <a:latin typeface="Calibri" panose="020F0502020204030204" pitchFamily="34" charset="0"/>
                          <a:cs typeface="Calibri" panose="020F0502020204030204" pitchFamily="34" charset="0"/>
                        </a:rPr>
                        <a:t>Celebrity Posts</a:t>
                      </a:r>
                      <a:endParaRPr lang="en-US" sz="1600" b="1"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00B050"/>
                          </a:solidFill>
                          <a:sym typeface="Wingdings"/>
                        </a:rPr>
                        <a:t></a:t>
                      </a:r>
                      <a:endParaRPr lang="en-US" b="1" dirty="0" smtClean="0">
                        <a:solidFill>
                          <a:srgbClr val="00B050"/>
                        </a:solidFill>
                      </a:endParaRPr>
                    </a:p>
                  </a:txBody>
                  <a:tcPr anchor="ct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64229443"/>
              </p:ext>
            </p:extLst>
          </p:nvPr>
        </p:nvGraphicFramePr>
        <p:xfrm>
          <a:off x="4771997" y="1053440"/>
          <a:ext cx="3919753" cy="3502193"/>
        </p:xfrm>
        <a:graphic>
          <a:graphicData uri="http://schemas.openxmlformats.org/drawingml/2006/table">
            <a:tbl>
              <a:tblPr firstRow="1" bandRow="1">
                <a:tableStyleId>{69012ECD-51FC-41F1-AA8D-1B2483CD663E}</a:tableStyleId>
              </a:tblPr>
              <a:tblGrid>
                <a:gridCol w="2508281"/>
                <a:gridCol w="1411472"/>
              </a:tblGrid>
              <a:tr h="576113">
                <a:tc>
                  <a:txBody>
                    <a:bodyPr/>
                    <a:lstStyle/>
                    <a:p>
                      <a:pPr algn="l"/>
                      <a:r>
                        <a:rPr lang="en-US" sz="2000" b="1" dirty="0" smtClean="0">
                          <a:latin typeface="Calibri" panose="020F0502020204030204" pitchFamily="34" charset="0"/>
                          <a:cs typeface="Calibri" panose="020F0502020204030204" pitchFamily="34" charset="0"/>
                        </a:rPr>
                        <a:t>Topic:</a:t>
                      </a:r>
                      <a:endParaRPr lang="en-US" sz="2000" b="1" dirty="0">
                        <a:latin typeface="Calibri" panose="020F0502020204030204" pitchFamily="34" charset="0"/>
                        <a:cs typeface="Calibri" panose="020F0502020204030204" pitchFamily="34"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000" b="1" dirty="0" smtClean="0">
                          <a:latin typeface="Calibri" panose="020F0502020204030204" pitchFamily="34" charset="0"/>
                          <a:cs typeface="Calibri" panose="020F0502020204030204" pitchFamily="34" charset="0"/>
                        </a:rPr>
                        <a:t>Respond:</a:t>
                      </a:r>
                    </a:p>
                  </a:txBody>
                  <a:tcPr anchor="ctr"/>
                </a:tc>
              </a:tr>
              <a:tr h="329208">
                <a:tc>
                  <a:txBody>
                    <a:bodyPr/>
                    <a:lstStyle/>
                    <a:p>
                      <a:r>
                        <a:rPr lang="en-US" sz="1600" kern="1200" dirty="0" smtClean="0">
                          <a:latin typeface="Calibri" panose="020F0502020204030204" pitchFamily="34" charset="0"/>
                          <a:cs typeface="Calibri" panose="020F0502020204030204" pitchFamily="34" charset="0"/>
                        </a:rPr>
                        <a:t>Social Media Trolls</a:t>
                      </a:r>
                      <a:endParaRPr lang="en-US" sz="1600"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sym typeface="Wingdings 2"/>
                        </a:rPr>
                        <a:t></a:t>
                      </a:r>
                      <a:endParaRPr lang="en-US" b="1" dirty="0" smtClean="0">
                        <a:solidFill>
                          <a:srgbClr val="FF0000"/>
                        </a:solidFill>
                      </a:endParaRPr>
                    </a:p>
                  </a:txBody>
                  <a:tcPr anchor="ctr"/>
                </a:tc>
              </a:tr>
              <a:tr h="329208">
                <a:tc>
                  <a:txBody>
                    <a:bodyPr/>
                    <a:lstStyle/>
                    <a:p>
                      <a:r>
                        <a:rPr lang="en-US" sz="1600" kern="1200" dirty="0" smtClean="0">
                          <a:latin typeface="Calibri" panose="020F0502020204030204" pitchFamily="34" charset="0"/>
                          <a:cs typeface="Calibri" panose="020F0502020204030204" pitchFamily="34" charset="0"/>
                        </a:rPr>
                        <a:t>Couponing Deals/Spam</a:t>
                      </a:r>
                      <a:endParaRPr lang="en-US" sz="1600"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algn="ctr"/>
                      <a:r>
                        <a:rPr lang="en-US" b="1" dirty="0" smtClean="0">
                          <a:solidFill>
                            <a:srgbClr val="FF0000"/>
                          </a:solidFill>
                          <a:sym typeface="Wingdings 2"/>
                        </a:rPr>
                        <a:t></a:t>
                      </a:r>
                      <a:endParaRPr lang="en-US" b="1" dirty="0">
                        <a:solidFill>
                          <a:srgbClr val="FF0000"/>
                        </a:solidFill>
                      </a:endParaRPr>
                    </a:p>
                  </a:txBody>
                  <a:tcPr anchor="ctr"/>
                </a:tc>
              </a:tr>
              <a:tr h="329208">
                <a:tc>
                  <a:txBody>
                    <a:bodyPr/>
                    <a:lstStyle/>
                    <a:p>
                      <a:r>
                        <a:rPr lang="en-US" sz="1600" kern="1200" dirty="0" smtClean="0">
                          <a:latin typeface="Calibri" panose="020F0502020204030204" pitchFamily="34" charset="0"/>
                          <a:cs typeface="Calibri" panose="020F0502020204030204" pitchFamily="34" charset="0"/>
                        </a:rPr>
                        <a:t>Trump/Political Posts</a:t>
                      </a:r>
                      <a:endParaRPr lang="en-US" sz="1600"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sym typeface="Wingdings 2"/>
                        </a:rPr>
                        <a:t></a:t>
                      </a:r>
                      <a:endParaRPr lang="en-US" b="1" dirty="0" smtClean="0">
                        <a:solidFill>
                          <a:srgbClr val="FF0000"/>
                        </a:solidFill>
                      </a:endParaRPr>
                    </a:p>
                  </a:txBody>
                  <a:tcPr anchor="ctr"/>
                </a:tc>
              </a:tr>
              <a:tr h="329208">
                <a:tc>
                  <a:txBody>
                    <a:bodyPr/>
                    <a:lstStyle/>
                    <a:p>
                      <a:r>
                        <a:rPr lang="en-US" sz="1600" kern="1200" dirty="0" smtClean="0">
                          <a:latin typeface="Calibri" panose="020F0502020204030204" pitchFamily="34" charset="0"/>
                          <a:cs typeface="Calibri" panose="020F0502020204030204" pitchFamily="34" charset="0"/>
                        </a:rPr>
                        <a:t>Fur/PETA</a:t>
                      </a:r>
                      <a:endParaRPr lang="en-US" sz="1600"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sym typeface="Wingdings 2"/>
                        </a:rPr>
                        <a:t></a:t>
                      </a:r>
                      <a:endParaRPr lang="en-US" b="1" dirty="0" smtClean="0">
                        <a:solidFill>
                          <a:srgbClr val="FF0000"/>
                        </a:solidFill>
                      </a:endParaRPr>
                    </a:p>
                  </a:txBody>
                  <a:tcPr anchor="ctr"/>
                </a:tc>
              </a:tr>
              <a:tr h="329208">
                <a:tc>
                  <a:txBody>
                    <a:bodyPr/>
                    <a:lstStyle/>
                    <a:p>
                      <a:r>
                        <a:rPr lang="en-US" sz="1600" kern="1200" dirty="0" smtClean="0">
                          <a:latin typeface="Calibri" panose="020F0502020204030204" pitchFamily="34" charset="0"/>
                          <a:cs typeface="Calibri" panose="020F0502020204030204" pitchFamily="34" charset="0"/>
                        </a:rPr>
                        <a:t>Hate Speech</a:t>
                      </a:r>
                      <a:endParaRPr lang="en-US" sz="1600"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sym typeface="Wingdings 2"/>
                        </a:rPr>
                        <a:t></a:t>
                      </a:r>
                      <a:endParaRPr lang="en-US" b="1" dirty="0" smtClean="0">
                        <a:solidFill>
                          <a:srgbClr val="FF0000"/>
                        </a:solidFill>
                      </a:endParaRPr>
                    </a:p>
                  </a:txBody>
                  <a:tcPr anchor="ctr"/>
                </a:tc>
              </a:tr>
              <a:tr h="329208">
                <a:tc>
                  <a:txBody>
                    <a:bodyPr/>
                    <a:lstStyle/>
                    <a:p>
                      <a:r>
                        <a:rPr lang="en-US" sz="1600" kern="1200" dirty="0" smtClean="0">
                          <a:latin typeface="Calibri" panose="020F0502020204030204" pitchFamily="34" charset="0"/>
                          <a:cs typeface="Calibri" panose="020F0502020204030204" pitchFamily="34" charset="0"/>
                        </a:rPr>
                        <a:t>Nonsensical Posts</a:t>
                      </a:r>
                      <a:endParaRPr lang="en-US" sz="1600"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sym typeface="Wingdings 2"/>
                        </a:rPr>
                        <a:t></a:t>
                      </a:r>
                      <a:endParaRPr lang="en-US" b="1" dirty="0" smtClean="0">
                        <a:solidFill>
                          <a:srgbClr val="FF0000"/>
                        </a:solidFill>
                      </a:endParaRPr>
                    </a:p>
                  </a:txBody>
                  <a:tcPr anchor="ctr"/>
                </a:tc>
              </a:tr>
              <a:tr h="329208">
                <a:tc>
                  <a:txBody>
                    <a:bodyPr/>
                    <a:lstStyle/>
                    <a:p>
                      <a:r>
                        <a:rPr lang="en-US" sz="1600" kern="1200" dirty="0" smtClean="0">
                          <a:latin typeface="Calibri" panose="020F0502020204030204" pitchFamily="34" charset="0"/>
                          <a:cs typeface="Calibri" panose="020F0502020204030204" pitchFamily="34" charset="0"/>
                        </a:rPr>
                        <a:t>Editorial Posts</a:t>
                      </a:r>
                      <a:endParaRPr lang="en-US" sz="1600"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sym typeface="Wingdings 2"/>
                        </a:rPr>
                        <a:t></a:t>
                      </a:r>
                      <a:endParaRPr lang="en-US" b="1" dirty="0" smtClean="0">
                        <a:solidFill>
                          <a:srgbClr val="FF0000"/>
                        </a:solidFill>
                      </a:endParaRPr>
                    </a:p>
                  </a:txBody>
                  <a:tcPr anchor="ctr"/>
                </a:tc>
              </a:tr>
              <a:tr h="329208">
                <a:tc>
                  <a:txBody>
                    <a:bodyPr/>
                    <a:lstStyle/>
                    <a:p>
                      <a:r>
                        <a:rPr lang="en-US" sz="1600" kern="1200" dirty="0" smtClean="0">
                          <a:latin typeface="Calibri" panose="020F0502020204030204" pitchFamily="34" charset="0"/>
                          <a:cs typeface="Calibri" panose="020F0502020204030204" pitchFamily="34" charset="0"/>
                        </a:rPr>
                        <a:t>Reviews</a:t>
                      </a:r>
                      <a:endParaRPr lang="en-US" sz="1600" kern="1200" dirty="0">
                        <a:solidFill>
                          <a:schemeClr val="bg1">
                            <a:lumMod val="50000"/>
                          </a:schemeClr>
                        </a:solidFill>
                        <a:latin typeface="Calibri" panose="020F0502020204030204" pitchFamily="34" charset="0"/>
                        <a:ea typeface="+mn-ea"/>
                        <a:cs typeface="Calibri" panose="020F0502020204030204" pitchFamily="34" charset="0"/>
                      </a:endParaRPr>
                    </a:p>
                  </a:txBody>
                  <a:tcPr marT="34322" marB="34322"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sym typeface="Wingdings 2"/>
                        </a:rPr>
                        <a:t></a:t>
                      </a:r>
                      <a:endParaRPr lang="en-US" b="1" dirty="0" smtClean="0">
                        <a:solidFill>
                          <a:srgbClr val="FF0000"/>
                        </a:solidFill>
                      </a:endParaRPr>
                    </a:p>
                  </a:txBody>
                  <a:tcPr anchor="ctr"/>
                </a:tc>
              </a:tr>
            </a:tbl>
          </a:graphicData>
        </a:graphic>
      </p:graphicFrame>
    </p:spTree>
    <p:extLst>
      <p:ext uri="{BB962C8B-B14F-4D97-AF65-F5344CB8AC3E}">
        <p14:creationId xmlns:p14="http://schemas.microsoft.com/office/powerpoint/2010/main" val="3982705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696" y="322363"/>
            <a:ext cx="7886700" cy="744437"/>
          </a:xfrm>
        </p:spPr>
        <p:txBody>
          <a:bodyPr/>
          <a:lstStyle/>
          <a:p>
            <a:r>
              <a:rPr lang="en-US" sz="3200" b="1" dirty="0" smtClean="0">
                <a:solidFill>
                  <a:schemeClr val="accent2"/>
                </a:solidFill>
                <a:latin typeface="Calibri" panose="020F0502020204030204" pitchFamily="34" charset="0"/>
                <a:cs typeface="Calibri" panose="020F0502020204030204" pitchFamily="34" charset="0"/>
              </a:rPr>
              <a:t>Priorities for Holiday 2019</a:t>
            </a:r>
            <a:endParaRPr lang="en-US" dirty="0">
              <a:latin typeface="Calibri" panose="020F0502020204030204" pitchFamily="34" charset="0"/>
              <a:cs typeface="Calibri" panose="020F0502020204030204" pitchFamily="34" charset="0"/>
            </a:endParaRPr>
          </a:p>
        </p:txBody>
      </p:sp>
      <p:sp>
        <p:nvSpPr>
          <p:cNvPr id="5" name="Text Placeholder 1"/>
          <p:cNvSpPr>
            <a:spLocks noGrp="1"/>
          </p:cNvSpPr>
          <p:nvPr>
            <p:ph type="body" sz="quarter" idx="10"/>
          </p:nvPr>
        </p:nvSpPr>
        <p:spPr>
          <a:xfrm>
            <a:off x="228600" y="1374609"/>
            <a:ext cx="8763000" cy="5227457"/>
          </a:xfrm>
        </p:spPr>
        <p:txBody>
          <a:bodyPr>
            <a:normAutofit/>
          </a:bodyPr>
          <a:lstStyle/>
          <a:p>
            <a:pPr marL="285750" indent="-285750">
              <a:buFont typeface="Arial" panose="020B0604020202020204" pitchFamily="34" charset="0"/>
              <a:buChar char="•"/>
            </a:pPr>
            <a:r>
              <a:rPr lang="en-US" sz="2800" b="1" dirty="0" smtClean="0">
                <a:solidFill>
                  <a:schemeClr val="tx1"/>
                </a:solidFill>
                <a:latin typeface="Calibri" panose="020F0502020204030204" pitchFamily="34" charset="0"/>
                <a:cs typeface="Calibri" panose="020F0502020204030204" pitchFamily="34" charset="0"/>
              </a:rPr>
              <a:t>Forecast/Staffing</a:t>
            </a:r>
          </a:p>
          <a:p>
            <a:pPr marL="742950" lvl="1" indent="-285750">
              <a:buFont typeface="Arial" panose="020B0604020202020204" pitchFamily="34" charset="0"/>
              <a:buChar char="•"/>
            </a:pPr>
            <a:r>
              <a:rPr lang="en-US" sz="2800" dirty="0" smtClean="0">
                <a:solidFill>
                  <a:schemeClr val="tx1"/>
                </a:solidFill>
                <a:latin typeface="Calibri" panose="020F0502020204030204" pitchFamily="34" charset="0"/>
                <a:cs typeface="Calibri" panose="020F0502020204030204" pitchFamily="34" charset="0"/>
              </a:rPr>
              <a:t>Recommendation for </a:t>
            </a:r>
            <a:r>
              <a:rPr lang="en-US" sz="2800" dirty="0">
                <a:solidFill>
                  <a:schemeClr val="tx1"/>
                </a:solidFill>
                <a:latin typeface="Calibri" panose="020F0502020204030204" pitchFamily="34" charset="0"/>
                <a:cs typeface="Calibri" panose="020F0502020204030204" pitchFamily="34" charset="0"/>
              </a:rPr>
              <a:t>Peak hiring </a:t>
            </a:r>
            <a:endParaRPr lang="en-US" sz="2800" dirty="0" smtClean="0">
              <a:solidFill>
                <a:schemeClr val="tx1"/>
              </a:solidFill>
              <a:latin typeface="Calibri" panose="020F0502020204030204" pitchFamily="34" charset="0"/>
              <a:cs typeface="Calibri" panose="020F0502020204030204" pitchFamily="34" charset="0"/>
            </a:endParaRPr>
          </a:p>
          <a:p>
            <a:pPr marL="1200150" lvl="2" indent="-285750">
              <a:buFont typeface="Arial" panose="020B0604020202020204" pitchFamily="34" charset="0"/>
              <a:buChar char="•"/>
            </a:pPr>
            <a:r>
              <a:rPr lang="en-US" sz="2800" dirty="0" smtClean="0">
                <a:solidFill>
                  <a:schemeClr val="tx1"/>
                </a:solidFill>
                <a:latin typeface="Calibri" panose="020F0502020204030204" pitchFamily="34" charset="0"/>
                <a:cs typeface="Calibri" panose="020F0502020204030204" pitchFamily="34" charset="0"/>
              </a:rPr>
              <a:t>(Refer to Excel breakdown)</a:t>
            </a:r>
          </a:p>
          <a:p>
            <a:pPr marL="742950" lvl="1" indent="-285750">
              <a:buFont typeface="Arial" panose="020B0604020202020204" pitchFamily="34" charset="0"/>
              <a:buChar char="•"/>
            </a:pPr>
            <a:r>
              <a:rPr lang="en-US" sz="2800" dirty="0" smtClean="0">
                <a:solidFill>
                  <a:schemeClr val="tx1"/>
                </a:solidFill>
                <a:latin typeface="Calibri" panose="020F0502020204030204" pitchFamily="34" charset="0"/>
                <a:cs typeface="Calibri" panose="020F0502020204030204" pitchFamily="34" charset="0"/>
              </a:rPr>
              <a:t>Need for night-shift E-Lead </a:t>
            </a:r>
          </a:p>
          <a:p>
            <a:pPr marL="742950" lvl="1" indent="-285750">
              <a:buFont typeface="Arial" panose="020B0604020202020204" pitchFamily="34" charset="0"/>
              <a:buChar char="•"/>
            </a:pPr>
            <a:r>
              <a:rPr lang="en-US" sz="2800" dirty="0" smtClean="0">
                <a:solidFill>
                  <a:schemeClr val="tx1"/>
                </a:solidFill>
                <a:latin typeface="Calibri" panose="020F0502020204030204" pitchFamily="34" charset="0"/>
                <a:cs typeface="Calibri" panose="020F0502020204030204" pitchFamily="34" charset="0"/>
              </a:rPr>
              <a:t>Backfill night-shift Service Leader</a:t>
            </a:r>
          </a:p>
          <a:p>
            <a:pPr marL="285750" indent="-285750">
              <a:buFont typeface="Arial" panose="020B0604020202020204" pitchFamily="34" charset="0"/>
              <a:buChar char="•"/>
            </a:pPr>
            <a:r>
              <a:rPr lang="en-US" sz="2800" b="1" dirty="0" smtClean="0">
                <a:solidFill>
                  <a:schemeClr val="tx1"/>
                </a:solidFill>
                <a:latin typeface="Calibri" panose="020F0502020204030204" pitchFamily="34" charset="0"/>
                <a:cs typeface="Calibri" panose="020F0502020204030204" pitchFamily="34" charset="0"/>
              </a:rPr>
              <a:t>Agent Scorecards</a:t>
            </a:r>
          </a:p>
          <a:p>
            <a:pPr marL="285750" indent="-285750">
              <a:buFont typeface="Arial" panose="020B0604020202020204" pitchFamily="34" charset="0"/>
              <a:buChar char="•"/>
            </a:pPr>
            <a:r>
              <a:rPr lang="en-US" sz="2800" b="1" dirty="0" smtClean="0">
                <a:solidFill>
                  <a:schemeClr val="tx1"/>
                </a:solidFill>
                <a:latin typeface="Calibri" panose="020F0502020204030204" pitchFamily="34" charset="0"/>
                <a:cs typeface="Calibri" panose="020F0502020204030204" pitchFamily="34" charset="0"/>
              </a:rPr>
              <a:t>Agent Resources </a:t>
            </a:r>
          </a:p>
          <a:p>
            <a:pPr lvl="2"/>
            <a:endParaRPr lang="en-US" dirty="0" smtClean="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lvl="2"/>
            <a:endParaRPr lang="en-US" dirty="0">
              <a:solidFill>
                <a:schemeClr val="bg1">
                  <a:lumMod val="50000"/>
                </a:schemeClr>
              </a:solidFill>
            </a:endParaRPr>
          </a:p>
          <a:p>
            <a:pPr lvl="2"/>
            <a:endParaRPr lang="en-US" dirty="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lvl="2"/>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158482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696" y="322363"/>
            <a:ext cx="7886700" cy="744437"/>
          </a:xfrm>
        </p:spPr>
        <p:txBody>
          <a:bodyPr/>
          <a:lstStyle/>
          <a:p>
            <a:r>
              <a:rPr lang="en-US" sz="3200" b="1" dirty="0" smtClean="0">
                <a:solidFill>
                  <a:schemeClr val="accent2"/>
                </a:solidFill>
                <a:latin typeface="Calibri" panose="020F0502020204030204" pitchFamily="34" charset="0"/>
                <a:cs typeface="Calibri" panose="020F0502020204030204" pitchFamily="34" charset="0"/>
              </a:rPr>
              <a:t>Close the Loop Items</a:t>
            </a:r>
            <a:endParaRPr lang="en-US" dirty="0">
              <a:latin typeface="Calibri" panose="020F0502020204030204" pitchFamily="34" charset="0"/>
              <a:cs typeface="Calibri" panose="020F0502020204030204" pitchFamily="34" charset="0"/>
            </a:endParaRPr>
          </a:p>
        </p:txBody>
      </p:sp>
      <p:sp>
        <p:nvSpPr>
          <p:cNvPr id="4" name="Text Placeholder 1"/>
          <p:cNvSpPr>
            <a:spLocks noGrp="1"/>
          </p:cNvSpPr>
          <p:nvPr>
            <p:ph type="body" sz="quarter" idx="10"/>
          </p:nvPr>
        </p:nvSpPr>
        <p:spPr>
          <a:xfrm>
            <a:off x="228600" y="1374609"/>
            <a:ext cx="8763000" cy="5227457"/>
          </a:xfrm>
        </p:spPr>
        <p:txBody>
          <a:bodyPr>
            <a:normAutofit/>
          </a:bodyPr>
          <a:lstStyle/>
          <a:p>
            <a:pPr marL="285750" indent="-285750">
              <a:buFont typeface="Arial" panose="020B0604020202020204" pitchFamily="34" charset="0"/>
              <a:buChar char="•"/>
            </a:pPr>
            <a:r>
              <a:rPr lang="en-US" sz="2800" b="1" dirty="0" smtClean="0">
                <a:solidFill>
                  <a:schemeClr val="tx1"/>
                </a:solidFill>
                <a:latin typeface="Calibri" panose="020F0502020204030204" pitchFamily="34" charset="0"/>
                <a:cs typeface="Calibri" panose="020F0502020204030204" pitchFamily="34" charset="0"/>
              </a:rPr>
              <a:t>Aligning internally on next steps following Social Media Working Group session </a:t>
            </a:r>
          </a:p>
          <a:p>
            <a:pPr marL="742950" lvl="1" indent="-285750">
              <a:buFont typeface="Arial" panose="020B0604020202020204" pitchFamily="34" charset="0"/>
              <a:buChar char="•"/>
            </a:pPr>
            <a:r>
              <a:rPr lang="en-US" sz="2800" dirty="0" smtClean="0">
                <a:solidFill>
                  <a:schemeClr val="tx1"/>
                </a:solidFill>
                <a:latin typeface="Calibri" panose="020F0502020204030204" pitchFamily="34" charset="0"/>
                <a:cs typeface="Calibri" panose="020F0502020204030204" pitchFamily="34" charset="0"/>
              </a:rPr>
              <a:t>Updates to Escalation workflow</a:t>
            </a:r>
          </a:p>
          <a:p>
            <a:pPr marL="742950" lvl="1" indent="-285750">
              <a:buFont typeface="Arial" panose="020B0604020202020204" pitchFamily="34" charset="0"/>
              <a:buChar char="•"/>
            </a:pPr>
            <a:r>
              <a:rPr lang="en-US" sz="2800" dirty="0" smtClean="0">
                <a:solidFill>
                  <a:schemeClr val="tx1"/>
                </a:solidFill>
                <a:latin typeface="Calibri" panose="020F0502020204030204" pitchFamily="34" charset="0"/>
                <a:cs typeface="Calibri" panose="020F0502020204030204" pitchFamily="34" charset="0"/>
              </a:rPr>
              <a:t>Better process for channeling feedback to store management teams and quantifying issue-type, location, etc.</a:t>
            </a:r>
          </a:p>
          <a:p>
            <a:pPr marL="457200" indent="-457200">
              <a:buFont typeface="Arial" panose="020B0604020202020204" pitchFamily="34" charset="0"/>
              <a:buChar char="•"/>
            </a:pPr>
            <a:r>
              <a:rPr lang="en-US" sz="2800" b="1" dirty="0" smtClean="0">
                <a:solidFill>
                  <a:schemeClr val="tx1"/>
                </a:solidFill>
                <a:latin typeface="Calibri" panose="020F0502020204030204" pitchFamily="34" charset="0"/>
                <a:cs typeface="Calibri" panose="020F0502020204030204" pitchFamily="34" charset="0"/>
              </a:rPr>
              <a:t>GWP inquiries</a:t>
            </a:r>
          </a:p>
          <a:p>
            <a:pPr marL="914400" lvl="1" indent="-457200">
              <a:buFont typeface="Arial" panose="020B0604020202020204" pitchFamily="34" charset="0"/>
              <a:buChar char="•"/>
            </a:pPr>
            <a:r>
              <a:rPr lang="en-US" sz="2800" dirty="0" smtClean="0">
                <a:solidFill>
                  <a:schemeClr val="tx1"/>
                </a:solidFill>
                <a:latin typeface="Calibri" panose="020F0502020204030204" pitchFamily="34" charset="0"/>
                <a:cs typeface="Calibri" panose="020F0502020204030204" pitchFamily="34" charset="0"/>
              </a:rPr>
              <a:t>Working with Pat McHugh &amp; team </a:t>
            </a:r>
          </a:p>
          <a:p>
            <a:pPr lvl="1"/>
            <a:endParaRPr lang="en-US" dirty="0" smtClean="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lvl="2"/>
            <a:endParaRPr lang="en-US" dirty="0">
              <a:solidFill>
                <a:schemeClr val="bg1">
                  <a:lumMod val="50000"/>
                </a:schemeClr>
              </a:solidFill>
            </a:endParaRPr>
          </a:p>
          <a:p>
            <a:pPr lvl="2"/>
            <a:endParaRPr lang="en-US" dirty="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lvl="2"/>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105999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smtClean="0">
                <a:solidFill>
                  <a:srgbClr val="FF0000"/>
                </a:solidFill>
              </a:rPr>
              <a:t>MCCS Social Media Operations Update</a:t>
            </a:r>
            <a:endParaRPr lang="en-US" sz="3600" b="1" dirty="0">
              <a:solidFill>
                <a:srgbClr val="FF0000"/>
              </a:solidFill>
            </a:endParaRPr>
          </a:p>
        </p:txBody>
      </p:sp>
      <p:sp>
        <p:nvSpPr>
          <p:cNvPr id="3" name="Content Placeholder 2"/>
          <p:cNvSpPr>
            <a:spLocks noGrp="1"/>
          </p:cNvSpPr>
          <p:nvPr>
            <p:ph idx="1"/>
          </p:nvPr>
        </p:nvSpPr>
        <p:spPr>
          <a:xfrm>
            <a:off x="491673" y="707575"/>
            <a:ext cx="8229600" cy="3425364"/>
          </a:xfrm>
        </p:spPr>
        <p:txBody>
          <a:bodyPr>
            <a:normAutofit/>
          </a:bodyPr>
          <a:lstStyle/>
          <a:p>
            <a:pPr marL="0" indent="0">
              <a:buNone/>
            </a:pPr>
            <a:endParaRPr lang="en-US" sz="2000" b="1" dirty="0" smtClean="0"/>
          </a:p>
          <a:p>
            <a:pPr marL="0" indent="0">
              <a:buNone/>
            </a:pPr>
            <a:r>
              <a:rPr lang="en-US" sz="2000" b="1" dirty="0" smtClean="0">
                <a:cs typeface="Arial" panose="020B0604020202020204" pitchFamily="34" charset="0"/>
              </a:rPr>
              <a:t>Current Period Highlights:</a:t>
            </a:r>
          </a:p>
          <a:p>
            <a:pPr marL="0" indent="0">
              <a:buNone/>
            </a:pPr>
            <a:endParaRPr lang="en-US" sz="2000" b="1" dirty="0" smtClean="0"/>
          </a:p>
          <a:p>
            <a:endParaRPr lang="en-US" sz="2000" b="1" dirty="0" smtClean="0">
              <a:solidFill>
                <a:schemeClr val="bg1">
                  <a:lumMod val="50000"/>
                </a:schemeClr>
              </a:solidFill>
            </a:endParaRPr>
          </a:p>
          <a:p>
            <a:pPr lvl="2"/>
            <a:endParaRPr lang="en-US" sz="1200" b="1" dirty="0" smtClean="0">
              <a:solidFill>
                <a:srgbClr val="00B05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289399867"/>
              </p:ext>
            </p:extLst>
          </p:nvPr>
        </p:nvGraphicFramePr>
        <p:xfrm>
          <a:off x="90056" y="1425219"/>
          <a:ext cx="8915399" cy="2582911"/>
        </p:xfrm>
        <a:graphic>
          <a:graphicData uri="http://schemas.openxmlformats.org/drawingml/2006/table">
            <a:tbl>
              <a:tblPr firstRow="1" bandRow="1">
                <a:tableStyleId>{5940675A-B579-460E-94D1-54222C63F5DA}</a:tableStyleId>
              </a:tblPr>
              <a:tblGrid>
                <a:gridCol w="1253378"/>
                <a:gridCol w="1160121"/>
                <a:gridCol w="1424972"/>
                <a:gridCol w="1238457"/>
                <a:gridCol w="1175042"/>
                <a:gridCol w="1033291"/>
                <a:gridCol w="925113"/>
                <a:gridCol w="705025"/>
              </a:tblGrid>
              <a:tr h="898529">
                <a:tc>
                  <a:txBody>
                    <a:bodyPr/>
                    <a:lstStyle/>
                    <a:p>
                      <a:pPr marL="0" algn="l" defTabSz="914400" rtl="0" eaLnBrk="1" latinLnBrk="0" hangingPunct="1"/>
                      <a:r>
                        <a:rPr lang="en-US" sz="1600" b="1" kern="1200" dirty="0" smtClean="0">
                          <a:solidFill>
                            <a:schemeClr val="tx1"/>
                          </a:solidFill>
                          <a:latin typeface="+mn-lt"/>
                          <a:ea typeface="+mn-ea"/>
                          <a:cs typeface="+mn-cs"/>
                        </a:rPr>
                        <a:t>Fiscal Week </a:t>
                      </a:r>
                    </a:p>
                  </a:txBody>
                  <a:tcPr/>
                </a:tc>
                <a:tc>
                  <a:txBody>
                    <a:bodyPr/>
                    <a:lstStyle/>
                    <a:p>
                      <a:pPr marL="0" algn="l" defTabSz="914400" rtl="0" eaLnBrk="1" latinLnBrk="0" hangingPunct="1"/>
                      <a:r>
                        <a:rPr lang="en-US" sz="1600" b="1" kern="1200" dirty="0" smtClean="0">
                          <a:solidFill>
                            <a:schemeClr val="tx1"/>
                          </a:solidFill>
                          <a:latin typeface="+mn-lt"/>
                          <a:ea typeface="+mn-ea"/>
                          <a:cs typeface="+mn-cs"/>
                        </a:rPr>
                        <a:t>Date Range</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r>
                        <a:rPr lang="en-US" sz="1600" b="1" kern="1200" dirty="0" smtClean="0">
                          <a:solidFill>
                            <a:schemeClr val="tx1"/>
                          </a:solidFill>
                          <a:latin typeface="+mn-lt"/>
                          <a:ea typeface="+mn-ea"/>
                          <a:cs typeface="+mn-cs"/>
                        </a:rPr>
                        <a:t>Conversations Handled</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r>
                        <a:rPr lang="en-US" sz="1600" b="1" kern="1200" dirty="0" smtClean="0">
                          <a:solidFill>
                            <a:schemeClr val="tx1"/>
                          </a:solidFill>
                          <a:latin typeface="+mn-lt"/>
                          <a:ea typeface="+mn-ea"/>
                          <a:cs typeface="+mn-cs"/>
                        </a:rPr>
                        <a:t>Responses</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r>
                        <a:rPr lang="en-US" sz="1600" b="1" kern="1200" dirty="0" smtClean="0">
                          <a:solidFill>
                            <a:schemeClr val="tx1"/>
                          </a:solidFill>
                          <a:latin typeface="+mn-lt"/>
                          <a:ea typeface="+mn-ea"/>
                          <a:cs typeface="+mn-cs"/>
                        </a:rPr>
                        <a:t>Average First Response Time (BH)</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r>
                        <a:rPr lang="en-US" sz="1600" b="1" kern="1200" dirty="0" smtClean="0">
                          <a:solidFill>
                            <a:schemeClr val="tx1"/>
                          </a:solidFill>
                          <a:latin typeface="+mn-lt"/>
                          <a:ea typeface="+mn-ea"/>
                          <a:cs typeface="+mn-cs"/>
                        </a:rPr>
                        <a:t>Average Response Time</a:t>
                      </a:r>
                    </a:p>
                    <a:p>
                      <a:pPr marL="0" algn="l" defTabSz="914400" rtl="0" eaLnBrk="1" latinLnBrk="0" hangingPunct="1"/>
                      <a:r>
                        <a:rPr lang="en-US" sz="1600" b="1" kern="1200" dirty="0" smtClean="0">
                          <a:solidFill>
                            <a:schemeClr val="tx1"/>
                          </a:solidFill>
                          <a:latin typeface="+mn-lt"/>
                          <a:ea typeface="+mn-ea"/>
                          <a:cs typeface="+mn-cs"/>
                        </a:rPr>
                        <a:t>(BH)</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r>
                        <a:rPr lang="en-US" sz="1600" b="1" kern="1200" dirty="0" smtClean="0">
                          <a:solidFill>
                            <a:schemeClr val="tx1"/>
                          </a:solidFill>
                          <a:latin typeface="+mn-lt"/>
                          <a:ea typeface="+mn-ea"/>
                          <a:cs typeface="+mn-cs"/>
                        </a:rPr>
                        <a:t>CSAT Average Score</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r>
                        <a:rPr lang="en-US" sz="1600" b="1" kern="1200" dirty="0" smtClean="0">
                          <a:solidFill>
                            <a:schemeClr val="tx1"/>
                          </a:solidFill>
                          <a:latin typeface="+mn-lt"/>
                          <a:ea typeface="+mn-ea"/>
                          <a:cs typeface="+mn-cs"/>
                        </a:rPr>
                        <a:t>CSAT Score</a:t>
                      </a:r>
                      <a:endParaRPr lang="en-US" sz="1600" b="1" kern="1200" dirty="0">
                        <a:solidFill>
                          <a:schemeClr val="tx1"/>
                        </a:solidFill>
                        <a:latin typeface="+mn-lt"/>
                        <a:ea typeface="+mn-ea"/>
                        <a:cs typeface="+mn-cs"/>
                      </a:endParaRPr>
                    </a:p>
                  </a:txBody>
                  <a:tcPr/>
                </a:tc>
              </a:tr>
              <a:tr h="6931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solidFill>
                          <a:latin typeface="+mn-lt"/>
                          <a:ea typeface="+mn-ea"/>
                          <a:cs typeface="+mn-cs"/>
                        </a:rPr>
                        <a:t>Sept Week 3 &amp; 4 </a:t>
                      </a:r>
                    </a:p>
                    <a:p>
                      <a:pPr marL="0" algn="l" defTabSz="914400" rtl="0" eaLnBrk="1" latinLnBrk="0" hangingPunct="1"/>
                      <a:endParaRPr lang="en-US" sz="1600" b="1" kern="1200" dirty="0" smtClean="0">
                        <a:solidFill>
                          <a:schemeClr val="tx1"/>
                        </a:solidFill>
                        <a:latin typeface="+mn-lt"/>
                        <a:ea typeface="+mn-ea"/>
                        <a:cs typeface="+mn-cs"/>
                      </a:endParaRPr>
                    </a:p>
                  </a:txBody>
                  <a:tcPr/>
                </a:tc>
                <a:tc>
                  <a:txBody>
                    <a:bodyPr/>
                    <a:lstStyle/>
                    <a:p>
                      <a:pPr marL="0" algn="l" defTabSz="914400" rtl="0" eaLnBrk="1" latinLnBrk="0" hangingPunct="1"/>
                      <a:r>
                        <a:rPr lang="en-US" sz="1600" b="0" kern="1200" dirty="0" smtClean="0">
                          <a:solidFill>
                            <a:schemeClr val="tx1"/>
                          </a:solidFill>
                          <a:latin typeface="+mn-lt"/>
                          <a:ea typeface="+mn-ea"/>
                          <a:cs typeface="+mn-cs"/>
                        </a:rPr>
                        <a:t>9/15/19 – 9/28/19</a:t>
                      </a:r>
                    </a:p>
                    <a:p>
                      <a:pPr marL="0" algn="l" defTabSz="914400" rtl="0" eaLnBrk="1" latinLnBrk="0" hangingPunct="1"/>
                      <a:endParaRPr lang="en-US" sz="1600" b="0" kern="1200" dirty="0" smtClean="0">
                        <a:solidFill>
                          <a:schemeClr val="tx1"/>
                        </a:solidFill>
                        <a:latin typeface="+mn-lt"/>
                        <a:ea typeface="+mn-ea"/>
                        <a:cs typeface="+mn-cs"/>
                      </a:endParaRPr>
                    </a:p>
                  </a:txBody>
                  <a:tcPr/>
                </a:tc>
                <a:tc>
                  <a:txBody>
                    <a:bodyPr/>
                    <a:lstStyle/>
                    <a:p>
                      <a:pPr marL="0" algn="l" defTabSz="914400" rtl="0" eaLnBrk="1" latinLnBrk="0" hangingPunct="1"/>
                      <a:r>
                        <a:rPr lang="en-US" sz="1600" b="0" kern="1200" dirty="0" smtClean="0">
                          <a:solidFill>
                            <a:schemeClr val="tx1"/>
                          </a:solidFill>
                          <a:latin typeface="+mn-lt"/>
                          <a:ea typeface="+mn-ea"/>
                          <a:cs typeface="+mn-cs"/>
                        </a:rPr>
                        <a:t>3,905</a:t>
                      </a:r>
                    </a:p>
                    <a:p>
                      <a:pPr marL="0" algn="l" defTabSz="914400" rtl="0" eaLnBrk="1" latinLnBrk="0" hangingPunct="1"/>
                      <a:endParaRPr lang="en-US" sz="1600" b="0" kern="1200" dirty="0" smtClean="0">
                        <a:solidFill>
                          <a:schemeClr val="tx1"/>
                        </a:solidFill>
                        <a:latin typeface="+mn-lt"/>
                        <a:ea typeface="+mn-ea"/>
                        <a:cs typeface="+mn-cs"/>
                      </a:endParaRPr>
                    </a:p>
                  </a:txBody>
                  <a:tcPr/>
                </a:tc>
                <a:tc>
                  <a:txBody>
                    <a:bodyPr/>
                    <a:lstStyle/>
                    <a:p>
                      <a:pPr marL="0" algn="l" defTabSz="914400" rtl="0" eaLnBrk="1" latinLnBrk="0" hangingPunct="1"/>
                      <a:r>
                        <a:rPr lang="en-US" sz="1600" b="0" kern="1200" dirty="0" smtClean="0">
                          <a:solidFill>
                            <a:schemeClr val="tx1"/>
                          </a:solidFill>
                          <a:latin typeface="+mn-lt"/>
                          <a:ea typeface="+mn-ea"/>
                          <a:cs typeface="+mn-cs"/>
                        </a:rPr>
                        <a:t>4,807</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US" sz="1600" b="0" kern="1200" dirty="0" smtClean="0">
                          <a:solidFill>
                            <a:schemeClr val="tx1"/>
                          </a:solidFill>
                          <a:latin typeface="+mn-lt"/>
                          <a:ea typeface="+mn-ea"/>
                          <a:cs typeface="+mn-cs"/>
                        </a:rPr>
                        <a:t>55 min</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US" sz="1600" b="0" kern="1200" dirty="0" smtClean="0">
                          <a:solidFill>
                            <a:schemeClr val="tx1"/>
                          </a:solidFill>
                          <a:latin typeface="+mn-lt"/>
                          <a:ea typeface="+mn-ea"/>
                          <a:cs typeface="+mn-cs"/>
                        </a:rPr>
                        <a:t>51 min</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US" sz="1800" b="0" kern="1200" dirty="0" smtClean="0">
                          <a:solidFill>
                            <a:schemeClr val="tx1"/>
                          </a:solidFill>
                          <a:latin typeface="+mn-lt"/>
                          <a:ea typeface="+mn-ea"/>
                          <a:cs typeface="+mn-cs"/>
                        </a:rPr>
                        <a:t>4</a:t>
                      </a:r>
                    </a:p>
                    <a:p>
                      <a:endParaRPr lang="en-US" dirty="0"/>
                    </a:p>
                  </a:txBody>
                  <a:tcPr/>
                </a:tc>
                <a:tc>
                  <a:txBody>
                    <a:bodyPr/>
                    <a:lstStyle/>
                    <a:p>
                      <a:pPr marL="0" algn="l" defTabSz="914400" rtl="0" eaLnBrk="1" latinLnBrk="0" hangingPunct="1"/>
                      <a:r>
                        <a:rPr lang="en-US" sz="1800" b="0" kern="1200" dirty="0" smtClean="0">
                          <a:solidFill>
                            <a:schemeClr val="tx1"/>
                          </a:solidFill>
                          <a:latin typeface="+mn-lt"/>
                          <a:ea typeface="+mn-ea"/>
                          <a:cs typeface="+mn-cs"/>
                        </a:rPr>
                        <a:t>75%</a:t>
                      </a:r>
                      <a:endParaRPr lang="en-US" sz="1800" b="0" kern="1200" dirty="0">
                        <a:solidFill>
                          <a:schemeClr val="tx1"/>
                        </a:solidFill>
                        <a:latin typeface="+mn-lt"/>
                        <a:ea typeface="+mn-ea"/>
                        <a:cs typeface="+mn-cs"/>
                      </a:endParaRPr>
                    </a:p>
                  </a:txBody>
                  <a:tcPr/>
                </a:tc>
              </a:tr>
              <a:tr h="693151">
                <a:tc>
                  <a:txBody>
                    <a:bodyPr/>
                    <a:lstStyle/>
                    <a:p>
                      <a:pPr marL="0" algn="l" defTabSz="914400" rtl="0" eaLnBrk="1" latinLnBrk="0" hangingPunct="1"/>
                      <a:r>
                        <a:rPr lang="en-US" sz="1600" b="1" kern="1200" dirty="0" smtClean="0">
                          <a:solidFill>
                            <a:schemeClr val="tx1"/>
                          </a:solidFill>
                          <a:latin typeface="+mn-lt"/>
                          <a:ea typeface="+mn-ea"/>
                          <a:cs typeface="+mn-cs"/>
                        </a:rPr>
                        <a:t>Oct Week 1 &amp;2</a:t>
                      </a:r>
                      <a:endParaRPr lang="en-US" sz="1600" b="1" kern="1200" dirty="0">
                        <a:solidFill>
                          <a:schemeClr val="tx1"/>
                        </a:solidFill>
                        <a:latin typeface="+mn-lt"/>
                        <a:ea typeface="+mn-ea"/>
                        <a:cs typeface="+mn-cs"/>
                      </a:endParaRPr>
                    </a:p>
                  </a:txBody>
                  <a:tcPr/>
                </a:tc>
                <a:tc>
                  <a:txBody>
                    <a:bodyPr/>
                    <a:lstStyle/>
                    <a:p>
                      <a:pPr marL="0" algn="l" defTabSz="914400" rtl="0" eaLnBrk="1" latinLnBrk="0" hangingPunct="1"/>
                      <a:r>
                        <a:rPr lang="en-US" sz="1600" b="0" kern="1200" dirty="0" smtClean="0">
                          <a:solidFill>
                            <a:schemeClr val="tx1"/>
                          </a:solidFill>
                          <a:latin typeface="+mn-lt"/>
                          <a:ea typeface="+mn-ea"/>
                          <a:cs typeface="+mn-cs"/>
                        </a:rPr>
                        <a:t>9/29/19 – 10/12/19</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US" sz="1600" b="0" kern="1200" dirty="0" smtClean="0">
                          <a:solidFill>
                            <a:schemeClr val="tx1"/>
                          </a:solidFill>
                          <a:latin typeface="+mn-lt"/>
                          <a:ea typeface="+mn-ea"/>
                          <a:cs typeface="+mn-cs"/>
                        </a:rPr>
                        <a:t>4,018</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US" sz="1600" b="0" kern="1200" dirty="0" smtClean="0">
                          <a:solidFill>
                            <a:schemeClr val="tx1"/>
                          </a:solidFill>
                          <a:latin typeface="+mn-lt"/>
                          <a:ea typeface="+mn-ea"/>
                          <a:cs typeface="+mn-cs"/>
                        </a:rPr>
                        <a:t>5,199</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US" sz="1600" b="0" kern="1200" dirty="0" smtClean="0">
                          <a:solidFill>
                            <a:schemeClr val="tx1"/>
                          </a:solidFill>
                          <a:latin typeface="+mn-lt"/>
                          <a:ea typeface="+mn-ea"/>
                          <a:cs typeface="+mn-cs"/>
                        </a:rPr>
                        <a:t>28 min</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US" sz="1600" b="0" kern="1200" dirty="0" smtClean="0">
                          <a:solidFill>
                            <a:schemeClr val="tx1"/>
                          </a:solidFill>
                          <a:latin typeface="+mn-lt"/>
                          <a:ea typeface="+mn-ea"/>
                          <a:cs typeface="+mn-cs"/>
                        </a:rPr>
                        <a:t>42 min</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US" sz="1600" b="0" kern="1200" dirty="0" smtClean="0">
                          <a:solidFill>
                            <a:schemeClr val="tx1"/>
                          </a:solidFill>
                          <a:latin typeface="+mn-lt"/>
                          <a:ea typeface="+mn-ea"/>
                          <a:cs typeface="+mn-cs"/>
                        </a:rPr>
                        <a:t>4.2</a:t>
                      </a:r>
                      <a:endParaRPr lang="en-US" sz="1600" b="0" kern="1200" dirty="0">
                        <a:solidFill>
                          <a:schemeClr val="tx1"/>
                        </a:solidFill>
                        <a:latin typeface="+mn-lt"/>
                        <a:ea typeface="+mn-ea"/>
                        <a:cs typeface="+mn-cs"/>
                      </a:endParaRPr>
                    </a:p>
                  </a:txBody>
                  <a:tcPr/>
                </a:tc>
                <a:tc>
                  <a:txBody>
                    <a:bodyPr/>
                    <a:lstStyle/>
                    <a:p>
                      <a:pPr marL="0" algn="l" defTabSz="914400" rtl="0" eaLnBrk="1" latinLnBrk="0" hangingPunct="1"/>
                      <a:r>
                        <a:rPr lang="en-US" sz="1600" b="0" kern="1200" dirty="0" smtClean="0">
                          <a:solidFill>
                            <a:schemeClr val="tx1"/>
                          </a:solidFill>
                          <a:latin typeface="+mn-lt"/>
                          <a:ea typeface="+mn-ea"/>
                          <a:cs typeface="+mn-cs"/>
                        </a:rPr>
                        <a:t>78%</a:t>
                      </a:r>
                      <a:endParaRPr lang="en-US" sz="1600" b="0" kern="1200" dirty="0">
                        <a:solidFill>
                          <a:schemeClr val="tx1"/>
                        </a:solidFill>
                        <a:latin typeface="+mn-lt"/>
                        <a:ea typeface="+mn-ea"/>
                        <a:cs typeface="+mn-cs"/>
                      </a:endParaRPr>
                    </a:p>
                  </a:txBody>
                  <a:tcPr/>
                </a:tc>
              </a:tr>
            </a:tbl>
          </a:graphicData>
        </a:graphic>
      </p:graphicFrame>
      <p:sp>
        <p:nvSpPr>
          <p:cNvPr id="5" name="TextBox 4"/>
          <p:cNvSpPr txBox="1"/>
          <p:nvPr/>
        </p:nvSpPr>
        <p:spPr>
          <a:xfrm>
            <a:off x="221346" y="4030618"/>
            <a:ext cx="4876800" cy="338554"/>
          </a:xfrm>
          <a:prstGeom prst="rect">
            <a:avLst/>
          </a:prstGeom>
          <a:noFill/>
        </p:spPr>
        <p:txBody>
          <a:bodyPr wrap="square" rtlCol="0">
            <a:spAutoFit/>
          </a:bodyPr>
          <a:lstStyle/>
          <a:p>
            <a:r>
              <a:rPr lang="en-US" sz="1600" b="1" dirty="0">
                <a:solidFill>
                  <a:prstClr val="white">
                    <a:lumMod val="50000"/>
                  </a:prstClr>
                </a:solidFill>
                <a:cs typeface="Arial" panose="020B0604020202020204" pitchFamily="34" charset="0"/>
              </a:rPr>
              <a:t>Business </a:t>
            </a:r>
            <a:r>
              <a:rPr lang="en-US" sz="1600" b="1" dirty="0" smtClean="0">
                <a:solidFill>
                  <a:prstClr val="white">
                    <a:lumMod val="50000"/>
                  </a:prstClr>
                </a:solidFill>
                <a:cs typeface="Arial" panose="020B0604020202020204" pitchFamily="34" charset="0"/>
              </a:rPr>
              <a:t>Hours (BH): </a:t>
            </a:r>
            <a:r>
              <a:rPr lang="en-US" sz="1600" dirty="0" smtClean="0">
                <a:solidFill>
                  <a:prstClr val="white">
                    <a:lumMod val="50000"/>
                  </a:prstClr>
                </a:solidFill>
                <a:cs typeface="Arial" panose="020B0604020202020204" pitchFamily="34" charset="0"/>
              </a:rPr>
              <a:t>9AM – 12AM EST</a:t>
            </a:r>
          </a:p>
        </p:txBody>
      </p:sp>
      <p:sp>
        <p:nvSpPr>
          <p:cNvPr id="6" name="TextBox 5"/>
          <p:cNvSpPr txBox="1"/>
          <p:nvPr/>
        </p:nvSpPr>
        <p:spPr>
          <a:xfrm>
            <a:off x="221346" y="4267145"/>
            <a:ext cx="8770254" cy="2862322"/>
          </a:xfrm>
          <a:prstGeom prst="rect">
            <a:avLst/>
          </a:prstGeom>
          <a:noFill/>
        </p:spPr>
        <p:txBody>
          <a:bodyPr wrap="square" rtlCol="0">
            <a:spAutoFit/>
          </a:bodyPr>
          <a:lstStyle/>
          <a:p>
            <a:r>
              <a:rPr lang="en-US" b="1" dirty="0" smtClean="0"/>
              <a:t>Conversations </a:t>
            </a:r>
            <a:r>
              <a:rPr lang="en-US" b="1" dirty="0"/>
              <a:t>Handled –  </a:t>
            </a:r>
            <a:r>
              <a:rPr lang="en-US" dirty="0"/>
              <a:t>volume of conversations which were handled by an agent over the specified period. If more than one agent handles the same conversation in the period, it is still only counted once.  Excludes bulk actions (see Definitions)</a:t>
            </a:r>
          </a:p>
          <a:p>
            <a:pPr marL="0" lvl="1"/>
            <a:r>
              <a:rPr lang="en-US" dirty="0"/>
              <a:t>Definition of ‘Handled’:  An agent has taken an action on a message. Actions include tag, reply, assign, archive, sentiment or note.  Bulk actions are excluded from all handling time </a:t>
            </a:r>
            <a:r>
              <a:rPr lang="en-US" dirty="0" smtClean="0"/>
              <a:t>calculations</a:t>
            </a:r>
          </a:p>
          <a:p>
            <a:pPr marL="0" lvl="1"/>
            <a:endParaRPr lang="en-US" b="1" dirty="0"/>
          </a:p>
          <a:p>
            <a:r>
              <a:rPr lang="en-US" b="1" dirty="0"/>
              <a:t>Responses – </a:t>
            </a:r>
            <a:r>
              <a:rPr lang="en-US" dirty="0"/>
              <a:t>the total number of responses sent during the date range (a two Tweet response would constitute two responses)</a:t>
            </a:r>
          </a:p>
          <a:p>
            <a:endParaRPr lang="en-US" dirty="0"/>
          </a:p>
        </p:txBody>
      </p:sp>
    </p:spTree>
    <p:extLst>
      <p:ext uri="{BB962C8B-B14F-4D97-AF65-F5344CB8AC3E}">
        <p14:creationId xmlns:p14="http://schemas.microsoft.com/office/powerpoint/2010/main" val="2036451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600" b="1" dirty="0" smtClean="0">
                <a:solidFill>
                  <a:srgbClr val="FF0000"/>
                </a:solidFill>
              </a:rPr>
              <a:t>Conversocial Reporting Metrics Defined- CSAT (Customer Satisfaction Score)</a:t>
            </a:r>
            <a:endParaRPr lang="en-US" sz="3600"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b="1" dirty="0"/>
              <a:t>CSAT average </a:t>
            </a:r>
            <a:r>
              <a:rPr lang="en-US" b="1" dirty="0" smtClean="0"/>
              <a:t>score</a:t>
            </a:r>
            <a:r>
              <a:rPr lang="en-US" b="1" dirty="0"/>
              <a:t> </a:t>
            </a:r>
            <a:r>
              <a:rPr lang="en-US" dirty="0" smtClean="0"/>
              <a:t>(5-point scale) – is </a:t>
            </a:r>
            <a:r>
              <a:rPr lang="en-US" dirty="0"/>
              <a:t>calculated by applying a numeric value to a CSAT </a:t>
            </a:r>
            <a:r>
              <a:rPr lang="en-US" dirty="0" smtClean="0"/>
              <a:t>response</a:t>
            </a:r>
          </a:p>
          <a:p>
            <a:pPr lvl="1"/>
            <a:r>
              <a:rPr lang="en-US" dirty="0" smtClean="0"/>
              <a:t>Very </a:t>
            </a:r>
            <a:r>
              <a:rPr lang="en-US" dirty="0"/>
              <a:t>Satisfied = </a:t>
            </a:r>
            <a:r>
              <a:rPr lang="en-US" dirty="0" smtClean="0"/>
              <a:t>5</a:t>
            </a:r>
          </a:p>
          <a:p>
            <a:pPr lvl="1"/>
            <a:r>
              <a:rPr lang="en-US" dirty="0" smtClean="0"/>
              <a:t>Very </a:t>
            </a:r>
            <a:r>
              <a:rPr lang="en-US" dirty="0"/>
              <a:t>Unsatisfied = </a:t>
            </a:r>
            <a:r>
              <a:rPr lang="en-US" dirty="0" smtClean="0"/>
              <a:t>1</a:t>
            </a:r>
          </a:p>
          <a:p>
            <a:pPr marL="457200" lvl="1" indent="0">
              <a:buNone/>
            </a:pPr>
            <a:endParaRPr lang="en-US" dirty="0" smtClean="0"/>
          </a:p>
          <a:p>
            <a:r>
              <a:rPr lang="en-US" b="1" dirty="0" smtClean="0"/>
              <a:t>CSAT Score</a:t>
            </a:r>
            <a:r>
              <a:rPr lang="en-US" dirty="0"/>
              <a:t> </a:t>
            </a:r>
            <a:r>
              <a:rPr lang="en-US" dirty="0" smtClean="0"/>
              <a:t>(%) – is </a:t>
            </a:r>
            <a:r>
              <a:rPr lang="en-US" dirty="0"/>
              <a:t>the percentage of total survey responses that received a ‘Very satisfied’ or ‘Satisfied’ </a:t>
            </a:r>
            <a:r>
              <a:rPr lang="en-US" dirty="0" smtClean="0"/>
              <a:t>rating</a:t>
            </a:r>
          </a:p>
          <a:p>
            <a:pPr marL="0" indent="0">
              <a:buNone/>
            </a:pPr>
            <a:endParaRPr lang="en-US" b="1" dirty="0" smtClean="0"/>
          </a:p>
          <a:p>
            <a:r>
              <a:rPr lang="en-US" b="1" dirty="0" smtClean="0"/>
              <a:t>Current Macy’s CSAT Question:</a:t>
            </a:r>
          </a:p>
          <a:p>
            <a:pPr lvl="1"/>
            <a:r>
              <a:rPr lang="en-US" b="1" dirty="0" smtClean="0">
                <a:solidFill>
                  <a:schemeClr val="tx1">
                    <a:lumMod val="85000"/>
                    <a:lumOff val="15000"/>
                  </a:schemeClr>
                </a:solidFill>
              </a:rPr>
              <a:t>“</a:t>
            </a:r>
            <a:r>
              <a:rPr lang="en-US" i="1" dirty="0" smtClean="0">
                <a:solidFill>
                  <a:schemeClr val="tx1">
                    <a:lumMod val="85000"/>
                    <a:lumOff val="15000"/>
                  </a:schemeClr>
                </a:solidFill>
              </a:rPr>
              <a:t>How would you rate the service you received from Macy's?</a:t>
            </a:r>
            <a:r>
              <a:rPr lang="en-US" b="1" dirty="0" smtClean="0">
                <a:solidFill>
                  <a:schemeClr val="tx1">
                    <a:lumMod val="85000"/>
                    <a:lumOff val="15000"/>
                  </a:schemeClr>
                </a:solidFill>
              </a:rPr>
              <a:t>”</a:t>
            </a:r>
          </a:p>
          <a:p>
            <a:pPr lvl="1"/>
            <a:endParaRPr lang="en-US" dirty="0" smtClean="0"/>
          </a:p>
          <a:p>
            <a:endParaRPr lang="en-US" dirty="0"/>
          </a:p>
        </p:txBody>
      </p:sp>
    </p:spTree>
    <p:extLst>
      <p:ext uri="{BB962C8B-B14F-4D97-AF65-F5344CB8AC3E}">
        <p14:creationId xmlns:p14="http://schemas.microsoft.com/office/powerpoint/2010/main" val="2482242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33003"/>
            <a:ext cx="9144000" cy="1325563"/>
          </a:xfrm>
        </p:spPr>
        <p:txBody>
          <a:bodyPr/>
          <a:lstStyle/>
          <a:p>
            <a:r>
              <a:rPr lang="en-US" sz="3600" b="1" dirty="0" smtClean="0">
                <a:solidFill>
                  <a:schemeClr val="accent2"/>
                </a:solidFill>
              </a:rPr>
              <a:t>	Customer Satisfaction (CSAT):</a:t>
            </a:r>
            <a:endParaRPr lang="en-US" sz="3600" b="1" dirty="0">
              <a:solidFill>
                <a:schemeClr val="accent2"/>
              </a:solidFill>
            </a:endParaRPr>
          </a:p>
        </p:txBody>
      </p:sp>
      <p:sp>
        <p:nvSpPr>
          <p:cNvPr id="15" name="TextBox 14"/>
          <p:cNvSpPr txBox="1"/>
          <p:nvPr/>
        </p:nvSpPr>
        <p:spPr>
          <a:xfrm>
            <a:off x="320100" y="1295978"/>
            <a:ext cx="3241964" cy="2031325"/>
          </a:xfrm>
          <a:prstGeom prst="rect">
            <a:avLst/>
          </a:prstGeom>
          <a:noFill/>
        </p:spPr>
        <p:txBody>
          <a:bodyPr wrap="square" rtlCol="0">
            <a:spAutoFit/>
          </a:bodyPr>
          <a:lstStyle/>
          <a:p>
            <a:r>
              <a:rPr lang="en-US" b="1" dirty="0" smtClean="0">
                <a:solidFill>
                  <a:schemeClr val="accent2"/>
                </a:solidFill>
                <a:latin typeface="Calibri" panose="020F0502020204030204" pitchFamily="34" charset="0"/>
                <a:cs typeface="Calibri" panose="020F0502020204030204" pitchFamily="34" charset="0"/>
              </a:rPr>
              <a:t>Fiscal </a:t>
            </a:r>
            <a:r>
              <a:rPr lang="en-US" b="1" dirty="0">
                <a:solidFill>
                  <a:schemeClr val="accent2"/>
                </a:solidFill>
                <a:latin typeface="Calibri" panose="020F0502020204030204" pitchFamily="34" charset="0"/>
                <a:cs typeface="Calibri" panose="020F0502020204030204" pitchFamily="34" charset="0"/>
              </a:rPr>
              <a:t>2018: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Average CSAT = </a:t>
            </a:r>
            <a:r>
              <a:rPr lang="en-US" dirty="0" smtClean="0">
                <a:latin typeface="Calibri" panose="020F0502020204030204" pitchFamily="34" charset="0"/>
                <a:cs typeface="Calibri" panose="020F0502020204030204" pitchFamily="34" charset="0"/>
              </a:rPr>
              <a:t>4.1</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Percent Satisfied =  </a:t>
            </a:r>
            <a:r>
              <a:rPr lang="en-US" dirty="0" smtClean="0">
                <a:latin typeface="Calibri" panose="020F0502020204030204" pitchFamily="34" charset="0"/>
                <a:cs typeface="Calibri" panose="020F0502020204030204" pitchFamily="34" charset="0"/>
              </a:rPr>
              <a:t>77%</a:t>
            </a: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endParaRPr lang="en-US" dirty="0">
              <a:solidFill>
                <a:schemeClr val="bg1">
                  <a:lumMod val="50000"/>
                </a:schemeClr>
              </a:solidFill>
              <a:latin typeface="Calibri" panose="020F0502020204030204" pitchFamily="34" charset="0"/>
              <a:cs typeface="Calibri" panose="020F0502020204030204" pitchFamily="34" charset="0"/>
            </a:endParaRPr>
          </a:p>
          <a:p>
            <a:r>
              <a:rPr lang="en-US" b="1" dirty="0">
                <a:solidFill>
                  <a:schemeClr val="accent2"/>
                </a:solidFill>
                <a:latin typeface="Calibri" panose="020F0502020204030204" pitchFamily="34" charset="0"/>
                <a:cs typeface="Calibri" panose="020F0502020204030204" pitchFamily="34" charset="0"/>
              </a:rPr>
              <a:t>Fiscal 2019 (YTD):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Average CSAT = </a:t>
            </a:r>
            <a:r>
              <a:rPr lang="en-US" dirty="0" smtClean="0">
                <a:latin typeface="Calibri" panose="020F0502020204030204" pitchFamily="34" charset="0"/>
                <a:cs typeface="Calibri" panose="020F0502020204030204" pitchFamily="34" charset="0"/>
              </a:rPr>
              <a:t> 4.1 </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Percent Satisfied = </a:t>
            </a:r>
            <a:r>
              <a:rPr lang="en-US" dirty="0" smtClean="0">
                <a:latin typeface="Calibri" panose="020F0502020204030204" pitchFamily="34" charset="0"/>
                <a:cs typeface="Calibri" panose="020F0502020204030204" pitchFamily="34" charset="0"/>
              </a:rPr>
              <a:t> 78%  </a:t>
            </a:r>
            <a:endParaRPr lang="en-US" dirty="0">
              <a:latin typeface="Calibri" panose="020F0502020204030204" pitchFamily="34" charset="0"/>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907333498"/>
              </p:ext>
            </p:extLst>
          </p:nvPr>
        </p:nvGraphicFramePr>
        <p:xfrm>
          <a:off x="3720402" y="1342626"/>
          <a:ext cx="4876800" cy="4820920"/>
        </p:xfrm>
        <a:graphic>
          <a:graphicData uri="http://schemas.openxmlformats.org/drawingml/2006/table">
            <a:tbl>
              <a:tblPr firstRow="1" bandRow="1">
                <a:tableStyleId>{5940675A-B579-460E-94D1-54222C63F5DA}</a:tableStyleId>
              </a:tblPr>
              <a:tblGrid>
                <a:gridCol w="1219200"/>
                <a:gridCol w="1219200"/>
                <a:gridCol w="1219200"/>
                <a:gridCol w="1219200"/>
              </a:tblGrid>
              <a:tr h="370840">
                <a:tc>
                  <a:txBody>
                    <a:bodyPr/>
                    <a:lstStyle/>
                    <a:p>
                      <a:endParaRPr lang="en-US" sz="1400" dirty="0">
                        <a:latin typeface="Calibri" panose="020F0502020204030204" pitchFamily="34" charset="0"/>
                        <a:cs typeface="Calibri" panose="020F0502020204030204" pitchFamily="34" charset="0"/>
                      </a:endParaRPr>
                    </a:p>
                  </a:txBody>
                  <a:tcPr/>
                </a:tc>
                <a:tc>
                  <a:txBody>
                    <a:bodyPr/>
                    <a:lstStyle/>
                    <a:p>
                      <a:pPr algn="ctr"/>
                      <a:r>
                        <a:rPr lang="en-US" sz="1800" b="1" dirty="0" smtClean="0">
                          <a:latin typeface="Calibri" panose="020F0502020204030204" pitchFamily="34" charset="0"/>
                          <a:cs typeface="Calibri" panose="020F0502020204030204" pitchFamily="34" charset="0"/>
                        </a:rPr>
                        <a:t>2017</a:t>
                      </a:r>
                      <a:endParaRPr lang="en-US" sz="1800" b="1" dirty="0">
                        <a:latin typeface="Calibri" panose="020F0502020204030204" pitchFamily="34" charset="0"/>
                        <a:cs typeface="Calibri" panose="020F0502020204030204" pitchFamily="34" charset="0"/>
                      </a:endParaRPr>
                    </a:p>
                  </a:txBody>
                  <a:tcPr/>
                </a:tc>
                <a:tc>
                  <a:txBody>
                    <a:bodyPr/>
                    <a:lstStyle/>
                    <a:p>
                      <a:pPr algn="ctr"/>
                      <a:r>
                        <a:rPr lang="en-US" sz="1800" b="1" dirty="0" smtClean="0">
                          <a:latin typeface="Calibri" panose="020F0502020204030204" pitchFamily="34" charset="0"/>
                          <a:cs typeface="Calibri" panose="020F0502020204030204" pitchFamily="34" charset="0"/>
                        </a:rPr>
                        <a:t>2018</a:t>
                      </a:r>
                      <a:endParaRPr lang="en-US" sz="1800" b="1" dirty="0">
                        <a:latin typeface="Calibri" panose="020F0502020204030204" pitchFamily="34" charset="0"/>
                        <a:cs typeface="Calibri" panose="020F0502020204030204" pitchFamily="34" charset="0"/>
                      </a:endParaRPr>
                    </a:p>
                  </a:txBody>
                  <a:tcPr/>
                </a:tc>
                <a:tc>
                  <a:txBody>
                    <a:bodyPr/>
                    <a:lstStyle/>
                    <a:p>
                      <a:pPr algn="ctr"/>
                      <a:r>
                        <a:rPr lang="en-US" sz="1800" b="1" dirty="0" smtClean="0">
                          <a:latin typeface="Calibri" panose="020F0502020204030204" pitchFamily="34" charset="0"/>
                          <a:cs typeface="Calibri" panose="020F0502020204030204" pitchFamily="34" charset="0"/>
                        </a:rPr>
                        <a:t>2019</a:t>
                      </a:r>
                      <a:endParaRPr lang="en-US" sz="1800" b="1" dirty="0">
                        <a:latin typeface="Calibri" panose="020F0502020204030204" pitchFamily="34" charset="0"/>
                        <a:cs typeface="Calibri" panose="020F0502020204030204" pitchFamily="34" charset="0"/>
                      </a:endParaRPr>
                    </a:p>
                  </a:txBody>
                  <a:tcPr/>
                </a:tc>
              </a:tr>
              <a:tr h="370840">
                <a:tc>
                  <a:txBody>
                    <a:bodyPr/>
                    <a:lstStyle/>
                    <a:p>
                      <a:pPr algn="r"/>
                      <a:r>
                        <a:rPr lang="en-US" sz="1400" b="1" dirty="0" smtClean="0">
                          <a:latin typeface="Calibri" panose="020F0502020204030204" pitchFamily="34" charset="0"/>
                          <a:cs typeface="Calibri" panose="020F0502020204030204" pitchFamily="34" charset="0"/>
                        </a:rPr>
                        <a:t>Feb</a:t>
                      </a:r>
                      <a:r>
                        <a:rPr lang="en-US" sz="1400" b="1" baseline="0" dirty="0" smtClean="0">
                          <a:latin typeface="Calibri" panose="020F0502020204030204" pitchFamily="34" charset="0"/>
                          <a:cs typeface="Calibri" panose="020F0502020204030204" pitchFamily="34" charset="0"/>
                        </a:rPr>
                        <a:t>ruary</a:t>
                      </a:r>
                    </a:p>
                  </a:txBody>
                  <a:tcPr anchor="ctr"/>
                </a:tc>
                <a:tc rowSpan="6">
                  <a:txBody>
                    <a:bodyPr/>
                    <a:lstStyle/>
                    <a:p>
                      <a:pPr algn="ctr"/>
                      <a:r>
                        <a:rPr lang="en-US" sz="1400" dirty="0" smtClean="0">
                          <a:latin typeface="Calibri" panose="020F0502020204030204" pitchFamily="34" charset="0"/>
                          <a:cs typeface="Calibri" panose="020F0502020204030204" pitchFamily="34" charset="0"/>
                        </a:rPr>
                        <a:t>Dept.</a:t>
                      </a:r>
                      <a:r>
                        <a:rPr lang="en-US" sz="1400" baseline="0" dirty="0" smtClean="0">
                          <a:latin typeface="Calibri" panose="020F0502020204030204" pitchFamily="34" charset="0"/>
                          <a:cs typeface="Calibri" panose="020F0502020204030204" pitchFamily="34" charset="0"/>
                        </a:rPr>
                        <a:t> n</a:t>
                      </a:r>
                      <a:r>
                        <a:rPr lang="en-US" sz="1400" dirty="0" smtClean="0">
                          <a:latin typeface="Calibri" panose="020F0502020204030204" pitchFamily="34" charset="0"/>
                          <a:cs typeface="Calibri" panose="020F0502020204030204" pitchFamily="34" charset="0"/>
                        </a:rPr>
                        <a:t>ot on Conversocial tool</a:t>
                      </a:r>
                      <a:endParaRPr lang="en-US" sz="1400" dirty="0">
                        <a:latin typeface="Calibri" panose="020F0502020204030204" pitchFamily="34" charset="0"/>
                        <a:cs typeface="Calibri" panose="020F0502020204030204" pitchFamily="34" charset="0"/>
                      </a:endParaRPr>
                    </a:p>
                  </a:txBody>
                  <a:tcPr anchor="ctr">
                    <a:solidFill>
                      <a:schemeClr val="bg1">
                        <a:lumMod val="85000"/>
                      </a:schemeClr>
                    </a:solidFill>
                  </a:tcPr>
                </a:tc>
                <a:tc>
                  <a:txBody>
                    <a:bodyPr/>
                    <a:lstStyle/>
                    <a:p>
                      <a:pPr algn="ctr"/>
                      <a:r>
                        <a:rPr lang="en-US" sz="1600" dirty="0" smtClean="0">
                          <a:latin typeface="Calibri" panose="020F0502020204030204" pitchFamily="34" charset="0"/>
                          <a:cs typeface="Calibri" panose="020F0502020204030204" pitchFamily="34" charset="0"/>
                        </a:rPr>
                        <a:t>64%</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79%</a:t>
                      </a:r>
                      <a:endParaRPr lang="en-US" sz="1600" dirty="0">
                        <a:latin typeface="Calibri" panose="020F0502020204030204" pitchFamily="34" charset="0"/>
                        <a:cs typeface="Calibri" panose="020F0502020204030204" pitchFamily="34" charset="0"/>
                      </a:endParaRPr>
                    </a:p>
                  </a:txBody>
                  <a:tcPr anchor="ctr"/>
                </a:tc>
              </a:tr>
              <a:tr h="370840">
                <a:tc>
                  <a:txBody>
                    <a:bodyPr/>
                    <a:lstStyle/>
                    <a:p>
                      <a:pPr algn="r"/>
                      <a:r>
                        <a:rPr lang="en-US" sz="1400" b="1" dirty="0" smtClean="0">
                          <a:latin typeface="Calibri" panose="020F0502020204030204" pitchFamily="34" charset="0"/>
                          <a:cs typeface="Calibri" panose="020F0502020204030204" pitchFamily="34" charset="0"/>
                        </a:rPr>
                        <a:t>March</a:t>
                      </a:r>
                      <a:endParaRPr lang="en-US" sz="1400" b="1" dirty="0">
                        <a:latin typeface="Calibri" panose="020F0502020204030204" pitchFamily="34" charset="0"/>
                        <a:cs typeface="Calibri" panose="020F0502020204030204" pitchFamily="34" charset="0"/>
                      </a:endParaRPr>
                    </a:p>
                  </a:txBody>
                  <a:tcPr anchor="ctr"/>
                </a:tc>
                <a:tc vMerge="1">
                  <a:txBody>
                    <a:bodyPr/>
                    <a:lstStyle/>
                    <a:p>
                      <a:endParaRPr lang="en-US" sz="1400" dirty="0"/>
                    </a:p>
                  </a:txBody>
                  <a:tcPr/>
                </a:tc>
                <a:tc>
                  <a:txBody>
                    <a:bodyPr/>
                    <a:lstStyle/>
                    <a:p>
                      <a:pPr algn="ctr"/>
                      <a:r>
                        <a:rPr lang="en-US" sz="1600" dirty="0" smtClean="0">
                          <a:latin typeface="Calibri" panose="020F0502020204030204" pitchFamily="34" charset="0"/>
                          <a:cs typeface="Calibri" panose="020F0502020204030204" pitchFamily="34" charset="0"/>
                        </a:rPr>
                        <a:t>79%</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81%</a:t>
                      </a:r>
                      <a:endParaRPr lang="en-US" sz="1600" dirty="0">
                        <a:latin typeface="Calibri" panose="020F0502020204030204" pitchFamily="34" charset="0"/>
                        <a:cs typeface="Calibri" panose="020F0502020204030204" pitchFamily="34" charset="0"/>
                      </a:endParaRPr>
                    </a:p>
                  </a:txBody>
                  <a:tcPr anchor="ctr"/>
                </a:tc>
              </a:tr>
              <a:tr h="370840">
                <a:tc>
                  <a:txBody>
                    <a:bodyPr/>
                    <a:lstStyle/>
                    <a:p>
                      <a:pPr algn="r"/>
                      <a:r>
                        <a:rPr lang="en-US" sz="1400" b="1" dirty="0" smtClean="0">
                          <a:latin typeface="Calibri" panose="020F0502020204030204" pitchFamily="34" charset="0"/>
                          <a:cs typeface="Calibri" panose="020F0502020204030204" pitchFamily="34" charset="0"/>
                        </a:rPr>
                        <a:t>April</a:t>
                      </a:r>
                      <a:endParaRPr lang="en-US" sz="1400" b="1" dirty="0">
                        <a:latin typeface="Calibri" panose="020F0502020204030204" pitchFamily="34" charset="0"/>
                        <a:cs typeface="Calibri" panose="020F0502020204030204" pitchFamily="34" charset="0"/>
                      </a:endParaRPr>
                    </a:p>
                  </a:txBody>
                  <a:tcPr anchor="ctr"/>
                </a:tc>
                <a:tc vMerge="1">
                  <a:txBody>
                    <a:bodyPr/>
                    <a:lstStyle/>
                    <a:p>
                      <a:endParaRPr lang="en-US" sz="1400" dirty="0"/>
                    </a:p>
                  </a:txBody>
                  <a:tcPr/>
                </a:tc>
                <a:tc>
                  <a:txBody>
                    <a:bodyPr/>
                    <a:lstStyle/>
                    <a:p>
                      <a:pPr algn="ctr"/>
                      <a:r>
                        <a:rPr lang="en-US" sz="1600" dirty="0" smtClean="0">
                          <a:latin typeface="Calibri" panose="020F0502020204030204" pitchFamily="34" charset="0"/>
                          <a:cs typeface="Calibri" panose="020F0502020204030204" pitchFamily="34" charset="0"/>
                        </a:rPr>
                        <a:t>77%</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75% </a:t>
                      </a:r>
                      <a:endParaRPr lang="en-US" sz="1600" dirty="0">
                        <a:latin typeface="Calibri" panose="020F0502020204030204" pitchFamily="34" charset="0"/>
                        <a:cs typeface="Calibri" panose="020F0502020204030204" pitchFamily="34" charset="0"/>
                      </a:endParaRPr>
                    </a:p>
                  </a:txBody>
                  <a:tcPr anchor="ctr">
                    <a:noFill/>
                  </a:tcPr>
                </a:tc>
              </a:tr>
              <a:tr h="370840">
                <a:tc>
                  <a:txBody>
                    <a:bodyPr/>
                    <a:lstStyle/>
                    <a:p>
                      <a:pPr algn="r"/>
                      <a:r>
                        <a:rPr lang="en-US" sz="1400" b="1" dirty="0" smtClean="0">
                          <a:latin typeface="Calibri" panose="020F0502020204030204" pitchFamily="34" charset="0"/>
                          <a:cs typeface="Calibri" panose="020F0502020204030204" pitchFamily="34" charset="0"/>
                        </a:rPr>
                        <a:t>May</a:t>
                      </a:r>
                      <a:endParaRPr lang="en-US" sz="1400" b="1" dirty="0">
                        <a:latin typeface="Calibri" panose="020F0502020204030204" pitchFamily="34" charset="0"/>
                        <a:cs typeface="Calibri" panose="020F0502020204030204" pitchFamily="34" charset="0"/>
                      </a:endParaRPr>
                    </a:p>
                  </a:txBody>
                  <a:tcPr anchor="ctr"/>
                </a:tc>
                <a:tc vMerge="1">
                  <a:txBody>
                    <a:bodyPr/>
                    <a:lstStyle/>
                    <a:p>
                      <a:endParaRPr lang="en-US" sz="1400" dirty="0"/>
                    </a:p>
                  </a:txBody>
                  <a:tcPr/>
                </a:tc>
                <a:tc>
                  <a:txBody>
                    <a:bodyPr/>
                    <a:lstStyle/>
                    <a:p>
                      <a:pPr algn="ctr"/>
                      <a:r>
                        <a:rPr lang="en-US" sz="1600" dirty="0" smtClean="0">
                          <a:latin typeface="Calibri" panose="020F0502020204030204" pitchFamily="34" charset="0"/>
                          <a:cs typeface="Calibri" panose="020F0502020204030204" pitchFamily="34" charset="0"/>
                        </a:rPr>
                        <a:t>78%</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smtClean="0">
                          <a:solidFill>
                            <a:schemeClr val="tx1"/>
                          </a:solidFill>
                          <a:latin typeface="Calibri" panose="020F0502020204030204" pitchFamily="34" charset="0"/>
                          <a:cs typeface="Calibri" panose="020F0502020204030204" pitchFamily="34" charset="0"/>
                        </a:rPr>
                        <a:t>75%</a:t>
                      </a:r>
                      <a:endParaRPr lang="en-US" sz="1600" dirty="0">
                        <a:solidFill>
                          <a:schemeClr val="tx1"/>
                        </a:solidFill>
                        <a:latin typeface="Calibri" panose="020F0502020204030204" pitchFamily="34" charset="0"/>
                        <a:cs typeface="Calibri" panose="020F0502020204030204" pitchFamily="34" charset="0"/>
                      </a:endParaRPr>
                    </a:p>
                  </a:txBody>
                  <a:tcPr anchor="ctr">
                    <a:noFill/>
                  </a:tcPr>
                </a:tc>
              </a:tr>
              <a:tr h="370840">
                <a:tc>
                  <a:txBody>
                    <a:bodyPr/>
                    <a:lstStyle/>
                    <a:p>
                      <a:pPr algn="r"/>
                      <a:r>
                        <a:rPr lang="en-US" sz="1400" b="1" dirty="0" smtClean="0">
                          <a:latin typeface="Calibri" panose="020F0502020204030204" pitchFamily="34" charset="0"/>
                          <a:cs typeface="Calibri" panose="020F0502020204030204" pitchFamily="34" charset="0"/>
                        </a:rPr>
                        <a:t>June</a:t>
                      </a:r>
                      <a:endParaRPr lang="en-US" sz="1400" b="1" dirty="0">
                        <a:latin typeface="Calibri" panose="020F0502020204030204" pitchFamily="34" charset="0"/>
                        <a:cs typeface="Calibri" panose="020F0502020204030204" pitchFamily="34" charset="0"/>
                      </a:endParaRPr>
                    </a:p>
                  </a:txBody>
                  <a:tcPr anchor="ctr"/>
                </a:tc>
                <a:tc vMerge="1">
                  <a:txBody>
                    <a:bodyPr/>
                    <a:lstStyle/>
                    <a:p>
                      <a:endParaRPr lang="en-US" sz="1400" dirty="0"/>
                    </a:p>
                  </a:txBody>
                  <a:tcPr/>
                </a:tc>
                <a:tc>
                  <a:txBody>
                    <a:bodyPr/>
                    <a:lstStyle/>
                    <a:p>
                      <a:pPr algn="ctr"/>
                      <a:r>
                        <a:rPr lang="en-US" sz="1600" dirty="0" smtClean="0">
                          <a:latin typeface="Calibri" panose="020F0502020204030204" pitchFamily="34" charset="0"/>
                          <a:cs typeface="Calibri" panose="020F0502020204030204" pitchFamily="34" charset="0"/>
                        </a:rPr>
                        <a:t>84%</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i="0" dirty="0" smtClean="0">
                          <a:solidFill>
                            <a:schemeClr val="tx1"/>
                          </a:solidFill>
                          <a:latin typeface="Calibri" panose="020F0502020204030204" pitchFamily="34" charset="0"/>
                          <a:cs typeface="Calibri" panose="020F0502020204030204" pitchFamily="34" charset="0"/>
                        </a:rPr>
                        <a:t>81%</a:t>
                      </a:r>
                      <a:endParaRPr lang="en-US" sz="1600" i="0" dirty="0">
                        <a:solidFill>
                          <a:schemeClr val="tx1"/>
                        </a:solidFill>
                        <a:latin typeface="Calibri" panose="020F0502020204030204" pitchFamily="34" charset="0"/>
                        <a:cs typeface="Calibri" panose="020F0502020204030204" pitchFamily="34" charset="0"/>
                      </a:endParaRPr>
                    </a:p>
                  </a:txBody>
                  <a:tcPr anchor="ctr">
                    <a:solidFill>
                      <a:schemeClr val="bg1"/>
                    </a:solidFill>
                  </a:tcPr>
                </a:tc>
              </a:tr>
              <a:tr h="370840">
                <a:tc>
                  <a:txBody>
                    <a:bodyPr/>
                    <a:lstStyle/>
                    <a:p>
                      <a:pPr algn="r"/>
                      <a:r>
                        <a:rPr lang="en-US" sz="1400" b="1" dirty="0" smtClean="0">
                          <a:latin typeface="Calibri" panose="020F0502020204030204" pitchFamily="34" charset="0"/>
                          <a:cs typeface="Calibri" panose="020F0502020204030204" pitchFamily="34" charset="0"/>
                        </a:rPr>
                        <a:t>July</a:t>
                      </a:r>
                      <a:endParaRPr lang="en-US" sz="1400" b="1" dirty="0">
                        <a:latin typeface="Calibri" panose="020F0502020204030204" pitchFamily="34" charset="0"/>
                        <a:cs typeface="Calibri" panose="020F0502020204030204" pitchFamily="34" charset="0"/>
                      </a:endParaRPr>
                    </a:p>
                  </a:txBody>
                  <a:tcPr anchor="ctr"/>
                </a:tc>
                <a:tc vMerge="1">
                  <a:txBody>
                    <a:bodyPr/>
                    <a:lstStyle/>
                    <a:p>
                      <a:endParaRPr lang="en-US" sz="1400" dirty="0"/>
                    </a:p>
                  </a:txBody>
                  <a:tcPr/>
                </a:tc>
                <a:tc>
                  <a:txBody>
                    <a:bodyPr/>
                    <a:lstStyle/>
                    <a:p>
                      <a:pPr algn="ctr"/>
                      <a:r>
                        <a:rPr lang="en-US" sz="1600" dirty="0" smtClean="0">
                          <a:latin typeface="Calibri" panose="020F0502020204030204" pitchFamily="34" charset="0"/>
                          <a:cs typeface="Calibri" panose="020F0502020204030204" pitchFamily="34" charset="0"/>
                        </a:rPr>
                        <a:t>80%</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77%</a:t>
                      </a:r>
                      <a:endParaRPr lang="en-US" sz="1600" dirty="0">
                        <a:latin typeface="Calibri" panose="020F0502020204030204" pitchFamily="34" charset="0"/>
                        <a:cs typeface="Calibri" panose="020F0502020204030204" pitchFamily="34" charset="0"/>
                      </a:endParaRPr>
                    </a:p>
                  </a:txBody>
                  <a:tcPr anchor="ctr">
                    <a:solidFill>
                      <a:schemeClr val="bg1"/>
                    </a:solidFill>
                  </a:tcPr>
                </a:tc>
              </a:tr>
              <a:tr h="370840">
                <a:tc>
                  <a:txBody>
                    <a:bodyPr/>
                    <a:lstStyle/>
                    <a:p>
                      <a:pPr algn="r"/>
                      <a:r>
                        <a:rPr lang="en-US" sz="1400" b="1" dirty="0" smtClean="0">
                          <a:latin typeface="Calibri" panose="020F0502020204030204" pitchFamily="34" charset="0"/>
                          <a:cs typeface="Calibri" panose="020F0502020204030204" pitchFamily="34" charset="0"/>
                        </a:rPr>
                        <a:t>August</a:t>
                      </a:r>
                      <a:endParaRPr lang="en-US" sz="1400" b="1" dirty="0">
                        <a:latin typeface="Calibri" panose="020F0502020204030204" pitchFamily="34" charset="0"/>
                        <a:cs typeface="Calibri" panose="020F0502020204030204" pitchFamily="34" charset="0"/>
                      </a:endParaRPr>
                    </a:p>
                  </a:txBody>
                  <a:tcPr anchor="ctr"/>
                </a:tc>
                <a:tc rowSpan="6">
                  <a:txBody>
                    <a:bodyPr/>
                    <a:lstStyle/>
                    <a:p>
                      <a:pPr algn="ctr"/>
                      <a:r>
                        <a:rPr lang="en-US" sz="1400" dirty="0" smtClean="0">
                          <a:latin typeface="Calibri" panose="020F0502020204030204" pitchFamily="34" charset="0"/>
                          <a:cs typeface="Calibri" panose="020F0502020204030204" pitchFamily="34" charset="0"/>
                        </a:rPr>
                        <a:t>Conversocial tool utilized;</a:t>
                      </a:r>
                      <a:r>
                        <a:rPr lang="en-US" sz="1400" baseline="0" dirty="0" smtClean="0">
                          <a:latin typeface="Calibri" panose="020F0502020204030204" pitchFamily="34" charset="0"/>
                          <a:cs typeface="Calibri" panose="020F0502020204030204" pitchFamily="34" charset="0"/>
                        </a:rPr>
                        <a:t> no survey logic implemented</a:t>
                      </a:r>
                      <a:endParaRPr lang="en-US" sz="1400" dirty="0">
                        <a:latin typeface="Calibri" panose="020F0502020204030204" pitchFamily="34" charset="0"/>
                        <a:cs typeface="Calibri" panose="020F0502020204030204" pitchFamily="34" charset="0"/>
                      </a:endParaRPr>
                    </a:p>
                  </a:txBody>
                  <a:tcPr anchor="ctr">
                    <a:solidFill>
                      <a:schemeClr val="bg1">
                        <a:lumMod val="85000"/>
                      </a:schemeClr>
                    </a:solidFill>
                  </a:tcPr>
                </a:tc>
                <a:tc>
                  <a:txBody>
                    <a:bodyPr/>
                    <a:lstStyle/>
                    <a:p>
                      <a:pPr algn="ctr"/>
                      <a:r>
                        <a:rPr lang="en-US" sz="1600" dirty="0" smtClean="0">
                          <a:latin typeface="Calibri" panose="020F0502020204030204" pitchFamily="34" charset="0"/>
                          <a:cs typeface="Calibri" panose="020F0502020204030204" pitchFamily="34" charset="0"/>
                        </a:rPr>
                        <a:t>85%</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600" dirty="0" smtClean="0">
                          <a:latin typeface="Calibri" panose="020F0502020204030204" pitchFamily="34" charset="0"/>
                          <a:cs typeface="Calibri" panose="020F0502020204030204" pitchFamily="34" charset="0"/>
                        </a:rPr>
                        <a:t>77%</a:t>
                      </a:r>
                      <a:endParaRPr lang="en-US" sz="1600" dirty="0">
                        <a:latin typeface="Calibri" panose="020F0502020204030204" pitchFamily="34" charset="0"/>
                        <a:cs typeface="Calibri" panose="020F0502020204030204" pitchFamily="34" charset="0"/>
                      </a:endParaRPr>
                    </a:p>
                  </a:txBody>
                  <a:tcPr anchor="ctr">
                    <a:solidFill>
                      <a:schemeClr val="bg1"/>
                    </a:solidFill>
                  </a:tcPr>
                </a:tc>
              </a:tr>
              <a:tr h="370840">
                <a:tc>
                  <a:txBody>
                    <a:bodyPr/>
                    <a:lstStyle/>
                    <a:p>
                      <a:pPr algn="r"/>
                      <a:r>
                        <a:rPr lang="en-US" sz="1400" b="1" dirty="0" smtClean="0">
                          <a:latin typeface="Calibri" panose="020F0502020204030204" pitchFamily="34" charset="0"/>
                          <a:cs typeface="Calibri" panose="020F0502020204030204" pitchFamily="34" charset="0"/>
                        </a:rPr>
                        <a:t>September</a:t>
                      </a:r>
                      <a:endParaRPr lang="en-US" sz="1400" b="1" dirty="0">
                        <a:latin typeface="Calibri" panose="020F0502020204030204" pitchFamily="34" charset="0"/>
                        <a:cs typeface="Calibri" panose="020F0502020204030204" pitchFamily="34" charset="0"/>
                      </a:endParaRPr>
                    </a:p>
                  </a:txBody>
                  <a:tcPr anchor="ctr"/>
                </a:tc>
                <a:tc vMerge="1">
                  <a:txBody>
                    <a:bodyPr/>
                    <a:lstStyle/>
                    <a:p>
                      <a:endParaRPr lang="en-US" sz="1400" dirty="0"/>
                    </a:p>
                  </a:txBody>
                  <a:tcPr/>
                </a:tc>
                <a:tc>
                  <a:txBody>
                    <a:bodyPr/>
                    <a:lstStyle/>
                    <a:p>
                      <a:pPr algn="ctr"/>
                      <a:r>
                        <a:rPr lang="en-US" sz="1600" dirty="0" smtClean="0">
                          <a:latin typeface="Calibri" panose="020F0502020204030204" pitchFamily="34" charset="0"/>
                          <a:cs typeface="Calibri" panose="020F0502020204030204" pitchFamily="34" charset="0"/>
                        </a:rPr>
                        <a:t>71%</a:t>
                      </a:r>
                      <a:endParaRPr lang="en-US" sz="1600" dirty="0">
                        <a:latin typeface="Calibri" panose="020F0502020204030204" pitchFamily="34" charset="0"/>
                        <a:cs typeface="Calibri" panose="020F0502020204030204" pitchFamily="34" charset="0"/>
                      </a:endParaRPr>
                    </a:p>
                  </a:txBody>
                  <a:tcPr anchor="ctr"/>
                </a:tc>
                <a:tc>
                  <a:txBody>
                    <a:bodyPr/>
                    <a:lstStyle/>
                    <a:p>
                      <a:pPr algn="ctr"/>
                      <a:r>
                        <a:rPr lang="en-US" sz="1400" dirty="0" smtClean="0"/>
                        <a:t>76%</a:t>
                      </a:r>
                      <a:endParaRPr lang="en-US" sz="1400" dirty="0"/>
                    </a:p>
                  </a:txBody>
                  <a:tcPr anchor="ctr">
                    <a:solidFill>
                      <a:schemeClr val="bg1"/>
                    </a:solidFill>
                  </a:tcPr>
                </a:tc>
              </a:tr>
              <a:tr h="370840">
                <a:tc>
                  <a:txBody>
                    <a:bodyPr/>
                    <a:lstStyle/>
                    <a:p>
                      <a:pPr algn="r"/>
                      <a:r>
                        <a:rPr lang="en-US" sz="1400" b="1" dirty="0" smtClean="0">
                          <a:latin typeface="Calibri" panose="020F0502020204030204" pitchFamily="34" charset="0"/>
                          <a:cs typeface="Calibri" panose="020F0502020204030204" pitchFamily="34" charset="0"/>
                        </a:rPr>
                        <a:t>October</a:t>
                      </a:r>
                      <a:endParaRPr lang="en-US" sz="1400" b="1" dirty="0">
                        <a:latin typeface="Calibri" panose="020F0502020204030204" pitchFamily="34" charset="0"/>
                        <a:cs typeface="Calibri" panose="020F0502020204030204" pitchFamily="34" charset="0"/>
                      </a:endParaRPr>
                    </a:p>
                  </a:txBody>
                  <a:tcPr anchor="ctr"/>
                </a:tc>
                <a:tc vMerge="1">
                  <a:txBody>
                    <a:bodyPr/>
                    <a:lstStyle/>
                    <a:p>
                      <a:endParaRPr lang="en-US" sz="1400" dirty="0"/>
                    </a:p>
                  </a:txBody>
                  <a:tcPr/>
                </a:tc>
                <a:tc>
                  <a:txBody>
                    <a:bodyPr/>
                    <a:lstStyle/>
                    <a:p>
                      <a:pPr algn="ctr"/>
                      <a:r>
                        <a:rPr lang="en-US" sz="1600" dirty="0" smtClean="0">
                          <a:latin typeface="Calibri" panose="020F0502020204030204" pitchFamily="34" charset="0"/>
                          <a:cs typeface="Calibri" panose="020F0502020204030204" pitchFamily="34" charset="0"/>
                        </a:rPr>
                        <a:t>74%</a:t>
                      </a:r>
                      <a:endParaRPr lang="en-US" sz="1600" dirty="0">
                        <a:latin typeface="Calibri" panose="020F0502020204030204" pitchFamily="34" charset="0"/>
                        <a:cs typeface="Calibri" panose="020F0502020204030204" pitchFamily="34" charset="0"/>
                      </a:endParaRPr>
                    </a:p>
                  </a:txBody>
                  <a:tcPr anchor="ctr"/>
                </a:tc>
                <a:tc>
                  <a:txBody>
                    <a:bodyPr/>
                    <a:lstStyle/>
                    <a:p>
                      <a:pPr algn="ctr"/>
                      <a:endParaRPr lang="en-US" sz="1400" dirty="0"/>
                    </a:p>
                  </a:txBody>
                  <a:tcPr anchor="ctr">
                    <a:solidFill>
                      <a:schemeClr val="bg1">
                        <a:lumMod val="85000"/>
                      </a:schemeClr>
                    </a:solidFill>
                  </a:tcPr>
                </a:tc>
              </a:tr>
              <a:tr h="370840">
                <a:tc>
                  <a:txBody>
                    <a:bodyPr/>
                    <a:lstStyle/>
                    <a:p>
                      <a:pPr algn="r"/>
                      <a:r>
                        <a:rPr lang="en-US" sz="1400" b="1" dirty="0" smtClean="0">
                          <a:latin typeface="Calibri" panose="020F0502020204030204" pitchFamily="34" charset="0"/>
                          <a:cs typeface="Calibri" panose="020F0502020204030204" pitchFamily="34" charset="0"/>
                        </a:rPr>
                        <a:t>November</a:t>
                      </a:r>
                      <a:endParaRPr lang="en-US" sz="1400" b="1" dirty="0">
                        <a:latin typeface="Calibri" panose="020F0502020204030204" pitchFamily="34" charset="0"/>
                        <a:cs typeface="Calibri" panose="020F0502020204030204" pitchFamily="34" charset="0"/>
                      </a:endParaRPr>
                    </a:p>
                  </a:txBody>
                  <a:tcPr anchor="ctr"/>
                </a:tc>
                <a:tc vMerge="1">
                  <a:txBody>
                    <a:bodyPr/>
                    <a:lstStyle/>
                    <a:p>
                      <a:endParaRPr lang="en-US" sz="1400" dirty="0"/>
                    </a:p>
                  </a:txBody>
                  <a:tcPr/>
                </a:tc>
                <a:tc>
                  <a:txBody>
                    <a:bodyPr/>
                    <a:lstStyle/>
                    <a:p>
                      <a:pPr algn="ctr"/>
                      <a:r>
                        <a:rPr lang="en-US" sz="1600" dirty="0" smtClean="0">
                          <a:latin typeface="Calibri" panose="020F0502020204030204" pitchFamily="34" charset="0"/>
                          <a:cs typeface="Calibri" panose="020F0502020204030204" pitchFamily="34" charset="0"/>
                        </a:rPr>
                        <a:t>74%</a:t>
                      </a:r>
                    </a:p>
                  </a:txBody>
                  <a:tcPr anchor="ctr"/>
                </a:tc>
                <a:tc>
                  <a:txBody>
                    <a:bodyPr/>
                    <a:lstStyle/>
                    <a:p>
                      <a:pPr algn="ctr"/>
                      <a:endParaRPr lang="en-US" sz="1400" dirty="0"/>
                    </a:p>
                  </a:txBody>
                  <a:tcPr anchor="ctr">
                    <a:solidFill>
                      <a:schemeClr val="bg1">
                        <a:lumMod val="85000"/>
                      </a:schemeClr>
                    </a:solidFill>
                  </a:tcPr>
                </a:tc>
              </a:tr>
              <a:tr h="370840">
                <a:tc>
                  <a:txBody>
                    <a:bodyPr/>
                    <a:lstStyle/>
                    <a:p>
                      <a:pPr algn="r"/>
                      <a:r>
                        <a:rPr lang="en-US" sz="1400" b="1" dirty="0" smtClean="0">
                          <a:latin typeface="Calibri" panose="020F0502020204030204" pitchFamily="34" charset="0"/>
                          <a:cs typeface="Calibri" panose="020F0502020204030204" pitchFamily="34" charset="0"/>
                        </a:rPr>
                        <a:t>December</a:t>
                      </a:r>
                      <a:endParaRPr lang="en-US" sz="1400" b="1" dirty="0">
                        <a:latin typeface="Calibri" panose="020F0502020204030204" pitchFamily="34" charset="0"/>
                        <a:cs typeface="Calibri" panose="020F0502020204030204" pitchFamily="34" charset="0"/>
                      </a:endParaRPr>
                    </a:p>
                  </a:txBody>
                  <a:tcPr anchor="ctr"/>
                </a:tc>
                <a:tc vMerge="1">
                  <a:txBody>
                    <a:bodyPr/>
                    <a:lstStyle/>
                    <a:p>
                      <a:endParaRPr lang="en-US" sz="1400" dirty="0"/>
                    </a:p>
                  </a:txBody>
                  <a:tcPr/>
                </a:tc>
                <a:tc>
                  <a:txBody>
                    <a:bodyPr/>
                    <a:lstStyle/>
                    <a:p>
                      <a:pPr algn="ctr"/>
                      <a:r>
                        <a:rPr lang="en-US" sz="1600" dirty="0" smtClean="0">
                          <a:latin typeface="Calibri" panose="020F0502020204030204" pitchFamily="34" charset="0"/>
                          <a:cs typeface="Calibri" panose="020F0502020204030204" pitchFamily="34" charset="0"/>
                        </a:rPr>
                        <a:t>71%</a:t>
                      </a:r>
                      <a:endParaRPr lang="en-US" sz="1600" dirty="0">
                        <a:latin typeface="Calibri" panose="020F0502020204030204" pitchFamily="34" charset="0"/>
                        <a:cs typeface="Calibri" panose="020F0502020204030204" pitchFamily="34" charset="0"/>
                      </a:endParaRPr>
                    </a:p>
                  </a:txBody>
                  <a:tcPr anchor="ctr"/>
                </a:tc>
                <a:tc>
                  <a:txBody>
                    <a:bodyPr/>
                    <a:lstStyle/>
                    <a:p>
                      <a:pPr algn="ctr"/>
                      <a:endParaRPr lang="en-US" sz="1400" dirty="0"/>
                    </a:p>
                  </a:txBody>
                  <a:tcPr anchor="ctr">
                    <a:solidFill>
                      <a:schemeClr val="bg1">
                        <a:lumMod val="85000"/>
                      </a:schemeClr>
                    </a:solidFill>
                  </a:tcPr>
                </a:tc>
              </a:tr>
              <a:tr h="370840">
                <a:tc>
                  <a:txBody>
                    <a:bodyPr/>
                    <a:lstStyle/>
                    <a:p>
                      <a:pPr algn="r"/>
                      <a:r>
                        <a:rPr lang="en-US" sz="1400" b="1" dirty="0" smtClean="0">
                          <a:latin typeface="Calibri" panose="020F0502020204030204" pitchFamily="34" charset="0"/>
                          <a:cs typeface="Calibri" panose="020F0502020204030204" pitchFamily="34" charset="0"/>
                        </a:rPr>
                        <a:t>January</a:t>
                      </a:r>
                      <a:r>
                        <a:rPr lang="en-US" sz="1400" b="1" baseline="0" dirty="0" smtClean="0">
                          <a:latin typeface="Calibri" panose="020F0502020204030204" pitchFamily="34" charset="0"/>
                          <a:cs typeface="Calibri" panose="020F0502020204030204" pitchFamily="34" charset="0"/>
                        </a:rPr>
                        <a:t> </a:t>
                      </a:r>
                      <a:endParaRPr lang="en-US" sz="1400" b="1" dirty="0">
                        <a:latin typeface="Calibri" panose="020F0502020204030204" pitchFamily="34" charset="0"/>
                        <a:cs typeface="Calibri" panose="020F0502020204030204" pitchFamily="34" charset="0"/>
                      </a:endParaRPr>
                    </a:p>
                  </a:txBody>
                  <a:tcPr anchor="ctr"/>
                </a:tc>
                <a:tc vMerge="1">
                  <a:txBody>
                    <a:bodyPr/>
                    <a:lstStyle/>
                    <a:p>
                      <a:endParaRPr lang="en-US" sz="1400" dirty="0"/>
                    </a:p>
                  </a:txBody>
                  <a:tcPr/>
                </a:tc>
                <a:tc>
                  <a:txBody>
                    <a:bodyPr/>
                    <a:lstStyle/>
                    <a:p>
                      <a:pPr algn="ctr"/>
                      <a:r>
                        <a:rPr lang="en-US" sz="1600" dirty="0" smtClean="0">
                          <a:latin typeface="Calibri" panose="020F0502020204030204" pitchFamily="34" charset="0"/>
                          <a:cs typeface="Calibri" panose="020F0502020204030204" pitchFamily="34" charset="0"/>
                        </a:rPr>
                        <a:t>78%</a:t>
                      </a:r>
                      <a:endParaRPr lang="en-US" sz="1600" dirty="0">
                        <a:latin typeface="Calibri" panose="020F0502020204030204" pitchFamily="34" charset="0"/>
                        <a:cs typeface="Calibri" panose="020F0502020204030204" pitchFamily="34" charset="0"/>
                      </a:endParaRPr>
                    </a:p>
                  </a:txBody>
                  <a:tcPr anchor="ctr"/>
                </a:tc>
                <a:tc>
                  <a:txBody>
                    <a:bodyPr/>
                    <a:lstStyle/>
                    <a:p>
                      <a:pPr algn="ctr"/>
                      <a:endParaRPr lang="en-US" sz="1400" dirty="0"/>
                    </a:p>
                  </a:txBody>
                  <a:tcPr anchor="ctr">
                    <a:solidFill>
                      <a:schemeClr val="bg1">
                        <a:lumMod val="85000"/>
                      </a:schemeClr>
                    </a:solidFill>
                  </a:tcPr>
                </a:tc>
              </a:tr>
            </a:tbl>
          </a:graphicData>
        </a:graphic>
      </p:graphicFrame>
    </p:spTree>
    <p:extLst>
      <p:ext uri="{BB962C8B-B14F-4D97-AF65-F5344CB8AC3E}">
        <p14:creationId xmlns:p14="http://schemas.microsoft.com/office/powerpoint/2010/main" val="2915992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8600" y="1020943"/>
            <a:ext cx="8763000" cy="2179457"/>
          </a:xfrm>
        </p:spPr>
        <p:txBody>
          <a:bodyPr>
            <a:normAutofit lnSpcReduction="10000"/>
          </a:bodyPr>
          <a:lstStyle/>
          <a:p>
            <a:pPr defTabSz="914400"/>
            <a:r>
              <a:rPr lang="en-US" sz="1600" b="1" dirty="0" smtClean="0">
                <a:solidFill>
                  <a:schemeClr val="tx1"/>
                </a:solidFill>
                <a:latin typeface="Calibri" panose="020F0502020204030204" pitchFamily="34" charset="0"/>
                <a:cs typeface="Calibri" panose="020F0502020204030204" pitchFamily="34" charset="0"/>
              </a:rPr>
              <a:t>Date Range: </a:t>
            </a:r>
            <a:r>
              <a:rPr lang="en-US" sz="1600" dirty="0" smtClean="0">
                <a:solidFill>
                  <a:schemeClr val="tx1"/>
                </a:solidFill>
              </a:rPr>
              <a:t>9/29/19 – 10/12/19</a:t>
            </a:r>
            <a:endParaRPr lang="en-US" sz="1600" dirty="0">
              <a:solidFill>
                <a:schemeClr val="tx1"/>
              </a:solidFill>
            </a:endParaRPr>
          </a:p>
          <a:p>
            <a:pPr marL="285750" indent="-285750">
              <a:buFont typeface="Arial" panose="020B0604020202020204" pitchFamily="34" charset="0"/>
              <a:buChar char="•"/>
            </a:pPr>
            <a:r>
              <a:rPr lang="en-US" sz="1600" b="1" dirty="0" smtClean="0">
                <a:solidFill>
                  <a:schemeClr val="tx1"/>
                </a:solidFill>
                <a:latin typeface="Calibri" panose="020F0502020204030204" pitchFamily="34" charset="0"/>
                <a:cs typeface="Calibri" panose="020F0502020204030204" pitchFamily="34" charset="0"/>
              </a:rPr>
              <a:t>Score: </a:t>
            </a:r>
            <a:r>
              <a:rPr lang="en-US" sz="1600" dirty="0" smtClean="0">
                <a:solidFill>
                  <a:schemeClr val="tx1"/>
                </a:solidFill>
                <a:latin typeface="Calibri" panose="020F0502020204030204" pitchFamily="34" charset="0"/>
                <a:cs typeface="Calibri" panose="020F0502020204030204" pitchFamily="34" charset="0"/>
              </a:rPr>
              <a:t>4.2/5</a:t>
            </a:r>
          </a:p>
          <a:p>
            <a:pPr lvl="1"/>
            <a:r>
              <a:rPr lang="en-US" sz="1600" dirty="0" smtClean="0">
                <a:solidFill>
                  <a:schemeClr val="tx1"/>
                </a:solidFill>
                <a:latin typeface="Calibri" panose="020F0502020204030204" pitchFamily="34" charset="0"/>
                <a:cs typeface="Calibri" panose="020F0502020204030204" pitchFamily="34" charset="0"/>
              </a:rPr>
              <a:t>•</a:t>
            </a:r>
            <a:r>
              <a:rPr lang="en-US" sz="1600" dirty="0">
                <a:solidFill>
                  <a:schemeClr val="tx1"/>
                </a:solidFill>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78% </a:t>
            </a:r>
            <a:r>
              <a:rPr lang="en-US" sz="1600" dirty="0">
                <a:solidFill>
                  <a:schemeClr val="tx1"/>
                </a:solidFill>
                <a:latin typeface="Calibri" panose="020F0502020204030204" pitchFamily="34" charset="0"/>
                <a:cs typeface="Calibri" panose="020F0502020204030204" pitchFamily="34" charset="0"/>
              </a:rPr>
              <a:t>of customers selected either “Satisfied” or “Very Satisfied” with Social Media Service</a:t>
            </a:r>
          </a:p>
          <a:p>
            <a:pPr marL="285750" indent="-285750">
              <a:buFont typeface="Arial" panose="020B0604020202020204" pitchFamily="34" charset="0"/>
              <a:buChar char="•"/>
            </a:pPr>
            <a:r>
              <a:rPr lang="en-US" sz="1600" b="1" dirty="0" smtClean="0">
                <a:solidFill>
                  <a:schemeClr val="tx1"/>
                </a:solidFill>
                <a:latin typeface="Calibri" panose="020F0502020204030204" pitchFamily="34" charset="0"/>
                <a:cs typeface="Calibri" panose="020F0502020204030204" pitchFamily="34" charset="0"/>
              </a:rPr>
              <a:t>Completion Rate</a:t>
            </a:r>
            <a:r>
              <a:rPr lang="en-US" sz="1600" b="1" dirty="0">
                <a:solidFill>
                  <a:schemeClr val="tx1"/>
                </a:solidFill>
                <a:latin typeface="Calibri" panose="020F0502020204030204" pitchFamily="34" charset="0"/>
                <a:cs typeface="Calibri" panose="020F0502020204030204" pitchFamily="34" charset="0"/>
              </a:rPr>
              <a:t>: </a:t>
            </a:r>
            <a:r>
              <a:rPr lang="en-US" sz="1600" dirty="0" smtClean="0">
                <a:solidFill>
                  <a:schemeClr val="tx1"/>
                </a:solidFill>
                <a:latin typeface="Calibri" panose="020F0502020204030204" pitchFamily="34" charset="0"/>
                <a:cs typeface="Calibri" panose="020F0502020204030204" pitchFamily="34" charset="0"/>
              </a:rPr>
              <a:t>38% (119 surveys taken/312 </a:t>
            </a:r>
            <a:r>
              <a:rPr lang="en-US" sz="1600" dirty="0">
                <a:solidFill>
                  <a:schemeClr val="tx1"/>
                </a:solidFill>
                <a:latin typeface="Calibri" panose="020F0502020204030204" pitchFamily="34" charset="0"/>
                <a:cs typeface="Calibri" panose="020F0502020204030204" pitchFamily="34" charset="0"/>
              </a:rPr>
              <a:t>surveys offered)</a:t>
            </a:r>
            <a:endParaRPr lang="en-US" sz="1600" dirty="0" smtClean="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smtClean="0">
                <a:solidFill>
                  <a:schemeClr val="tx1"/>
                </a:solidFill>
                <a:latin typeface="Calibri" panose="020F0502020204030204" pitchFamily="34" charset="0"/>
                <a:cs typeface="Calibri" panose="020F0502020204030204" pitchFamily="34" charset="0"/>
              </a:rPr>
              <a:t>14% </a:t>
            </a:r>
            <a:r>
              <a:rPr lang="en-US" sz="1600" dirty="0">
                <a:solidFill>
                  <a:schemeClr val="tx1"/>
                </a:solidFill>
                <a:latin typeface="Calibri" panose="020F0502020204030204" pitchFamily="34" charset="0"/>
                <a:cs typeface="Calibri" panose="020F0502020204030204" pitchFamily="34" charset="0"/>
              </a:rPr>
              <a:t>of customers </a:t>
            </a:r>
            <a:r>
              <a:rPr lang="en-US" sz="1600" dirty="0" smtClean="0">
                <a:solidFill>
                  <a:schemeClr val="tx1"/>
                </a:solidFill>
                <a:latin typeface="Calibri" panose="020F0502020204030204" pitchFamily="34" charset="0"/>
                <a:cs typeface="Calibri" panose="020F0502020204030204" pitchFamily="34" charset="0"/>
              </a:rPr>
              <a:t>(16/119) </a:t>
            </a:r>
            <a:r>
              <a:rPr lang="en-US" sz="1600" dirty="0">
                <a:solidFill>
                  <a:schemeClr val="tx1"/>
                </a:solidFill>
                <a:latin typeface="Calibri" panose="020F0502020204030204" pitchFamily="34" charset="0"/>
                <a:cs typeface="Calibri" panose="020F0502020204030204" pitchFamily="34" charset="0"/>
              </a:rPr>
              <a:t>selected either “Somewhat Dissatisfied” or “Very Dissatisfied” </a:t>
            </a:r>
            <a:r>
              <a:rPr lang="en-US" sz="1600" dirty="0" smtClean="0">
                <a:solidFill>
                  <a:schemeClr val="tx1"/>
                </a:solidFill>
                <a:latin typeface="Calibri" panose="020F0502020204030204" pitchFamily="34" charset="0"/>
                <a:cs typeface="Calibri" panose="020F0502020204030204" pitchFamily="34" charset="0"/>
              </a:rPr>
              <a:t>option</a:t>
            </a:r>
          </a:p>
          <a:p>
            <a:pPr marL="742950" lvl="1" indent="-285750">
              <a:buFont typeface="Arial" panose="020B0604020202020204" pitchFamily="34" charset="0"/>
              <a:buChar char="•"/>
            </a:pPr>
            <a:r>
              <a:rPr lang="en-US" sz="1600" dirty="0" smtClean="0">
                <a:solidFill>
                  <a:schemeClr val="tx1"/>
                </a:solidFill>
                <a:latin typeface="Calibri" panose="020F0502020204030204" pitchFamily="34" charset="0"/>
                <a:cs typeface="Calibri" panose="020F0502020204030204" pitchFamily="34" charset="0"/>
              </a:rPr>
              <a:t>10 customers </a:t>
            </a:r>
            <a:r>
              <a:rPr lang="en-US" sz="1600" dirty="0">
                <a:solidFill>
                  <a:schemeClr val="tx1"/>
                </a:solidFill>
                <a:latin typeface="Calibri" panose="020F0502020204030204" pitchFamily="34" charset="0"/>
                <a:cs typeface="Calibri" panose="020F0502020204030204" pitchFamily="34" charset="0"/>
              </a:rPr>
              <a:t>left comments</a:t>
            </a:r>
          </a:p>
          <a:p>
            <a:pPr marL="285750" indent="-285750">
              <a:buFont typeface="Arial" panose="020B0604020202020204" pitchFamily="34" charset="0"/>
              <a:buChar char="•"/>
            </a:pPr>
            <a:endParaRPr lang="en-US" b="1" dirty="0" smtClean="0">
              <a:solidFill>
                <a:schemeClr val="bg1">
                  <a:lumMod val="50000"/>
                </a:schemeClr>
              </a:solidFill>
            </a:endParaRPr>
          </a:p>
          <a:p>
            <a:pPr lvl="2"/>
            <a:endParaRPr lang="en-US" dirty="0" smtClean="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lvl="2"/>
            <a:endParaRPr lang="en-US" dirty="0">
              <a:solidFill>
                <a:schemeClr val="bg1">
                  <a:lumMod val="50000"/>
                </a:schemeClr>
              </a:solidFill>
            </a:endParaRPr>
          </a:p>
          <a:p>
            <a:pPr lvl="2"/>
            <a:endParaRPr lang="en-US" dirty="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lvl="2"/>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marL="742950" lvl="1" indent="-285750">
              <a:buFont typeface="Arial" panose="020B0604020202020204" pitchFamily="34" charset="0"/>
              <a:buChar char="•"/>
            </a:pPr>
            <a:endParaRPr lang="en-US" dirty="0"/>
          </a:p>
        </p:txBody>
      </p:sp>
      <p:sp>
        <p:nvSpPr>
          <p:cNvPr id="3" name="Title 2"/>
          <p:cNvSpPr>
            <a:spLocks noGrp="1"/>
          </p:cNvSpPr>
          <p:nvPr>
            <p:ph type="title"/>
          </p:nvPr>
        </p:nvSpPr>
        <p:spPr>
          <a:xfrm>
            <a:off x="422696" y="322363"/>
            <a:ext cx="7886700" cy="744437"/>
          </a:xfrm>
        </p:spPr>
        <p:txBody>
          <a:bodyPr/>
          <a:lstStyle/>
          <a:p>
            <a:r>
              <a:rPr lang="en-US" sz="3200" b="1" dirty="0">
                <a:solidFill>
                  <a:schemeClr val="accent2"/>
                </a:solidFill>
                <a:latin typeface="Calibri" panose="020F0502020204030204" pitchFamily="34" charset="0"/>
                <a:cs typeface="Calibri" panose="020F0502020204030204" pitchFamily="34" charset="0"/>
              </a:rPr>
              <a:t>Customer Satisfaction</a:t>
            </a:r>
            <a:endParaRPr lang="en-US" dirty="0">
              <a:latin typeface="Calibri" panose="020F0502020204030204" pitchFamily="34" charset="0"/>
              <a:cs typeface="Calibri" panose="020F050202020403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725" y="3148065"/>
            <a:ext cx="547687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1116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8600" y="1374609"/>
            <a:ext cx="8763000" cy="5227457"/>
          </a:xfrm>
        </p:spPr>
        <p:txBody>
          <a:bodyPr>
            <a:normAutofit fontScale="92500" lnSpcReduction="10000"/>
          </a:bodyPr>
          <a:lstStyle/>
          <a:p>
            <a:pPr marL="285750" indent="-285750">
              <a:buFont typeface="Arial" panose="020B0604020202020204" pitchFamily="34" charset="0"/>
              <a:buChar char="•"/>
            </a:pPr>
            <a:r>
              <a:rPr lang="en-US" sz="2800" b="1" dirty="0" smtClean="0">
                <a:solidFill>
                  <a:schemeClr val="tx1"/>
                </a:solidFill>
                <a:latin typeface="Calibri" panose="020F0502020204030204" pitchFamily="34" charset="0"/>
                <a:cs typeface="Calibri" panose="020F0502020204030204" pitchFamily="34" charset="0"/>
              </a:rPr>
              <a:t>Somewhat </a:t>
            </a:r>
            <a:r>
              <a:rPr lang="en-US" sz="2800" b="1" dirty="0">
                <a:solidFill>
                  <a:schemeClr val="tx1"/>
                </a:solidFill>
                <a:latin typeface="Calibri" panose="020F0502020204030204" pitchFamily="34" charset="0"/>
                <a:cs typeface="Calibri" panose="020F0502020204030204" pitchFamily="34" charset="0"/>
              </a:rPr>
              <a:t>Dissatisfied Customer Summary </a:t>
            </a:r>
            <a:r>
              <a:rPr lang="en-US" sz="2800" b="1" dirty="0" smtClean="0">
                <a:solidFill>
                  <a:schemeClr val="tx1"/>
                </a:solidFill>
                <a:latin typeface="Calibri" panose="020F0502020204030204" pitchFamily="34" charset="0"/>
                <a:cs typeface="Calibri" panose="020F0502020204030204" pitchFamily="34" charset="0"/>
              </a:rPr>
              <a:t>(3):</a:t>
            </a:r>
          </a:p>
          <a:p>
            <a:pPr marL="285750" indent="-285750">
              <a:buFont typeface="Arial" panose="020B0604020202020204" pitchFamily="34" charset="0"/>
              <a:buChar char="•"/>
            </a:pPr>
            <a:r>
              <a:rPr lang="en-US" sz="2600" b="1" dirty="0">
                <a:solidFill>
                  <a:schemeClr val="tx1"/>
                </a:solidFill>
                <a:latin typeface="Calibri" panose="020F0502020204030204" pitchFamily="34" charset="0"/>
                <a:cs typeface="Calibri" panose="020F0502020204030204" pitchFamily="34" charset="0"/>
              </a:rPr>
              <a:t>1</a:t>
            </a:r>
            <a:r>
              <a:rPr lang="en-US" sz="2600" b="1" dirty="0" smtClean="0">
                <a:solidFill>
                  <a:schemeClr val="tx1"/>
                </a:solidFill>
                <a:latin typeface="Calibri" panose="020F0502020204030204" pitchFamily="34" charset="0"/>
                <a:cs typeface="Calibri" panose="020F0502020204030204" pitchFamily="34" charset="0"/>
              </a:rPr>
              <a:t> Complaint not related to Social Media Service</a:t>
            </a:r>
          </a:p>
          <a:p>
            <a:pPr marL="742950" lvl="1" indent="-285750">
              <a:buFont typeface="Arial" panose="020B0604020202020204" pitchFamily="34" charset="0"/>
              <a:buChar char="•"/>
            </a:pPr>
            <a:r>
              <a:rPr lang="en-US" sz="2600" dirty="0" smtClean="0">
                <a:solidFill>
                  <a:schemeClr val="tx1"/>
                </a:solidFill>
                <a:latin typeface="Calibri" panose="020F0502020204030204" pitchFamily="34" charset="0"/>
                <a:cs typeface="Calibri" panose="020F0502020204030204" pitchFamily="34" charset="0"/>
              </a:rPr>
              <a:t>International order</a:t>
            </a:r>
          </a:p>
          <a:p>
            <a:pPr marL="1200150" lvl="2" indent="-285750">
              <a:buFont typeface="Arial" panose="020B0604020202020204" pitchFamily="34" charset="0"/>
              <a:buChar char="•"/>
            </a:pPr>
            <a:r>
              <a:rPr lang="en-US" sz="2600" dirty="0" smtClean="0">
                <a:solidFill>
                  <a:schemeClr val="tx1"/>
                </a:solidFill>
                <a:latin typeface="Calibri" panose="020F0502020204030204" pitchFamily="34" charset="0"/>
                <a:cs typeface="Calibri" panose="020F0502020204030204" pitchFamily="34" charset="0"/>
              </a:rPr>
              <a:t>Customer wanted to cancel order that was in transit</a:t>
            </a:r>
          </a:p>
          <a:p>
            <a:pPr marL="742950" lvl="1" indent="-285750">
              <a:buFont typeface="Arial" panose="020B0604020202020204" pitchFamily="34" charset="0"/>
              <a:buChar char="•"/>
            </a:pPr>
            <a:r>
              <a:rPr lang="en-US" sz="2600" dirty="0" smtClean="0">
                <a:solidFill>
                  <a:schemeClr val="tx1"/>
                </a:solidFill>
                <a:latin typeface="Calibri" panose="020F0502020204030204" pitchFamily="34" charset="0"/>
                <a:cs typeface="Calibri" panose="020F0502020204030204" pitchFamily="34" charset="0"/>
              </a:rPr>
              <a:t>Store complaint</a:t>
            </a:r>
          </a:p>
          <a:p>
            <a:pPr marL="1200150" lvl="2" indent="-285750">
              <a:buFont typeface="Arial" panose="020B0604020202020204" pitchFamily="34" charset="0"/>
              <a:buChar char="•"/>
            </a:pPr>
            <a:r>
              <a:rPr lang="en-US" sz="2600" dirty="0" smtClean="0">
                <a:solidFill>
                  <a:schemeClr val="tx1"/>
                </a:solidFill>
                <a:latin typeface="Calibri" panose="020F0502020204030204" pitchFamily="34" charset="0"/>
                <a:cs typeface="Calibri" panose="020F0502020204030204" pitchFamily="34" charset="0"/>
              </a:rPr>
              <a:t> customer was charged twice for order</a:t>
            </a:r>
          </a:p>
          <a:p>
            <a:pPr marL="285750" indent="-285750">
              <a:buFont typeface="Arial" panose="020B0604020202020204" pitchFamily="34" charset="0"/>
              <a:buChar char="•"/>
            </a:pPr>
            <a:r>
              <a:rPr lang="en-US" sz="2600" b="1" dirty="0">
                <a:solidFill>
                  <a:schemeClr val="tx1"/>
                </a:solidFill>
                <a:latin typeface="Calibri" panose="020F0502020204030204" pitchFamily="34" charset="0"/>
                <a:cs typeface="Calibri" panose="020F0502020204030204" pitchFamily="34" charset="0"/>
              </a:rPr>
              <a:t>1</a:t>
            </a:r>
            <a:r>
              <a:rPr lang="en-US" sz="2600" b="1" dirty="0" smtClean="0">
                <a:solidFill>
                  <a:schemeClr val="tx1"/>
                </a:solidFill>
                <a:latin typeface="Calibri" panose="020F0502020204030204" pitchFamily="34" charset="0"/>
                <a:cs typeface="Calibri" panose="020F0502020204030204" pitchFamily="34" charset="0"/>
              </a:rPr>
              <a:t> Complaints related to Social Media Service</a:t>
            </a:r>
          </a:p>
          <a:p>
            <a:pPr marL="742950" lvl="1" indent="-285750">
              <a:buFont typeface="Arial" panose="020B0604020202020204" pitchFamily="34" charset="0"/>
              <a:buChar char="•"/>
            </a:pPr>
            <a:r>
              <a:rPr lang="en-US" sz="2600" dirty="0" smtClean="0">
                <a:solidFill>
                  <a:schemeClr val="tx1"/>
                </a:solidFill>
                <a:latin typeface="Calibri" panose="020F0502020204030204" pitchFamily="34" charset="0"/>
                <a:cs typeface="Calibri" panose="020F0502020204030204" pitchFamily="34" charset="0"/>
              </a:rPr>
              <a:t>Customer was issued new card</a:t>
            </a:r>
          </a:p>
          <a:p>
            <a:pPr marL="1200150" lvl="2" indent="-285750">
              <a:buFont typeface="Arial" panose="020B0604020202020204" pitchFamily="34" charset="0"/>
              <a:buChar char="•"/>
            </a:pPr>
            <a:r>
              <a:rPr lang="en-US" sz="2600" dirty="0" smtClean="0">
                <a:solidFill>
                  <a:schemeClr val="tx1"/>
                </a:solidFill>
                <a:latin typeface="Calibri" panose="020F0502020204030204" pitchFamily="34" charset="0"/>
                <a:cs typeface="Calibri" panose="020F0502020204030204" pitchFamily="34" charset="0"/>
              </a:rPr>
              <a:t>Our team had an opportunity to help the customer reset password to access acct</a:t>
            </a:r>
          </a:p>
          <a:p>
            <a:pPr lvl="2"/>
            <a:endParaRPr lang="en-US" sz="2600" b="1" dirty="0" smtClean="0">
              <a:solidFill>
                <a:schemeClr val="bg1">
                  <a:lumMod val="50000"/>
                </a:schemeClr>
              </a:solidFill>
            </a:endParaRPr>
          </a:p>
          <a:p>
            <a:pPr lvl="2"/>
            <a:endParaRPr lang="en-US" dirty="0" smtClean="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lvl="2"/>
            <a:endParaRPr lang="en-US" dirty="0">
              <a:solidFill>
                <a:schemeClr val="bg1">
                  <a:lumMod val="50000"/>
                </a:schemeClr>
              </a:solidFill>
            </a:endParaRPr>
          </a:p>
          <a:p>
            <a:pPr lvl="2"/>
            <a:endParaRPr lang="en-US" dirty="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lvl="2"/>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marL="742950" lvl="1" indent="-285750">
              <a:buFont typeface="Arial" panose="020B0604020202020204" pitchFamily="34" charset="0"/>
              <a:buChar char="•"/>
            </a:pPr>
            <a:endParaRPr lang="en-US" dirty="0"/>
          </a:p>
        </p:txBody>
      </p:sp>
      <p:sp>
        <p:nvSpPr>
          <p:cNvPr id="3" name="Title 2"/>
          <p:cNvSpPr>
            <a:spLocks noGrp="1"/>
          </p:cNvSpPr>
          <p:nvPr>
            <p:ph type="title"/>
          </p:nvPr>
        </p:nvSpPr>
        <p:spPr>
          <a:xfrm>
            <a:off x="422696" y="322363"/>
            <a:ext cx="7886700" cy="744437"/>
          </a:xfrm>
        </p:spPr>
        <p:txBody>
          <a:bodyPr/>
          <a:lstStyle/>
          <a:p>
            <a:r>
              <a:rPr lang="en-US" sz="3200" b="1" dirty="0" smtClean="0">
                <a:solidFill>
                  <a:schemeClr val="accent2"/>
                </a:solidFill>
                <a:latin typeface="Calibri" panose="020F0502020204030204" pitchFamily="34" charset="0"/>
                <a:cs typeface="Calibri" panose="020F0502020204030204" pitchFamily="34" charset="0"/>
              </a:rPr>
              <a:t>Somewhat Dissatisfied Summary</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944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28600" y="1374609"/>
            <a:ext cx="8763000" cy="5227457"/>
          </a:xfrm>
        </p:spPr>
        <p:txBody>
          <a:bodyPr>
            <a:normAutofit fontScale="62500" lnSpcReduction="20000"/>
          </a:bodyPr>
          <a:lstStyle/>
          <a:p>
            <a:pPr marL="285750" indent="-285750">
              <a:buFont typeface="Arial" panose="020B0604020202020204" pitchFamily="34" charset="0"/>
              <a:buChar char="•"/>
            </a:pPr>
            <a:r>
              <a:rPr lang="en-US" sz="4000" b="1" dirty="0" smtClean="0">
                <a:solidFill>
                  <a:schemeClr val="tx1"/>
                </a:solidFill>
                <a:latin typeface="Calibri" panose="020F0502020204030204" pitchFamily="34" charset="0"/>
                <a:cs typeface="Calibri" panose="020F0502020204030204" pitchFamily="34" charset="0"/>
              </a:rPr>
              <a:t>Very Dissatisfied Customers Summary (7): </a:t>
            </a:r>
          </a:p>
          <a:p>
            <a:pPr marL="742950" lvl="1" indent="-285750">
              <a:buFont typeface="Arial" panose="020B0604020202020204" pitchFamily="34" charset="0"/>
              <a:buChar char="•"/>
            </a:pPr>
            <a:r>
              <a:rPr lang="en-US" sz="4000" b="1" dirty="0" smtClean="0">
                <a:solidFill>
                  <a:schemeClr val="tx1"/>
                </a:solidFill>
                <a:latin typeface="Calibri" panose="020F0502020204030204" pitchFamily="34" charset="0"/>
                <a:cs typeface="Calibri" panose="020F0502020204030204" pitchFamily="34" charset="0"/>
              </a:rPr>
              <a:t>	2 Complaints not related to Social Media Service</a:t>
            </a:r>
          </a:p>
          <a:p>
            <a:pPr marL="1200150" lvl="2" indent="-285750">
              <a:buFont typeface="Arial" panose="020B0604020202020204" pitchFamily="34" charset="0"/>
              <a:buChar char="•"/>
            </a:pPr>
            <a:r>
              <a:rPr lang="en-US" sz="3400" dirty="0">
                <a:solidFill>
                  <a:schemeClr val="tx1"/>
                </a:solidFill>
                <a:latin typeface="Calibri" panose="020F0502020204030204" pitchFamily="34" charset="0"/>
                <a:cs typeface="Calibri" panose="020F0502020204030204" pitchFamily="34" charset="0"/>
              </a:rPr>
              <a:t>3</a:t>
            </a:r>
            <a:r>
              <a:rPr lang="en-US" sz="3400" dirty="0" smtClean="0">
                <a:solidFill>
                  <a:schemeClr val="tx1"/>
                </a:solidFill>
                <a:latin typeface="Calibri" panose="020F0502020204030204" pitchFamily="34" charset="0"/>
                <a:cs typeface="Calibri" panose="020F0502020204030204" pitchFamily="34" charset="0"/>
              </a:rPr>
              <a:t> complaints about phones customer service</a:t>
            </a:r>
          </a:p>
          <a:p>
            <a:pPr marL="1943100" lvl="3" indent="-285750">
              <a:buFont typeface="Arial" panose="020B0604020202020204" pitchFamily="34" charset="0"/>
              <a:buChar char="•"/>
            </a:pPr>
            <a:r>
              <a:rPr lang="en-US" sz="3400" dirty="0" smtClean="0">
                <a:solidFill>
                  <a:schemeClr val="tx1"/>
                </a:solidFill>
                <a:latin typeface="Calibri" panose="020F0502020204030204" pitchFamily="34" charset="0"/>
                <a:cs typeface="Calibri" panose="020F0502020204030204" pitchFamily="34" charset="0"/>
              </a:rPr>
              <a:t>Agent processed a return for wrong item</a:t>
            </a:r>
            <a:endParaRPr lang="en-US" sz="3400" dirty="0">
              <a:solidFill>
                <a:schemeClr val="tx1"/>
              </a:solidFill>
              <a:latin typeface="Calibri" panose="020F0502020204030204" pitchFamily="34" charset="0"/>
              <a:cs typeface="Calibri" panose="020F0502020204030204" pitchFamily="34" charset="0"/>
            </a:endParaRPr>
          </a:p>
          <a:p>
            <a:pPr marL="1200150" lvl="2" indent="-285750">
              <a:buFont typeface="Arial" panose="020B0604020202020204" pitchFamily="34" charset="0"/>
              <a:buChar char="•"/>
            </a:pPr>
            <a:r>
              <a:rPr lang="en-US" sz="3300" dirty="0" smtClean="0">
                <a:solidFill>
                  <a:schemeClr val="tx1"/>
                </a:solidFill>
                <a:latin typeface="Calibri" panose="020F0502020204030204" pitchFamily="34" charset="0"/>
                <a:cs typeface="Calibri" panose="020F0502020204030204" pitchFamily="34" charset="0"/>
              </a:rPr>
              <a:t>1 complaint about a cancelled order</a:t>
            </a:r>
          </a:p>
          <a:p>
            <a:pPr marL="1657350" lvl="3" indent="-285750">
              <a:buFont typeface="Arial" panose="020B0604020202020204" pitchFamily="34" charset="0"/>
              <a:buChar char="•"/>
            </a:pPr>
            <a:r>
              <a:rPr lang="en-US" sz="3300" dirty="0" smtClean="0">
                <a:solidFill>
                  <a:schemeClr val="tx1"/>
                </a:solidFill>
                <a:latin typeface="Calibri" panose="020F0502020204030204" pitchFamily="34" charset="0"/>
                <a:cs typeface="Calibri" panose="020F0502020204030204" pitchFamily="34" charset="0"/>
              </a:rPr>
              <a:t>Customer attempted to cancel an order outside of cancellation time frame. Our team processed a return</a:t>
            </a:r>
          </a:p>
          <a:p>
            <a:pPr marL="1200150" lvl="2" indent="-285750">
              <a:buFont typeface="Arial" panose="020B0604020202020204" pitchFamily="34" charset="0"/>
              <a:buChar char="•"/>
            </a:pPr>
            <a:r>
              <a:rPr lang="en-US" sz="3300" dirty="0" smtClean="0">
                <a:solidFill>
                  <a:schemeClr val="tx1"/>
                </a:solidFill>
                <a:latin typeface="Calibri" panose="020F0502020204030204" pitchFamily="34" charset="0"/>
                <a:cs typeface="Calibri" panose="020F0502020204030204" pitchFamily="34" charset="0"/>
              </a:rPr>
              <a:t>1 complaint about product quality</a:t>
            </a:r>
          </a:p>
          <a:p>
            <a:pPr marL="285750" indent="-285750">
              <a:buFont typeface="Arial" panose="020B0604020202020204" pitchFamily="34" charset="0"/>
              <a:buChar char="•"/>
            </a:pPr>
            <a:r>
              <a:rPr lang="en-US" sz="4000" b="1" dirty="0" smtClean="0">
                <a:solidFill>
                  <a:schemeClr val="tx1"/>
                </a:solidFill>
                <a:latin typeface="Calibri" panose="020F0502020204030204" pitchFamily="34" charset="0"/>
                <a:cs typeface="Calibri" panose="020F0502020204030204" pitchFamily="34" charset="0"/>
              </a:rPr>
              <a:t>	1 Complaints related to Social Media Service</a:t>
            </a:r>
          </a:p>
          <a:p>
            <a:pPr marL="1028700" lvl="1" indent="-285750">
              <a:buFont typeface="Arial" panose="020B0604020202020204" pitchFamily="34" charset="0"/>
              <a:buChar char="•"/>
            </a:pPr>
            <a:r>
              <a:rPr lang="en-US" sz="3400" dirty="0">
                <a:solidFill>
                  <a:schemeClr val="tx1"/>
                </a:solidFill>
                <a:latin typeface="Calibri" panose="020F0502020204030204" pitchFamily="34" charset="0"/>
                <a:cs typeface="Calibri" panose="020F0502020204030204" pitchFamily="34" charset="0"/>
              </a:rPr>
              <a:t>Customer was attempting to buy an item. Our team had opportunity to reach to a quicker resolution</a:t>
            </a:r>
          </a:p>
          <a:p>
            <a:pPr lvl="2"/>
            <a:endParaRPr lang="en-US" dirty="0" smtClean="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lvl="2"/>
            <a:endParaRPr lang="en-US" dirty="0">
              <a:solidFill>
                <a:schemeClr val="bg1">
                  <a:lumMod val="50000"/>
                </a:schemeClr>
              </a:solidFill>
            </a:endParaRPr>
          </a:p>
          <a:p>
            <a:pPr lvl="2"/>
            <a:endParaRPr lang="en-US" dirty="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lvl="2"/>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marL="742950" lvl="1" indent="-285750">
              <a:buFont typeface="Arial" panose="020B0604020202020204" pitchFamily="34" charset="0"/>
              <a:buChar char="•"/>
            </a:pPr>
            <a:endParaRPr lang="en-US" dirty="0"/>
          </a:p>
        </p:txBody>
      </p:sp>
      <p:sp>
        <p:nvSpPr>
          <p:cNvPr id="3" name="Title 2"/>
          <p:cNvSpPr>
            <a:spLocks noGrp="1"/>
          </p:cNvSpPr>
          <p:nvPr>
            <p:ph type="title"/>
          </p:nvPr>
        </p:nvSpPr>
        <p:spPr>
          <a:xfrm>
            <a:off x="422696" y="322363"/>
            <a:ext cx="7886700" cy="744437"/>
          </a:xfrm>
        </p:spPr>
        <p:txBody>
          <a:bodyPr/>
          <a:lstStyle/>
          <a:p>
            <a:r>
              <a:rPr lang="en-US" sz="3200" b="1" dirty="0" smtClean="0">
                <a:solidFill>
                  <a:schemeClr val="accent2"/>
                </a:solidFill>
                <a:latin typeface="Calibri" panose="020F0502020204030204" pitchFamily="34" charset="0"/>
                <a:cs typeface="Calibri" panose="020F0502020204030204" pitchFamily="34" charset="0"/>
              </a:rPr>
              <a:t>Very Dissatisfied Summary</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3112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2696" y="322363"/>
            <a:ext cx="7886700" cy="744437"/>
          </a:xfrm>
        </p:spPr>
        <p:txBody>
          <a:bodyPr/>
          <a:lstStyle/>
          <a:p>
            <a:r>
              <a:rPr lang="en-US" sz="3200" b="1" dirty="0" smtClean="0">
                <a:solidFill>
                  <a:schemeClr val="accent2"/>
                </a:solidFill>
                <a:latin typeface="Calibri" panose="020F0502020204030204" pitchFamily="34" charset="0"/>
                <a:cs typeface="Calibri" panose="020F0502020204030204" pitchFamily="34" charset="0"/>
              </a:rPr>
              <a:t>MCOM Chat Update - September</a:t>
            </a:r>
            <a:endParaRPr lang="en-US" dirty="0">
              <a:latin typeface="Calibri" panose="020F0502020204030204" pitchFamily="34" charset="0"/>
              <a:cs typeface="Calibri" panose="020F0502020204030204" pitchFamily="34" charset="0"/>
            </a:endParaRPr>
          </a:p>
        </p:txBody>
      </p:sp>
      <p:sp>
        <p:nvSpPr>
          <p:cNvPr id="5" name="Text Placeholder 1"/>
          <p:cNvSpPr>
            <a:spLocks noGrp="1"/>
          </p:cNvSpPr>
          <p:nvPr>
            <p:ph type="body" sz="quarter" idx="10"/>
          </p:nvPr>
        </p:nvSpPr>
        <p:spPr>
          <a:xfrm>
            <a:off x="228600" y="1374609"/>
            <a:ext cx="8763000" cy="5227457"/>
          </a:xfrm>
        </p:spPr>
        <p:txBody>
          <a:bodyPr>
            <a:normAutofit/>
          </a:bodyPr>
          <a:lstStyle/>
          <a:p>
            <a:pPr marL="285750" indent="-285750">
              <a:buFont typeface="Arial" panose="020B0604020202020204" pitchFamily="34" charset="0"/>
              <a:buChar char="•"/>
            </a:pPr>
            <a:r>
              <a:rPr lang="en-US" sz="2800" b="1" dirty="0" smtClean="0">
                <a:solidFill>
                  <a:schemeClr val="tx1"/>
                </a:solidFill>
                <a:latin typeface="Calibri" panose="020F0502020204030204" pitchFamily="34" charset="0"/>
                <a:cs typeface="Calibri" panose="020F0502020204030204" pitchFamily="34" charset="0"/>
              </a:rPr>
              <a:t>Review current Tableau Chat reporting</a:t>
            </a:r>
          </a:p>
          <a:p>
            <a:pPr marL="285750" indent="-285750">
              <a:buFont typeface="Arial" panose="020B0604020202020204" pitchFamily="34" charset="0"/>
              <a:buChar char="•"/>
            </a:pPr>
            <a:r>
              <a:rPr lang="en-US" sz="2800" b="1" dirty="0" smtClean="0">
                <a:solidFill>
                  <a:schemeClr val="tx1"/>
                </a:solidFill>
                <a:latin typeface="Calibri" panose="020F0502020204030204" pitchFamily="34" charset="0"/>
                <a:cs typeface="Calibri" panose="020F0502020204030204" pitchFamily="34" charset="0"/>
              </a:rPr>
              <a:t>Key takeaways:</a:t>
            </a:r>
          </a:p>
          <a:p>
            <a:pPr marL="742950" lvl="1" indent="-285750">
              <a:buFont typeface="Arial" panose="020B0604020202020204" pitchFamily="34" charset="0"/>
              <a:buChar char="•"/>
            </a:pPr>
            <a:r>
              <a:rPr lang="en-US" sz="2600" dirty="0" smtClean="0">
                <a:solidFill>
                  <a:schemeClr val="tx1"/>
                </a:solidFill>
                <a:latin typeface="Calibri" panose="020F0502020204030204" pitchFamily="34" charset="0"/>
                <a:cs typeface="Calibri" panose="020F0502020204030204" pitchFamily="34" charset="0"/>
              </a:rPr>
              <a:t>Dept. improvement in both CP60 and CES scores</a:t>
            </a:r>
          </a:p>
          <a:p>
            <a:pPr marL="1200150" lvl="2" indent="-285750">
              <a:buFont typeface="Arial" panose="020B0604020202020204" pitchFamily="34" charset="0"/>
              <a:buChar char="•"/>
            </a:pPr>
            <a:r>
              <a:rPr lang="en-US" sz="2600" dirty="0" smtClean="0">
                <a:solidFill>
                  <a:schemeClr val="tx1"/>
                </a:solidFill>
                <a:latin typeface="Calibri" panose="020F0502020204030204" pitchFamily="34" charset="0"/>
                <a:cs typeface="Calibri" panose="020F0502020204030204" pitchFamily="34" charset="0"/>
              </a:rPr>
              <a:t>Partner Center CP60 Goal = </a:t>
            </a:r>
            <a:r>
              <a:rPr lang="en-US" sz="2600" dirty="0" smtClean="0">
                <a:solidFill>
                  <a:srgbClr val="FF0000"/>
                </a:solidFill>
                <a:latin typeface="Calibri" panose="020F0502020204030204" pitchFamily="34" charset="0"/>
                <a:cs typeface="Calibri" panose="020F0502020204030204" pitchFamily="34" charset="0"/>
              </a:rPr>
              <a:t>5.7, </a:t>
            </a:r>
            <a:r>
              <a:rPr lang="en-US" sz="2600" dirty="0" smtClean="0">
                <a:solidFill>
                  <a:schemeClr val="tx1"/>
                </a:solidFill>
                <a:latin typeface="Calibri" panose="020F0502020204030204" pitchFamily="34" charset="0"/>
                <a:cs typeface="Calibri" panose="020F0502020204030204" pitchFamily="34" charset="0"/>
              </a:rPr>
              <a:t>Central Score = </a:t>
            </a:r>
            <a:r>
              <a:rPr lang="en-US" sz="2600" dirty="0" smtClean="0">
                <a:solidFill>
                  <a:srgbClr val="FF0000"/>
                </a:solidFill>
                <a:latin typeface="Calibri" panose="020F0502020204030204" pitchFamily="34" charset="0"/>
                <a:cs typeface="Calibri" panose="020F0502020204030204" pitchFamily="34" charset="0"/>
              </a:rPr>
              <a:t>5.6</a:t>
            </a:r>
          </a:p>
          <a:p>
            <a:pPr marL="1200150" lvl="2" indent="-285750">
              <a:buFont typeface="Arial" panose="020B0604020202020204" pitchFamily="34" charset="0"/>
              <a:buChar char="•"/>
            </a:pPr>
            <a:r>
              <a:rPr lang="en-US" sz="2600" dirty="0" smtClean="0">
                <a:solidFill>
                  <a:schemeClr val="tx1"/>
                </a:solidFill>
                <a:latin typeface="Calibri" panose="020F0502020204030204" pitchFamily="34" charset="0"/>
                <a:cs typeface="Calibri" panose="020F0502020204030204" pitchFamily="34" charset="0"/>
              </a:rPr>
              <a:t>Partner Center CES Goal = </a:t>
            </a:r>
            <a:r>
              <a:rPr lang="en-US" sz="2600" dirty="0" smtClean="0">
                <a:solidFill>
                  <a:srgbClr val="FF0000"/>
                </a:solidFill>
                <a:latin typeface="Calibri" panose="020F0502020204030204" pitchFamily="34" charset="0"/>
                <a:cs typeface="Calibri" panose="020F0502020204030204" pitchFamily="34" charset="0"/>
              </a:rPr>
              <a:t>2.25</a:t>
            </a:r>
            <a:r>
              <a:rPr lang="en-US" sz="2600" dirty="0" smtClean="0">
                <a:solidFill>
                  <a:schemeClr val="tx1"/>
                </a:solidFill>
                <a:latin typeface="Calibri" panose="020F0502020204030204" pitchFamily="34" charset="0"/>
                <a:cs typeface="Calibri" panose="020F0502020204030204" pitchFamily="34" charset="0"/>
              </a:rPr>
              <a:t> , Central Score = </a:t>
            </a:r>
            <a:r>
              <a:rPr lang="en-US" sz="2600" dirty="0" smtClean="0">
                <a:solidFill>
                  <a:srgbClr val="FF0000"/>
                </a:solidFill>
                <a:latin typeface="Calibri" panose="020F0502020204030204" pitchFamily="34" charset="0"/>
                <a:cs typeface="Calibri" panose="020F0502020204030204" pitchFamily="34" charset="0"/>
              </a:rPr>
              <a:t>2.5</a:t>
            </a:r>
          </a:p>
          <a:p>
            <a:pPr marL="1200150" lvl="2" indent="-285750">
              <a:buFont typeface="Arial" panose="020B0604020202020204" pitchFamily="34" charset="0"/>
              <a:buChar char="•"/>
            </a:pPr>
            <a:r>
              <a:rPr lang="en-US" sz="2600" dirty="0" smtClean="0">
                <a:solidFill>
                  <a:schemeClr val="tx1"/>
                </a:solidFill>
                <a:latin typeface="Calibri" panose="020F0502020204030204" pitchFamily="34" charset="0"/>
                <a:cs typeface="Calibri" panose="020F0502020204030204" pitchFamily="34" charset="0"/>
              </a:rPr>
              <a:t>Began weekly MCOM chat meetings. Using takeaways to partner with Terrence &amp; Offshore teams</a:t>
            </a:r>
          </a:p>
          <a:p>
            <a:pPr lvl="2"/>
            <a:endParaRPr lang="en-US" dirty="0" smtClean="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lvl="2"/>
            <a:endParaRPr lang="en-US" dirty="0">
              <a:solidFill>
                <a:schemeClr val="bg1">
                  <a:lumMod val="50000"/>
                </a:schemeClr>
              </a:solidFill>
            </a:endParaRPr>
          </a:p>
          <a:p>
            <a:pPr lvl="2"/>
            <a:endParaRPr lang="en-US" dirty="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lvl="2"/>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smtClean="0">
              <a:solidFill>
                <a:schemeClr val="bg1">
                  <a:lumMod val="50000"/>
                </a:schemeClr>
              </a:solidFill>
            </a:endParaRPr>
          </a:p>
          <a:p>
            <a:pPr marL="1200150" lvl="2" indent="-285750">
              <a:buFont typeface="Arial" panose="020B0604020202020204" pitchFamily="34" charset="0"/>
              <a:buChar char="•"/>
            </a:pPr>
            <a:endParaRPr lang="en-US" dirty="0">
              <a:solidFill>
                <a:schemeClr val="bg1">
                  <a:lumMod val="50000"/>
                </a:schemeClr>
              </a:solidFill>
            </a:endParaRP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900035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2259931"/>
            <a:ext cx="9144000" cy="884234"/>
          </a:xfrm>
          <a:prstGeom prst="rect">
            <a:avLst/>
          </a:prstGeom>
        </p:spPr>
        <p:txBody>
          <a:bodyPr/>
          <a:lstStyle>
            <a:lvl1pPr algn="ctr" defTabSz="457200" rtl="0" eaLnBrk="1" latinLnBrk="0" hangingPunct="1">
              <a:spcBef>
                <a:spcPct val="0"/>
              </a:spcBef>
              <a:buNone/>
              <a:defRPr sz="4400" kern="1200">
                <a:solidFill>
                  <a:schemeClr val="accent2"/>
                </a:solidFill>
                <a:latin typeface="Arial"/>
                <a:ea typeface="+mj-ea"/>
                <a:cs typeface="+mj-cs"/>
              </a:defRPr>
            </a:lvl1pPr>
          </a:lstStyle>
          <a:p>
            <a:r>
              <a:rPr lang="en-US" sz="6600" dirty="0" smtClean="0">
                <a:solidFill>
                  <a:srgbClr val="FF0000"/>
                </a:solidFill>
              </a:rPr>
              <a:t>SM Update </a:t>
            </a:r>
            <a:r>
              <a:rPr lang="en-US" sz="6600" dirty="0" smtClean="0">
                <a:solidFill>
                  <a:prstClr val="white">
                    <a:lumMod val="50000"/>
                  </a:prstClr>
                </a:solidFill>
              </a:rPr>
              <a:t>Appendix</a:t>
            </a:r>
            <a:endParaRPr lang="en-US" sz="6600" dirty="0" smtClean="0">
              <a:solidFill>
                <a:srgbClr val="C0504D"/>
              </a:solidFill>
            </a:endParaRPr>
          </a:p>
        </p:txBody>
      </p:sp>
    </p:spTree>
    <p:extLst>
      <p:ext uri="{BB962C8B-B14F-4D97-AF65-F5344CB8AC3E}">
        <p14:creationId xmlns:p14="http://schemas.microsoft.com/office/powerpoint/2010/main" val="3573564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MCCS Social Media Summaryv2">
  <a:themeElements>
    <a:clrScheme name="Custom 10">
      <a:dk1>
        <a:srgbClr val="000000"/>
      </a:dk1>
      <a:lt1>
        <a:srgbClr val="FFFFFF"/>
      </a:lt1>
      <a:dk2>
        <a:srgbClr val="505150"/>
      </a:dk2>
      <a:lt2>
        <a:srgbClr val="FFFFFE"/>
      </a:lt2>
      <a:accent1>
        <a:srgbClr val="969696"/>
      </a:accent1>
      <a:accent2>
        <a:srgbClr val="E11A25"/>
      </a:accent2>
      <a:accent3>
        <a:srgbClr val="505150"/>
      </a:accent3>
      <a:accent4>
        <a:srgbClr val="70C2E2"/>
      </a:accent4>
      <a:accent5>
        <a:srgbClr val="6E191D"/>
      </a:accent5>
      <a:accent6>
        <a:srgbClr val="4D73A0"/>
      </a:accent6>
      <a:hlink>
        <a:srgbClr val="3F403F"/>
      </a:hlink>
      <a:folHlink>
        <a:srgbClr val="30313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7128</TotalTime>
  <Words>572</Words>
  <Application>Microsoft Office PowerPoint</Application>
  <PresentationFormat>On-screen Show (4:3)</PresentationFormat>
  <Paragraphs>257</Paragraphs>
  <Slides>12</Slides>
  <Notes>4</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MCCS Social Media Summaryv2</vt:lpstr>
      <vt:lpstr>Office Theme</vt:lpstr>
      <vt:lpstr>1_Office Theme</vt:lpstr>
      <vt:lpstr>PowerPoint Presentation</vt:lpstr>
      <vt:lpstr>MCCS Social Media Operations Update</vt:lpstr>
      <vt:lpstr>Conversocial Reporting Metrics Defined- CSAT (Customer Satisfaction Score)</vt:lpstr>
      <vt:lpstr> Customer Satisfaction (CSAT):</vt:lpstr>
      <vt:lpstr>Customer Satisfaction</vt:lpstr>
      <vt:lpstr>Somewhat Dissatisfied Summary</vt:lpstr>
      <vt:lpstr>Very Dissatisfied Summary</vt:lpstr>
      <vt:lpstr>MCOM Chat Update - September</vt:lpstr>
      <vt:lpstr>PowerPoint Presentation</vt:lpstr>
      <vt:lpstr>PowerPoint Presentation</vt:lpstr>
      <vt:lpstr>Priorities for Holiday 2019</vt:lpstr>
      <vt:lpstr>Close the Loop Items</vt:lpstr>
    </vt:vector>
  </TitlesOfParts>
  <Company>MACYS Inc / Bloomingdales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Austin Brown</dc:creator>
  <cp:lastModifiedBy>Efemena Efeurhobo</cp:lastModifiedBy>
  <cp:revision>160</cp:revision>
  <dcterms:created xsi:type="dcterms:W3CDTF">2019-05-10T12:20:43Z</dcterms:created>
  <dcterms:modified xsi:type="dcterms:W3CDTF">2019-12-24T00:42:25Z</dcterms:modified>
</cp:coreProperties>
</file>