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396" r:id="rId2"/>
    <p:sldId id="256" r:id="rId3"/>
    <p:sldId id="259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48" r:id="rId21"/>
    <p:sldId id="349" r:id="rId22"/>
    <p:sldId id="350" r:id="rId23"/>
    <p:sldId id="351" r:id="rId24"/>
    <p:sldId id="352" r:id="rId25"/>
    <p:sldId id="397" r:id="rId26"/>
    <p:sldId id="274" r:id="rId27"/>
    <p:sldId id="275" r:id="rId28"/>
    <p:sldId id="276" r:id="rId29"/>
    <p:sldId id="277" r:id="rId30"/>
    <p:sldId id="279" r:id="rId31"/>
    <p:sldId id="278" r:id="rId32"/>
    <p:sldId id="280" r:id="rId33"/>
    <p:sldId id="398" r:id="rId34"/>
    <p:sldId id="346" r:id="rId35"/>
    <p:sldId id="347" r:id="rId36"/>
    <p:sldId id="374" r:id="rId37"/>
    <p:sldId id="373" r:id="rId38"/>
    <p:sldId id="376" r:id="rId39"/>
    <p:sldId id="377" r:id="rId40"/>
    <p:sldId id="378" r:id="rId41"/>
    <p:sldId id="299" r:id="rId42"/>
    <p:sldId id="300" r:id="rId43"/>
    <p:sldId id="381" r:id="rId44"/>
    <p:sldId id="382" r:id="rId45"/>
    <p:sldId id="399" r:id="rId46"/>
    <p:sldId id="301" r:id="rId47"/>
    <p:sldId id="302" r:id="rId48"/>
    <p:sldId id="303" r:id="rId49"/>
    <p:sldId id="304" r:id="rId50"/>
    <p:sldId id="384" r:id="rId51"/>
    <p:sldId id="395" r:id="rId52"/>
    <p:sldId id="393" r:id="rId53"/>
    <p:sldId id="385" r:id="rId54"/>
    <p:sldId id="386" r:id="rId55"/>
    <p:sldId id="309" r:id="rId56"/>
    <p:sldId id="310" r:id="rId57"/>
    <p:sldId id="387" r:id="rId58"/>
    <p:sldId id="388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89" r:id="rId67"/>
    <p:sldId id="391" r:id="rId68"/>
    <p:sldId id="390" r:id="rId69"/>
    <p:sldId id="392" r:id="rId70"/>
    <p:sldId id="325" r:id="rId71"/>
    <p:sldId id="353" r:id="rId72"/>
    <p:sldId id="38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2" r:id="rId81"/>
    <p:sldId id="341" r:id="rId82"/>
    <p:sldId id="343" r:id="rId83"/>
    <p:sldId id="344" r:id="rId84"/>
    <p:sldId id="345" r:id="rId85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446" y="108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defTabSz="896938">
              <a:defRPr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lec04-trees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43225" cy="48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>
              <a:defRPr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2A46A51-A53D-485D-835E-3B6D8A9ECF11}" type="datetime1">
              <a:rPr lang="en-US" smtClean="0"/>
              <a:t>3/6/2021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defTabSz="896938">
              <a:defRPr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7688"/>
            <a:ext cx="2943225" cy="48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>
              <a:defRPr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BB7B4FBB-92F4-4C71-9DA5-AE3CA81B0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948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lec04-trees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85A3577C-B42C-45FF-A1AA-1A2D2D0E6E25}" type="datetime1">
              <a:rPr lang="en-US" smtClean="0"/>
              <a:t>3/6/2021</a:t>
            </a:fld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2280D568-A494-4F84-9E5F-185E3AE2C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828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lec04-trees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F80CC85E-935F-42CB-ADFC-C991C6A86D2C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0D568-A494-4F84-9E5F-185E3AE2CA5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3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>
                <a:latin typeface="Times New Roman" pitchFamily="-84" charset="0"/>
              </a:rPr>
              <a:t>lec04-trees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35E2ABE-061A-4C63-B340-221693624748}" type="datetime1">
              <a:rPr lang="en-US" smtClean="0">
                <a:latin typeface="Times New Roman" pitchFamily="-84" charset="0"/>
              </a:rPr>
              <a:t>3/6/2021</a:t>
            </a:fld>
            <a:endParaRPr lang="en-US">
              <a:latin typeface="Times New Roman" pitchFamily="-84" charset="0"/>
            </a:endParaRP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1E29F73-F23F-444E-93A1-24EEB2FABBB0}" type="slidenum">
              <a:rPr lang="en-US" smtClean="0">
                <a:latin typeface="Times New Roman" pitchFamily="-84" charset="0"/>
              </a:rPr>
              <a:pPr/>
              <a:t>2</a:t>
            </a:fld>
            <a:endParaRPr lang="en-US">
              <a:latin typeface="Times New Roman" pitchFamily="-84" charset="0"/>
            </a:endParaRPr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22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C03BF-3ADC-47E7-893C-0720DD0F0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0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A78B8-9C99-4CCD-BBC2-8B63183D7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283C8-FED3-4529-AC9C-9374271F9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4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3687D-2E1D-434A-8B71-053493907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E86D0-4827-4ADB-886D-48043956C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8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FB974-5278-49E2-A0D8-DE8E630CD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394F0-CC53-464B-A5D2-3A910742D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03758-3965-439E-A6A4-A4F4A5D6A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3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9C699-C543-4C70-954A-D01DC24BC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1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105AB-F614-4379-A149-AAFC3EC40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0C497-83A3-4ECA-9FFB-D8031638D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Calibri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F8A80A08-B6FC-46CF-9FD6-4841EADDC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>
                <a:ea typeface="ＭＳ Ｐゴシック" pitchFamily="-84" charset="-128"/>
              </a:rPr>
              <a:t>Trees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E8CAAEE2-89AB-4AD0-91BD-BA54BAB75EF3}" type="slidenum">
              <a:rPr lang="en-US" sz="800" smtClean="0">
                <a:latin typeface="Calibri" pitchFamily="34" charset="0"/>
              </a:rPr>
              <a:pPr/>
              <a:t>1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8" name="Title 6"/>
          <p:cNvSpPr txBox="1">
            <a:spLocks/>
          </p:cNvSpPr>
          <p:nvPr/>
        </p:nvSpPr>
        <p:spPr bwMode="auto">
          <a:xfrm>
            <a:off x="666750" y="5791200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Initially prepared by Dr. </a:t>
            </a:r>
            <a:r>
              <a:rPr lang="tr-TR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İ</a:t>
            </a:r>
            <a:r>
              <a:rPr lang="en-US" sz="1050" kern="0" dirty="0" err="1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lyas</a:t>
            </a: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 </a:t>
            </a:r>
            <a:r>
              <a:rPr lang="tr-TR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Çiç</a:t>
            </a:r>
            <a:r>
              <a:rPr lang="en-US" sz="1050" kern="0" dirty="0" err="1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ekli</a:t>
            </a: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; improved by various Bilkent CS202 instructors.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CB5AFBB-9811-4B81-8EEF-21A370BB33DD}" type="slidenum">
              <a:rPr lang="en-US" sz="800" smtClean="0">
                <a:latin typeface="Calibri" pitchFamily="34" charset="0"/>
              </a:rPr>
              <a:pPr/>
              <a:t>10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Binary Tree -- Example</a:t>
            </a:r>
          </a:p>
        </p:txBody>
      </p:sp>
      <p:grpSp>
        <p:nvGrpSpPr>
          <p:cNvPr id="12294" name="Group 23"/>
          <p:cNvGrpSpPr>
            <a:grpSpLocks/>
          </p:cNvGrpSpPr>
          <p:nvPr/>
        </p:nvGrpSpPr>
        <p:grpSpPr bwMode="auto">
          <a:xfrm>
            <a:off x="1371600" y="1981200"/>
            <a:ext cx="2787650" cy="3276600"/>
            <a:chOff x="864" y="1248"/>
            <a:chExt cx="1756" cy="2064"/>
          </a:xfrm>
        </p:grpSpPr>
        <p:sp>
          <p:nvSpPr>
            <p:cNvPr id="12296" name="Line 3"/>
            <p:cNvSpPr>
              <a:spLocks noChangeShapeType="1"/>
            </p:cNvSpPr>
            <p:nvPr/>
          </p:nvSpPr>
          <p:spPr bwMode="auto">
            <a:xfrm flipH="1">
              <a:off x="960" y="1392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4"/>
            <p:cNvSpPr>
              <a:spLocks noChangeShapeType="1"/>
            </p:cNvSpPr>
            <p:nvPr/>
          </p:nvSpPr>
          <p:spPr bwMode="auto">
            <a:xfrm>
              <a:off x="1248" y="1392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5"/>
            <p:cNvSpPr>
              <a:spLocks noChangeShapeType="1"/>
            </p:cNvSpPr>
            <p:nvPr/>
          </p:nvSpPr>
          <p:spPr bwMode="auto">
            <a:xfrm flipH="1">
              <a:off x="1248" y="1776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6"/>
            <p:cNvSpPr>
              <a:spLocks noChangeShapeType="1"/>
            </p:cNvSpPr>
            <p:nvPr/>
          </p:nvSpPr>
          <p:spPr bwMode="auto">
            <a:xfrm>
              <a:off x="1488" y="1776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7"/>
            <p:cNvSpPr>
              <a:spLocks noChangeShapeType="1"/>
            </p:cNvSpPr>
            <p:nvPr/>
          </p:nvSpPr>
          <p:spPr bwMode="auto">
            <a:xfrm flipH="1">
              <a:off x="1008" y="225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8"/>
            <p:cNvSpPr>
              <a:spLocks noChangeShapeType="1"/>
            </p:cNvSpPr>
            <p:nvPr/>
          </p:nvSpPr>
          <p:spPr bwMode="auto">
            <a:xfrm flipH="1">
              <a:off x="1536" y="2208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9"/>
            <p:cNvSpPr>
              <a:spLocks noChangeShapeType="1"/>
            </p:cNvSpPr>
            <p:nvPr/>
          </p:nvSpPr>
          <p:spPr bwMode="auto">
            <a:xfrm>
              <a:off x="1776" y="220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Text Box 10"/>
            <p:cNvSpPr txBox="1">
              <a:spLocks noChangeArrowheads="1"/>
            </p:cNvSpPr>
            <p:nvPr/>
          </p:nvSpPr>
          <p:spPr bwMode="auto">
            <a:xfrm>
              <a:off x="1152" y="1248"/>
              <a:ext cx="3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A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4" name="Text Box 11"/>
            <p:cNvSpPr txBox="1">
              <a:spLocks noChangeArrowheads="1"/>
            </p:cNvSpPr>
            <p:nvPr/>
          </p:nvSpPr>
          <p:spPr bwMode="auto">
            <a:xfrm>
              <a:off x="1152" y="2112"/>
              <a:ext cx="3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D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5" name="Text Box 12"/>
            <p:cNvSpPr txBox="1">
              <a:spLocks noChangeArrowheads="1"/>
            </p:cNvSpPr>
            <p:nvPr/>
          </p:nvSpPr>
          <p:spPr bwMode="auto">
            <a:xfrm>
              <a:off x="1392" y="1632"/>
              <a:ext cx="3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C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6" name="Text Box 13"/>
            <p:cNvSpPr txBox="1">
              <a:spLocks noChangeArrowheads="1"/>
            </p:cNvSpPr>
            <p:nvPr/>
          </p:nvSpPr>
          <p:spPr bwMode="auto">
            <a:xfrm>
              <a:off x="1680" y="2064"/>
              <a:ext cx="3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E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7" name="Text Box 14"/>
            <p:cNvSpPr txBox="1">
              <a:spLocks noChangeArrowheads="1"/>
            </p:cNvSpPr>
            <p:nvPr/>
          </p:nvSpPr>
          <p:spPr bwMode="auto">
            <a:xfrm>
              <a:off x="1440" y="2544"/>
              <a:ext cx="3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G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8" name="Text Box 15"/>
            <p:cNvSpPr txBox="1">
              <a:spLocks noChangeArrowheads="1"/>
            </p:cNvSpPr>
            <p:nvPr/>
          </p:nvSpPr>
          <p:spPr bwMode="auto">
            <a:xfrm>
              <a:off x="912" y="2544"/>
              <a:ext cx="3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F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9" name="Text Box 16"/>
            <p:cNvSpPr txBox="1">
              <a:spLocks noChangeArrowheads="1"/>
            </p:cNvSpPr>
            <p:nvPr/>
          </p:nvSpPr>
          <p:spPr bwMode="auto">
            <a:xfrm>
              <a:off x="2016" y="2544"/>
              <a:ext cx="3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H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10" name="Text Box 17"/>
            <p:cNvSpPr txBox="1">
              <a:spLocks noChangeArrowheads="1"/>
            </p:cNvSpPr>
            <p:nvPr/>
          </p:nvSpPr>
          <p:spPr bwMode="auto">
            <a:xfrm>
              <a:off x="864" y="1680"/>
              <a:ext cx="3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B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11" name="Line 19"/>
            <p:cNvSpPr>
              <a:spLocks noChangeShapeType="1"/>
            </p:cNvSpPr>
            <p:nvPr/>
          </p:nvSpPr>
          <p:spPr bwMode="auto">
            <a:xfrm>
              <a:off x="2160" y="273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Text Box 20"/>
            <p:cNvSpPr txBox="1">
              <a:spLocks noChangeArrowheads="1"/>
            </p:cNvSpPr>
            <p:nvPr/>
          </p:nvSpPr>
          <p:spPr bwMode="auto">
            <a:xfrm>
              <a:off x="2304" y="3024"/>
              <a:ext cx="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I</a:t>
              </a:r>
              <a:endParaRPr lang="en-US" sz="2400">
                <a:latin typeface="Times New Roman" pitchFamily="-84" charset="0"/>
              </a:endParaRPr>
            </a:p>
          </p:txBody>
        </p:sp>
      </p:grpSp>
      <p:sp>
        <p:nvSpPr>
          <p:cNvPr id="12295" name="Text Box 22"/>
          <p:cNvSpPr txBox="1">
            <a:spLocks noChangeArrowheads="1"/>
          </p:cNvSpPr>
          <p:nvPr/>
        </p:nvSpPr>
        <p:spPr bwMode="auto">
          <a:xfrm>
            <a:off x="4876800" y="1752600"/>
            <a:ext cx="392112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A is the root.</a:t>
            </a:r>
            <a:endParaRPr lang="tr-TR" sz="2400">
              <a:latin typeface="Times New Roman" pitchFamily="-84" charset="0"/>
            </a:endParaRPr>
          </a:p>
          <a:p>
            <a:pPr>
              <a:buFontTx/>
              <a:buChar char="•"/>
            </a:pPr>
            <a:endParaRPr lang="en-US" sz="2400">
              <a:latin typeface="Times New Roman" pitchFamily="-8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B is left child of A, </a:t>
            </a:r>
            <a:endParaRPr lang="tr-TR" sz="2400">
              <a:latin typeface="Times New Roman" pitchFamily="-84" charset="0"/>
            </a:endParaRPr>
          </a:p>
          <a:p>
            <a:r>
              <a:rPr lang="tr-TR" sz="2400">
                <a:latin typeface="Times New Roman" pitchFamily="-84" charset="0"/>
              </a:rPr>
              <a:t>  </a:t>
            </a:r>
            <a:r>
              <a:rPr lang="en-US" sz="2400">
                <a:latin typeface="Times New Roman" pitchFamily="-84" charset="0"/>
              </a:rPr>
              <a:t>C is right child of A.</a:t>
            </a:r>
            <a:endParaRPr lang="tr-TR" sz="2400">
              <a:latin typeface="Times New Roman" pitchFamily="-84" charset="0"/>
            </a:endParaRPr>
          </a:p>
          <a:p>
            <a:endParaRPr lang="en-US" sz="2400">
              <a:latin typeface="Times New Roman" pitchFamily="-8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D doesn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Times New Roman" pitchFamily="-84" charset="0"/>
              </a:rPr>
              <a:t>t have a right child.</a:t>
            </a:r>
            <a:endParaRPr lang="tr-TR" altLang="ja-JP" sz="2400">
              <a:latin typeface="Times New Roman" pitchFamily="-84" charset="0"/>
            </a:endParaRPr>
          </a:p>
          <a:p>
            <a:pPr>
              <a:buFontTx/>
              <a:buChar char="•"/>
            </a:pPr>
            <a:endParaRPr lang="en-US" altLang="ja-JP" sz="2400">
              <a:latin typeface="Times New Roman" pitchFamily="-8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H doesn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Times New Roman" pitchFamily="-84" charset="0"/>
              </a:rPr>
              <a:t>t have a left child.</a:t>
            </a:r>
            <a:endParaRPr lang="tr-TR" altLang="ja-JP" sz="2400">
              <a:latin typeface="Times New Roman" pitchFamily="-84" charset="0"/>
            </a:endParaRPr>
          </a:p>
          <a:p>
            <a:pPr>
              <a:buFontTx/>
              <a:buChar char="•"/>
            </a:pPr>
            <a:endParaRPr lang="en-US" altLang="ja-JP" sz="2400">
              <a:latin typeface="Times New Roman" pitchFamily="-8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B, F, G and I are leaves.</a:t>
            </a:r>
          </a:p>
          <a:p>
            <a:pPr>
              <a:buFontTx/>
              <a:buChar char="•"/>
            </a:pPr>
            <a:endParaRPr lang="en-US" sz="2400">
              <a:latin typeface="Times New Roman" pitchFamily="-8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11E5C33-9E1F-4958-8ABC-90A00C146E02}" type="slidenum">
              <a:rPr lang="en-US" sz="800" smtClean="0">
                <a:latin typeface="Calibri" pitchFamily="34" charset="0"/>
              </a:rPr>
              <a:pPr/>
              <a:t>11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Binary Tree – Representing Algebraic Expressions</a:t>
            </a:r>
          </a:p>
        </p:txBody>
      </p:sp>
      <p:pic>
        <p:nvPicPr>
          <p:cNvPr id="13318" name="Picture 3" descr="Carrano1004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6487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2A520AA-116C-4AD2-8809-16E43ECFFA54}" type="slidenum">
              <a:rPr lang="en-US" sz="800" smtClean="0">
                <a:latin typeface="Calibri" pitchFamily="34" charset="0"/>
              </a:rPr>
              <a:pPr/>
              <a:t>12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Height of Binary Tree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ea typeface="ＭＳ Ｐゴシック" pitchFamily="-84" charset="-128"/>
              </a:rPr>
              <a:t>The height of a binary tree T can be defined as recursively as: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ＭＳ Ｐゴシック" pitchFamily="-84" charset="-128"/>
              </a:rPr>
              <a:t>If T is empty, its height is 0.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ＭＳ Ｐゴシック" pitchFamily="-84" charset="-128"/>
              </a:rPr>
              <a:t>If T is non-empty tree, then since T is of the form</a:t>
            </a:r>
            <a:r>
              <a:rPr lang="tr-TR" sz="2400">
                <a:ea typeface="ＭＳ Ｐゴシック" pitchFamily="-84" charset="-128"/>
              </a:rPr>
              <a:t> ...</a:t>
            </a: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</a:pP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ea typeface="ＭＳ Ｐゴシック" pitchFamily="-84" charset="-128"/>
              </a:rPr>
              <a:t>		     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ea typeface="ＭＳ Ｐゴシック" pitchFamily="-84" charset="-128"/>
              </a:rPr>
              <a:t>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tr-TR" sz="2400">
                <a:ea typeface="ＭＳ Ｐゴシック" pitchFamily="-84" charset="-128"/>
              </a:rPr>
              <a:t>     ... </a:t>
            </a:r>
            <a:r>
              <a:rPr lang="en-US" sz="2400">
                <a:ea typeface="ＭＳ Ｐゴシック" pitchFamily="-84" charset="-128"/>
              </a:rPr>
              <a:t>height of T is 1 greater than height of its root</a:t>
            </a:r>
            <a:r>
              <a:rPr lang="ja-JP" altLang="en-US" sz="2400">
                <a:latin typeface="Arial" charset="0"/>
                <a:ea typeface="ＭＳ Ｐゴシック" pitchFamily="-84" charset="-128"/>
              </a:rPr>
              <a:t>’</a:t>
            </a:r>
            <a:r>
              <a:rPr lang="en-US" altLang="ja-JP" sz="2400">
                <a:ea typeface="ＭＳ Ｐゴシック" pitchFamily="-84" charset="-128"/>
              </a:rPr>
              <a:t>s taller subtree; ie.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ea typeface="ＭＳ Ｐゴシック" pitchFamily="-84" charset="-128"/>
              </a:rPr>
              <a:t>		</a:t>
            </a:r>
            <a:r>
              <a:rPr lang="tr-TR" sz="2400">
                <a:ea typeface="ＭＳ Ｐゴシック" pitchFamily="-84" charset="-128"/>
              </a:rPr>
              <a:t>                </a:t>
            </a:r>
            <a:r>
              <a:rPr lang="en-US" sz="2400" b="1">
                <a:solidFill>
                  <a:srgbClr val="C00000"/>
                </a:solidFill>
                <a:ea typeface="ＭＳ Ｐゴシック" pitchFamily="-84" charset="-128"/>
              </a:rPr>
              <a:t>height(T)</a:t>
            </a:r>
            <a:r>
              <a:rPr lang="en-US" sz="2400">
                <a:ea typeface="ＭＳ Ｐゴシック" pitchFamily="-84" charset="-128"/>
              </a:rPr>
              <a:t> = </a:t>
            </a:r>
            <a:r>
              <a:rPr lang="en-US" sz="2400">
                <a:solidFill>
                  <a:srgbClr val="C00000"/>
                </a:solidFill>
                <a:ea typeface="ＭＳ Ｐゴシック" pitchFamily="-84" charset="-128"/>
              </a:rPr>
              <a:t>1</a:t>
            </a:r>
            <a:r>
              <a:rPr lang="en-US" sz="2400">
                <a:ea typeface="ＭＳ Ｐゴシック" pitchFamily="-84" charset="-128"/>
              </a:rPr>
              <a:t> + </a:t>
            </a:r>
            <a:r>
              <a:rPr lang="en-US" sz="2400" b="1">
                <a:solidFill>
                  <a:srgbClr val="C00000"/>
                </a:solidFill>
                <a:ea typeface="ＭＳ Ｐゴシック" pitchFamily="-84" charset="-128"/>
              </a:rPr>
              <a:t>max</a:t>
            </a:r>
            <a:r>
              <a:rPr lang="en-US" sz="2400">
                <a:ea typeface="ＭＳ Ｐゴシック" pitchFamily="-84" charset="-128"/>
              </a:rPr>
              <a:t>{height(T</a:t>
            </a:r>
            <a:r>
              <a:rPr lang="en-US" sz="2400" baseline="-25000">
                <a:ea typeface="ＭＳ Ｐゴシック" pitchFamily="-84" charset="-128"/>
              </a:rPr>
              <a:t>L</a:t>
            </a:r>
            <a:r>
              <a:rPr lang="en-US" sz="2400">
                <a:ea typeface="ＭＳ Ｐゴシック" pitchFamily="-84" charset="-128"/>
              </a:rPr>
              <a:t>),height(T</a:t>
            </a:r>
            <a:r>
              <a:rPr lang="en-US" sz="2400" baseline="-25000">
                <a:ea typeface="ＭＳ Ｐゴシック" pitchFamily="-84" charset="-128"/>
              </a:rPr>
              <a:t>R</a:t>
            </a:r>
            <a:r>
              <a:rPr lang="en-US" sz="2400">
                <a:ea typeface="ＭＳ Ｐゴシック" pitchFamily="-84" charset="-128"/>
              </a:rPr>
              <a:t>)}</a:t>
            </a:r>
          </a:p>
          <a:p>
            <a:pPr>
              <a:lnSpc>
                <a:spcPct val="90000"/>
              </a:lnSpc>
            </a:pPr>
            <a:endParaRPr lang="en-US">
              <a:ea typeface="ＭＳ Ｐゴシック" pitchFamily="-84" charset="-128"/>
            </a:endParaRPr>
          </a:p>
        </p:txBody>
      </p:sp>
      <p:pic>
        <p:nvPicPr>
          <p:cNvPr id="1434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14600"/>
            <a:ext cx="15367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B14CC1D-A5F9-4FAD-9645-50DAD7FD3326}" type="slidenum">
              <a:rPr lang="en-US" sz="800" smtClean="0">
                <a:latin typeface="Calibri" pitchFamily="34" charset="0"/>
              </a:rPr>
              <a:pPr/>
              <a:t>13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Height of Binary Tree (cont.)</a:t>
            </a:r>
          </a:p>
        </p:txBody>
      </p:sp>
      <p:pic>
        <p:nvPicPr>
          <p:cNvPr id="15366" name="Picture 3" descr="Carrano1006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772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1371600" y="5715000"/>
            <a:ext cx="623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>
                <a:latin typeface="Arial" charset="0"/>
              </a:rPr>
              <a:t>Binary trees with the same nodes but different heights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0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E338BCBB-220B-4C43-BFE8-189097EE3B0C}" type="slidenum">
              <a:rPr lang="en-US" sz="800" smtClean="0">
                <a:latin typeface="Calibri" pitchFamily="34" charset="0"/>
              </a:rPr>
              <a:pPr/>
              <a:t>14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ea typeface="+mj-ea"/>
                <a:cs typeface="+mj-cs"/>
              </a:rPr>
              <a:t>Number of Binary trees with Same # of Nodes</a:t>
            </a:r>
          </a:p>
        </p:txBody>
      </p:sp>
      <p:grpSp>
        <p:nvGrpSpPr>
          <p:cNvPr id="1032" name="Group 68"/>
          <p:cNvGrpSpPr>
            <a:grpSpLocks/>
          </p:cNvGrpSpPr>
          <p:nvPr/>
        </p:nvGrpSpPr>
        <p:grpSpPr bwMode="auto">
          <a:xfrm>
            <a:off x="457200" y="838200"/>
            <a:ext cx="8534400" cy="5711825"/>
            <a:chOff x="96" y="720"/>
            <a:chExt cx="4822" cy="3377"/>
          </a:xfrm>
        </p:grpSpPr>
        <p:sp>
          <p:nvSpPr>
            <p:cNvPr id="1033" name="Text Box 55"/>
            <p:cNvSpPr txBox="1">
              <a:spLocks noChangeArrowheads="1"/>
            </p:cNvSpPr>
            <p:nvPr/>
          </p:nvSpPr>
          <p:spPr bwMode="auto">
            <a:xfrm>
              <a:off x="96" y="720"/>
              <a:ext cx="177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n=0 </a:t>
              </a:r>
              <a:r>
                <a:rPr lang="en-US" sz="2000">
                  <a:latin typeface="Times New Roman" pitchFamily="-84" charset="0"/>
                  <a:sym typeface="Wingdings" pitchFamily="-84" charset="2"/>
                </a:rPr>
                <a:t></a:t>
              </a:r>
              <a:r>
                <a:rPr lang="en-US" sz="2400">
                  <a:latin typeface="Times New Roman" pitchFamily="-84" charset="0"/>
                  <a:sym typeface="Wingdings" pitchFamily="-84" charset="2"/>
                </a:rPr>
                <a:t>      empty tree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034" name="Text Box 56"/>
            <p:cNvSpPr txBox="1">
              <a:spLocks noChangeArrowheads="1"/>
            </p:cNvSpPr>
            <p:nvPr/>
          </p:nvSpPr>
          <p:spPr bwMode="auto">
            <a:xfrm>
              <a:off x="96" y="1135"/>
              <a:ext cx="61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n=1 </a:t>
              </a:r>
              <a:r>
                <a:rPr lang="en-US" sz="2000">
                  <a:latin typeface="Times New Roman" pitchFamily="-84" charset="0"/>
                  <a:sym typeface="Wingdings" pitchFamily="-84" charset="2"/>
                </a:rPr>
                <a:t></a:t>
              </a:r>
              <a:endParaRPr lang="en-US" sz="2000">
                <a:latin typeface="Times New Roman" pitchFamily="-84" charset="0"/>
              </a:endParaRPr>
            </a:p>
          </p:txBody>
        </p:sp>
        <p:sp>
          <p:nvSpPr>
            <p:cNvPr id="1035" name="Text Box 65"/>
            <p:cNvSpPr txBox="1">
              <a:spLocks noChangeArrowheads="1"/>
            </p:cNvSpPr>
            <p:nvPr/>
          </p:nvSpPr>
          <p:spPr bwMode="auto">
            <a:xfrm>
              <a:off x="96" y="3120"/>
              <a:ext cx="86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1800">
                  <a:latin typeface="Times New Roman" pitchFamily="-84" charset="0"/>
                </a:rPr>
                <a:t>n is even </a:t>
              </a:r>
              <a:r>
                <a:rPr lang="en-US" sz="1800">
                  <a:latin typeface="Times New Roman" pitchFamily="-84" charset="0"/>
                  <a:sym typeface="Wingdings" pitchFamily="-84" charset="2"/>
                </a:rPr>
                <a:t></a:t>
              </a:r>
              <a:endParaRPr lang="en-US" sz="1800">
                <a:latin typeface="Times New Roman" pitchFamily="-84" charset="0"/>
              </a:endParaRPr>
            </a:p>
          </p:txBody>
        </p:sp>
        <p:grpSp>
          <p:nvGrpSpPr>
            <p:cNvPr id="1036" name="Group 67"/>
            <p:cNvGrpSpPr>
              <a:grpSpLocks/>
            </p:cNvGrpSpPr>
            <p:nvPr/>
          </p:nvGrpSpPr>
          <p:grpSpPr bwMode="auto">
            <a:xfrm>
              <a:off x="139" y="1056"/>
              <a:ext cx="4779" cy="3041"/>
              <a:chOff x="139" y="1056"/>
              <a:chExt cx="4779" cy="3041"/>
            </a:xfrm>
          </p:grpSpPr>
          <p:sp>
            <p:nvSpPr>
              <p:cNvPr id="1037" name="Text Box 21"/>
              <p:cNvSpPr txBox="1">
                <a:spLocks noChangeArrowheads="1"/>
              </p:cNvSpPr>
              <p:nvPr/>
            </p:nvSpPr>
            <p:spPr bwMode="auto">
              <a:xfrm flipV="1">
                <a:off x="1055" y="1096"/>
                <a:ext cx="205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grpSp>
            <p:nvGrpSpPr>
              <p:cNvPr id="1038" name="Group 33"/>
              <p:cNvGrpSpPr>
                <a:grpSpLocks/>
              </p:cNvGrpSpPr>
              <p:nvPr/>
            </p:nvGrpSpPr>
            <p:grpSpPr bwMode="auto">
              <a:xfrm>
                <a:off x="911" y="1488"/>
                <a:ext cx="793" cy="537"/>
                <a:chOff x="959" y="1632"/>
                <a:chExt cx="793" cy="537"/>
              </a:xfrm>
            </p:grpSpPr>
            <p:sp>
              <p:nvSpPr>
                <p:cNvPr id="107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59" y="1872"/>
                  <a:ext cx="216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9pPr>
                </a:lstStyle>
                <a:p>
                  <a:r>
                    <a:rPr lang="en-US" sz="2400">
                      <a:latin typeface="Times New Roman" pitchFamily="-84" charset="0"/>
                      <a:sym typeface="Symbol" pitchFamily="18" charset="2"/>
                    </a:rPr>
                    <a:t></a:t>
                  </a:r>
                  <a:endParaRPr lang="en-US" sz="2400">
                    <a:latin typeface="Times New Roman" pitchFamily="-84" charset="0"/>
                  </a:endParaRPr>
                </a:p>
              </p:txBody>
            </p:sp>
            <p:sp>
              <p:nvSpPr>
                <p:cNvPr id="107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102" y="1632"/>
                  <a:ext cx="216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9pPr>
                </a:lstStyle>
                <a:p>
                  <a:r>
                    <a:rPr lang="en-US" sz="2400">
                      <a:latin typeface="Times New Roman" pitchFamily="-84" charset="0"/>
                      <a:sym typeface="Symbol" pitchFamily="18" charset="2"/>
                    </a:rPr>
                    <a:t></a:t>
                  </a:r>
                  <a:endParaRPr lang="en-US" sz="2400">
                    <a:latin typeface="Times New Roman" pitchFamily="-84" charset="0"/>
                  </a:endParaRPr>
                </a:p>
              </p:txBody>
            </p:sp>
            <p:sp>
              <p:nvSpPr>
                <p:cNvPr id="107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536" y="1872"/>
                  <a:ext cx="216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9pPr>
                </a:lstStyle>
                <a:p>
                  <a:r>
                    <a:rPr lang="en-US" sz="2400">
                      <a:latin typeface="Times New Roman" pitchFamily="-84" charset="0"/>
                      <a:sym typeface="Symbol" pitchFamily="18" charset="2"/>
                    </a:rPr>
                    <a:t></a:t>
                  </a:r>
                  <a:endParaRPr lang="en-US" sz="2400">
                    <a:latin typeface="Times New Roman" pitchFamily="-84" charset="0"/>
                  </a:endParaRPr>
                </a:p>
              </p:txBody>
            </p:sp>
            <p:sp>
              <p:nvSpPr>
                <p:cNvPr id="107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392" y="1632"/>
                  <a:ext cx="215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9pPr>
                </a:lstStyle>
                <a:p>
                  <a:r>
                    <a:rPr lang="en-US" sz="2400">
                      <a:latin typeface="Times New Roman" pitchFamily="-84" charset="0"/>
                      <a:sym typeface="Symbol" pitchFamily="18" charset="2"/>
                    </a:rPr>
                    <a:t></a:t>
                  </a:r>
                  <a:endParaRPr lang="en-US" sz="2400">
                    <a:latin typeface="Times New Roman" pitchFamily="-84" charset="0"/>
                  </a:endParaRPr>
                </a:p>
              </p:txBody>
            </p:sp>
            <p:sp>
              <p:nvSpPr>
                <p:cNvPr id="1076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056" y="1773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7" name="Line 27"/>
                <p:cNvSpPr>
                  <a:spLocks noChangeShapeType="1"/>
                </p:cNvSpPr>
                <p:nvPr/>
              </p:nvSpPr>
              <p:spPr bwMode="auto">
                <a:xfrm>
                  <a:off x="1489" y="1773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39" name="Group 63"/>
              <p:cNvGrpSpPr>
                <a:grpSpLocks/>
              </p:cNvGrpSpPr>
              <p:nvPr/>
            </p:nvGrpSpPr>
            <p:grpSpPr bwMode="auto">
              <a:xfrm>
                <a:off x="766" y="2112"/>
                <a:ext cx="2665" cy="827"/>
                <a:chOff x="766" y="2304"/>
                <a:chExt cx="2665" cy="827"/>
              </a:xfrm>
            </p:grpSpPr>
            <p:sp>
              <p:nvSpPr>
                <p:cNvPr id="104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54" y="2304"/>
                  <a:ext cx="216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9pPr>
                </a:lstStyle>
                <a:p>
                  <a:r>
                    <a:rPr lang="en-US" sz="2400">
                      <a:latin typeface="Times New Roman" pitchFamily="-84" charset="0"/>
                      <a:sym typeface="Symbol" pitchFamily="18" charset="2"/>
                    </a:rPr>
                    <a:t></a:t>
                  </a:r>
                  <a:endParaRPr lang="en-US" sz="2400">
                    <a:latin typeface="Times New Roman" pitchFamily="-84" charset="0"/>
                  </a:endParaRPr>
                </a:p>
              </p:txBody>
            </p:sp>
            <p:sp>
              <p:nvSpPr>
                <p:cNvPr id="104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928" y="2304"/>
                  <a:ext cx="216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9pPr>
                </a:lstStyle>
                <a:p>
                  <a:r>
                    <a:rPr lang="en-US" sz="2400">
                      <a:latin typeface="Times New Roman" pitchFamily="-84" charset="0"/>
                      <a:sym typeface="Symbol" pitchFamily="18" charset="2"/>
                    </a:rPr>
                    <a:t></a:t>
                  </a:r>
                  <a:endParaRPr lang="en-US" sz="2400">
                    <a:latin typeface="Times New Roman" pitchFamily="-84" charset="0"/>
                  </a:endParaRPr>
                </a:p>
              </p:txBody>
            </p:sp>
            <p:grpSp>
              <p:nvGrpSpPr>
                <p:cNvPr id="1048" name="Group 54"/>
                <p:cNvGrpSpPr>
                  <a:grpSpLocks/>
                </p:cNvGrpSpPr>
                <p:nvPr/>
              </p:nvGrpSpPr>
              <p:grpSpPr bwMode="auto">
                <a:xfrm>
                  <a:off x="766" y="2352"/>
                  <a:ext cx="2665" cy="779"/>
                  <a:chOff x="766" y="2352"/>
                  <a:chExt cx="2665" cy="779"/>
                </a:xfrm>
              </p:grpSpPr>
              <p:sp>
                <p:nvSpPr>
                  <p:cNvPr id="1049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0" y="2544"/>
                    <a:ext cx="215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50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6" y="2784"/>
                    <a:ext cx="216" cy="29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51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3" y="2592"/>
                    <a:ext cx="216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52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6" y="2352"/>
                    <a:ext cx="215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53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2832"/>
                    <a:ext cx="216" cy="29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54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08" y="2448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5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2688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6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0" y="2494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736"/>
                    <a:ext cx="96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8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72" y="2494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494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2494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1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92" y="273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48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3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88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4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9" y="2352"/>
                    <a:ext cx="216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65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4" y="2592"/>
                    <a:ext cx="216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66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5" y="2352"/>
                    <a:ext cx="215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67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2" y="2592"/>
                    <a:ext cx="216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68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592"/>
                    <a:ext cx="216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69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5" y="2834"/>
                    <a:ext cx="215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70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1" y="2544"/>
                    <a:ext cx="215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71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5" y="2784"/>
                    <a:ext cx="216" cy="29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</p:grpSp>
          </p:grpSp>
          <p:sp>
            <p:nvSpPr>
              <p:cNvPr id="1040" name="Text Box 57"/>
              <p:cNvSpPr txBox="1">
                <a:spLocks noChangeArrowheads="1"/>
              </p:cNvSpPr>
              <p:nvPr/>
            </p:nvSpPr>
            <p:spPr bwMode="auto">
              <a:xfrm>
                <a:off x="144" y="1615"/>
                <a:ext cx="611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n=2 </a:t>
                </a:r>
                <a:r>
                  <a:rPr lang="en-US" sz="2000">
                    <a:latin typeface="Times New Roman" pitchFamily="-84" charset="0"/>
                    <a:sym typeface="Wingdings" pitchFamily="-84" charset="2"/>
                  </a:rPr>
                  <a:t></a:t>
                </a:r>
                <a:endParaRPr lang="en-US" sz="2000">
                  <a:latin typeface="Times New Roman" pitchFamily="-84" charset="0"/>
                </a:endParaRPr>
              </a:p>
            </p:txBody>
          </p:sp>
          <p:sp>
            <p:nvSpPr>
              <p:cNvPr id="1041" name="Text Box 58"/>
              <p:cNvSpPr txBox="1">
                <a:spLocks noChangeArrowheads="1"/>
              </p:cNvSpPr>
              <p:nvPr/>
            </p:nvSpPr>
            <p:spPr bwMode="auto">
              <a:xfrm>
                <a:off x="141" y="2304"/>
                <a:ext cx="611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n=3 </a:t>
                </a:r>
                <a:r>
                  <a:rPr lang="en-US" sz="2000">
                    <a:latin typeface="Times New Roman" pitchFamily="-84" charset="0"/>
                    <a:sym typeface="Wingdings" pitchFamily="-84" charset="2"/>
                  </a:rPr>
                  <a:t></a:t>
                </a:r>
                <a:endParaRPr lang="en-US" sz="2000">
                  <a:latin typeface="Times New Roman" pitchFamily="-84" charset="0"/>
                </a:endParaRPr>
              </a:p>
            </p:txBody>
          </p:sp>
          <p:sp>
            <p:nvSpPr>
              <p:cNvPr id="1042" name="Text Box 59"/>
              <p:cNvSpPr txBox="1">
                <a:spLocks noChangeArrowheads="1"/>
              </p:cNvSpPr>
              <p:nvPr/>
            </p:nvSpPr>
            <p:spPr bwMode="auto">
              <a:xfrm>
                <a:off x="1679" y="1056"/>
                <a:ext cx="715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</a:rPr>
                  <a:t>(1 tree)</a:t>
                </a:r>
              </a:p>
            </p:txBody>
          </p:sp>
          <p:sp>
            <p:nvSpPr>
              <p:cNvPr id="1043" name="Text Box 60"/>
              <p:cNvSpPr txBox="1">
                <a:spLocks noChangeArrowheads="1"/>
              </p:cNvSpPr>
              <p:nvPr/>
            </p:nvSpPr>
            <p:spPr bwMode="auto">
              <a:xfrm>
                <a:off x="1824" y="1584"/>
                <a:ext cx="801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</a:rPr>
                  <a:t>(2 trees)</a:t>
                </a:r>
              </a:p>
            </p:txBody>
          </p:sp>
          <p:sp>
            <p:nvSpPr>
              <p:cNvPr id="1044" name="Text Box 61"/>
              <p:cNvSpPr txBox="1">
                <a:spLocks noChangeArrowheads="1"/>
              </p:cNvSpPr>
              <p:nvPr/>
            </p:nvSpPr>
            <p:spPr bwMode="auto">
              <a:xfrm>
                <a:off x="3648" y="2306"/>
                <a:ext cx="801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</a:rPr>
                  <a:t>(5 trees)</a:t>
                </a:r>
              </a:p>
            </p:txBody>
          </p:sp>
          <p:graphicFrame>
            <p:nvGraphicFramePr>
              <p:cNvPr id="1026" name="Object 62"/>
              <p:cNvGraphicFramePr>
                <a:graphicFrameLocks noChangeAspect="1"/>
              </p:cNvGraphicFramePr>
              <p:nvPr/>
            </p:nvGraphicFramePr>
            <p:xfrm>
              <a:off x="902" y="2947"/>
              <a:ext cx="4016" cy="5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3022600" imgH="457200" progId="Equation.3">
                      <p:embed/>
                    </p:oleObj>
                  </mc:Choice>
                  <mc:Fallback>
                    <p:oleObj name="Equation" r:id="rId2" imgW="3022600" imgH="457200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2" y="2947"/>
                            <a:ext cx="4016" cy="5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" name="Object 64"/>
              <p:cNvGraphicFramePr>
                <a:graphicFrameLocks noChangeAspect="1"/>
              </p:cNvGraphicFramePr>
              <p:nvPr/>
            </p:nvGraphicFramePr>
            <p:xfrm>
              <a:off x="1172" y="3513"/>
              <a:ext cx="3236" cy="5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3263900" imgH="685800" progId="Equation.3">
                      <p:embed/>
                    </p:oleObj>
                  </mc:Choice>
                  <mc:Fallback>
                    <p:oleObj name="Equation" r:id="rId4" imgW="3263900" imgH="685800" progId="Equation.3">
                      <p:embed/>
                      <p:pic>
                        <p:nvPicPr>
                          <p:cNvPr id="0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2" y="3513"/>
                            <a:ext cx="3236" cy="5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5" name="Text Box 66"/>
              <p:cNvSpPr txBox="1">
                <a:spLocks noChangeArrowheads="1"/>
              </p:cNvSpPr>
              <p:nvPr/>
            </p:nvSpPr>
            <p:spPr bwMode="auto">
              <a:xfrm>
                <a:off x="139" y="3739"/>
                <a:ext cx="817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1800">
                    <a:latin typeface="Times New Roman" pitchFamily="-84" charset="0"/>
                  </a:rPr>
                  <a:t>n is odd </a:t>
                </a:r>
                <a:r>
                  <a:rPr lang="en-US" sz="1800">
                    <a:latin typeface="Times New Roman" pitchFamily="-84" charset="0"/>
                    <a:sym typeface="Wingdings" pitchFamily="-84" charset="2"/>
                  </a:rPr>
                  <a:t></a:t>
                </a:r>
                <a:endParaRPr lang="en-US" sz="1800">
                  <a:latin typeface="Times New Roman" pitchFamily="-8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4655A5E7-065A-4556-BC0B-728DE8C1584D}" type="slidenum">
              <a:rPr lang="en-US" sz="800" smtClean="0">
                <a:latin typeface="Calibri" pitchFamily="34" charset="0"/>
              </a:rPr>
              <a:pPr/>
              <a:t>15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Full Binary Tree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In a </a:t>
            </a: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full binary tree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of height h, all nodes that are at a level less than h have two children each.</a:t>
            </a:r>
          </a:p>
          <a:p>
            <a:r>
              <a:rPr lang="en-US">
                <a:ea typeface="ＭＳ Ｐゴシック" pitchFamily="-84" charset="-128"/>
              </a:rPr>
              <a:t>Each node in a full binary tree has left and right subtrees of the same height.</a:t>
            </a:r>
          </a:p>
          <a:p>
            <a:r>
              <a:rPr lang="en-US">
                <a:ea typeface="ＭＳ Ｐゴシック" pitchFamily="-84" charset="-128"/>
              </a:rPr>
              <a:t>Among binary trees of height h, a full binary tree has as many leaves as possible, and </a:t>
            </a:r>
            <a:r>
              <a:rPr lang="tr-TR" b="1">
                <a:solidFill>
                  <a:srgbClr val="C00000"/>
                </a:solidFill>
                <a:ea typeface="ＭＳ Ｐゴシック" pitchFamily="-84" charset="-128"/>
              </a:rPr>
              <a:t>leaves 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all are at level h</a:t>
            </a:r>
            <a:r>
              <a:rPr lang="en-US">
                <a:ea typeface="ＭＳ Ｐゴシック" pitchFamily="-84" charset="-128"/>
              </a:rPr>
              <a:t>.</a:t>
            </a:r>
          </a:p>
          <a:p>
            <a:r>
              <a:rPr lang="en-US">
                <a:ea typeface="ＭＳ Ｐゴシック" pitchFamily="-84" charset="-128"/>
              </a:rPr>
              <a:t>A full binary </a:t>
            </a:r>
            <a:r>
              <a:rPr lang="tr-TR">
                <a:ea typeface="ＭＳ Ｐゴシック" pitchFamily="-84" charset="-128"/>
              </a:rPr>
              <a:t>tree </a:t>
            </a:r>
            <a:r>
              <a:rPr lang="en-US">
                <a:ea typeface="ＭＳ Ｐゴシック" pitchFamily="-84" charset="-128"/>
              </a:rPr>
              <a:t>has 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no missing nodes</a:t>
            </a:r>
            <a:r>
              <a:rPr lang="en-US">
                <a:ea typeface="ＭＳ Ｐゴシック" pitchFamily="-84" charset="-128"/>
              </a:rPr>
              <a:t>.</a:t>
            </a:r>
          </a:p>
          <a:p>
            <a:r>
              <a:rPr lang="en-US">
                <a:ea typeface="ＭＳ Ｐゴシック" pitchFamily="-84" charset="-128"/>
              </a:rPr>
              <a:t>Recursive definition of full binary tree: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If T is empty, T is a full binary tree of height 0.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If T is not empty and has height h&gt;0, T is a full binary tree if its root</a:t>
            </a:r>
            <a:r>
              <a:rPr lang="ja-JP" altLang="en-US" sz="2400">
                <a:latin typeface="Arial" charset="0"/>
                <a:ea typeface="ＭＳ Ｐゴシック" pitchFamily="-84" charset="-128"/>
              </a:rPr>
              <a:t>’</a:t>
            </a:r>
            <a:r>
              <a:rPr lang="en-US" altLang="ja-JP" sz="2400">
                <a:ea typeface="ＭＳ Ｐゴシック" pitchFamily="-84" charset="-128"/>
              </a:rPr>
              <a:t>s subtrees are both full binary trees of height h-1.</a:t>
            </a:r>
          </a:p>
          <a:p>
            <a:pPr lvl="1"/>
            <a:endParaRPr lang="en-US" sz="240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44F709B5-3B2E-4185-AC59-C5877E42B1EF}" type="slidenum">
              <a:rPr lang="en-US" sz="800" smtClean="0">
                <a:latin typeface="Calibri" pitchFamily="34" charset="0"/>
              </a:rPr>
              <a:pPr/>
              <a:t>16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Full Binary Tree – Example </a:t>
            </a:r>
          </a:p>
        </p:txBody>
      </p:sp>
      <p:pic>
        <p:nvPicPr>
          <p:cNvPr id="17414" name="Picture 3" descr="Carrano1007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3182938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4648200" y="2895600"/>
            <a:ext cx="3271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>
                <a:latin typeface="Arial" charset="0"/>
              </a:rPr>
              <a:t>A full binary tree of height 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E02B52D-5C67-419E-A63D-36D5D95A5BBE}" type="slidenum">
              <a:rPr lang="en-US" sz="800" smtClean="0">
                <a:latin typeface="Calibri" pitchFamily="34" charset="0"/>
              </a:rPr>
              <a:pPr/>
              <a:t>17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Complete Binary Tree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dirty="0">
                <a:ea typeface="+mn-ea"/>
                <a:cs typeface="+mn-cs"/>
              </a:rPr>
              <a:t>A </a:t>
            </a:r>
            <a:r>
              <a:rPr lang="en-US" b="1" i="1" dirty="0">
                <a:solidFill>
                  <a:srgbClr val="C00000"/>
                </a:solidFill>
                <a:ea typeface="+mn-ea"/>
                <a:cs typeface="+mn-cs"/>
              </a:rPr>
              <a:t>complete binary tree</a:t>
            </a: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of height h is a binary tree that is </a:t>
            </a: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full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down to level h-1</a:t>
            </a:r>
            <a:r>
              <a:rPr lang="en-US" dirty="0">
                <a:ea typeface="+mn-ea"/>
                <a:cs typeface="+mn-cs"/>
              </a:rPr>
              <a:t>, with level h filled in from left to right.</a:t>
            </a:r>
          </a:p>
          <a:p>
            <a:pPr marL="457200" indent="-457200">
              <a:defRPr/>
            </a:pPr>
            <a:endParaRPr lang="tr-TR" dirty="0">
              <a:ea typeface="+mn-ea"/>
              <a:cs typeface="+mn-cs"/>
            </a:endParaRPr>
          </a:p>
          <a:p>
            <a:pPr marL="457200" indent="-457200">
              <a:defRPr/>
            </a:pPr>
            <a:r>
              <a:rPr lang="en-US" dirty="0">
                <a:ea typeface="+mn-ea"/>
                <a:cs typeface="+mn-cs"/>
              </a:rPr>
              <a:t>A binary tree T of height h is complete if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400" dirty="0">
                <a:ea typeface="+mn-ea"/>
              </a:rPr>
              <a:t>All nodes at level h-2 and above have two children each, and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400" dirty="0">
                <a:ea typeface="+mn-ea"/>
              </a:rPr>
              <a:t>When a node at level h-1 has children, all nodes to its left at the same level have two children each, and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400" dirty="0">
                <a:ea typeface="+mn-ea"/>
              </a:rPr>
              <a:t>When a node at level h-1 has one child, it is a left child.</a:t>
            </a:r>
          </a:p>
          <a:p>
            <a:pPr marL="457200" indent="-457200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457200" indent="-457200">
              <a:defRPr/>
            </a:pPr>
            <a:r>
              <a:rPr lang="en-US" dirty="0">
                <a:ea typeface="+mn-ea"/>
                <a:cs typeface="+mn-cs"/>
              </a:rPr>
              <a:t>A full binary tree is a complete binary tree.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9562978-7F8A-4CE7-9394-67F7DECE1F38}" type="slidenum">
              <a:rPr lang="en-US" sz="800" smtClean="0">
                <a:latin typeface="Calibri" pitchFamily="34" charset="0"/>
              </a:rPr>
              <a:pPr/>
              <a:t>18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Complete Binary Tree – Example </a:t>
            </a:r>
          </a:p>
        </p:txBody>
      </p:sp>
      <p:pic>
        <p:nvPicPr>
          <p:cNvPr id="19462" name="Picture 3" descr="Carrano1008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743700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154CD1E-63DF-406D-97E4-F25ABFA2BA30}" type="slidenum">
              <a:rPr lang="en-US" sz="800" smtClean="0">
                <a:latin typeface="Calibri" pitchFamily="34" charset="0"/>
              </a:rPr>
              <a:pPr/>
              <a:t>19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Balanced Binary Tree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ea typeface="ＭＳ Ｐゴシック" pitchFamily="-84" charset="-128"/>
              </a:rPr>
              <a:t>A binary tree is </a:t>
            </a:r>
            <a:r>
              <a:rPr lang="en-US" sz="2800" b="1" i="1">
                <a:solidFill>
                  <a:srgbClr val="C00000"/>
                </a:solidFill>
                <a:ea typeface="ＭＳ Ｐゴシック" pitchFamily="-84" charset="-128"/>
              </a:rPr>
              <a:t>balanced</a:t>
            </a:r>
            <a:r>
              <a:rPr lang="en-US" sz="280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sz="2800">
                <a:ea typeface="ＭＳ Ｐゴシック" pitchFamily="-84" charset="-128"/>
              </a:rPr>
              <a:t>(or </a:t>
            </a:r>
            <a:r>
              <a:rPr lang="en-US" sz="2800" b="1" i="1">
                <a:solidFill>
                  <a:srgbClr val="C00000"/>
                </a:solidFill>
                <a:ea typeface="ＭＳ Ｐゴシック" pitchFamily="-84" charset="-128"/>
              </a:rPr>
              <a:t>height balanced</a:t>
            </a:r>
            <a:r>
              <a:rPr lang="en-US" sz="2800">
                <a:ea typeface="ＭＳ Ｐゴシック" pitchFamily="-84" charset="-128"/>
              </a:rPr>
              <a:t>), if the height of any node</a:t>
            </a:r>
            <a:r>
              <a:rPr lang="ja-JP" altLang="en-US" sz="2800">
                <a:latin typeface="Arial" charset="0"/>
                <a:ea typeface="ＭＳ Ｐゴシック" pitchFamily="-84" charset="-128"/>
              </a:rPr>
              <a:t>’</a:t>
            </a:r>
            <a:r>
              <a:rPr lang="en-US" altLang="ja-JP" sz="2800">
                <a:ea typeface="ＭＳ Ｐゴシック" pitchFamily="-84" charset="-128"/>
              </a:rPr>
              <a:t>s right subtree</a:t>
            </a:r>
            <a:r>
              <a:rPr lang="tr-TR" altLang="ja-JP" sz="2800">
                <a:ea typeface="ＭＳ Ｐゴシック" pitchFamily="-84" charset="-128"/>
              </a:rPr>
              <a:t> and left subtree</a:t>
            </a:r>
            <a:r>
              <a:rPr lang="en-US" altLang="ja-JP" sz="2800">
                <a:ea typeface="ＭＳ Ｐゴシック" pitchFamily="-84" charset="-128"/>
              </a:rPr>
              <a:t> </a:t>
            </a:r>
            <a:r>
              <a:rPr lang="en-US" altLang="ja-JP" sz="2800" b="1">
                <a:solidFill>
                  <a:srgbClr val="C00000"/>
                </a:solidFill>
                <a:ea typeface="ＭＳ Ｐゴシック" pitchFamily="-84" charset="-128"/>
              </a:rPr>
              <a:t>differ</a:t>
            </a:r>
            <a:r>
              <a:rPr lang="en-US" altLang="ja-JP" sz="2800">
                <a:ea typeface="ＭＳ Ｐゴシック" pitchFamily="-84" charset="-128"/>
              </a:rPr>
              <a:t> </a:t>
            </a:r>
            <a:r>
              <a:rPr lang="en-US" altLang="ja-JP" sz="2800" b="1">
                <a:solidFill>
                  <a:srgbClr val="C00000"/>
                </a:solidFill>
                <a:ea typeface="ＭＳ Ｐゴシック" pitchFamily="-84" charset="-128"/>
              </a:rPr>
              <a:t>no more than 1</a:t>
            </a:r>
            <a:r>
              <a:rPr lang="en-US" altLang="ja-JP" sz="2800">
                <a:ea typeface="ＭＳ Ｐゴシック" pitchFamily="-84" charset="-128"/>
              </a:rPr>
              <a:t>.</a:t>
            </a:r>
            <a:endParaRPr lang="tr-TR" altLang="ja-JP" sz="2800">
              <a:ea typeface="ＭＳ Ｐゴシック" pitchFamily="-84" charset="-128"/>
            </a:endParaRPr>
          </a:p>
          <a:p>
            <a:endParaRPr lang="en-US" altLang="ja-JP" sz="2800">
              <a:ea typeface="ＭＳ Ｐゴシック" pitchFamily="-84" charset="-128"/>
            </a:endParaRPr>
          </a:p>
          <a:p>
            <a:r>
              <a:rPr lang="en-US" sz="2800">
                <a:ea typeface="ＭＳ Ｐゴシック" pitchFamily="-84" charset="-128"/>
              </a:rPr>
              <a:t>A complete binary tree is a balanced tree.</a:t>
            </a:r>
            <a:r>
              <a:rPr lang="tr-TR" sz="2800">
                <a:ea typeface="ＭＳ Ｐゴシック" pitchFamily="-84" charset="-128"/>
              </a:rPr>
              <a:t> </a:t>
            </a:r>
            <a:r>
              <a:rPr lang="tr-TR" sz="2800">
                <a:solidFill>
                  <a:srgbClr val="C00000"/>
                </a:solidFill>
                <a:ea typeface="ＭＳ Ｐゴシック" pitchFamily="-84" charset="-128"/>
              </a:rPr>
              <a:t>Why?</a:t>
            </a:r>
            <a:endParaRPr lang="en-US" sz="2800">
              <a:solidFill>
                <a:srgbClr val="C00000"/>
              </a:solidFill>
              <a:ea typeface="ＭＳ Ｐゴシック" pitchFamily="-84" charset="-128"/>
            </a:endParaRPr>
          </a:p>
          <a:p>
            <a:endParaRPr lang="tr-TR" sz="2800">
              <a:ea typeface="ＭＳ Ｐゴシック" pitchFamily="-84" charset="-128"/>
            </a:endParaRPr>
          </a:p>
          <a:p>
            <a:r>
              <a:rPr lang="en-US" sz="2800">
                <a:ea typeface="ＭＳ Ｐゴシック" pitchFamily="-84" charset="-128"/>
              </a:rPr>
              <a:t>Later, we look at other height balanced trees.</a:t>
            </a:r>
          </a:p>
          <a:p>
            <a:pPr lvl="1"/>
            <a:r>
              <a:rPr lang="en-US" sz="2000">
                <a:ea typeface="ＭＳ Ｐゴシック" pitchFamily="-84" charset="-128"/>
              </a:rPr>
              <a:t>AVL trees</a:t>
            </a:r>
          </a:p>
          <a:p>
            <a:pPr lvl="1"/>
            <a:r>
              <a:rPr lang="en-US" sz="2000">
                <a:ea typeface="ＭＳ Ｐゴシック" pitchFamily="-84" charset="-128"/>
              </a:rPr>
              <a:t>Red-Black trees, ....</a:t>
            </a:r>
          </a:p>
          <a:p>
            <a:pPr lvl="1"/>
            <a:endParaRPr lang="en-US" sz="200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9EB396A-A874-4E8D-BB83-E3320AF06597}" type="slidenum">
              <a:rPr lang="en-US" sz="800" smtClean="0">
                <a:latin typeface="Calibri" pitchFamily="34" charset="0"/>
              </a:rPr>
              <a:pPr/>
              <a:t>2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What is a Tree?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endParaRPr lang="en-US" sz="2400" i="1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>
                <a:ea typeface="ＭＳ Ｐゴシック" pitchFamily="-84" charset="-128"/>
              </a:rPr>
              <a:t>T is a 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tree</a:t>
            </a:r>
            <a:r>
              <a:rPr lang="en-US">
                <a:ea typeface="ＭＳ Ｐゴシック" pitchFamily="-84" charset="-128"/>
              </a:rPr>
              <a:t> if either</a:t>
            </a:r>
          </a:p>
          <a:p>
            <a:pPr lvl="1">
              <a:lnSpc>
                <a:spcPct val="80000"/>
              </a:lnSpc>
            </a:pPr>
            <a:endParaRPr lang="tr-TR" sz="240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ea typeface="ＭＳ Ｐゴシック" pitchFamily="-84" charset="-128"/>
              </a:rPr>
              <a:t>T has no nodes, or</a:t>
            </a:r>
          </a:p>
          <a:p>
            <a:pPr lvl="1">
              <a:lnSpc>
                <a:spcPct val="80000"/>
              </a:lnSpc>
            </a:pPr>
            <a:endParaRPr lang="tr-TR" sz="240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ea typeface="ＭＳ Ｐゴシック" pitchFamily="-84" charset="-128"/>
              </a:rPr>
              <a:t>T is of the form: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ea typeface="ＭＳ Ｐゴシック" pitchFamily="-84" charset="-128"/>
              </a:rPr>
              <a:t>			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ea typeface="ＭＳ Ｐゴシック" pitchFamily="-84" charset="-128"/>
              </a:rPr>
              <a:t>	</a:t>
            </a:r>
            <a:r>
              <a:rPr lang="tr-TR" sz="2400">
                <a:ea typeface="ＭＳ Ｐゴシック" pitchFamily="-84" charset="-128"/>
              </a:rPr>
              <a:t>			</a:t>
            </a:r>
            <a:r>
              <a:rPr lang="en-US" sz="2400">
                <a:ea typeface="ＭＳ Ｐゴシック" pitchFamily="-84" charset="-128"/>
              </a:rPr>
              <a:t>where r is a node and T</a:t>
            </a:r>
            <a:r>
              <a:rPr lang="en-US" sz="2400" baseline="-25000">
                <a:ea typeface="ＭＳ Ｐゴシック" pitchFamily="-84" charset="-128"/>
              </a:rPr>
              <a:t>1</a:t>
            </a:r>
            <a:r>
              <a:rPr lang="en-US" sz="2400">
                <a:ea typeface="ＭＳ Ｐゴシック" pitchFamily="-84" charset="-128"/>
              </a:rPr>
              <a:t>, T</a:t>
            </a:r>
            <a:r>
              <a:rPr lang="en-US" sz="2400" baseline="-25000">
                <a:ea typeface="ＭＳ Ｐゴシック" pitchFamily="-84" charset="-128"/>
              </a:rPr>
              <a:t>2</a:t>
            </a:r>
            <a:r>
              <a:rPr lang="en-US" sz="2400">
                <a:ea typeface="ＭＳ Ｐゴシック" pitchFamily="-84" charset="-128"/>
              </a:rPr>
              <a:t>, ..., T</a:t>
            </a:r>
            <a:r>
              <a:rPr lang="en-US" sz="2400" baseline="-25000">
                <a:ea typeface="ＭＳ Ｐゴシック" pitchFamily="-84" charset="-128"/>
              </a:rPr>
              <a:t>k </a:t>
            </a:r>
            <a:r>
              <a:rPr lang="en-US" sz="2400">
                <a:ea typeface="ＭＳ Ｐゴシック" pitchFamily="-84" charset="-128"/>
              </a:rPr>
              <a:t> are trees.</a:t>
            </a:r>
          </a:p>
        </p:txBody>
      </p:sp>
      <p:pic>
        <p:nvPicPr>
          <p:cNvPr id="410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86000"/>
            <a:ext cx="35052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0A8B8F1-F68D-482B-AC32-3DF1E6C4266B}" type="slidenum">
              <a:rPr lang="en-US" sz="800" smtClean="0">
                <a:latin typeface="Calibri" pitchFamily="34" charset="0"/>
              </a:rPr>
              <a:pPr/>
              <a:t>20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Maximum and Minimum Heights of a Binary Tree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r-TR" b="1" dirty="0">
                <a:solidFill>
                  <a:srgbClr val="C00000"/>
                </a:solidFill>
                <a:ea typeface="+mn-ea"/>
                <a:cs typeface="+mn-cs"/>
              </a:rPr>
              <a:t>E</a:t>
            </a:r>
            <a:r>
              <a:rPr lang="en-US" b="1" dirty="0" err="1">
                <a:solidFill>
                  <a:srgbClr val="C00000"/>
                </a:solidFill>
                <a:ea typeface="+mn-ea"/>
                <a:cs typeface="+mn-cs"/>
              </a:rPr>
              <a:t>fficiency</a:t>
            </a:r>
            <a:r>
              <a:rPr lang="en-US" dirty="0">
                <a:ea typeface="+mn-ea"/>
                <a:cs typeface="+mn-cs"/>
              </a:rPr>
              <a:t> of most binary tree operations </a:t>
            </a: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depends on </a:t>
            </a:r>
            <a:r>
              <a:rPr lang="en-US" b="1" dirty="0">
                <a:solidFill>
                  <a:srgbClr val="C00000"/>
                </a:solidFill>
              </a:rPr>
              <a:t>tree </a:t>
            </a: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height</a:t>
            </a:r>
            <a:r>
              <a:rPr lang="en-US" dirty="0">
                <a:ea typeface="+mn-ea"/>
                <a:cs typeface="+mn-cs"/>
              </a:rPr>
              <a:t>.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tr-TR" b="1" dirty="0">
                <a:solidFill>
                  <a:srgbClr val="C00000"/>
                </a:solidFill>
                <a:ea typeface="+mn-ea"/>
                <a:cs typeface="+mn-cs"/>
              </a:rPr>
              <a:t>E.g. m</a:t>
            </a:r>
            <a:r>
              <a:rPr lang="en-US" b="1" dirty="0" err="1">
                <a:solidFill>
                  <a:srgbClr val="C00000"/>
                </a:solidFill>
                <a:ea typeface="+mn-ea"/>
                <a:cs typeface="+mn-cs"/>
              </a:rPr>
              <a:t>aximum</a:t>
            </a: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 number of key comparisons </a:t>
            </a:r>
            <a:r>
              <a:rPr lang="en-US" dirty="0">
                <a:ea typeface="+mn-ea"/>
                <a:cs typeface="+mn-cs"/>
              </a:rPr>
              <a:t>for retrieval, deletion, and insertion operations for BSTs is the height of the tree.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The maximum of height of a binary tree with n nodes is n.</a:t>
            </a:r>
            <a:r>
              <a:rPr lang="tr-TR" dirty="0">
                <a:ea typeface="+mn-ea"/>
                <a:cs typeface="+mn-cs"/>
              </a:rPr>
              <a:t>  </a:t>
            </a:r>
            <a:r>
              <a:rPr lang="tr-TR" dirty="0">
                <a:solidFill>
                  <a:srgbClr val="C00000"/>
                </a:solidFill>
                <a:ea typeface="+mn-ea"/>
                <a:cs typeface="+mn-cs"/>
              </a:rPr>
              <a:t>How?</a:t>
            </a:r>
            <a:endParaRPr lang="en-US" dirty="0">
              <a:solidFill>
                <a:srgbClr val="C00000"/>
              </a:solidFill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Each level of a minimum height tree, except the last level, must contain as many nodes as possible.</a:t>
            </a:r>
            <a:endParaRPr lang="tr-TR" dirty="0">
              <a:ea typeface="+mn-ea"/>
              <a:cs typeface="+mn-cs"/>
            </a:endParaRPr>
          </a:p>
          <a:p>
            <a:pPr lvl="1">
              <a:defRPr/>
            </a:pPr>
            <a:r>
              <a:rPr lang="tr-TR" sz="1800" dirty="0">
                <a:solidFill>
                  <a:srgbClr val="C00000"/>
                </a:solidFill>
                <a:ea typeface="+mn-ea"/>
                <a:cs typeface="+mn-cs"/>
              </a:rPr>
              <a:t>Should the tree be a Complete Binary Tree?</a:t>
            </a:r>
            <a:endParaRPr lang="en-US" sz="1800" dirty="0">
              <a:solidFill>
                <a:srgbClr val="C00000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800C5BA3-67CE-46F0-8E26-BBB33EC7372B}" type="slidenum">
              <a:rPr lang="en-US" sz="800" smtClean="0">
                <a:latin typeface="Calibri" pitchFamily="34" charset="0"/>
              </a:rPr>
              <a:pPr/>
              <a:t>21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Maximum and Minimum Heights of a Binary Tree</a:t>
            </a:r>
          </a:p>
        </p:txBody>
      </p:sp>
      <p:pic>
        <p:nvPicPr>
          <p:cNvPr id="22534" name="Picture 3" descr="Carrano1030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24225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4" descr="Carrano1031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20528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5"/>
          <p:cNvSpPr txBox="1">
            <a:spLocks noChangeArrowheads="1"/>
          </p:cNvSpPr>
          <p:nvPr/>
        </p:nvSpPr>
        <p:spPr bwMode="auto">
          <a:xfrm>
            <a:off x="228600" y="4876800"/>
            <a:ext cx="3638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>
                <a:latin typeface="Arial" charset="0"/>
              </a:rPr>
              <a:t>A maximum-height binary tree </a:t>
            </a:r>
          </a:p>
          <a:p>
            <a:r>
              <a:rPr lang="en-US" sz="2000">
                <a:latin typeface="Arial" charset="0"/>
              </a:rPr>
              <a:t>with seven nodes</a:t>
            </a:r>
          </a:p>
        </p:txBody>
      </p:sp>
      <p:sp>
        <p:nvSpPr>
          <p:cNvPr id="22537" name="Text Box 6"/>
          <p:cNvSpPr txBox="1">
            <a:spLocks noChangeArrowheads="1"/>
          </p:cNvSpPr>
          <p:nvPr/>
        </p:nvSpPr>
        <p:spPr bwMode="auto">
          <a:xfrm>
            <a:off x="5105400" y="5181600"/>
            <a:ext cx="3863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Some binary trees of height 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887FB8F-A942-46A4-9EA5-1A80973B15B1}" type="slidenum">
              <a:rPr lang="en-US" sz="800" smtClean="0">
                <a:latin typeface="Calibri" pitchFamily="34" charset="0"/>
              </a:rPr>
              <a:pPr/>
              <a:t>22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ea typeface="+mj-ea"/>
                <a:cs typeface="+mj-cs"/>
              </a:rPr>
              <a:t>Counting the nodes in a full binary tree of height </a:t>
            </a:r>
            <a:r>
              <a:rPr lang="en-US" i="1">
                <a:solidFill>
                  <a:schemeClr val="tx1"/>
                </a:solidFill>
                <a:ea typeface="+mj-ea"/>
                <a:cs typeface="+mj-cs"/>
              </a:rPr>
              <a:t>h</a:t>
            </a:r>
          </a:p>
        </p:txBody>
      </p:sp>
      <p:pic>
        <p:nvPicPr>
          <p:cNvPr id="23558" name="Picture 3" descr="Carrano1032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5344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85A845FF-BD6F-49CA-A156-AA00C1764F1F}" type="slidenum">
              <a:rPr lang="en-US" sz="800" smtClean="0">
                <a:latin typeface="Calibri" pitchFamily="34" charset="0"/>
              </a:rPr>
              <a:pPr/>
              <a:t>23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Some Height Theorems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Theorem: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A full binary </a:t>
            </a:r>
            <a:r>
              <a:rPr lang="tr-TR">
                <a:ea typeface="ＭＳ Ｐゴシック" pitchFamily="-84" charset="-128"/>
              </a:rPr>
              <a:t>tree </a:t>
            </a:r>
            <a:r>
              <a:rPr lang="en-US">
                <a:ea typeface="ＭＳ Ｐゴシック" pitchFamily="-84" charset="-128"/>
              </a:rPr>
              <a:t>of height h</a:t>
            </a:r>
            <a:r>
              <a:rPr lang="en-US">
                <a:ea typeface="ＭＳ Ｐゴシック" pitchFamily="-84" charset="-128"/>
                <a:sym typeface="Symbol" pitchFamily="18" charset="2"/>
              </a:rPr>
              <a:t>0 has 2</a:t>
            </a:r>
            <a:r>
              <a:rPr lang="en-US" baseline="3000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>
                <a:ea typeface="ＭＳ Ｐゴシック" pitchFamily="-84" charset="-128"/>
                <a:sym typeface="Symbol" pitchFamily="18" charset="2"/>
              </a:rPr>
              <a:t>-1 nodes.</a:t>
            </a:r>
          </a:p>
          <a:p>
            <a:endParaRPr lang="tr-TR">
              <a:ea typeface="ＭＳ Ｐゴシック" pitchFamily="-84" charset="-128"/>
              <a:sym typeface="Symbol" pitchFamily="18" charset="2"/>
            </a:endParaRPr>
          </a:p>
          <a:p>
            <a:r>
              <a:rPr lang="en-US">
                <a:ea typeface="ＭＳ Ｐゴシック" pitchFamily="-84" charset="-128"/>
                <a:sym typeface="Symbol" pitchFamily="18" charset="2"/>
              </a:rPr>
              <a:t>The maximum number of nodes that a binary tree of height h can have is 2</a:t>
            </a:r>
            <a:r>
              <a:rPr lang="en-US" baseline="3000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>
                <a:ea typeface="ＭＳ Ｐゴシック" pitchFamily="-84" charset="-128"/>
                <a:sym typeface="Symbol" pitchFamily="18" charset="2"/>
              </a:rPr>
              <a:t>-1.</a:t>
            </a:r>
            <a:endParaRPr lang="tr-TR">
              <a:ea typeface="ＭＳ Ｐゴシック" pitchFamily="-84" charset="-128"/>
              <a:sym typeface="Symbol" pitchFamily="18" charset="2"/>
            </a:endParaRPr>
          </a:p>
          <a:p>
            <a:endParaRPr lang="tr-TR">
              <a:ea typeface="ＭＳ Ｐゴシック" pitchFamily="-84" charset="-128"/>
              <a:sym typeface="Symbol" pitchFamily="18" charset="2"/>
            </a:endParaRPr>
          </a:p>
          <a:p>
            <a:r>
              <a:rPr lang="en-US">
                <a:ea typeface="ＭＳ Ｐゴシック" pitchFamily="-84" charset="-128"/>
                <a:sym typeface="Wingdings" pitchFamily="-84" charset="2"/>
              </a:rPr>
              <a:t>We cannot insert a new node into a full binary tree without </a:t>
            </a:r>
          </a:p>
          <a:p>
            <a:pPr>
              <a:buFont typeface="Wingdings" pitchFamily="-84" charset="2"/>
              <a:buNone/>
            </a:pPr>
            <a:r>
              <a:rPr lang="en-US">
                <a:ea typeface="ＭＳ Ｐゴシック" pitchFamily="-84" charset="-128"/>
                <a:sym typeface="Wingdings" pitchFamily="-84" charset="2"/>
              </a:rPr>
              <a:t>	increasing its height.</a:t>
            </a:r>
            <a:endParaRPr lang="en-US">
              <a:ea typeface="ＭＳ Ｐゴシック" pitchFamily="-84" charset="-128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B2EA768D-0335-4462-AA46-9A1ACC5EDCB7}" type="slidenum">
              <a:rPr lang="en-US" sz="800" smtClean="0">
                <a:latin typeface="Calibri" pitchFamily="34" charset="0"/>
              </a:rPr>
              <a:pPr/>
              <a:t>24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Some Height Theorems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 i="1">
                <a:solidFill>
                  <a:srgbClr val="C00000"/>
                </a:solidFill>
                <a:ea typeface="ＭＳ Ｐゴシック" pitchFamily="-84" charset="-128"/>
              </a:rPr>
              <a:t>Theorem 10-4</a:t>
            </a:r>
            <a:r>
              <a:rPr lang="en-US" sz="2000" b="1" i="1">
                <a:ea typeface="ＭＳ Ｐゴシック" pitchFamily="-84" charset="-128"/>
              </a:rPr>
              <a:t>:</a:t>
            </a:r>
            <a:r>
              <a:rPr lang="en-US" sz="2000">
                <a:ea typeface="ＭＳ Ｐゴシック" pitchFamily="-84" charset="-128"/>
              </a:rPr>
              <a:t> The minimum height of a binary tree with n nodes is  </a:t>
            </a:r>
            <a:r>
              <a:rPr lang="en-US" sz="2000">
                <a:ea typeface="ＭＳ Ｐゴシック" pitchFamily="-84" charset="-128"/>
                <a:sym typeface="Symbol" pitchFamily="18" charset="2"/>
              </a:rPr>
              <a:t>log</a:t>
            </a:r>
            <a:r>
              <a:rPr lang="en-US" sz="2000" baseline="-2500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000">
                <a:ea typeface="ＭＳ Ｐゴシック" pitchFamily="-84" charset="-128"/>
                <a:sym typeface="Symbol" pitchFamily="18" charset="2"/>
              </a:rPr>
              <a:t>(n+1) .</a:t>
            </a:r>
          </a:p>
          <a:p>
            <a:pPr>
              <a:buFontTx/>
              <a:buNone/>
            </a:pPr>
            <a:r>
              <a:rPr lang="en-US" sz="2000" b="1">
                <a:solidFill>
                  <a:srgbClr val="C00000"/>
                </a:solidFill>
                <a:ea typeface="ＭＳ Ｐゴシック" pitchFamily="-84" charset="-128"/>
                <a:sym typeface="Symbol" pitchFamily="18" charset="2"/>
              </a:rPr>
              <a:t>Proof:</a:t>
            </a:r>
            <a:r>
              <a:rPr lang="en-US" sz="2000">
                <a:solidFill>
                  <a:srgbClr val="C00000"/>
                </a:solidFill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sz="2000">
                <a:ea typeface="ＭＳ Ｐゴシック" pitchFamily="-84" charset="-128"/>
                <a:sym typeface="Symbol" pitchFamily="18" charset="2"/>
              </a:rPr>
              <a:t>Let h be the smallest integer such that  n2</a:t>
            </a:r>
            <a:r>
              <a:rPr lang="en-US" sz="2000" baseline="3000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 sz="2000">
                <a:ea typeface="ＭＳ Ｐゴシック" pitchFamily="-84" charset="-128"/>
                <a:sym typeface="Symbol" pitchFamily="18" charset="2"/>
              </a:rPr>
              <a:t>-1. We can establish following facts:</a:t>
            </a:r>
          </a:p>
          <a:p>
            <a:pPr>
              <a:buFontTx/>
              <a:buNone/>
            </a:pPr>
            <a:r>
              <a:rPr lang="en-US" sz="2000" i="1">
                <a:ea typeface="ＭＳ Ｐゴシック" pitchFamily="-84" charset="-128"/>
                <a:sym typeface="Symbol" pitchFamily="18" charset="2"/>
              </a:rPr>
              <a:t>	Fact 1</a:t>
            </a:r>
            <a:r>
              <a:rPr lang="en-US" sz="2000">
                <a:ea typeface="ＭＳ Ｐゴシック" pitchFamily="-84" charset="-128"/>
                <a:sym typeface="Symbol" pitchFamily="18" charset="2"/>
              </a:rPr>
              <a:t> – A binary tree whose height is  h-1 has  &lt;  n nodes.</a:t>
            </a:r>
          </a:p>
          <a:p>
            <a:pPr lvl="1"/>
            <a:r>
              <a:rPr lang="en-US" sz="1600">
                <a:ea typeface="ＭＳ Ｐゴシック" pitchFamily="-84" charset="-128"/>
                <a:sym typeface="Symbol" pitchFamily="18" charset="2"/>
              </a:rPr>
              <a:t>Otherwise h cannot be smallest integer in our assumption.</a:t>
            </a:r>
          </a:p>
          <a:p>
            <a:pPr>
              <a:buFontTx/>
              <a:buNone/>
            </a:pPr>
            <a:r>
              <a:rPr lang="en-US" sz="2000">
                <a:ea typeface="ＭＳ Ｐゴシック" pitchFamily="-84" charset="-128"/>
                <a:sym typeface="Symbol" pitchFamily="18" charset="2"/>
              </a:rPr>
              <a:t>	</a:t>
            </a:r>
            <a:r>
              <a:rPr lang="en-US" sz="2000" i="1">
                <a:ea typeface="ＭＳ Ｐゴシック" pitchFamily="-84" charset="-128"/>
                <a:sym typeface="Symbol" pitchFamily="18" charset="2"/>
              </a:rPr>
              <a:t>Fact 2</a:t>
            </a:r>
            <a:r>
              <a:rPr lang="en-US" sz="2000">
                <a:ea typeface="ＭＳ Ｐゴシック" pitchFamily="-84" charset="-128"/>
                <a:sym typeface="Symbol" pitchFamily="18" charset="2"/>
              </a:rPr>
              <a:t> – There exists a complete binary tree of height h that has exactly n nodes.</a:t>
            </a:r>
          </a:p>
          <a:p>
            <a:pPr lvl="1"/>
            <a:r>
              <a:rPr lang="en-US" sz="1600">
                <a:ea typeface="ＭＳ Ｐゴシック" pitchFamily="-84" charset="-128"/>
              </a:rPr>
              <a:t>A full binary tree of height h-1 has </a:t>
            </a:r>
            <a:r>
              <a:rPr lang="en-US" sz="160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1600" baseline="30000">
                <a:ea typeface="ＭＳ Ｐゴシック" pitchFamily="-84" charset="-128"/>
                <a:sym typeface="Symbol" pitchFamily="18" charset="2"/>
              </a:rPr>
              <a:t>h-1</a:t>
            </a:r>
            <a:r>
              <a:rPr lang="en-US" sz="1600">
                <a:ea typeface="ＭＳ Ｐゴシック" pitchFamily="-84" charset="-128"/>
                <a:sym typeface="Symbol" pitchFamily="18" charset="2"/>
              </a:rPr>
              <a:t>-1 nodes. </a:t>
            </a:r>
          </a:p>
          <a:p>
            <a:pPr lvl="1"/>
            <a:r>
              <a:rPr lang="en-US" sz="1600">
                <a:ea typeface="ＭＳ Ｐゴシック" pitchFamily="-84" charset="-128"/>
                <a:sym typeface="Symbol" pitchFamily="18" charset="2"/>
              </a:rPr>
              <a:t>Since a binary tree of height h cannot have more than 2</a:t>
            </a:r>
            <a:r>
              <a:rPr lang="en-US" sz="1600" baseline="3000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 sz="1600">
                <a:ea typeface="ＭＳ Ｐゴシック" pitchFamily="-84" charset="-128"/>
                <a:sym typeface="Symbol" pitchFamily="18" charset="2"/>
              </a:rPr>
              <a:t>-1 nodes. </a:t>
            </a:r>
          </a:p>
          <a:p>
            <a:pPr lvl="1"/>
            <a:r>
              <a:rPr lang="en-US" sz="1600">
                <a:ea typeface="ＭＳ Ｐゴシック" pitchFamily="-84" charset="-128"/>
                <a:sym typeface="Symbol" pitchFamily="18" charset="2"/>
              </a:rPr>
              <a:t>At level h, we will reach n nodes.</a:t>
            </a:r>
          </a:p>
          <a:p>
            <a:pPr>
              <a:buFontTx/>
              <a:buNone/>
            </a:pPr>
            <a:r>
              <a:rPr lang="en-US" sz="2000">
                <a:ea typeface="ＭＳ Ｐゴシック" pitchFamily="-84" charset="-128"/>
                <a:sym typeface="Symbol" pitchFamily="18" charset="2"/>
              </a:rPr>
              <a:t>	Fact 3 – The minimum height of a binary tree with n nodes is the smallest integer h such that n 2</a:t>
            </a:r>
            <a:r>
              <a:rPr lang="en-US" sz="2000" baseline="3000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 sz="2000">
                <a:ea typeface="ＭＳ Ｐゴシック" pitchFamily="-84" charset="-128"/>
                <a:sym typeface="Symbol" pitchFamily="18" charset="2"/>
              </a:rPr>
              <a:t>-1.</a:t>
            </a:r>
          </a:p>
          <a:p>
            <a:pPr>
              <a:buFontTx/>
              <a:buNone/>
            </a:pPr>
            <a:r>
              <a:rPr lang="en-US" sz="2000">
                <a:ea typeface="ＭＳ Ｐゴシック" pitchFamily="-84" charset="-128"/>
                <a:sym typeface="Symbol" pitchFamily="18" charset="2"/>
              </a:rPr>
              <a:t>So, 	</a:t>
            </a:r>
            <a:r>
              <a:rPr lang="en-US" sz="2000">
                <a:ea typeface="ＭＳ Ｐゴシック" pitchFamily="-84" charset="-128"/>
                <a:sym typeface="Wingdings" pitchFamily="-84" charset="2"/>
              </a:rPr>
              <a:t>  </a:t>
            </a:r>
            <a:r>
              <a:rPr lang="en-US" sz="200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000" baseline="30000">
                <a:ea typeface="ＭＳ Ｐゴシック" pitchFamily="-84" charset="-128"/>
                <a:sym typeface="Symbol" pitchFamily="18" charset="2"/>
              </a:rPr>
              <a:t>h-1</a:t>
            </a:r>
            <a:r>
              <a:rPr lang="en-US" sz="2000">
                <a:ea typeface="ＭＳ Ｐゴシック" pitchFamily="-84" charset="-128"/>
                <a:sym typeface="Symbol" pitchFamily="18" charset="2"/>
              </a:rPr>
              <a:t>-1  &lt;  n    2</a:t>
            </a:r>
            <a:r>
              <a:rPr lang="en-US" sz="2000" baseline="3000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 sz="2000">
                <a:ea typeface="ＭＳ Ｐゴシック" pitchFamily="-84" charset="-128"/>
                <a:sym typeface="Symbol" pitchFamily="18" charset="2"/>
              </a:rPr>
              <a:t>-1   </a:t>
            </a:r>
          </a:p>
          <a:p>
            <a:pPr>
              <a:buFontTx/>
              <a:buNone/>
            </a:pPr>
            <a:r>
              <a:rPr lang="en-US" sz="2000">
                <a:ea typeface="ＭＳ Ｐゴシック" pitchFamily="-84" charset="-128"/>
                <a:sym typeface="Symbol" pitchFamily="18" charset="2"/>
              </a:rPr>
              <a:t>		</a:t>
            </a:r>
            <a:r>
              <a:rPr lang="en-US" sz="2000">
                <a:ea typeface="ＭＳ Ｐゴシック" pitchFamily="-84" charset="-128"/>
                <a:sym typeface="Wingdings" pitchFamily="-84" charset="2"/>
              </a:rPr>
              <a:t>   </a:t>
            </a:r>
            <a:r>
              <a:rPr lang="en-US" sz="200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000" baseline="30000">
                <a:ea typeface="ＭＳ Ｐゴシック" pitchFamily="-84" charset="-128"/>
                <a:sym typeface="Symbol" pitchFamily="18" charset="2"/>
              </a:rPr>
              <a:t>h-1</a:t>
            </a:r>
            <a:r>
              <a:rPr lang="en-US" sz="2000">
                <a:ea typeface="ＭＳ Ｐゴシック" pitchFamily="-84" charset="-128"/>
                <a:sym typeface="Symbol" pitchFamily="18" charset="2"/>
              </a:rPr>
              <a:t>  &lt;  n+1    2</a:t>
            </a:r>
            <a:r>
              <a:rPr lang="en-US" sz="2000" baseline="3000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 sz="2000">
                <a:ea typeface="ＭＳ Ｐゴシック" pitchFamily="-84" charset="-128"/>
                <a:sym typeface="Symbol" pitchFamily="18" charset="2"/>
              </a:rPr>
              <a:t>   </a:t>
            </a:r>
          </a:p>
          <a:p>
            <a:pPr>
              <a:buFontTx/>
              <a:buNone/>
            </a:pPr>
            <a:r>
              <a:rPr lang="en-US" sz="2000">
                <a:ea typeface="ＭＳ Ｐゴシック" pitchFamily="-84" charset="-128"/>
                <a:sym typeface="Symbol" pitchFamily="18" charset="2"/>
              </a:rPr>
              <a:t>		</a:t>
            </a:r>
            <a:r>
              <a:rPr lang="en-US" sz="2000">
                <a:ea typeface="ＭＳ Ｐゴシック" pitchFamily="-84" charset="-128"/>
                <a:sym typeface="Wingdings" pitchFamily="-84" charset="2"/>
              </a:rPr>
              <a:t> </a:t>
            </a:r>
            <a:r>
              <a:rPr lang="en-US" sz="2000">
                <a:ea typeface="ＭＳ Ｐゴシック" pitchFamily="-84" charset="-128"/>
                <a:sym typeface="Symbol" pitchFamily="18" charset="2"/>
              </a:rPr>
              <a:t> h-1  &lt;  log</a:t>
            </a:r>
            <a:r>
              <a:rPr lang="en-US" sz="2000" baseline="-2500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000">
                <a:ea typeface="ＭＳ Ｐゴシック" pitchFamily="-84" charset="-128"/>
                <a:sym typeface="Symbol" pitchFamily="18" charset="2"/>
              </a:rPr>
              <a:t>(n+1)    h</a:t>
            </a:r>
          </a:p>
          <a:p>
            <a:pPr>
              <a:buFontTx/>
              <a:buNone/>
            </a:pPr>
            <a:r>
              <a:rPr lang="en-US" sz="2000">
                <a:ea typeface="ＭＳ Ｐゴシック" pitchFamily="-84" charset="-128"/>
                <a:sym typeface="Symbol" pitchFamily="18" charset="2"/>
              </a:rPr>
              <a:t>Thus,	</a:t>
            </a:r>
            <a:r>
              <a:rPr lang="en-US" sz="2000">
                <a:ea typeface="ＭＳ Ｐゴシック" pitchFamily="-84" charset="-128"/>
                <a:sym typeface="Wingdings" pitchFamily="-84" charset="2"/>
              </a:rPr>
              <a:t>  h = </a:t>
            </a:r>
            <a:r>
              <a:rPr lang="en-US" sz="2000">
                <a:ea typeface="ＭＳ Ｐゴシック" pitchFamily="-84" charset="-128"/>
                <a:sym typeface="Symbol" pitchFamily="18" charset="2"/>
              </a:rPr>
              <a:t>log</a:t>
            </a:r>
            <a:r>
              <a:rPr lang="en-US" sz="2000" baseline="-2500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000">
                <a:ea typeface="ＭＳ Ｐゴシック" pitchFamily="-84" charset="-128"/>
                <a:sym typeface="Symbol" pitchFamily="18" charset="2"/>
              </a:rPr>
              <a:t>(n+1)   is the minimum height of a binary tree with n nodes.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>
              <a:ea typeface="ＭＳ Ｐゴシック" pitchFamily="-84" charset="-128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ea typeface="ＭＳ Ｐゴシック" pitchFamily="-84" charset="-128"/>
              </a:rPr>
              <a:t>UML Diagram for </a:t>
            </a:r>
            <a:r>
              <a:rPr lang="tr-TR" b="1">
                <a:solidFill>
                  <a:srgbClr val="C00000"/>
                </a:solidFill>
                <a:ea typeface="ＭＳ Ｐゴシック" pitchFamily="-84" charset="-128"/>
              </a:rPr>
              <a:t>BinaryTree ADT</a:t>
            </a:r>
          </a:p>
          <a:p>
            <a:endParaRPr lang="tr-TR">
              <a:ea typeface="ＭＳ Ｐゴシック" pitchFamily="-84" charset="-128"/>
            </a:endParaRPr>
          </a:p>
          <a:p>
            <a:r>
              <a:rPr lang="tr-TR">
                <a:ea typeface="ＭＳ Ｐゴシック" pitchFamily="-84" charset="-128"/>
              </a:rPr>
              <a:t>What is an </a:t>
            </a:r>
            <a:r>
              <a:rPr lang="tr-TR" b="1">
                <a:solidFill>
                  <a:srgbClr val="C00000"/>
                </a:solidFill>
                <a:ea typeface="ＭＳ Ｐゴシック" pitchFamily="-84" charset="-128"/>
              </a:rPr>
              <a:t>ADT</a:t>
            </a:r>
            <a:r>
              <a:rPr lang="tr-TR">
                <a:ea typeface="ＭＳ Ｐゴシック" pitchFamily="-84" charset="-128"/>
              </a:rPr>
              <a:t>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AC3546B-EBDD-4E07-8577-EFBC9A131D4B}" type="slidenum">
              <a:rPr lang="en-US" sz="800" smtClean="0">
                <a:latin typeface="Calibri" pitchFamily="34" charset="0"/>
              </a:rPr>
              <a:pPr/>
              <a:t>25</a:t>
            </a:fld>
            <a:endParaRPr lang="en-US" sz="800">
              <a:latin typeface="Calibri" pitchFamily="34" charset="0"/>
            </a:endParaRPr>
          </a:p>
        </p:txBody>
      </p:sp>
      <p:pic>
        <p:nvPicPr>
          <p:cNvPr id="26631" name="Picture 4" descr="Carrano1009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1181100"/>
            <a:ext cx="2436812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CBCAD2B-C0C9-4E2F-96A3-1B9443C7E279}" type="slidenum">
              <a:rPr lang="en-US" sz="800" smtClean="0">
                <a:latin typeface="Calibri" pitchFamily="34" charset="0"/>
              </a:rPr>
              <a:pPr/>
              <a:t>26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An Array-Based Implementation of Binary Trees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533400" y="990600"/>
            <a:ext cx="9372600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MAX_NODES = </a:t>
            </a:r>
            <a:r>
              <a:rPr lang="en-US" sz="1800" dirty="0">
                <a:solidFill>
                  <a:srgbClr val="0000FF"/>
                </a:solidFill>
                <a:latin typeface="+mn-lt"/>
                <a:ea typeface="ＭＳ 明朝" pitchFamily="49" charset="-128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 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maximum number of nodes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</a:t>
            </a:r>
          </a:p>
          <a:p>
            <a:pPr>
              <a:tabLst>
                <a:tab pos="549275" algn="l"/>
              </a:tabLst>
              <a:defRPr/>
            </a:pPr>
            <a:endParaRPr lang="en-US" sz="9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{ 		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node in the tree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: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nodeItem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, 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left, 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right);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endParaRPr lang="en-US" sz="900" dirty="0">
              <a:solidFill>
                <a:srgbClr val="000000"/>
              </a:solidFill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item; 	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data portion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leftChild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 		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index to left child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rightChild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 	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index to right child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	// friend class - can access private parts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friend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};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 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An array of tree nodes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[MAX_NODES] tree;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root;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free;</a:t>
            </a:r>
            <a:endParaRPr lang="en-US" sz="1800" dirty="0">
              <a:latin typeface="+mn-lt"/>
              <a:ea typeface="ＭＳ 明朝" pitchFamily="49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0D5249A-9C9E-4B40-984A-BE8FFFF3898C}" type="slidenum">
              <a:rPr lang="en-US" sz="800" smtClean="0">
                <a:latin typeface="Calibri" pitchFamily="34" charset="0"/>
              </a:rPr>
              <a:pPr/>
              <a:t>27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An Array-Based Implementation (cont.)</a:t>
            </a:r>
          </a:p>
        </p:txBody>
      </p:sp>
      <p:pic>
        <p:nvPicPr>
          <p:cNvPr id="28678" name="Picture 3" descr="Carrano1011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6800"/>
            <a:ext cx="6934200" cy="555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304800" y="3429000"/>
            <a:ext cx="502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buFontTx/>
              <a:buChar char="•"/>
            </a:pPr>
            <a:r>
              <a:rPr lang="en-US" sz="2000">
                <a:latin typeface="Calibri" pitchFamily="34" charset="0"/>
              </a:rPr>
              <a:t> A </a:t>
            </a:r>
            <a:r>
              <a:rPr lang="en-US" sz="2000" b="1" i="1">
                <a:solidFill>
                  <a:srgbClr val="C00000"/>
                </a:solidFill>
                <a:latin typeface="Calibri" pitchFamily="34" charset="0"/>
              </a:rPr>
              <a:t>free list</a:t>
            </a:r>
            <a:r>
              <a:rPr lang="en-US" sz="200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keeps track of available nodes.</a:t>
            </a:r>
          </a:p>
          <a:p>
            <a:pPr>
              <a:buFontTx/>
              <a:buChar char="•"/>
            </a:pPr>
            <a:endParaRPr lang="en-US" sz="20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>
                <a:latin typeface="Calibri" pitchFamily="34" charset="0"/>
              </a:rPr>
              <a:t> To insert a new node into the tree, we first</a:t>
            </a:r>
          </a:p>
          <a:p>
            <a:r>
              <a:rPr lang="en-US" sz="2000">
                <a:latin typeface="Calibri" pitchFamily="34" charset="0"/>
              </a:rPr>
              <a:t>   obtain an available node from the free list.</a:t>
            </a:r>
          </a:p>
          <a:p>
            <a:endParaRPr lang="en-US" sz="20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>
                <a:latin typeface="Calibri" pitchFamily="34" charset="0"/>
              </a:rPr>
              <a:t> When we delete a node from the tree, we </a:t>
            </a:r>
          </a:p>
          <a:p>
            <a:r>
              <a:rPr lang="en-US" sz="2000">
                <a:latin typeface="Calibri" pitchFamily="34" charset="0"/>
              </a:rPr>
              <a:t>   have to place into the free list so that we </a:t>
            </a:r>
          </a:p>
          <a:p>
            <a:r>
              <a:rPr lang="en-US" sz="2000">
                <a:latin typeface="Calibri" pitchFamily="34" charset="0"/>
              </a:rPr>
              <a:t>   can use it later.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3DE2E19-34A8-4670-A1D1-9E4BA53E9F00}" type="slidenum">
              <a:rPr lang="en-US" sz="800" smtClean="0">
                <a:latin typeface="Calibri" pitchFamily="34" charset="0"/>
              </a:rPr>
              <a:pPr/>
              <a:t>28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An Array-Based Representation of 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a Complete Binary Tree</a:t>
            </a:r>
          </a:p>
        </p:txBody>
      </p:sp>
      <p:sp>
        <p:nvSpPr>
          <p:cNvPr id="29702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9312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800100" indent="-3429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buFontTx/>
              <a:buChar char="•"/>
            </a:pPr>
            <a:r>
              <a:rPr lang="en-US" sz="2000">
                <a:latin typeface="Times New Roman" pitchFamily="-84" charset="0"/>
              </a:rPr>
              <a:t> </a:t>
            </a:r>
            <a:r>
              <a:rPr lang="en-US" sz="2000">
                <a:latin typeface="Calibri" pitchFamily="34" charset="0"/>
              </a:rPr>
              <a:t>If we know that our binary tree is a </a:t>
            </a: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complete binary tree</a:t>
            </a:r>
            <a:r>
              <a:rPr lang="en-US" sz="2000">
                <a:latin typeface="Calibri" pitchFamily="34" charset="0"/>
              </a:rPr>
              <a:t>, we can use a simpler </a:t>
            </a:r>
          </a:p>
          <a:p>
            <a:r>
              <a:rPr lang="en-US" sz="2000">
                <a:latin typeface="Calibri" pitchFamily="34" charset="0"/>
              </a:rPr>
              <a:t>   array-based representation for complete binary trees</a:t>
            </a:r>
          </a:p>
          <a:p>
            <a:pPr lvl="1">
              <a:buFont typeface="Arial" charset="0"/>
              <a:buChar char="•"/>
            </a:pP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 without </a:t>
            </a:r>
            <a:r>
              <a:rPr lang="en-US" sz="2000">
                <a:latin typeface="Calibri" pitchFamily="34" charset="0"/>
              </a:rPr>
              <a:t>using</a:t>
            </a: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 leftChild</a:t>
            </a:r>
            <a:r>
              <a:rPr lang="tr-TR" sz="2000" b="1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rightChild </a:t>
            </a:r>
            <a:r>
              <a:rPr lang="en-US" sz="2000">
                <a:latin typeface="Calibri" pitchFamily="34" charset="0"/>
              </a:rPr>
              <a:t>links</a:t>
            </a:r>
          </a:p>
          <a:p>
            <a:endParaRPr lang="en-US" sz="20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>
                <a:latin typeface="Calibri" pitchFamily="34" charset="0"/>
              </a:rPr>
              <a:t> We can number the nodes level by level, and left to right (starting from 0, the root</a:t>
            </a:r>
          </a:p>
          <a:p>
            <a:r>
              <a:rPr lang="en-US" sz="2000">
                <a:latin typeface="Calibri" pitchFamily="34" charset="0"/>
              </a:rPr>
              <a:t>   will be 0). If a node is numbered as i, in the ith location of the array, </a:t>
            </a:r>
            <a:r>
              <a:rPr lang="en-US" sz="2000">
                <a:latin typeface="Courier" charset="0"/>
              </a:rPr>
              <a:t>tree[i]</a:t>
            </a:r>
            <a:r>
              <a:rPr lang="en-US" sz="2000">
                <a:latin typeface="Calibri" pitchFamily="34" charset="0"/>
              </a:rPr>
              <a:t>,</a:t>
            </a:r>
          </a:p>
          <a:p>
            <a:r>
              <a:rPr lang="en-US" sz="2000">
                <a:latin typeface="Courier" charset="0"/>
              </a:rPr>
              <a:t> </a:t>
            </a:r>
            <a:r>
              <a:rPr lang="en-US" sz="2000">
                <a:latin typeface="Calibri" pitchFamily="34" charset="0"/>
              </a:rPr>
              <a:t> contains this node without links.</a:t>
            </a:r>
          </a:p>
          <a:p>
            <a:endParaRPr lang="en-US" sz="20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>
                <a:latin typeface="Calibri" pitchFamily="34" charset="0"/>
              </a:rPr>
              <a:t> Using these numbers we can find leftChild, rightChild, and parent of a node i.</a:t>
            </a:r>
          </a:p>
          <a:p>
            <a:pPr>
              <a:buFontTx/>
              <a:buChar char="•"/>
            </a:pPr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      The left child (if it exists) of node i is		</a:t>
            </a:r>
            <a:r>
              <a:rPr lang="en-US" sz="2000">
                <a:latin typeface="Courier" charset="0"/>
              </a:rPr>
              <a:t>tree[2*i+1]</a:t>
            </a: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      The right child (if it exists) of node i is		</a:t>
            </a:r>
            <a:r>
              <a:rPr lang="en-US" sz="2000">
                <a:latin typeface="Courier" charset="0"/>
              </a:rPr>
              <a:t>tree[2*i+2]</a:t>
            </a: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      The parent (if it exists) of node i is</a:t>
            </a:r>
            <a:r>
              <a:rPr lang="en-US" sz="2000">
                <a:latin typeface="Times New Roman" pitchFamily="-84" charset="0"/>
              </a:rPr>
              <a:t>		</a:t>
            </a:r>
            <a:r>
              <a:rPr lang="en-US" sz="2000">
                <a:latin typeface="Courier" charset="0"/>
              </a:rPr>
              <a:t>tree[(i-1)/2]</a:t>
            </a:r>
          </a:p>
          <a:p>
            <a:endParaRPr lang="en-US" sz="2000">
              <a:latin typeface="Times New Roman" pitchFamily="-84" charset="0"/>
            </a:endParaRPr>
          </a:p>
          <a:p>
            <a:endParaRPr lang="en-US" sz="2000">
              <a:latin typeface="Times New Roman" pitchFamily="-8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7DCC9C7-7325-4767-85BD-DEEA47292287}" type="slidenum">
              <a:rPr lang="en-US" sz="800" smtClean="0">
                <a:latin typeface="Calibri" pitchFamily="34" charset="0"/>
              </a:rPr>
              <a:pPr/>
              <a:t>29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An Array-Based Representation of a Complete Binary Tree (cont.)</a:t>
            </a:r>
          </a:p>
        </p:txBody>
      </p:sp>
      <p:pic>
        <p:nvPicPr>
          <p:cNvPr id="30726" name="Picture 3" descr="Carrano1013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29051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7" name="Group 11"/>
          <p:cNvGrpSpPr>
            <a:grpSpLocks/>
          </p:cNvGrpSpPr>
          <p:nvPr/>
        </p:nvGrpSpPr>
        <p:grpSpPr bwMode="auto">
          <a:xfrm>
            <a:off x="304800" y="1752600"/>
            <a:ext cx="5029200" cy="3573463"/>
            <a:chOff x="144" y="1152"/>
            <a:chExt cx="3168" cy="2251"/>
          </a:xfrm>
        </p:grpSpPr>
        <p:pic>
          <p:nvPicPr>
            <p:cNvPr id="30728" name="Picture 4" descr="Carrano1012.pct                                                000C8891 The Brain                      B3A96F87: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200"/>
              <a:ext cx="3120" cy="2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9" name="Text Box 5"/>
            <p:cNvSpPr txBox="1">
              <a:spLocks noChangeArrowheads="1"/>
            </p:cNvSpPr>
            <p:nvPr/>
          </p:nvSpPr>
          <p:spPr bwMode="auto">
            <a:xfrm>
              <a:off x="1536" y="1152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0</a:t>
              </a:r>
            </a:p>
          </p:txBody>
        </p:sp>
        <p:sp>
          <p:nvSpPr>
            <p:cNvPr id="30730" name="Text Box 6"/>
            <p:cNvSpPr txBox="1">
              <a:spLocks noChangeArrowheads="1"/>
            </p:cNvSpPr>
            <p:nvPr/>
          </p:nvSpPr>
          <p:spPr bwMode="auto">
            <a:xfrm>
              <a:off x="720" y="201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1</a:t>
              </a:r>
            </a:p>
          </p:txBody>
        </p:sp>
        <p:sp>
          <p:nvSpPr>
            <p:cNvPr id="30731" name="Text Box 7"/>
            <p:cNvSpPr txBox="1">
              <a:spLocks noChangeArrowheads="1"/>
            </p:cNvSpPr>
            <p:nvPr/>
          </p:nvSpPr>
          <p:spPr bwMode="auto">
            <a:xfrm>
              <a:off x="2352" y="201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2</a:t>
              </a:r>
            </a:p>
          </p:txBody>
        </p:sp>
        <p:sp>
          <p:nvSpPr>
            <p:cNvPr id="30732" name="Text Box 8"/>
            <p:cNvSpPr txBox="1">
              <a:spLocks noChangeArrowheads="1"/>
            </p:cNvSpPr>
            <p:nvPr/>
          </p:nvSpPr>
          <p:spPr bwMode="auto">
            <a:xfrm>
              <a:off x="144" y="2784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3</a:t>
              </a:r>
            </a:p>
          </p:txBody>
        </p:sp>
        <p:sp>
          <p:nvSpPr>
            <p:cNvPr id="30733" name="Text Box 9"/>
            <p:cNvSpPr txBox="1">
              <a:spLocks noChangeArrowheads="1"/>
            </p:cNvSpPr>
            <p:nvPr/>
          </p:nvSpPr>
          <p:spPr bwMode="auto">
            <a:xfrm>
              <a:off x="1152" y="2784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4</a:t>
              </a:r>
            </a:p>
          </p:txBody>
        </p:sp>
        <p:sp>
          <p:nvSpPr>
            <p:cNvPr id="30734" name="Text Box 10"/>
            <p:cNvSpPr txBox="1">
              <a:spLocks noChangeArrowheads="1"/>
            </p:cNvSpPr>
            <p:nvPr/>
          </p:nvSpPr>
          <p:spPr bwMode="auto">
            <a:xfrm>
              <a:off x="2112" y="2784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BDBBEF7-092E-43EC-B54B-4E9348CB5D1B}" type="slidenum">
              <a:rPr lang="en-US" sz="800" smtClean="0">
                <a:latin typeface="Calibri" pitchFamily="34" charset="0"/>
              </a:rPr>
              <a:pPr/>
              <a:t>3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Tree Terminology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9448800" cy="48768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Parent</a:t>
            </a:r>
            <a:r>
              <a:rPr lang="en-US" sz="2200">
                <a:ea typeface="ＭＳ Ｐゴシック" pitchFamily="-84" charset="-128"/>
              </a:rPr>
              <a:t> – The parent of node n is the node directly above in the tree.</a:t>
            </a:r>
          </a:p>
          <a:p>
            <a:pPr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Child</a:t>
            </a:r>
            <a:r>
              <a:rPr lang="en-US" sz="2200">
                <a:ea typeface="ＭＳ Ｐゴシック" pitchFamily="-84" charset="-128"/>
              </a:rPr>
              <a:t> – The child of node n is the node directly below in the tree.</a:t>
            </a:r>
          </a:p>
          <a:p>
            <a:pPr lvl="2"/>
            <a:r>
              <a:rPr lang="en-US" sz="2000">
                <a:ea typeface="ＭＳ Ｐゴシック" pitchFamily="-84" charset="-128"/>
              </a:rPr>
              <a:t>If node m is the parent of node n, node n is the child of node m.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Root</a:t>
            </a:r>
            <a:r>
              <a:rPr lang="en-US" sz="2200">
                <a:ea typeface="ＭＳ Ｐゴシック" pitchFamily="-84" charset="-128"/>
              </a:rPr>
              <a:t> – The only node in the tree with no parent.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Leaf</a:t>
            </a:r>
            <a:r>
              <a:rPr lang="en-US" sz="2200">
                <a:ea typeface="ＭＳ Ｐゴシック" pitchFamily="-84" charset="-128"/>
              </a:rPr>
              <a:t> – A node with no children.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Siblings</a:t>
            </a:r>
            <a:r>
              <a:rPr lang="en-US" sz="2200">
                <a:ea typeface="ＭＳ Ｐゴシック" pitchFamily="-84" charset="-128"/>
              </a:rPr>
              <a:t> – Nodes with a common parent.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Ancestor</a:t>
            </a:r>
            <a:r>
              <a:rPr lang="en-US" sz="2200">
                <a:ea typeface="ＭＳ Ｐゴシック" pitchFamily="-84" charset="-128"/>
              </a:rPr>
              <a:t> – An ancestor of node n is a node on the path from the root to n.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Descendant</a:t>
            </a:r>
            <a:r>
              <a:rPr lang="en-US" sz="2200">
                <a:ea typeface="ＭＳ Ｐゴシック" pitchFamily="-84" charset="-128"/>
              </a:rPr>
              <a:t> – A descendant of node n is a node on the path from n to a leaf.</a:t>
            </a:r>
          </a:p>
          <a:p>
            <a:pPr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Subtree</a:t>
            </a:r>
            <a:r>
              <a:rPr lang="en-US" sz="2200">
                <a:ea typeface="ＭＳ Ｐゴシック" pitchFamily="-84" charset="-128"/>
              </a:rPr>
              <a:t> – A subtree of node n is a tree that consists of a child (if any) of n and the child</a:t>
            </a:r>
            <a:r>
              <a:rPr lang="tr-TR" sz="2200">
                <a:latin typeface="Arial" charset="0"/>
                <a:ea typeface="ＭＳ Ｐゴシック" pitchFamily="-84" charset="-128"/>
              </a:rPr>
              <a:t>’</a:t>
            </a:r>
            <a:r>
              <a:rPr lang="en-US" altLang="ja-JP" sz="2200">
                <a:ea typeface="ＭＳ Ｐゴシック" pitchFamily="-84" charset="-128"/>
              </a:rPr>
              <a:t>s descendants (a tree which is rooted by a child of node n)</a:t>
            </a:r>
            <a:endParaRPr lang="en-US" sz="220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4E66A8A1-9142-432C-8A77-38F7EA1C3593}" type="slidenum">
              <a:rPr lang="en-US" sz="800" smtClean="0">
                <a:latin typeface="Calibri" pitchFamily="34" charset="0"/>
              </a:rPr>
              <a:pPr/>
              <a:t>30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Pointer-Based Implementation of Binary Trees </a:t>
            </a:r>
          </a:p>
        </p:txBody>
      </p:sp>
      <p:pic>
        <p:nvPicPr>
          <p:cNvPr id="31750" name="Picture 3" descr="Carrano1014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486400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233157E-21CB-43A0-A30F-398A7CC9611C}" type="slidenum">
              <a:rPr lang="en-US" sz="800" smtClean="0">
                <a:latin typeface="Calibri" pitchFamily="34" charset="0"/>
              </a:rPr>
              <a:pPr/>
              <a:t>31</a:t>
            </a:fld>
            <a:endParaRPr lang="en-US" sz="800" dirty="0">
              <a:latin typeface="Calibri" pitchFamily="34" charset="0"/>
            </a:endParaRPr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A Pointer-Based Implementation of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a Binary Tree Node</a:t>
            </a:r>
          </a:p>
        </p:txBody>
      </p:sp>
      <p:sp>
        <p:nvSpPr>
          <p:cNvPr id="45062" name="Rectangle 2"/>
          <p:cNvSpPr>
            <a:spLocks noChangeArrowheads="1"/>
          </p:cNvSpPr>
          <p:nvPr/>
        </p:nvSpPr>
        <p:spPr bwMode="auto">
          <a:xfrm>
            <a:off x="304800" y="1447800"/>
            <a:ext cx="9372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</a:t>
            </a:r>
          </a:p>
          <a:p>
            <a:pPr>
              <a:defRPr/>
            </a:pPr>
            <a:endParaRPr lang="en-US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{            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Ｐゴシック" pitchFamily="34" charset="-128"/>
                <a:cs typeface="Courier" charset="0"/>
              </a:rPr>
              <a:t>// node in the tree</a:t>
            </a:r>
            <a:endParaRPr lang="en-US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: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TreeNode() {}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TreeNode(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nodeItem,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*left = 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NULL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,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*right = 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NULL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    :item(nodeItem),leftChildPtr(left),rightChildPtr(right) {}</a:t>
            </a:r>
          </a:p>
          <a:p>
            <a:pPr>
              <a:defRPr/>
            </a:pPr>
            <a:endParaRPr lang="nl-NL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item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       </a:t>
            </a:r>
            <a:r>
              <a:rPr lang="nl-NL" sz="1800" dirty="0">
                <a:solidFill>
                  <a:srgbClr val="236E25"/>
                </a:solidFill>
                <a:latin typeface="+mn-lt"/>
                <a:ea typeface="ＭＳ Ｐゴシック" pitchFamily="34" charset="-128"/>
                <a:cs typeface="Courier" charset="0"/>
              </a:rPr>
              <a:t>// data portion</a:t>
            </a:r>
            <a:endParaRPr lang="nl-NL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*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leftChildPtr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  </a:t>
            </a:r>
            <a:r>
              <a:rPr lang="nl-NL" sz="1800" dirty="0">
                <a:solidFill>
                  <a:srgbClr val="236E25"/>
                </a:solidFill>
                <a:latin typeface="+mn-lt"/>
                <a:ea typeface="ＭＳ Ｐゴシック" pitchFamily="34" charset="-128"/>
                <a:cs typeface="Courier" charset="0"/>
              </a:rPr>
              <a:t>// pointer to left child</a:t>
            </a:r>
            <a:endParaRPr lang="nl-NL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*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rightChildPtr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 </a:t>
            </a:r>
            <a:r>
              <a:rPr lang="nl-NL" sz="1800" dirty="0">
                <a:solidFill>
                  <a:srgbClr val="236E25"/>
                </a:solidFill>
                <a:latin typeface="+mn-lt"/>
                <a:ea typeface="ＭＳ Ｐゴシック" pitchFamily="34" charset="-128"/>
                <a:cs typeface="Courier" charset="0"/>
              </a:rPr>
              <a:t>// pointer to right child</a:t>
            </a:r>
          </a:p>
          <a:p>
            <a:pPr>
              <a:defRPr/>
            </a:pPr>
            <a:endParaRPr lang="nl-NL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friend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class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}; </a:t>
            </a:r>
            <a:endParaRPr lang="en-US" sz="1800" dirty="0">
              <a:latin typeface="+mn-lt"/>
              <a:ea typeface="ＭＳ Ｐゴシック" pitchFamily="34" charset="-128"/>
              <a:cs typeface="Courier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59A9F16-54C8-4919-852F-3BDF5F9E9EE7}" type="slidenum">
              <a:rPr lang="en-US" sz="800" smtClean="0">
                <a:latin typeface="Calibri" pitchFamily="34" charset="0"/>
              </a:rPr>
              <a:pPr/>
              <a:t>32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Binary Tree – TreeException.h</a:t>
            </a: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381000" y="1066800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: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5C2699"/>
                </a:solidFill>
                <a:latin typeface="+mn-lt"/>
                <a:ea typeface="ＭＳ 明朝" pitchFamily="49" charset="-128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{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endParaRPr lang="en-US" sz="2000" dirty="0">
              <a:solidFill>
                <a:srgbClr val="760F50"/>
              </a:solidFill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: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  </a:t>
            </a:r>
            <a:r>
              <a:rPr lang="en-US" sz="2000" dirty="0">
                <a:solidFill>
                  <a:srgbClr val="5C2699"/>
                </a:solidFill>
                <a:latin typeface="+mn-lt"/>
                <a:ea typeface="ＭＳ 明朝" pitchFamily="49" charset="-128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msg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endParaRPr lang="en-US" sz="2000" dirty="0">
              <a:solidFill>
                <a:srgbClr val="760F50"/>
              </a:solidFill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: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virtual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* what()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{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	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msg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.</a:t>
            </a:r>
            <a:r>
              <a:rPr lang="en-US" sz="2000" dirty="0" err="1">
                <a:solidFill>
                  <a:srgbClr val="2E0D6E"/>
                </a:solidFill>
                <a:latin typeface="+mn-lt"/>
                <a:ea typeface="ＭＳ 明朝" pitchFamily="49" charset="-128"/>
              </a:rPr>
              <a:t>c_str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();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}</a:t>
            </a: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5C2699"/>
                </a:solidFill>
                <a:latin typeface="+mn-lt"/>
                <a:ea typeface="ＭＳ 明朝" pitchFamily="49" charset="-128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&amp; message =</a:t>
            </a:r>
            <a:r>
              <a:rPr lang="en-US" sz="2000" dirty="0">
                <a:solidFill>
                  <a:srgbClr val="891315"/>
                </a:solidFill>
                <a:latin typeface="+mn-lt"/>
                <a:ea typeface="ＭＳ 明朝" pitchFamily="49" charset="-128"/>
              </a:rPr>
              <a:t>""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):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2000" dirty="0">
                <a:solidFill>
                  <a:srgbClr val="5C2699"/>
                </a:solidFill>
                <a:latin typeface="+mn-lt"/>
                <a:ea typeface="ＭＳ 明朝" pitchFamily="49" charset="-128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msg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(message) {};</a:t>
            </a: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~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 {};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endParaRPr lang="en-US" sz="2000" dirty="0">
              <a:solidFill>
                <a:srgbClr val="000000"/>
              </a:solidFill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}; </a:t>
            </a:r>
            <a:r>
              <a:rPr lang="en-US" sz="20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end </a:t>
            </a:r>
            <a:r>
              <a:rPr lang="en-US" sz="2000" dirty="0" err="1">
                <a:solidFill>
                  <a:srgbClr val="236E25"/>
                </a:solidFill>
                <a:latin typeface="+mn-lt"/>
                <a:ea typeface="ＭＳ 明朝" pitchFamily="49" charset="-128"/>
              </a:rPr>
              <a:t>TreeException</a:t>
            </a:r>
            <a:endParaRPr lang="en-US" sz="2000" dirty="0">
              <a:latin typeface="+mn-lt"/>
              <a:ea typeface="ＭＳ 明朝" pitchFamily="49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338044C-EF1A-4318-BBCC-F7FDBE8F13A5}" type="slidenum">
              <a:rPr lang="en-US" sz="800" smtClean="0">
                <a:latin typeface="Calibri" pitchFamily="34" charset="0"/>
              </a:rPr>
              <a:pPr/>
              <a:t>33</a:t>
            </a:fld>
            <a:endParaRPr lang="en-US" sz="800">
              <a:latin typeface="Calibri" pitchFamily="34" charset="0"/>
            </a:endParaRPr>
          </a:p>
        </p:txBody>
      </p:sp>
      <p:pic>
        <p:nvPicPr>
          <p:cNvPr id="34821" name="Picture 4" descr="Carrano1009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762000"/>
            <a:ext cx="2436813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The </a:t>
            </a:r>
            <a:r>
              <a:rPr lang="en-US" dirty="0" err="1">
                <a:ea typeface="+mj-ea"/>
                <a:cs typeface="+mj-cs"/>
              </a:rPr>
              <a:t>BinaryTree</a:t>
            </a:r>
            <a:r>
              <a:rPr lang="en-US" dirty="0">
                <a:ea typeface="+mj-ea"/>
                <a:cs typeface="+mj-cs"/>
              </a:rPr>
              <a:t> Class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ea typeface="ＭＳ Ｐゴシック" pitchFamily="-84" charset="-128"/>
              </a:rPr>
              <a:t>Properties</a:t>
            </a:r>
          </a:p>
          <a:p>
            <a:pPr lvl="1"/>
            <a:r>
              <a:rPr lang="en-US" sz="1800">
                <a:ea typeface="ＭＳ Ｐゴシック" pitchFamily="-84" charset="-128"/>
              </a:rPr>
              <a:t>TreeNode * root</a:t>
            </a:r>
          </a:p>
          <a:p>
            <a:endParaRPr lang="tr-TR" b="1">
              <a:ea typeface="ＭＳ Ｐゴシック" pitchFamily="-84" charset="-128"/>
            </a:endParaRPr>
          </a:p>
          <a:p>
            <a:r>
              <a:rPr lang="en-US" b="1">
                <a:ea typeface="ＭＳ Ｐゴシック" pitchFamily="-84" charset="-128"/>
              </a:rPr>
              <a:t>Constructors</a:t>
            </a:r>
          </a:p>
          <a:p>
            <a:pPr lvl="1"/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BinaryTree();</a:t>
            </a:r>
          </a:p>
          <a:p>
            <a:pPr lvl="1"/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BinaryTree(</a:t>
            </a:r>
            <a:r>
              <a:rPr lang="en-US" sz="1800">
                <a:solidFill>
                  <a:srgbClr val="760F50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>
                <a:solidFill>
                  <a:srgbClr val="3F6E74"/>
                </a:solidFill>
                <a:ea typeface="ＭＳ Ｐゴシック" pitchFamily="-84" charset="-128"/>
              </a:rPr>
              <a:t>TreeItemType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&amp; rootItem);</a:t>
            </a:r>
          </a:p>
          <a:p>
            <a:pPr lvl="1"/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BinaryTree(</a:t>
            </a:r>
            <a:r>
              <a:rPr lang="en-US" sz="1800">
                <a:solidFill>
                  <a:srgbClr val="760F50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>
                <a:solidFill>
                  <a:srgbClr val="3F6E74"/>
                </a:solidFill>
                <a:ea typeface="ＭＳ Ｐゴシック" pitchFamily="-84" charset="-128"/>
              </a:rPr>
              <a:t>TreeItemType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&amp; rootItem, </a:t>
            </a:r>
          </a:p>
          <a:p>
            <a:pPr lvl="1"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	   </a:t>
            </a:r>
            <a:r>
              <a:rPr lang="en-US" sz="1800">
                <a:solidFill>
                  <a:srgbClr val="3F6E74"/>
                </a:solidFill>
                <a:ea typeface="ＭＳ Ｐゴシック" pitchFamily="-84" charset="-128"/>
              </a:rPr>
              <a:t>BinaryTree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&amp; leftTree, </a:t>
            </a:r>
            <a:r>
              <a:rPr lang="en-US" sz="1800">
                <a:solidFill>
                  <a:srgbClr val="3F6E74"/>
                </a:solidFill>
                <a:ea typeface="ＭＳ Ｐゴシック" pitchFamily="-84" charset="-128"/>
              </a:rPr>
              <a:t>BinaryTree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&amp; rightTree);</a:t>
            </a:r>
          </a:p>
          <a:p>
            <a:pPr lvl="1"/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BinaryTree(</a:t>
            </a:r>
            <a:r>
              <a:rPr lang="en-US" sz="1800">
                <a:solidFill>
                  <a:srgbClr val="760F50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>
                <a:solidFill>
                  <a:srgbClr val="3F6E74"/>
                </a:solidFill>
                <a:ea typeface="ＭＳ Ｐゴシック" pitchFamily="-84" charset="-128"/>
              </a:rPr>
              <a:t>BinaryTree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&amp; tree);</a:t>
            </a:r>
          </a:p>
          <a:p>
            <a:pPr marL="914400" lvl="2" indent="0">
              <a:buFontTx/>
              <a:buNone/>
            </a:pPr>
            <a:r>
              <a:rPr lang="en-US">
                <a:solidFill>
                  <a:srgbClr val="760F50"/>
                </a:solidFill>
                <a:ea typeface="ＭＳ Ｐゴシック" pitchFamily="-84" charset="-128"/>
              </a:rPr>
              <a:t>void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 copyTree(</a:t>
            </a:r>
            <a:r>
              <a:rPr lang="en-US">
                <a:solidFill>
                  <a:srgbClr val="3F6E74"/>
                </a:solidFill>
                <a:ea typeface="ＭＳ Ｐゴシック" pitchFamily="-84" charset="-128"/>
              </a:rPr>
              <a:t>TreeNode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 *</a:t>
            </a:r>
            <a:r>
              <a:rPr lang="en-US">
                <a:solidFill>
                  <a:srgbClr val="3F6E74"/>
                </a:solidFill>
                <a:ea typeface="ＭＳ Ｐゴシック" pitchFamily="-84" charset="-128"/>
              </a:rPr>
              <a:t>treePtr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>
                <a:solidFill>
                  <a:srgbClr val="3F6E74"/>
                </a:solidFill>
                <a:ea typeface="ＭＳ Ｐゴシック" pitchFamily="-84" charset="-128"/>
              </a:rPr>
              <a:t>TreeNode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* &amp; newTreePtr) </a:t>
            </a:r>
            <a:r>
              <a:rPr lang="en-US">
                <a:solidFill>
                  <a:srgbClr val="760F50"/>
                </a:solidFill>
                <a:ea typeface="ＭＳ Ｐゴシック" pitchFamily="-84" charset="-128"/>
              </a:rPr>
              <a:t>const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 lvl="1">
              <a:buFontTx/>
              <a:buNone/>
            </a:pPr>
            <a:endParaRPr lang="en-US" sz="1600">
              <a:solidFill>
                <a:srgbClr val="000000"/>
              </a:solidFill>
              <a:latin typeface="Courier" charset="0"/>
              <a:ea typeface="ＭＳ Ｐゴシック" pitchFamily="-84" charset="-128"/>
            </a:endParaRPr>
          </a:p>
          <a:p>
            <a:r>
              <a:rPr lang="en-US" b="1">
                <a:solidFill>
                  <a:srgbClr val="000000"/>
                </a:solidFill>
                <a:ea typeface="ＭＳ Ｐゴシック" pitchFamily="-84" charset="-128"/>
              </a:rPr>
              <a:t>Destructor</a:t>
            </a:r>
          </a:p>
          <a:p>
            <a:pPr lvl="1"/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~BinaryTree();</a:t>
            </a:r>
          </a:p>
          <a:p>
            <a:pPr marL="914400" lvl="2" indent="0">
              <a:buFontTx/>
              <a:buNone/>
            </a:pPr>
            <a:r>
              <a:rPr lang="en-US">
                <a:solidFill>
                  <a:srgbClr val="760F50"/>
                </a:solidFill>
                <a:ea typeface="ＭＳ Ｐゴシック" pitchFamily="-84" charset="-128"/>
              </a:rPr>
              <a:t>void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 destroyTree(</a:t>
            </a:r>
            <a:r>
              <a:rPr lang="en-US">
                <a:solidFill>
                  <a:srgbClr val="3F6E74"/>
                </a:solidFill>
                <a:ea typeface="ＭＳ Ｐゴシック" pitchFamily="-84" charset="-128"/>
              </a:rPr>
              <a:t>TreeNode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 * &amp;</a:t>
            </a:r>
            <a:r>
              <a:rPr lang="en-US">
                <a:solidFill>
                  <a:srgbClr val="3F6E74"/>
                </a:solidFill>
                <a:ea typeface="ＭＳ Ｐゴシック" pitchFamily="-84" charset="-128"/>
              </a:rPr>
              <a:t>treePtr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);</a:t>
            </a:r>
            <a:endParaRPr lang="en-US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32F4FBE-65C9-4025-A668-7D7CDA9044C7}" type="slidenum">
              <a:rPr lang="en-US" sz="800" smtClean="0">
                <a:latin typeface="Calibri" pitchFamily="34" charset="0"/>
              </a:rPr>
              <a:pPr/>
              <a:t>34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a typeface="+mj-ea"/>
                <a:cs typeface="+mj-cs"/>
              </a:rPr>
              <a:t>BinaryTree</a:t>
            </a:r>
            <a:r>
              <a:rPr lang="en-US" dirty="0">
                <a:ea typeface="+mj-ea"/>
                <a:cs typeface="+mj-cs"/>
              </a:rPr>
              <a:t>: Public Methods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3528D58-DFAD-4AD3-B75D-20046AF23ED6}" type="slidenum">
              <a:rPr lang="en-US" sz="800" smtClean="0">
                <a:latin typeface="Calibri" pitchFamily="34" charset="0"/>
              </a:rPr>
              <a:pPr/>
              <a:t>35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81000" y="990600"/>
            <a:ext cx="90678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rootData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() 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TreeException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setRootData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newItem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attachLeft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newItem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attachRight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newItem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attachLeftSubtree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leftTree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attachRightSubtree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rightTree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detachLeftSubtree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leftTree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detachRightSubtree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rightTree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leftSubtree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rightSubtree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preorderTraverse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visit_fn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inorderTraverse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visit_fn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postorderTraverse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visit_fn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800" dirty="0">
                <a:latin typeface="+mn-lt"/>
                <a:ea typeface="ＭＳ Ｐゴシック" pitchFamily="34" charset="-128"/>
              </a:rPr>
              <a:t> </a:t>
            </a:r>
            <a:r>
              <a:rPr lang="en-US" sz="1800" dirty="0">
                <a:latin typeface="+mn-lt"/>
                <a:ea typeface="ＭＳ Ｐゴシック" pitchFamily="34" charset="-128"/>
                <a:cs typeface="Calibri" pitchFamily="34" charset="0"/>
              </a:rPr>
              <a:t>is a pointer to a function</a:t>
            </a:r>
            <a:r>
              <a:rPr lang="en-US" sz="1800" dirty="0">
                <a:latin typeface="+mn-lt"/>
                <a:ea typeface="ＭＳ Ｐゴシック" pitchFamily="34" charset="-128"/>
              </a:rPr>
              <a:t>:</a:t>
            </a: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600" dirty="0" err="1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6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(*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)(</a:t>
            </a:r>
            <a:r>
              <a:rPr lang="en-US" sz="16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anItem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);</a:t>
            </a:r>
            <a:endParaRPr lang="en-US" sz="1600" dirty="0">
              <a:latin typeface="+mn-lt"/>
              <a:ea typeface="ＭＳ Ｐゴシック" pitchFamily="34" charset="-128"/>
              <a:cs typeface="Courier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BinaryTree: Implementation 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The complete implementation is in your text book</a:t>
            </a:r>
          </a:p>
          <a:p>
            <a:r>
              <a:rPr lang="en-US">
                <a:ea typeface="ＭＳ Ｐゴシック" pitchFamily="-84" charset="-128"/>
              </a:rPr>
              <a:t>In class, we will go through only some methods</a:t>
            </a:r>
          </a:p>
          <a:p>
            <a:pPr lvl="1"/>
            <a:r>
              <a:rPr lang="en-US" sz="1800">
                <a:ea typeface="ＭＳ Ｐゴシック" pitchFamily="-84" charset="-128"/>
              </a:rPr>
              <a:t>Skipping straightforward methods</a:t>
            </a:r>
          </a:p>
          <a:p>
            <a:pPr lvl="2"/>
            <a:r>
              <a:rPr lang="en-US">
                <a:ea typeface="ＭＳ Ｐゴシック" pitchFamily="-84" charset="-128"/>
              </a:rPr>
              <a:t>Such as </a:t>
            </a:r>
            <a:r>
              <a:rPr lang="en-US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isEmpty</a:t>
            </a:r>
            <a:r>
              <a:rPr lang="en-US">
                <a:ea typeface="ＭＳ Ｐゴシック" pitchFamily="-84" charset="-128"/>
              </a:rPr>
              <a:t>, </a:t>
            </a:r>
            <a:r>
              <a:rPr lang="en-US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rootData</a:t>
            </a:r>
            <a:r>
              <a:rPr lang="en-US">
                <a:ea typeface="ＭＳ Ｐゴシック" pitchFamily="-84" charset="-128"/>
              </a:rPr>
              <a:t>, and </a:t>
            </a:r>
            <a:r>
              <a:rPr lang="en-US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setRootData</a:t>
            </a:r>
            <a:r>
              <a:rPr lang="en-US">
                <a:ea typeface="ＭＳ Ｐゴシック" pitchFamily="-84" charset="-128"/>
              </a:rPr>
              <a:t> functions</a:t>
            </a:r>
          </a:p>
          <a:p>
            <a:pPr lvl="1"/>
            <a:r>
              <a:rPr lang="en-US" sz="1800">
                <a:ea typeface="ＭＳ Ｐゴシック" pitchFamily="-84" charset="-128"/>
              </a:rPr>
              <a:t>Skipping some details</a:t>
            </a:r>
          </a:p>
          <a:p>
            <a:pPr lvl="2"/>
            <a:r>
              <a:rPr lang="en-US">
                <a:ea typeface="ＭＳ Ｐゴシック" pitchFamily="-84" charset="-128"/>
              </a:rPr>
              <a:t>Such as throwing exceptions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E9B9ED9-A74E-4616-AB38-6C191E2612E3}" type="slidenum">
              <a:rPr lang="en-US" sz="800" smtClean="0">
                <a:latin typeface="Calibri" pitchFamily="34" charset="0"/>
              </a:rPr>
              <a:pPr/>
              <a:t>36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95250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Default constructor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BinaryTree::BinaryTree() : root(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Protected constructor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BinaryTree::BinaryTree(TreeNode *nodePtr) : root(nodePtr) {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Constructor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BinaryTree::BinaryTree(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TreeItemType&amp; rootItem)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root 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new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TreeNode(rootItem,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ea typeface="ＭＳ Ｐゴシック" pitchFamily="-84" charset="-128"/>
            </a:endParaRPr>
          </a:p>
          <a:p>
            <a:endParaRPr lang="en-US" sz="160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72034421-6061-4861-B951-25294EEBE797}" type="slidenum">
              <a:rPr lang="en-US" sz="800" smtClean="0">
                <a:latin typeface="Calibri" pitchFamily="34" charset="0"/>
              </a:rPr>
              <a:pPr/>
              <a:t>37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Constructor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BinaryTree::BinaryTree(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TreeItemType&amp; rootItem, 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	 BinaryTree&amp; leftTree, BinaryTree&amp; rightTree)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root 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new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TreeNode(rootItem,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attachLeftSubtree(leftTree);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attachRightSubtree(rightTree);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BinaryTree::attachLeftSubtree(BinaryTree&amp; leftTree)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Assertion: nonempty tree; no left child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(!isEmpty() &amp;&amp; (root-&gt;leftChildPtr ==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root-&gt;leftChildPtr = leftTree.root;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leftTree.root 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BinaryTree::attachRightSubtree(BinaryTree&amp; rightTree)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		// Left as an exercise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endParaRPr lang="en-US" sz="160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DEA1BB44-C97A-4D9B-8062-D96139DD5D98}" type="slidenum">
              <a:rPr lang="en-US" sz="800" smtClean="0">
                <a:latin typeface="Calibri" pitchFamily="34" charset="0"/>
              </a:rPr>
              <a:pPr/>
              <a:t>38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Copy constructor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BinaryTree::BinaryTree(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BinaryTree&amp; tree)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copyTree(tree.root, root);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Uses preorder traversal for the copy operation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(Visits first the node and then the left and right children)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BinaryTree::copyTree(TreeNode *treePtr, TreeNode *&amp; newTreePtr)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{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 {	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copy node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newTreePtr 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new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TreeNode(treePtr-&gt;item,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copyTree(treePtr-&gt;leftChildPtr, newTreePtr-&gt;leftChildPtr);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copyTree(treePtr-&gt;rightChildPtr, newTreePtr-&gt;rightChildPtr);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else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newTreePtr 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;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copy empty tree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endParaRPr lang="en-US" sz="160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CF02469-F4DB-4929-A9FC-BB7F11BDD188}" type="slidenum">
              <a:rPr lang="en-US" sz="800" smtClean="0">
                <a:latin typeface="Calibri" pitchFamily="34" charset="0"/>
              </a:rPr>
              <a:pPr/>
              <a:t>39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059FF0D-EF00-4826-ABBD-ABC8F3A8CE54}" type="slidenum">
              <a:rPr lang="en-US" sz="800" smtClean="0">
                <a:latin typeface="Calibri" pitchFamily="34" charset="0"/>
              </a:rPr>
              <a:pPr/>
              <a:t>4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A Tree – Example </a:t>
            </a:r>
          </a:p>
        </p:txBody>
      </p:sp>
      <p:grpSp>
        <p:nvGrpSpPr>
          <p:cNvPr id="6150" name="Group 35"/>
          <p:cNvGrpSpPr>
            <a:grpSpLocks/>
          </p:cNvGrpSpPr>
          <p:nvPr/>
        </p:nvGrpSpPr>
        <p:grpSpPr bwMode="auto">
          <a:xfrm>
            <a:off x="990600" y="1143000"/>
            <a:ext cx="7127875" cy="2952750"/>
            <a:chOff x="624" y="720"/>
            <a:chExt cx="4490" cy="1860"/>
          </a:xfrm>
        </p:grpSpPr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1667" y="72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A</a:t>
              </a:r>
            </a:p>
          </p:txBody>
        </p:sp>
        <p:sp>
          <p:nvSpPr>
            <p:cNvPr id="6156" name="Oval 5"/>
            <p:cNvSpPr>
              <a:spLocks noChangeArrowheads="1"/>
            </p:cNvSpPr>
            <p:nvPr/>
          </p:nvSpPr>
          <p:spPr bwMode="auto">
            <a:xfrm>
              <a:off x="624" y="126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B</a:t>
              </a:r>
            </a:p>
          </p:txBody>
        </p:sp>
        <p:sp>
          <p:nvSpPr>
            <p:cNvPr id="6157" name="Oval 6"/>
            <p:cNvSpPr>
              <a:spLocks noChangeArrowheads="1"/>
            </p:cNvSpPr>
            <p:nvPr/>
          </p:nvSpPr>
          <p:spPr bwMode="auto">
            <a:xfrm>
              <a:off x="1304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C</a:t>
              </a:r>
            </a:p>
          </p:txBody>
        </p:sp>
        <p:sp>
          <p:nvSpPr>
            <p:cNvPr id="6158" name="Oval 7"/>
            <p:cNvSpPr>
              <a:spLocks noChangeArrowheads="1"/>
            </p:cNvSpPr>
            <p:nvPr/>
          </p:nvSpPr>
          <p:spPr bwMode="auto">
            <a:xfrm>
              <a:off x="1939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D</a:t>
              </a:r>
            </a:p>
          </p:txBody>
        </p:sp>
        <p:sp>
          <p:nvSpPr>
            <p:cNvPr id="6159" name="Oval 8"/>
            <p:cNvSpPr>
              <a:spLocks noChangeArrowheads="1"/>
            </p:cNvSpPr>
            <p:nvPr/>
          </p:nvSpPr>
          <p:spPr bwMode="auto">
            <a:xfrm>
              <a:off x="2619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E</a:t>
              </a:r>
            </a:p>
          </p:txBody>
        </p:sp>
        <p:sp>
          <p:nvSpPr>
            <p:cNvPr id="6160" name="Oval 9"/>
            <p:cNvSpPr>
              <a:spLocks noChangeArrowheads="1"/>
            </p:cNvSpPr>
            <p:nvPr/>
          </p:nvSpPr>
          <p:spPr bwMode="auto">
            <a:xfrm>
              <a:off x="3799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F</a:t>
              </a:r>
            </a:p>
          </p:txBody>
        </p:sp>
        <p:sp>
          <p:nvSpPr>
            <p:cNvPr id="6161" name="Oval 10"/>
            <p:cNvSpPr>
              <a:spLocks noChangeArrowheads="1"/>
            </p:cNvSpPr>
            <p:nvPr/>
          </p:nvSpPr>
          <p:spPr bwMode="auto">
            <a:xfrm>
              <a:off x="4660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G</a:t>
              </a:r>
            </a:p>
          </p:txBody>
        </p:sp>
        <p:sp>
          <p:nvSpPr>
            <p:cNvPr id="6162" name="Oval 11"/>
            <p:cNvSpPr>
              <a:spLocks noChangeArrowheads="1"/>
            </p:cNvSpPr>
            <p:nvPr/>
          </p:nvSpPr>
          <p:spPr bwMode="auto">
            <a:xfrm>
              <a:off x="1676" y="180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H</a:t>
              </a:r>
            </a:p>
          </p:txBody>
        </p:sp>
        <p:sp>
          <p:nvSpPr>
            <p:cNvPr id="6163" name="Oval 12"/>
            <p:cNvSpPr>
              <a:spLocks noChangeArrowheads="1"/>
            </p:cNvSpPr>
            <p:nvPr/>
          </p:nvSpPr>
          <p:spPr bwMode="auto">
            <a:xfrm>
              <a:off x="2347" y="180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I</a:t>
              </a:r>
            </a:p>
          </p:txBody>
        </p:sp>
        <p:sp>
          <p:nvSpPr>
            <p:cNvPr id="6164" name="Oval 13"/>
            <p:cNvSpPr>
              <a:spLocks noChangeArrowheads="1"/>
            </p:cNvSpPr>
            <p:nvPr/>
          </p:nvSpPr>
          <p:spPr bwMode="auto">
            <a:xfrm>
              <a:off x="2891" y="180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J</a:t>
              </a:r>
            </a:p>
          </p:txBody>
        </p:sp>
        <p:sp>
          <p:nvSpPr>
            <p:cNvPr id="6165" name="Oval 14"/>
            <p:cNvSpPr>
              <a:spLocks noChangeArrowheads="1"/>
            </p:cNvSpPr>
            <p:nvPr/>
          </p:nvSpPr>
          <p:spPr bwMode="auto">
            <a:xfrm>
              <a:off x="3345" y="1809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K</a:t>
              </a:r>
            </a:p>
          </p:txBody>
        </p:sp>
        <p:sp>
          <p:nvSpPr>
            <p:cNvPr id="6166" name="Oval 15"/>
            <p:cNvSpPr>
              <a:spLocks noChangeArrowheads="1"/>
            </p:cNvSpPr>
            <p:nvPr/>
          </p:nvSpPr>
          <p:spPr bwMode="auto">
            <a:xfrm>
              <a:off x="3799" y="1809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L</a:t>
              </a:r>
            </a:p>
          </p:txBody>
        </p:sp>
        <p:sp>
          <p:nvSpPr>
            <p:cNvPr id="6167" name="Oval 16"/>
            <p:cNvSpPr>
              <a:spLocks noChangeArrowheads="1"/>
            </p:cNvSpPr>
            <p:nvPr/>
          </p:nvSpPr>
          <p:spPr bwMode="auto">
            <a:xfrm>
              <a:off x="4280" y="1809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M</a:t>
              </a:r>
            </a:p>
          </p:txBody>
        </p:sp>
        <p:sp>
          <p:nvSpPr>
            <p:cNvPr id="6168" name="Oval 17"/>
            <p:cNvSpPr>
              <a:spLocks noChangeArrowheads="1"/>
            </p:cNvSpPr>
            <p:nvPr/>
          </p:nvSpPr>
          <p:spPr bwMode="auto">
            <a:xfrm>
              <a:off x="4887" y="180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N</a:t>
              </a:r>
            </a:p>
          </p:txBody>
        </p:sp>
        <p:sp>
          <p:nvSpPr>
            <p:cNvPr id="6169" name="Line 18"/>
            <p:cNvSpPr>
              <a:spLocks noChangeShapeType="1"/>
            </p:cNvSpPr>
            <p:nvPr/>
          </p:nvSpPr>
          <p:spPr bwMode="auto">
            <a:xfrm flipH="1">
              <a:off x="1440" y="947"/>
              <a:ext cx="2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19"/>
            <p:cNvSpPr>
              <a:spLocks noChangeShapeType="1"/>
            </p:cNvSpPr>
            <p:nvPr/>
          </p:nvSpPr>
          <p:spPr bwMode="auto">
            <a:xfrm>
              <a:off x="1848" y="947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0"/>
            <p:cNvSpPr>
              <a:spLocks noChangeShapeType="1"/>
            </p:cNvSpPr>
            <p:nvPr/>
          </p:nvSpPr>
          <p:spPr bwMode="auto">
            <a:xfrm flipH="1">
              <a:off x="850" y="902"/>
              <a:ext cx="81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21"/>
            <p:cNvSpPr>
              <a:spLocks noChangeShapeType="1"/>
            </p:cNvSpPr>
            <p:nvPr/>
          </p:nvSpPr>
          <p:spPr bwMode="auto">
            <a:xfrm>
              <a:off x="1894" y="902"/>
              <a:ext cx="72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22"/>
            <p:cNvSpPr>
              <a:spLocks noChangeShapeType="1"/>
            </p:cNvSpPr>
            <p:nvPr/>
          </p:nvSpPr>
          <p:spPr bwMode="auto">
            <a:xfrm>
              <a:off x="1894" y="856"/>
              <a:ext cx="190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23"/>
            <p:cNvSpPr>
              <a:spLocks noChangeShapeType="1"/>
            </p:cNvSpPr>
            <p:nvPr/>
          </p:nvSpPr>
          <p:spPr bwMode="auto">
            <a:xfrm>
              <a:off x="1894" y="811"/>
              <a:ext cx="276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24"/>
            <p:cNvSpPr>
              <a:spLocks noChangeShapeType="1"/>
            </p:cNvSpPr>
            <p:nvPr/>
          </p:nvSpPr>
          <p:spPr bwMode="auto">
            <a:xfrm flipH="1">
              <a:off x="1821" y="1491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25"/>
            <p:cNvSpPr>
              <a:spLocks noChangeShapeType="1"/>
            </p:cNvSpPr>
            <p:nvPr/>
          </p:nvSpPr>
          <p:spPr bwMode="auto">
            <a:xfrm flipH="1">
              <a:off x="2492" y="1491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26"/>
            <p:cNvSpPr>
              <a:spLocks noChangeShapeType="1"/>
            </p:cNvSpPr>
            <p:nvPr/>
          </p:nvSpPr>
          <p:spPr bwMode="auto">
            <a:xfrm>
              <a:off x="2801" y="1491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27"/>
            <p:cNvSpPr>
              <a:spLocks noChangeShapeType="1"/>
            </p:cNvSpPr>
            <p:nvPr/>
          </p:nvSpPr>
          <p:spPr bwMode="auto">
            <a:xfrm>
              <a:off x="3908" y="1491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28"/>
            <p:cNvSpPr>
              <a:spLocks noChangeShapeType="1"/>
            </p:cNvSpPr>
            <p:nvPr/>
          </p:nvSpPr>
          <p:spPr bwMode="auto">
            <a:xfrm flipH="1">
              <a:off x="3527" y="1491"/>
              <a:ext cx="31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29"/>
            <p:cNvSpPr>
              <a:spLocks noChangeShapeType="1"/>
            </p:cNvSpPr>
            <p:nvPr/>
          </p:nvSpPr>
          <p:spPr bwMode="auto">
            <a:xfrm>
              <a:off x="3980" y="1491"/>
              <a:ext cx="36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30"/>
            <p:cNvSpPr>
              <a:spLocks noChangeShapeType="1"/>
            </p:cNvSpPr>
            <p:nvPr/>
          </p:nvSpPr>
          <p:spPr bwMode="auto">
            <a:xfrm>
              <a:off x="4842" y="1491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Oval 31"/>
            <p:cNvSpPr>
              <a:spLocks noChangeArrowheads="1"/>
            </p:cNvSpPr>
            <p:nvPr/>
          </p:nvSpPr>
          <p:spPr bwMode="auto">
            <a:xfrm>
              <a:off x="2629" y="234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P</a:t>
              </a:r>
            </a:p>
          </p:txBody>
        </p:sp>
        <p:sp>
          <p:nvSpPr>
            <p:cNvPr id="6183" name="Oval 32"/>
            <p:cNvSpPr>
              <a:spLocks noChangeArrowheads="1"/>
            </p:cNvSpPr>
            <p:nvPr/>
          </p:nvSpPr>
          <p:spPr bwMode="auto">
            <a:xfrm>
              <a:off x="3164" y="235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Q</a:t>
              </a:r>
            </a:p>
          </p:txBody>
        </p:sp>
        <p:sp>
          <p:nvSpPr>
            <p:cNvPr id="6184" name="Line 33"/>
            <p:cNvSpPr>
              <a:spLocks noChangeShapeType="1"/>
            </p:cNvSpPr>
            <p:nvPr/>
          </p:nvSpPr>
          <p:spPr bwMode="auto">
            <a:xfrm flipH="1">
              <a:off x="2765" y="2026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Line 34"/>
            <p:cNvSpPr>
              <a:spLocks noChangeShapeType="1"/>
            </p:cNvSpPr>
            <p:nvPr/>
          </p:nvSpPr>
          <p:spPr bwMode="auto">
            <a:xfrm>
              <a:off x="3074" y="2035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Text Box 36"/>
          <p:cNvSpPr txBox="1">
            <a:spLocks noChangeArrowheads="1"/>
          </p:cNvSpPr>
          <p:nvPr/>
        </p:nvSpPr>
        <p:spPr bwMode="auto">
          <a:xfrm>
            <a:off x="685800" y="4572000"/>
            <a:ext cx="7386638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libri" pitchFamily="34" charset="0"/>
              </a:rPr>
              <a:t>Node </a:t>
            </a:r>
            <a:r>
              <a:rPr lang="en-US" sz="2400" i="1">
                <a:latin typeface="Calibri" pitchFamily="34" charset="0"/>
              </a:rPr>
              <a:t>A</a:t>
            </a:r>
            <a:r>
              <a:rPr lang="en-US" sz="2400">
                <a:latin typeface="Calibri" pitchFamily="34" charset="0"/>
              </a:rPr>
              <a:t> has 6 </a:t>
            </a:r>
            <a:r>
              <a:rPr lang="en-US" sz="2400" b="1" i="1">
                <a:latin typeface="Calibri" pitchFamily="34" charset="0"/>
              </a:rPr>
              <a:t>children</a:t>
            </a:r>
            <a:r>
              <a:rPr lang="en-US" sz="2400">
                <a:latin typeface="Calibri" pitchFamily="34" charset="0"/>
              </a:rPr>
              <a:t>: B, C, D, E, F, G.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libri" pitchFamily="34" charset="0"/>
              </a:rPr>
              <a:t>B, C, H, I, P, Q, K, L, M, N are </a:t>
            </a:r>
            <a:r>
              <a:rPr lang="en-US" sz="2400" b="1" i="1">
                <a:latin typeface="Calibri" pitchFamily="34" charset="0"/>
              </a:rPr>
              <a:t>leaves</a:t>
            </a:r>
            <a:r>
              <a:rPr lang="en-US" sz="2400">
                <a:latin typeface="Calibri" pitchFamily="34" charset="0"/>
              </a:rPr>
              <a:t> in the tree above.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libri" pitchFamily="34" charset="0"/>
              </a:rPr>
              <a:t>K, L, M are </a:t>
            </a:r>
            <a:r>
              <a:rPr lang="en-US" sz="2400" b="1" i="1">
                <a:latin typeface="Calibri" pitchFamily="34" charset="0"/>
              </a:rPr>
              <a:t>siblings</a:t>
            </a:r>
            <a:r>
              <a:rPr lang="en-US" sz="2400">
                <a:latin typeface="Calibri" pitchFamily="34" charset="0"/>
              </a:rPr>
              <a:t> since F is parent of all of them. </a:t>
            </a:r>
            <a:endParaRPr lang="en-US" sz="2600">
              <a:latin typeface="Calibri" pitchFamily="34" charset="0"/>
            </a:endParaRPr>
          </a:p>
          <a:p>
            <a:endParaRPr lang="en-US" sz="2400">
              <a:latin typeface="Calibri" pitchFamily="34" charset="0"/>
            </a:endParaRPr>
          </a:p>
        </p:txBody>
      </p:sp>
      <p:sp>
        <p:nvSpPr>
          <p:cNvPr id="6152" name="Rectangle 38"/>
          <p:cNvSpPr>
            <a:spLocks noChangeArrowheads="1"/>
          </p:cNvSpPr>
          <p:nvPr/>
        </p:nvSpPr>
        <p:spPr bwMode="auto">
          <a:xfrm>
            <a:off x="1752600" y="1066800"/>
            <a:ext cx="874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Root </a:t>
            </a:r>
            <a:endParaRPr lang="tr-TR" sz="1800" b="1">
              <a:solidFill>
                <a:srgbClr val="FF0000"/>
              </a:solidFill>
            </a:endParaRPr>
          </a:p>
        </p:txBody>
      </p:sp>
      <p:sp>
        <p:nvSpPr>
          <p:cNvPr id="6153" name="Rectangle 39"/>
          <p:cNvSpPr>
            <a:spLocks noChangeArrowheads="1"/>
          </p:cNvSpPr>
          <p:nvPr/>
        </p:nvSpPr>
        <p:spPr bwMode="auto">
          <a:xfrm>
            <a:off x="685800" y="24384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tr-TR" sz="1800" b="1">
                <a:solidFill>
                  <a:srgbClr val="FF0000"/>
                </a:solidFill>
              </a:rPr>
              <a:t>Leaf</a:t>
            </a:r>
          </a:p>
        </p:txBody>
      </p:sp>
      <p:sp>
        <p:nvSpPr>
          <p:cNvPr id="6154" name="Rectangle 40"/>
          <p:cNvSpPr>
            <a:spLocks noChangeArrowheads="1"/>
          </p:cNvSpPr>
          <p:nvPr/>
        </p:nvSpPr>
        <p:spPr bwMode="auto">
          <a:xfrm>
            <a:off x="5943600" y="3352800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tr-TR" sz="1800" b="1">
                <a:solidFill>
                  <a:srgbClr val="FF0000"/>
                </a:solidFill>
              </a:rPr>
              <a:t>Siblings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Destructor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BinaryTree::~BinaryTree()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destroyTree(root);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Uses postorder traversal for the destroy operation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(Visits first the left and right children and then the node)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BinaryTree::destroyTree(TreeNode *&amp; treePtr) {</a:t>
            </a:r>
          </a:p>
          <a:p>
            <a:pPr>
              <a:buFontTx/>
              <a:buNone/>
            </a:pPr>
            <a:endParaRPr lang="en-US" sz="160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destroyTree(treePtr-&gt;leftChildPtr);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destroyTree(treePtr-&gt;rightChildPtr);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	delete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treePtr;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treePtr 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endParaRPr lang="en-US" sz="160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FC7099A-076D-4976-AE6D-E0F00694CFE8}" type="slidenum">
              <a:rPr lang="en-US" sz="800" smtClean="0">
                <a:latin typeface="Calibri" pitchFamily="34" charset="0"/>
              </a:rPr>
              <a:pPr/>
              <a:t>40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8FAA9027-4434-42E5-A502-F34834388DDB}" type="slidenum">
              <a:rPr lang="en-US" sz="800" smtClean="0">
                <a:latin typeface="Calibri" pitchFamily="34" charset="0"/>
              </a:rPr>
              <a:pPr/>
              <a:t>41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Binary Tree Traversals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ＭＳ Ｐゴシック" pitchFamily="-84" charset="-128"/>
              </a:rPr>
              <a:t>Preorder Traversal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 The node is visited before its left and right subtrees, </a:t>
            </a:r>
          </a:p>
          <a:p>
            <a:pPr lvl="1"/>
            <a:endParaRPr lang="en-US" sz="2400">
              <a:ea typeface="ＭＳ Ｐゴシック" pitchFamily="-84" charset="-128"/>
            </a:endParaRPr>
          </a:p>
          <a:p>
            <a:r>
              <a:rPr lang="en-US" b="1">
                <a:ea typeface="ＭＳ Ｐゴシック" pitchFamily="-84" charset="-128"/>
              </a:rPr>
              <a:t>Postorder Traversal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 The node is visited after both subtrees.</a:t>
            </a:r>
          </a:p>
          <a:p>
            <a:pPr lvl="1"/>
            <a:endParaRPr lang="en-US" sz="2400">
              <a:ea typeface="ＭＳ Ｐゴシック" pitchFamily="-84" charset="-128"/>
            </a:endParaRPr>
          </a:p>
          <a:p>
            <a:r>
              <a:rPr lang="en-US" b="1">
                <a:ea typeface="ＭＳ Ｐゴシック" pitchFamily="-84" charset="-128"/>
              </a:rPr>
              <a:t>Inorder Traversal</a:t>
            </a:r>
            <a:endParaRPr lang="en-US">
              <a:ea typeface="ＭＳ Ｐゴシック" pitchFamily="-84" charset="-128"/>
            </a:endParaRPr>
          </a:p>
          <a:p>
            <a:pPr lvl="1"/>
            <a:r>
              <a:rPr lang="en-US" sz="2400">
                <a:ea typeface="ＭＳ Ｐゴシック" pitchFamily="-84" charset="-128"/>
              </a:rPr>
              <a:t>The node is visited between the subtrees,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Visit left subtree, visit the node, and visit the right subtree.</a:t>
            </a:r>
          </a:p>
          <a:p>
            <a:endParaRPr lang="en-US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B15E4998-33E8-4AEC-A645-07637A1A852B}" type="slidenum">
              <a:rPr lang="en-US" sz="800" smtClean="0">
                <a:latin typeface="Calibri" pitchFamily="34" charset="0"/>
              </a:rPr>
              <a:pPr/>
              <a:t>42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Binary Tree Traversals</a:t>
            </a:r>
          </a:p>
        </p:txBody>
      </p:sp>
      <p:pic>
        <p:nvPicPr>
          <p:cNvPr id="44038" name="Picture 3" descr="Carrano1010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40105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BinaryTree::preorderTraverse(FunctionType visit)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preorder(root,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BinaryTree::inorderTraverse(FunctionType visit)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inorder(root,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BinaryTree::postorderTraverse(FunctionType visit)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postorder(root,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r>
              <a:rPr lang="en-US" sz="1800">
                <a:ea typeface="ＭＳ Ｐゴシック" pitchFamily="-84" charset="-128"/>
              </a:rPr>
              <a:t>---------------------------------------------------------------------------------------------------------</a:t>
            </a:r>
          </a:p>
          <a:p>
            <a:pPr>
              <a:buFontTx/>
              <a:buNone/>
            </a:pPr>
            <a:r>
              <a:rPr lang="en-US" sz="1800" b="1">
                <a:latin typeface="Courier" charset="0"/>
                <a:ea typeface="ＭＳ Ｐゴシック" pitchFamily="-84" charset="-128"/>
              </a:rPr>
              <a:t>Remember that</a:t>
            </a:r>
            <a:r>
              <a:rPr lang="tr-TR" sz="1800" b="1">
                <a:latin typeface="Courier" charset="0"/>
                <a:ea typeface="ＭＳ Ｐゴシック" pitchFamily="-84" charset="-128"/>
              </a:rPr>
              <a:t>:</a:t>
            </a:r>
            <a:endParaRPr lang="en-US" sz="1800" b="1">
              <a:latin typeface="Courier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b="1">
                <a:solidFill>
                  <a:srgbClr val="C00000"/>
                </a:solidFill>
                <a:latin typeface="Courier" charset="0"/>
                <a:ea typeface="ＭＳ Ｐゴシック" pitchFamily="-84" charset="-128"/>
              </a:rPr>
              <a:t>FunctionType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</a:t>
            </a:r>
            <a:r>
              <a:rPr lang="en-US" sz="1800">
                <a:latin typeface="Courier" charset="0"/>
                <a:ea typeface="ＭＳ Ｐゴシック" pitchFamily="-84" charset="-128"/>
              </a:rPr>
              <a:t>is a pointer to a function</a:t>
            </a:r>
          </a:p>
          <a:p>
            <a:pPr marL="800100" lvl="1">
              <a:lnSpc>
                <a:spcPct val="12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en-US" sz="1800">
                <a:latin typeface="Courier" charset="0"/>
                <a:ea typeface="ＭＳ Ｐゴシック" pitchFamily="-84" charset="-128"/>
              </a:rPr>
              <a:t>Variables that point to the address of a function</a:t>
            </a:r>
          </a:p>
          <a:p>
            <a:pPr marL="800100" lvl="1">
              <a:lnSpc>
                <a:spcPct val="120000"/>
              </a:lnSpc>
              <a:buFont typeface="Arial" charset="0"/>
              <a:buChar char="•"/>
            </a:pPr>
            <a:r>
              <a:rPr lang="en-US" sz="1800">
                <a:solidFill>
                  <a:srgbClr val="760F50"/>
                </a:solidFill>
                <a:latin typeface="Courier" charset="0"/>
                <a:ea typeface="ＭＳ Ｐゴシック" pitchFamily="-84" charset="-128"/>
              </a:rPr>
              <a:t>typedef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</a:t>
            </a:r>
            <a:r>
              <a:rPr lang="en-US" sz="1800">
                <a:solidFill>
                  <a:srgbClr val="760F50"/>
                </a:solidFill>
                <a:latin typeface="Courier" charset="0"/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(*FunctionType)(</a:t>
            </a:r>
            <a:r>
              <a:rPr lang="en-US" sz="1800">
                <a:solidFill>
                  <a:srgbClr val="3F6E74"/>
                </a:solidFill>
                <a:latin typeface="Courier" charset="0"/>
                <a:ea typeface="ＭＳ Ｐゴシック" pitchFamily="-84" charset="-128"/>
              </a:rPr>
              <a:t>TreeItemType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&amp; anItem);</a:t>
            </a:r>
            <a:endParaRPr lang="en-US" sz="1800">
              <a:latin typeface="Courier" charset="0"/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800">
              <a:latin typeface="Courier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b="1">
                <a:solidFill>
                  <a:srgbClr val="C00000"/>
                </a:solidFill>
                <a:latin typeface="Courier" charset="0"/>
                <a:ea typeface="ＭＳ Ｐゴシック" pitchFamily="-84" charset="-128"/>
              </a:rPr>
              <a:t>Example of using inorderTraverse function</a:t>
            </a:r>
            <a:r>
              <a:rPr lang="tr-TR" sz="1800" b="1">
                <a:solidFill>
                  <a:srgbClr val="C00000"/>
                </a:solidFill>
                <a:latin typeface="Courier" charset="0"/>
                <a:ea typeface="ＭＳ Ｐゴシック" pitchFamily="-84" charset="-128"/>
              </a:rPr>
              <a:t>:</a:t>
            </a:r>
            <a:endParaRPr lang="en-US" sz="1800" b="1">
              <a:solidFill>
                <a:srgbClr val="C00000"/>
              </a:solidFill>
              <a:latin typeface="Courier" charset="0"/>
              <a:ea typeface="ＭＳ Ｐゴシック" pitchFamily="-84" charset="-128"/>
            </a:endParaRPr>
          </a:p>
          <a:p>
            <a:pPr marL="800100" lvl="1">
              <a:lnSpc>
                <a:spcPct val="120000"/>
              </a:lnSpc>
              <a:buFont typeface="Arial" charset="0"/>
              <a:buChar char="•"/>
            </a:pPr>
            <a:r>
              <a:rPr lang="en-US" sz="1800">
                <a:solidFill>
                  <a:srgbClr val="760F50"/>
                </a:solidFill>
                <a:latin typeface="Courier" charset="0"/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display(</a:t>
            </a:r>
            <a:r>
              <a:rPr lang="en-US" sz="1800">
                <a:solidFill>
                  <a:srgbClr val="3F6E74"/>
                </a:solidFill>
                <a:latin typeface="Courier" charset="0"/>
                <a:ea typeface="ＭＳ Ｐゴシック" pitchFamily="-84" charset="-128"/>
              </a:rPr>
              <a:t>TreeItemType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&amp; anItem) { cout &lt;&lt; anItem &lt;&lt; endl; }</a:t>
            </a:r>
            <a:endParaRPr lang="en-US" sz="1800">
              <a:latin typeface="Courier" charset="0"/>
              <a:ea typeface="ＭＳ Ｐゴシック" pitchFamily="-84" charset="-128"/>
            </a:endParaRPr>
          </a:p>
          <a:p>
            <a:pPr marL="800100" lvl="1">
              <a:lnSpc>
                <a:spcPct val="120000"/>
              </a:lnSpc>
              <a:buFont typeface="Arial" charset="0"/>
              <a:buChar char="•"/>
            </a:pP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BinaryTree T1;</a:t>
            </a:r>
          </a:p>
          <a:p>
            <a:pPr marL="800100" lvl="1">
              <a:lnSpc>
                <a:spcPct val="120000"/>
              </a:lnSpc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	T1.inorderTraverse(display);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latin typeface="Courier" charset="0"/>
              <a:ea typeface="ＭＳ Ｐゴシック" pitchFamily="-84" charset="-128"/>
            </a:endParaRPr>
          </a:p>
          <a:p>
            <a:endParaRPr lang="en-US" sz="1600">
              <a:solidFill>
                <a:srgbClr val="000000"/>
              </a:solidFill>
              <a:latin typeface="Courier" charset="0"/>
              <a:ea typeface="ＭＳ Ｐゴシック" pitchFamily="-84" charset="-128"/>
            </a:endParaRPr>
          </a:p>
          <a:p>
            <a:endParaRPr lang="en-US" sz="1600">
              <a:latin typeface="Courier" charset="0"/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A4B1B8A-C20F-488D-961F-DAB8DA5A9143}" type="slidenum">
              <a:rPr lang="en-US" sz="800" smtClean="0">
                <a:latin typeface="Calibri" pitchFamily="34" charset="0"/>
              </a:rPr>
              <a:pPr/>
              <a:t>43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BinaryTree::preorder(TreeNode *treePtr, FunctionType visit)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visit(treePtr-&gt;item);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preorder(treePtr-&gt;leftChildPtr,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preorder(treePtr-&gt;rightChildPtr,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BinaryTree::inorder(TreeNode *treePtr, FunctionType visit)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inorder(treePtr-&gt;leftChildPtr,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visit(treePtr-&gt;item);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inorder(treePtr-&gt;rightChildPtr,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BinaryTree::postorder(TreeNode *treePtr, FunctionType visit)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postorder(treePtr-&gt;leftChildPtr,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postorder(treePtr-&gt;rightChildPtr,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visit(treePtr-&gt;item);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endParaRPr lang="en-US" sz="160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CD0EE19-628F-4881-B3F4-458EDF5AB337}" type="slidenum">
              <a:rPr lang="en-US" sz="800" smtClean="0">
                <a:latin typeface="Calibri" pitchFamily="34" charset="0"/>
              </a:rPr>
              <a:pPr/>
              <a:t>44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a typeface="ＭＳ Ｐゴシック" pitchFamily="-84" charset="-128"/>
              </a:rPr>
              <a:t>Complexity of Traversals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>
                <a:ea typeface="ＭＳ Ｐゴシック" pitchFamily="-84" charset="-128"/>
              </a:rPr>
              <a:t>What is the complexity of each traversal type? </a:t>
            </a:r>
          </a:p>
          <a:p>
            <a:endParaRPr lang="tr-TR">
              <a:ea typeface="ＭＳ Ｐゴシック" pitchFamily="-84" charset="-128"/>
            </a:endParaRPr>
          </a:p>
          <a:p>
            <a:r>
              <a:rPr lang="tr-TR">
                <a:ea typeface="ＭＳ Ｐゴシック" pitchFamily="-84" charset="-128"/>
              </a:rPr>
              <a:t>Preorder traversal</a:t>
            </a:r>
          </a:p>
          <a:p>
            <a:endParaRPr lang="tr-TR">
              <a:ea typeface="ＭＳ Ｐゴシック" pitchFamily="-84" charset="-128"/>
            </a:endParaRPr>
          </a:p>
          <a:p>
            <a:r>
              <a:rPr lang="tr-TR">
                <a:ea typeface="ＭＳ Ｐゴシック" pitchFamily="-84" charset="-128"/>
              </a:rPr>
              <a:t>Postorder traversal</a:t>
            </a:r>
          </a:p>
          <a:p>
            <a:endParaRPr lang="tr-TR">
              <a:ea typeface="ＭＳ Ｐゴシック" pitchFamily="-84" charset="-128"/>
            </a:endParaRPr>
          </a:p>
          <a:p>
            <a:r>
              <a:rPr lang="tr-TR">
                <a:ea typeface="ＭＳ Ｐゴシック" pitchFamily="-84" charset="-128"/>
              </a:rPr>
              <a:t>Inorder traversal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23107B3-8EE3-4A88-A949-37D0F50916B4}" type="slidenum">
              <a:rPr lang="en-US" sz="800" smtClean="0">
                <a:latin typeface="Calibri" pitchFamily="34" charset="0"/>
              </a:rPr>
              <a:pPr/>
              <a:t>45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FBFD9BD-A650-4356-9E38-06D5A6CAD0EF}" type="slidenum">
              <a:rPr lang="en-US" sz="800" smtClean="0">
                <a:latin typeface="Calibri" pitchFamily="34" charset="0"/>
              </a:rPr>
              <a:pPr/>
              <a:t>46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Binary Search Tree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372600" cy="5105400"/>
          </a:xfrm>
        </p:spPr>
        <p:txBody>
          <a:bodyPr/>
          <a:lstStyle/>
          <a:p>
            <a:r>
              <a:rPr lang="en-US">
                <a:ea typeface="ＭＳ Ｐゴシック" pitchFamily="-84" charset="-128"/>
              </a:rPr>
              <a:t>An important application of binary trees is their use in searching.</a:t>
            </a:r>
          </a:p>
          <a:p>
            <a:endParaRPr lang="en-US">
              <a:ea typeface="ＭＳ Ｐゴシック" pitchFamily="-84" charset="-128"/>
            </a:endParaRPr>
          </a:p>
          <a:p>
            <a:pPr algn="just"/>
            <a:r>
              <a:rPr lang="en-US" b="1" i="1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Binary search tree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 </a:t>
            </a:r>
            <a:r>
              <a:rPr lang="en-US">
                <a:ea typeface="ＭＳ Ｐゴシック" pitchFamily="-84" charset="-128"/>
                <a:cs typeface="Times New Roman" pitchFamily="-84" charset="0"/>
              </a:rPr>
              <a:t>is a binary tree in which every node X contains a data value that satisfies the following:</a:t>
            </a:r>
          </a:p>
          <a:p>
            <a:pPr lvl="1" algn="just">
              <a:buFontTx/>
              <a:buAutoNum type="alphaLcParenR"/>
            </a:pPr>
            <a:r>
              <a:rPr lang="en-US" sz="2400">
                <a:ea typeface="ＭＳ Ｐゴシック" pitchFamily="-84" charset="-128"/>
                <a:cs typeface="Times New Roman" pitchFamily="-84" charset="0"/>
              </a:rPr>
              <a:t> all data values in its </a:t>
            </a:r>
            <a:r>
              <a:rPr lang="en-US" sz="2400" b="1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left subtree are smaller </a:t>
            </a:r>
            <a:r>
              <a:rPr lang="en-US" sz="2400">
                <a:ea typeface="ＭＳ Ｐゴシック" pitchFamily="-84" charset="-128"/>
                <a:cs typeface="Times New Roman" pitchFamily="-84" charset="0"/>
              </a:rPr>
              <a:t>than data value in X</a:t>
            </a:r>
            <a:endParaRPr lang="tr-TR" sz="2400">
              <a:ea typeface="ＭＳ Ｐゴシック" pitchFamily="-84" charset="-128"/>
              <a:cs typeface="Times New Roman" pitchFamily="-84" charset="0"/>
            </a:endParaRPr>
          </a:p>
          <a:p>
            <a:pPr lvl="1" algn="just">
              <a:buFontTx/>
              <a:buAutoNum type="alphaLcParenR"/>
            </a:pPr>
            <a:r>
              <a:rPr lang="en-US" sz="2400">
                <a:ea typeface="ＭＳ Ｐゴシック" pitchFamily="-84" charset="-128"/>
              </a:rPr>
              <a:t> </a:t>
            </a:r>
            <a:r>
              <a:rPr lang="en-US" sz="2400">
                <a:ea typeface="ＭＳ Ｐゴシック" pitchFamily="-84" charset="-128"/>
                <a:cs typeface="Times New Roman" pitchFamily="-84" charset="0"/>
              </a:rPr>
              <a:t> all data values in its </a:t>
            </a:r>
            <a:r>
              <a:rPr lang="tr-TR" sz="2400" b="1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right </a:t>
            </a:r>
            <a:r>
              <a:rPr lang="en-US" sz="2400" b="1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subtree are </a:t>
            </a:r>
            <a:r>
              <a:rPr lang="tr-TR" sz="2400" b="1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larger </a:t>
            </a:r>
            <a:r>
              <a:rPr lang="en-US" sz="2400">
                <a:ea typeface="ＭＳ Ｐゴシック" pitchFamily="-84" charset="-128"/>
                <a:cs typeface="Times New Roman" pitchFamily="-84" charset="0"/>
              </a:rPr>
              <a:t>than data value in X</a:t>
            </a:r>
            <a:endParaRPr lang="en-US" sz="2400">
              <a:ea typeface="ＭＳ Ｐゴシック" pitchFamily="-84" charset="-128"/>
            </a:endParaRPr>
          </a:p>
          <a:p>
            <a:pPr lvl="1" algn="just">
              <a:buFontTx/>
              <a:buAutoNum type="alphaLcParenR"/>
            </a:pPr>
            <a:r>
              <a:rPr lang="en-US" sz="2400">
                <a:ea typeface="ＭＳ Ｐゴシック" pitchFamily="-84" charset="-128"/>
              </a:rPr>
              <a:t>the left and right subtrees are also binary search trees</a:t>
            </a:r>
          </a:p>
          <a:p>
            <a:endParaRPr lang="en-US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713B4E40-A747-4E7D-8917-8C1EF334CF92}" type="slidenum">
              <a:rPr lang="en-US" sz="800" smtClean="0">
                <a:latin typeface="Calibri" pitchFamily="34" charset="0"/>
              </a:rPr>
              <a:pPr/>
              <a:t>47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Binary Search Tree</a:t>
            </a:r>
          </a:p>
        </p:txBody>
      </p:sp>
      <p:grpSp>
        <p:nvGrpSpPr>
          <p:cNvPr id="49158" name="Group 3"/>
          <p:cNvGrpSpPr>
            <a:grpSpLocks/>
          </p:cNvGrpSpPr>
          <p:nvPr/>
        </p:nvGrpSpPr>
        <p:grpSpPr bwMode="auto">
          <a:xfrm>
            <a:off x="582613" y="1184275"/>
            <a:ext cx="3074987" cy="3540125"/>
            <a:chOff x="367" y="746"/>
            <a:chExt cx="1588" cy="1588"/>
          </a:xfrm>
        </p:grpSpPr>
        <p:sp>
          <p:nvSpPr>
            <p:cNvPr id="49175" name="Oval 4"/>
            <p:cNvSpPr>
              <a:spLocks noChangeArrowheads="1"/>
            </p:cNvSpPr>
            <p:nvPr/>
          </p:nvSpPr>
          <p:spPr bwMode="auto">
            <a:xfrm>
              <a:off x="1274" y="74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6</a:t>
              </a:r>
            </a:p>
          </p:txBody>
        </p:sp>
        <p:sp>
          <p:nvSpPr>
            <p:cNvPr id="49176" name="Oval 5"/>
            <p:cNvSpPr>
              <a:spLocks noChangeArrowheads="1"/>
            </p:cNvSpPr>
            <p:nvPr/>
          </p:nvSpPr>
          <p:spPr bwMode="auto">
            <a:xfrm>
              <a:off x="821" y="119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49177" name="Oval 6"/>
            <p:cNvSpPr>
              <a:spLocks noChangeArrowheads="1"/>
            </p:cNvSpPr>
            <p:nvPr/>
          </p:nvSpPr>
          <p:spPr bwMode="auto">
            <a:xfrm>
              <a:off x="1728" y="1200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8</a:t>
              </a:r>
            </a:p>
          </p:txBody>
        </p:sp>
        <p:sp>
          <p:nvSpPr>
            <p:cNvPr id="49178" name="Oval 7"/>
            <p:cNvSpPr>
              <a:spLocks noChangeArrowheads="1"/>
            </p:cNvSpPr>
            <p:nvPr/>
          </p:nvSpPr>
          <p:spPr bwMode="auto">
            <a:xfrm>
              <a:off x="367" y="1653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49179" name="Oval 8"/>
            <p:cNvSpPr>
              <a:spLocks noChangeArrowheads="1"/>
            </p:cNvSpPr>
            <p:nvPr/>
          </p:nvSpPr>
          <p:spPr bwMode="auto">
            <a:xfrm>
              <a:off x="1274" y="1653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49180" name="Oval 9"/>
            <p:cNvSpPr>
              <a:spLocks noChangeArrowheads="1"/>
            </p:cNvSpPr>
            <p:nvPr/>
          </p:nvSpPr>
          <p:spPr bwMode="auto">
            <a:xfrm>
              <a:off x="821" y="21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  <p:sp>
          <p:nvSpPr>
            <p:cNvPr id="49181" name="Line 10"/>
            <p:cNvSpPr>
              <a:spLocks noChangeShapeType="1"/>
            </p:cNvSpPr>
            <p:nvPr/>
          </p:nvSpPr>
          <p:spPr bwMode="auto">
            <a:xfrm flipH="1">
              <a:off x="564" y="141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82" name="Line 11"/>
            <p:cNvSpPr>
              <a:spLocks noChangeShapeType="1"/>
            </p:cNvSpPr>
            <p:nvPr/>
          </p:nvSpPr>
          <p:spPr bwMode="auto">
            <a:xfrm flipH="1">
              <a:off x="1031" y="1856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83" name="Line 12"/>
            <p:cNvSpPr>
              <a:spLocks noChangeShapeType="1"/>
            </p:cNvSpPr>
            <p:nvPr/>
          </p:nvSpPr>
          <p:spPr bwMode="auto">
            <a:xfrm flipH="1">
              <a:off x="1026" y="95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84" name="Line 13"/>
            <p:cNvSpPr>
              <a:spLocks noChangeShapeType="1"/>
            </p:cNvSpPr>
            <p:nvPr/>
          </p:nvSpPr>
          <p:spPr bwMode="auto">
            <a:xfrm>
              <a:off x="1031" y="1394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85" name="Line 14"/>
            <p:cNvSpPr>
              <a:spLocks noChangeShapeType="1"/>
            </p:cNvSpPr>
            <p:nvPr/>
          </p:nvSpPr>
          <p:spPr bwMode="auto">
            <a:xfrm>
              <a:off x="1480" y="943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9159" name="Group 15"/>
          <p:cNvGrpSpPr>
            <a:grpSpLocks/>
          </p:cNvGrpSpPr>
          <p:nvPr/>
        </p:nvGrpSpPr>
        <p:grpSpPr bwMode="auto">
          <a:xfrm>
            <a:off x="4960938" y="1219200"/>
            <a:ext cx="3040062" cy="3581400"/>
            <a:chOff x="3125" y="768"/>
            <a:chExt cx="1588" cy="1593"/>
          </a:xfrm>
        </p:grpSpPr>
        <p:sp>
          <p:nvSpPr>
            <p:cNvPr id="49162" name="Oval 16"/>
            <p:cNvSpPr>
              <a:spLocks noChangeArrowheads="1"/>
            </p:cNvSpPr>
            <p:nvPr/>
          </p:nvSpPr>
          <p:spPr bwMode="auto">
            <a:xfrm>
              <a:off x="4032" y="76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6</a:t>
              </a:r>
            </a:p>
          </p:txBody>
        </p:sp>
        <p:sp>
          <p:nvSpPr>
            <p:cNvPr id="49163" name="Oval 17"/>
            <p:cNvSpPr>
              <a:spLocks noChangeArrowheads="1"/>
            </p:cNvSpPr>
            <p:nvPr/>
          </p:nvSpPr>
          <p:spPr bwMode="auto">
            <a:xfrm>
              <a:off x="3579" y="1221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49164" name="Oval 18"/>
            <p:cNvSpPr>
              <a:spLocks noChangeArrowheads="1"/>
            </p:cNvSpPr>
            <p:nvPr/>
          </p:nvSpPr>
          <p:spPr bwMode="auto">
            <a:xfrm>
              <a:off x="4486" y="122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8</a:t>
              </a:r>
            </a:p>
          </p:txBody>
        </p:sp>
        <p:sp>
          <p:nvSpPr>
            <p:cNvPr id="49165" name="Oval 19"/>
            <p:cNvSpPr>
              <a:spLocks noChangeArrowheads="1"/>
            </p:cNvSpPr>
            <p:nvPr/>
          </p:nvSpPr>
          <p:spPr bwMode="auto">
            <a:xfrm>
              <a:off x="3125" y="168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49166" name="Oval 20"/>
            <p:cNvSpPr>
              <a:spLocks noChangeArrowheads="1"/>
            </p:cNvSpPr>
            <p:nvPr/>
          </p:nvSpPr>
          <p:spPr bwMode="auto">
            <a:xfrm>
              <a:off x="4032" y="168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49167" name="Oval 21"/>
            <p:cNvSpPr>
              <a:spLocks noChangeArrowheads="1"/>
            </p:cNvSpPr>
            <p:nvPr/>
          </p:nvSpPr>
          <p:spPr bwMode="auto">
            <a:xfrm>
              <a:off x="3579" y="213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  <p:sp>
          <p:nvSpPr>
            <p:cNvPr id="49168" name="Line 22"/>
            <p:cNvSpPr>
              <a:spLocks noChangeShapeType="1"/>
            </p:cNvSpPr>
            <p:nvPr/>
          </p:nvSpPr>
          <p:spPr bwMode="auto">
            <a:xfrm flipH="1">
              <a:off x="3322" y="1438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69" name="Line 23"/>
            <p:cNvSpPr>
              <a:spLocks noChangeShapeType="1"/>
            </p:cNvSpPr>
            <p:nvPr/>
          </p:nvSpPr>
          <p:spPr bwMode="auto">
            <a:xfrm flipH="1">
              <a:off x="3781" y="1891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70" name="Line 24"/>
            <p:cNvSpPr>
              <a:spLocks noChangeShapeType="1"/>
            </p:cNvSpPr>
            <p:nvPr/>
          </p:nvSpPr>
          <p:spPr bwMode="auto">
            <a:xfrm flipH="1">
              <a:off x="3784" y="973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71" name="Line 25"/>
            <p:cNvSpPr>
              <a:spLocks noChangeShapeType="1"/>
            </p:cNvSpPr>
            <p:nvPr/>
          </p:nvSpPr>
          <p:spPr bwMode="auto">
            <a:xfrm>
              <a:off x="3789" y="1421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72" name="Line 26"/>
            <p:cNvSpPr>
              <a:spLocks noChangeShapeType="1"/>
            </p:cNvSpPr>
            <p:nvPr/>
          </p:nvSpPr>
          <p:spPr bwMode="auto">
            <a:xfrm>
              <a:off x="4238" y="965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73" name="Oval 27"/>
            <p:cNvSpPr>
              <a:spLocks noChangeArrowheads="1"/>
            </p:cNvSpPr>
            <p:nvPr/>
          </p:nvSpPr>
          <p:spPr bwMode="auto">
            <a:xfrm>
              <a:off x="4486" y="213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7</a:t>
              </a:r>
            </a:p>
          </p:txBody>
        </p:sp>
        <p:sp>
          <p:nvSpPr>
            <p:cNvPr id="49174" name="Line 28"/>
            <p:cNvSpPr>
              <a:spLocks noChangeShapeType="1"/>
            </p:cNvSpPr>
            <p:nvPr/>
          </p:nvSpPr>
          <p:spPr bwMode="auto">
            <a:xfrm>
              <a:off x="4237" y="1882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9160" name="Text Box 29"/>
          <p:cNvSpPr txBox="1">
            <a:spLocks noChangeArrowheads="1"/>
          </p:cNvSpPr>
          <p:nvPr/>
        </p:nvSpPr>
        <p:spPr bwMode="auto">
          <a:xfrm>
            <a:off x="685800" y="5410200"/>
            <a:ext cx="2451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A </a:t>
            </a:r>
            <a:r>
              <a:rPr lang="en-US" sz="2000" i="1">
                <a:latin typeface="Arial" charset="0"/>
              </a:rPr>
              <a:t>binary search tree</a:t>
            </a:r>
          </a:p>
        </p:txBody>
      </p:sp>
      <p:sp>
        <p:nvSpPr>
          <p:cNvPr id="49161" name="Text Box 30"/>
          <p:cNvSpPr txBox="1">
            <a:spLocks noChangeArrowheads="1"/>
          </p:cNvSpPr>
          <p:nvPr/>
        </p:nvSpPr>
        <p:spPr bwMode="auto">
          <a:xfrm>
            <a:off x="4419600" y="5486400"/>
            <a:ext cx="41910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sz="2000">
                <a:latin typeface="Arial" charset="0"/>
              </a:rPr>
              <a:t>Not a </a:t>
            </a:r>
            <a:r>
              <a:rPr lang="en-US" sz="2000" i="1">
                <a:latin typeface="Arial" charset="0"/>
              </a:rPr>
              <a:t>binary search tree, </a:t>
            </a:r>
          </a:p>
          <a:p>
            <a:pPr algn="ctr" eaLnBrk="1" hangingPunct="1"/>
            <a:r>
              <a:rPr lang="en-US" sz="2000">
                <a:latin typeface="Arial" charset="0"/>
              </a:rPr>
              <a:t>but a</a:t>
            </a:r>
            <a:r>
              <a:rPr lang="en-US" sz="2000" b="1" i="1">
                <a:latin typeface="Arial" charset="0"/>
              </a:rPr>
              <a:t> </a:t>
            </a:r>
            <a:r>
              <a:rPr lang="en-US" sz="2000" i="1">
                <a:latin typeface="Arial" charset="0"/>
              </a:rPr>
              <a:t>binary tree</a:t>
            </a:r>
            <a:r>
              <a:rPr lang="tr-TR" sz="2000" i="1">
                <a:latin typeface="Arial" charset="0"/>
              </a:rPr>
              <a:t>   </a:t>
            </a:r>
            <a:r>
              <a:rPr lang="tr-TR" sz="2000" b="1">
                <a:solidFill>
                  <a:srgbClr val="C00000"/>
                </a:solidFill>
                <a:latin typeface="Arial" charset="0"/>
              </a:rPr>
              <a:t>Why?</a:t>
            </a:r>
            <a:endParaRPr lang="en-US" sz="2000" b="1">
              <a:solidFill>
                <a:srgbClr val="C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669C7DC8-CFC4-4587-A314-AA7A6C30CFD0}" type="slidenum">
              <a:rPr lang="en-US" sz="800" smtClean="0">
                <a:latin typeface="Calibri" pitchFamily="34" charset="0"/>
              </a:rPr>
              <a:pPr/>
              <a:t>48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Binary Search Trees – containing same data</a:t>
            </a:r>
          </a:p>
        </p:txBody>
      </p:sp>
      <p:pic>
        <p:nvPicPr>
          <p:cNvPr id="50182" name="Picture 3" descr="Carrano1019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30480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4" descr="Carrano1020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400"/>
            <a:ext cx="55292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93655CF-3B74-43EC-9436-6144FA4502D7}" type="slidenum">
              <a:rPr lang="en-US" sz="800" smtClean="0">
                <a:latin typeface="Calibri" pitchFamily="34" charset="0"/>
              </a:rPr>
              <a:pPr/>
              <a:t>49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5120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BinarySearchTree Class – UML Diagram</a:t>
            </a:r>
          </a:p>
        </p:txBody>
      </p:sp>
      <p:pic>
        <p:nvPicPr>
          <p:cNvPr id="51206" name="Picture 1027" descr="Carrano1018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76400"/>
            <a:ext cx="3665538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679ED96-2777-41D3-9D04-2FDEBB46A82A}" type="slidenum">
              <a:rPr lang="en-US" sz="800" smtClean="0">
                <a:latin typeface="Calibri" pitchFamily="34" charset="0"/>
              </a:rPr>
              <a:pPr/>
              <a:t>5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What is a Tree? 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>
                <a:ea typeface="ＭＳ Ｐゴシック" pitchFamily="-84" charset="-128"/>
              </a:rPr>
              <a:t>The root of each sub-tree is said to be </a:t>
            </a: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child</a:t>
            </a:r>
            <a:r>
              <a:rPr lang="en-US">
                <a:ea typeface="ＭＳ Ｐゴシック" pitchFamily="-84" charset="-128"/>
              </a:rPr>
              <a:t> of r, and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ea typeface="ＭＳ Ｐゴシック" pitchFamily="-84" charset="-128"/>
              </a:rPr>
              <a:t>	r is the </a:t>
            </a: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parent</a:t>
            </a:r>
            <a:r>
              <a:rPr lang="en-US">
                <a:ea typeface="ＭＳ Ｐゴシック" pitchFamily="-84" charset="-128"/>
              </a:rPr>
              <a:t> of each sub-tree</a:t>
            </a:r>
            <a:r>
              <a:rPr lang="tr-TR">
                <a:ea typeface="ＭＳ Ｐゴシック" pitchFamily="-84" charset="-128"/>
              </a:rPr>
              <a:t>’s</a:t>
            </a:r>
            <a:r>
              <a:rPr lang="en-US">
                <a:ea typeface="ＭＳ Ｐゴシック" pitchFamily="-84" charset="-128"/>
              </a:rPr>
              <a:t> root.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>
                <a:ea typeface="ＭＳ Ｐゴシック" pitchFamily="-84" charset="-128"/>
              </a:rPr>
              <a:t>If a tree is a collection of N nodes, then it has N-1 edges.</a:t>
            </a:r>
            <a:r>
              <a:rPr lang="tr-TR">
                <a:ea typeface="ＭＳ Ｐゴシック" pitchFamily="-84" charset="-128"/>
              </a:rPr>
              <a:t> </a:t>
            </a:r>
            <a:r>
              <a:rPr lang="tr-TR" b="1">
                <a:solidFill>
                  <a:srgbClr val="FF0000"/>
                </a:solidFill>
                <a:ea typeface="ＭＳ Ｐゴシック" pitchFamily="-84" charset="-128"/>
              </a:rPr>
              <a:t>Why?</a:t>
            </a:r>
            <a:endParaRPr lang="en-US" b="1">
              <a:solidFill>
                <a:srgbClr val="FF0000"/>
              </a:solidFill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endParaRPr lang="en-US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>
                <a:ea typeface="ＭＳ Ｐゴシック" pitchFamily="-84" charset="-128"/>
              </a:rPr>
              <a:t>A </a:t>
            </a:r>
            <a:r>
              <a:rPr lang="en-US" b="1" i="1">
                <a:ea typeface="ＭＳ Ｐゴシック" pitchFamily="-84" charset="-128"/>
              </a:rPr>
              <a:t>path</a:t>
            </a:r>
            <a:r>
              <a:rPr lang="en-US">
                <a:ea typeface="ＭＳ Ｐゴシック" pitchFamily="-84" charset="-128"/>
              </a:rPr>
              <a:t> from node n</a:t>
            </a:r>
            <a:r>
              <a:rPr lang="en-US" baseline="-25000">
                <a:ea typeface="ＭＳ Ｐゴシック" pitchFamily="-84" charset="-128"/>
              </a:rPr>
              <a:t>1</a:t>
            </a:r>
            <a:r>
              <a:rPr lang="en-US">
                <a:ea typeface="ＭＳ Ｐゴシック" pitchFamily="-84" charset="-128"/>
              </a:rPr>
              <a:t> to n</a:t>
            </a:r>
            <a:r>
              <a:rPr lang="en-US" baseline="-25000">
                <a:ea typeface="ＭＳ Ｐゴシック" pitchFamily="-84" charset="-128"/>
              </a:rPr>
              <a:t>k</a:t>
            </a:r>
            <a:r>
              <a:rPr lang="en-US">
                <a:ea typeface="ＭＳ Ｐゴシック" pitchFamily="-84" charset="-128"/>
              </a:rPr>
              <a:t> is defined as a sequence of nodes n</a:t>
            </a:r>
            <a:r>
              <a:rPr lang="en-US" baseline="-25000">
                <a:ea typeface="ＭＳ Ｐゴシック" pitchFamily="-84" charset="-128"/>
              </a:rPr>
              <a:t>1</a:t>
            </a:r>
            <a:r>
              <a:rPr lang="en-US">
                <a:ea typeface="ＭＳ Ｐゴシック" pitchFamily="-84" charset="-128"/>
              </a:rPr>
              <a:t>,n</a:t>
            </a:r>
            <a:r>
              <a:rPr lang="en-US" baseline="-25000">
                <a:ea typeface="ＭＳ Ｐゴシック" pitchFamily="-84" charset="-128"/>
              </a:rPr>
              <a:t>2</a:t>
            </a:r>
            <a:r>
              <a:rPr lang="en-US">
                <a:ea typeface="ＭＳ Ｐゴシック" pitchFamily="-84" charset="-128"/>
              </a:rPr>
              <a:t>, …,n</a:t>
            </a:r>
            <a:r>
              <a:rPr lang="en-US" baseline="-25000">
                <a:ea typeface="ＭＳ Ｐゴシック" pitchFamily="-84" charset="-128"/>
              </a:rPr>
              <a:t>k</a:t>
            </a:r>
            <a:r>
              <a:rPr lang="en-US">
                <a:ea typeface="ＭＳ Ｐゴシック" pitchFamily="-84" charset="-128"/>
              </a:rPr>
              <a:t> such that n</a:t>
            </a:r>
            <a:r>
              <a:rPr lang="en-US" baseline="-25000">
                <a:ea typeface="ＭＳ Ｐゴシック" pitchFamily="-84" charset="-128"/>
              </a:rPr>
              <a:t>i</a:t>
            </a:r>
            <a:r>
              <a:rPr lang="en-US">
                <a:ea typeface="ＭＳ Ｐゴシック" pitchFamily="-84" charset="-128"/>
              </a:rPr>
              <a:t> is parent of n</a:t>
            </a:r>
            <a:r>
              <a:rPr lang="en-US" baseline="-25000">
                <a:ea typeface="ＭＳ Ｐゴシック" pitchFamily="-84" charset="-128"/>
              </a:rPr>
              <a:t>i+1 </a:t>
            </a:r>
            <a:r>
              <a:rPr lang="en-US">
                <a:ea typeface="ＭＳ Ｐゴシック" pitchFamily="-84" charset="-128"/>
              </a:rPr>
              <a:t>(1 </a:t>
            </a:r>
            <a:r>
              <a:rPr lang="en-US">
                <a:ea typeface="ＭＳ Ｐゴシック" pitchFamily="-84" charset="-128"/>
                <a:cs typeface="Arial" charset="0"/>
              </a:rPr>
              <a:t>≤ </a:t>
            </a:r>
            <a:r>
              <a:rPr lang="en-US">
                <a:ea typeface="ＭＳ Ｐゴシック" pitchFamily="-84" charset="-128"/>
              </a:rPr>
              <a:t>i &lt; k)</a:t>
            </a:r>
            <a:endParaRPr lang="en-US" sz="320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ea typeface="ＭＳ Ｐゴシック" pitchFamily="-84" charset="-128"/>
              </a:rPr>
              <a:t>There is a path from every node to itself. </a:t>
            </a:r>
          </a:p>
          <a:p>
            <a:pPr lvl="1">
              <a:lnSpc>
                <a:spcPct val="80000"/>
              </a:lnSpc>
            </a:pPr>
            <a:r>
              <a:rPr lang="en-US" sz="2400">
                <a:ea typeface="ＭＳ Ｐゴシック" pitchFamily="-84" charset="-128"/>
              </a:rPr>
              <a:t>There is exactly one path from the root to each node. </a:t>
            </a:r>
            <a:r>
              <a:rPr lang="tr-TR" sz="2400" b="1">
                <a:solidFill>
                  <a:srgbClr val="FF0000"/>
                </a:solidFill>
                <a:ea typeface="ＭＳ Ｐゴシック" pitchFamily="-84" charset="-128"/>
              </a:rPr>
              <a:t>Why?</a:t>
            </a:r>
            <a:endParaRPr lang="en-US" sz="2400" b="1">
              <a:solidFill>
                <a:srgbClr val="FF0000"/>
              </a:solidFill>
              <a:ea typeface="ＭＳ Ｐゴシック" pitchFamily="-8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ea typeface="ＭＳ Ｐゴシック" pitchFamily="-84" charset="-128"/>
              </a:rPr>
              <a:t> </a:t>
            </a:r>
          </a:p>
          <a:p>
            <a:endParaRPr lang="en-US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The </a:t>
            </a:r>
            <a:r>
              <a:rPr lang="en-US" dirty="0" err="1">
                <a:ea typeface="+mj-ea"/>
                <a:cs typeface="+mj-cs"/>
              </a:rPr>
              <a:t>KeyedItem</a:t>
            </a:r>
            <a:r>
              <a:rPr lang="en-US" dirty="0">
                <a:ea typeface="+mj-ea"/>
                <a:cs typeface="+mj-cs"/>
              </a:rPr>
              <a:t> Class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9525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typedef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desired-type-of-search-key KeyType;</a:t>
            </a:r>
          </a:p>
          <a:p>
            <a:pPr>
              <a:buFontTx/>
              <a:buNone/>
            </a:pPr>
            <a:endParaRPr lang="en-US" sz="180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class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KeyedItem {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public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: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KeyedItem() { } 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KeyedItem(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KeyType&amp; keyValue) : searchKey(keyValue) { }</a:t>
            </a:r>
          </a:p>
          <a:p>
            <a:pPr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KeyType getKey() 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{ 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return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searchKey;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private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: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KeyType searchKey;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800">
                <a:solidFill>
                  <a:srgbClr val="008324"/>
                </a:solidFill>
                <a:ea typeface="ＭＳ Ｐゴシック" pitchFamily="-84" charset="-128"/>
              </a:rPr>
              <a:t>// ... and other data items</a:t>
            </a: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};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495559B-540B-4EED-A4D3-A902A7D74C87}" type="slidenum">
              <a:rPr lang="en-US" sz="800" smtClean="0">
                <a:latin typeface="Calibri" pitchFamily="34" charset="0"/>
              </a:rPr>
              <a:pPr/>
              <a:t>50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The </a:t>
            </a:r>
            <a:r>
              <a:rPr lang="en-US" dirty="0" err="1">
                <a:ea typeface="+mj-ea"/>
                <a:cs typeface="+mj-cs"/>
              </a:rPr>
              <a:t>TreeNode</a:t>
            </a:r>
            <a:r>
              <a:rPr lang="en-US" dirty="0">
                <a:ea typeface="+mj-ea"/>
                <a:cs typeface="+mj-cs"/>
              </a:rPr>
              <a:t> Class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9525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typedef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KeyedItem TreeItemType;</a:t>
            </a:r>
          </a:p>
          <a:p>
            <a:pPr>
              <a:buFontTx/>
              <a:buNone/>
            </a:pPr>
            <a:endParaRPr lang="en-US" sz="180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class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TreeNode { 	</a:t>
            </a:r>
            <a:r>
              <a:rPr lang="en-US" sz="1800">
                <a:solidFill>
                  <a:srgbClr val="008324"/>
                </a:solidFill>
                <a:ea typeface="ＭＳ Ｐゴシック" pitchFamily="-84" charset="-128"/>
              </a:rPr>
              <a:t>// a node in the tree</a:t>
            </a: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private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: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TreeNode() { }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TreeNode(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TreeItemType&amp; nodeItem,TreeNode *left = 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					     TreeNode *right = 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)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: item(nodeItem), leftChildPtr(left), rightChildPtr(right){ }</a:t>
            </a:r>
          </a:p>
          <a:p>
            <a:pPr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TreeItemType item; 		</a:t>
            </a:r>
            <a:r>
              <a:rPr lang="en-US" sz="1800">
                <a:solidFill>
                  <a:srgbClr val="008324"/>
                </a:solidFill>
                <a:ea typeface="ＭＳ Ｐゴシック" pitchFamily="-84" charset="-128"/>
              </a:rPr>
              <a:t>// a data item in the tree</a:t>
            </a: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TreeNode *leftChildPtr;	</a:t>
            </a:r>
            <a:r>
              <a:rPr lang="en-US" sz="1800">
                <a:solidFill>
                  <a:srgbClr val="008324"/>
                </a:solidFill>
                <a:ea typeface="ＭＳ Ｐゴシック" pitchFamily="-84" charset="-128"/>
              </a:rPr>
              <a:t>// pointers to children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TreeNode *rightChildPtr; </a:t>
            </a:r>
          </a:p>
          <a:p>
            <a:pPr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</a:t>
            </a:r>
            <a:r>
              <a:rPr lang="en-US" sz="1800">
                <a:solidFill>
                  <a:srgbClr val="008324"/>
                </a:solidFill>
                <a:ea typeface="ＭＳ Ｐゴシック" pitchFamily="-84" charset="-128"/>
              </a:rPr>
              <a:t>// friend class - can access private parts</a:t>
            </a: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friend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class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BinarySearchTree;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};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61DFB90C-D4F7-4FB4-9CB7-E1579D82EF76}" type="slidenum">
              <a:rPr lang="en-US" sz="800" smtClean="0">
                <a:latin typeface="Calibri" pitchFamily="34" charset="0"/>
              </a:rPr>
              <a:pPr/>
              <a:t>51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The </a:t>
            </a:r>
            <a:r>
              <a:rPr lang="en-US" dirty="0" err="1">
                <a:ea typeface="+mj-ea"/>
                <a:cs typeface="+mj-cs"/>
              </a:rPr>
              <a:t>BinarySearchTree</a:t>
            </a:r>
            <a:r>
              <a:rPr lang="en-US" dirty="0">
                <a:ea typeface="+mj-ea"/>
                <a:cs typeface="+mj-cs"/>
              </a:rPr>
              <a:t> Class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ea typeface="ＭＳ Ｐゴシック" pitchFamily="-84" charset="-128"/>
              </a:rPr>
              <a:t>Properties</a:t>
            </a:r>
          </a:p>
          <a:p>
            <a:pPr lvl="1"/>
            <a:r>
              <a:rPr lang="en-US" sz="1800">
                <a:latin typeface="Courier" charset="0"/>
                <a:ea typeface="ＭＳ Ｐゴシック" pitchFamily="-84" charset="-128"/>
              </a:rPr>
              <a:t>TreeNode * root</a:t>
            </a:r>
          </a:p>
          <a:p>
            <a:pPr lvl="1"/>
            <a:endParaRPr lang="en-US" sz="1800">
              <a:latin typeface="Courier" charset="0"/>
              <a:ea typeface="ＭＳ Ｐゴシック" pitchFamily="-84" charset="-128"/>
            </a:endParaRPr>
          </a:p>
          <a:p>
            <a:r>
              <a:rPr lang="en-US" b="1">
                <a:ea typeface="ＭＳ Ｐゴシック" pitchFamily="-84" charset="-128"/>
              </a:rPr>
              <a:t>Constructors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BinarySearchTree();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BinarySearchTree(</a:t>
            </a:r>
            <a:r>
              <a:rPr lang="en-US" sz="1800">
                <a:solidFill>
                  <a:srgbClr val="760F50"/>
                </a:solidFill>
                <a:latin typeface="Courier" charset="0"/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</a:t>
            </a:r>
            <a:r>
              <a:rPr lang="en-US" sz="1800">
                <a:solidFill>
                  <a:srgbClr val="3F6E74"/>
                </a:solidFill>
                <a:latin typeface="Courier" charset="0"/>
                <a:ea typeface="ＭＳ Ｐゴシック" pitchFamily="-84" charset="-128"/>
              </a:rPr>
              <a:t>BinarySearchTree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&amp; tree);</a:t>
            </a:r>
          </a:p>
          <a:p>
            <a:pPr lvl="1">
              <a:buFontTx/>
              <a:buNone/>
            </a:pPr>
            <a:endParaRPr lang="en-US" sz="1600">
              <a:solidFill>
                <a:srgbClr val="000000"/>
              </a:solidFill>
              <a:latin typeface="Courier" charset="0"/>
              <a:ea typeface="ＭＳ Ｐゴシック" pitchFamily="-84" charset="-128"/>
            </a:endParaRPr>
          </a:p>
          <a:p>
            <a:r>
              <a:rPr lang="en-US" b="1">
                <a:solidFill>
                  <a:srgbClr val="000000"/>
                </a:solidFill>
                <a:ea typeface="ＭＳ Ｐゴシック" pitchFamily="-84" charset="-128"/>
              </a:rPr>
              <a:t>Destructor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~BinarySearchTree();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42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3EFE272-9877-4DA3-8BE5-BA05E2FC9804}" type="slidenum">
              <a:rPr lang="en-US" sz="800" smtClean="0">
                <a:latin typeface="Calibri" pitchFamily="34" charset="0"/>
              </a:rPr>
              <a:pPr/>
              <a:t>52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The </a:t>
            </a:r>
            <a:r>
              <a:rPr lang="en-US" dirty="0" err="1">
                <a:ea typeface="+mj-ea"/>
                <a:cs typeface="+mj-cs"/>
              </a:rPr>
              <a:t>BinarySearchTree</a:t>
            </a:r>
            <a:r>
              <a:rPr lang="en-US" dirty="0">
                <a:ea typeface="+mj-ea"/>
                <a:cs typeface="+mj-cs"/>
              </a:rPr>
              <a:t> Class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9677400" cy="5105400"/>
          </a:xfrm>
        </p:spPr>
        <p:txBody>
          <a:bodyPr/>
          <a:lstStyle/>
          <a:p>
            <a:r>
              <a:rPr lang="en-US" b="1">
                <a:latin typeface="Courier" charset="0"/>
                <a:ea typeface="ＭＳ Ｐゴシック" pitchFamily="-84" charset="-128"/>
              </a:rPr>
              <a:t>Public methods</a:t>
            </a:r>
            <a:endParaRPr lang="tr-TR" b="1">
              <a:latin typeface="Courier" charset="0"/>
              <a:ea typeface="ＭＳ Ｐゴシック" pitchFamily="-84" charset="-128"/>
            </a:endParaRPr>
          </a:p>
          <a:p>
            <a:endParaRPr lang="en-US" b="1">
              <a:latin typeface="Courier" charset="0"/>
              <a:ea typeface="ＭＳ Ｐゴシック" pitchFamily="-84" charset="-128"/>
            </a:endParaRP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bool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isEmpty() 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 lvl="1"/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searchTreeRetrieve(KeyType searchKey, TreeItemType&amp; item);</a:t>
            </a: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searchTreeInsert(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TreeItemType&amp; newItem);</a:t>
            </a: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searchTreeDelete(KeyType searchKey);</a:t>
            </a:r>
          </a:p>
          <a:p>
            <a:pPr lvl="1"/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preorderTraverse(FunctionType visit);</a:t>
            </a: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inorderTraverse(FunctionType visit);</a:t>
            </a: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postorderTraverse(FunctionType visit);</a:t>
            </a:r>
          </a:p>
          <a:p>
            <a:pPr lvl="1"/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BinarySearchTree&amp; 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operator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=(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BinarySearchTree&amp; rhs);</a:t>
            </a:r>
          </a:p>
          <a:p>
            <a:pPr marL="914400" lvl="2" indent="0"/>
            <a:endParaRPr lang="en-US">
              <a:solidFill>
                <a:srgbClr val="000000"/>
              </a:solidFill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BC67EBC4-7A98-421B-A713-CF4235EB9E38}" type="slidenum">
              <a:rPr lang="en-US" sz="800" smtClean="0">
                <a:latin typeface="Calibri" pitchFamily="34" charset="0"/>
              </a:rPr>
              <a:pPr/>
              <a:t>53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The </a:t>
            </a:r>
            <a:r>
              <a:rPr lang="en-US" dirty="0" err="1">
                <a:ea typeface="+mj-ea"/>
                <a:cs typeface="+mj-cs"/>
              </a:rPr>
              <a:t>BinarySearchTree</a:t>
            </a:r>
            <a:r>
              <a:rPr lang="en-US" dirty="0">
                <a:ea typeface="+mj-ea"/>
                <a:cs typeface="+mj-cs"/>
              </a:rPr>
              <a:t> Class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9525000" cy="5105400"/>
          </a:xfrm>
        </p:spPr>
        <p:txBody>
          <a:bodyPr/>
          <a:lstStyle/>
          <a:p>
            <a:r>
              <a:rPr lang="en-US" b="1">
                <a:latin typeface="Courier" charset="0"/>
                <a:ea typeface="ＭＳ Ｐゴシック" pitchFamily="-84" charset="-128"/>
              </a:rPr>
              <a:t>Protected methods</a:t>
            </a:r>
            <a:endParaRPr lang="tr-TR" b="1">
              <a:latin typeface="Courier" charset="0"/>
              <a:ea typeface="ＭＳ Ｐゴシック" pitchFamily="-84" charset="-128"/>
            </a:endParaRPr>
          </a:p>
          <a:p>
            <a:endParaRPr lang="en-US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retrieveItem(TreeNode *treePtr, KeyType searchKey, </a:t>
            </a:r>
          </a:p>
          <a:p>
            <a:pPr lvl="1"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				TreeItemType&amp; item); </a:t>
            </a:r>
          </a:p>
          <a:p>
            <a:pPr lvl="1"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 lvl="1"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insertItem(TreeNode * &amp;treePtr,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TreeItemType&amp; item);</a:t>
            </a:r>
          </a:p>
          <a:p>
            <a:pPr lvl="1"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 lvl="1"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deleteItem(TreeNode * &amp;treePtr, KeyType searchKey);</a:t>
            </a: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deleteNodeItem(TreeNode * &amp;nodePtr);</a:t>
            </a: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processLeftmost(TreeNode * &amp;nodePtr, TreeItemType&amp; item);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DAC94E65-865C-43C3-AB98-3AB1260909C2}" type="slidenum">
              <a:rPr lang="en-US" sz="800" smtClean="0">
                <a:latin typeface="Calibri" pitchFamily="34" charset="0"/>
              </a:rPr>
              <a:pPr/>
              <a:t>54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688EEE9A-393E-46DD-A136-5947151DB321}" type="slidenum">
              <a:rPr lang="en-US" sz="800" smtClean="0">
                <a:latin typeface="Calibri" pitchFamily="34" charset="0"/>
              </a:rPr>
              <a:pPr/>
              <a:t>55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Searching (Retrieving) an Item in a BST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296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BinarySearchTree::searchTreeRetrieve(KeyType searchKey,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	TreeItemType&amp; treeItem)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(TreeException)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retrieveItem(root, searchKey, treeItem);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BinarySearchTree::retrieveItem(TreeNode *treePtr, KeyType searchKey,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	TreeItemType&amp; treeItem)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const throw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(TreeException) {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==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	throw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TreeException(</a:t>
            </a:r>
            <a:r>
              <a:rPr lang="en-US" sz="1600">
                <a:solidFill>
                  <a:srgbClr val="D62B24"/>
                </a:solidFill>
                <a:ea typeface="ＭＳ Ｐゴシック" pitchFamily="-84" charset="-128"/>
              </a:rPr>
              <a:t>"TreeException: searchKey not found"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(searchKey == treePtr-&gt;item.getKey())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treeItem = treePtr-&gt;item;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else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(searchKey &lt; treePtr-&gt;item.getKey())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retrieveItem(treePtr-&gt;leftChildPtr, searchKey, treeItem);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retrieveItem(treePtr-&gt;rightChildPtr, searchKey, treeItem);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1036F87-3FF4-46F0-B255-14C15C59E308}" type="slidenum">
              <a:rPr lang="en-US" sz="800" smtClean="0">
                <a:latin typeface="Calibri" pitchFamily="34" charset="0"/>
              </a:rPr>
              <a:pPr/>
              <a:t>56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Inserting an Item into a BST</a:t>
            </a:r>
          </a:p>
        </p:txBody>
      </p:sp>
      <p:grpSp>
        <p:nvGrpSpPr>
          <p:cNvPr id="58374" name="Group 3"/>
          <p:cNvGrpSpPr>
            <a:grpSpLocks/>
          </p:cNvGrpSpPr>
          <p:nvPr/>
        </p:nvGrpSpPr>
        <p:grpSpPr bwMode="auto">
          <a:xfrm>
            <a:off x="4953000" y="1752600"/>
            <a:ext cx="2520950" cy="3725863"/>
            <a:chOff x="3424" y="766"/>
            <a:chExt cx="1588" cy="2347"/>
          </a:xfrm>
        </p:grpSpPr>
        <p:sp>
          <p:nvSpPr>
            <p:cNvPr id="58376" name="Oval 4"/>
            <p:cNvSpPr>
              <a:spLocks noChangeArrowheads="1"/>
            </p:cNvSpPr>
            <p:nvPr/>
          </p:nvSpPr>
          <p:spPr bwMode="auto">
            <a:xfrm>
              <a:off x="4331" y="152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6</a:t>
              </a:r>
            </a:p>
          </p:txBody>
        </p:sp>
        <p:sp>
          <p:nvSpPr>
            <p:cNvPr id="58377" name="Oval 5"/>
            <p:cNvSpPr>
              <a:spLocks noChangeArrowheads="1"/>
            </p:cNvSpPr>
            <p:nvPr/>
          </p:nvSpPr>
          <p:spPr bwMode="auto">
            <a:xfrm>
              <a:off x="3878" y="197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58378" name="Oval 6"/>
            <p:cNvSpPr>
              <a:spLocks noChangeArrowheads="1"/>
            </p:cNvSpPr>
            <p:nvPr/>
          </p:nvSpPr>
          <p:spPr bwMode="auto">
            <a:xfrm>
              <a:off x="4785" y="197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8</a:t>
              </a:r>
            </a:p>
          </p:txBody>
        </p:sp>
        <p:sp>
          <p:nvSpPr>
            <p:cNvPr id="58379" name="Oval 7"/>
            <p:cNvSpPr>
              <a:spLocks noChangeArrowheads="1"/>
            </p:cNvSpPr>
            <p:nvPr/>
          </p:nvSpPr>
          <p:spPr bwMode="auto">
            <a:xfrm>
              <a:off x="3424" y="243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58380" name="Oval 8"/>
            <p:cNvSpPr>
              <a:spLocks noChangeArrowheads="1"/>
            </p:cNvSpPr>
            <p:nvPr/>
          </p:nvSpPr>
          <p:spPr bwMode="auto">
            <a:xfrm>
              <a:off x="4331" y="243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58381" name="Oval 9"/>
            <p:cNvSpPr>
              <a:spLocks noChangeArrowheads="1"/>
            </p:cNvSpPr>
            <p:nvPr/>
          </p:nvSpPr>
          <p:spPr bwMode="auto">
            <a:xfrm>
              <a:off x="3878" y="288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  <p:sp>
          <p:nvSpPr>
            <p:cNvPr id="58382" name="Line 10"/>
            <p:cNvSpPr>
              <a:spLocks noChangeShapeType="1"/>
            </p:cNvSpPr>
            <p:nvPr/>
          </p:nvSpPr>
          <p:spPr bwMode="auto">
            <a:xfrm flipH="1">
              <a:off x="3621" y="2190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3" name="Line 11"/>
            <p:cNvSpPr>
              <a:spLocks noChangeShapeType="1"/>
            </p:cNvSpPr>
            <p:nvPr/>
          </p:nvSpPr>
          <p:spPr bwMode="auto">
            <a:xfrm flipH="1">
              <a:off x="4088" y="2635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4" name="Line 12"/>
            <p:cNvSpPr>
              <a:spLocks noChangeShapeType="1"/>
            </p:cNvSpPr>
            <p:nvPr/>
          </p:nvSpPr>
          <p:spPr bwMode="auto">
            <a:xfrm flipH="1">
              <a:off x="4083" y="1730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5" name="Line 13"/>
            <p:cNvSpPr>
              <a:spLocks noChangeShapeType="1"/>
            </p:cNvSpPr>
            <p:nvPr/>
          </p:nvSpPr>
          <p:spPr bwMode="auto">
            <a:xfrm>
              <a:off x="4088" y="2173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6" name="Line 14"/>
            <p:cNvSpPr>
              <a:spLocks noChangeShapeType="1"/>
            </p:cNvSpPr>
            <p:nvPr/>
          </p:nvSpPr>
          <p:spPr bwMode="auto">
            <a:xfrm>
              <a:off x="4537" y="1722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7" name="Oval 15"/>
            <p:cNvSpPr>
              <a:spLocks noChangeArrowheads="1"/>
            </p:cNvSpPr>
            <p:nvPr/>
          </p:nvSpPr>
          <p:spPr bwMode="auto">
            <a:xfrm>
              <a:off x="4764" y="288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5</a:t>
              </a:r>
            </a:p>
          </p:txBody>
        </p:sp>
        <p:sp>
          <p:nvSpPr>
            <p:cNvPr id="58388" name="Line 16"/>
            <p:cNvSpPr>
              <a:spLocks noChangeShapeType="1"/>
            </p:cNvSpPr>
            <p:nvPr/>
          </p:nvSpPr>
          <p:spPr bwMode="auto">
            <a:xfrm>
              <a:off x="4533" y="2630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9" name="Line 17"/>
            <p:cNvSpPr>
              <a:spLocks noChangeShapeType="1"/>
            </p:cNvSpPr>
            <p:nvPr/>
          </p:nvSpPr>
          <p:spPr bwMode="auto">
            <a:xfrm>
              <a:off x="4468" y="1026"/>
              <a:ext cx="0" cy="45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90" name="Text Box 18"/>
            <p:cNvSpPr txBox="1">
              <a:spLocks noChangeArrowheads="1"/>
            </p:cNvSpPr>
            <p:nvPr/>
          </p:nvSpPr>
          <p:spPr bwMode="auto">
            <a:xfrm>
              <a:off x="4138" y="766"/>
              <a:ext cx="5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Insert 5</a:t>
              </a:r>
            </a:p>
          </p:txBody>
        </p:sp>
        <p:sp>
          <p:nvSpPr>
            <p:cNvPr id="58391" name="Line 19"/>
            <p:cNvSpPr>
              <a:spLocks noChangeShapeType="1"/>
            </p:cNvSpPr>
            <p:nvPr/>
          </p:nvSpPr>
          <p:spPr bwMode="auto">
            <a:xfrm flipH="1">
              <a:off x="4150" y="1842"/>
              <a:ext cx="272" cy="27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92" name="Line 20"/>
            <p:cNvSpPr>
              <a:spLocks noChangeShapeType="1"/>
            </p:cNvSpPr>
            <p:nvPr/>
          </p:nvSpPr>
          <p:spPr bwMode="auto">
            <a:xfrm>
              <a:off x="4241" y="2160"/>
              <a:ext cx="227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93" name="Line 21"/>
            <p:cNvSpPr>
              <a:spLocks noChangeShapeType="1"/>
            </p:cNvSpPr>
            <p:nvPr/>
          </p:nvSpPr>
          <p:spPr bwMode="auto">
            <a:xfrm>
              <a:off x="4604" y="2523"/>
              <a:ext cx="272" cy="2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58375" name="Text Box 22"/>
          <p:cNvSpPr txBox="1">
            <a:spLocks noChangeArrowheads="1"/>
          </p:cNvSpPr>
          <p:nvPr/>
        </p:nvSpPr>
        <p:spPr bwMode="auto">
          <a:xfrm>
            <a:off x="609600" y="2438400"/>
            <a:ext cx="479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</a:rPr>
              <a:t>Search determines the insertion point.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A2FB6EF-4E0C-4B48-AFDA-B1469EB73026}" type="slidenum">
              <a:rPr lang="en-US" sz="800" smtClean="0">
                <a:latin typeface="Calibri" pitchFamily="34" charset="0"/>
              </a:rPr>
              <a:pPr/>
              <a:t>57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Inserting an Item into a BST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296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BinarySearchTree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::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searchTreeInsert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TreeItemType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newItem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insertItem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(root,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newItem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BinarySearchTree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::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insertItem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*&amp;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TreeItemType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newItem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TreeException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008324"/>
                </a:solidFill>
                <a:ea typeface="ＭＳ Ｐゴシック" pitchFamily="-84" charset="-128"/>
              </a:rPr>
              <a:t>// Position of insertion found; insert after leaf</a:t>
            </a: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 {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new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newItem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				throw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TreeException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>
                <a:solidFill>
                  <a:srgbClr val="D62B24"/>
                </a:solidFill>
                <a:ea typeface="ＭＳ Ｐゴシック" pitchFamily="-84" charset="-128"/>
              </a:rPr>
              <a:t>"</a:t>
            </a:r>
            <a:r>
              <a:rPr lang="en-US" sz="1600" dirty="0" err="1">
                <a:solidFill>
                  <a:srgbClr val="D62B24"/>
                </a:solidFill>
                <a:ea typeface="ＭＳ Ｐゴシック" pitchFamily="-84" charset="-128"/>
              </a:rPr>
              <a:t>TreeException</a:t>
            </a:r>
            <a:r>
              <a:rPr lang="en-US" sz="1600" dirty="0">
                <a:solidFill>
                  <a:srgbClr val="D62B24"/>
                </a:solidFill>
                <a:ea typeface="ＭＳ Ｐゴシック" pitchFamily="-84" charset="-128"/>
              </a:rPr>
              <a:t>: insert failed"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008324"/>
                </a:solidFill>
                <a:ea typeface="ＭＳ Ｐゴシック" pitchFamily="-84" charset="-128"/>
              </a:rPr>
              <a:t>// Else search for the insertion position</a:t>
            </a: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newItem.getKey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() &lt;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item.getKey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())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insertItem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leftChildPtr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newItem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insertItem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newItem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5" y="381000"/>
            <a:ext cx="44545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04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17AD69E-011E-473A-B955-EB8550FAEEBD}" type="slidenum">
              <a:rPr lang="en-US" sz="800" smtClean="0">
                <a:latin typeface="Calibri" pitchFamily="34" charset="0"/>
              </a:rPr>
              <a:pPr/>
              <a:t>58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Inserting an Item into a BST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60423" name="Picture 3" descr="Carrano1023_B.pct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3124200"/>
            <a:ext cx="474186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17700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66AA9A7-ED41-446C-83FA-33508E2BC37D}" type="slidenum">
              <a:rPr lang="en-US" sz="800" smtClean="0">
                <a:latin typeface="Calibri" pitchFamily="34" charset="0"/>
              </a:rPr>
              <a:pPr/>
              <a:t>59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Deleting An Item from a BST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To delete an item from a BST, we have to locate that item in that BST.</a:t>
            </a:r>
          </a:p>
          <a:p>
            <a:endParaRPr lang="en-US">
              <a:ea typeface="ＭＳ Ｐゴシック" pitchFamily="-84" charset="-128"/>
            </a:endParaRPr>
          </a:p>
          <a:p>
            <a:r>
              <a:rPr lang="en-US">
                <a:ea typeface="ＭＳ Ｐゴシック" pitchFamily="-84" charset="-128"/>
              </a:rPr>
              <a:t>The deleted node can be:</a:t>
            </a:r>
          </a:p>
          <a:p>
            <a:pPr lvl="1"/>
            <a:r>
              <a:rPr lang="en-US" sz="2400" i="1">
                <a:ea typeface="ＭＳ Ｐゴシック" pitchFamily="-84" charset="-128"/>
              </a:rPr>
              <a:t>Case 1</a:t>
            </a:r>
            <a:r>
              <a:rPr lang="en-US" sz="2400">
                <a:ea typeface="ＭＳ Ｐゴシック" pitchFamily="-84" charset="-128"/>
              </a:rPr>
              <a:t> – A leaf node.</a:t>
            </a:r>
          </a:p>
          <a:p>
            <a:pPr lvl="1"/>
            <a:r>
              <a:rPr lang="en-US" sz="2400" i="1">
                <a:ea typeface="ＭＳ Ｐゴシック" pitchFamily="-84" charset="-128"/>
              </a:rPr>
              <a:t>Case 2</a:t>
            </a:r>
            <a:r>
              <a:rPr lang="en-US" sz="2400">
                <a:ea typeface="ＭＳ Ｐゴシック" pitchFamily="-84" charset="-128"/>
              </a:rPr>
              <a:t> – A node with only with child </a:t>
            </a:r>
          </a:p>
          <a:p>
            <a:pPr lvl="1">
              <a:buFontTx/>
              <a:buNone/>
            </a:pPr>
            <a:r>
              <a:rPr lang="en-US" sz="2400">
                <a:ea typeface="ＭＳ Ｐゴシック" pitchFamily="-84" charset="-128"/>
              </a:rPr>
              <a:t>			(with left child or with right child).</a:t>
            </a:r>
          </a:p>
          <a:p>
            <a:pPr lvl="1"/>
            <a:r>
              <a:rPr lang="en-US" sz="2400" i="1">
                <a:ea typeface="ＭＳ Ｐゴシック" pitchFamily="-84" charset="-128"/>
              </a:rPr>
              <a:t>Case 3</a:t>
            </a:r>
            <a:r>
              <a:rPr lang="en-US" sz="2400">
                <a:ea typeface="ＭＳ Ｐゴシック" pitchFamily="-84" charset="-128"/>
              </a:rPr>
              <a:t> – A node with two children.</a:t>
            </a:r>
          </a:p>
          <a:p>
            <a:pPr lvl="1"/>
            <a:endParaRPr lang="en-US" sz="240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7627CB7-859C-453A-88E6-B7870AF3DF2A}" type="slidenum">
              <a:rPr lang="en-US" sz="800" smtClean="0">
                <a:latin typeface="Calibri" pitchFamily="34" charset="0"/>
              </a:rPr>
              <a:pPr/>
              <a:t>6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Level of a node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Level</a:t>
            </a:r>
            <a:r>
              <a:rPr lang="en-US">
                <a:ea typeface="ＭＳ Ｐゴシック" pitchFamily="-84" charset="-128"/>
              </a:rPr>
              <a:t> – The level of node n is the number of nodes on the path from root to node n.</a:t>
            </a:r>
          </a:p>
          <a:p>
            <a:pPr>
              <a:buFontTx/>
              <a:buNone/>
            </a:pPr>
            <a:endParaRPr lang="en-US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</a:rPr>
              <a:t>Definition: </a:t>
            </a:r>
            <a:r>
              <a:rPr lang="en-US" i="1">
                <a:ea typeface="ＭＳ Ｐゴシック" pitchFamily="-84" charset="-128"/>
              </a:rPr>
              <a:t>The level of node n in a tree T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If n is the root of T, the level of n is 1.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If n is not the root of T, its level is 1 greater than the level of its parent.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D8C45D8-A292-49EE-A67A-C6185B109DDC}" type="slidenum">
              <a:rPr lang="en-US" sz="800" smtClean="0">
                <a:latin typeface="Calibri" pitchFamily="34" charset="0"/>
              </a:rPr>
              <a:pPr/>
              <a:t>60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Deletion – Case 1: A Leaf Node</a:t>
            </a:r>
          </a:p>
        </p:txBody>
      </p:sp>
      <p:sp>
        <p:nvSpPr>
          <p:cNvPr id="62470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399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1800">
                <a:latin typeface="Calibri" pitchFamily="34" charset="0"/>
              </a:rPr>
              <a:t>To remove the leaf containing the item, we have to set the pointer in its parent to NULL.</a:t>
            </a:r>
            <a:endParaRPr lang="en-US">
              <a:latin typeface="Calibri" pitchFamily="34" charset="0"/>
            </a:endParaRPr>
          </a:p>
        </p:txBody>
      </p:sp>
      <p:sp>
        <p:nvSpPr>
          <p:cNvPr id="62471" name="Text Box 21"/>
          <p:cNvSpPr txBox="1">
            <a:spLocks noChangeArrowheads="1"/>
          </p:cNvSpPr>
          <p:nvPr/>
        </p:nvSpPr>
        <p:spPr bwMode="auto">
          <a:xfrm>
            <a:off x="3048000" y="5562600"/>
            <a:ext cx="2630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Delete 70 (A leaf node)</a:t>
            </a:r>
          </a:p>
        </p:txBody>
      </p:sp>
      <p:sp>
        <p:nvSpPr>
          <p:cNvPr id="62472" name="Text Box 49"/>
          <p:cNvSpPr txBox="1">
            <a:spLocks noChangeArrowheads="1"/>
          </p:cNvSpPr>
          <p:nvPr/>
        </p:nvSpPr>
        <p:spPr bwMode="auto">
          <a:xfrm>
            <a:off x="3946525" y="2860675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  <a:sym typeface="Wingdings" pitchFamily="-84" charset="2"/>
              </a:rPr>
              <a:t></a:t>
            </a:r>
            <a:endParaRPr lang="en-US" sz="2400">
              <a:latin typeface="Times New Roman" pitchFamily="-84" charset="0"/>
            </a:endParaRPr>
          </a:p>
        </p:txBody>
      </p:sp>
      <p:grpSp>
        <p:nvGrpSpPr>
          <p:cNvPr id="62473" name="Group 52"/>
          <p:cNvGrpSpPr>
            <a:grpSpLocks/>
          </p:cNvGrpSpPr>
          <p:nvPr/>
        </p:nvGrpSpPr>
        <p:grpSpPr bwMode="auto">
          <a:xfrm>
            <a:off x="914400" y="2286000"/>
            <a:ext cx="2495550" cy="2606675"/>
            <a:chOff x="576" y="1440"/>
            <a:chExt cx="1572" cy="1642"/>
          </a:xfrm>
        </p:grpSpPr>
        <p:sp>
          <p:nvSpPr>
            <p:cNvPr id="62487" name="Line 14"/>
            <p:cNvSpPr>
              <a:spLocks noChangeShapeType="1"/>
            </p:cNvSpPr>
            <p:nvPr/>
          </p:nvSpPr>
          <p:spPr bwMode="auto">
            <a:xfrm flipH="1">
              <a:off x="10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8" name="Line 15"/>
            <p:cNvSpPr>
              <a:spLocks noChangeShapeType="1"/>
            </p:cNvSpPr>
            <p:nvPr/>
          </p:nvSpPr>
          <p:spPr bwMode="auto">
            <a:xfrm>
              <a:off x="1392" y="16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9" name="Line 16"/>
            <p:cNvSpPr>
              <a:spLocks noChangeShapeType="1"/>
            </p:cNvSpPr>
            <p:nvPr/>
          </p:nvSpPr>
          <p:spPr bwMode="auto">
            <a:xfrm>
              <a:off x="1728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0" name="Text Box 17"/>
            <p:cNvSpPr txBox="1">
              <a:spLocks noChangeArrowheads="1"/>
            </p:cNvSpPr>
            <p:nvPr/>
          </p:nvSpPr>
          <p:spPr bwMode="auto">
            <a:xfrm>
              <a:off x="1248" y="144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2491" name="Text Box 18"/>
            <p:cNvSpPr txBox="1">
              <a:spLocks noChangeArrowheads="1"/>
            </p:cNvSpPr>
            <p:nvPr/>
          </p:nvSpPr>
          <p:spPr bwMode="auto">
            <a:xfrm>
              <a:off x="1536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2492" name="Text Box 19"/>
            <p:cNvSpPr txBox="1">
              <a:spLocks noChangeArrowheads="1"/>
            </p:cNvSpPr>
            <p:nvPr/>
          </p:nvSpPr>
          <p:spPr bwMode="auto">
            <a:xfrm>
              <a:off x="1872" y="235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2493" name="Text Box 20"/>
            <p:cNvSpPr txBox="1">
              <a:spLocks noChangeArrowheads="1"/>
            </p:cNvSpPr>
            <p:nvPr/>
          </p:nvSpPr>
          <p:spPr bwMode="auto">
            <a:xfrm>
              <a:off x="912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2494" name="Line 22"/>
            <p:cNvSpPr>
              <a:spLocks noChangeShapeType="1"/>
            </p:cNvSpPr>
            <p:nvPr/>
          </p:nvSpPr>
          <p:spPr bwMode="auto">
            <a:xfrm>
              <a:off x="105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5" name="Line 23"/>
            <p:cNvSpPr>
              <a:spLocks noChangeShapeType="1"/>
            </p:cNvSpPr>
            <p:nvPr/>
          </p:nvSpPr>
          <p:spPr bwMode="auto">
            <a:xfrm flipH="1">
              <a:off x="768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6" name="Text Box 33"/>
            <p:cNvSpPr txBox="1">
              <a:spLocks noChangeArrowheads="1"/>
            </p:cNvSpPr>
            <p:nvPr/>
          </p:nvSpPr>
          <p:spPr bwMode="auto">
            <a:xfrm>
              <a:off x="1200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2497" name="Text Box 34"/>
            <p:cNvSpPr txBox="1">
              <a:spLocks noChangeArrowheads="1"/>
            </p:cNvSpPr>
            <p:nvPr/>
          </p:nvSpPr>
          <p:spPr bwMode="auto">
            <a:xfrm>
              <a:off x="576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2498" name="Line 50"/>
            <p:cNvSpPr>
              <a:spLocks noChangeShapeType="1"/>
            </p:cNvSpPr>
            <p:nvPr/>
          </p:nvSpPr>
          <p:spPr bwMode="auto">
            <a:xfrm flipH="1">
              <a:off x="1056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Text Box 51"/>
            <p:cNvSpPr txBox="1">
              <a:spLocks noChangeArrowheads="1"/>
            </p:cNvSpPr>
            <p:nvPr/>
          </p:nvSpPr>
          <p:spPr bwMode="auto">
            <a:xfrm>
              <a:off x="912" y="28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  <p:grpSp>
        <p:nvGrpSpPr>
          <p:cNvPr id="62474" name="Group 55"/>
          <p:cNvGrpSpPr>
            <a:grpSpLocks/>
          </p:cNvGrpSpPr>
          <p:nvPr/>
        </p:nvGrpSpPr>
        <p:grpSpPr bwMode="auto">
          <a:xfrm>
            <a:off x="5486400" y="2362200"/>
            <a:ext cx="1962150" cy="2652713"/>
            <a:chOff x="3456" y="1488"/>
            <a:chExt cx="1236" cy="1671"/>
          </a:xfrm>
        </p:grpSpPr>
        <p:grpSp>
          <p:nvGrpSpPr>
            <p:cNvPr id="62475" name="Group 48"/>
            <p:cNvGrpSpPr>
              <a:grpSpLocks/>
            </p:cNvGrpSpPr>
            <p:nvPr/>
          </p:nvGrpSpPr>
          <p:grpSpPr bwMode="auto">
            <a:xfrm>
              <a:off x="3456" y="1488"/>
              <a:ext cx="1236" cy="1210"/>
              <a:chOff x="3456" y="1488"/>
              <a:chExt cx="1236" cy="1210"/>
            </a:xfrm>
          </p:grpSpPr>
          <p:sp>
            <p:nvSpPr>
              <p:cNvPr id="62478" name="Line 37"/>
              <p:cNvSpPr>
                <a:spLocks noChangeShapeType="1"/>
              </p:cNvSpPr>
              <p:nvPr/>
            </p:nvSpPr>
            <p:spPr bwMode="auto">
              <a:xfrm flipH="1">
                <a:off x="3936" y="1728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9" name="Line 38"/>
              <p:cNvSpPr>
                <a:spLocks noChangeShapeType="1"/>
              </p:cNvSpPr>
              <p:nvPr/>
            </p:nvSpPr>
            <p:spPr bwMode="auto">
              <a:xfrm>
                <a:off x="4272" y="172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0" name="Text Box 40"/>
              <p:cNvSpPr txBox="1">
                <a:spLocks noChangeArrowheads="1"/>
              </p:cNvSpPr>
              <p:nvPr/>
            </p:nvSpPr>
            <p:spPr bwMode="auto">
              <a:xfrm>
                <a:off x="4128" y="148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50</a:t>
                </a:r>
              </a:p>
            </p:txBody>
          </p:sp>
          <p:sp>
            <p:nvSpPr>
              <p:cNvPr id="62481" name="Text Box 41"/>
              <p:cNvSpPr txBox="1">
                <a:spLocks noChangeArrowheads="1"/>
              </p:cNvSpPr>
              <p:nvPr/>
            </p:nvSpPr>
            <p:spPr bwMode="auto">
              <a:xfrm>
                <a:off x="4416" y="196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60</a:t>
                </a:r>
              </a:p>
            </p:txBody>
          </p:sp>
          <p:sp>
            <p:nvSpPr>
              <p:cNvPr id="62482" name="Text Box 43"/>
              <p:cNvSpPr txBox="1">
                <a:spLocks noChangeArrowheads="1"/>
              </p:cNvSpPr>
              <p:nvPr/>
            </p:nvSpPr>
            <p:spPr bwMode="auto">
              <a:xfrm>
                <a:off x="3792" y="196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40</a:t>
                </a:r>
              </a:p>
            </p:txBody>
          </p:sp>
          <p:sp>
            <p:nvSpPr>
              <p:cNvPr id="62483" name="Line 44"/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4" name="Line 45"/>
              <p:cNvSpPr>
                <a:spLocks noChangeShapeType="1"/>
              </p:cNvSpPr>
              <p:nvPr/>
            </p:nvSpPr>
            <p:spPr bwMode="auto">
              <a:xfrm flipH="1">
                <a:off x="3648" y="2160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5" name="Text Box 46"/>
              <p:cNvSpPr txBox="1">
                <a:spLocks noChangeArrowheads="1"/>
              </p:cNvSpPr>
              <p:nvPr/>
            </p:nvSpPr>
            <p:spPr bwMode="auto">
              <a:xfrm>
                <a:off x="4080" y="244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45</a:t>
                </a:r>
              </a:p>
            </p:txBody>
          </p:sp>
          <p:sp>
            <p:nvSpPr>
              <p:cNvPr id="62486" name="Text Box 47"/>
              <p:cNvSpPr txBox="1">
                <a:spLocks noChangeArrowheads="1"/>
              </p:cNvSpPr>
              <p:nvPr/>
            </p:nvSpPr>
            <p:spPr bwMode="auto">
              <a:xfrm>
                <a:off x="3456" y="244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30</a:t>
                </a:r>
              </a:p>
            </p:txBody>
          </p:sp>
        </p:grpSp>
        <p:sp>
          <p:nvSpPr>
            <p:cNvPr id="62476" name="Line 53"/>
            <p:cNvSpPr>
              <a:spLocks noChangeShapeType="1"/>
            </p:cNvSpPr>
            <p:nvPr/>
          </p:nvSpPr>
          <p:spPr bwMode="auto">
            <a:xfrm flipH="1">
              <a:off x="3936" y="26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7" name="Text Box 54"/>
            <p:cNvSpPr txBox="1">
              <a:spLocks noChangeArrowheads="1"/>
            </p:cNvSpPr>
            <p:nvPr/>
          </p:nvSpPr>
          <p:spPr bwMode="auto">
            <a:xfrm>
              <a:off x="3744" y="292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1800">
                  <a:latin typeface="Times New Roman" pitchFamily="-84" charset="0"/>
                </a:rPr>
                <a:t>42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FD9288E8-E4E8-40AF-A249-A3F7D7A5B107}" type="slidenum">
              <a:rPr lang="en-US" sz="800" smtClean="0">
                <a:latin typeface="Calibri" pitchFamily="34" charset="0"/>
              </a:rPr>
              <a:pPr/>
              <a:t>61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Deletion – Case 2: A Node with only a left child</a:t>
            </a:r>
          </a:p>
        </p:txBody>
      </p:sp>
      <p:grpSp>
        <p:nvGrpSpPr>
          <p:cNvPr id="63494" name="Group 3"/>
          <p:cNvGrpSpPr>
            <a:grpSpLocks/>
          </p:cNvGrpSpPr>
          <p:nvPr/>
        </p:nvGrpSpPr>
        <p:grpSpPr bwMode="auto">
          <a:xfrm>
            <a:off x="914400" y="2286000"/>
            <a:ext cx="2495550" cy="2606675"/>
            <a:chOff x="576" y="1440"/>
            <a:chExt cx="1572" cy="1642"/>
          </a:xfrm>
        </p:grpSpPr>
        <p:sp>
          <p:nvSpPr>
            <p:cNvPr id="63509" name="Line 4"/>
            <p:cNvSpPr>
              <a:spLocks noChangeShapeType="1"/>
            </p:cNvSpPr>
            <p:nvPr/>
          </p:nvSpPr>
          <p:spPr bwMode="auto">
            <a:xfrm flipH="1">
              <a:off x="10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5"/>
            <p:cNvSpPr>
              <a:spLocks noChangeShapeType="1"/>
            </p:cNvSpPr>
            <p:nvPr/>
          </p:nvSpPr>
          <p:spPr bwMode="auto">
            <a:xfrm>
              <a:off x="1392" y="16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6"/>
            <p:cNvSpPr>
              <a:spLocks noChangeShapeType="1"/>
            </p:cNvSpPr>
            <p:nvPr/>
          </p:nvSpPr>
          <p:spPr bwMode="auto">
            <a:xfrm>
              <a:off x="1728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Text Box 7"/>
            <p:cNvSpPr txBox="1">
              <a:spLocks noChangeArrowheads="1"/>
            </p:cNvSpPr>
            <p:nvPr/>
          </p:nvSpPr>
          <p:spPr bwMode="auto">
            <a:xfrm>
              <a:off x="1248" y="144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3513" name="Text Box 8"/>
            <p:cNvSpPr txBox="1">
              <a:spLocks noChangeArrowheads="1"/>
            </p:cNvSpPr>
            <p:nvPr/>
          </p:nvSpPr>
          <p:spPr bwMode="auto">
            <a:xfrm>
              <a:off x="1536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3514" name="Text Box 9"/>
            <p:cNvSpPr txBox="1">
              <a:spLocks noChangeArrowheads="1"/>
            </p:cNvSpPr>
            <p:nvPr/>
          </p:nvSpPr>
          <p:spPr bwMode="auto">
            <a:xfrm>
              <a:off x="1872" y="235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3515" name="Text Box 10"/>
            <p:cNvSpPr txBox="1">
              <a:spLocks noChangeArrowheads="1"/>
            </p:cNvSpPr>
            <p:nvPr/>
          </p:nvSpPr>
          <p:spPr bwMode="auto">
            <a:xfrm>
              <a:off x="912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3516" name="Line 11"/>
            <p:cNvSpPr>
              <a:spLocks noChangeShapeType="1"/>
            </p:cNvSpPr>
            <p:nvPr/>
          </p:nvSpPr>
          <p:spPr bwMode="auto">
            <a:xfrm>
              <a:off x="105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2"/>
            <p:cNvSpPr>
              <a:spLocks noChangeShapeType="1"/>
            </p:cNvSpPr>
            <p:nvPr/>
          </p:nvSpPr>
          <p:spPr bwMode="auto">
            <a:xfrm flipH="1">
              <a:off x="768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Text Box 13"/>
            <p:cNvSpPr txBox="1">
              <a:spLocks noChangeArrowheads="1"/>
            </p:cNvSpPr>
            <p:nvPr/>
          </p:nvSpPr>
          <p:spPr bwMode="auto">
            <a:xfrm>
              <a:off x="1200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3519" name="Text Box 14"/>
            <p:cNvSpPr txBox="1">
              <a:spLocks noChangeArrowheads="1"/>
            </p:cNvSpPr>
            <p:nvPr/>
          </p:nvSpPr>
          <p:spPr bwMode="auto">
            <a:xfrm>
              <a:off x="576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3520" name="Line 15"/>
            <p:cNvSpPr>
              <a:spLocks noChangeShapeType="1"/>
            </p:cNvSpPr>
            <p:nvPr/>
          </p:nvSpPr>
          <p:spPr bwMode="auto">
            <a:xfrm flipH="1">
              <a:off x="1056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1" name="Text Box 16"/>
            <p:cNvSpPr txBox="1">
              <a:spLocks noChangeArrowheads="1"/>
            </p:cNvSpPr>
            <p:nvPr/>
          </p:nvSpPr>
          <p:spPr bwMode="auto">
            <a:xfrm>
              <a:off x="912" y="28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  <p:sp>
        <p:nvSpPr>
          <p:cNvPr id="63495" name="Text Box 17"/>
          <p:cNvSpPr txBox="1">
            <a:spLocks noChangeArrowheads="1"/>
          </p:cNvSpPr>
          <p:nvPr/>
        </p:nvSpPr>
        <p:spPr bwMode="auto">
          <a:xfrm>
            <a:off x="3048000" y="5562600"/>
            <a:ext cx="445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Delete 45 (A  node with only a left child)</a:t>
            </a:r>
          </a:p>
        </p:txBody>
      </p:sp>
      <p:grpSp>
        <p:nvGrpSpPr>
          <p:cNvPr id="63496" name="Group 32"/>
          <p:cNvGrpSpPr>
            <a:grpSpLocks/>
          </p:cNvGrpSpPr>
          <p:nvPr/>
        </p:nvGrpSpPr>
        <p:grpSpPr bwMode="auto">
          <a:xfrm>
            <a:off x="5410200" y="2133600"/>
            <a:ext cx="2495550" cy="1920875"/>
            <a:chOff x="3408" y="1344"/>
            <a:chExt cx="1572" cy="1210"/>
          </a:xfrm>
        </p:grpSpPr>
        <p:sp>
          <p:nvSpPr>
            <p:cNvPr id="63498" name="Line 19"/>
            <p:cNvSpPr>
              <a:spLocks noChangeShapeType="1"/>
            </p:cNvSpPr>
            <p:nvPr/>
          </p:nvSpPr>
          <p:spPr bwMode="auto">
            <a:xfrm flipH="1">
              <a:off x="3888" y="158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" name="Line 20"/>
            <p:cNvSpPr>
              <a:spLocks noChangeShapeType="1"/>
            </p:cNvSpPr>
            <p:nvPr/>
          </p:nvSpPr>
          <p:spPr bwMode="auto">
            <a:xfrm>
              <a:off x="4224" y="158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0" name="Line 21"/>
            <p:cNvSpPr>
              <a:spLocks noChangeShapeType="1"/>
            </p:cNvSpPr>
            <p:nvPr/>
          </p:nvSpPr>
          <p:spPr bwMode="auto">
            <a:xfrm>
              <a:off x="4560" y="20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1" name="Text Box 22"/>
            <p:cNvSpPr txBox="1">
              <a:spLocks noChangeArrowheads="1"/>
            </p:cNvSpPr>
            <p:nvPr/>
          </p:nvSpPr>
          <p:spPr bwMode="auto">
            <a:xfrm>
              <a:off x="4080" y="13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3502" name="Text Box 23"/>
            <p:cNvSpPr txBox="1">
              <a:spLocks noChangeArrowheads="1"/>
            </p:cNvSpPr>
            <p:nvPr/>
          </p:nvSpPr>
          <p:spPr bwMode="auto">
            <a:xfrm>
              <a:off x="4368" y="182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3503" name="Text Box 24"/>
            <p:cNvSpPr txBox="1">
              <a:spLocks noChangeArrowheads="1"/>
            </p:cNvSpPr>
            <p:nvPr/>
          </p:nvSpPr>
          <p:spPr bwMode="auto">
            <a:xfrm>
              <a:off x="4704" y="225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3504" name="Text Box 25"/>
            <p:cNvSpPr txBox="1">
              <a:spLocks noChangeArrowheads="1"/>
            </p:cNvSpPr>
            <p:nvPr/>
          </p:nvSpPr>
          <p:spPr bwMode="auto">
            <a:xfrm>
              <a:off x="3744" y="182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3505" name="Line 26"/>
            <p:cNvSpPr>
              <a:spLocks noChangeShapeType="1"/>
            </p:cNvSpPr>
            <p:nvPr/>
          </p:nvSpPr>
          <p:spPr bwMode="auto">
            <a:xfrm>
              <a:off x="3888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6" name="Line 27"/>
            <p:cNvSpPr>
              <a:spLocks noChangeShapeType="1"/>
            </p:cNvSpPr>
            <p:nvPr/>
          </p:nvSpPr>
          <p:spPr bwMode="auto">
            <a:xfrm flipH="1">
              <a:off x="3600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7" name="Text Box 28"/>
            <p:cNvSpPr txBox="1">
              <a:spLocks noChangeArrowheads="1"/>
            </p:cNvSpPr>
            <p:nvPr/>
          </p:nvSpPr>
          <p:spPr bwMode="auto">
            <a:xfrm>
              <a:off x="4032" y="230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  <p:sp>
          <p:nvSpPr>
            <p:cNvPr id="63508" name="Text Box 29"/>
            <p:cNvSpPr txBox="1">
              <a:spLocks noChangeArrowheads="1"/>
            </p:cNvSpPr>
            <p:nvPr/>
          </p:nvSpPr>
          <p:spPr bwMode="auto">
            <a:xfrm>
              <a:off x="3408" y="230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</p:grpSp>
      <p:sp>
        <p:nvSpPr>
          <p:cNvPr id="63497" name="Text Box 33"/>
          <p:cNvSpPr txBox="1">
            <a:spLocks noChangeArrowheads="1"/>
          </p:cNvSpPr>
          <p:nvPr/>
        </p:nvSpPr>
        <p:spPr bwMode="auto">
          <a:xfrm>
            <a:off x="3946525" y="2860675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  <a:sym typeface="Wingdings" pitchFamily="-84" charset="2"/>
              </a:rPr>
              <a:t></a:t>
            </a:r>
            <a:endParaRPr lang="en-US" sz="2400">
              <a:latin typeface="Times New Roman" pitchFamily="-8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45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63C79A1-C47C-43A6-81F4-282613FE02F8}" type="slidenum">
              <a:rPr lang="en-US" sz="800" smtClean="0">
                <a:latin typeface="Calibri" pitchFamily="34" charset="0"/>
              </a:rPr>
              <a:pPr/>
              <a:t>62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Deletion – Case 2: A Node with only a right child</a:t>
            </a:r>
          </a:p>
        </p:txBody>
      </p:sp>
      <p:grpSp>
        <p:nvGrpSpPr>
          <p:cNvPr id="64518" name="Group 3"/>
          <p:cNvGrpSpPr>
            <a:grpSpLocks/>
          </p:cNvGrpSpPr>
          <p:nvPr/>
        </p:nvGrpSpPr>
        <p:grpSpPr bwMode="auto">
          <a:xfrm>
            <a:off x="914400" y="2286000"/>
            <a:ext cx="2495550" cy="2606675"/>
            <a:chOff x="576" y="1440"/>
            <a:chExt cx="1572" cy="1642"/>
          </a:xfrm>
        </p:grpSpPr>
        <p:sp>
          <p:nvSpPr>
            <p:cNvPr id="64533" name="Line 4"/>
            <p:cNvSpPr>
              <a:spLocks noChangeShapeType="1"/>
            </p:cNvSpPr>
            <p:nvPr/>
          </p:nvSpPr>
          <p:spPr bwMode="auto">
            <a:xfrm flipH="1">
              <a:off x="10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5"/>
            <p:cNvSpPr>
              <a:spLocks noChangeShapeType="1"/>
            </p:cNvSpPr>
            <p:nvPr/>
          </p:nvSpPr>
          <p:spPr bwMode="auto">
            <a:xfrm>
              <a:off x="1392" y="16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Line 6"/>
            <p:cNvSpPr>
              <a:spLocks noChangeShapeType="1"/>
            </p:cNvSpPr>
            <p:nvPr/>
          </p:nvSpPr>
          <p:spPr bwMode="auto">
            <a:xfrm>
              <a:off x="1728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Text Box 7"/>
            <p:cNvSpPr txBox="1">
              <a:spLocks noChangeArrowheads="1"/>
            </p:cNvSpPr>
            <p:nvPr/>
          </p:nvSpPr>
          <p:spPr bwMode="auto">
            <a:xfrm>
              <a:off x="1248" y="144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4537" name="Text Box 8"/>
            <p:cNvSpPr txBox="1">
              <a:spLocks noChangeArrowheads="1"/>
            </p:cNvSpPr>
            <p:nvPr/>
          </p:nvSpPr>
          <p:spPr bwMode="auto">
            <a:xfrm>
              <a:off x="1536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4538" name="Text Box 9"/>
            <p:cNvSpPr txBox="1">
              <a:spLocks noChangeArrowheads="1"/>
            </p:cNvSpPr>
            <p:nvPr/>
          </p:nvSpPr>
          <p:spPr bwMode="auto">
            <a:xfrm>
              <a:off x="1872" y="235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4539" name="Text Box 10"/>
            <p:cNvSpPr txBox="1">
              <a:spLocks noChangeArrowheads="1"/>
            </p:cNvSpPr>
            <p:nvPr/>
          </p:nvSpPr>
          <p:spPr bwMode="auto">
            <a:xfrm>
              <a:off x="912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4540" name="Line 11"/>
            <p:cNvSpPr>
              <a:spLocks noChangeShapeType="1"/>
            </p:cNvSpPr>
            <p:nvPr/>
          </p:nvSpPr>
          <p:spPr bwMode="auto">
            <a:xfrm>
              <a:off x="105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1" name="Line 12"/>
            <p:cNvSpPr>
              <a:spLocks noChangeShapeType="1"/>
            </p:cNvSpPr>
            <p:nvPr/>
          </p:nvSpPr>
          <p:spPr bwMode="auto">
            <a:xfrm flipH="1">
              <a:off x="768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2" name="Text Box 13"/>
            <p:cNvSpPr txBox="1">
              <a:spLocks noChangeArrowheads="1"/>
            </p:cNvSpPr>
            <p:nvPr/>
          </p:nvSpPr>
          <p:spPr bwMode="auto">
            <a:xfrm>
              <a:off x="1200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4543" name="Text Box 14"/>
            <p:cNvSpPr txBox="1">
              <a:spLocks noChangeArrowheads="1"/>
            </p:cNvSpPr>
            <p:nvPr/>
          </p:nvSpPr>
          <p:spPr bwMode="auto">
            <a:xfrm>
              <a:off x="576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4544" name="Line 15"/>
            <p:cNvSpPr>
              <a:spLocks noChangeShapeType="1"/>
            </p:cNvSpPr>
            <p:nvPr/>
          </p:nvSpPr>
          <p:spPr bwMode="auto">
            <a:xfrm flipH="1">
              <a:off x="1056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5" name="Text Box 16"/>
            <p:cNvSpPr txBox="1">
              <a:spLocks noChangeArrowheads="1"/>
            </p:cNvSpPr>
            <p:nvPr/>
          </p:nvSpPr>
          <p:spPr bwMode="auto">
            <a:xfrm>
              <a:off x="912" y="28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  <p:sp>
        <p:nvSpPr>
          <p:cNvPr id="64519" name="Text Box 17"/>
          <p:cNvSpPr txBox="1">
            <a:spLocks noChangeArrowheads="1"/>
          </p:cNvSpPr>
          <p:nvPr/>
        </p:nvSpPr>
        <p:spPr bwMode="auto">
          <a:xfrm>
            <a:off x="3048000" y="5562600"/>
            <a:ext cx="459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Delete 60 (A  node with only a right child)</a:t>
            </a:r>
          </a:p>
        </p:txBody>
      </p:sp>
      <p:sp>
        <p:nvSpPr>
          <p:cNvPr id="64520" name="Text Box 18"/>
          <p:cNvSpPr txBox="1">
            <a:spLocks noChangeArrowheads="1"/>
          </p:cNvSpPr>
          <p:nvPr/>
        </p:nvSpPr>
        <p:spPr bwMode="auto">
          <a:xfrm>
            <a:off x="3946525" y="2860675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  <a:sym typeface="Wingdings" pitchFamily="-84" charset="2"/>
              </a:rPr>
              <a:t></a:t>
            </a:r>
            <a:endParaRPr lang="en-US" sz="2400">
              <a:latin typeface="Times New Roman" pitchFamily="-84" charset="0"/>
            </a:endParaRPr>
          </a:p>
        </p:txBody>
      </p:sp>
      <p:grpSp>
        <p:nvGrpSpPr>
          <p:cNvPr id="64521" name="Group 33"/>
          <p:cNvGrpSpPr>
            <a:grpSpLocks/>
          </p:cNvGrpSpPr>
          <p:nvPr/>
        </p:nvGrpSpPr>
        <p:grpSpPr bwMode="auto">
          <a:xfrm>
            <a:off x="5791200" y="2057400"/>
            <a:ext cx="1962150" cy="2606675"/>
            <a:chOff x="3648" y="1296"/>
            <a:chExt cx="1236" cy="1642"/>
          </a:xfrm>
        </p:grpSpPr>
        <p:sp>
          <p:nvSpPr>
            <p:cNvPr id="64522" name="Line 20"/>
            <p:cNvSpPr>
              <a:spLocks noChangeShapeType="1"/>
            </p:cNvSpPr>
            <p:nvPr/>
          </p:nvSpPr>
          <p:spPr bwMode="auto">
            <a:xfrm flipH="1">
              <a:off x="4128" y="153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3" name="Line 21"/>
            <p:cNvSpPr>
              <a:spLocks noChangeShapeType="1"/>
            </p:cNvSpPr>
            <p:nvPr/>
          </p:nvSpPr>
          <p:spPr bwMode="auto">
            <a:xfrm>
              <a:off x="4464" y="15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4" name="Text Box 23"/>
            <p:cNvSpPr txBox="1">
              <a:spLocks noChangeArrowheads="1"/>
            </p:cNvSpPr>
            <p:nvPr/>
          </p:nvSpPr>
          <p:spPr bwMode="auto">
            <a:xfrm>
              <a:off x="4320" y="129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4525" name="Text Box 24"/>
            <p:cNvSpPr txBox="1">
              <a:spLocks noChangeArrowheads="1"/>
            </p:cNvSpPr>
            <p:nvPr/>
          </p:nvSpPr>
          <p:spPr bwMode="auto">
            <a:xfrm>
              <a:off x="4608" y="177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4526" name="Text Box 26"/>
            <p:cNvSpPr txBox="1">
              <a:spLocks noChangeArrowheads="1"/>
            </p:cNvSpPr>
            <p:nvPr/>
          </p:nvSpPr>
          <p:spPr bwMode="auto">
            <a:xfrm>
              <a:off x="3984" y="177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4527" name="Line 27"/>
            <p:cNvSpPr>
              <a:spLocks noChangeShapeType="1"/>
            </p:cNvSpPr>
            <p:nvPr/>
          </p:nvSpPr>
          <p:spPr bwMode="auto">
            <a:xfrm>
              <a:off x="4128" y="196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28"/>
            <p:cNvSpPr>
              <a:spLocks noChangeShapeType="1"/>
            </p:cNvSpPr>
            <p:nvPr/>
          </p:nvSpPr>
          <p:spPr bwMode="auto">
            <a:xfrm flipH="1">
              <a:off x="3840" y="196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9" name="Text Box 29"/>
            <p:cNvSpPr txBox="1">
              <a:spLocks noChangeArrowheads="1"/>
            </p:cNvSpPr>
            <p:nvPr/>
          </p:nvSpPr>
          <p:spPr bwMode="auto">
            <a:xfrm>
              <a:off x="4272" y="225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4530" name="Text Box 30"/>
            <p:cNvSpPr txBox="1">
              <a:spLocks noChangeArrowheads="1"/>
            </p:cNvSpPr>
            <p:nvPr/>
          </p:nvSpPr>
          <p:spPr bwMode="auto">
            <a:xfrm>
              <a:off x="3648" y="225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4531" name="Line 31"/>
            <p:cNvSpPr>
              <a:spLocks noChangeShapeType="1"/>
            </p:cNvSpPr>
            <p:nvPr/>
          </p:nvSpPr>
          <p:spPr bwMode="auto">
            <a:xfrm flipH="1">
              <a:off x="4128" y="24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Text Box 32"/>
            <p:cNvSpPr txBox="1">
              <a:spLocks noChangeArrowheads="1"/>
            </p:cNvSpPr>
            <p:nvPr/>
          </p:nvSpPr>
          <p:spPr bwMode="auto">
            <a:xfrm>
              <a:off x="3984" y="268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2E5B90A-396E-44B2-A1FD-25671B61B5E4}" type="slidenum">
              <a:rPr lang="en-US" sz="800" smtClean="0">
                <a:latin typeface="Calibri" pitchFamily="34" charset="0"/>
              </a:rPr>
              <a:pPr/>
              <a:t>63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Deletion – Case 3: A Node with two children</a:t>
            </a:r>
          </a:p>
        </p:txBody>
      </p:sp>
      <p:grpSp>
        <p:nvGrpSpPr>
          <p:cNvPr id="65542" name="Group 34"/>
          <p:cNvGrpSpPr>
            <a:grpSpLocks/>
          </p:cNvGrpSpPr>
          <p:nvPr/>
        </p:nvGrpSpPr>
        <p:grpSpPr bwMode="auto">
          <a:xfrm>
            <a:off x="5410200" y="2895600"/>
            <a:ext cx="2495550" cy="1920875"/>
            <a:chOff x="3408" y="1824"/>
            <a:chExt cx="1572" cy="1210"/>
          </a:xfrm>
        </p:grpSpPr>
        <p:sp>
          <p:nvSpPr>
            <p:cNvPr id="65560" name="Line 4"/>
            <p:cNvSpPr>
              <a:spLocks noChangeShapeType="1"/>
            </p:cNvSpPr>
            <p:nvPr/>
          </p:nvSpPr>
          <p:spPr bwMode="auto">
            <a:xfrm flipH="1">
              <a:off x="3888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Line 5"/>
            <p:cNvSpPr>
              <a:spLocks noChangeShapeType="1"/>
            </p:cNvSpPr>
            <p:nvPr/>
          </p:nvSpPr>
          <p:spPr bwMode="auto">
            <a:xfrm>
              <a:off x="4224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Line 6"/>
            <p:cNvSpPr>
              <a:spLocks noChangeShapeType="1"/>
            </p:cNvSpPr>
            <p:nvPr/>
          </p:nvSpPr>
          <p:spPr bwMode="auto">
            <a:xfrm>
              <a:off x="4560" y="24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Text Box 7"/>
            <p:cNvSpPr txBox="1">
              <a:spLocks noChangeArrowheads="1"/>
            </p:cNvSpPr>
            <p:nvPr/>
          </p:nvSpPr>
          <p:spPr bwMode="auto">
            <a:xfrm>
              <a:off x="4080" y="182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5564" name="Text Box 8"/>
            <p:cNvSpPr txBox="1">
              <a:spLocks noChangeArrowheads="1"/>
            </p:cNvSpPr>
            <p:nvPr/>
          </p:nvSpPr>
          <p:spPr bwMode="auto">
            <a:xfrm>
              <a:off x="4368" y="230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5565" name="Text Box 9"/>
            <p:cNvSpPr txBox="1">
              <a:spLocks noChangeArrowheads="1"/>
            </p:cNvSpPr>
            <p:nvPr/>
          </p:nvSpPr>
          <p:spPr bwMode="auto">
            <a:xfrm>
              <a:off x="4704" y="273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5566" name="Text Box 10"/>
            <p:cNvSpPr txBox="1">
              <a:spLocks noChangeArrowheads="1"/>
            </p:cNvSpPr>
            <p:nvPr/>
          </p:nvSpPr>
          <p:spPr bwMode="auto">
            <a:xfrm>
              <a:off x="3744" y="230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  <p:sp>
          <p:nvSpPr>
            <p:cNvPr id="65567" name="Line 11"/>
            <p:cNvSpPr>
              <a:spLocks noChangeShapeType="1"/>
            </p:cNvSpPr>
            <p:nvPr/>
          </p:nvSpPr>
          <p:spPr bwMode="auto">
            <a:xfrm>
              <a:off x="3888" y="249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8" name="Line 12"/>
            <p:cNvSpPr>
              <a:spLocks noChangeShapeType="1"/>
            </p:cNvSpPr>
            <p:nvPr/>
          </p:nvSpPr>
          <p:spPr bwMode="auto">
            <a:xfrm flipH="1">
              <a:off x="3600" y="249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9" name="Text Box 13"/>
            <p:cNvSpPr txBox="1">
              <a:spLocks noChangeArrowheads="1"/>
            </p:cNvSpPr>
            <p:nvPr/>
          </p:nvSpPr>
          <p:spPr bwMode="auto">
            <a:xfrm>
              <a:off x="4032" y="278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5570" name="Text Box 14"/>
            <p:cNvSpPr txBox="1">
              <a:spLocks noChangeArrowheads="1"/>
            </p:cNvSpPr>
            <p:nvPr/>
          </p:nvSpPr>
          <p:spPr bwMode="auto">
            <a:xfrm>
              <a:off x="3408" y="278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</p:grpSp>
      <p:sp>
        <p:nvSpPr>
          <p:cNvPr id="65543" name="Text Box 17"/>
          <p:cNvSpPr txBox="1">
            <a:spLocks noChangeArrowheads="1"/>
          </p:cNvSpPr>
          <p:nvPr/>
        </p:nvSpPr>
        <p:spPr bwMode="auto">
          <a:xfrm>
            <a:off x="2514600" y="5791200"/>
            <a:ext cx="416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Delete 40 (A  node with two children)</a:t>
            </a:r>
          </a:p>
        </p:txBody>
      </p:sp>
      <p:sp>
        <p:nvSpPr>
          <p:cNvPr id="65544" name="Text Box 18"/>
          <p:cNvSpPr txBox="1">
            <a:spLocks noChangeArrowheads="1"/>
          </p:cNvSpPr>
          <p:nvPr/>
        </p:nvSpPr>
        <p:spPr bwMode="auto">
          <a:xfrm>
            <a:off x="746125" y="1181100"/>
            <a:ext cx="8559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buFontTx/>
              <a:buChar char="•"/>
            </a:pPr>
            <a:r>
              <a:rPr lang="en-US" sz="1800">
                <a:latin typeface="Calibri" pitchFamily="34" charset="0"/>
              </a:rPr>
              <a:t> </a:t>
            </a:r>
            <a:r>
              <a:rPr lang="en-US" sz="1800" b="1">
                <a:solidFill>
                  <a:srgbClr val="C00000"/>
                </a:solidFill>
                <a:latin typeface="Calibri" pitchFamily="34" charset="0"/>
              </a:rPr>
              <a:t>Locate </a:t>
            </a:r>
            <a:r>
              <a:rPr lang="en-US" sz="1800">
                <a:latin typeface="Calibri" pitchFamily="34" charset="0"/>
              </a:rPr>
              <a:t>the inorder successor of the node.</a:t>
            </a:r>
            <a:endParaRPr lang="tr-TR" sz="1800">
              <a:latin typeface="Calibri" pitchFamily="34" charset="0"/>
            </a:endParaRPr>
          </a:p>
          <a:p>
            <a:pPr>
              <a:buFontTx/>
              <a:buChar char="•"/>
            </a:pPr>
            <a:endParaRPr lang="en-US" sz="18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800">
                <a:latin typeface="Calibri" pitchFamily="34" charset="0"/>
              </a:rPr>
              <a:t> </a:t>
            </a:r>
            <a:r>
              <a:rPr lang="en-US" sz="1800" b="1">
                <a:solidFill>
                  <a:srgbClr val="C00000"/>
                </a:solidFill>
                <a:latin typeface="Calibri" pitchFamily="34" charset="0"/>
              </a:rPr>
              <a:t>Copy</a:t>
            </a:r>
            <a:r>
              <a:rPr lang="en-US" sz="1800">
                <a:latin typeface="Calibri" pitchFamily="34" charset="0"/>
              </a:rPr>
              <a:t> the item in this node into the node which contains the item which will be deleted.</a:t>
            </a:r>
            <a:endParaRPr lang="tr-TR" sz="1800">
              <a:latin typeface="Calibri" pitchFamily="34" charset="0"/>
            </a:endParaRPr>
          </a:p>
          <a:p>
            <a:pPr>
              <a:buFontTx/>
              <a:buChar char="•"/>
            </a:pPr>
            <a:endParaRPr lang="en-US" sz="18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800">
                <a:latin typeface="Calibri" pitchFamily="34" charset="0"/>
              </a:rPr>
              <a:t> </a:t>
            </a:r>
            <a:r>
              <a:rPr lang="en-US" sz="1800" b="1">
                <a:solidFill>
                  <a:srgbClr val="C00000"/>
                </a:solidFill>
                <a:latin typeface="Calibri" pitchFamily="34" charset="0"/>
              </a:rPr>
              <a:t>Delete</a:t>
            </a:r>
            <a:r>
              <a:rPr lang="en-US" sz="1800">
                <a:latin typeface="Calibri" pitchFamily="34" charset="0"/>
              </a:rPr>
              <a:t> the node of the inorder successor.</a:t>
            </a:r>
          </a:p>
        </p:txBody>
      </p:sp>
      <p:sp>
        <p:nvSpPr>
          <p:cNvPr id="65545" name="Text Box 19"/>
          <p:cNvSpPr txBox="1">
            <a:spLocks noChangeArrowheads="1"/>
          </p:cNvSpPr>
          <p:nvPr/>
        </p:nvSpPr>
        <p:spPr bwMode="auto">
          <a:xfrm>
            <a:off x="3962400" y="3581400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  <a:sym typeface="Wingdings" pitchFamily="-84" charset="2"/>
              </a:rPr>
              <a:t></a:t>
            </a:r>
            <a:endParaRPr lang="en-US" sz="2400">
              <a:latin typeface="Times New Roman" pitchFamily="-84" charset="0"/>
            </a:endParaRPr>
          </a:p>
        </p:txBody>
      </p:sp>
      <p:grpSp>
        <p:nvGrpSpPr>
          <p:cNvPr id="65546" name="Group 20"/>
          <p:cNvGrpSpPr>
            <a:grpSpLocks/>
          </p:cNvGrpSpPr>
          <p:nvPr/>
        </p:nvGrpSpPr>
        <p:grpSpPr bwMode="auto">
          <a:xfrm>
            <a:off x="914400" y="2971800"/>
            <a:ext cx="2495550" cy="2606675"/>
            <a:chOff x="576" y="1440"/>
            <a:chExt cx="1572" cy="1642"/>
          </a:xfrm>
        </p:grpSpPr>
        <p:sp>
          <p:nvSpPr>
            <p:cNvPr id="65547" name="Line 21"/>
            <p:cNvSpPr>
              <a:spLocks noChangeShapeType="1"/>
            </p:cNvSpPr>
            <p:nvPr/>
          </p:nvSpPr>
          <p:spPr bwMode="auto">
            <a:xfrm flipH="1">
              <a:off x="10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8" name="Line 22"/>
            <p:cNvSpPr>
              <a:spLocks noChangeShapeType="1"/>
            </p:cNvSpPr>
            <p:nvPr/>
          </p:nvSpPr>
          <p:spPr bwMode="auto">
            <a:xfrm>
              <a:off x="1392" y="16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9" name="Line 23"/>
            <p:cNvSpPr>
              <a:spLocks noChangeShapeType="1"/>
            </p:cNvSpPr>
            <p:nvPr/>
          </p:nvSpPr>
          <p:spPr bwMode="auto">
            <a:xfrm>
              <a:off x="1728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0" name="Text Box 24"/>
            <p:cNvSpPr txBox="1">
              <a:spLocks noChangeArrowheads="1"/>
            </p:cNvSpPr>
            <p:nvPr/>
          </p:nvSpPr>
          <p:spPr bwMode="auto">
            <a:xfrm>
              <a:off x="1248" y="144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5551" name="Text Box 25"/>
            <p:cNvSpPr txBox="1">
              <a:spLocks noChangeArrowheads="1"/>
            </p:cNvSpPr>
            <p:nvPr/>
          </p:nvSpPr>
          <p:spPr bwMode="auto">
            <a:xfrm>
              <a:off x="1536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5552" name="Text Box 26"/>
            <p:cNvSpPr txBox="1">
              <a:spLocks noChangeArrowheads="1"/>
            </p:cNvSpPr>
            <p:nvPr/>
          </p:nvSpPr>
          <p:spPr bwMode="auto">
            <a:xfrm>
              <a:off x="1872" y="235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5553" name="Text Box 27"/>
            <p:cNvSpPr txBox="1">
              <a:spLocks noChangeArrowheads="1"/>
            </p:cNvSpPr>
            <p:nvPr/>
          </p:nvSpPr>
          <p:spPr bwMode="auto">
            <a:xfrm>
              <a:off x="912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5554" name="Line 28"/>
            <p:cNvSpPr>
              <a:spLocks noChangeShapeType="1"/>
            </p:cNvSpPr>
            <p:nvPr/>
          </p:nvSpPr>
          <p:spPr bwMode="auto">
            <a:xfrm>
              <a:off x="105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Line 29"/>
            <p:cNvSpPr>
              <a:spLocks noChangeShapeType="1"/>
            </p:cNvSpPr>
            <p:nvPr/>
          </p:nvSpPr>
          <p:spPr bwMode="auto">
            <a:xfrm flipH="1">
              <a:off x="768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6" name="Text Box 30"/>
            <p:cNvSpPr txBox="1">
              <a:spLocks noChangeArrowheads="1"/>
            </p:cNvSpPr>
            <p:nvPr/>
          </p:nvSpPr>
          <p:spPr bwMode="auto">
            <a:xfrm>
              <a:off x="1200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5557" name="Text Box 31"/>
            <p:cNvSpPr txBox="1">
              <a:spLocks noChangeArrowheads="1"/>
            </p:cNvSpPr>
            <p:nvPr/>
          </p:nvSpPr>
          <p:spPr bwMode="auto">
            <a:xfrm>
              <a:off x="576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5558" name="Line 32"/>
            <p:cNvSpPr>
              <a:spLocks noChangeShapeType="1"/>
            </p:cNvSpPr>
            <p:nvPr/>
          </p:nvSpPr>
          <p:spPr bwMode="auto">
            <a:xfrm flipH="1">
              <a:off x="1056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Text Box 33"/>
            <p:cNvSpPr txBox="1">
              <a:spLocks noChangeArrowheads="1"/>
            </p:cNvSpPr>
            <p:nvPr/>
          </p:nvSpPr>
          <p:spPr bwMode="auto">
            <a:xfrm>
              <a:off x="912" y="28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65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1588098-179C-428E-9A83-A9B83537A860}" type="slidenum">
              <a:rPr lang="en-US" sz="800" smtClean="0">
                <a:latin typeface="Calibri" pitchFamily="34" charset="0"/>
              </a:rPr>
              <a:pPr/>
              <a:t>64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Deletion – Case 3: A Node with two children</a:t>
            </a:r>
          </a:p>
        </p:txBody>
      </p:sp>
      <p:pic>
        <p:nvPicPr>
          <p:cNvPr id="66566" name="Picture 3" descr="Carrano1028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4864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DCB03D4-658F-4A73-921B-752A02318D01}" type="slidenum">
              <a:rPr lang="en-US" sz="800" smtClean="0">
                <a:latin typeface="Calibri" pitchFamily="34" charset="0"/>
              </a:rPr>
              <a:pPr/>
              <a:t>65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Deletion – Case 3: A Node with two children</a:t>
            </a:r>
          </a:p>
        </p:txBody>
      </p:sp>
      <p:pic>
        <p:nvPicPr>
          <p:cNvPr id="67590" name="Picture 3" descr="&#10;Fig_19-04.pct                                                  000694D2Porkchop                       B3B4845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829675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Text Box 4"/>
          <p:cNvSpPr txBox="1">
            <a:spLocks noChangeArrowheads="1"/>
          </p:cNvSpPr>
          <p:nvPr/>
        </p:nvSpPr>
        <p:spPr bwMode="auto">
          <a:xfrm>
            <a:off x="4343400" y="2795588"/>
            <a:ext cx="6175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3200">
                <a:latin typeface="Times New Roman" pitchFamily="-84" charset="0"/>
                <a:sym typeface="Wingdings" pitchFamily="-84" charset="2"/>
              </a:rPr>
              <a:t></a:t>
            </a:r>
            <a:endParaRPr lang="en-US" sz="3200">
              <a:latin typeface="Times New Roman" pitchFamily="-84" charset="0"/>
            </a:endParaRPr>
          </a:p>
        </p:txBody>
      </p:sp>
      <p:sp>
        <p:nvSpPr>
          <p:cNvPr id="67592" name="Text Box 5"/>
          <p:cNvSpPr txBox="1">
            <a:spLocks noChangeArrowheads="1"/>
          </p:cNvSpPr>
          <p:nvPr/>
        </p:nvSpPr>
        <p:spPr bwMode="auto">
          <a:xfrm>
            <a:off x="4054475" y="5791200"/>
            <a:ext cx="1050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>
                <a:latin typeface="Calibri" pitchFamily="34" charset="0"/>
              </a:rPr>
              <a:t>Delete 2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369EDE9-9990-4EAC-BCCB-6B475B4E2257}" type="slidenum">
              <a:rPr lang="en-US" sz="800" smtClean="0">
                <a:latin typeface="Calibri" pitchFamily="34" charset="0"/>
              </a:rPr>
              <a:pPr/>
              <a:t>66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Deletion from a BST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296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BinarySearchTree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::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searchTreeDelete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KeyType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searchKey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			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TreeException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deleteItem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(root,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searchKey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BinarySearchTree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::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deleteItem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* &amp;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KeyType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searchKey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			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TreeException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 </a:t>
            </a:r>
            <a:r>
              <a:rPr lang="en-US" sz="1600" dirty="0">
                <a:solidFill>
                  <a:srgbClr val="008324"/>
                </a:solidFill>
                <a:ea typeface="ＭＳ Ｐゴシック" pitchFamily="-84" charset="-128"/>
              </a:rPr>
              <a:t>// Empty tree</a:t>
            </a: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TreeException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>
                <a:solidFill>
                  <a:srgbClr val="D62B24"/>
                </a:solidFill>
                <a:ea typeface="ＭＳ Ｐゴシック" pitchFamily="-84" charset="-128"/>
              </a:rPr>
              <a:t>"Delete failed"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);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8324"/>
                </a:solidFill>
                <a:ea typeface="ＭＳ Ｐゴシック" pitchFamily="-84" charset="-128"/>
              </a:rPr>
              <a:t>		// Position of deletion found</a:t>
            </a: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searchKey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item.getKey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())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deleteNodeItem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008324"/>
                </a:solidFill>
                <a:ea typeface="ＭＳ Ｐゴシック" pitchFamily="-84" charset="-128"/>
              </a:rPr>
              <a:t>// Else search for the deletion position</a:t>
            </a: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searchKey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item.getKey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())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deleteItem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leftChildPtr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searchKey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deleteItem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searchKey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dirty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DE3997D-68EE-459B-9CBE-C5534FDD6DBF}" type="slidenum">
              <a:rPr lang="en-US" sz="800" smtClean="0">
                <a:latin typeface="Calibri" pitchFamily="34" charset="0"/>
              </a:rPr>
              <a:pPr/>
              <a:t>67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Deletion from a BST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BinarySearchTree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::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deleteNodeItem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* &amp;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*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TreeItemType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replacementItem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008324"/>
                </a:solidFill>
                <a:ea typeface="ＭＳ Ｐゴシック" pitchFamily="-84" charset="-128"/>
              </a:rPr>
              <a:t>// (1)  Test for a leaf</a:t>
            </a: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( 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leftChildPtr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 &amp;&amp;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     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 ) {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delete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008324"/>
                </a:solidFill>
                <a:ea typeface="ＭＳ Ｐゴシック" pitchFamily="-84" charset="-128"/>
              </a:rPr>
              <a:t>// (2)  Test for no left child</a:t>
            </a: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leftChildPtr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){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			delete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endParaRPr lang="en-US" sz="1600" dirty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D007F84-E757-4185-ACC2-17F4DBBB8A8E}" type="slidenum">
              <a:rPr lang="en-US" sz="800" smtClean="0">
                <a:latin typeface="Calibri" pitchFamily="34" charset="0"/>
              </a:rPr>
              <a:pPr/>
              <a:t>68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Deletion from a BST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008324"/>
                </a:solidFill>
                <a:ea typeface="ＭＳ Ｐゴシック" pitchFamily="-84" charset="-128"/>
              </a:rPr>
              <a:t>// (3)  Test for no right child</a:t>
            </a: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		else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>
                <a:solidFill>
                  <a:srgbClr val="008324"/>
                </a:solidFill>
                <a:ea typeface="ＭＳ Ｐゴシック" pitchFamily="-84" charset="-128"/>
              </a:rPr>
              <a:t>// ...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>
                <a:solidFill>
                  <a:srgbClr val="008324"/>
                </a:solidFill>
                <a:ea typeface="ＭＳ Ｐゴシック" pitchFamily="-84" charset="-128"/>
              </a:rPr>
              <a:t>// Left as an exercise </a:t>
            </a: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008324"/>
                </a:solidFill>
                <a:ea typeface="ＭＳ Ｐゴシック" pitchFamily="-84" charset="-128"/>
              </a:rPr>
              <a:t>// (4)  There are two children:</a:t>
            </a: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008324"/>
                </a:solidFill>
                <a:ea typeface="ＭＳ Ｐゴシック" pitchFamily="-84" charset="-128"/>
              </a:rPr>
              <a:t>//      Retrieve and delete the </a:t>
            </a:r>
            <a:r>
              <a:rPr lang="en-US" sz="1600" dirty="0" err="1">
                <a:solidFill>
                  <a:srgbClr val="008324"/>
                </a:solidFill>
                <a:ea typeface="ＭＳ Ｐゴシック" pitchFamily="-84" charset="-128"/>
              </a:rPr>
              <a:t>inorder</a:t>
            </a:r>
            <a:r>
              <a:rPr lang="en-US" sz="1600" dirty="0">
                <a:solidFill>
                  <a:srgbClr val="008324"/>
                </a:solidFill>
                <a:ea typeface="ＭＳ Ｐゴシック" pitchFamily="-84" charset="-128"/>
              </a:rPr>
              <a:t> successor</a:t>
            </a: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{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processLeftmost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replacementItem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-&gt;item =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replacementItem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 dirty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B13F734F-07AD-443C-B678-19509DB49FFF}" type="slidenum">
              <a:rPr lang="en-US" sz="800" smtClean="0">
                <a:latin typeface="Calibri" pitchFamily="34" charset="0"/>
              </a:rPr>
              <a:pPr/>
              <a:t>69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Deletion from a BST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638800"/>
          </a:xfrm>
        </p:spPr>
        <p:txBody>
          <a:bodyPr/>
          <a:lstStyle/>
          <a:p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BinarySearchTree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::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processLeftmost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*&amp;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			 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TreeItemType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){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leftChildPtr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-&gt;item;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*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 </a:t>
            </a:r>
            <a:r>
              <a:rPr lang="en-US" sz="1600" dirty="0">
                <a:solidFill>
                  <a:srgbClr val="008324"/>
                </a:solidFill>
                <a:ea typeface="ＭＳ Ｐゴシック" pitchFamily="-84" charset="-128"/>
              </a:rPr>
              <a:t>// defense</a:t>
            </a: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			delete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processLeftmost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leftChildPtr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0705BEC-2BDF-4517-8B7F-6FF44A7CEAC7}" type="slidenum">
              <a:rPr lang="en-US" sz="800" smtClean="0">
                <a:latin typeface="Calibri" pitchFamily="34" charset="0"/>
              </a:rPr>
              <a:pPr/>
              <a:t>7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Height of A Tree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5250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Height</a:t>
            </a:r>
            <a:r>
              <a:rPr lang="en-US">
                <a:ea typeface="ＭＳ Ｐゴシック" pitchFamily="-84" charset="-128"/>
              </a:rPr>
              <a:t> –</a:t>
            </a:r>
            <a:r>
              <a:rPr lang="tr-TR"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number of nodes on </a:t>
            </a:r>
            <a:r>
              <a:rPr lang="en-US" b="1">
                <a:ea typeface="ＭＳ Ｐゴシック" pitchFamily="-84" charset="-128"/>
              </a:rPr>
              <a:t>longest</a:t>
            </a:r>
            <a:r>
              <a:rPr lang="en-US">
                <a:ea typeface="ＭＳ Ｐゴシック" pitchFamily="-84" charset="-128"/>
              </a:rPr>
              <a:t> </a:t>
            </a:r>
            <a:r>
              <a:rPr lang="en-US" b="1">
                <a:ea typeface="ＭＳ Ｐゴシック" pitchFamily="-84" charset="-128"/>
              </a:rPr>
              <a:t>path</a:t>
            </a:r>
            <a:r>
              <a:rPr lang="en-US">
                <a:ea typeface="ＭＳ Ｐゴシック" pitchFamily="-84" charset="-128"/>
              </a:rPr>
              <a:t> from the root to a</a:t>
            </a:r>
            <a:r>
              <a:rPr lang="tr-TR">
                <a:ea typeface="ＭＳ Ｐゴシック" pitchFamily="-84" charset="-128"/>
              </a:rPr>
              <a:t>ny</a:t>
            </a:r>
            <a:r>
              <a:rPr lang="en-US">
                <a:ea typeface="ＭＳ Ｐゴシック" pitchFamily="-84" charset="-128"/>
              </a:rPr>
              <a:t> leaf.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60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>
                <a:ea typeface="ＭＳ Ｐゴシック" pitchFamily="-84" charset="-128"/>
              </a:rPr>
              <a:t>The height of a tree T in terms of the levels of its nodes is defined as: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Ｐゴシック" pitchFamily="-84" charset="-128"/>
              </a:rPr>
              <a:t>If T is empty, its height is 0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Ｐゴシック" pitchFamily="-84" charset="-128"/>
              </a:rPr>
              <a:t>If T is not empty, its height is equal to the maximum level of  its nodes.</a:t>
            </a:r>
            <a:endParaRPr lang="en-US" sz="180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endParaRPr lang="en-US" sz="60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>
                <a:ea typeface="ＭＳ Ｐゴシック" pitchFamily="-84" charset="-128"/>
              </a:rPr>
              <a:t>Or, the height of a tree T can be defined as recursively as: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Ｐゴシック" pitchFamily="-84" charset="-128"/>
              </a:rPr>
              <a:t>If T is empty, its height is 0.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Ｐゴシック" pitchFamily="-84" charset="-128"/>
              </a:rPr>
              <a:t>If T is non-empty tree, then since T is of the form: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>
                <a:ea typeface="ＭＳ Ｐゴシック" pitchFamily="-84" charset="-128"/>
              </a:rPr>
              <a:t>		       </a:t>
            </a:r>
            <a:r>
              <a:rPr lang="en-US" sz="1800">
                <a:ea typeface="ＭＳ Ｐゴシック" pitchFamily="-84" charset="-128"/>
              </a:rPr>
              <a:t>			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>
              <a:ea typeface="ＭＳ Ｐゴシック" pitchFamily="-84" charset="-128"/>
            </a:endParaRP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sz="1800" b="1" i="1">
                <a:solidFill>
                  <a:srgbClr val="C00000"/>
                </a:solidFill>
                <a:ea typeface="ＭＳ Ｐゴシック" pitchFamily="-84" charset="-128"/>
              </a:rPr>
              <a:t>height(T)</a:t>
            </a:r>
            <a:r>
              <a:rPr lang="en-US" sz="1800" i="1">
                <a:ea typeface="ＭＳ Ｐゴシック" pitchFamily="-84" charset="-128"/>
              </a:rPr>
              <a:t> = </a:t>
            </a:r>
            <a:r>
              <a:rPr lang="en-US" sz="1800" b="1" i="1">
                <a:solidFill>
                  <a:srgbClr val="C00000"/>
                </a:solidFill>
                <a:ea typeface="ＭＳ Ｐゴシック" pitchFamily="-84" charset="-128"/>
              </a:rPr>
              <a:t>1</a:t>
            </a:r>
            <a:r>
              <a:rPr lang="en-US" sz="1800" i="1">
                <a:ea typeface="ＭＳ Ｐゴシック" pitchFamily="-84" charset="-128"/>
              </a:rPr>
              <a:t> + </a:t>
            </a:r>
            <a:r>
              <a:rPr lang="en-US" sz="1800" b="1" i="1">
                <a:solidFill>
                  <a:srgbClr val="C00000"/>
                </a:solidFill>
                <a:ea typeface="ＭＳ Ｐゴシック" pitchFamily="-84" charset="-128"/>
              </a:rPr>
              <a:t>max</a:t>
            </a:r>
            <a:r>
              <a:rPr lang="en-US" sz="1800" i="1">
                <a:ea typeface="ＭＳ Ｐゴシック" pitchFamily="-84" charset="-128"/>
              </a:rPr>
              <a:t>{height(T</a:t>
            </a:r>
            <a:r>
              <a:rPr lang="en-US" sz="1800" i="1" baseline="-25000">
                <a:ea typeface="ＭＳ Ｐゴシック" pitchFamily="-84" charset="-128"/>
              </a:rPr>
              <a:t>1</a:t>
            </a:r>
            <a:r>
              <a:rPr lang="en-US" sz="1800" i="1">
                <a:ea typeface="ＭＳ Ｐゴシック" pitchFamily="-84" charset="-128"/>
              </a:rPr>
              <a:t>),height(T</a:t>
            </a:r>
            <a:r>
              <a:rPr lang="en-US" sz="1800" i="1" baseline="-25000">
                <a:ea typeface="ＭＳ Ｐゴシック" pitchFamily="-84" charset="-128"/>
              </a:rPr>
              <a:t>2</a:t>
            </a:r>
            <a:r>
              <a:rPr lang="en-US" sz="1800" i="1">
                <a:ea typeface="ＭＳ Ｐゴシック" pitchFamily="-84" charset="-128"/>
              </a:rPr>
              <a:t>),...,height(T</a:t>
            </a:r>
            <a:r>
              <a:rPr lang="en-US" sz="1800" i="1" baseline="-25000">
                <a:ea typeface="ＭＳ Ｐゴシック" pitchFamily="-84" charset="-128"/>
              </a:rPr>
              <a:t>k</a:t>
            </a:r>
            <a:r>
              <a:rPr lang="en-US" sz="1800" i="1">
                <a:ea typeface="ＭＳ Ｐゴシック" pitchFamily="-84" charset="-128"/>
              </a:rPr>
              <a:t>)}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i="1">
              <a:ea typeface="ＭＳ Ｐゴシック" pitchFamily="-84" charset="-128"/>
            </a:endParaRPr>
          </a:p>
        </p:txBody>
      </p:sp>
      <p:pic>
        <p:nvPicPr>
          <p:cNvPr id="922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038600"/>
            <a:ext cx="30861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FCF4380-9C37-4B28-A044-59CF6723E71C}" type="slidenum">
              <a:rPr lang="en-US" sz="800" smtClean="0">
                <a:latin typeface="Calibri" pitchFamily="34" charset="0"/>
              </a:rPr>
              <a:pPr/>
              <a:t>70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Traversals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The traversals for binary search trees are same as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>
                <a:ea typeface="ＭＳ Ｐゴシック" pitchFamily="-84" charset="-128"/>
              </a:rPr>
              <a:t>	the traversals for the binary trees.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>
                <a:ea typeface="ＭＳ Ｐゴシック" pitchFamily="-84" charset="-128"/>
              </a:rPr>
              <a:t>		</a:t>
            </a:r>
          </a:p>
          <a:p>
            <a:pPr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Theorem: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Inorder traversal of a binary search tree will visit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>
                <a:ea typeface="ＭＳ Ｐゴシック" pitchFamily="-84" charset="-128"/>
              </a:rPr>
              <a:t>		      its nodes in sorted search-key order.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80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Proof: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 </a:t>
            </a:r>
            <a:r>
              <a:rPr lang="en-US">
                <a:ea typeface="ＭＳ Ｐゴシック" pitchFamily="-84" charset="-128"/>
              </a:rPr>
              <a:t>Proof by induction on the height of the binary search tree T.</a:t>
            </a:r>
          </a:p>
          <a:p>
            <a:pPr>
              <a:buFontTx/>
              <a:buNone/>
            </a:pPr>
            <a:r>
              <a:rPr lang="en-US" sz="1800">
                <a:ea typeface="ＭＳ Ｐゴシック" pitchFamily="-84" charset="-128"/>
              </a:rPr>
              <a:t>	</a:t>
            </a:r>
            <a:r>
              <a:rPr lang="en-US" sz="1800" i="1" u="sng">
                <a:solidFill>
                  <a:srgbClr val="C00000"/>
                </a:solidFill>
                <a:ea typeface="ＭＳ Ｐゴシック" pitchFamily="-84" charset="-128"/>
              </a:rPr>
              <a:t>Basis</a:t>
            </a:r>
            <a:r>
              <a:rPr lang="en-US" sz="1800">
                <a:ea typeface="ＭＳ Ｐゴシック" pitchFamily="-84" charset="-128"/>
              </a:rPr>
              <a:t>: h=0 </a:t>
            </a:r>
            <a:r>
              <a:rPr lang="en-US" sz="1800">
                <a:ea typeface="ＭＳ Ｐゴシック" pitchFamily="-84" charset="-128"/>
                <a:sym typeface="Wingdings" pitchFamily="-84" charset="2"/>
              </a:rPr>
              <a:t> no nodes are visited, empty list is in sorted order.</a:t>
            </a:r>
          </a:p>
          <a:p>
            <a:pPr>
              <a:buFontTx/>
              <a:buNone/>
            </a:pPr>
            <a:r>
              <a:rPr lang="en-US" sz="1800">
                <a:ea typeface="ＭＳ Ｐゴシック" pitchFamily="-84" charset="-128"/>
                <a:sym typeface="Wingdings" pitchFamily="-84" charset="2"/>
              </a:rPr>
              <a:t>	</a:t>
            </a:r>
            <a:r>
              <a:rPr lang="en-US" sz="1800" i="1" u="sng">
                <a:solidFill>
                  <a:srgbClr val="C00000"/>
                </a:solidFill>
                <a:ea typeface="ＭＳ Ｐゴシック" pitchFamily="-84" charset="-128"/>
                <a:sym typeface="Wingdings" pitchFamily="-84" charset="2"/>
              </a:rPr>
              <a:t>Inductive Hypothesis</a:t>
            </a:r>
            <a:r>
              <a:rPr lang="en-US" sz="1800">
                <a:ea typeface="ＭＳ Ｐゴシック" pitchFamily="-84" charset="-128"/>
                <a:sym typeface="Wingdings" pitchFamily="-84" charset="2"/>
              </a:rPr>
              <a:t>: Assume that the theorem is true for all k, 0</a:t>
            </a:r>
            <a:r>
              <a:rPr lang="en-US" sz="1800">
                <a:ea typeface="ＭＳ Ｐゴシック" pitchFamily="-84" charset="-128"/>
                <a:sym typeface="Symbol" pitchFamily="18" charset="2"/>
              </a:rPr>
              <a:t></a:t>
            </a:r>
            <a:r>
              <a:rPr lang="en-US" sz="1800">
                <a:ea typeface="ＭＳ Ｐゴシック" pitchFamily="-84" charset="-128"/>
                <a:sym typeface="Wingdings" pitchFamily="-84" charset="2"/>
              </a:rPr>
              <a:t>k&lt;h</a:t>
            </a:r>
          </a:p>
          <a:p>
            <a:pPr>
              <a:buFontTx/>
              <a:buNone/>
            </a:pPr>
            <a:r>
              <a:rPr lang="en-US" sz="1800">
                <a:ea typeface="ＭＳ Ｐゴシック" pitchFamily="-84" charset="-128"/>
                <a:sym typeface="Wingdings" pitchFamily="-84" charset="2"/>
              </a:rPr>
              <a:t>	</a:t>
            </a:r>
            <a:r>
              <a:rPr lang="en-US" sz="1800" i="1" u="sng">
                <a:solidFill>
                  <a:srgbClr val="C00000"/>
                </a:solidFill>
                <a:ea typeface="ＭＳ Ｐゴシック" pitchFamily="-84" charset="-128"/>
                <a:sym typeface="Wingdings" pitchFamily="-84" charset="2"/>
              </a:rPr>
              <a:t>Inductive Conclusion</a:t>
            </a:r>
            <a:r>
              <a:rPr lang="en-US" sz="1800">
                <a:ea typeface="ＭＳ Ｐゴシック" pitchFamily="-84" charset="-128"/>
                <a:sym typeface="Wingdings" pitchFamily="-84" charset="2"/>
              </a:rPr>
              <a:t>: We have to show that the theorem is true for k=h&gt;0. T should be:</a:t>
            </a:r>
          </a:p>
          <a:p>
            <a:pPr>
              <a:buFontTx/>
              <a:buNone/>
            </a:pPr>
            <a:r>
              <a:rPr lang="en-US" sz="1800">
                <a:ea typeface="ＭＳ Ｐゴシック" pitchFamily="-84" charset="-128"/>
                <a:sym typeface="Wingdings" pitchFamily="-84" charset="2"/>
              </a:rPr>
              <a:t>		 	           Since the lengths of T</a:t>
            </a:r>
            <a:r>
              <a:rPr lang="en-US" sz="1800" baseline="-25000">
                <a:ea typeface="ＭＳ Ｐゴシック" pitchFamily="-84" charset="-128"/>
                <a:sym typeface="Wingdings" pitchFamily="-84" charset="2"/>
              </a:rPr>
              <a:t>L</a:t>
            </a:r>
            <a:r>
              <a:rPr lang="en-US" sz="1800">
                <a:ea typeface="ＭＳ Ｐゴシック" pitchFamily="-84" charset="-128"/>
                <a:sym typeface="Wingdings" pitchFamily="-84" charset="2"/>
              </a:rPr>
              <a:t>  and T</a:t>
            </a:r>
            <a:r>
              <a:rPr lang="en-US" sz="1800" baseline="-25000">
                <a:ea typeface="ＭＳ Ｐゴシック" pitchFamily="-84" charset="-128"/>
                <a:sym typeface="Wingdings" pitchFamily="-84" charset="2"/>
              </a:rPr>
              <a:t>R </a:t>
            </a:r>
            <a:r>
              <a:rPr lang="en-US" sz="1800">
                <a:ea typeface="ＭＳ Ｐゴシック" pitchFamily="-84" charset="-128"/>
                <a:sym typeface="Wingdings" pitchFamily="-84" charset="2"/>
              </a:rPr>
              <a:t>are less than h, the theorem holds</a:t>
            </a:r>
          </a:p>
          <a:p>
            <a:pPr>
              <a:buFontTx/>
              <a:buNone/>
            </a:pPr>
            <a:r>
              <a:rPr lang="en-US" sz="1800">
                <a:ea typeface="ＭＳ Ｐゴシック" pitchFamily="-84" charset="-128"/>
                <a:sym typeface="Wingdings" pitchFamily="-84" charset="2"/>
              </a:rPr>
              <a:t>			           for them. All the keys in T</a:t>
            </a:r>
            <a:r>
              <a:rPr lang="en-US" sz="1800" baseline="-25000">
                <a:ea typeface="ＭＳ Ｐゴシック" pitchFamily="-84" charset="-128"/>
                <a:sym typeface="Wingdings" pitchFamily="-84" charset="2"/>
              </a:rPr>
              <a:t>L</a:t>
            </a:r>
            <a:r>
              <a:rPr lang="en-US" sz="1800">
                <a:ea typeface="ＭＳ Ｐゴシック" pitchFamily="-84" charset="-128"/>
                <a:sym typeface="Wingdings" pitchFamily="-84" charset="2"/>
              </a:rPr>
              <a:t> are less than r, and all the keys in T</a:t>
            </a:r>
            <a:r>
              <a:rPr lang="en-US" sz="1800" baseline="-25000">
                <a:ea typeface="ＭＳ Ｐゴシック" pitchFamily="-84" charset="-128"/>
                <a:sym typeface="Wingdings" pitchFamily="-84" charset="2"/>
              </a:rPr>
              <a:t>R </a:t>
            </a:r>
            <a:r>
              <a:rPr lang="en-US" sz="1800">
                <a:ea typeface="ＭＳ Ｐゴシック" pitchFamily="-84" charset="-128"/>
                <a:sym typeface="Wingdings" pitchFamily="-84" charset="2"/>
              </a:rPr>
              <a:t>are </a:t>
            </a:r>
          </a:p>
          <a:p>
            <a:pPr>
              <a:buFontTx/>
              <a:buNone/>
            </a:pPr>
            <a:r>
              <a:rPr lang="en-US" sz="1800">
                <a:ea typeface="ＭＳ Ｐゴシック" pitchFamily="-84" charset="-128"/>
                <a:sym typeface="Wingdings" pitchFamily="-84" charset="2"/>
              </a:rPr>
              <a:t>	  	        </a:t>
            </a:r>
            <a:r>
              <a:rPr lang="en-US" sz="1800" baseline="-25000">
                <a:ea typeface="ＭＳ Ｐゴシック" pitchFamily="-84" charset="-128"/>
                <a:sym typeface="Wingdings" pitchFamily="-84" charset="2"/>
              </a:rPr>
              <a:t>	                 </a:t>
            </a:r>
            <a:r>
              <a:rPr lang="en-US" sz="1800">
                <a:ea typeface="ＭＳ Ｐゴシック" pitchFamily="-84" charset="-128"/>
                <a:sym typeface="Wingdings" pitchFamily="-84" charset="2"/>
              </a:rPr>
              <a:t>greater than r. In inorder traversal, we visit T</a:t>
            </a:r>
            <a:r>
              <a:rPr lang="en-US" sz="1800" baseline="-25000">
                <a:ea typeface="ＭＳ Ｐゴシック" pitchFamily="-84" charset="-128"/>
                <a:sym typeface="Wingdings" pitchFamily="-84" charset="2"/>
              </a:rPr>
              <a:t>L</a:t>
            </a:r>
            <a:r>
              <a:rPr lang="en-US" sz="1800">
                <a:ea typeface="ＭＳ Ｐゴシック" pitchFamily="-84" charset="-128"/>
                <a:sym typeface="Wingdings" pitchFamily="-84" charset="2"/>
              </a:rPr>
              <a:t> first, then r, and then T</a:t>
            </a:r>
            <a:r>
              <a:rPr lang="en-US" sz="1800" baseline="-25000">
                <a:ea typeface="ＭＳ Ｐゴシック" pitchFamily="-84" charset="-128"/>
                <a:sym typeface="Wingdings" pitchFamily="-84" charset="2"/>
              </a:rPr>
              <a:t>R</a:t>
            </a:r>
            <a:r>
              <a:rPr lang="en-US" sz="1800">
                <a:ea typeface="ＭＳ Ｐゴシック" pitchFamily="-84" charset="-128"/>
                <a:sym typeface="Wingdings" pitchFamily="-84" charset="2"/>
              </a:rPr>
              <a:t>.</a:t>
            </a:r>
          </a:p>
          <a:p>
            <a:pPr>
              <a:buFontTx/>
              <a:buNone/>
            </a:pPr>
            <a:r>
              <a:rPr lang="en-US" sz="1800">
                <a:ea typeface="ＭＳ Ｐゴシック" pitchFamily="-84" charset="-128"/>
                <a:sym typeface="Wingdings" pitchFamily="-84" charset="2"/>
              </a:rPr>
              <a:t>			           Thus, the theorem holds for T with height k=h.</a:t>
            </a:r>
            <a:endParaRPr lang="en-US" sz="1800" baseline="-25000">
              <a:ea typeface="ＭＳ Ｐゴシック" pitchFamily="-84" charset="-128"/>
              <a:sym typeface="Wingdings" pitchFamily="-84" charset="2"/>
            </a:endParaRPr>
          </a:p>
        </p:txBody>
      </p:sp>
      <p:pic>
        <p:nvPicPr>
          <p:cNvPr id="7271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0600"/>
            <a:ext cx="15367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E9210C0C-AE58-4236-B3A1-CEEB5505738D}" type="slidenum">
              <a:rPr lang="en-US" sz="800" smtClean="0">
                <a:latin typeface="Calibri" pitchFamily="34" charset="0"/>
              </a:rPr>
              <a:pPr/>
              <a:t>71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Minimum Height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Complete trees and full trees have minimum height.</a:t>
            </a:r>
          </a:p>
          <a:p>
            <a:r>
              <a:rPr lang="en-US">
                <a:ea typeface="ＭＳ Ｐゴシック" pitchFamily="-84" charset="-128"/>
              </a:rPr>
              <a:t>The height of an n-node binary search tree ranges </a:t>
            </a: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</a:rPr>
              <a:t>	from </a:t>
            </a:r>
            <a:r>
              <a:rPr lang="en-US">
                <a:ea typeface="ＭＳ Ｐゴシック" pitchFamily="-84" charset="-128"/>
                <a:sym typeface="Symbol" pitchFamily="18" charset="2"/>
              </a:rPr>
              <a:t>log</a:t>
            </a:r>
            <a:r>
              <a:rPr lang="en-US" baseline="-2500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>
                <a:ea typeface="ＭＳ Ｐゴシック" pitchFamily="-84" charset="-128"/>
                <a:sym typeface="Symbol" pitchFamily="18" charset="2"/>
              </a:rPr>
              <a:t>(n+1)  to n.</a:t>
            </a:r>
          </a:p>
          <a:p>
            <a:pPr lvl="2"/>
            <a:endParaRPr lang="en-US">
              <a:ea typeface="ＭＳ Ｐゴシック" pitchFamily="-84" charset="-128"/>
              <a:sym typeface="Symbol" pitchFamily="18" charset="2"/>
            </a:endParaRPr>
          </a:p>
          <a:p>
            <a:r>
              <a:rPr lang="en-US" b="1">
                <a:solidFill>
                  <a:srgbClr val="C00000"/>
                </a:solidFill>
                <a:ea typeface="ＭＳ Ｐゴシック" pitchFamily="-84" charset="-128"/>
                <a:sym typeface="Symbol" pitchFamily="18" charset="2"/>
              </a:rPr>
              <a:t>Insertion in search-key order</a:t>
            </a:r>
            <a:r>
              <a:rPr lang="en-US" b="1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>
                <a:ea typeface="ＭＳ Ｐゴシック" pitchFamily="-84" charset="-128"/>
                <a:sym typeface="Symbol" pitchFamily="18" charset="2"/>
              </a:rPr>
              <a:t>produces a maximum-height BST.</a:t>
            </a:r>
          </a:p>
          <a:p>
            <a:r>
              <a:rPr lang="en-US" b="1">
                <a:solidFill>
                  <a:srgbClr val="C00000"/>
                </a:solidFill>
                <a:ea typeface="ＭＳ Ｐゴシック" pitchFamily="-84" charset="-128"/>
                <a:sym typeface="Symbol" pitchFamily="18" charset="2"/>
              </a:rPr>
              <a:t>Insertion in random order </a:t>
            </a:r>
            <a:r>
              <a:rPr lang="en-US">
                <a:ea typeface="ＭＳ Ｐゴシック" pitchFamily="-84" charset="-128"/>
                <a:sym typeface="Symbol" pitchFamily="18" charset="2"/>
              </a:rPr>
              <a:t>produces a near-minimum-height BST.</a:t>
            </a:r>
          </a:p>
          <a:p>
            <a:endParaRPr lang="tr-TR">
              <a:ea typeface="ＭＳ Ｐゴシック" pitchFamily="-84" charset="-128"/>
              <a:sym typeface="Symbol" pitchFamily="18" charset="2"/>
            </a:endParaRPr>
          </a:p>
          <a:p>
            <a:r>
              <a:rPr lang="en-US">
                <a:ea typeface="ＭＳ Ｐゴシック" pitchFamily="-84" charset="-128"/>
                <a:sym typeface="Symbol" pitchFamily="18" charset="2"/>
              </a:rPr>
              <a:t>That is, the height of an n-node binary search tree	</a:t>
            </a:r>
          </a:p>
          <a:p>
            <a:pPr lvl="1"/>
            <a:r>
              <a:rPr lang="en-US" sz="2400" i="1">
                <a:ea typeface="ＭＳ Ｐゴシック" pitchFamily="-84" charset="-128"/>
                <a:sym typeface="Symbol" pitchFamily="18" charset="2"/>
              </a:rPr>
              <a:t>Best Case</a:t>
            </a:r>
            <a:r>
              <a:rPr lang="en-US" sz="2400">
                <a:ea typeface="ＭＳ Ｐゴシック" pitchFamily="-84" charset="-128"/>
                <a:sym typeface="Symbol" pitchFamily="18" charset="2"/>
              </a:rPr>
              <a:t> –	  log</a:t>
            </a:r>
            <a:r>
              <a:rPr lang="en-US" sz="2400" baseline="-2500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400">
                <a:ea typeface="ＭＳ Ｐゴシック" pitchFamily="-84" charset="-128"/>
                <a:sym typeface="Symbol" pitchFamily="18" charset="2"/>
              </a:rPr>
              <a:t>(n+1) 		</a:t>
            </a:r>
            <a:r>
              <a:rPr lang="en-US" sz="2400">
                <a:ea typeface="ＭＳ Ｐゴシック" pitchFamily="-84" charset="-128"/>
                <a:sym typeface="Wingdings" pitchFamily="-84" charset="2"/>
              </a:rPr>
              <a:t>  O(log</a:t>
            </a:r>
            <a:r>
              <a:rPr lang="en-US" sz="2400" baseline="-25000">
                <a:ea typeface="ＭＳ Ｐゴシック" pitchFamily="-84" charset="-128"/>
                <a:sym typeface="Wingdings" pitchFamily="-84" charset="2"/>
              </a:rPr>
              <a:t>2</a:t>
            </a:r>
            <a:r>
              <a:rPr lang="en-US" sz="2400">
                <a:ea typeface="ＭＳ Ｐゴシック" pitchFamily="-84" charset="-128"/>
                <a:sym typeface="Wingdings" pitchFamily="-84" charset="2"/>
              </a:rPr>
              <a:t>n)</a:t>
            </a:r>
          </a:p>
          <a:p>
            <a:pPr lvl="1"/>
            <a:r>
              <a:rPr lang="en-US" sz="2400" i="1">
                <a:ea typeface="ＭＳ Ｐゴシック" pitchFamily="-84" charset="-128"/>
                <a:sym typeface="Wingdings" pitchFamily="-84" charset="2"/>
              </a:rPr>
              <a:t>Worst Case</a:t>
            </a:r>
            <a:r>
              <a:rPr lang="en-US" sz="2400">
                <a:ea typeface="ＭＳ Ｐゴシック" pitchFamily="-84" charset="-128"/>
                <a:sym typeface="Wingdings" pitchFamily="-84" charset="2"/>
              </a:rPr>
              <a:t> –  	  n 			  O(n)</a:t>
            </a:r>
          </a:p>
          <a:p>
            <a:pPr lvl="1"/>
            <a:r>
              <a:rPr lang="en-US" sz="2400" i="1">
                <a:ea typeface="ＭＳ Ｐゴシック" pitchFamily="-84" charset="-128"/>
                <a:sym typeface="Wingdings" pitchFamily="-84" charset="2"/>
              </a:rPr>
              <a:t>Average Case</a:t>
            </a:r>
            <a:r>
              <a:rPr lang="en-US" sz="2400">
                <a:ea typeface="ＭＳ Ｐゴシック" pitchFamily="-84" charset="-128"/>
                <a:sym typeface="Wingdings" pitchFamily="-84" charset="2"/>
              </a:rPr>
              <a:t> –	  close to </a:t>
            </a:r>
            <a:r>
              <a:rPr lang="en-US" sz="2400">
                <a:ea typeface="ＭＳ Ｐゴシック" pitchFamily="-84" charset="-128"/>
                <a:sym typeface="Symbol" pitchFamily="18" charset="2"/>
              </a:rPr>
              <a:t>log</a:t>
            </a:r>
            <a:r>
              <a:rPr lang="en-US" sz="2400" baseline="-2500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400">
                <a:ea typeface="ＭＳ Ｐゴシック" pitchFamily="-84" charset="-128"/>
                <a:sym typeface="Symbol" pitchFamily="18" charset="2"/>
              </a:rPr>
              <a:t>(n+1) 	</a:t>
            </a:r>
            <a:r>
              <a:rPr lang="en-US" sz="2400">
                <a:ea typeface="ＭＳ Ｐゴシック" pitchFamily="-84" charset="-128"/>
                <a:sym typeface="Wingdings" pitchFamily="-84" charset="2"/>
              </a:rPr>
              <a:t>  O(log</a:t>
            </a:r>
            <a:r>
              <a:rPr lang="en-US" sz="2400" baseline="-25000">
                <a:ea typeface="ＭＳ Ｐゴシック" pitchFamily="-84" charset="-128"/>
                <a:sym typeface="Wingdings" pitchFamily="-84" charset="2"/>
              </a:rPr>
              <a:t>2</a:t>
            </a:r>
            <a:r>
              <a:rPr lang="en-US" sz="2400">
                <a:ea typeface="ＭＳ Ｐゴシック" pitchFamily="-84" charset="-128"/>
                <a:sym typeface="Wingdings" pitchFamily="-84" charset="2"/>
              </a:rPr>
              <a:t>n)</a:t>
            </a:r>
          </a:p>
          <a:p>
            <a:pPr lvl="1">
              <a:buFontTx/>
              <a:buNone/>
            </a:pPr>
            <a:endParaRPr lang="en-US" sz="2400">
              <a:ea typeface="ＭＳ Ｐゴシック" pitchFamily="-84" charset="-128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Average Height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9296400" cy="4495800"/>
          </a:xfrm>
        </p:spPr>
        <p:txBody>
          <a:bodyPr/>
          <a:lstStyle/>
          <a:p>
            <a:r>
              <a:rPr lang="en-US">
                <a:ea typeface="ＭＳ Ｐゴシック" pitchFamily="-84" charset="-128"/>
              </a:rPr>
              <a:t>If we insert n items into an empty BST to create a BST with n nodes,</a:t>
            </a:r>
          </a:p>
          <a:p>
            <a:pPr lvl="1"/>
            <a:r>
              <a:rPr lang="en-US" sz="2200">
                <a:ea typeface="ＭＳ Ｐゴシック" pitchFamily="-84" charset="-128"/>
              </a:rPr>
              <a:t>How many different binary search trees with n nodes? </a:t>
            </a:r>
          </a:p>
          <a:p>
            <a:pPr lvl="1"/>
            <a:r>
              <a:rPr lang="en-US" sz="2200">
                <a:ea typeface="ＭＳ Ｐゴシック" pitchFamily="-84" charset="-128"/>
              </a:rPr>
              <a:t>What are their probabilities?</a:t>
            </a:r>
          </a:p>
          <a:p>
            <a:pPr lvl="3"/>
            <a:endParaRPr lang="en-US">
              <a:ea typeface="ＭＳ Ｐゴシック" pitchFamily="-84" charset="-128"/>
            </a:endParaRPr>
          </a:p>
          <a:p>
            <a:r>
              <a:rPr lang="en-US">
                <a:ea typeface="ＭＳ Ｐゴシック" pitchFamily="-84" charset="-128"/>
              </a:rPr>
              <a:t>There are n! different orderings of n keys. </a:t>
            </a:r>
          </a:p>
          <a:p>
            <a:pPr lvl="1"/>
            <a:r>
              <a:rPr lang="en-US" sz="2200">
                <a:ea typeface="ＭＳ Ｐゴシック" pitchFamily="-84" charset="-128"/>
              </a:rPr>
              <a:t>But how many different binary search trees with n nodes?</a:t>
            </a:r>
          </a:p>
          <a:p>
            <a:pPr lvl="1">
              <a:buFontTx/>
              <a:buNone/>
            </a:pPr>
            <a:r>
              <a:rPr lang="en-US" sz="2200">
                <a:ea typeface="ＭＳ Ｐゴシック" pitchFamily="-84" charset="-128"/>
              </a:rPr>
              <a:t>	n=0  </a:t>
            </a:r>
            <a:r>
              <a:rPr lang="en-US" sz="2200">
                <a:ea typeface="ＭＳ Ｐゴシック" pitchFamily="-84" charset="-128"/>
                <a:sym typeface="Wingdings" pitchFamily="-84" charset="2"/>
              </a:rPr>
              <a:t>  1 BST (empty tree)</a:t>
            </a:r>
          </a:p>
          <a:p>
            <a:pPr lvl="1">
              <a:buFontTx/>
              <a:buNone/>
            </a:pPr>
            <a:r>
              <a:rPr lang="en-US" sz="2200">
                <a:ea typeface="ＭＳ Ｐゴシック" pitchFamily="-84" charset="-128"/>
                <a:sym typeface="Wingdings" pitchFamily="-84" charset="2"/>
              </a:rPr>
              <a:t>	n=1    1 BST (a binary tree with a single node)</a:t>
            </a:r>
          </a:p>
          <a:p>
            <a:pPr lvl="1">
              <a:buFontTx/>
              <a:buNone/>
            </a:pPr>
            <a:r>
              <a:rPr lang="en-US" sz="2200">
                <a:ea typeface="ＭＳ Ｐゴシック" pitchFamily="-84" charset="-128"/>
                <a:sym typeface="Wingdings" pitchFamily="-84" charset="2"/>
              </a:rPr>
              <a:t>	n=2    2 BSTs</a:t>
            </a:r>
          </a:p>
          <a:p>
            <a:pPr lvl="1">
              <a:buFontTx/>
              <a:buNone/>
            </a:pPr>
            <a:r>
              <a:rPr lang="en-US" sz="2200">
                <a:ea typeface="ＭＳ Ｐゴシック" pitchFamily="-84" charset="-128"/>
                <a:sym typeface="Wingdings" pitchFamily="-84" charset="2"/>
              </a:rPr>
              <a:t>	n=3    5 BSTs</a:t>
            </a:r>
            <a:endParaRPr lang="en-US" sz="2200">
              <a:ea typeface="ＭＳ Ｐゴシック" pitchFamily="-84" charset="-128"/>
            </a:endParaRPr>
          </a:p>
          <a:p>
            <a:endParaRPr lang="en-US" sz="2200">
              <a:ea typeface="ＭＳ Ｐゴシック" pitchFamily="-84" charset="-128"/>
            </a:endParaRPr>
          </a:p>
          <a:p>
            <a:pPr lvl="1">
              <a:buFontTx/>
              <a:buNone/>
            </a:pPr>
            <a:endParaRPr lang="en-US" sz="2200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11FD32E-73B1-4A7A-8286-6945B504D621}" type="slidenum">
              <a:rPr lang="en-US" sz="800" smtClean="0">
                <a:latin typeface="Calibri" pitchFamily="34" charset="0"/>
              </a:rPr>
              <a:pPr/>
              <a:t>72</a:t>
            </a:fld>
            <a:endParaRPr lang="en-US" sz="800">
              <a:latin typeface="Calibri" pitchFamily="34" charset="0"/>
            </a:endParaRPr>
          </a:p>
        </p:txBody>
      </p:sp>
      <p:grpSp>
        <p:nvGrpSpPr>
          <p:cNvPr id="74759" name="Group 37"/>
          <p:cNvGrpSpPr>
            <a:grpSpLocks/>
          </p:cNvGrpSpPr>
          <p:nvPr/>
        </p:nvGrpSpPr>
        <p:grpSpPr bwMode="auto">
          <a:xfrm>
            <a:off x="3200400" y="4495800"/>
            <a:ext cx="6189663" cy="2286000"/>
            <a:chOff x="2590800" y="1905000"/>
            <a:chExt cx="6190041" cy="2286000"/>
          </a:xfrm>
        </p:grpSpPr>
        <p:sp>
          <p:nvSpPr>
            <p:cNvPr id="74760" name="Rectangle 38"/>
            <p:cNvSpPr>
              <a:spLocks noChangeArrowheads="1"/>
            </p:cNvSpPr>
            <p:nvPr/>
          </p:nvSpPr>
          <p:spPr bwMode="auto">
            <a:xfrm>
              <a:off x="2590800" y="2057400"/>
              <a:ext cx="6096000" cy="21336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761" name="Text Box 17"/>
            <p:cNvSpPr txBox="1">
              <a:spLocks noChangeArrowheads="1"/>
            </p:cNvSpPr>
            <p:nvPr/>
          </p:nvSpPr>
          <p:spPr bwMode="auto">
            <a:xfrm>
              <a:off x="5045256" y="1905000"/>
              <a:ext cx="323986" cy="45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74762" name="Text Box 18"/>
            <p:cNvSpPr txBox="1">
              <a:spLocks noChangeArrowheads="1"/>
            </p:cNvSpPr>
            <p:nvPr/>
          </p:nvSpPr>
          <p:spPr bwMode="auto">
            <a:xfrm>
              <a:off x="7856133" y="1905000"/>
              <a:ext cx="323986" cy="45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</a:t>
              </a:r>
              <a:endParaRPr lang="en-US" sz="2400">
                <a:latin typeface="Times New Roman" pitchFamily="-84" charset="0"/>
              </a:endParaRPr>
            </a:p>
          </p:txBody>
        </p:sp>
        <p:grpSp>
          <p:nvGrpSpPr>
            <p:cNvPr id="74763" name="Group 39"/>
            <p:cNvGrpSpPr>
              <a:grpSpLocks/>
            </p:cNvGrpSpPr>
            <p:nvPr/>
          </p:nvGrpSpPr>
          <p:grpSpPr bwMode="auto">
            <a:xfrm>
              <a:off x="4613275" y="1978896"/>
              <a:ext cx="3997325" cy="1199279"/>
              <a:chOff x="4613275" y="1978896"/>
              <a:chExt cx="3997325" cy="1199279"/>
            </a:xfrm>
          </p:grpSpPr>
          <p:sp>
            <p:nvSpPr>
              <p:cNvPr id="74767" name="Text Box 20"/>
              <p:cNvSpPr txBox="1">
                <a:spLocks noChangeArrowheads="1"/>
              </p:cNvSpPr>
              <p:nvPr/>
            </p:nvSpPr>
            <p:spPr bwMode="auto">
              <a:xfrm>
                <a:off x="4829266" y="2274482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68" name="Text Box 21"/>
              <p:cNvSpPr txBox="1">
                <a:spLocks noChangeArrowheads="1"/>
              </p:cNvSpPr>
              <p:nvPr/>
            </p:nvSpPr>
            <p:spPr bwMode="auto">
              <a:xfrm>
                <a:off x="4613275" y="2645504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69" name="Text Box 22"/>
              <p:cNvSpPr txBox="1">
                <a:spLocks noChangeArrowheads="1"/>
              </p:cNvSpPr>
              <p:nvPr/>
            </p:nvSpPr>
            <p:spPr bwMode="auto">
              <a:xfrm>
                <a:off x="5478737" y="2349918"/>
                <a:ext cx="323986" cy="455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70" name="Text Box 23"/>
              <p:cNvSpPr txBox="1">
                <a:spLocks noChangeArrowheads="1"/>
              </p:cNvSpPr>
              <p:nvPr/>
            </p:nvSpPr>
            <p:spPr bwMode="auto">
              <a:xfrm>
                <a:off x="5693228" y="1978896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71" name="Text Box 24"/>
              <p:cNvSpPr txBox="1">
                <a:spLocks noChangeArrowheads="1"/>
              </p:cNvSpPr>
              <p:nvPr/>
            </p:nvSpPr>
            <p:spPr bwMode="auto">
              <a:xfrm>
                <a:off x="5624231" y="2719401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72" name="Line 25"/>
              <p:cNvSpPr>
                <a:spLocks noChangeShapeType="1"/>
              </p:cNvSpPr>
              <p:nvPr/>
            </p:nvSpPr>
            <p:spPr bwMode="auto">
              <a:xfrm flipH="1">
                <a:off x="4976959" y="2127250"/>
                <a:ext cx="215913" cy="3698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3" name="Line 26"/>
              <p:cNvSpPr>
                <a:spLocks noChangeShapeType="1"/>
              </p:cNvSpPr>
              <p:nvPr/>
            </p:nvSpPr>
            <p:spPr bwMode="auto">
              <a:xfrm flipH="1">
                <a:off x="4761046" y="2501900"/>
                <a:ext cx="215913" cy="3635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4" name="Line 27"/>
              <p:cNvSpPr>
                <a:spLocks noChangeShapeType="1"/>
              </p:cNvSpPr>
              <p:nvPr/>
            </p:nvSpPr>
            <p:spPr bwMode="auto">
              <a:xfrm flipH="1">
                <a:off x="5624699" y="2205038"/>
                <a:ext cx="215913" cy="365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5" name="Line 28"/>
              <p:cNvSpPr>
                <a:spLocks noChangeShapeType="1"/>
              </p:cNvSpPr>
              <p:nvPr/>
            </p:nvSpPr>
            <p:spPr bwMode="auto">
              <a:xfrm>
                <a:off x="5624699" y="2570163"/>
                <a:ext cx="144471" cy="3698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6" name="Line 29"/>
              <p:cNvSpPr>
                <a:spLocks noChangeShapeType="1"/>
              </p:cNvSpPr>
              <p:nvPr/>
            </p:nvSpPr>
            <p:spPr bwMode="auto">
              <a:xfrm flipH="1">
                <a:off x="6272438" y="2205038"/>
                <a:ext cx="215913" cy="365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7" name="Line 30"/>
              <p:cNvSpPr>
                <a:spLocks noChangeShapeType="1"/>
              </p:cNvSpPr>
              <p:nvPr/>
            </p:nvSpPr>
            <p:spPr bwMode="auto">
              <a:xfrm>
                <a:off x="6488351" y="2205038"/>
                <a:ext cx="215913" cy="365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8" name="Line 31"/>
              <p:cNvSpPr>
                <a:spLocks noChangeShapeType="1"/>
              </p:cNvSpPr>
              <p:nvPr/>
            </p:nvSpPr>
            <p:spPr bwMode="auto">
              <a:xfrm>
                <a:off x="7352004" y="2205038"/>
                <a:ext cx="215913" cy="365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9" name="Line 32"/>
              <p:cNvSpPr>
                <a:spLocks noChangeShapeType="1"/>
              </p:cNvSpPr>
              <p:nvPr/>
            </p:nvSpPr>
            <p:spPr bwMode="auto">
              <a:xfrm flipH="1">
                <a:off x="7352004" y="2570163"/>
                <a:ext cx="215913" cy="3698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0" name="Line 33"/>
              <p:cNvSpPr>
                <a:spLocks noChangeShapeType="1"/>
              </p:cNvSpPr>
              <p:nvPr/>
            </p:nvSpPr>
            <p:spPr bwMode="auto">
              <a:xfrm>
                <a:off x="7999744" y="2127250"/>
                <a:ext cx="217500" cy="3698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1" name="Line 34"/>
              <p:cNvSpPr>
                <a:spLocks noChangeShapeType="1"/>
              </p:cNvSpPr>
              <p:nvPr/>
            </p:nvSpPr>
            <p:spPr bwMode="auto">
              <a:xfrm>
                <a:off x="8217244" y="2501900"/>
                <a:ext cx="217501" cy="3635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2" name="Text Box 35"/>
              <p:cNvSpPr txBox="1">
                <a:spLocks noChangeArrowheads="1"/>
              </p:cNvSpPr>
              <p:nvPr/>
            </p:nvSpPr>
            <p:spPr bwMode="auto">
              <a:xfrm>
                <a:off x="6342699" y="1978896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83" name="Text Box 36"/>
              <p:cNvSpPr txBox="1">
                <a:spLocks noChangeArrowheads="1"/>
              </p:cNvSpPr>
              <p:nvPr/>
            </p:nvSpPr>
            <p:spPr bwMode="auto">
              <a:xfrm>
                <a:off x="6125209" y="2349918"/>
                <a:ext cx="323986" cy="455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84" name="Text Box 37"/>
              <p:cNvSpPr txBox="1">
                <a:spLocks noChangeArrowheads="1"/>
              </p:cNvSpPr>
              <p:nvPr/>
            </p:nvSpPr>
            <p:spPr bwMode="auto">
              <a:xfrm>
                <a:off x="7206661" y="1978896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85" name="Text Box 38"/>
              <p:cNvSpPr txBox="1">
                <a:spLocks noChangeArrowheads="1"/>
              </p:cNvSpPr>
              <p:nvPr/>
            </p:nvSpPr>
            <p:spPr bwMode="auto">
              <a:xfrm>
                <a:off x="6558690" y="2349918"/>
                <a:ext cx="323986" cy="455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86" name="Text Box 39"/>
              <p:cNvSpPr txBox="1">
                <a:spLocks noChangeArrowheads="1"/>
              </p:cNvSpPr>
              <p:nvPr/>
            </p:nvSpPr>
            <p:spPr bwMode="auto">
              <a:xfrm>
                <a:off x="7424152" y="2349918"/>
                <a:ext cx="323986" cy="455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87" name="Text Box 40"/>
              <p:cNvSpPr txBox="1">
                <a:spLocks noChangeArrowheads="1"/>
              </p:cNvSpPr>
              <p:nvPr/>
            </p:nvSpPr>
            <p:spPr bwMode="auto">
              <a:xfrm>
                <a:off x="7206661" y="2720940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88" name="Text Box 41"/>
              <p:cNvSpPr txBox="1">
                <a:spLocks noChangeArrowheads="1"/>
              </p:cNvSpPr>
              <p:nvPr/>
            </p:nvSpPr>
            <p:spPr bwMode="auto">
              <a:xfrm>
                <a:off x="8070624" y="2274482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89" name="Text Box 42"/>
              <p:cNvSpPr txBox="1">
                <a:spLocks noChangeArrowheads="1"/>
              </p:cNvSpPr>
              <p:nvPr/>
            </p:nvSpPr>
            <p:spPr bwMode="auto">
              <a:xfrm>
                <a:off x="8286614" y="2645504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</p:grpSp>
        <p:sp>
          <p:nvSpPr>
            <p:cNvPr id="74764" name="Text Box 44"/>
            <p:cNvSpPr txBox="1">
              <a:spLocks noChangeArrowheads="1"/>
            </p:cNvSpPr>
            <p:nvPr/>
          </p:nvSpPr>
          <p:spPr bwMode="auto">
            <a:xfrm>
              <a:off x="2590800" y="2190690"/>
              <a:ext cx="12623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 u="sng">
                  <a:latin typeface="Times New Roman" pitchFamily="-84" charset="0"/>
                </a:rPr>
                <a:t>When n=3</a:t>
              </a:r>
            </a:p>
          </p:txBody>
        </p:sp>
        <p:sp>
          <p:nvSpPr>
            <p:cNvPr id="74765" name="Text Box 51"/>
            <p:cNvSpPr txBox="1">
              <a:spLocks noChangeArrowheads="1"/>
            </p:cNvSpPr>
            <p:nvPr/>
          </p:nvSpPr>
          <p:spPr bwMode="auto">
            <a:xfrm>
              <a:off x="2598738" y="3032125"/>
              <a:ext cx="6012229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Probabilities:         1/6         1/6       2/6          1/6         1/6</a:t>
              </a:r>
            </a:p>
          </p:txBody>
        </p:sp>
        <p:sp>
          <p:nvSpPr>
            <p:cNvPr id="74766" name="Text Box 52"/>
            <p:cNvSpPr txBox="1">
              <a:spLocks noChangeArrowheads="1"/>
            </p:cNvSpPr>
            <p:nvPr/>
          </p:nvSpPr>
          <p:spPr bwMode="auto">
            <a:xfrm>
              <a:off x="2590800" y="3406775"/>
              <a:ext cx="6190041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Insertion Order:    3,2,1     3,1,2     2,1,3       1,3,2      1,2,3</a:t>
              </a:r>
            </a:p>
            <a:p>
              <a:r>
                <a:rPr lang="en-US" sz="2000">
                  <a:latin typeface="Times New Roman" pitchFamily="-84" charset="0"/>
                </a:rPr>
                <a:t>                                                        2,3,1</a:t>
              </a: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57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78A6299B-2C72-499A-A29D-79EF6EA33858}" type="slidenum">
              <a:rPr lang="en-US" sz="800" smtClean="0">
                <a:latin typeface="Calibri" pitchFamily="34" charset="0"/>
              </a:rPr>
              <a:pPr/>
              <a:t>73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Order of Operations on </a:t>
            </a:r>
            <a:r>
              <a:rPr lang="en-US" dirty="0" err="1">
                <a:ea typeface="+mj-ea"/>
                <a:cs typeface="+mj-cs"/>
              </a:rPr>
              <a:t>BSTs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75782" name="Picture 3" descr="Carrano1034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47838"/>
            <a:ext cx="6569075" cy="312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E6BFE30-0F90-4BCA-BE76-7BCE10895361}" type="slidenum">
              <a:rPr lang="en-US" sz="800" smtClean="0">
                <a:latin typeface="Calibri" pitchFamily="34" charset="0"/>
              </a:rPr>
              <a:pPr/>
              <a:t>74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Treesort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067800" cy="5105400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We can use a binary search tree to sort an array.</a:t>
            </a:r>
          </a:p>
          <a:p>
            <a:pPr>
              <a:buFontTx/>
              <a:buNone/>
            </a:pPr>
            <a:endParaRPr lang="en-US" sz="2000">
              <a:latin typeface="Courier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2000">
                <a:solidFill>
                  <a:srgbClr val="008324"/>
                </a:solidFill>
                <a:ea typeface="ＭＳ Ｐゴシック" pitchFamily="-84" charset="-128"/>
              </a:rPr>
              <a:t>// Sorts n integers in an array anArray into 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8324"/>
                </a:solidFill>
                <a:ea typeface="ＭＳ Ｐゴシック" pitchFamily="-84" charset="-128"/>
              </a:rPr>
              <a:t>// ascending order</a:t>
            </a:r>
            <a:endParaRPr lang="en-US" sz="20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ea typeface="ＭＳ Ｐゴシック" pitchFamily="-84" charset="-128"/>
              </a:rPr>
              <a:t>treesort(inout anArray:ArrayType, in n:integer) 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ea typeface="ＭＳ Ｐゴシック" pitchFamily="-84" charset="-128"/>
              </a:rPr>
              <a:t>		Insert anArray’s elements into a binary search 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ea typeface="ＭＳ Ｐゴシック" pitchFamily="-84" charset="-128"/>
              </a:rPr>
              <a:t>		tree bTree</a:t>
            </a:r>
          </a:p>
          <a:p>
            <a:pPr>
              <a:buFontTx/>
              <a:buNone/>
            </a:pPr>
            <a:endParaRPr lang="en-US" sz="20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ea typeface="ＭＳ Ｐゴシック" pitchFamily="-84" charset="-128"/>
              </a:rPr>
              <a:t>		Traverse bTree in inorder. As you visit bTree’s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ea typeface="ＭＳ Ｐゴシック" pitchFamily="-84" charset="-128"/>
              </a:rPr>
              <a:t>		nodes, copy their data items into successive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ea typeface="ＭＳ Ｐゴシック" pitchFamily="-84" charset="-128"/>
              </a:rPr>
              <a:t>		locations of anArray</a:t>
            </a:r>
            <a:endParaRPr lang="en-US" sz="200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8E071289-4921-4519-BE2F-81EE7AC24183}" type="slidenum">
              <a:rPr lang="en-US" sz="800" smtClean="0">
                <a:latin typeface="Calibri" pitchFamily="34" charset="0"/>
              </a:rPr>
              <a:pPr/>
              <a:t>75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Treesort Analysis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Inserting an item into a binary search tree:</a:t>
            </a:r>
          </a:p>
          <a:p>
            <a:pPr lvl="1"/>
            <a:r>
              <a:rPr lang="en-US" sz="2000">
                <a:ea typeface="ＭＳ Ｐゴシック" pitchFamily="-84" charset="-128"/>
              </a:rPr>
              <a:t>Worst Case:  O(n)</a:t>
            </a:r>
          </a:p>
          <a:p>
            <a:pPr lvl="1"/>
            <a:r>
              <a:rPr lang="en-US" sz="2000">
                <a:ea typeface="ＭＳ Ｐゴシック" pitchFamily="-84" charset="-128"/>
              </a:rPr>
              <a:t>Average Case:  O(log</a:t>
            </a:r>
            <a:r>
              <a:rPr lang="en-US" sz="2000" baseline="-25000">
                <a:ea typeface="ＭＳ Ｐゴシック" pitchFamily="-84" charset="-128"/>
              </a:rPr>
              <a:t>2</a:t>
            </a:r>
            <a:r>
              <a:rPr lang="en-US" sz="2000">
                <a:ea typeface="ＭＳ Ｐゴシック" pitchFamily="-84" charset="-128"/>
              </a:rPr>
              <a:t>n)</a:t>
            </a:r>
          </a:p>
          <a:p>
            <a:r>
              <a:rPr lang="en-US">
                <a:ea typeface="ＭＳ Ｐゴシック" pitchFamily="-84" charset="-128"/>
              </a:rPr>
              <a:t>Inserting n items into a binary search tree:</a:t>
            </a:r>
          </a:p>
          <a:p>
            <a:pPr lvl="1"/>
            <a:r>
              <a:rPr lang="en-US" sz="2000">
                <a:ea typeface="ＭＳ Ｐゴシック" pitchFamily="-84" charset="-128"/>
              </a:rPr>
              <a:t>Worst Case:  O(n</a:t>
            </a:r>
            <a:r>
              <a:rPr lang="en-US" sz="2000" baseline="30000">
                <a:ea typeface="ＭＳ Ｐゴシック" pitchFamily="-84" charset="-128"/>
              </a:rPr>
              <a:t>2</a:t>
            </a:r>
            <a:r>
              <a:rPr lang="en-US" sz="2000">
                <a:ea typeface="ＭＳ Ｐゴシック" pitchFamily="-84" charset="-128"/>
              </a:rPr>
              <a:t>)		</a:t>
            </a:r>
            <a:r>
              <a:rPr lang="en-US" sz="2000">
                <a:ea typeface="ＭＳ Ｐゴシック" pitchFamily="-84" charset="-128"/>
                <a:sym typeface="Wingdings" pitchFamily="-84" charset="2"/>
              </a:rPr>
              <a:t>	</a:t>
            </a:r>
            <a:r>
              <a:rPr lang="en-US" sz="2000">
                <a:ea typeface="ＭＳ Ｐゴシック" pitchFamily="-84" charset="-128"/>
              </a:rPr>
              <a:t>(1+2+...+n) = O(n</a:t>
            </a:r>
            <a:r>
              <a:rPr lang="en-US" sz="2000" baseline="30000">
                <a:ea typeface="ＭＳ Ｐゴシック" pitchFamily="-84" charset="-128"/>
              </a:rPr>
              <a:t>2</a:t>
            </a:r>
            <a:r>
              <a:rPr lang="en-US" sz="2000">
                <a:ea typeface="ＭＳ Ｐゴシック" pitchFamily="-84" charset="-128"/>
              </a:rPr>
              <a:t>)</a:t>
            </a:r>
          </a:p>
          <a:p>
            <a:pPr lvl="1"/>
            <a:r>
              <a:rPr lang="en-US" sz="2000">
                <a:ea typeface="ＭＳ Ｐゴシック" pitchFamily="-84" charset="-128"/>
              </a:rPr>
              <a:t>Average Case: O(n*log</a:t>
            </a:r>
            <a:r>
              <a:rPr lang="en-US" sz="2000" baseline="-25000">
                <a:ea typeface="ＭＳ Ｐゴシック" pitchFamily="-84" charset="-128"/>
              </a:rPr>
              <a:t>2</a:t>
            </a:r>
            <a:r>
              <a:rPr lang="en-US" sz="2000">
                <a:ea typeface="ＭＳ Ｐゴシック" pitchFamily="-84" charset="-128"/>
              </a:rPr>
              <a:t>n)</a:t>
            </a:r>
          </a:p>
          <a:p>
            <a:r>
              <a:rPr lang="en-US">
                <a:ea typeface="ＭＳ Ｐゴシック" pitchFamily="-84" charset="-128"/>
              </a:rPr>
              <a:t>Inorder traversal and copy items back into array </a:t>
            </a:r>
            <a:r>
              <a:rPr lang="en-US">
                <a:ea typeface="ＭＳ Ｐゴシック" pitchFamily="-84" charset="-128"/>
                <a:sym typeface="Wingdings" pitchFamily="-84" charset="2"/>
              </a:rPr>
              <a:t> O(n)</a:t>
            </a:r>
          </a:p>
          <a:p>
            <a:r>
              <a:rPr lang="en-US">
                <a:ea typeface="ＭＳ Ｐゴシック" pitchFamily="-84" charset="-128"/>
                <a:sym typeface="Wingdings" pitchFamily="-84" charset="2"/>
              </a:rPr>
              <a:t>Thus, treesort is </a:t>
            </a: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</a:rPr>
              <a:t>	</a:t>
            </a:r>
            <a:r>
              <a:rPr lang="en-US">
                <a:ea typeface="ＭＳ Ｐゴシック" pitchFamily="-84" charset="-128"/>
                <a:sym typeface="Wingdings" pitchFamily="-84" charset="2"/>
              </a:rPr>
              <a:t> 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O(n</a:t>
            </a:r>
            <a:r>
              <a:rPr lang="en-US" b="1" baseline="30000">
                <a:solidFill>
                  <a:srgbClr val="C00000"/>
                </a:solidFill>
                <a:ea typeface="ＭＳ Ｐゴシック" pitchFamily="-84" charset="-128"/>
              </a:rPr>
              <a:t>2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)  in worst case</a:t>
            </a:r>
            <a:r>
              <a:rPr lang="en-US">
                <a:ea typeface="ＭＳ Ｐゴシック" pitchFamily="-84" charset="-128"/>
              </a:rPr>
              <a:t>, and</a:t>
            </a: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</a:rPr>
              <a:t>	</a:t>
            </a:r>
            <a:r>
              <a:rPr lang="en-US">
                <a:ea typeface="ＭＳ Ｐゴシック" pitchFamily="-84" charset="-128"/>
                <a:sym typeface="Wingdings" pitchFamily="-84" charset="2"/>
              </a:rPr>
              <a:t> 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O(n*log</a:t>
            </a:r>
            <a:r>
              <a:rPr lang="en-US" b="1" baseline="-25000">
                <a:solidFill>
                  <a:srgbClr val="C00000"/>
                </a:solidFill>
                <a:ea typeface="ＭＳ Ｐゴシック" pitchFamily="-84" charset="-128"/>
              </a:rPr>
              <a:t>2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n) in average case</a:t>
            </a:r>
            <a:r>
              <a:rPr lang="en-US">
                <a:ea typeface="ＭＳ Ｐゴシック" pitchFamily="-84" charset="-128"/>
              </a:rPr>
              <a:t>.</a:t>
            </a:r>
          </a:p>
          <a:p>
            <a:r>
              <a:rPr lang="en-US">
                <a:ea typeface="ＭＳ Ｐゴシック" pitchFamily="-84" charset="-128"/>
              </a:rPr>
              <a:t>Treesort makes exactly same key comparisons of keys as does quicksort when the pivot for each sublist is chosen to be the first key</a:t>
            </a:r>
          </a:p>
          <a:p>
            <a:pPr lvl="1"/>
            <a:endParaRPr lang="en-US" sz="180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74A8F014-B366-4EDF-907D-A9D0E8C11ACC}" type="slidenum">
              <a:rPr lang="en-US" sz="800" smtClean="0">
                <a:latin typeface="Calibri" pitchFamily="34" charset="0"/>
              </a:rPr>
              <a:pPr/>
              <a:t>76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Saving a BST into a file and 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restoring it to its original shape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525000" cy="5105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Save: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Use a preorder traversal to save the nodes of the BST into a file</a:t>
            </a:r>
          </a:p>
          <a:p>
            <a:pPr lvl="1">
              <a:defRPr/>
            </a:pPr>
            <a:endParaRPr lang="en-US" sz="2400" dirty="0">
              <a:ea typeface="+mn-ea"/>
            </a:endParaRP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Restore: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Start with an empty BST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Read the nodes from the file one by one and insert them 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sz="2400" dirty="0">
                <a:ea typeface="+mn-ea"/>
              </a:rPr>
              <a:t>	into the BST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98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9AEFA5D-7DCE-4A5D-861B-B834AFBF8D45}" type="slidenum">
              <a:rPr lang="en-US" sz="800" smtClean="0">
                <a:latin typeface="Calibri" pitchFamily="34" charset="0"/>
              </a:rPr>
              <a:pPr/>
              <a:t>77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Saving a BST into a file and 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restoring it to its original shape</a:t>
            </a:r>
          </a:p>
        </p:txBody>
      </p:sp>
      <p:pic>
        <p:nvPicPr>
          <p:cNvPr id="79878" name="Picture 3" descr="Carrano1035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600200"/>
            <a:ext cx="81534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9" name="Text Box 4"/>
          <p:cNvSpPr txBox="1">
            <a:spLocks noChangeArrowheads="1"/>
          </p:cNvSpPr>
          <p:nvPr/>
        </p:nvSpPr>
        <p:spPr bwMode="auto">
          <a:xfrm>
            <a:off x="3657600" y="4267200"/>
            <a:ext cx="406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</a:rPr>
              <a:t>Preorder: 60 20 10 40 30  50 70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931A6B5-42B3-4B6D-AC76-174C9ADD728E}" type="slidenum">
              <a:rPr lang="en-US" sz="800" smtClean="0">
                <a:latin typeface="Calibri" pitchFamily="34" charset="0"/>
              </a:rPr>
              <a:pPr/>
              <a:t>78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Saving a BST into a file and 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restoring it to a minimum-height BST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Save: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Use an inorder traversal to save the nodes of the BST into a file. The saved nodes will be in ascending order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Save the number of nodes (n) in somewhere</a:t>
            </a:r>
          </a:p>
          <a:p>
            <a:pPr lvl="1"/>
            <a:endParaRPr lang="en-US" sz="2400">
              <a:ea typeface="ＭＳ Ｐゴシック" pitchFamily="-84" charset="-128"/>
            </a:endParaRPr>
          </a:p>
          <a:p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Restore: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Read the number of nodes (n)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Start with an empty BST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Read the nodes from the file one by one to create a minimum-height binary search tree</a:t>
            </a:r>
            <a:endParaRPr lang="en-US" sz="180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561DC52-9E13-440E-AFC2-57A7F5A0B402}" type="slidenum">
              <a:rPr lang="en-US" sz="800" smtClean="0">
                <a:latin typeface="Calibri" pitchFamily="34" charset="0"/>
              </a:rPr>
              <a:pPr/>
              <a:t>79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Building a minimum-height BST</a:t>
            </a:r>
            <a:endParaRPr lang="en-US">
              <a:solidFill>
                <a:srgbClr val="FF0000"/>
              </a:solidFill>
              <a:ea typeface="ＭＳ Ｐゴシック" pitchFamily="-84" charset="-128"/>
            </a:endParaRP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5250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>
                <a:solidFill>
                  <a:srgbClr val="008324"/>
                </a:solidFill>
                <a:ea typeface="ＭＳ Ｐゴシック" pitchFamily="-84" charset="-128"/>
              </a:rPr>
              <a:t>// Builds a minimum-height binary search tree from n sorted</a:t>
            </a: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008324"/>
                </a:solidFill>
                <a:ea typeface="ＭＳ Ｐゴシック" pitchFamily="-84" charset="-128"/>
              </a:rPr>
              <a:t>// values in a file. treePtr will point to the tree’s root.</a:t>
            </a: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readTree(out treePtr:TreeNodePtr, in n:integer)</a:t>
            </a:r>
          </a:p>
          <a:p>
            <a:pPr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(n&gt;</a:t>
            </a:r>
            <a:r>
              <a:rPr lang="en-US" sz="1800">
                <a:solidFill>
                  <a:srgbClr val="2E2FD0"/>
                </a:solidFill>
                <a:ea typeface="ＭＳ Ｐゴシック" pitchFamily="-84" charset="-128"/>
              </a:rPr>
              <a:t>0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	treePtr = pointer to new node with 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child pointers</a:t>
            </a:r>
          </a:p>
          <a:p>
            <a:pPr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800">
                <a:solidFill>
                  <a:srgbClr val="008324"/>
                </a:solidFill>
                <a:ea typeface="ＭＳ Ｐゴシック" pitchFamily="-84" charset="-128"/>
              </a:rPr>
              <a:t>// construct the left subtree</a:t>
            </a: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	readTree(treePtr-&gt;leftChildPtr, n/</a:t>
            </a:r>
            <a:r>
              <a:rPr lang="en-US" sz="1800">
                <a:solidFill>
                  <a:srgbClr val="2E2FD0"/>
                </a:solidFill>
                <a:ea typeface="ＭＳ Ｐゴシック" pitchFamily="-84" charset="-128"/>
              </a:rPr>
              <a:t>2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)</a:t>
            </a:r>
          </a:p>
          <a:p>
            <a:pPr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008324"/>
                </a:solidFill>
                <a:ea typeface="ＭＳ Ｐゴシック" pitchFamily="-84" charset="-128"/>
              </a:rPr>
              <a:t>			// get the root</a:t>
            </a: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	Read item from file into treePtr-&gt;item</a:t>
            </a:r>
          </a:p>
          <a:p>
            <a:pPr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008324"/>
                </a:solidFill>
                <a:ea typeface="ＭＳ Ｐゴシック" pitchFamily="-84" charset="-128"/>
              </a:rPr>
              <a:t>			// construct the right subtree</a:t>
            </a: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	readTree(treePtr-&gt;rightChildPtr, (n-</a:t>
            </a:r>
            <a:r>
              <a:rPr lang="en-US" sz="1800">
                <a:solidFill>
                  <a:srgbClr val="2E2FD0"/>
                </a:solidFill>
                <a:ea typeface="ＭＳ Ｐゴシック" pitchFamily="-84" charset="-128"/>
              </a:rPr>
              <a:t>1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)/</a:t>
            </a:r>
            <a:r>
              <a:rPr lang="en-US" sz="1800">
                <a:solidFill>
                  <a:srgbClr val="2E2FD0"/>
                </a:solidFill>
                <a:ea typeface="ＭＳ Ｐゴシック" pitchFamily="-84" charset="-128"/>
              </a:rPr>
              <a:t>2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)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  <a:endParaRPr lang="en-US" sz="180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9AD5768-B637-49C1-BA00-BBE9DE5E2FF7}" type="slidenum">
              <a:rPr lang="en-US" sz="800" smtClean="0">
                <a:latin typeface="Calibri" pitchFamily="34" charset="0"/>
              </a:rPr>
              <a:pPr/>
              <a:t>8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Binary Tree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92964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i="1">
                <a:ea typeface="ＭＳ Ｐゴシック" pitchFamily="-84" charset="-128"/>
              </a:rPr>
              <a:t>A binary tree T is a set of nodes with the following properties: </a:t>
            </a:r>
          </a:p>
          <a:p>
            <a:pPr lvl="1">
              <a:lnSpc>
                <a:spcPct val="80000"/>
              </a:lnSpc>
            </a:pPr>
            <a:r>
              <a:rPr lang="en-US" sz="2400" i="1">
                <a:ea typeface="ＭＳ Ｐゴシック" pitchFamily="-84" charset="-128"/>
              </a:rPr>
              <a:t>The set can be empty. </a:t>
            </a:r>
          </a:p>
          <a:p>
            <a:pPr lvl="1">
              <a:lnSpc>
                <a:spcPct val="80000"/>
              </a:lnSpc>
            </a:pPr>
            <a:r>
              <a:rPr lang="en-US" sz="2400" i="1">
                <a:ea typeface="ＭＳ Ｐゴシック" pitchFamily="-84" charset="-128"/>
              </a:rPr>
              <a:t>Otherwise, the set is partitioned into three disjoint subsets:</a:t>
            </a:r>
          </a:p>
          <a:p>
            <a:pPr lvl="2">
              <a:lnSpc>
                <a:spcPct val="80000"/>
              </a:lnSpc>
            </a:pPr>
            <a:r>
              <a:rPr lang="en-US" sz="2400" i="1">
                <a:ea typeface="ＭＳ Ｐゴシック" pitchFamily="-84" charset="-128"/>
              </a:rPr>
              <a:t> a tree consists of a distinguished node r, called </a:t>
            </a:r>
            <a:r>
              <a:rPr lang="en-US" sz="2400" b="1" i="1">
                <a:ea typeface="ＭＳ Ｐゴシック" pitchFamily="-84" charset="-128"/>
              </a:rPr>
              <a:t>root</a:t>
            </a:r>
            <a:r>
              <a:rPr lang="en-US" sz="2400" i="1">
                <a:ea typeface="ＭＳ Ｐゴシック" pitchFamily="-84" charset="-128"/>
              </a:rPr>
              <a:t>, and</a:t>
            </a:r>
          </a:p>
          <a:p>
            <a:pPr lvl="2">
              <a:lnSpc>
                <a:spcPct val="80000"/>
              </a:lnSpc>
            </a:pPr>
            <a:r>
              <a:rPr lang="en-US" sz="2400" i="1">
                <a:ea typeface="ＭＳ Ｐゴシック" pitchFamily="-84" charset="-128"/>
              </a:rPr>
              <a:t>two possibly empty sets are binary tree, called </a:t>
            </a:r>
            <a:r>
              <a:rPr lang="en-US" sz="2400" b="1" i="1">
                <a:ea typeface="ＭＳ Ｐゴシック" pitchFamily="-84" charset="-128"/>
              </a:rPr>
              <a:t>left</a:t>
            </a:r>
            <a:r>
              <a:rPr lang="en-US" sz="2400" i="1">
                <a:ea typeface="ＭＳ Ｐゴシック" pitchFamily="-84" charset="-128"/>
              </a:rPr>
              <a:t> and </a:t>
            </a:r>
            <a:r>
              <a:rPr lang="en-US" sz="2400" b="1" i="1">
                <a:ea typeface="ＭＳ Ｐゴシック" pitchFamily="-84" charset="-128"/>
              </a:rPr>
              <a:t>right</a:t>
            </a:r>
            <a:r>
              <a:rPr lang="en-US" sz="2400" i="1">
                <a:ea typeface="ＭＳ Ｐゴシック" pitchFamily="-84" charset="-128"/>
              </a:rPr>
              <a:t> </a:t>
            </a:r>
            <a:r>
              <a:rPr lang="en-US" sz="2400" b="1" i="1">
                <a:ea typeface="ＭＳ Ｐゴシック" pitchFamily="-84" charset="-128"/>
              </a:rPr>
              <a:t>subtrees</a:t>
            </a:r>
            <a:r>
              <a:rPr lang="en-US" sz="2400" i="1">
                <a:ea typeface="ＭＳ Ｐゴシック" pitchFamily="-84" charset="-128"/>
              </a:rPr>
              <a:t> of r. </a:t>
            </a:r>
          </a:p>
          <a:p>
            <a:pPr lvl="1">
              <a:lnSpc>
                <a:spcPct val="80000"/>
              </a:lnSpc>
            </a:pPr>
            <a:endParaRPr lang="en-US" sz="2400" i="1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>
                <a:ea typeface="ＭＳ Ｐゴシック" pitchFamily="-84" charset="-128"/>
              </a:rPr>
              <a:t>T is a 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binary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tree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if either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ea typeface="ＭＳ Ｐゴシック" pitchFamily="-84" charset="-128"/>
              </a:rPr>
              <a:t>T has no nodes, or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ea typeface="ＭＳ Ｐゴシック" pitchFamily="-84" charset="-128"/>
              </a:rPr>
              <a:t>T is of the form: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ea typeface="ＭＳ Ｐゴシック" pitchFamily="-84" charset="-128"/>
              </a:rPr>
              <a:t>		        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ea typeface="ＭＳ Ｐゴシック" pitchFamily="-84" charset="-128"/>
              </a:rPr>
              <a:t>	where r is a node and T</a:t>
            </a:r>
            <a:r>
              <a:rPr lang="en-US" sz="2400" baseline="-25000">
                <a:ea typeface="ＭＳ Ｐゴシック" pitchFamily="-84" charset="-128"/>
              </a:rPr>
              <a:t>L</a:t>
            </a:r>
            <a:r>
              <a:rPr lang="en-US" sz="2400">
                <a:ea typeface="ＭＳ Ｐゴシック" pitchFamily="-84" charset="-128"/>
              </a:rPr>
              <a:t> and T</a:t>
            </a:r>
            <a:r>
              <a:rPr lang="en-US" sz="2400" baseline="-25000">
                <a:ea typeface="ＭＳ Ｐゴシック" pitchFamily="-84" charset="-128"/>
              </a:rPr>
              <a:t>R</a:t>
            </a:r>
            <a:r>
              <a:rPr lang="en-US" sz="2400">
                <a:ea typeface="ＭＳ Ｐゴシック" pitchFamily="-84" charset="-128"/>
              </a:rPr>
              <a:t> are binary trees.</a:t>
            </a:r>
          </a:p>
          <a:p>
            <a:endParaRPr lang="en-US" sz="2000">
              <a:ea typeface="ＭＳ Ｐゴシック" pitchFamily="-84" charset="-128"/>
            </a:endParaRPr>
          </a:p>
        </p:txBody>
      </p:sp>
      <p:pic>
        <p:nvPicPr>
          <p:cNvPr id="102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95800"/>
            <a:ext cx="15367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29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AFF1D1D4-662F-4C99-8431-D514535BEB0C}" type="slidenum">
              <a:rPr lang="en-US" sz="800" smtClean="0">
                <a:latin typeface="Calibri" pitchFamily="34" charset="0"/>
              </a:rPr>
              <a:pPr/>
              <a:t>80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ea typeface="ＭＳ Ｐゴシック" pitchFamily="-84" charset="-128"/>
              </a:rPr>
              <a:t>A full tree saved in a file by using inorder traversal</a:t>
            </a:r>
            <a:endParaRPr lang="en-US" i="1">
              <a:solidFill>
                <a:schemeClr val="tx1"/>
              </a:solidFill>
              <a:ea typeface="ＭＳ Ｐゴシック" pitchFamily="-84" charset="-128"/>
            </a:endParaRPr>
          </a:p>
        </p:txBody>
      </p:sp>
      <p:pic>
        <p:nvPicPr>
          <p:cNvPr id="82950" name="Picture 3" descr="Carrano1036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981200"/>
            <a:ext cx="85502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39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3A23397-B092-459B-ADF3-90EC26E3362D}" type="slidenum">
              <a:rPr lang="en-US" sz="800" smtClean="0">
                <a:latin typeface="Calibri" pitchFamily="34" charset="0"/>
              </a:rPr>
              <a:pPr/>
              <a:t>81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A General Tree</a:t>
            </a:r>
          </a:p>
        </p:txBody>
      </p:sp>
      <p:pic>
        <p:nvPicPr>
          <p:cNvPr id="83974" name="Picture 3" descr="Carrano1038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866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BBC71120-3E3C-4E14-A73A-679FE3A33914}" type="slidenum">
              <a:rPr lang="en-US" sz="800" smtClean="0">
                <a:latin typeface="Calibri" pitchFamily="34" charset="0"/>
              </a:rPr>
              <a:pPr/>
              <a:t>82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A Pointer-Based Implementation of General Trees</a:t>
            </a:r>
          </a:p>
        </p:txBody>
      </p:sp>
      <p:pic>
        <p:nvPicPr>
          <p:cNvPr id="84998" name="Picture 3" descr="Carrano1039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845185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60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DE5CEF2A-40A3-418C-ABB7-FC41E7A74999}" type="slidenum">
              <a:rPr lang="en-US" sz="800" smtClean="0">
                <a:latin typeface="Calibri" pitchFamily="34" charset="0"/>
              </a:rPr>
              <a:pPr/>
              <a:t>83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A Pointer-Based Implementation of General Trees</a:t>
            </a:r>
          </a:p>
        </p:txBody>
      </p:sp>
      <p:pic>
        <p:nvPicPr>
          <p:cNvPr id="86022" name="Picture 3" descr="Carrano1040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71600"/>
            <a:ext cx="2890838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3" name="Text Box 4"/>
          <p:cNvSpPr txBox="1">
            <a:spLocks noChangeArrowheads="1"/>
          </p:cNvSpPr>
          <p:nvPr/>
        </p:nvSpPr>
        <p:spPr bwMode="auto">
          <a:xfrm>
            <a:off x="838200" y="4114800"/>
            <a:ext cx="45323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</a:rPr>
              <a:t>A pointer-based implementation of</a:t>
            </a:r>
          </a:p>
          <a:p>
            <a:r>
              <a:rPr lang="en-US" sz="2400">
                <a:latin typeface="Times New Roman" pitchFamily="-84" charset="0"/>
              </a:rPr>
              <a:t>a general tree can also represent</a:t>
            </a:r>
          </a:p>
          <a:p>
            <a:r>
              <a:rPr lang="en-US" sz="2400">
                <a:latin typeface="Times New Roman" pitchFamily="-84" charset="0"/>
              </a:rPr>
              <a:t>a binary tree.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70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0AB25044-2BAC-4F28-8ACA-6EDA622F05EC}" type="slidenum">
              <a:rPr lang="en-US" sz="800" smtClean="0">
                <a:latin typeface="Calibri" pitchFamily="34" charset="0"/>
              </a:rPr>
              <a:pPr/>
              <a:t>84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N-ary Tree</a:t>
            </a:r>
          </a:p>
        </p:txBody>
      </p:sp>
      <p:pic>
        <p:nvPicPr>
          <p:cNvPr id="87046" name="Picture 3" descr="Carrano1041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8420100" cy="402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7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66008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</a:rPr>
              <a:t>An </a:t>
            </a:r>
            <a:r>
              <a:rPr lang="en-US" sz="2400" b="1">
                <a:solidFill>
                  <a:srgbClr val="C00000"/>
                </a:solidFill>
                <a:latin typeface="Times New Roman" pitchFamily="-84" charset="0"/>
              </a:rPr>
              <a:t>n-ary tree</a:t>
            </a:r>
            <a:r>
              <a:rPr lang="en-US" sz="2400">
                <a:solidFill>
                  <a:srgbClr val="C00000"/>
                </a:solidFill>
                <a:latin typeface="Times New Roman" pitchFamily="-84" charset="0"/>
              </a:rPr>
              <a:t> </a:t>
            </a:r>
            <a:r>
              <a:rPr lang="en-US" sz="2400">
                <a:latin typeface="Times New Roman" pitchFamily="-84" charset="0"/>
              </a:rPr>
              <a:t>is a generalization of a binary whose </a:t>
            </a:r>
          </a:p>
          <a:p>
            <a:r>
              <a:rPr lang="en-US" sz="2400">
                <a:latin typeface="Times New Roman" pitchFamily="-84" charset="0"/>
              </a:rPr>
              <a:t>nodes each can have no more than n children.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8F16688-7611-402D-BA02-AF65EAAB0B2E}" type="slidenum">
              <a:rPr lang="en-US" sz="800" smtClean="0">
                <a:latin typeface="Calibri" pitchFamily="34" charset="0"/>
              </a:rPr>
              <a:pPr/>
              <a:t>9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Binary Tree Terminology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Left Child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– The left child of node n is a node directly below and to the left of node n in a binary tree.</a:t>
            </a:r>
            <a:endParaRPr lang="tr-TR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Right Child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– The right child of node n is a node directly below and to the right of node n in a binary tree.</a:t>
            </a:r>
            <a:endParaRPr lang="tr-TR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Left Subtree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– In a binary tree, the left subtree of node n is the left child (if any) of node n plus its descendants.</a:t>
            </a:r>
            <a:endParaRPr lang="tr-TR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Right Subtree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– In a binary tree, the right subtree of node n is the right child (if any) of node n plus its descendants.</a:t>
            </a:r>
          </a:p>
          <a:p>
            <a:pPr>
              <a:buFontTx/>
              <a:buNone/>
            </a:pPr>
            <a:endParaRPr lang="en-US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6275</TotalTime>
  <Words>6580</Words>
  <Application>Microsoft Office PowerPoint</Application>
  <PresentationFormat>A4 Paper (210x297 mm)</PresentationFormat>
  <Paragraphs>1106</Paragraphs>
  <Slides>84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2" baseType="lpstr">
      <vt:lpstr>Arial</vt:lpstr>
      <vt:lpstr>Calibri</vt:lpstr>
      <vt:lpstr>Courier</vt:lpstr>
      <vt:lpstr>Courier New</vt:lpstr>
      <vt:lpstr>Times New Roman</vt:lpstr>
      <vt:lpstr>Wingdings</vt:lpstr>
      <vt:lpstr>Default Design</vt:lpstr>
      <vt:lpstr>Equation</vt:lpstr>
      <vt:lpstr>Trees</vt:lpstr>
      <vt:lpstr>What is a Tree?</vt:lpstr>
      <vt:lpstr>Tree Terminology</vt:lpstr>
      <vt:lpstr>A Tree – Example </vt:lpstr>
      <vt:lpstr>What is a Tree? </vt:lpstr>
      <vt:lpstr>Level of a node</vt:lpstr>
      <vt:lpstr>Height of A Tree</vt:lpstr>
      <vt:lpstr>Binary Tree</vt:lpstr>
      <vt:lpstr>Binary Tree Terminology</vt:lpstr>
      <vt:lpstr>Binary Tree -- Example</vt:lpstr>
      <vt:lpstr>Binary Tree – Representing Algebraic Expressions</vt:lpstr>
      <vt:lpstr>Height of Binary Tree</vt:lpstr>
      <vt:lpstr>Height of Binary Tree (cont.)</vt:lpstr>
      <vt:lpstr>Number of Binary trees with Same # of Nodes</vt:lpstr>
      <vt:lpstr>Full Binary Tree</vt:lpstr>
      <vt:lpstr>Full Binary Tree – Example </vt:lpstr>
      <vt:lpstr>Complete Binary Tree</vt:lpstr>
      <vt:lpstr>Complete Binary Tree – Example </vt:lpstr>
      <vt:lpstr>Balanced Binary Tree</vt:lpstr>
      <vt:lpstr>Maximum and Minimum Heights of a Binary Tree</vt:lpstr>
      <vt:lpstr>Maximum and Minimum Heights of a Binary Tree</vt:lpstr>
      <vt:lpstr>Counting the nodes in a full binary tree of height h</vt:lpstr>
      <vt:lpstr>Some Height Theorems</vt:lpstr>
      <vt:lpstr>Some Height Theorems</vt:lpstr>
      <vt:lpstr>PowerPoint Presentation</vt:lpstr>
      <vt:lpstr>An Array-Based Implementation of Binary Trees</vt:lpstr>
      <vt:lpstr>An Array-Based Implementation (cont.)</vt:lpstr>
      <vt:lpstr>An Array-Based Representation of  a Complete Binary Tree</vt:lpstr>
      <vt:lpstr>An Array-Based Representation of a Complete Binary Tree (cont.)</vt:lpstr>
      <vt:lpstr>Pointer-Based Implementation of Binary Trees </vt:lpstr>
      <vt:lpstr>A Pointer-Based Implementation of a Binary Tree Node</vt:lpstr>
      <vt:lpstr>Binary Tree – TreeException.h</vt:lpstr>
      <vt:lpstr>PowerPoint Presentation</vt:lpstr>
      <vt:lpstr>The BinaryTree Class</vt:lpstr>
      <vt:lpstr>BinaryTree: Public Methods</vt:lpstr>
      <vt:lpstr>BinaryTree: Implementation </vt:lpstr>
      <vt:lpstr>PowerPoint Presentation</vt:lpstr>
      <vt:lpstr>PowerPoint Presentation</vt:lpstr>
      <vt:lpstr>PowerPoint Presentation</vt:lpstr>
      <vt:lpstr>PowerPoint Presentation</vt:lpstr>
      <vt:lpstr>Binary Tree Traversals</vt:lpstr>
      <vt:lpstr>Binary Tree Traversals</vt:lpstr>
      <vt:lpstr>PowerPoint Presentation</vt:lpstr>
      <vt:lpstr>PowerPoint Presentation</vt:lpstr>
      <vt:lpstr>Complexity of Traversals</vt:lpstr>
      <vt:lpstr>Binary Search Tree</vt:lpstr>
      <vt:lpstr>Binary Search Tree</vt:lpstr>
      <vt:lpstr>Binary Search Trees – containing same data</vt:lpstr>
      <vt:lpstr>BinarySearchTree Class – UML Diagram</vt:lpstr>
      <vt:lpstr>The KeyedItem Class</vt:lpstr>
      <vt:lpstr>The TreeNode Class</vt:lpstr>
      <vt:lpstr>The BinarySearchTree Class</vt:lpstr>
      <vt:lpstr>The BinarySearchTree Class</vt:lpstr>
      <vt:lpstr>The BinarySearchTree Class</vt:lpstr>
      <vt:lpstr>Searching (Retrieving) an Item in a BST</vt:lpstr>
      <vt:lpstr>Inserting an Item into a BST</vt:lpstr>
      <vt:lpstr>Inserting an Item into a BST</vt:lpstr>
      <vt:lpstr>Inserting an Item into a BST</vt:lpstr>
      <vt:lpstr>Deleting An Item from a BST</vt:lpstr>
      <vt:lpstr>Deletion – Case 1: A Leaf Node</vt:lpstr>
      <vt:lpstr>Deletion – Case 2: A Node with only a left child</vt:lpstr>
      <vt:lpstr>Deletion – Case 2: A Node with only a right child</vt:lpstr>
      <vt:lpstr>Deletion – Case 3: A Node with two children</vt:lpstr>
      <vt:lpstr>Deletion – Case 3: A Node with two children</vt:lpstr>
      <vt:lpstr>Deletion – Case 3: A Node with two children</vt:lpstr>
      <vt:lpstr>Deletion from a BST</vt:lpstr>
      <vt:lpstr>Deletion from a BST</vt:lpstr>
      <vt:lpstr>Deletion from a BST</vt:lpstr>
      <vt:lpstr>Deletion from a BST</vt:lpstr>
      <vt:lpstr>Traversals</vt:lpstr>
      <vt:lpstr>Minimum Height</vt:lpstr>
      <vt:lpstr>Average Height</vt:lpstr>
      <vt:lpstr>Order of Operations on BSTs</vt:lpstr>
      <vt:lpstr>Treesort</vt:lpstr>
      <vt:lpstr>Treesort Analysis</vt:lpstr>
      <vt:lpstr>Saving a BST into a file and  restoring it to its original shape</vt:lpstr>
      <vt:lpstr>Saving a BST into a file and  restoring it to its original shape</vt:lpstr>
      <vt:lpstr>Saving a BST into a file and  restoring it to a minimum-height BST</vt:lpstr>
      <vt:lpstr>Building a minimum-height BST</vt:lpstr>
      <vt:lpstr>A full tree saved in a file by using inorder traversal</vt:lpstr>
      <vt:lpstr>A General Tree</vt:lpstr>
      <vt:lpstr>A Pointer-Based Implementation of General Trees</vt:lpstr>
      <vt:lpstr>A Pointer-Based Implementation of General Trees</vt:lpstr>
      <vt:lpstr>N-ary Tree</vt:lpstr>
    </vt:vector>
  </TitlesOfParts>
  <Company>Bilkent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CS 202</dc:creator>
  <cp:lastModifiedBy>EFE BEYDOĞAN</cp:lastModifiedBy>
  <cp:revision>549</cp:revision>
  <cp:lastPrinted>1999-09-09T03:15:50Z</cp:lastPrinted>
  <dcterms:created xsi:type="dcterms:W3CDTF">2011-03-01T10:27:59Z</dcterms:created>
  <dcterms:modified xsi:type="dcterms:W3CDTF">2021-03-06T10:55:49Z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