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50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3" name="Dikdörtgen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Dikdörtgen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Dikdörtgen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Dikdörtgen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Dikdörtgen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Yuvarlatılmış Dikdörtgen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Yuvarlatılmış Dikdörtgen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Dikdörtgen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Dikdörtgen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a:xfrm>
            <a:off x="6705600" y="4206240"/>
            <a:ext cx="960120" cy="457200"/>
          </a:xfrm>
        </p:spPr>
        <p:txBody>
          <a:bodyPr/>
          <a:lstStyle/>
          <a:p>
            <a:fld id="{A23720DD-5B6D-40BF-8493-A6B52D484E6B}" type="datetimeFigureOut">
              <a:rPr lang="tr-TR" smtClean="0"/>
              <a:t>13.04.2020</a:t>
            </a:fld>
            <a:endParaRPr lang="tr-TR"/>
          </a:p>
        </p:txBody>
      </p:sp>
      <p:sp>
        <p:nvSpPr>
          <p:cNvPr id="17" name="Altbilgi Yer Tutucusu 16"/>
          <p:cNvSpPr>
            <a:spLocks noGrp="1"/>
          </p:cNvSpPr>
          <p:nvPr>
            <p:ph type="ftr" sz="quarter" idx="11"/>
          </p:nvPr>
        </p:nvSpPr>
        <p:spPr>
          <a:xfrm>
            <a:off x="5410200" y="4205288"/>
            <a:ext cx="1295400" cy="457200"/>
          </a:xfrm>
        </p:spPr>
        <p:txBody>
          <a:bodyPr/>
          <a:lstStyle/>
          <a:p>
            <a:endParaRPr lang="tr-TR"/>
          </a:p>
        </p:txBody>
      </p:sp>
      <p:sp>
        <p:nvSpPr>
          <p:cNvPr id="29" name="Slayt Numarası Yer Tutucusu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A23720DD-5B6D-40BF-8493-A6B52D484E6B}" type="datetimeFigureOut">
              <a:rPr lang="tr-TR" smtClean="0"/>
              <a:t>13.04.2020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781800" y="1143000"/>
            <a:ext cx="1905000" cy="5486400"/>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1143000"/>
            <a:ext cx="6248400" cy="5486400"/>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A23720DD-5B6D-40BF-8493-A6B52D484E6B}" type="datetimeFigureOut">
              <a:rPr lang="tr-TR" smtClean="0"/>
              <a:t>13.04.2020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İçerik Yer Tutucusu 2"/>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A23720DD-5B6D-40BF-8493-A6B52D484E6B}" type="datetimeFigureOut">
              <a:rPr lang="tr-TR" smtClean="0"/>
              <a:t>13.04.2020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Veri Yer Tutucusu 3"/>
          <p:cNvSpPr>
            <a:spLocks noGrp="1"/>
          </p:cNvSpPr>
          <p:nvPr>
            <p:ph type="dt" sz="half" idx="10"/>
          </p:nvPr>
        </p:nvSpPr>
        <p:spPr/>
        <p:txBody>
          <a:bodyPr/>
          <a:lstStyle/>
          <a:p>
            <a:fld id="{A23720DD-5B6D-40BF-8493-A6B52D484E6B}" type="datetimeFigureOut">
              <a:rPr lang="tr-TR" smtClean="0"/>
              <a:t>13.04.2020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İçerik Yer Tutucusu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İçerik Yer Tutucusu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p:txBody>
          <a:bodyPr/>
          <a:lstStyle/>
          <a:p>
            <a:fld id="{A23720DD-5B6D-40BF-8493-A6B52D484E6B}" type="datetimeFigureOut">
              <a:rPr lang="tr-TR" smtClean="0"/>
              <a:t>13.04.2020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381000" y="1143000"/>
            <a:ext cx="8382000" cy="1069848"/>
          </a:xfrm>
        </p:spPr>
        <p:txBody>
          <a:bodyPr anchor="ctr"/>
          <a:lstStyle>
            <a:lvl1pPr>
              <a:defRPr sz="4000" b="0" i="0" cap="none" baseline="0"/>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İçerik Yer Tutucusu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İçerik Yer Tutucusu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6" name="Veri Yer Tutucusu 25"/>
          <p:cNvSpPr>
            <a:spLocks noGrp="1"/>
          </p:cNvSpPr>
          <p:nvPr>
            <p:ph type="dt" sz="half" idx="10"/>
          </p:nvPr>
        </p:nvSpPr>
        <p:spPr/>
        <p:txBody>
          <a:bodyPr rtlCol="0"/>
          <a:lstStyle/>
          <a:p>
            <a:fld id="{A23720DD-5B6D-40BF-8493-A6B52D484E6B}" type="datetimeFigureOut">
              <a:rPr lang="tr-TR" smtClean="0"/>
              <a:t>13.04.2020</a:t>
            </a:fld>
            <a:endParaRPr lang="tr-TR"/>
          </a:p>
        </p:txBody>
      </p:sp>
      <p:sp>
        <p:nvSpPr>
          <p:cNvPr id="27" name="Slayt Numarası Yer Tutucusu 26"/>
          <p:cNvSpPr>
            <a:spLocks noGrp="1"/>
          </p:cNvSpPr>
          <p:nvPr>
            <p:ph type="sldNum" sz="quarter" idx="11"/>
          </p:nvPr>
        </p:nvSpPr>
        <p:spPr/>
        <p:txBody>
          <a:bodyPr rtlCol="0"/>
          <a:lstStyle/>
          <a:p>
            <a:fld id="{F302176B-0E47-46AC-8F43-DAB4B8A37D06}" type="slidenum">
              <a:rPr lang="tr-TR" smtClean="0"/>
              <a:t>‹#›</a:t>
            </a:fld>
            <a:endParaRPr lang="tr-TR"/>
          </a:p>
        </p:txBody>
      </p:sp>
      <p:sp>
        <p:nvSpPr>
          <p:cNvPr id="28" name="Altbilgi Yer Tutucusu 27"/>
          <p:cNvSpPr>
            <a:spLocks noGrp="1"/>
          </p:cNvSpPr>
          <p:nvPr>
            <p:ph type="ftr" sz="quarter" idx="12"/>
          </p:nvPr>
        </p:nvSpPr>
        <p:spPr/>
        <p:txBody>
          <a:bodyPr rtlCol="0"/>
          <a:lstStyle/>
          <a:p>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tr-TR" smtClean="0"/>
              <a:t>Asıl başlık stili için tıklatın</a:t>
            </a:r>
            <a:endParaRPr kumimoji="0" lang="en-US"/>
          </a:p>
        </p:txBody>
      </p:sp>
      <p:sp>
        <p:nvSpPr>
          <p:cNvPr id="3" name="Veri Yer Tutucusu 2"/>
          <p:cNvSpPr>
            <a:spLocks noGrp="1"/>
          </p:cNvSpPr>
          <p:nvPr>
            <p:ph type="dt" sz="half" idx="10"/>
          </p:nvPr>
        </p:nvSpPr>
        <p:spPr>
          <a:xfrm>
            <a:off x="6583680" y="612648"/>
            <a:ext cx="957264" cy="457200"/>
          </a:xfrm>
        </p:spPr>
        <p:txBody>
          <a:bodyPr/>
          <a:lstStyle/>
          <a:p>
            <a:fld id="{A23720DD-5B6D-40BF-8493-A6B52D484E6B}" type="datetimeFigureOut">
              <a:rPr lang="tr-TR" smtClean="0"/>
              <a:t>13.04.2020</a:t>
            </a:fld>
            <a:endParaRPr lang="tr-TR"/>
          </a:p>
        </p:txBody>
      </p:sp>
      <p:sp>
        <p:nvSpPr>
          <p:cNvPr id="4" name="Altbilgi Yer Tutucusu 3"/>
          <p:cNvSpPr>
            <a:spLocks noGrp="1"/>
          </p:cNvSpPr>
          <p:nvPr>
            <p:ph type="ftr" sz="quarter" idx="11"/>
          </p:nvPr>
        </p:nvSpPr>
        <p:spPr>
          <a:xfrm>
            <a:off x="5257800" y="612648"/>
            <a:ext cx="1325880" cy="457200"/>
          </a:xfrm>
        </p:spPr>
        <p:txBody>
          <a:bodyPr/>
          <a:lstStyle/>
          <a:p>
            <a:endParaRPr lang="tr-TR"/>
          </a:p>
        </p:txBody>
      </p:sp>
      <p:sp>
        <p:nvSpPr>
          <p:cNvPr id="5" name="Slayt Numarası Yer Tutucusu 4"/>
          <p:cNvSpPr>
            <a:spLocks noGrp="1"/>
          </p:cNvSpPr>
          <p:nvPr>
            <p:ph type="sldNum" sz="quarter" idx="12"/>
          </p:nvPr>
        </p:nvSpPr>
        <p:spPr>
          <a:xfrm>
            <a:off x="8174736" y="2272"/>
            <a:ext cx="762000" cy="365760"/>
          </a:xfrm>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23720DD-5B6D-40BF-8493-A6B52D484E6B}" type="datetimeFigureOut">
              <a:rPr lang="tr-TR" smtClean="0"/>
              <a:t>13.04.2020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5353496" y="1101970"/>
            <a:ext cx="3383280" cy="877824"/>
          </a:xfrm>
        </p:spPr>
        <p:txBody>
          <a:bodyPr anchor="b"/>
          <a:lstStyle>
            <a:lvl1pPr algn="l">
              <a:buNone/>
              <a:defRPr sz="1800" b="1"/>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İçerik Yer Tutucusu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p:txBody>
          <a:bodyPr/>
          <a:lstStyle/>
          <a:p>
            <a:fld id="{A23720DD-5B6D-40BF-8493-A6B52D484E6B}" type="datetimeFigureOut">
              <a:rPr lang="tr-TR" smtClean="0"/>
              <a:t>13.04.2020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tr-TR" smtClean="0"/>
              <a:t>Asıl başlık stili için tıklatın</a:t>
            </a:r>
            <a:endParaRPr kumimoji="0" lang="en-US"/>
          </a:p>
        </p:txBody>
      </p:sp>
      <p:sp>
        <p:nvSpPr>
          <p:cNvPr id="3" name="Resim Yer Tutucusu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tr-TR" smtClean="0"/>
              <a:t>Resim eklemek için simgeyi tıklatın</a:t>
            </a:r>
            <a:endParaRPr kumimoji="0" lang="en-US" dirty="0"/>
          </a:p>
        </p:txBody>
      </p:sp>
      <p:sp>
        <p:nvSpPr>
          <p:cNvPr id="4" name="Metin Yer Tutucusu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p:txBody>
          <a:bodyPr/>
          <a:lstStyle/>
          <a:p>
            <a:fld id="{A23720DD-5B6D-40BF-8493-A6B52D484E6B}" type="datetimeFigureOut">
              <a:rPr lang="tr-TR" smtClean="0"/>
              <a:t>13.04.2020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Dikdörtgen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Dikdörtgen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Dikdörtgen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Dikdörtgen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Dikdörtgen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Yuvarlatılmış Dikdörtgen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Yuvarlatılmış Dikdörtgen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Dikdörtgen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Dikdörtgen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Dikdörtgen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Dikdörtgen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Dikdörtgen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Dikdörtgen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Başlık Yer Tutucusu 21"/>
          <p:cNvSpPr>
            <a:spLocks noGrp="1"/>
          </p:cNvSpPr>
          <p:nvPr>
            <p:ph type="title"/>
          </p:nvPr>
        </p:nvSpPr>
        <p:spPr>
          <a:xfrm>
            <a:off x="457200" y="1143000"/>
            <a:ext cx="8229600" cy="1066800"/>
          </a:xfrm>
          <a:prstGeom prst="rect">
            <a:avLst/>
          </a:prstGeom>
        </p:spPr>
        <p:txBody>
          <a:bodyPr vert="horz" anchor="ctr">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23720DD-5B6D-40BF-8493-A6B52D484E6B}" type="datetimeFigureOut">
              <a:rPr lang="tr-TR" smtClean="0"/>
              <a:t>13.04.2020</a:t>
            </a:fld>
            <a:endParaRPr lang="tr-TR"/>
          </a:p>
        </p:txBody>
      </p:sp>
      <p:sp>
        <p:nvSpPr>
          <p:cNvPr id="3" name="Altbilgi Yer Tutucusu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tr-TR"/>
          </a:p>
        </p:txBody>
      </p:sp>
      <p:sp>
        <p:nvSpPr>
          <p:cNvPr id="23" name="Slayt Numarası Yer Tutucusu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eo.nyu.edu/catalog/nyu_2451_34572" TargetMode="External"/><Relationship Id="rId2" Type="http://schemas.openxmlformats.org/officeDocument/2006/relationships/hyperlink" Target="https://en.wikipedia.org/wiki/Manhatta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eo.nyu.edu/catalog/nyu_2451_34572" TargetMode="External"/><Relationship Id="rId2" Type="http://schemas.openxmlformats.org/officeDocument/2006/relationships/hyperlink" Target="https://en.wikipedia.org/wiki/Manhatta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normAutofit fontScale="90000"/>
          </a:bodyPr>
          <a:lstStyle/>
          <a:p>
            <a:r>
              <a:rPr lang="en-US" b="1" dirty="0"/>
              <a:t>Analysis about Opening a Supplements Shop in Manhattan </a:t>
            </a:r>
            <a:r>
              <a:rPr lang="tr-TR" dirty="0"/>
              <a:t/>
            </a:r>
            <a:br>
              <a:rPr lang="tr-TR" dirty="0"/>
            </a:br>
            <a:endParaRPr lang="tr-TR" dirty="0"/>
          </a:p>
        </p:txBody>
      </p:sp>
      <p:sp>
        <p:nvSpPr>
          <p:cNvPr id="3" name="Alt Başlık 2"/>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4026516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143000"/>
            <a:ext cx="8229600" cy="701824"/>
          </a:xfrm>
        </p:spPr>
        <p:txBody>
          <a:bodyPr/>
          <a:lstStyle/>
          <a:p>
            <a:r>
              <a:rPr lang="tr-TR" dirty="0" err="1" smtClean="0"/>
              <a:t>Continued</a:t>
            </a:r>
            <a:endParaRPr lang="tr-TR" dirty="0"/>
          </a:p>
        </p:txBody>
      </p:sp>
      <p:pic>
        <p:nvPicPr>
          <p:cNvPr id="4" name="İçerik Yer Tutucusu 3"/>
          <p:cNvPicPr>
            <a:picLocks noGrp="1"/>
          </p:cNvPicPr>
          <p:nvPr>
            <p:ph idx="1"/>
          </p:nvPr>
        </p:nvPicPr>
        <p:blipFill>
          <a:blip r:embed="rId2"/>
          <a:stretch>
            <a:fillRect/>
          </a:stretch>
        </p:blipFill>
        <p:spPr>
          <a:xfrm>
            <a:off x="611560" y="1844824"/>
            <a:ext cx="8136903" cy="4896544"/>
          </a:xfrm>
          <a:prstGeom prst="rect">
            <a:avLst/>
          </a:prstGeom>
        </p:spPr>
      </p:pic>
    </p:spTree>
    <p:extLst>
      <p:ext uri="{BB962C8B-B14F-4D97-AF65-F5344CB8AC3E}">
        <p14:creationId xmlns:p14="http://schemas.microsoft.com/office/powerpoint/2010/main" val="91276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600" dirty="0" err="1" smtClean="0"/>
              <a:t>Common</a:t>
            </a:r>
            <a:r>
              <a:rPr lang="tr-TR" sz="3600" dirty="0" smtClean="0"/>
              <a:t> </a:t>
            </a:r>
            <a:r>
              <a:rPr lang="tr-TR" sz="3600" dirty="0" err="1" smtClean="0"/>
              <a:t>venues</a:t>
            </a:r>
            <a:r>
              <a:rPr lang="tr-TR" sz="3600" dirty="0" smtClean="0"/>
              <a:t> </a:t>
            </a:r>
            <a:r>
              <a:rPr lang="tr-TR" sz="3600" dirty="0" err="1" smtClean="0"/>
              <a:t>for</a:t>
            </a:r>
            <a:r>
              <a:rPr lang="tr-TR" sz="3600" dirty="0" smtClean="0"/>
              <a:t> </a:t>
            </a:r>
            <a:r>
              <a:rPr lang="tr-TR" sz="3600" dirty="0" err="1" smtClean="0"/>
              <a:t>each</a:t>
            </a:r>
            <a:r>
              <a:rPr lang="tr-TR" sz="3600" dirty="0" smtClean="0"/>
              <a:t> </a:t>
            </a:r>
            <a:r>
              <a:rPr lang="tr-TR" sz="3600" dirty="0" err="1" smtClean="0"/>
              <a:t>neighborhood</a:t>
            </a:r>
            <a:endParaRPr lang="tr-TR" sz="3600" dirty="0"/>
          </a:p>
        </p:txBody>
      </p:sp>
      <p:pic>
        <p:nvPicPr>
          <p:cNvPr id="4" name="İçerik Yer Tutucusu 3"/>
          <p:cNvPicPr>
            <a:picLocks noGrp="1"/>
          </p:cNvPicPr>
          <p:nvPr>
            <p:ph idx="1"/>
          </p:nvPr>
        </p:nvPicPr>
        <p:blipFill>
          <a:blip r:embed="rId2"/>
          <a:stretch>
            <a:fillRect/>
          </a:stretch>
        </p:blipFill>
        <p:spPr>
          <a:xfrm>
            <a:off x="395536" y="2420888"/>
            <a:ext cx="8280920" cy="989635"/>
          </a:xfrm>
          <a:prstGeom prst="rect">
            <a:avLst/>
          </a:prstGeom>
        </p:spPr>
      </p:pic>
      <p:pic>
        <p:nvPicPr>
          <p:cNvPr id="5" name="Resim 4"/>
          <p:cNvPicPr/>
          <p:nvPr/>
        </p:nvPicPr>
        <p:blipFill>
          <a:blip r:embed="rId3"/>
          <a:stretch>
            <a:fillRect/>
          </a:stretch>
        </p:blipFill>
        <p:spPr>
          <a:xfrm>
            <a:off x="395536" y="3486191"/>
            <a:ext cx="8280920" cy="990600"/>
          </a:xfrm>
          <a:prstGeom prst="rect">
            <a:avLst/>
          </a:prstGeom>
        </p:spPr>
      </p:pic>
      <p:pic>
        <p:nvPicPr>
          <p:cNvPr id="6" name="Resim 5"/>
          <p:cNvPicPr/>
          <p:nvPr/>
        </p:nvPicPr>
        <p:blipFill>
          <a:blip r:embed="rId4"/>
          <a:stretch>
            <a:fillRect/>
          </a:stretch>
        </p:blipFill>
        <p:spPr>
          <a:xfrm>
            <a:off x="395536" y="4653136"/>
            <a:ext cx="8280920" cy="1000125"/>
          </a:xfrm>
          <a:prstGeom prst="rect">
            <a:avLst/>
          </a:prstGeom>
        </p:spPr>
      </p:pic>
    </p:spTree>
    <p:extLst>
      <p:ext uri="{BB962C8B-B14F-4D97-AF65-F5344CB8AC3E}">
        <p14:creationId xmlns:p14="http://schemas.microsoft.com/office/powerpoint/2010/main" val="3774250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Numbers</a:t>
            </a:r>
            <a:r>
              <a:rPr lang="tr-TR" dirty="0" smtClean="0"/>
              <a:t> of </a:t>
            </a:r>
            <a:r>
              <a:rPr lang="tr-TR" dirty="0" err="1" smtClean="0"/>
              <a:t>exist</a:t>
            </a:r>
            <a:r>
              <a:rPr lang="tr-TR" dirty="0" smtClean="0"/>
              <a:t> </a:t>
            </a:r>
            <a:r>
              <a:rPr lang="tr-TR" dirty="0" err="1" smtClean="0"/>
              <a:t>supplement</a:t>
            </a:r>
            <a:r>
              <a:rPr lang="tr-TR" dirty="0" smtClean="0"/>
              <a:t> </a:t>
            </a:r>
            <a:r>
              <a:rPr lang="tr-TR" dirty="0" err="1" smtClean="0"/>
              <a:t>shops</a:t>
            </a:r>
            <a:endParaRPr lang="tr-TR" dirty="0"/>
          </a:p>
        </p:txBody>
      </p:sp>
      <p:pic>
        <p:nvPicPr>
          <p:cNvPr id="4" name="İçerik Yer Tutucusu 3"/>
          <p:cNvPicPr>
            <a:picLocks noGrp="1"/>
          </p:cNvPicPr>
          <p:nvPr>
            <p:ph idx="1"/>
          </p:nvPr>
        </p:nvPicPr>
        <p:blipFill>
          <a:blip r:embed="rId2"/>
          <a:stretch>
            <a:fillRect/>
          </a:stretch>
        </p:blipFill>
        <p:spPr>
          <a:xfrm>
            <a:off x="1979712" y="2636912"/>
            <a:ext cx="4680520" cy="2293936"/>
          </a:xfrm>
          <a:prstGeom prst="rect">
            <a:avLst/>
          </a:prstGeom>
        </p:spPr>
      </p:pic>
    </p:spTree>
    <p:extLst>
      <p:ext uri="{BB962C8B-B14F-4D97-AF65-F5344CB8AC3E}">
        <p14:creationId xmlns:p14="http://schemas.microsoft.com/office/powerpoint/2010/main" val="4092923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b="1" dirty="0"/>
              <a:t>Conclusion</a:t>
            </a:r>
            <a:endParaRPr lang="tr-TR" dirty="0"/>
          </a:p>
        </p:txBody>
      </p:sp>
      <p:sp>
        <p:nvSpPr>
          <p:cNvPr id="3" name="İçerik Yer Tutucusu 2"/>
          <p:cNvSpPr>
            <a:spLocks noGrp="1"/>
          </p:cNvSpPr>
          <p:nvPr>
            <p:ph idx="1"/>
          </p:nvPr>
        </p:nvSpPr>
        <p:spPr/>
        <p:txBody>
          <a:bodyPr/>
          <a:lstStyle/>
          <a:p>
            <a:pPr lvl="0"/>
            <a:r>
              <a:rPr lang="tr-TR" b="1" dirty="0" smtClean="0"/>
              <a:t>1. </a:t>
            </a:r>
            <a:r>
              <a:rPr lang="en-US" b="1" dirty="0" smtClean="0"/>
              <a:t>Sutton </a:t>
            </a:r>
            <a:r>
              <a:rPr lang="en-US" b="1" dirty="0"/>
              <a:t>Place</a:t>
            </a:r>
            <a:endParaRPr lang="tr-TR" dirty="0"/>
          </a:p>
          <a:p>
            <a:r>
              <a:rPr lang="en-US" dirty="0"/>
              <a:t>Sutton Place has the highest number of sports facilities with no other supplement shop around. Moreover, its most common venues highly rely on sports facilities. Also, its rental situation is suitable since it is the second cheapest neighborhood </a:t>
            </a:r>
            <a:r>
              <a:rPr lang="en-US" dirty="0" err="1"/>
              <a:t>amoung</a:t>
            </a:r>
            <a:r>
              <a:rPr lang="en-US" dirty="0"/>
              <a:t> them. All in all, all these statics makes Sutton Place as the best option to open a supplement shop.</a:t>
            </a:r>
            <a:endParaRPr lang="tr-TR" dirty="0"/>
          </a:p>
          <a:p>
            <a:endParaRPr lang="tr-TR" dirty="0"/>
          </a:p>
        </p:txBody>
      </p:sp>
    </p:spTree>
    <p:extLst>
      <p:ext uri="{BB962C8B-B14F-4D97-AF65-F5344CB8AC3E}">
        <p14:creationId xmlns:p14="http://schemas.microsoft.com/office/powerpoint/2010/main" val="2988646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lvl="0"/>
            <a:r>
              <a:rPr lang="tr-TR" b="1" dirty="0" smtClean="0"/>
              <a:t>2.</a:t>
            </a:r>
            <a:r>
              <a:rPr lang="en-US" b="1" dirty="0" smtClean="0"/>
              <a:t>Flatiron</a:t>
            </a:r>
            <a:endParaRPr lang="tr-TR" dirty="0"/>
          </a:p>
          <a:p>
            <a:r>
              <a:rPr lang="en-US" dirty="0"/>
              <a:t>Like Sutton Palace, Flatiron also do not have any supplement shops in the region. Moreover, it has the second highest number of sport facilities. Also,  sports facilities take up space in the most common venues. Finally, Flatiron is the second best option right after Sutton Place.</a:t>
            </a:r>
            <a:endParaRPr lang="tr-TR" dirty="0"/>
          </a:p>
          <a:p>
            <a:endParaRPr lang="tr-TR" dirty="0"/>
          </a:p>
        </p:txBody>
      </p:sp>
    </p:spTree>
    <p:extLst>
      <p:ext uri="{BB962C8B-B14F-4D97-AF65-F5344CB8AC3E}">
        <p14:creationId xmlns:p14="http://schemas.microsoft.com/office/powerpoint/2010/main" val="2292262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a:bodyPr>
          <a:lstStyle/>
          <a:p>
            <a:pPr lvl="0"/>
            <a:r>
              <a:rPr lang="tr-TR" b="1" dirty="0" smtClean="0"/>
              <a:t>3. </a:t>
            </a:r>
            <a:r>
              <a:rPr lang="en-US" b="1" dirty="0" smtClean="0"/>
              <a:t>Clinton</a:t>
            </a:r>
            <a:endParaRPr lang="tr-TR" dirty="0"/>
          </a:p>
          <a:p>
            <a:r>
              <a:rPr lang="en-US" dirty="0"/>
              <a:t>Clinton has the cheapest rent among others. That makes it a desirable option. However, Yorkville and Clinton have exactly same number of sports facilities. Although their statistics look similar, when I observed I noticed a small difference in the most common venues. Clinton has two sports related common value while Yorkville has only one in the top ten common venues. So Clinton becomes a better option to locate a supplement shop.</a:t>
            </a:r>
            <a:endParaRPr lang="tr-TR" dirty="0"/>
          </a:p>
          <a:p>
            <a:endParaRPr lang="tr-TR" dirty="0"/>
          </a:p>
        </p:txBody>
      </p:sp>
    </p:spTree>
    <p:extLst>
      <p:ext uri="{BB962C8B-B14F-4D97-AF65-F5344CB8AC3E}">
        <p14:creationId xmlns:p14="http://schemas.microsoft.com/office/powerpoint/2010/main" val="2964817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lvl="0"/>
            <a:r>
              <a:rPr lang="tr-TR" b="1" dirty="0" smtClean="0"/>
              <a:t>4. </a:t>
            </a:r>
            <a:r>
              <a:rPr lang="en-US" b="1" dirty="0" smtClean="0"/>
              <a:t>Yorkville</a:t>
            </a:r>
            <a:endParaRPr lang="tr-TR" dirty="0"/>
          </a:p>
          <a:p>
            <a:r>
              <a:rPr lang="en-US" dirty="0"/>
              <a:t>Yorkville has the most expensive rents. However, it is a better choice when compared to Lenox Hill. Because there is no other supplement shop in this neighborhood, unlike Lenox Hill.</a:t>
            </a:r>
            <a:endParaRPr lang="tr-TR" dirty="0"/>
          </a:p>
          <a:p>
            <a:endParaRPr lang="tr-TR" dirty="0"/>
          </a:p>
        </p:txBody>
      </p:sp>
    </p:spTree>
    <p:extLst>
      <p:ext uri="{BB962C8B-B14F-4D97-AF65-F5344CB8AC3E}">
        <p14:creationId xmlns:p14="http://schemas.microsoft.com/office/powerpoint/2010/main" val="21718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lvl="0"/>
            <a:r>
              <a:rPr lang="tr-TR" b="1" dirty="0" smtClean="0"/>
              <a:t>5. </a:t>
            </a:r>
            <a:r>
              <a:rPr lang="en-US" b="1" dirty="0" smtClean="0"/>
              <a:t>Lenox </a:t>
            </a:r>
            <a:r>
              <a:rPr lang="en-US" b="1" dirty="0"/>
              <a:t>Hill</a:t>
            </a:r>
            <a:endParaRPr lang="tr-TR" dirty="0"/>
          </a:p>
          <a:p>
            <a:r>
              <a:rPr lang="en-US" dirty="0"/>
              <a:t>Since there has already been a supplement shop and rent average is nothing special Lenox Hill is not a favorite location among the others.</a:t>
            </a:r>
            <a:endParaRPr lang="tr-TR" dirty="0"/>
          </a:p>
          <a:p>
            <a:endParaRPr lang="tr-TR" dirty="0"/>
          </a:p>
        </p:txBody>
      </p:sp>
    </p:spTree>
    <p:extLst>
      <p:ext uri="{BB962C8B-B14F-4D97-AF65-F5344CB8AC3E}">
        <p14:creationId xmlns:p14="http://schemas.microsoft.com/office/powerpoint/2010/main" val="1909424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References</a:t>
            </a:r>
            <a:endParaRPr lang="tr-TR" dirty="0"/>
          </a:p>
        </p:txBody>
      </p:sp>
      <p:sp>
        <p:nvSpPr>
          <p:cNvPr id="3" name="İçerik Yer Tutucusu 2"/>
          <p:cNvSpPr>
            <a:spLocks noGrp="1"/>
          </p:cNvSpPr>
          <p:nvPr>
            <p:ph idx="1"/>
          </p:nvPr>
        </p:nvSpPr>
        <p:spPr/>
        <p:txBody>
          <a:bodyPr/>
          <a:lstStyle/>
          <a:p>
            <a:pPr lvl="0"/>
            <a:r>
              <a:rPr lang="en-US" u="sng" dirty="0">
                <a:hlinkClick r:id="rId2"/>
              </a:rPr>
              <a:t>https://en.wikipedia.org/wiki/Manhattan</a:t>
            </a:r>
            <a:endParaRPr lang="tr-TR" dirty="0"/>
          </a:p>
          <a:p>
            <a:pPr lvl="0"/>
            <a:r>
              <a:rPr lang="en-US" u="sng" dirty="0">
                <a:hlinkClick r:id="rId3"/>
              </a:rPr>
              <a:t>https://geo.nyu.edu/catalog/nyu_2451_34572</a:t>
            </a:r>
            <a:endParaRPr lang="tr-TR" dirty="0"/>
          </a:p>
          <a:p>
            <a:pPr lvl="0"/>
            <a:r>
              <a:rPr lang="en-US" dirty="0"/>
              <a:t>https://www.rentcafe.com/average-rent-market-trends/us/ny/manhattan</a:t>
            </a:r>
            <a:endParaRPr lang="tr-TR" dirty="0"/>
          </a:p>
          <a:p>
            <a:endParaRPr lang="tr-TR" dirty="0"/>
          </a:p>
        </p:txBody>
      </p:sp>
    </p:spTree>
    <p:extLst>
      <p:ext uri="{BB962C8B-B14F-4D97-AF65-F5344CB8AC3E}">
        <p14:creationId xmlns:p14="http://schemas.microsoft.com/office/powerpoint/2010/main" val="2111396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Manhattan</a:t>
            </a:r>
            <a:endParaRPr lang="tr-TR" dirty="0"/>
          </a:p>
        </p:txBody>
      </p:sp>
      <p:sp>
        <p:nvSpPr>
          <p:cNvPr id="3" name="İçerik Yer Tutucusu 2"/>
          <p:cNvSpPr>
            <a:spLocks noGrp="1"/>
          </p:cNvSpPr>
          <p:nvPr>
            <p:ph idx="1"/>
          </p:nvPr>
        </p:nvSpPr>
        <p:spPr/>
        <p:txBody>
          <a:bodyPr/>
          <a:lstStyle/>
          <a:p>
            <a:r>
              <a:rPr lang="en-US" dirty="0"/>
              <a:t>Manhattan, often referred to by residents of the New York City area as the City, is the most densely populated of the five boroughs of New York City, and coextensive with the County of New York, one of the original counties of the U.S. state of New York. Manhattan serves as the city's economic and administrative center, cultural identifier, and historical birthplace. </a:t>
            </a:r>
            <a:endParaRPr lang="tr-TR" dirty="0"/>
          </a:p>
        </p:txBody>
      </p:sp>
    </p:spTree>
    <p:extLst>
      <p:ext uri="{BB962C8B-B14F-4D97-AF65-F5344CB8AC3E}">
        <p14:creationId xmlns:p14="http://schemas.microsoft.com/office/powerpoint/2010/main" val="2281452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p:cNvPicPr>
          <p:nvPr>
            <p:ph idx="1"/>
          </p:nvPr>
        </p:nvPicPr>
        <p:blipFill>
          <a:blip r:embed="rId2"/>
          <a:stretch>
            <a:fillRect/>
          </a:stretch>
        </p:blipFill>
        <p:spPr>
          <a:xfrm>
            <a:off x="467544" y="1700808"/>
            <a:ext cx="8280920" cy="4176464"/>
          </a:xfrm>
          <a:prstGeom prst="rect">
            <a:avLst/>
          </a:prstGeom>
        </p:spPr>
      </p:pic>
    </p:spTree>
    <p:extLst>
      <p:ext uri="{BB962C8B-B14F-4D97-AF65-F5344CB8AC3E}">
        <p14:creationId xmlns:p14="http://schemas.microsoft.com/office/powerpoint/2010/main" val="358658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lstStyle/>
          <a:p>
            <a:r>
              <a:rPr lang="en-US" dirty="0"/>
              <a:t>A fitness supplements shop is very profitable for several reasons. One of the reason is online shopping is not trusted since there are too many fake products and getting fake product is pretty </a:t>
            </a:r>
            <a:r>
              <a:rPr lang="en-US" dirty="0" smtClean="0"/>
              <a:t>possible</a:t>
            </a:r>
            <a:r>
              <a:rPr lang="tr-TR" dirty="0" smtClean="0"/>
              <a:t>.</a:t>
            </a:r>
          </a:p>
          <a:p>
            <a:r>
              <a:rPr lang="en-US" dirty="0"/>
              <a:t>Providing possible consumers to access their supplements on-hand experience is beneficial for customers</a:t>
            </a:r>
            <a:endParaRPr lang="tr-TR" dirty="0"/>
          </a:p>
        </p:txBody>
      </p:sp>
    </p:spTree>
    <p:extLst>
      <p:ext uri="{BB962C8B-B14F-4D97-AF65-F5344CB8AC3E}">
        <p14:creationId xmlns:p14="http://schemas.microsoft.com/office/powerpoint/2010/main" val="3782921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b="1" dirty="0"/>
              <a:t>Data Acquisition and Cleaning</a:t>
            </a:r>
            <a:endParaRPr lang="tr-TR" dirty="0"/>
          </a:p>
        </p:txBody>
      </p:sp>
      <p:sp>
        <p:nvSpPr>
          <p:cNvPr id="3" name="İçerik Yer Tutucusu 2"/>
          <p:cNvSpPr>
            <a:spLocks noGrp="1"/>
          </p:cNvSpPr>
          <p:nvPr>
            <p:ph idx="1"/>
          </p:nvPr>
        </p:nvSpPr>
        <p:spPr/>
        <p:txBody>
          <a:bodyPr>
            <a:normAutofit/>
          </a:bodyPr>
          <a:lstStyle/>
          <a:p>
            <a:r>
              <a:rPr lang="en-US" sz="2400" dirty="0"/>
              <a:t>Fundamental information about Manhattan is derived from Wikipedia page of Manhattan (</a:t>
            </a:r>
            <a:r>
              <a:rPr lang="en-US" sz="2400" u="sng" dirty="0">
                <a:hlinkClick r:id="rId2"/>
              </a:rPr>
              <a:t>https://</a:t>
            </a:r>
            <a:r>
              <a:rPr lang="en-US" sz="2400" u="sng" dirty="0" smtClean="0">
                <a:hlinkClick r:id="rId2"/>
              </a:rPr>
              <a:t>en.wikipedia.org/wiki/Manhattan</a:t>
            </a:r>
            <a:r>
              <a:rPr lang="en-US" sz="2400" dirty="0" smtClean="0"/>
              <a:t>)</a:t>
            </a:r>
            <a:endParaRPr lang="tr-TR" sz="2400" dirty="0" smtClean="0"/>
          </a:p>
          <a:p>
            <a:r>
              <a:rPr lang="en-US" sz="2400" dirty="0" smtClean="0"/>
              <a:t>Geographic </a:t>
            </a:r>
            <a:r>
              <a:rPr lang="en-US" sz="2400" dirty="0"/>
              <a:t>dataset is derived from NYU Spatial Data Repository (</a:t>
            </a:r>
            <a:r>
              <a:rPr lang="en-US" sz="2400" u="sng" dirty="0">
                <a:hlinkClick r:id="rId3"/>
              </a:rPr>
              <a:t>https://</a:t>
            </a:r>
            <a:r>
              <a:rPr lang="en-US" sz="2400" u="sng" dirty="0" smtClean="0">
                <a:hlinkClick r:id="rId3"/>
              </a:rPr>
              <a:t>geo.nyu.edu/catalog/nyu_2451_34572</a:t>
            </a:r>
            <a:r>
              <a:rPr lang="en-US" sz="2400" dirty="0" smtClean="0"/>
              <a:t>)</a:t>
            </a:r>
            <a:endParaRPr lang="tr-TR" sz="2400" dirty="0" smtClean="0"/>
          </a:p>
          <a:p>
            <a:r>
              <a:rPr lang="en-US" sz="2400" dirty="0" smtClean="0"/>
              <a:t>Average </a:t>
            </a:r>
            <a:r>
              <a:rPr lang="en-US" sz="2400" dirty="0"/>
              <a:t>rent information which is last updated January 2020 is gathered from rentcafe.com (https://www.rentcafe.com/average-rent-market-trends/us/ny/manhattan)</a:t>
            </a:r>
            <a:endParaRPr lang="tr-TR" sz="2400" dirty="0"/>
          </a:p>
          <a:p>
            <a:endParaRPr lang="tr-TR" dirty="0"/>
          </a:p>
        </p:txBody>
      </p:sp>
    </p:spTree>
    <p:extLst>
      <p:ext uri="{BB962C8B-B14F-4D97-AF65-F5344CB8AC3E}">
        <p14:creationId xmlns:p14="http://schemas.microsoft.com/office/powerpoint/2010/main" val="2318970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err="1" smtClean="0"/>
              <a:t>Neighborhoods</a:t>
            </a:r>
            <a:r>
              <a:rPr lang="tr-TR" dirty="0" smtClean="0"/>
              <a:t/>
            </a:r>
            <a:br>
              <a:rPr lang="tr-TR" dirty="0" smtClean="0"/>
            </a:br>
            <a:endParaRPr lang="tr-TR" dirty="0"/>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67544" y="2276872"/>
            <a:ext cx="3888432" cy="3791812"/>
          </a:xfrm>
          <a:prstGeom prst="rect">
            <a:avLst/>
          </a:prstGeom>
        </p:spPr>
      </p:pic>
      <p:pic>
        <p:nvPicPr>
          <p:cNvPr id="5" name="Resim 4"/>
          <p:cNvPicPr/>
          <p:nvPr/>
        </p:nvPicPr>
        <p:blipFill>
          <a:blip r:embed="rId3">
            <a:extLst>
              <a:ext uri="{28A0092B-C50C-407E-A947-70E740481C1C}">
                <a14:useLocalDpi xmlns:a14="http://schemas.microsoft.com/office/drawing/2010/main" val="0"/>
              </a:ext>
            </a:extLst>
          </a:blip>
          <a:stretch>
            <a:fillRect/>
          </a:stretch>
        </p:blipFill>
        <p:spPr>
          <a:xfrm>
            <a:off x="4788024" y="2276872"/>
            <a:ext cx="3888432" cy="3750171"/>
          </a:xfrm>
          <a:prstGeom prst="rect">
            <a:avLst/>
          </a:prstGeom>
        </p:spPr>
      </p:pic>
    </p:spTree>
    <p:extLst>
      <p:ext uri="{BB962C8B-B14F-4D97-AF65-F5344CB8AC3E}">
        <p14:creationId xmlns:p14="http://schemas.microsoft.com/office/powerpoint/2010/main" val="1097345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en-US" dirty="0" smtClean="0"/>
              <a:t>An illustration of derived data</a:t>
            </a:r>
            <a:r>
              <a:rPr lang="tr-TR" dirty="0" smtClean="0"/>
              <a:t> </a:t>
            </a:r>
            <a:r>
              <a:rPr lang="en-US" dirty="0" smtClean="0"/>
              <a:t>frame</a:t>
            </a:r>
            <a:endParaRPr lang="en-US" dirty="0"/>
          </a:p>
        </p:txBody>
      </p:sp>
      <p:pic>
        <p:nvPicPr>
          <p:cNvPr id="4" name="İçerik Yer Tutucusu 3"/>
          <p:cNvPicPr>
            <a:picLocks noGrp="1"/>
          </p:cNvPicPr>
          <p:nvPr>
            <p:ph idx="1"/>
          </p:nvPr>
        </p:nvPicPr>
        <p:blipFill>
          <a:blip r:embed="rId2"/>
          <a:stretch>
            <a:fillRect/>
          </a:stretch>
        </p:blipFill>
        <p:spPr>
          <a:xfrm>
            <a:off x="457200" y="2492896"/>
            <a:ext cx="8229600" cy="2684091"/>
          </a:xfrm>
          <a:prstGeom prst="rect">
            <a:avLst/>
          </a:prstGeom>
        </p:spPr>
      </p:pic>
    </p:spTree>
    <p:extLst>
      <p:ext uri="{BB962C8B-B14F-4D97-AF65-F5344CB8AC3E}">
        <p14:creationId xmlns:p14="http://schemas.microsoft.com/office/powerpoint/2010/main" val="556382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143000"/>
            <a:ext cx="8229600" cy="701824"/>
          </a:xfrm>
        </p:spPr>
        <p:txBody>
          <a:bodyPr>
            <a:normAutofit/>
          </a:bodyPr>
          <a:lstStyle/>
          <a:p>
            <a:r>
              <a:rPr lang="tr-TR" dirty="0" smtClean="0"/>
              <a:t>Total </a:t>
            </a:r>
            <a:r>
              <a:rPr lang="tr-TR" dirty="0" err="1" smtClean="0"/>
              <a:t>number</a:t>
            </a:r>
            <a:r>
              <a:rPr lang="tr-TR" dirty="0" smtClean="0"/>
              <a:t> of </a:t>
            </a:r>
            <a:r>
              <a:rPr lang="tr-TR" dirty="0" err="1" smtClean="0"/>
              <a:t>sport</a:t>
            </a:r>
            <a:r>
              <a:rPr lang="tr-TR" dirty="0" smtClean="0"/>
              <a:t> </a:t>
            </a:r>
            <a:r>
              <a:rPr lang="tr-TR" dirty="0" err="1" smtClean="0"/>
              <a:t>facilities</a:t>
            </a:r>
            <a:endParaRPr lang="tr-TR" dirty="0"/>
          </a:p>
        </p:txBody>
      </p:sp>
      <p:pic>
        <p:nvPicPr>
          <p:cNvPr id="4" name="İçerik Yer Tutucusu 3"/>
          <p:cNvPicPr>
            <a:picLocks noGrp="1"/>
          </p:cNvPicPr>
          <p:nvPr>
            <p:ph idx="1"/>
          </p:nvPr>
        </p:nvPicPr>
        <p:blipFill>
          <a:blip r:embed="rId2"/>
          <a:stretch>
            <a:fillRect/>
          </a:stretch>
        </p:blipFill>
        <p:spPr>
          <a:xfrm>
            <a:off x="1835696" y="1988840"/>
            <a:ext cx="5832648" cy="4584998"/>
          </a:xfrm>
          <a:prstGeom prst="rect">
            <a:avLst/>
          </a:prstGeom>
        </p:spPr>
      </p:pic>
    </p:spTree>
    <p:extLst>
      <p:ext uri="{BB962C8B-B14F-4D97-AF65-F5344CB8AC3E}">
        <p14:creationId xmlns:p14="http://schemas.microsoft.com/office/powerpoint/2010/main" val="1209059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err="1" smtClean="0"/>
              <a:t>Rental</a:t>
            </a:r>
            <a:r>
              <a:rPr lang="tr-TR" dirty="0" smtClean="0"/>
              <a:t> </a:t>
            </a:r>
            <a:r>
              <a:rPr lang="tr-TR" dirty="0" err="1" smtClean="0"/>
              <a:t>information</a:t>
            </a:r>
            <a:r>
              <a:rPr lang="tr-TR" dirty="0" smtClean="0"/>
              <a:t> of top 5 </a:t>
            </a:r>
            <a:r>
              <a:rPr lang="tr-TR" dirty="0" err="1" smtClean="0"/>
              <a:t>neighborhood</a:t>
            </a:r>
            <a:endParaRPr lang="tr-TR" dirty="0"/>
          </a:p>
        </p:txBody>
      </p:sp>
      <p:pic>
        <p:nvPicPr>
          <p:cNvPr id="4" name="İçerik Yer Tutucusu 3"/>
          <p:cNvPicPr>
            <a:picLocks noGrp="1"/>
          </p:cNvPicPr>
          <p:nvPr>
            <p:ph idx="1"/>
          </p:nvPr>
        </p:nvPicPr>
        <p:blipFill>
          <a:blip r:embed="rId2"/>
          <a:stretch>
            <a:fillRect/>
          </a:stretch>
        </p:blipFill>
        <p:spPr>
          <a:xfrm>
            <a:off x="1259632" y="2780928"/>
            <a:ext cx="6552728" cy="3024335"/>
          </a:xfrm>
          <a:prstGeom prst="rect">
            <a:avLst/>
          </a:prstGeom>
        </p:spPr>
      </p:pic>
    </p:spTree>
    <p:extLst>
      <p:ext uri="{BB962C8B-B14F-4D97-AF65-F5344CB8AC3E}">
        <p14:creationId xmlns:p14="http://schemas.microsoft.com/office/powerpoint/2010/main" val="26591732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entsel">
  <a:themeElements>
    <a:clrScheme name="Kentsel">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Kentsel">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Kentsel">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0</TotalTime>
  <Words>495</Words>
  <Application>Microsoft Office PowerPoint</Application>
  <PresentationFormat>Ekran Gösterisi (4:3)</PresentationFormat>
  <Paragraphs>31</Paragraphs>
  <Slides>18</Slides>
  <Notes>0</Notes>
  <HiddenSlides>0</HiddenSlides>
  <MMClips>0</MMClips>
  <ScaleCrop>false</ScaleCrop>
  <HeadingPairs>
    <vt:vector size="4" baseType="variant">
      <vt:variant>
        <vt:lpstr>Tema</vt:lpstr>
      </vt:variant>
      <vt:variant>
        <vt:i4>1</vt:i4>
      </vt:variant>
      <vt:variant>
        <vt:lpstr>Slayt Başlıkları</vt:lpstr>
      </vt:variant>
      <vt:variant>
        <vt:i4>18</vt:i4>
      </vt:variant>
    </vt:vector>
  </HeadingPairs>
  <TitlesOfParts>
    <vt:vector size="19" baseType="lpstr">
      <vt:lpstr>Kentsel</vt:lpstr>
      <vt:lpstr>Analysis about Opening a Supplements Shop in Manhattan  </vt:lpstr>
      <vt:lpstr>Manhattan</vt:lpstr>
      <vt:lpstr>PowerPoint Sunusu</vt:lpstr>
      <vt:lpstr>PowerPoint Sunusu</vt:lpstr>
      <vt:lpstr>Data Acquisition and Cleaning</vt:lpstr>
      <vt:lpstr>Neighborhoods </vt:lpstr>
      <vt:lpstr>An illustration of derived data frame</vt:lpstr>
      <vt:lpstr>Total number of sport facilities</vt:lpstr>
      <vt:lpstr>Rental information of top 5 neighborhood</vt:lpstr>
      <vt:lpstr>Continued</vt:lpstr>
      <vt:lpstr>Common venues for each neighborhood</vt:lpstr>
      <vt:lpstr>Numbers of exist supplement shops</vt:lpstr>
      <vt:lpstr>Conclusion</vt:lpstr>
      <vt:lpstr>PowerPoint Sunusu</vt:lpstr>
      <vt:lpstr>PowerPoint Sunusu</vt:lpstr>
      <vt:lpstr>PowerPoint Sunusu</vt:lpstr>
      <vt:lpstr>PowerPoint Sunusu</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about Opening a Supplements Shop in Manhattan  </dc:title>
  <dc:creator>Efe Çalışkan</dc:creator>
  <cp:lastModifiedBy>Windows Kullanıcısı</cp:lastModifiedBy>
  <cp:revision>2</cp:revision>
  <dcterms:created xsi:type="dcterms:W3CDTF">2020-04-13T15:15:06Z</dcterms:created>
  <dcterms:modified xsi:type="dcterms:W3CDTF">2020-04-13T15:27:32Z</dcterms:modified>
</cp:coreProperties>
</file>