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3" r:id="rId4"/>
    <p:sldId id="264" r:id="rId5"/>
    <p:sldId id="265" r:id="rId6"/>
    <p:sldId id="267" r:id="rId7"/>
    <p:sldId id="259" r:id="rId8"/>
    <p:sldId id="262" r:id="rId9"/>
    <p:sldId id="272" r:id="rId10"/>
    <p:sldId id="273" r:id="rId11"/>
    <p:sldId id="260" r:id="rId12"/>
    <p:sldId id="257" r:id="rId13"/>
    <p:sldId id="261" r:id="rId14"/>
    <p:sldId id="268" r:id="rId15"/>
    <p:sldId id="269" r:id="rId16"/>
    <p:sldId id="274" r:id="rId17"/>
    <p:sldId id="275" r:id="rId18"/>
    <p:sldId id="266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DFC6D2-F8D6-4E7B-BE57-F879947297C1}">
          <p14:sldIdLst>
            <p14:sldId id="256"/>
            <p14:sldId id="258"/>
          </p14:sldIdLst>
        </p14:section>
        <p14:section name="Analysis" id="{6E2C87F2-7D1C-4E54-8212-F1561B157444}">
          <p14:sldIdLst>
            <p14:sldId id="263"/>
            <p14:sldId id="264"/>
            <p14:sldId id="265"/>
            <p14:sldId id="267"/>
            <p14:sldId id="259"/>
            <p14:sldId id="262"/>
            <p14:sldId id="272"/>
            <p14:sldId id="273"/>
            <p14:sldId id="260"/>
            <p14:sldId id="257"/>
            <p14:sldId id="261"/>
            <p14:sldId id="268"/>
            <p14:sldId id="269"/>
            <p14:sldId id="274"/>
            <p14:sldId id="275"/>
            <p14:sldId id="266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260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>
        <p:guide orient="horz" pos="2160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4A2FC-B86E-420D-A744-9B90DC1C8B31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63959-B17B-498A-BBC4-B0552AD48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3959-B17B-498A-BBC4-B0552AD487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33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3959-B17B-498A-BBC4-B0552AD487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34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3959-B17B-498A-BBC4-B0552AD487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40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3959-B17B-498A-BBC4-B0552AD487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0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9A0D-1D1E-428B-9F3C-60F73F1CA56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C9F5-EC94-47CD-A29B-0648B337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5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9A0D-1D1E-428B-9F3C-60F73F1CA56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C9F5-EC94-47CD-A29B-0648B337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8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9A0D-1D1E-428B-9F3C-60F73F1CA56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C9F5-EC94-47CD-A29B-0648B337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0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9A0D-1D1E-428B-9F3C-60F73F1CA56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C9F5-EC94-47CD-A29B-0648B337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8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9A0D-1D1E-428B-9F3C-60F73F1CA56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C9F5-EC94-47CD-A29B-0648B337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6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9A0D-1D1E-428B-9F3C-60F73F1CA56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C9F5-EC94-47CD-A29B-0648B337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9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9A0D-1D1E-428B-9F3C-60F73F1CA56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C9F5-EC94-47CD-A29B-0648B337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8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9A0D-1D1E-428B-9F3C-60F73F1CA56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C9F5-EC94-47CD-A29B-0648B337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4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9A0D-1D1E-428B-9F3C-60F73F1CA56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C9F5-EC94-47CD-A29B-0648B337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9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9A0D-1D1E-428B-9F3C-60F73F1CA56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C9F5-EC94-47CD-A29B-0648B337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4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9A0D-1D1E-428B-9F3C-60F73F1CA56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C9F5-EC94-47CD-A29B-0648B337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79A0D-1D1E-428B-9F3C-60F73F1CA56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4C9F5-EC94-47CD-A29B-0648B337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8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Chronic Kidney Disease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Elias </a:t>
            </a:r>
            <a:r>
              <a:rPr lang="en-US" dirty="0" err="1" smtClean="0"/>
              <a:t>Fedai</a:t>
            </a:r>
            <a:endParaRPr lang="en-US" dirty="0" smtClean="0"/>
          </a:p>
          <a:p>
            <a:r>
              <a:rPr lang="en-US" dirty="0" smtClean="0"/>
              <a:t>Bellevue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62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gravity vs Albumin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1411288"/>
            <a:ext cx="8216900" cy="4030114"/>
          </a:xfrm>
        </p:spPr>
      </p:pic>
      <p:sp>
        <p:nvSpPr>
          <p:cNvPr id="5" name="TextBox 4"/>
          <p:cNvSpPr txBox="1"/>
          <p:nvPr/>
        </p:nvSpPr>
        <p:spPr>
          <a:xfrm>
            <a:off x="571500" y="5720802"/>
            <a:ext cx="1123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there appears to be a negative relationship, but very weak if any linear relationship.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7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/>
          <a:lstStyle/>
          <a:p>
            <a:r>
              <a:rPr lang="en-US" dirty="0" smtClean="0"/>
              <a:t>Binary variable graph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1574800"/>
            <a:ext cx="9258300" cy="4521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57300" y="6211669"/>
            <a:ext cx="768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0 refers to no disease , and 1 refers to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disease (more non disease in data set.)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12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PMF- Pre and Post data clean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92" y="1854200"/>
            <a:ext cx="5520008" cy="4026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700" y="1854200"/>
            <a:ext cx="5333999" cy="4026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14450" y="6044050"/>
            <a:ext cx="930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Note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graph (left) displays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false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obscured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data due to duplicates, etc., and graph on the right is post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cleaning, very evident differences.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42048" y="1690688"/>
            <a:ext cx="338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Post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45920" y="1597152"/>
            <a:ext cx="298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Pre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72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CDF for Hemoglobin and RBC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1943100"/>
            <a:ext cx="5080000" cy="3327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1943100"/>
            <a:ext cx="5575300" cy="3276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8368" y="5462016"/>
            <a:ext cx="1050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Note</a:t>
            </a:r>
            <a:r>
              <a:rPr lang="en-US" dirty="0" smtClean="0"/>
              <a:t>: Both CDF’s appears to display that 80% of patients appear to have hemoglobin of approximately 16 or less and an RBC count of approximately 5.8 or less.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95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Bi-variable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70" y="2029576"/>
            <a:ext cx="5095461" cy="36702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00" y="2103352"/>
            <a:ext cx="5470387" cy="35227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0417" y="5699875"/>
            <a:ext cx="9700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Frequency graph for blood pressure displays a higher number of kidney disease for higher blood pressure values. Frequency graph for specific gravity  displays higher number of kidney disease for lower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6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Bi-Variable analysis diagnosis/Albumin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452" y="1804988"/>
            <a:ext cx="6966348" cy="4492282"/>
          </a:xfrm>
        </p:spPr>
      </p:pic>
      <p:sp>
        <p:nvSpPr>
          <p:cNvPr id="5" name="TextBox 4"/>
          <p:cNvSpPr txBox="1"/>
          <p:nvPr/>
        </p:nvSpPr>
        <p:spPr>
          <a:xfrm>
            <a:off x="1104900" y="6297270"/>
            <a:ext cx="930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appears majority of patients with chronic kidney disease report having higher albumin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358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 Diagnosis in relation to RBC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53312"/>
            <a:ext cx="9296400" cy="4374388"/>
          </a:xfrm>
        </p:spPr>
      </p:pic>
      <p:sp>
        <p:nvSpPr>
          <p:cNvPr id="3" name="TextBox 2"/>
          <p:cNvSpPr txBox="1"/>
          <p:nvPr/>
        </p:nvSpPr>
        <p:spPr>
          <a:xfrm>
            <a:off x="1295400" y="5727700"/>
            <a:ext cx="949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Appears patients with no kidney disease display higher RBC counts. Also, few patients with disease display higher values than the majority (outliers).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98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 Diagnosis in relation to hemoglobin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1282700"/>
            <a:ext cx="9455150" cy="4254500"/>
          </a:xfrm>
        </p:spPr>
      </p:pic>
      <p:sp>
        <p:nvSpPr>
          <p:cNvPr id="3" name="TextBox 2"/>
          <p:cNvSpPr txBox="1"/>
          <p:nvPr/>
        </p:nvSpPr>
        <p:spPr>
          <a:xfrm>
            <a:off x="1371600" y="5778500"/>
            <a:ext cx="880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Appears patients with no disease also display higher hemoglobin which correlates well with the RBC count. Few outliers remain on the patients with the disease hemoglobin</a:t>
            </a:r>
            <a:r>
              <a:rPr lang="en-US" dirty="0"/>
              <a:t> </a:t>
            </a:r>
            <a:r>
              <a:rPr lang="en-US" dirty="0" smtClean="0"/>
              <a:t>on both the low and high end.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19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1435100"/>
            <a:ext cx="9055100" cy="4457700"/>
          </a:xfrm>
        </p:spPr>
      </p:pic>
      <p:sp>
        <p:nvSpPr>
          <p:cNvPr id="6" name="TextBox 5"/>
          <p:cNvSpPr txBox="1"/>
          <p:nvPr/>
        </p:nvSpPr>
        <p:spPr>
          <a:xfrm>
            <a:off x="927100" y="5892800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</a:t>
            </a:r>
            <a:r>
              <a:rPr lang="en-US" dirty="0"/>
              <a:t>T</a:t>
            </a:r>
            <a:r>
              <a:rPr lang="en-US" dirty="0" smtClean="0"/>
              <a:t>his analysis appears to be statistically significant, thus leading us not able to reject the null hypothesis.(</a:t>
            </a:r>
            <a:r>
              <a:rPr lang="en-US" dirty="0" err="1" smtClean="0"/>
              <a:t>nonrobust</a:t>
            </a:r>
            <a:r>
              <a:rPr lang="en-US" dirty="0" smtClean="0"/>
              <a:t> displays possible outliers(remember the RBC count/hemoglobin boxplot), p-value less than 0.05 and R^2 of 96.4%).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32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Based on Analysis, Hemoglobin(</a:t>
            </a:r>
            <a:r>
              <a:rPr lang="en-US" dirty="0" err="1" smtClean="0"/>
              <a:t>Hgb</a:t>
            </a:r>
            <a:r>
              <a:rPr lang="en-US" dirty="0" smtClean="0"/>
              <a:t>) and Red blood cell count(</a:t>
            </a:r>
            <a:r>
              <a:rPr lang="en-US" dirty="0" err="1" smtClean="0"/>
              <a:t>Rbc</a:t>
            </a:r>
            <a:r>
              <a:rPr lang="en-US" dirty="0" smtClean="0"/>
              <a:t>) displayed a strong positive relationship. Which is expected as </a:t>
            </a:r>
            <a:r>
              <a:rPr lang="en-US" dirty="0" err="1" smtClean="0"/>
              <a:t>Hgb</a:t>
            </a:r>
            <a:r>
              <a:rPr lang="en-US" dirty="0" smtClean="0"/>
              <a:t> is a component of </a:t>
            </a:r>
            <a:r>
              <a:rPr lang="en-US" dirty="0" err="1" smtClean="0"/>
              <a:t>Rbc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Strong correlation between </a:t>
            </a:r>
            <a:r>
              <a:rPr lang="en-US" dirty="0" err="1" smtClean="0"/>
              <a:t>Hgb</a:t>
            </a:r>
            <a:r>
              <a:rPr lang="en-US" dirty="0" smtClean="0"/>
              <a:t> and </a:t>
            </a:r>
            <a:r>
              <a:rPr lang="en-US" dirty="0" err="1" smtClean="0"/>
              <a:t>Rbc</a:t>
            </a:r>
            <a:r>
              <a:rPr lang="en-US" dirty="0" smtClean="0"/>
              <a:t> is of concern to our model. Recommend reanalysis by removing one of these variables out of the dataset.</a:t>
            </a:r>
          </a:p>
          <a:p>
            <a:r>
              <a:rPr lang="en-US" dirty="0" smtClean="0"/>
              <a:t>All variables appeared to display correlation to our target variable(diagnosis) except for blood pressure.</a:t>
            </a:r>
          </a:p>
          <a:p>
            <a:r>
              <a:rPr lang="en-US" dirty="0" smtClean="0"/>
              <a:t>Our logistic analysis displayed that our model indicted that our variables are significant in predicting chronic kidney disease.</a:t>
            </a:r>
          </a:p>
          <a:p>
            <a:r>
              <a:rPr lang="en-US" dirty="0"/>
              <a:t>O</a:t>
            </a:r>
            <a:r>
              <a:rPr lang="en-US" dirty="0" smtClean="0"/>
              <a:t>ur data source never indicated where the source of these results came from(i.e. blood stream, body fluid, urine, etc.) or methodology.</a:t>
            </a:r>
          </a:p>
          <a:p>
            <a:r>
              <a:rPr lang="en-US" dirty="0" smtClean="0"/>
              <a:t>Based on our results, we cannot reject our null hypothesis.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3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Specific Gravity</a:t>
            </a:r>
            <a:r>
              <a:rPr lang="en-US" dirty="0" smtClean="0"/>
              <a:t>- is the density of a solution substance in a ratio to a known standard density.</a:t>
            </a:r>
          </a:p>
          <a:p>
            <a:r>
              <a:rPr lang="en-US" b="1" dirty="0" smtClean="0"/>
              <a:t>Albumin</a:t>
            </a:r>
            <a:r>
              <a:rPr lang="en-US" dirty="0" smtClean="0"/>
              <a:t>- Protein responsible for many functions. One being, ensuring fluid doesn’t leak out of blood vessels. </a:t>
            </a:r>
          </a:p>
          <a:p>
            <a:r>
              <a:rPr lang="en-US" b="1" dirty="0" smtClean="0"/>
              <a:t>Hemoglobin</a:t>
            </a:r>
            <a:r>
              <a:rPr lang="en-US" dirty="0" smtClean="0"/>
              <a:t>- Protein responsible for moving/transporting oxygen in blood.</a:t>
            </a:r>
          </a:p>
          <a:p>
            <a:r>
              <a:rPr lang="en-US" b="1" dirty="0" smtClean="0"/>
              <a:t>Red blood Cell</a:t>
            </a:r>
            <a:r>
              <a:rPr lang="en-US" dirty="0" smtClean="0"/>
              <a:t>- blood cells that carries oxygen throughout the body.</a:t>
            </a:r>
          </a:p>
          <a:p>
            <a:r>
              <a:rPr lang="en-US" b="1" dirty="0" smtClean="0"/>
              <a:t>Blood Pressure</a:t>
            </a:r>
            <a:r>
              <a:rPr lang="en-US" dirty="0" smtClean="0"/>
              <a:t>- Is the force of how strong blood is pushing against the walls of blood vessels.</a:t>
            </a:r>
          </a:p>
          <a:p>
            <a:r>
              <a:rPr lang="en-US" b="1" dirty="0" smtClean="0"/>
              <a:t>Diagnosis</a:t>
            </a:r>
            <a:r>
              <a:rPr lang="en-US" dirty="0" smtClean="0"/>
              <a:t>- this variable indicates if the patient has or doesn’t have chronic kidney disease.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6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Tendency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587500"/>
            <a:ext cx="10947400" cy="4610100"/>
          </a:xfrm>
        </p:spPr>
      </p:pic>
      <p:sp>
        <p:nvSpPr>
          <p:cNvPr id="6" name="TextBox 5"/>
          <p:cNvSpPr txBox="1"/>
          <p:nvPr/>
        </p:nvSpPr>
        <p:spPr>
          <a:xfrm>
            <a:off x="838200" y="6337300"/>
            <a:ext cx="1032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Good overall spread, blood pressure has a rather high standard deviation.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2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10972800" cy="4495800"/>
          </a:xfrm>
        </p:spPr>
      </p:pic>
      <p:sp>
        <p:nvSpPr>
          <p:cNvPr id="6" name="TextBox 5"/>
          <p:cNvSpPr txBox="1"/>
          <p:nvPr/>
        </p:nvSpPr>
        <p:spPr>
          <a:xfrm>
            <a:off x="838200" y="596900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Our diagnosis variable appears to have pretty good correlations with all variables except blood pressure. Hemoglobin and red blood cell count also correlate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8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1358901"/>
            <a:ext cx="10680700" cy="4051300"/>
          </a:xfrm>
        </p:spPr>
      </p:pic>
      <p:sp>
        <p:nvSpPr>
          <p:cNvPr id="6" name="TextBox 5"/>
          <p:cNvSpPr txBox="1"/>
          <p:nvPr/>
        </p:nvSpPr>
        <p:spPr>
          <a:xfrm>
            <a:off x="838200" y="5410201"/>
            <a:ext cx="990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Specific gravity, Hemoglobin, RBC count display a negative relationship with our diagnosis. While all others display a positive relationship.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1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Blood Pressure Frequency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1993901"/>
            <a:ext cx="9956800" cy="3771899"/>
          </a:xfrm>
        </p:spPr>
      </p:pic>
      <p:sp>
        <p:nvSpPr>
          <p:cNvPr id="5" name="TextBox 4"/>
          <p:cNvSpPr txBox="1"/>
          <p:nvPr/>
        </p:nvSpPr>
        <p:spPr>
          <a:xfrm>
            <a:off x="11557000" y="469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14500" y="57658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Appears majority of participants appear to have 80mm/Hg blood pressure. Not much correlation or relationship between blood pressure and the other variables. No data given to indicate </a:t>
            </a:r>
            <a:r>
              <a:rPr lang="en-US" dirty="0"/>
              <a:t>d</a:t>
            </a:r>
            <a:r>
              <a:rPr lang="en-US" dirty="0" smtClean="0"/>
              <a:t>iastolic or systolic.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58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2" y="1803400"/>
            <a:ext cx="5527657" cy="3340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1" y="1917700"/>
            <a:ext cx="5981700" cy="3416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0200" y="190500"/>
            <a:ext cx="11188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Histograms</a:t>
            </a:r>
            <a:endParaRPr lang="en-US" sz="44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5334000"/>
            <a:ext cx="1094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both display skewness of some degree to the left. Both parameters correlate very well and display a positive relationship. Appears there may be few outliers but this may be due to smaller sample size or true rare occurrence, </a:t>
            </a:r>
            <a:r>
              <a:rPr lang="en-US" dirty="0"/>
              <a:t>also </a:t>
            </a:r>
            <a:r>
              <a:rPr lang="en-US" dirty="0" smtClean="0"/>
              <a:t>the sample </a:t>
            </a:r>
            <a:r>
              <a:rPr lang="en-US" dirty="0"/>
              <a:t>source </a:t>
            </a:r>
            <a:r>
              <a:rPr lang="en-US" dirty="0" smtClean="0"/>
              <a:t>was never noted. In this situation I would leave these outliers in place and not remove.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468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Hemoglobin and RBC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02" y="1333500"/>
            <a:ext cx="9520498" cy="4828611"/>
          </a:xfrm>
        </p:spPr>
      </p:pic>
      <p:sp>
        <p:nvSpPr>
          <p:cNvPr id="5" name="TextBox 4"/>
          <p:cNvSpPr txBox="1"/>
          <p:nvPr/>
        </p:nvSpPr>
        <p:spPr>
          <a:xfrm>
            <a:off x="1729451" y="6211669"/>
            <a:ext cx="748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Note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: Strong positive linear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relationships appears to be present between these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variables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.  This could cause problems in our regression analysis.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55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52161"/>
            <a:ext cx="5663675" cy="3225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684" y="1447928"/>
            <a:ext cx="5767316" cy="36335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5081459"/>
            <a:ext cx="1094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both histograms display some degree of skewness along with some degree of correlation and a negative relationship.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07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759</Words>
  <Application>Microsoft Office PowerPoint</Application>
  <PresentationFormat>Widescreen</PresentationFormat>
  <Paragraphs>61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Chronic Kidney Disease</vt:lpstr>
      <vt:lpstr>Variables </vt:lpstr>
      <vt:lpstr>Central Tendency </vt:lpstr>
      <vt:lpstr>Correlation</vt:lpstr>
      <vt:lpstr>Covariance</vt:lpstr>
      <vt:lpstr>Blood Pressure Frequency</vt:lpstr>
      <vt:lpstr>PowerPoint Presentation</vt:lpstr>
      <vt:lpstr>Hemoglobin and RBC</vt:lpstr>
      <vt:lpstr>Histograms</vt:lpstr>
      <vt:lpstr>Specific gravity vs Albumin</vt:lpstr>
      <vt:lpstr>Binary variable graph</vt:lpstr>
      <vt:lpstr>PMF- Pre and Post data clean</vt:lpstr>
      <vt:lpstr>CDF for Hemoglobin and RBC</vt:lpstr>
      <vt:lpstr>Bi-variable analysis</vt:lpstr>
      <vt:lpstr>Bi-Variable analysis diagnosis/Albumin</vt:lpstr>
      <vt:lpstr>Box plot Diagnosis in relation to RBC</vt:lpstr>
      <vt:lpstr>Box plot Diagnosis in relation to hemoglobin</vt:lpstr>
      <vt:lpstr>Logistic Regression Analysis</vt:lpstr>
      <vt:lpstr>Final Thoughts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EF</dc:creator>
  <cp:lastModifiedBy>EF</cp:lastModifiedBy>
  <cp:revision>97</cp:revision>
  <dcterms:created xsi:type="dcterms:W3CDTF">2020-01-27T01:06:10Z</dcterms:created>
  <dcterms:modified xsi:type="dcterms:W3CDTF">2020-02-29T18:44:53Z</dcterms:modified>
</cp:coreProperties>
</file>