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9" r:id="rId3"/>
    <p:sldId id="263" r:id="rId4"/>
    <p:sldId id="257" r:id="rId5"/>
    <p:sldId id="258" r:id="rId6"/>
    <p:sldId id="260" r:id="rId7"/>
    <p:sldId id="261" r:id="rId8"/>
    <p:sldId id="264" r:id="rId9"/>
    <p:sldId id="265" r:id="rId10"/>
    <p:sldId id="266" r:id="rId11"/>
    <p:sldId id="267" r:id="rId12"/>
    <p:sldId id="273" r:id="rId13"/>
    <p:sldId id="274" r:id="rId14"/>
    <p:sldId id="275" r:id="rId15"/>
    <p:sldId id="276" r:id="rId16"/>
    <p:sldId id="277" r:id="rId17"/>
    <p:sldId id="278" r:id="rId18"/>
    <p:sldId id="268" r:id="rId19"/>
    <p:sldId id="270" r:id="rId20"/>
    <p:sldId id="269" r:id="rId21"/>
    <p:sldId id="271" r:id="rId22"/>
    <p:sldId id="272" r:id="rId23"/>
    <p:sldId id="279" r:id="rId24"/>
    <p:sldId id="280" r:id="rId25"/>
    <p:sldId id="281" r:id="rId26"/>
    <p:sldId id="282" r:id="rId27"/>
    <p:sldId id="288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28254-2F04-479E-8D0E-419F56A5FA39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59895-3111-4B90-9656-A4CD8AEC4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316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69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81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72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79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34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612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4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36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5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36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4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47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3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49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38E735-DA23-46E8-A640-F55C906B1296}" type="datetimeFigureOut">
              <a:rPr lang="tr-TR" smtClean="0"/>
              <a:t>22.02.2025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2AB6-B576-4E46-9DD2-D86B5A2D47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515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FA1790-5E7A-5D45-0E25-C8E06C3B7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Felç Tahmini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240AFD0-CDF2-D033-0FEB-A531F3A10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Hazırlayan: izzet efe demirci</a:t>
            </a:r>
          </a:p>
        </p:txBody>
      </p:sp>
    </p:spTree>
    <p:extLst>
      <p:ext uri="{BB962C8B-B14F-4D97-AF65-F5344CB8AC3E}">
        <p14:creationId xmlns:p14="http://schemas.microsoft.com/office/powerpoint/2010/main" val="362952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26F055-42BE-6ECE-A4A5-C77E188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Kutu Grafiği Gösterimi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ABE0584-4E93-2739-5AEA-E344504B4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7052"/>
            <a:ext cx="8046604" cy="4957473"/>
          </a:xfrm>
        </p:spPr>
      </p:pic>
    </p:spTree>
    <p:extLst>
      <p:ext uri="{BB962C8B-B14F-4D97-AF65-F5344CB8AC3E}">
        <p14:creationId xmlns:p14="http://schemas.microsoft.com/office/powerpoint/2010/main" val="398689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AA80FB-22B1-D7A7-A5D5-CAC1947D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Önişleme Safhası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3046D9-E6FC-9687-FC68-D054291F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853248"/>
            <a:ext cx="4838701" cy="4395151"/>
          </a:xfrm>
        </p:spPr>
        <p:txBody>
          <a:bodyPr/>
          <a:lstStyle/>
          <a:p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Encoding</a:t>
            </a:r>
            <a:r>
              <a:rPr lang="tr-TR" dirty="0"/>
              <a:t> Örnekleri: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Bu dönüşümler korelasyon analizini mümkün kılıyor.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D62F7D-0202-62FD-8A16-C59CE30C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09" y="2325594"/>
            <a:ext cx="8459381" cy="134321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D81ECE0-F04B-19CA-B694-99C55086D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847869"/>
            <a:ext cx="1080693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1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A408CA-8960-F888-9FB1-C2CBFB8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Dağılımları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D816DC9F-418E-1D97-646C-E0C5F1296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220429" cy="418205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6897B0F-6C3B-1780-DACD-DE6D68FCF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62" y="1853248"/>
            <a:ext cx="5572903" cy="4096322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9818C25F-734F-7C58-853E-BB9DBCE83218}"/>
              </a:ext>
            </a:extLst>
          </p:cNvPr>
          <p:cNvSpPr txBox="1"/>
          <p:nvPr/>
        </p:nvSpPr>
        <p:spPr>
          <a:xfrm>
            <a:off x="7961365" y="1372632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Male:0 , Female:1</a:t>
            </a:r>
          </a:p>
        </p:txBody>
      </p:sp>
    </p:spTree>
    <p:extLst>
      <p:ext uri="{BB962C8B-B14F-4D97-AF65-F5344CB8AC3E}">
        <p14:creationId xmlns:p14="http://schemas.microsoft.com/office/powerpoint/2010/main" val="303754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2D7FF9-80C9-1F3E-FE24-6D5AA6BC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Dağılımları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1E3D57F7-6668-4C97-9207-644734CA2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7" y="1853248"/>
            <a:ext cx="5685405" cy="4124901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83D225F-35C9-24C1-79E4-828D1684D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00" y="1853248"/>
            <a:ext cx="5534797" cy="4124901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148C97FD-6FF8-A44A-DA2A-BBF6C0CAAC3A}"/>
              </a:ext>
            </a:extLst>
          </p:cNvPr>
          <p:cNvSpPr txBox="1"/>
          <p:nvPr/>
        </p:nvSpPr>
        <p:spPr>
          <a:xfrm>
            <a:off x="5054599" y="1276453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No:0 , Yes:1</a:t>
            </a:r>
          </a:p>
        </p:txBody>
      </p:sp>
    </p:spTree>
    <p:extLst>
      <p:ext uri="{BB962C8B-B14F-4D97-AF65-F5344CB8AC3E}">
        <p14:creationId xmlns:p14="http://schemas.microsoft.com/office/powerpoint/2010/main" val="3731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23FAE5-3C7D-8A31-C271-D0A91A87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Dağılımları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526F0D9-48DD-EC36-6F38-A2BDA25EF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2" y="1881827"/>
            <a:ext cx="5506218" cy="416300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58D0261-E2D1-26B9-91D7-D4857D4B5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96" y="1881827"/>
            <a:ext cx="5430008" cy="413442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88E4D9C-103A-ED1E-2A74-141BA070BF9D}"/>
              </a:ext>
            </a:extLst>
          </p:cNvPr>
          <p:cNvSpPr txBox="1"/>
          <p:nvPr/>
        </p:nvSpPr>
        <p:spPr>
          <a:xfrm>
            <a:off x="1546605" y="1483916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Single:1 , Married:2 , Divorced:3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64BB0E4-623E-D463-F130-E3DB8818D69A}"/>
              </a:ext>
            </a:extLst>
          </p:cNvPr>
          <p:cNvSpPr txBox="1"/>
          <p:nvPr/>
        </p:nvSpPr>
        <p:spPr>
          <a:xfrm>
            <a:off x="6997133" y="1152983"/>
            <a:ext cx="434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Private:1 , Self-employed:2 , </a:t>
            </a:r>
            <a:r>
              <a:rPr lang="tr-TR" dirty="0" err="1"/>
              <a:t>Government</a:t>
            </a:r>
            <a:r>
              <a:rPr lang="tr-TR" dirty="0"/>
              <a:t> Job:3 , </a:t>
            </a:r>
            <a:r>
              <a:rPr lang="tr-TR" dirty="0" err="1"/>
              <a:t>Never</a:t>
            </a:r>
            <a:r>
              <a:rPr lang="tr-TR" dirty="0"/>
              <a:t> Worked:4 </a:t>
            </a:r>
          </a:p>
        </p:txBody>
      </p:sp>
    </p:spTree>
    <p:extLst>
      <p:ext uri="{BB962C8B-B14F-4D97-AF65-F5344CB8AC3E}">
        <p14:creationId xmlns:p14="http://schemas.microsoft.com/office/powerpoint/2010/main" val="197209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7F65B-84B5-4AC4-11A4-363F6110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Dağılımları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A349151-6400-604A-46DA-FBFFACCFF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6" y="2132516"/>
            <a:ext cx="5439534" cy="416300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9547DC1-B2F2-0F97-596A-C10219D8B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49" y="2132516"/>
            <a:ext cx="5391902" cy="415348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3F6F1B2-F5FC-A256-8AFC-BF123CF78221}"/>
              </a:ext>
            </a:extLst>
          </p:cNvPr>
          <p:cNvSpPr txBox="1"/>
          <p:nvPr/>
        </p:nvSpPr>
        <p:spPr>
          <a:xfrm>
            <a:off x="2273300" y="1668582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Urban:1 , Rural:2</a:t>
            </a:r>
          </a:p>
        </p:txBody>
      </p:sp>
    </p:spTree>
    <p:extLst>
      <p:ext uri="{BB962C8B-B14F-4D97-AF65-F5344CB8AC3E}">
        <p14:creationId xmlns:p14="http://schemas.microsoft.com/office/powerpoint/2010/main" val="309688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D7E3A5-0BEF-CC7B-98AC-F12CD3D6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Dağılımları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8F94BA6-A645-1CDA-3C74-779FB5D7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922253"/>
            <a:ext cx="5372849" cy="4280403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D737B66-F0B8-1ADA-A7D0-535B95259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7826"/>
            <a:ext cx="5626100" cy="434925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808B7DF-D12E-64CB-19CE-F7E496234B47}"/>
              </a:ext>
            </a:extLst>
          </p:cNvPr>
          <p:cNvSpPr txBox="1"/>
          <p:nvPr/>
        </p:nvSpPr>
        <p:spPr>
          <a:xfrm>
            <a:off x="6591300" y="1130300"/>
            <a:ext cx="42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Never</a:t>
            </a:r>
            <a:r>
              <a:rPr lang="tr-TR" dirty="0"/>
              <a:t> smoked:1 , smokes:2</a:t>
            </a:r>
          </a:p>
          <a:p>
            <a:pPr algn="ctr"/>
            <a:r>
              <a:rPr lang="tr-TR" dirty="0" err="1"/>
              <a:t>Formerly</a:t>
            </a:r>
            <a:r>
              <a:rPr lang="tr-TR" dirty="0"/>
              <a:t> smokes:3</a:t>
            </a:r>
          </a:p>
        </p:txBody>
      </p:sp>
    </p:spTree>
    <p:extLst>
      <p:ext uri="{BB962C8B-B14F-4D97-AF65-F5344CB8AC3E}">
        <p14:creationId xmlns:p14="http://schemas.microsoft.com/office/powerpoint/2010/main" val="35412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ACCEE6-63FB-32EA-3A93-66395FE6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Dağılımları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C7DCD93-B0F8-3812-3555-11079BA04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627539"/>
            <a:ext cx="6226549" cy="4777743"/>
          </a:xfrm>
        </p:spPr>
      </p:pic>
    </p:spTree>
    <p:extLst>
      <p:ext uri="{BB962C8B-B14F-4D97-AF65-F5344CB8AC3E}">
        <p14:creationId xmlns:p14="http://schemas.microsoft.com/office/powerpoint/2010/main" val="315945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B86C6F-CAC8-C56E-6A0A-57E25B3E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Korelasyon Analizi (</a:t>
            </a:r>
            <a:r>
              <a:rPr lang="tr-TR" dirty="0" err="1"/>
              <a:t>Cramer’s</a:t>
            </a:r>
            <a:r>
              <a:rPr lang="tr-TR" dirty="0"/>
              <a:t> V)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0FFFCC-2240-705F-9DC9-498B005A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659218"/>
            <a:ext cx="3621088" cy="4195481"/>
          </a:xfrm>
        </p:spPr>
        <p:txBody>
          <a:bodyPr/>
          <a:lstStyle/>
          <a:p>
            <a:r>
              <a:rPr lang="tr-TR" dirty="0"/>
              <a:t>İki nominal değişken arasındaki ilişkiyi hesaplamak için uygun bir teknik.</a:t>
            </a:r>
          </a:p>
          <a:p>
            <a:endParaRPr lang="tr-TR" dirty="0"/>
          </a:p>
          <a:p>
            <a:r>
              <a:rPr lang="tr-TR" dirty="0" err="1"/>
              <a:t>Chi-Square</a:t>
            </a:r>
            <a:r>
              <a:rPr lang="tr-TR" dirty="0"/>
              <a:t> test sonuçlarına dayanır.</a:t>
            </a:r>
          </a:p>
          <a:p>
            <a:endParaRPr lang="tr-TR" dirty="0"/>
          </a:p>
          <a:p>
            <a:r>
              <a:rPr lang="tr-TR" dirty="0"/>
              <a:t>0: İlişki Yok.</a:t>
            </a:r>
          </a:p>
          <a:p>
            <a:r>
              <a:rPr lang="tr-TR" dirty="0"/>
              <a:t>1: İlişki Var.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EC9D7A-378C-8E26-89E9-CD5CB5F1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0" y="1659218"/>
            <a:ext cx="3328247" cy="1769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337E7C95-6B82-9011-8280-D7F647110170}"/>
                  </a:ext>
                </a:extLst>
              </p:cNvPr>
              <p:cNvSpPr txBox="1"/>
              <p:nvPr/>
            </p:nvSpPr>
            <p:spPr>
              <a:xfrm>
                <a:off x="6007100" y="3989714"/>
                <a:ext cx="4864100" cy="129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V: </a:t>
                </a:r>
                <a:r>
                  <a:rPr lang="tr-TR" dirty="0" err="1"/>
                  <a:t>Cramer’s</a:t>
                </a:r>
                <a:r>
                  <a:rPr lang="tr-TR" dirty="0"/>
                  <a:t> V sonucu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Chi-Square</a:t>
                </a:r>
                <a:r>
                  <a:rPr lang="tr-TR" dirty="0"/>
                  <a:t> testi sonucu</a:t>
                </a:r>
              </a:p>
              <a:p>
                <a:r>
                  <a:rPr lang="tr-TR" dirty="0"/>
                  <a:t>N: Toplam gözlem sayısı</a:t>
                </a:r>
              </a:p>
              <a:p>
                <a:r>
                  <a:rPr lang="tr-TR" dirty="0"/>
                  <a:t>k: Satır veya sütun sayısının küçük olanı</a:t>
                </a:r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337E7C95-6B82-9011-8280-D7F647110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3989714"/>
                <a:ext cx="4864100" cy="1291572"/>
              </a:xfrm>
              <a:prstGeom prst="rect">
                <a:avLst/>
              </a:prstGeom>
              <a:blipFill>
                <a:blip r:embed="rId3"/>
                <a:stretch>
                  <a:fillRect l="-1003" t="-2358" b="-66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47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881F0-9BFD-2794-143B-28D7FD08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Korelasyon Analizi (</a:t>
            </a:r>
            <a:r>
              <a:rPr lang="tr-TR" dirty="0" err="1"/>
              <a:t>Cramer’s</a:t>
            </a:r>
            <a:r>
              <a:rPr lang="tr-TR" dirty="0"/>
              <a:t> V)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3129CD4-56C4-63B4-405B-1E9D60D14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3" y="1422400"/>
            <a:ext cx="11801473" cy="5245099"/>
          </a:xfrm>
        </p:spPr>
      </p:pic>
    </p:spTree>
    <p:extLst>
      <p:ext uri="{BB962C8B-B14F-4D97-AF65-F5344CB8AC3E}">
        <p14:creationId xmlns:p14="http://schemas.microsoft.com/office/powerpoint/2010/main" val="143961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438E1-F04E-6778-3878-5080ABCC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Ham Veri Setleri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04668DA-15DC-9BB7-7795-4DE60A427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32" y="2256427"/>
            <a:ext cx="5009103" cy="4004673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88CEE8A-3FD6-C939-4DAE-68B75D5E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67" y="2256427"/>
            <a:ext cx="5067401" cy="40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1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216400-9BB5-684E-B5E3-9DF04A7C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Korelasyon Analizi (</a:t>
            </a:r>
            <a:r>
              <a:rPr lang="tr-TR" dirty="0" err="1"/>
              <a:t>Pearson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F7A0A3-870E-1D4A-8813-F4E5D85B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853248"/>
            <a:ext cx="4229101" cy="4395151"/>
          </a:xfrm>
        </p:spPr>
        <p:txBody>
          <a:bodyPr/>
          <a:lstStyle/>
          <a:p>
            <a:r>
              <a:rPr lang="tr-TR" dirty="0"/>
              <a:t>İki sürekli değişken arasındaki doğrusal ilişkiyi ölçer.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-1:Güçlü negatif ilişki</a:t>
            </a:r>
          </a:p>
          <a:p>
            <a:r>
              <a:rPr lang="tr-TR" dirty="0"/>
              <a:t>0: İlişki yok.</a:t>
            </a:r>
          </a:p>
          <a:p>
            <a:r>
              <a:rPr lang="tr-TR" dirty="0"/>
              <a:t>1:Güçlü pozitif ilişki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A74F2E-2F5B-7BC1-35FF-6F6FC0D5E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001528"/>
            <a:ext cx="4229101" cy="122997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8833009-1121-1FA3-077C-E9316CF7C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61" y="1853248"/>
            <a:ext cx="4508454" cy="45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3FB243-6852-421F-9BFC-1BF526E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Korelasyon Analizi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26146E98-88D1-28C1-9D5D-743B13CA3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998278"/>
              </p:ext>
            </p:extLst>
          </p:nvPr>
        </p:nvGraphicFramePr>
        <p:xfrm>
          <a:off x="684212" y="1668187"/>
          <a:ext cx="6731000" cy="473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64283715"/>
                    </a:ext>
                  </a:extLst>
                </a:gridCol>
                <a:gridCol w="1807634">
                  <a:extLst>
                    <a:ext uri="{9D8B030D-6E8A-4147-A177-3AD203B41FA5}">
                      <a16:colId xmlns:a16="http://schemas.microsoft.com/office/drawing/2014/main" val="3451202456"/>
                    </a:ext>
                  </a:extLst>
                </a:gridCol>
                <a:gridCol w="2243666">
                  <a:extLst>
                    <a:ext uri="{9D8B030D-6E8A-4147-A177-3AD203B41FA5}">
                      <a16:colId xmlns:a16="http://schemas.microsoft.com/office/drawing/2014/main" val="1844271135"/>
                    </a:ext>
                  </a:extLst>
                </a:gridCol>
              </a:tblGrid>
              <a:tr h="430645">
                <a:tc>
                  <a:txBody>
                    <a:bodyPr/>
                    <a:lstStyle/>
                    <a:p>
                      <a:r>
                        <a:rPr lang="tr-TR" dirty="0"/>
                        <a:t>Nitelikler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Cramer’s</a:t>
                      </a:r>
                      <a:r>
                        <a:rPr lang="tr-TR" dirty="0"/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Pearson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61822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 err="1"/>
                        <a:t>Gender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-0.033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91149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45197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 err="1"/>
                        <a:t>Hypertension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98441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 err="1"/>
                        <a:t>Heart_disease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46855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 err="1"/>
                        <a:t>Ever_married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2294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 err="1"/>
                        <a:t>Work_type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23821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 err="1"/>
                        <a:t>Residence_type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66098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 err="1"/>
                        <a:t>Avg_glucose_level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37754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 err="1"/>
                        <a:t>Bmi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96145"/>
                  </a:ext>
                </a:extLst>
              </a:tr>
              <a:tr h="430645">
                <a:tc>
                  <a:txBody>
                    <a:bodyPr/>
                    <a:lstStyle/>
                    <a:p>
                      <a:r>
                        <a:rPr lang="tr-TR" dirty="0" err="1"/>
                        <a:t>Smoking_status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52023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0D2A873F-EB05-8EEE-82E7-C00AAF7F0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29" y="1853248"/>
            <a:ext cx="4432097" cy="54974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C201CAF-B9B9-F089-FC1A-433B7051F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29" y="2844801"/>
            <a:ext cx="4432097" cy="35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7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352AE6-4F43-D595-57E8-CE6F96E3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Önişleme Safhası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1A9E85-2755-E114-EAE3-C874A178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040187" cy="4195481"/>
          </a:xfrm>
        </p:spPr>
        <p:txBody>
          <a:bodyPr/>
          <a:lstStyle/>
          <a:p>
            <a:r>
              <a:rPr lang="tr-TR" dirty="0"/>
              <a:t>Son olarak sürekli değişkenler için </a:t>
            </a:r>
            <a:r>
              <a:rPr lang="tr-TR" dirty="0" err="1"/>
              <a:t>min-max</a:t>
            </a:r>
            <a:r>
              <a:rPr lang="tr-TR" dirty="0"/>
              <a:t> normalizasyonu yapıyoruz.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Kısaca, belirli aralıktaki değerleri [0-1] aralığına ölçeklendiriyoruz.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38C5F6-CFE7-E652-4BE2-3699C472B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47" y="3429001"/>
            <a:ext cx="7649643" cy="4871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B3EE9D-3D4A-43F3-722E-67EE193B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50" y="4100660"/>
            <a:ext cx="3993204" cy="165967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C5F73E6-69F2-B6B1-1856-5C4BC2404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17" y="1368344"/>
            <a:ext cx="3685670" cy="20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2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33E2B3-3CD3-11E5-2606-3ECA6143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Öncesi - Sonrası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B9FE-4EF0-CA8A-CAA7-2B413E9C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938588" cy="4195481"/>
          </a:xfrm>
        </p:spPr>
        <p:txBody>
          <a:bodyPr/>
          <a:lstStyle/>
          <a:p>
            <a:r>
              <a:rPr lang="tr-TR" dirty="0"/>
              <a:t>Yaklaşık 2000 veri azaltmış olduk.</a:t>
            </a:r>
          </a:p>
          <a:p>
            <a:endParaRPr lang="tr-TR" dirty="0"/>
          </a:p>
          <a:p>
            <a:r>
              <a:rPr lang="tr-TR" dirty="0"/>
              <a:t>Tutarsızlıklar giderildi, veri seti daha anlamlı hale geldi.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Veri setini makine öğrenmesine uygun hale getirdik.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190DCAC-94A1-826C-CA5F-917DFEFF0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8" y="1152983"/>
            <a:ext cx="3853921" cy="24931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B3FEDB8-7753-0489-781C-970A2DD9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51" y="3850099"/>
            <a:ext cx="3938588" cy="239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8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C575A4-B1C2-1DD5-C0A2-F90CD5F2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ve Değerlendirme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6B2667-AC06-5D27-F95D-7A52C037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17987" cy="4195481"/>
          </a:xfrm>
        </p:spPr>
        <p:txBody>
          <a:bodyPr/>
          <a:lstStyle/>
          <a:p>
            <a:r>
              <a:rPr lang="tr-TR" dirty="0"/>
              <a:t>1- KNN (K 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Neighbors</a:t>
            </a:r>
            <a:r>
              <a:rPr lang="tr-TR" dirty="0"/>
              <a:t>)</a:t>
            </a:r>
          </a:p>
          <a:p>
            <a:r>
              <a:rPr lang="tr-TR" dirty="0"/>
              <a:t>2-Logistic </a:t>
            </a:r>
            <a:r>
              <a:rPr lang="tr-TR" dirty="0" err="1"/>
              <a:t>Regression</a:t>
            </a:r>
            <a:endParaRPr lang="tr-TR" dirty="0"/>
          </a:p>
          <a:p>
            <a:r>
              <a:rPr lang="tr-TR" dirty="0"/>
              <a:t>3-Random </a:t>
            </a:r>
            <a:r>
              <a:rPr lang="tr-TR" dirty="0" err="1"/>
              <a:t>Forest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Her modelde çalışılmadan önce SMOTE işlemi uygulanmıştır.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90FBAAC-0969-40EE-1F09-4727BE7D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61" y="2344603"/>
            <a:ext cx="4067339" cy="33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17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6CD06C-6EF7-1F4F-A155-7E2D9C7B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KNN (</a:t>
            </a:r>
            <a:r>
              <a:rPr lang="tr-TR" dirty="0" err="1"/>
              <a:t>RandomSearch</a:t>
            </a:r>
            <a:r>
              <a:rPr lang="tr-TR" dirty="0"/>
              <a:t>)</a:t>
            </a: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B3660D63-4C3F-B885-7886-8298BD30D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1" y="2270203"/>
            <a:ext cx="10472744" cy="3593213"/>
          </a:xfrm>
        </p:spPr>
      </p:pic>
    </p:spTree>
    <p:extLst>
      <p:ext uri="{BB962C8B-B14F-4D97-AF65-F5344CB8AC3E}">
        <p14:creationId xmlns:p14="http://schemas.microsoft.com/office/powerpoint/2010/main" val="333964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FE70BB-EA81-EBFB-98CC-A2FB853A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KNN (</a:t>
            </a:r>
            <a:r>
              <a:rPr lang="tr-TR" dirty="0" err="1"/>
              <a:t>RandomSearch</a:t>
            </a:r>
            <a:r>
              <a:rPr lang="tr-TR" dirty="0"/>
              <a:t>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9FD3B31-B5B8-33A7-D338-5F013C89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36" y="1340453"/>
            <a:ext cx="8038864" cy="5352219"/>
          </a:xfrm>
        </p:spPr>
      </p:pic>
    </p:spTree>
    <p:extLst>
      <p:ext uri="{BB962C8B-B14F-4D97-AF65-F5344CB8AC3E}">
        <p14:creationId xmlns:p14="http://schemas.microsoft.com/office/powerpoint/2010/main" val="4147630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3683DC-9D63-052A-1BCD-C805AAB5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KNN (</a:t>
            </a:r>
            <a:r>
              <a:rPr lang="tr-TR" dirty="0" err="1"/>
              <a:t>RandomSearch</a:t>
            </a:r>
            <a:r>
              <a:rPr lang="tr-TR" dirty="0"/>
              <a:t>)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A15F8CF-F041-7E7D-D87A-695777DAA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1" y="1439188"/>
            <a:ext cx="7474424" cy="4796512"/>
          </a:xfrm>
        </p:spPr>
      </p:pic>
    </p:spTree>
    <p:extLst>
      <p:ext uri="{BB962C8B-B14F-4D97-AF65-F5344CB8AC3E}">
        <p14:creationId xmlns:p14="http://schemas.microsoft.com/office/powerpoint/2010/main" val="17619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274721-ADB9-0DAF-5386-FB507277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KNN (</a:t>
            </a:r>
            <a:r>
              <a:rPr lang="tr-TR" dirty="0" err="1"/>
              <a:t>RandomSearch</a:t>
            </a:r>
            <a:r>
              <a:rPr lang="tr-TR" dirty="0"/>
              <a:t>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62716D4-137D-E0DE-F344-C09BBC70C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853248"/>
            <a:ext cx="7426107" cy="4666781"/>
          </a:xfrm>
        </p:spPr>
      </p:pic>
    </p:spTree>
    <p:extLst>
      <p:ext uri="{BB962C8B-B14F-4D97-AF65-F5344CB8AC3E}">
        <p14:creationId xmlns:p14="http://schemas.microsoft.com/office/powerpoint/2010/main" val="198153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D3075-F15B-36C4-B881-344B5E83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Lojistik Regresyon (</a:t>
            </a:r>
            <a:r>
              <a:rPr lang="tr-TR" dirty="0" err="1"/>
              <a:t>GridSearch</a:t>
            </a:r>
            <a:r>
              <a:rPr lang="tr-TR" dirty="0"/>
              <a:t>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E510CD2-CB74-E04C-FC4D-5C76E180E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70" y="1624568"/>
            <a:ext cx="9506393" cy="4674632"/>
          </a:xfrm>
        </p:spPr>
      </p:pic>
    </p:spTree>
    <p:extLst>
      <p:ext uri="{BB962C8B-B14F-4D97-AF65-F5344CB8AC3E}">
        <p14:creationId xmlns:p14="http://schemas.microsoft.com/office/powerpoint/2010/main" val="387372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22BE7F-4B24-5F5F-7F91-25D71B58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Sürekli – Nominal Değerli Nitelikler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91C0F6-A0A5-CC68-90B3-9BBD1D07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2" y="2078318"/>
            <a:ext cx="3328987" cy="4195481"/>
          </a:xfrm>
        </p:spPr>
        <p:txBody>
          <a:bodyPr/>
          <a:lstStyle/>
          <a:p>
            <a:r>
              <a:rPr lang="tr-TR" dirty="0"/>
              <a:t>Age(Yaş)</a:t>
            </a:r>
          </a:p>
          <a:p>
            <a:endParaRPr lang="tr-TR" dirty="0"/>
          </a:p>
          <a:p>
            <a:r>
              <a:rPr lang="tr-TR" dirty="0" err="1"/>
              <a:t>Bmi</a:t>
            </a:r>
            <a:r>
              <a:rPr lang="tr-TR" dirty="0"/>
              <a:t>(Boy-kitle indeksi)</a:t>
            </a:r>
          </a:p>
          <a:p>
            <a:endParaRPr lang="tr-TR" dirty="0"/>
          </a:p>
          <a:p>
            <a:r>
              <a:rPr lang="tr-TR" dirty="0" err="1"/>
              <a:t>Avg_glucose_level</a:t>
            </a:r>
            <a:endParaRPr lang="tr-TR" dirty="0"/>
          </a:p>
          <a:p>
            <a:r>
              <a:rPr lang="tr-TR" dirty="0"/>
              <a:t>(Ortalama kan şekeri seviyesi)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30A778D1-7DFE-3E0F-0140-49360F33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41" y="2405209"/>
            <a:ext cx="2910562" cy="29002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A89EBA1-EBB7-3FC4-4956-F73723F5C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41" y="3122526"/>
            <a:ext cx="6469596" cy="144354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739D401-2616-22EA-4B2A-4EEF58A0A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41" y="5004752"/>
            <a:ext cx="7135416" cy="7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30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02DF08-89EC-4598-79F3-BCAB6D03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Lojistik Regresyon (</a:t>
            </a:r>
            <a:r>
              <a:rPr lang="tr-TR" dirty="0" err="1"/>
              <a:t>GridSearch</a:t>
            </a:r>
            <a:r>
              <a:rPr lang="tr-TR" dirty="0"/>
              <a:t>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5FA955-F4A4-7C48-2A51-08ADA642E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387145"/>
            <a:ext cx="7365413" cy="5094337"/>
          </a:xfrm>
        </p:spPr>
      </p:pic>
    </p:spTree>
    <p:extLst>
      <p:ext uri="{BB962C8B-B14F-4D97-AF65-F5344CB8AC3E}">
        <p14:creationId xmlns:p14="http://schemas.microsoft.com/office/powerpoint/2010/main" val="135914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5A4DD0-62B2-DF29-FF12-CBE42A75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Lojistik Regresyon (</a:t>
            </a:r>
            <a:r>
              <a:rPr lang="tr-TR" dirty="0" err="1"/>
              <a:t>GridSearch</a:t>
            </a:r>
            <a:r>
              <a:rPr lang="tr-TR" dirty="0"/>
              <a:t>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E049918-A575-B624-0F20-CCD96E1E6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66" y="1541221"/>
            <a:ext cx="7493501" cy="4762461"/>
          </a:xfrm>
        </p:spPr>
      </p:pic>
    </p:spTree>
    <p:extLst>
      <p:ext uri="{BB962C8B-B14F-4D97-AF65-F5344CB8AC3E}">
        <p14:creationId xmlns:p14="http://schemas.microsoft.com/office/powerpoint/2010/main" val="2305923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68EF0C-C42B-F055-756D-D16E9FDE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(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)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5A64B2E9-7556-E8F5-9694-4F6B4ACEB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2" y="2032493"/>
            <a:ext cx="11725406" cy="3462069"/>
          </a:xfrm>
        </p:spPr>
      </p:pic>
    </p:spTree>
    <p:extLst>
      <p:ext uri="{BB962C8B-B14F-4D97-AF65-F5344CB8AC3E}">
        <p14:creationId xmlns:p14="http://schemas.microsoft.com/office/powerpoint/2010/main" val="1200796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D42B89-582D-8C45-ABB7-748918CB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(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BC609AA-CD09-75DA-7BE3-DB8BA38D9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434970"/>
            <a:ext cx="7581900" cy="5160948"/>
          </a:xfrm>
        </p:spPr>
      </p:pic>
    </p:spTree>
    <p:extLst>
      <p:ext uri="{BB962C8B-B14F-4D97-AF65-F5344CB8AC3E}">
        <p14:creationId xmlns:p14="http://schemas.microsoft.com/office/powerpoint/2010/main" val="1918439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2E01BC-306B-2DB6-8907-D17EE352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(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FFD40E-9ECA-E8EE-E97F-7AAA74F67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92" y="1375833"/>
            <a:ext cx="7660508" cy="5173097"/>
          </a:xfrm>
        </p:spPr>
      </p:pic>
    </p:spTree>
    <p:extLst>
      <p:ext uri="{BB962C8B-B14F-4D97-AF65-F5344CB8AC3E}">
        <p14:creationId xmlns:p14="http://schemas.microsoft.com/office/powerpoint/2010/main" val="568653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E15DDA-4759-079B-1067-18D5A0DE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Başarı Sıralaması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5D2BD9-0CDB-6E7B-82BA-E12E61D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1-Lojistik Regresyon  </a:t>
            </a:r>
            <a:r>
              <a:rPr lang="tr-TR" dirty="0" err="1"/>
              <a:t>Accuracy</a:t>
            </a:r>
            <a:r>
              <a:rPr lang="tr-TR" dirty="0"/>
              <a:t>: %58.57</a:t>
            </a:r>
          </a:p>
          <a:p>
            <a:endParaRPr lang="tr-TR" dirty="0"/>
          </a:p>
          <a:p>
            <a:r>
              <a:rPr lang="tr-TR" dirty="0"/>
              <a:t>2-KNearest </a:t>
            </a:r>
            <a:r>
              <a:rPr lang="tr-TR" dirty="0" err="1"/>
              <a:t>Neighbors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: %56.79</a:t>
            </a:r>
          </a:p>
          <a:p>
            <a:endParaRPr lang="tr-TR" dirty="0"/>
          </a:p>
          <a:p>
            <a:r>
              <a:rPr lang="tr-TR" dirty="0"/>
              <a:t>3-Random </a:t>
            </a:r>
            <a:r>
              <a:rPr lang="tr-TR" dirty="0" err="1"/>
              <a:t>Forest</a:t>
            </a:r>
            <a:r>
              <a:rPr lang="tr-TR" dirty="0"/>
              <a:t>	</a:t>
            </a:r>
            <a:r>
              <a:rPr lang="tr-TR" dirty="0" err="1"/>
              <a:t>Accuracy</a:t>
            </a:r>
            <a:r>
              <a:rPr lang="tr-TR" dirty="0"/>
              <a:t>: %56.14</a:t>
            </a:r>
          </a:p>
        </p:txBody>
      </p:sp>
    </p:spTree>
    <p:extLst>
      <p:ext uri="{BB962C8B-B14F-4D97-AF65-F5344CB8AC3E}">
        <p14:creationId xmlns:p14="http://schemas.microsoft.com/office/powerpoint/2010/main" val="149616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76117D-6BDB-33C2-AA31-02F973D0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Birleştirilmiş Veri Seti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4829ED02-10E4-B82A-82C0-45D12951F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646974"/>
              </p:ext>
            </p:extLst>
          </p:nvPr>
        </p:nvGraphicFramePr>
        <p:xfrm>
          <a:off x="342900" y="1667932"/>
          <a:ext cx="11457305" cy="473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80753743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35874841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704667778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699029828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804047377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32384663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8408722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0239176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9951743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87767403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31623428"/>
                    </a:ext>
                  </a:extLst>
                </a:gridCol>
              </a:tblGrid>
              <a:tr h="94747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Gender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Hypertension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Heart_disease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Ever_married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Work_type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Residence_type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Avg_glucose_level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bmi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Smoking_status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stroke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54684"/>
                  </a:ext>
                </a:extLst>
              </a:tr>
              <a:tr h="947470">
                <a:tc>
                  <a:txBody>
                    <a:bodyPr/>
                    <a:lstStyle/>
                    <a:p>
                      <a:pPr algn="l"/>
                      <a:r>
                        <a:rPr lang="tr-TR" sz="1400" dirty="0"/>
                        <a:t>Male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Yes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Private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228.69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formerly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18162"/>
                  </a:ext>
                </a:extLst>
              </a:tr>
              <a:tr h="947470">
                <a:tc>
                  <a:txBody>
                    <a:bodyPr/>
                    <a:lstStyle/>
                    <a:p>
                      <a:pPr algn="l"/>
                      <a:r>
                        <a:rPr lang="tr-TR" sz="1400" dirty="0" err="1"/>
                        <a:t>Female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Yes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Self-</a:t>
                      </a:r>
                      <a:r>
                        <a:rPr lang="tr-TR" sz="1600" dirty="0" err="1"/>
                        <a:t>employed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Rural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NaN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Never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smoked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013"/>
                  </a:ext>
                </a:extLst>
              </a:tr>
              <a:tr h="947470">
                <a:tc>
                  <a:txBody>
                    <a:bodyPr/>
                    <a:lstStyle/>
                    <a:p>
                      <a:r>
                        <a:rPr lang="tr-TR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Yes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Private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Rural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Never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smoked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25662"/>
                  </a:ext>
                </a:extLst>
              </a:tr>
              <a:tr h="947470">
                <a:tc>
                  <a:txBody>
                    <a:bodyPr/>
                    <a:lstStyle/>
                    <a:p>
                      <a:r>
                        <a:rPr lang="tr-TR" sz="1400" dirty="0" err="1"/>
                        <a:t>Female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Yes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Private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smokes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2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66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4CD377-A279-5C0A-02B0-4CD536D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Önişleme Safhası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50C77C-9A03-5AD3-2780-A43A1ABE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684587" cy="4195481"/>
          </a:xfrm>
        </p:spPr>
        <p:txBody>
          <a:bodyPr/>
          <a:lstStyle/>
          <a:p>
            <a:r>
              <a:rPr lang="tr-TR" dirty="0"/>
              <a:t>Birbiri ile aynı bilgiyi sunan fakat farklı tanımlanmış veriler düzeltildi.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Örneğin, </a:t>
            </a:r>
            <a:r>
              <a:rPr lang="tr-TR" dirty="0" err="1"/>
              <a:t>ever_married</a:t>
            </a:r>
            <a:r>
              <a:rPr lang="tr-TR" dirty="0"/>
              <a:t> sütununda hem </a:t>
            </a:r>
            <a:r>
              <a:rPr lang="tr-TR" dirty="0" err="1"/>
              <a:t>Yes</a:t>
            </a:r>
            <a:r>
              <a:rPr lang="tr-TR" dirty="0"/>
              <a:t> hem </a:t>
            </a:r>
            <a:r>
              <a:rPr lang="tr-TR" dirty="0" err="1"/>
              <a:t>Married</a:t>
            </a:r>
            <a:r>
              <a:rPr lang="tr-TR" dirty="0"/>
              <a:t> değerlerinin bulunması.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A127C12-F6A6-46B4-8E3A-86B9269B7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64" y="1853247"/>
            <a:ext cx="5884677" cy="43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250560-8DCF-47E2-612A-528ECF95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Önişleme Safhası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959F4C-1D32-D5CA-3746-80173F2B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43388" cy="4195481"/>
          </a:xfrm>
        </p:spPr>
        <p:txBody>
          <a:bodyPr/>
          <a:lstStyle/>
          <a:p>
            <a:r>
              <a:rPr lang="tr-TR" dirty="0" err="1"/>
              <a:t>Bmi</a:t>
            </a:r>
            <a:r>
              <a:rPr lang="tr-TR" dirty="0"/>
              <a:t> sütununda </a:t>
            </a:r>
            <a:r>
              <a:rPr lang="tr-TR" dirty="0" err="1"/>
              <a:t>null</a:t>
            </a:r>
            <a:r>
              <a:rPr lang="tr-TR" dirty="0"/>
              <a:t> değerler vardı. </a:t>
            </a:r>
            <a:r>
              <a:rPr lang="tr-TR" dirty="0" err="1"/>
              <a:t>Null</a:t>
            </a:r>
            <a:r>
              <a:rPr lang="tr-TR" dirty="0"/>
              <a:t> değer içeren verileri kaldırdık.</a:t>
            </a:r>
          </a:p>
          <a:p>
            <a:endParaRPr lang="tr-TR" dirty="0"/>
          </a:p>
          <a:p>
            <a:r>
              <a:rPr lang="tr-TR" dirty="0"/>
              <a:t>Tekrarlayan veriler var ise kaldırmamız gerekiyor.</a:t>
            </a:r>
          </a:p>
          <a:p>
            <a:endParaRPr lang="tr-TR" dirty="0"/>
          </a:p>
          <a:p>
            <a:r>
              <a:rPr lang="tr-TR" dirty="0"/>
              <a:t>Bazı nitelikler için anlam taşımayan değerler de kaldırıldı.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D4A118-3DC6-2652-268C-050A49A4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43" y="2052918"/>
            <a:ext cx="5767657" cy="36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5B3E73-959E-09F8-1BE4-5C9B3055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Önişleme Safhası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834C5A-B11D-A44D-726F-C4AD15A2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4205288" cy="4195481"/>
          </a:xfrm>
        </p:spPr>
        <p:txBody>
          <a:bodyPr/>
          <a:lstStyle/>
          <a:p>
            <a:r>
              <a:rPr lang="tr-TR" dirty="0"/>
              <a:t>Sürekli değer içeren niteliklerdeki aykırı değerleri hesaplayıp çıkarıyoruz.</a:t>
            </a:r>
          </a:p>
          <a:p>
            <a:endParaRPr lang="tr-TR" dirty="0"/>
          </a:p>
          <a:p>
            <a:r>
              <a:rPr lang="tr-TR" dirty="0" err="1"/>
              <a:t>Interquartile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Yöntemi ile aykırı değerleri tespit ediyoruz.</a:t>
            </a:r>
          </a:p>
          <a:p>
            <a:endParaRPr lang="tr-TR" dirty="0"/>
          </a:p>
          <a:p>
            <a:r>
              <a:rPr lang="tr-TR" dirty="0"/>
              <a:t>Nominal değerlerde bu hesaplama yapılamaz.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1A0D93-D229-A47B-D446-F1611DBE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4" y="1791952"/>
            <a:ext cx="7332356" cy="42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5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F91DCA-150C-9854-4E8F-90EF0884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Kutu Grafiği Gösterimi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8492316F-4767-BD1A-54A7-A10C4A61C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342026"/>
            <a:ext cx="8000999" cy="5173060"/>
          </a:xfrm>
        </p:spPr>
      </p:pic>
    </p:spTree>
    <p:extLst>
      <p:ext uri="{BB962C8B-B14F-4D97-AF65-F5344CB8AC3E}">
        <p14:creationId xmlns:p14="http://schemas.microsoft.com/office/powerpoint/2010/main" val="362557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6D3668-7077-E0F8-F0C3-BEEEF13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Kutu Grafiği Gösterimi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154FB8E-1748-5954-0D4D-CF8096EB8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255846"/>
            <a:ext cx="7518399" cy="5149436"/>
          </a:xfrm>
        </p:spPr>
      </p:pic>
    </p:spTree>
    <p:extLst>
      <p:ext uri="{BB962C8B-B14F-4D97-AF65-F5344CB8AC3E}">
        <p14:creationId xmlns:p14="http://schemas.microsoft.com/office/powerpoint/2010/main" val="66541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575</Words>
  <Application>Microsoft Office PowerPoint</Application>
  <PresentationFormat>Geniş ekran</PresentationFormat>
  <Paragraphs>196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0" baseType="lpstr">
      <vt:lpstr>Calibri</vt:lpstr>
      <vt:lpstr>Cambria Math</vt:lpstr>
      <vt:lpstr>Century Gothic</vt:lpstr>
      <vt:lpstr>Wingdings 3</vt:lpstr>
      <vt:lpstr>İyon</vt:lpstr>
      <vt:lpstr>Felç Tahmini</vt:lpstr>
      <vt:lpstr>Ham Veri Setleri</vt:lpstr>
      <vt:lpstr>Sürekli – Nominal Değerli Nitelikler</vt:lpstr>
      <vt:lpstr>Birleştirilmiş Veri Seti</vt:lpstr>
      <vt:lpstr>Veri Önişleme Safhası</vt:lpstr>
      <vt:lpstr>Veri Önişleme Safhası</vt:lpstr>
      <vt:lpstr>Veri Önişleme Safhası</vt:lpstr>
      <vt:lpstr>Kutu Grafiği Gösterimi</vt:lpstr>
      <vt:lpstr>Kutu Grafiği Gösterimi</vt:lpstr>
      <vt:lpstr>Kutu Grafiği Gösterimi</vt:lpstr>
      <vt:lpstr>Veri Önişleme Safhası</vt:lpstr>
      <vt:lpstr>Veri Dağılımları</vt:lpstr>
      <vt:lpstr>Veri Dağılımları</vt:lpstr>
      <vt:lpstr>Veri Dağılımları</vt:lpstr>
      <vt:lpstr>Veri Dağılımları</vt:lpstr>
      <vt:lpstr>Veri Dağılımları</vt:lpstr>
      <vt:lpstr>Veri Dağılımları</vt:lpstr>
      <vt:lpstr>Korelasyon Analizi (Cramer’s V)</vt:lpstr>
      <vt:lpstr>Korelasyon Analizi (Cramer’s V)</vt:lpstr>
      <vt:lpstr>Korelasyon Analizi (Pearson)</vt:lpstr>
      <vt:lpstr>Korelasyon Analizi</vt:lpstr>
      <vt:lpstr>Veri Önişleme Safhası</vt:lpstr>
      <vt:lpstr>Öncesi - Sonrası</vt:lpstr>
      <vt:lpstr>Model ve Değerlendirme</vt:lpstr>
      <vt:lpstr>KNN (RandomSearch)</vt:lpstr>
      <vt:lpstr>KNN (RandomSearch)</vt:lpstr>
      <vt:lpstr>KNN (RandomSearch)</vt:lpstr>
      <vt:lpstr>KNN (RandomSearch)</vt:lpstr>
      <vt:lpstr>Lojistik Regresyon (GridSearch)</vt:lpstr>
      <vt:lpstr>Lojistik Regresyon (GridSearch)</vt:lpstr>
      <vt:lpstr>Lojistik Regresyon (GridSearch)</vt:lpstr>
      <vt:lpstr>Random Forest (Bayes Search)</vt:lpstr>
      <vt:lpstr>Random Forest (Bayes Search)</vt:lpstr>
      <vt:lpstr>Random Forest (Bayes Search)</vt:lpstr>
      <vt:lpstr>Model Başarı Sıralaması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Aras M</dc:creator>
  <cp:lastModifiedBy>Aras M</cp:lastModifiedBy>
  <cp:revision>2</cp:revision>
  <dcterms:created xsi:type="dcterms:W3CDTF">2024-12-23T21:03:08Z</dcterms:created>
  <dcterms:modified xsi:type="dcterms:W3CDTF">2025-02-21T22:14:11Z</dcterms:modified>
</cp:coreProperties>
</file>