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7" r:id="rId9"/>
    <p:sldId id="271" r:id="rId10"/>
    <p:sldId id="261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E2BF-7339-4DA3-BA93-D636A921BE9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051B-43DE-4154-9C30-94814FA0F91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7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E2BF-7339-4DA3-BA93-D636A921BE9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051B-43DE-4154-9C30-94814FA0F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71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E2BF-7339-4DA3-BA93-D636A921BE9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051B-43DE-4154-9C30-94814FA0F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81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E2BF-7339-4DA3-BA93-D636A921BE9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051B-43DE-4154-9C30-94814FA0F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7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E2BF-7339-4DA3-BA93-D636A921BE9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051B-43DE-4154-9C30-94814FA0F91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E2BF-7339-4DA3-BA93-D636A921BE9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051B-43DE-4154-9C30-94814FA0F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23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E2BF-7339-4DA3-BA93-D636A921BE9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051B-43DE-4154-9C30-94814FA0F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57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E2BF-7339-4DA3-BA93-D636A921BE9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051B-43DE-4154-9C30-94814FA0F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E2BF-7339-4DA3-BA93-D636A921BE9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051B-43DE-4154-9C30-94814FA0F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75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6FE2BF-7339-4DA3-BA93-D636A921BE9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C051B-43DE-4154-9C30-94814FA0F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4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E2BF-7339-4DA3-BA93-D636A921BE9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051B-43DE-4154-9C30-94814FA0F9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81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6FE2BF-7339-4DA3-BA93-D636A921BE9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8C051B-43DE-4154-9C30-94814FA0F91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9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arpathy.github.io/2015/05/21/rnn-effectivenes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arpathy.github.io/2015/05/21/rnn-effectivenes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bscription.packtpub.com/book/data/9781789956177/10/ch10lvl1sec43/introducing-gated-recurrent-uni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hyperlink" Target="https://subscription.packtpub.com/book/data/9781789956177/10/ch10lvl1sec43/introducing-gated-recurrent-uni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bscription.packtpub.com/book/data/9781789956177/10/ch10lvl1sec43/introducing-gated-recurrent-uni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hyperlink" Target="http://homl.info/shakespeare" TargetMode="Externa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AC7A4-3073-437D-A349-80775DCF6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Character RNN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C69564-3238-40A8-94AC-1BD4665AA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姓名 </a:t>
            </a:r>
            <a:r>
              <a:rPr lang="en-US" altLang="zh-TW" dirty="0"/>
              <a:t>:</a:t>
            </a:r>
            <a:r>
              <a:rPr lang="zh-TW" altLang="en-US" dirty="0"/>
              <a:t> 徐捷耀</a:t>
            </a:r>
          </a:p>
        </p:txBody>
      </p:sp>
    </p:spTree>
    <p:extLst>
      <p:ext uri="{BB962C8B-B14F-4D97-AF65-F5344CB8AC3E}">
        <p14:creationId xmlns:p14="http://schemas.microsoft.com/office/powerpoint/2010/main" val="305019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4334E-D995-430F-AD88-D9A082AD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473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實作 </a:t>
            </a:r>
            <a:r>
              <a:rPr lang="en-US" altLang="zh-TW" dirty="0"/>
              <a:t>character RNN </a:t>
            </a:r>
            <a:r>
              <a:rPr lang="zh-TW" altLang="en-US" dirty="0"/>
              <a:t>── </a:t>
            </a:r>
            <a:r>
              <a:rPr lang="en-US" altLang="zh-TW" dirty="0"/>
              <a:t>model </a:t>
            </a:r>
            <a:r>
              <a:rPr lang="zh-TW" altLang="en-US" dirty="0"/>
              <a:t>架構</a:t>
            </a:r>
            <a:br>
              <a:rPr lang="zh-TW" altLang="en-US" dirty="0"/>
            </a:br>
            <a:endParaRPr lang="zh-TW" altLang="en-US" dirty="0"/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00F1A1B5-FB97-4DB7-885B-0FF113472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327480"/>
              </p:ext>
            </p:extLst>
          </p:nvPr>
        </p:nvGraphicFramePr>
        <p:xfrm>
          <a:off x="4140733" y="2901026"/>
          <a:ext cx="7045619" cy="3547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點陣圖影像" r:id="rId3" imgW="4502160" imgH="2266920" progId="Paint.Picture">
                  <p:embed/>
                </p:oleObj>
              </mc:Choice>
              <mc:Fallback>
                <p:oleObj name="點陣圖影像" r:id="rId3" imgW="4502160" imgH="2266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0733" y="2901026"/>
                        <a:ext cx="7045619" cy="3547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8950951B-8C0C-4E72-BBEE-AC8BA6AD9DFB}"/>
              </a:ext>
            </a:extLst>
          </p:cNvPr>
          <p:cNvSpPr txBox="1"/>
          <p:nvPr/>
        </p:nvSpPr>
        <p:spPr>
          <a:xfrm>
            <a:off x="1203007" y="4326397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GRU</a:t>
            </a:r>
            <a:r>
              <a:rPr lang="zh-TW" altLang="en-US" sz="2000" dirty="0"/>
              <a:t>的門數量為 </a:t>
            </a:r>
            <a:r>
              <a:rPr lang="en-US" altLang="zh-TW" sz="2000" dirty="0"/>
              <a:t>3</a:t>
            </a:r>
            <a:endParaRPr lang="zh-TW" altLang="en-US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67B1F89-E666-49E3-B40C-1941F1DDF153}"/>
              </a:ext>
            </a:extLst>
          </p:cNvPr>
          <p:cNvSpPr txBox="1"/>
          <p:nvPr/>
        </p:nvSpPr>
        <p:spPr>
          <a:xfrm>
            <a:off x="1203007" y="3824267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Input </a:t>
            </a:r>
            <a:r>
              <a:rPr lang="zh-TW" altLang="en-US" sz="2000" dirty="0"/>
              <a:t>大小為</a:t>
            </a:r>
            <a:r>
              <a:rPr lang="en-US" altLang="zh-TW" sz="2000" dirty="0"/>
              <a:t>39</a:t>
            </a:r>
            <a:endParaRPr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455DC50-A7B1-4A12-A225-71CBBD4E0C6E}"/>
              </a:ext>
            </a:extLst>
          </p:cNvPr>
          <p:cNvSpPr txBox="1"/>
          <p:nvPr/>
        </p:nvSpPr>
        <p:spPr>
          <a:xfrm>
            <a:off x="386373" y="1575463"/>
            <a:ext cx="118056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TW" sz="2000" dirty="0" err="1"/>
              <a:t>TimeDistributed</a:t>
            </a:r>
            <a:r>
              <a:rPr lang="en-US" altLang="zh-TW" sz="2000" dirty="0"/>
              <a:t>(Dense(n)) </a:t>
            </a:r>
            <a:r>
              <a:rPr lang="zh-TW" altLang="en-US" sz="2000" dirty="0"/>
              <a:t>層跟 </a:t>
            </a:r>
            <a:r>
              <a:rPr lang="en-US" altLang="zh-TW" sz="2000" dirty="0"/>
              <a:t>Conv1d(n, </a:t>
            </a:r>
            <a:r>
              <a:rPr lang="en-US" altLang="zh-TW" sz="2000" dirty="0" err="1"/>
              <a:t>filter_size</a:t>
            </a:r>
            <a:r>
              <a:rPr lang="en-US" altLang="zh-TW" sz="2000" dirty="0"/>
              <a:t>=1)</a:t>
            </a:r>
            <a:r>
              <a:rPr lang="zh-TW" altLang="en-US" sz="2000" dirty="0"/>
              <a:t> 層一樣。</a:t>
            </a:r>
            <a:endParaRPr lang="en-US" altLang="zh-TW" sz="2000" dirty="0"/>
          </a:p>
          <a:p>
            <a:pPr marL="457200" indent="-457200">
              <a:buAutoNum type="arabicPeriod"/>
            </a:pPr>
            <a:endParaRPr lang="en-US" altLang="zh-TW" sz="2000" dirty="0"/>
          </a:p>
          <a:p>
            <a:pPr marL="457200" indent="-457200">
              <a:buFontTx/>
              <a:buAutoNum type="arabicPeriod"/>
            </a:pPr>
            <a:r>
              <a:rPr lang="en-US" altLang="zh-TW" sz="2000" dirty="0"/>
              <a:t>RNN</a:t>
            </a:r>
            <a:r>
              <a:rPr lang="zh-TW" altLang="en-US" sz="2000" dirty="0"/>
              <a:t> 的</a:t>
            </a:r>
            <a:r>
              <a:rPr lang="zh-TW" altLang="en-US" sz="2000" b="1" dirty="0"/>
              <a:t>參數量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門數量 </a:t>
            </a:r>
            <a:r>
              <a:rPr lang="en-US" altLang="zh-TW" sz="2000" dirty="0"/>
              <a:t>x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隱藏單元大小</a:t>
            </a:r>
            <a:r>
              <a:rPr lang="en-US" altLang="zh-TW" sz="2000" dirty="0"/>
              <a:t> x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隱藏單元的大小 </a:t>
            </a:r>
            <a:r>
              <a:rPr lang="en-US" altLang="zh-TW" sz="2000" dirty="0"/>
              <a:t>+</a:t>
            </a:r>
            <a:r>
              <a:rPr lang="zh-TW" altLang="en-US" sz="2000" dirty="0"/>
              <a:t> 輸入大小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r>
              <a:rPr lang="en-US" altLang="zh-TW" sz="2000" dirty="0"/>
              <a:t>+</a:t>
            </a:r>
            <a:r>
              <a:rPr lang="zh-TW" altLang="en-US" sz="2000" dirty="0"/>
              <a:t> 隱藏單元的大小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        +</a:t>
            </a:r>
            <a:r>
              <a:rPr lang="zh-TW" altLang="en-US" sz="2000" dirty="0"/>
              <a:t> </a:t>
            </a:r>
            <a:r>
              <a:rPr lang="zh-TW" altLang="en-US" sz="2000" dirty="0">
                <a:solidFill>
                  <a:srgbClr val="002060"/>
                </a:solidFill>
              </a:rPr>
              <a:t>隱藏層大小 </a:t>
            </a:r>
            <a:r>
              <a:rPr lang="en-US" altLang="zh-TW" sz="2000" dirty="0">
                <a:solidFill>
                  <a:srgbClr val="002060"/>
                </a:solidFill>
              </a:rPr>
              <a:t>x </a:t>
            </a:r>
            <a:r>
              <a:rPr lang="zh-TW" altLang="en-US" sz="2000" dirty="0">
                <a:solidFill>
                  <a:srgbClr val="002060"/>
                </a:solidFill>
              </a:rPr>
              <a:t>門數量 </a:t>
            </a:r>
            <a:r>
              <a:rPr lang="en-US" altLang="zh-TW" sz="2000" dirty="0"/>
              <a:t>(</a:t>
            </a:r>
            <a:r>
              <a:rPr lang="zh-TW" altLang="en-US" sz="2000" dirty="0">
                <a:solidFill>
                  <a:srgbClr val="002060"/>
                </a:solidFill>
              </a:rPr>
              <a:t>偏置</a:t>
            </a:r>
            <a:r>
              <a:rPr lang="en-US" altLang="zh-TW" sz="2000" dirty="0"/>
              <a:t>)</a:t>
            </a:r>
            <a:endParaRPr lang="zh-TW" altLang="en-US" sz="2000" dirty="0"/>
          </a:p>
          <a:p>
            <a:pPr marL="457200" indent="-457200">
              <a:buAutoNum type="arabicPeriod"/>
            </a:pPr>
            <a:endParaRPr lang="zh-TW" altLang="en-US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386996-6525-4295-A6EC-C05B46AB07AB}"/>
              </a:ext>
            </a:extLst>
          </p:cNvPr>
          <p:cNvSpPr txBox="1"/>
          <p:nvPr/>
        </p:nvSpPr>
        <p:spPr>
          <a:xfrm>
            <a:off x="1203007" y="3206679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此時 </a:t>
            </a:r>
            <a:r>
              <a:rPr lang="en-US" altLang="zh-TW" sz="2400" b="1" dirty="0"/>
              <a:t>: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91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83A32-327C-4FA1-8A1A-EC182D47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 </a:t>
            </a:r>
            <a:r>
              <a:rPr lang="en-US" altLang="zh-TW" dirty="0"/>
              <a:t>character RNN </a:t>
            </a:r>
            <a:r>
              <a:rPr lang="zh-TW" altLang="en-US" dirty="0"/>
              <a:t>── 訓練結果</a:t>
            </a: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1361D771-3CC4-4C12-92F9-5D124A3BB5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935437"/>
              </p:ext>
            </p:extLst>
          </p:nvPr>
        </p:nvGraphicFramePr>
        <p:xfrm>
          <a:off x="958486" y="1690688"/>
          <a:ext cx="7479499" cy="4421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點陣圖影像" r:id="rId3" imgW="4457880" imgH="2635200" progId="Paint.Picture">
                  <p:embed/>
                </p:oleObj>
              </mc:Choice>
              <mc:Fallback>
                <p:oleObj name="點陣圖影像" r:id="rId3" imgW="4457880" imgH="2635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8486" y="1690688"/>
                        <a:ext cx="7479499" cy="4421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34AAB96E-D629-49EE-A067-F4A4A7A06804}"/>
              </a:ext>
            </a:extLst>
          </p:cNvPr>
          <p:cNvSpPr txBox="1"/>
          <p:nvPr/>
        </p:nvSpPr>
        <p:spPr>
          <a:xfrm>
            <a:off x="9102354" y="1690688"/>
            <a:ext cx="219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生成剛好一百個字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有很多怪字。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5C2C3AA-81F1-466F-8AA3-7A8976ED32FC}"/>
              </a:ext>
            </a:extLst>
          </p:cNvPr>
          <p:cNvSpPr txBox="1"/>
          <p:nvPr/>
        </p:nvSpPr>
        <p:spPr>
          <a:xfrm>
            <a:off x="9102353" y="3016251"/>
            <a:ext cx="2375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生成一百個字以上 </a:t>
            </a:r>
            <a:r>
              <a:rPr lang="en-US" altLang="zh-TW" b="1" dirty="0"/>
              <a:t>:</a:t>
            </a:r>
          </a:p>
          <a:p>
            <a:r>
              <a:rPr lang="zh-TW" altLang="en-US" dirty="0"/>
              <a:t>跟一百個字的差別不大，但可以發現，愈後面的怪字出現頻率愈高。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1C24E9-E13A-4DDF-8E6B-B6E43BABD521}"/>
              </a:ext>
            </a:extLst>
          </p:cNvPr>
          <p:cNvSpPr txBox="1"/>
          <p:nvPr/>
        </p:nvSpPr>
        <p:spPr>
          <a:xfrm>
            <a:off x="9102353" y="4895812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生成一百個字以下 </a:t>
            </a:r>
            <a:r>
              <a:rPr lang="en-US" altLang="zh-TW" b="1" dirty="0"/>
              <a:t>:</a:t>
            </a:r>
          </a:p>
          <a:p>
            <a:r>
              <a:rPr lang="zh-TW" altLang="en-US" dirty="0"/>
              <a:t>單字都拼對，而且語意也</a:t>
            </a:r>
            <a:endParaRPr lang="en-US" altLang="zh-TW" dirty="0"/>
          </a:p>
          <a:p>
            <a:r>
              <a:rPr lang="zh-TW" altLang="en-US" dirty="0"/>
              <a:t>不會差很多。</a:t>
            </a:r>
          </a:p>
        </p:txBody>
      </p:sp>
    </p:spTree>
    <p:extLst>
      <p:ext uri="{BB962C8B-B14F-4D97-AF65-F5344CB8AC3E}">
        <p14:creationId xmlns:p14="http://schemas.microsoft.com/office/powerpoint/2010/main" val="120763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6CF933-E869-48B1-95E4-FBFE1140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 </a:t>
            </a:r>
            <a:r>
              <a:rPr lang="en-US" altLang="zh-TW" dirty="0"/>
              <a:t>character RNN </a:t>
            </a:r>
            <a:r>
              <a:rPr lang="zh-TW" altLang="en-US" dirty="0"/>
              <a:t>── 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4E33A1-ED64-47C2-B83F-CDB2496F0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我們發現用 </a:t>
            </a:r>
            <a:r>
              <a:rPr lang="en-US" altLang="zh-TW" dirty="0"/>
              <a:t>GRU</a:t>
            </a:r>
            <a:r>
              <a:rPr lang="zh-TW" altLang="en-US" dirty="0"/>
              <a:t> 細胞確實能訓練出完整的單字結構，但語意並不明顯，我猜測其中有一個很大的問題，就是每一次的迭代並無關聯性，事實上，若要加強此模型，可以朝這個方向改進，也就是把</a:t>
            </a:r>
            <a:r>
              <a:rPr lang="zh-TW" altLang="en-US" b="1" dirty="0"/>
              <a:t>無狀態的</a:t>
            </a:r>
            <a:r>
              <a:rPr lang="en-US" altLang="zh-TW" b="1" dirty="0"/>
              <a:t>(stateless)</a:t>
            </a:r>
            <a:r>
              <a:rPr lang="zh-TW" altLang="en-US" b="1" dirty="0"/>
              <a:t> </a:t>
            </a:r>
            <a:r>
              <a:rPr lang="en-US" altLang="zh-TW" b="1" dirty="0"/>
              <a:t>RNN </a:t>
            </a:r>
            <a:r>
              <a:rPr lang="zh-TW" altLang="en-US" dirty="0"/>
              <a:t>變成</a:t>
            </a:r>
            <a:r>
              <a:rPr lang="zh-TW" altLang="en-US" b="1" dirty="0"/>
              <a:t>有狀態的</a:t>
            </a:r>
            <a:r>
              <a:rPr lang="en-US" altLang="zh-TW" b="1" dirty="0"/>
              <a:t>(stateful)</a:t>
            </a:r>
            <a:r>
              <a:rPr lang="zh-TW" altLang="en-US" b="1" dirty="0"/>
              <a:t> </a:t>
            </a:r>
            <a:r>
              <a:rPr lang="en-US" altLang="zh-TW" b="1" dirty="0"/>
              <a:t>RNN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當然，此模型因為結構非常簡單，所以有許多改進空間，但我們確實能發現，</a:t>
            </a:r>
            <a:r>
              <a:rPr lang="en-US" altLang="zh-TW" dirty="0"/>
              <a:t>GRU</a:t>
            </a:r>
            <a:r>
              <a:rPr lang="zh-TW" altLang="en-US" dirty="0"/>
              <a:t>預測的準確度與待預測字數有著顯著的關係。</a:t>
            </a:r>
          </a:p>
        </p:txBody>
      </p:sp>
    </p:spTree>
    <p:extLst>
      <p:ext uri="{BB962C8B-B14F-4D97-AF65-F5344CB8AC3E}">
        <p14:creationId xmlns:p14="http://schemas.microsoft.com/office/powerpoint/2010/main" val="401897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941F0B-2C51-46BD-B29E-4A01BE4CF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359"/>
            <a:ext cx="10515600" cy="4942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6000" dirty="0"/>
              <a:t>謝謝瀏覽</a:t>
            </a:r>
          </a:p>
        </p:txBody>
      </p:sp>
    </p:spTree>
    <p:extLst>
      <p:ext uri="{BB962C8B-B14F-4D97-AF65-F5344CB8AC3E}">
        <p14:creationId xmlns:p14="http://schemas.microsoft.com/office/powerpoint/2010/main" val="28706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8C029-2776-4641-B34F-3058B6E5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Character RNN</a:t>
            </a:r>
            <a:r>
              <a:rPr lang="zh-TW" altLang="en-US" dirty="0"/>
              <a:t> 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C5E39-2F49-48BD-A14C-5B734396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來自於 </a:t>
            </a:r>
            <a:r>
              <a:rPr lang="en-US" altLang="zh-TW" sz="2400" dirty="0"/>
              <a:t>Andrej </a:t>
            </a:r>
            <a:r>
              <a:rPr lang="en-US" altLang="zh-TW" sz="2400" dirty="0" err="1"/>
              <a:t>Karpathy</a:t>
            </a:r>
            <a:r>
              <a:rPr lang="en-US" altLang="zh-TW" sz="2400" dirty="0"/>
              <a:t> </a:t>
            </a:r>
            <a:r>
              <a:rPr lang="zh-TW" altLang="en-US" sz="2400" dirty="0"/>
              <a:t>在</a:t>
            </a:r>
            <a:r>
              <a:rPr lang="en-US" altLang="zh-TW" sz="2400" dirty="0"/>
              <a:t>2015</a:t>
            </a:r>
            <a:r>
              <a:rPr lang="zh-TW" altLang="en-US" sz="2400" dirty="0"/>
              <a:t>年發表的部落格文章 </a:t>
            </a:r>
            <a:r>
              <a:rPr lang="en-US" altLang="zh-TW" sz="2400" dirty="0"/>
              <a:t>:</a:t>
            </a:r>
            <a:r>
              <a:rPr lang="zh-TW" altLang="en-US" sz="2400" dirty="0"/>
              <a:t> </a:t>
            </a:r>
            <a:r>
              <a:rPr lang="en-US" altLang="zh-TW" sz="2400" dirty="0">
                <a:hlinkClick r:id="rId2"/>
              </a:rPr>
              <a:t>https://karpathy.github.io/2015/05/21/rnn-effectiveness/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Character RNN</a:t>
            </a:r>
            <a:r>
              <a:rPr lang="zh-TW" altLang="en-US" sz="2400" dirty="0"/>
              <a:t> 利用多層 </a:t>
            </a:r>
            <a:r>
              <a:rPr lang="en-US" altLang="zh-TW" sz="2400" dirty="0"/>
              <a:t>GRU</a:t>
            </a:r>
            <a:r>
              <a:rPr lang="zh-TW" altLang="en-US" sz="2400" dirty="0"/>
              <a:t> 細胞 </a:t>
            </a:r>
            <a:r>
              <a:rPr lang="en-US" altLang="zh-TW" sz="2400" dirty="0"/>
              <a:t>(LSTM</a:t>
            </a:r>
            <a:r>
              <a:rPr lang="zh-TW" altLang="en-US" sz="2400" dirty="0"/>
              <a:t>細胞的一個變體，將在文中簡單提到</a:t>
            </a:r>
            <a:r>
              <a:rPr lang="en-US" altLang="zh-TW" sz="2400" dirty="0"/>
              <a:t>)</a:t>
            </a:r>
            <a:r>
              <a:rPr lang="zh-TW" altLang="en-US" sz="2400" dirty="0"/>
              <a:t> 來搭建模型，本報告將討論我模仿 </a:t>
            </a:r>
            <a:r>
              <a:rPr lang="en-US" altLang="zh-TW" sz="2400" dirty="0"/>
              <a:t>Character RNN </a:t>
            </a:r>
            <a:r>
              <a:rPr lang="zh-TW" altLang="en-US" sz="2400" dirty="0"/>
              <a:t>所建的模型。</a:t>
            </a:r>
            <a:endParaRPr lang="en-US" altLang="zh-TW" sz="2400" dirty="0"/>
          </a:p>
          <a:p>
            <a:endParaRPr lang="zh-TW" altLang="en-US" sz="2400" dirty="0"/>
          </a:p>
          <a:p>
            <a:r>
              <a:rPr lang="en-US" altLang="zh-TW" sz="2400" dirty="0"/>
              <a:t>Character</a:t>
            </a:r>
            <a:r>
              <a:rPr lang="zh-TW" altLang="en-US" sz="2400" dirty="0"/>
              <a:t> </a:t>
            </a:r>
            <a:r>
              <a:rPr lang="en-US" altLang="zh-TW" sz="2400" dirty="0"/>
              <a:t>RNN</a:t>
            </a:r>
            <a:r>
              <a:rPr lang="zh-TW" altLang="en-US" sz="2400" dirty="0"/>
              <a:t> 可用來產生新文章</a:t>
            </a:r>
            <a:r>
              <a:rPr lang="en-US" altLang="zh-TW" sz="2400" dirty="0"/>
              <a:t>(</a:t>
            </a:r>
            <a:r>
              <a:rPr lang="zh-TW" altLang="en-US" sz="2400" dirty="0"/>
              <a:t>但每次一個字元，而不是像我們考慮整句</a:t>
            </a:r>
            <a:r>
              <a:rPr lang="en-US" altLang="zh-TW" sz="2400" dirty="0"/>
              <a:t>)</a:t>
            </a:r>
            <a:r>
              <a:rPr lang="zh-TW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680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EBDB98-951E-455C-8F14-624D344B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Character RNN</a:t>
            </a:r>
            <a:r>
              <a:rPr lang="zh-TW" altLang="en-US" dirty="0"/>
              <a:t> 厲害之處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7EEAF-AA6B-48E9-8B17-549D3F06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9074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400" dirty="0"/>
              <a:t>能夠由預測句子的下一個「字元」，學習</a:t>
            </a:r>
            <a:r>
              <a:rPr lang="zh-TW" altLang="en-US" sz="2400" b="1" dirty="0"/>
              <a:t>單字</a:t>
            </a:r>
            <a:r>
              <a:rPr lang="zh-TW" altLang="en-US" sz="2400" dirty="0"/>
              <a:t>、</a:t>
            </a:r>
            <a:r>
              <a:rPr lang="zh-TW" altLang="en-US" sz="2400" b="1" dirty="0"/>
              <a:t>語法</a:t>
            </a:r>
            <a:r>
              <a:rPr lang="zh-TW" altLang="en-US" sz="2400" dirty="0"/>
              <a:t>甚至正確的</a:t>
            </a:r>
            <a:r>
              <a:rPr lang="zh-TW" altLang="en-US" sz="2400" b="1" dirty="0"/>
              <a:t>標點符號用法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底下為 </a:t>
            </a:r>
            <a:r>
              <a:rPr lang="en-US" altLang="zh-TW" sz="2400" dirty="0"/>
              <a:t>Character RNN</a:t>
            </a:r>
            <a:r>
              <a:rPr lang="zh-TW" altLang="en-US" sz="2400" dirty="0"/>
              <a:t> 產生的其中一則內容 </a:t>
            </a:r>
            <a:r>
              <a:rPr lang="en-US" altLang="zh-TW" sz="2400" dirty="0"/>
              <a:t>:</a:t>
            </a:r>
          </a:p>
          <a:p>
            <a:endParaRPr lang="en-US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FCAD2B-AA99-4398-A85D-6347EB04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959" y="4010532"/>
            <a:ext cx="8323217" cy="129266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I've the RNN with and works, but the computed with program of the RNN with and the computed of the RNN with with and the code</a:t>
            </a:r>
            <a:r>
              <a:rPr kumimoji="0" lang="zh-TW" altLang="zh-TW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699592-2BD3-4C39-8E03-87EA49A848FE}"/>
              </a:ext>
            </a:extLst>
          </p:cNvPr>
          <p:cNvSpPr/>
          <p:nvPr/>
        </p:nvSpPr>
        <p:spPr>
          <a:xfrm>
            <a:off x="4064975" y="5294159"/>
            <a:ext cx="5612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https://karpathy.github.io/2015/05/21/rnn-effectiveness/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188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AF118-B39B-4421-A320-20EE16E7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淺談 </a:t>
            </a:r>
            <a:r>
              <a:rPr lang="en-US" altLang="zh-TW" dirty="0"/>
              <a:t>Gated Recurrent Unit (GRU)</a:t>
            </a:r>
            <a:r>
              <a:rPr lang="zh-TW" altLang="en-US" dirty="0"/>
              <a:t> 細胞</a:t>
            </a:r>
          </a:p>
        </p:txBody>
      </p:sp>
      <p:pic>
        <p:nvPicPr>
          <p:cNvPr id="1026" name="Picture 2" descr="https://static.packt-cdn.com/products/9781789956177/graphics/assets/1a0ea6ee-84f5-4e7a-8d8f-d9a8deaf2e10.png">
            <a:extLst>
              <a:ext uri="{FF2B5EF4-FFF2-40B4-BE49-F238E27FC236}">
                <a16:creationId xmlns:a16="http://schemas.microsoft.com/office/drawing/2014/main" id="{F15DFA00-2C7B-4657-94D4-1084733524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175" y="1838325"/>
            <a:ext cx="4917953" cy="388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7BDA6A-0AEB-4857-9B6E-A7D251EE91AB}"/>
              </a:ext>
            </a:extLst>
          </p:cNvPr>
          <p:cNvSpPr/>
          <p:nvPr/>
        </p:nvSpPr>
        <p:spPr>
          <a:xfrm>
            <a:off x="1251175" y="5869168"/>
            <a:ext cx="570697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hlinkClick r:id="rId3"/>
              </a:rPr>
              <a:t>https://subscription.packtpub.com/book/data/9781789956177/10/ch10lvl1sec43/introducing-gated-recurrent-units</a:t>
            </a:r>
            <a:endParaRPr lang="en-US" altLang="zh-TW" sz="1400" dirty="0"/>
          </a:p>
          <a:p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D6784B-6E26-40D9-8D09-4D58118754E9}"/>
              </a:ext>
            </a:extLst>
          </p:cNvPr>
          <p:cNvSpPr txBox="1"/>
          <p:nvPr/>
        </p:nvSpPr>
        <p:spPr>
          <a:xfrm>
            <a:off x="6169128" y="3052570"/>
            <a:ext cx="59747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000" dirty="0"/>
              <a:t>將 </a:t>
            </a:r>
            <a:r>
              <a:rPr lang="en-US" altLang="zh-TW" sz="2000" dirty="0"/>
              <a:t>LSTM</a:t>
            </a:r>
            <a:r>
              <a:rPr lang="zh-TW" altLang="en-US" sz="2000" dirty="0"/>
              <a:t> 的長期與短期輸出</a:t>
            </a:r>
            <a:r>
              <a:rPr lang="zh-TW" altLang="en-US" sz="2000" b="1" dirty="0"/>
              <a:t>合併</a:t>
            </a:r>
            <a:r>
              <a:rPr lang="zh-TW" altLang="en-US" sz="2000" dirty="0"/>
              <a:t>為一輸出 </a:t>
            </a:r>
            <a:r>
              <a:rPr lang="en-US" altLang="zh-TW" sz="2000" b="1" dirty="0"/>
              <a:t>h(t)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r>
              <a:rPr lang="zh-TW" altLang="en-US" sz="2000" dirty="0"/>
              <a:t>利用一閥門控制器 </a:t>
            </a:r>
            <a:r>
              <a:rPr lang="en-US" altLang="zh-TW" sz="2000" b="1" dirty="0"/>
              <a:t>z(t)</a:t>
            </a:r>
            <a:r>
              <a:rPr lang="zh-TW" altLang="en-US" sz="2000" dirty="0"/>
              <a:t> 來</a:t>
            </a:r>
            <a:r>
              <a:rPr lang="zh-TW" altLang="en-US" sz="2000" b="1" dirty="0"/>
              <a:t>取代</a:t>
            </a:r>
            <a:r>
              <a:rPr lang="zh-TW" altLang="en-US" sz="2000" dirty="0"/>
              <a:t> </a:t>
            </a:r>
            <a:r>
              <a:rPr lang="en-US" altLang="zh-TW" sz="2000" dirty="0"/>
              <a:t>LSTM</a:t>
            </a:r>
            <a:r>
              <a:rPr lang="zh-TW" altLang="en-US" sz="2000" dirty="0"/>
              <a:t> 中的遺忘閥</a:t>
            </a:r>
            <a:endParaRPr lang="en-US" altLang="zh-TW" sz="2000" dirty="0"/>
          </a:p>
          <a:p>
            <a:r>
              <a:rPr lang="zh-TW" altLang="en-US" sz="2000" dirty="0"/>
              <a:t>       與輸出閥，其中，遺忘閥與輸出閥為</a:t>
            </a:r>
            <a:r>
              <a:rPr lang="zh-TW" altLang="en-US" sz="2000" b="1" dirty="0"/>
              <a:t>相反輸出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endParaRPr lang="en-US" altLang="zh-TW" sz="2000" dirty="0"/>
          </a:p>
          <a:p>
            <a:pPr marL="342900" indent="-342900">
              <a:buAutoNum type="arabicPeriod" startAt="3"/>
            </a:pPr>
            <a:r>
              <a:rPr lang="zh-TW" altLang="en-US" sz="2000" dirty="0"/>
              <a:t>有別於 </a:t>
            </a:r>
            <a:r>
              <a:rPr lang="en-US" altLang="zh-TW" sz="2000" dirty="0"/>
              <a:t>LSTM</a:t>
            </a:r>
            <a:r>
              <a:rPr lang="zh-TW" altLang="en-US" sz="2000" dirty="0"/>
              <a:t> 的閥門控制器 </a:t>
            </a:r>
            <a:r>
              <a:rPr lang="en-US" altLang="zh-TW" sz="2000" b="1" dirty="0"/>
              <a:t>r(t)</a:t>
            </a:r>
            <a:r>
              <a:rPr lang="zh-TW" altLang="en-US" sz="2000" dirty="0"/>
              <a:t> 用來</a:t>
            </a:r>
            <a:r>
              <a:rPr lang="zh-TW" altLang="en-US" sz="2000" b="1" dirty="0"/>
              <a:t>判斷</a:t>
            </a:r>
            <a:r>
              <a:rPr lang="zh-TW" altLang="en-US" sz="2000" dirty="0"/>
              <a:t>要將之</a:t>
            </a:r>
            <a:endParaRPr lang="en-US" altLang="zh-TW" sz="2000" dirty="0"/>
          </a:p>
          <a:p>
            <a:r>
              <a:rPr lang="zh-TW" altLang="en-US" sz="2000" dirty="0"/>
              <a:t>       前的哪些輸出傳給主階層 </a:t>
            </a:r>
            <a:r>
              <a:rPr lang="en-US" altLang="zh-TW" sz="2000" b="1" dirty="0"/>
              <a:t>h’(t)</a:t>
            </a:r>
            <a:r>
              <a:rPr lang="zh-TW" altLang="en-US" sz="2000" dirty="0"/>
              <a:t>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4E969E-226A-4B99-BBF2-9A62360D42DD}"/>
              </a:ext>
            </a:extLst>
          </p:cNvPr>
          <p:cNvSpPr txBox="1"/>
          <p:nvPr/>
        </p:nvSpPr>
        <p:spPr>
          <a:xfrm>
            <a:off x="6169128" y="2260516"/>
            <a:ext cx="50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/>
              <a:t>●</a:t>
            </a:r>
            <a:r>
              <a:rPr lang="zh-TW" altLang="en-US" sz="2000" b="1" dirty="0"/>
              <a:t> </a:t>
            </a:r>
            <a:r>
              <a:rPr lang="zh-TW" altLang="en-US" sz="2400" b="1" dirty="0"/>
              <a:t>以 </a:t>
            </a:r>
            <a:r>
              <a:rPr lang="en-US" altLang="zh-TW" sz="2400" b="1" dirty="0"/>
              <a:t>LSTM </a:t>
            </a:r>
            <a:r>
              <a:rPr lang="zh-TW" altLang="en-US" sz="2400" b="1" dirty="0"/>
              <a:t>與 </a:t>
            </a:r>
            <a:r>
              <a:rPr lang="en-US" altLang="zh-TW" sz="2400" b="1" dirty="0"/>
              <a:t>GRU</a:t>
            </a:r>
            <a:r>
              <a:rPr lang="zh-TW" altLang="en-US" sz="2400" b="1" dirty="0"/>
              <a:t> 的差別來認識 </a:t>
            </a:r>
            <a:r>
              <a:rPr lang="en-US" altLang="zh-TW" sz="2400" b="1" dirty="0"/>
              <a:t>GRU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088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AF118-B39B-4421-A320-20EE16E7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淺談 </a:t>
            </a:r>
            <a:r>
              <a:rPr lang="en-US" altLang="zh-TW" dirty="0"/>
              <a:t>Gated Recurrent Unit (GRU)</a:t>
            </a:r>
            <a:r>
              <a:rPr lang="zh-TW" altLang="en-US" dirty="0"/>
              <a:t> 細胞</a:t>
            </a:r>
          </a:p>
        </p:txBody>
      </p:sp>
      <p:pic>
        <p:nvPicPr>
          <p:cNvPr id="1026" name="Picture 2" descr="https://static.packt-cdn.com/products/9781789956177/graphics/assets/1a0ea6ee-84f5-4e7a-8d8f-d9a8deaf2e10.png">
            <a:extLst>
              <a:ext uri="{FF2B5EF4-FFF2-40B4-BE49-F238E27FC236}">
                <a16:creationId xmlns:a16="http://schemas.microsoft.com/office/drawing/2014/main" id="{F15DFA00-2C7B-4657-94D4-1084733524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175" y="1838325"/>
            <a:ext cx="4917953" cy="388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7BDA6A-0AEB-4857-9B6E-A7D251EE91AB}"/>
              </a:ext>
            </a:extLst>
          </p:cNvPr>
          <p:cNvSpPr/>
          <p:nvPr/>
        </p:nvSpPr>
        <p:spPr>
          <a:xfrm>
            <a:off x="1251175" y="5869168"/>
            <a:ext cx="570697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hlinkClick r:id="rId4"/>
              </a:rPr>
              <a:t>https://subscription.packtpub.com/book/data/9781789956177/10/ch10lvl1sec43/introducing-gated-recurrent-units</a:t>
            </a:r>
            <a:endParaRPr lang="en-US" altLang="zh-TW" sz="1400" dirty="0"/>
          </a:p>
          <a:p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A0233E2-6177-4419-8E58-0A77A5E988F7}"/>
              </a:ext>
            </a:extLst>
          </p:cNvPr>
          <p:cNvSpPr txBox="1"/>
          <p:nvPr/>
        </p:nvSpPr>
        <p:spPr>
          <a:xfrm>
            <a:off x="6265761" y="2304698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實際計算過程 </a:t>
            </a:r>
            <a:r>
              <a:rPr lang="en-US" altLang="zh-TW" sz="2400" b="1" dirty="0"/>
              <a:t>:</a:t>
            </a:r>
            <a:endParaRPr lang="zh-TW" altLang="en-US" sz="2400" b="1" dirty="0"/>
          </a:p>
        </p:txBody>
      </p:sp>
      <p:pic>
        <p:nvPicPr>
          <p:cNvPr id="10" name="圖片 9" descr="\documentclass{article}&#10;\usepackage{amsmath}&#10;\pagestyle{empty}&#10;\begin{document}&#10;&#10;$$\begin{array}{l}&#10;z_{(t)}=\sigma ( W_{xz}^Tx_{(t)}+ W_{hz}^Th_{(t-1)}+ b_z) \\\\&#10;r_{(t)}=\sigma ( W_{xr}^Tx_{(t)}+ W_{hr}^Th_{(t-1)}+ b_r) \\\\&#10;h'_{(t)}=\tanh ( W_{xh'}^Tx_{(t)}+ W_{hh'}^T(r_{(t)}\otimes h_{(t-1)})+ b_{h'}) \\\\&#10;h_{(t)}=z_{(t)}\otimes h_{(t-1)} + (1-z_{(t)})\otimes h'_{(t)}&#10;\end{array}$$&#10;&#10;\end{document}" title="IguanaTex Bitmap Display">
            <a:extLst>
              <a:ext uri="{FF2B5EF4-FFF2-40B4-BE49-F238E27FC236}">
                <a16:creationId xmlns:a16="http://schemas.microsoft.com/office/drawing/2014/main" id="{B6EC72E8-F46E-4E6A-9D1C-AA8A07EA8C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43" y="2978681"/>
            <a:ext cx="5548910" cy="22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9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AF118-B39B-4421-A320-20EE16E7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淺談 </a:t>
            </a:r>
            <a:r>
              <a:rPr lang="en-US" altLang="zh-TW" dirty="0"/>
              <a:t>Gated Recurrent Unit (GRU)</a:t>
            </a:r>
            <a:r>
              <a:rPr lang="zh-TW" altLang="en-US" dirty="0"/>
              <a:t> 細胞</a:t>
            </a:r>
          </a:p>
        </p:txBody>
      </p:sp>
      <p:pic>
        <p:nvPicPr>
          <p:cNvPr id="1026" name="Picture 2" descr="https://static.packt-cdn.com/products/9781789956177/graphics/assets/1a0ea6ee-84f5-4e7a-8d8f-d9a8deaf2e10.png">
            <a:extLst>
              <a:ext uri="{FF2B5EF4-FFF2-40B4-BE49-F238E27FC236}">
                <a16:creationId xmlns:a16="http://schemas.microsoft.com/office/drawing/2014/main" id="{F15DFA00-2C7B-4657-94D4-1084733524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175" y="1838325"/>
            <a:ext cx="4917953" cy="388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7BDA6A-0AEB-4857-9B6E-A7D251EE91AB}"/>
              </a:ext>
            </a:extLst>
          </p:cNvPr>
          <p:cNvSpPr/>
          <p:nvPr/>
        </p:nvSpPr>
        <p:spPr>
          <a:xfrm>
            <a:off x="1251175" y="5869168"/>
            <a:ext cx="570697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hlinkClick r:id="rId3"/>
              </a:rPr>
              <a:t>https://subscription.packtpub.com/book/data/9781789956177/10/ch10lvl1sec43/introducing-gated-recurrent-units</a:t>
            </a:r>
            <a:endParaRPr lang="en-US" altLang="zh-TW" sz="1400" dirty="0"/>
          </a:p>
          <a:p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7FC1A2-D7EA-4A4B-994B-64C03CE3FE47}"/>
              </a:ext>
            </a:extLst>
          </p:cNvPr>
          <p:cNvSpPr txBox="1"/>
          <p:nvPr/>
        </p:nvSpPr>
        <p:spPr>
          <a:xfrm>
            <a:off x="6096000" y="3118208"/>
            <a:ext cx="59952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儘管 </a:t>
            </a:r>
            <a:r>
              <a:rPr lang="en-US" altLang="zh-TW" sz="2000" dirty="0"/>
              <a:t>GRU</a:t>
            </a:r>
            <a:r>
              <a:rPr lang="zh-TW" altLang="en-US" sz="2000" dirty="0"/>
              <a:t> 更有效率且有用的做到讓網路</a:t>
            </a:r>
            <a:r>
              <a:rPr lang="zh-TW" altLang="en-US" sz="2000" b="1" dirty="0"/>
              <a:t>有記憶性</a:t>
            </a:r>
            <a:r>
              <a:rPr lang="zh-TW" altLang="en-US" sz="2000" dirty="0"/>
              <a:t>，</a:t>
            </a:r>
            <a:endParaRPr lang="en-US" altLang="zh-TW" sz="2000" dirty="0"/>
          </a:p>
          <a:p>
            <a:r>
              <a:rPr lang="zh-TW" altLang="en-US" sz="2000" dirty="0"/>
              <a:t>但事實上這個記憶性用在</a:t>
            </a:r>
            <a:r>
              <a:rPr lang="zh-TW" altLang="en-US" sz="2000" b="1" dirty="0"/>
              <a:t>太長 </a:t>
            </a:r>
            <a:r>
              <a:rPr lang="en-US" altLang="zh-TW" sz="2000" b="1" dirty="0"/>
              <a:t>(t = 1,…,n) </a:t>
            </a:r>
            <a:r>
              <a:rPr lang="zh-TW" altLang="en-US" sz="2000" b="1" dirty="0"/>
              <a:t>的序列效</a:t>
            </a:r>
            <a:endParaRPr lang="en-US" altLang="zh-TW" sz="2000" b="1" dirty="0"/>
          </a:p>
          <a:p>
            <a:r>
              <a:rPr lang="zh-TW" altLang="en-US" sz="2000" b="1" dirty="0"/>
              <a:t>果會變得不好</a:t>
            </a:r>
            <a:r>
              <a:rPr lang="zh-TW" altLang="en-US" sz="2000" dirty="0"/>
              <a:t>，接下來，進入以 </a:t>
            </a:r>
            <a:r>
              <a:rPr lang="en-US" altLang="zh-TW" sz="2000" dirty="0" err="1"/>
              <a:t>Keras</a:t>
            </a:r>
            <a:r>
              <a:rPr lang="en-US" altLang="zh-TW" sz="2000" dirty="0"/>
              <a:t> </a:t>
            </a:r>
            <a:r>
              <a:rPr lang="zh-TW" altLang="en-US" sz="2000" dirty="0"/>
              <a:t>搭建神經網路</a:t>
            </a:r>
            <a:endParaRPr lang="en-US" altLang="zh-TW" sz="2000" dirty="0"/>
          </a:p>
          <a:p>
            <a:r>
              <a:rPr lang="zh-TW" altLang="en-US" sz="2000" dirty="0"/>
              <a:t>的實作部分。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6795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B92C8-B877-4DEF-9292-6DEC09D8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 </a:t>
            </a:r>
            <a:r>
              <a:rPr lang="en-US" altLang="zh-TW" dirty="0"/>
              <a:t>character RNN </a:t>
            </a:r>
            <a:r>
              <a:rPr lang="zh-TW" altLang="en-US" dirty="0"/>
              <a:t>── 資料集介紹</a:t>
            </a: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347B1F89-F694-4536-9A37-39D6F5562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253052"/>
          <a:ext cx="10338215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點陣圖影像" r:id="rId3" imgW="7969320" imgH="1276200" progId="Paint.Picture">
                  <p:embed/>
                </p:oleObj>
              </mc:Choice>
              <mc:Fallback>
                <p:oleObj name="點陣圖影像" r:id="rId3" imgW="7969320" imgH="1276200" progId="Paint.Picture">
                  <p:embed/>
                  <p:pic>
                    <p:nvPicPr>
                      <p:cNvPr id="4" name="物件 3">
                        <a:extLst>
                          <a:ext uri="{FF2B5EF4-FFF2-40B4-BE49-F238E27FC236}">
                            <a16:creationId xmlns:a16="http://schemas.microsoft.com/office/drawing/2014/main" id="{347B1F89-F694-4536-9A37-39D6F5562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253052"/>
                        <a:ext cx="10338215" cy="165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F3C21CD-9A17-45CB-A85C-6359AD09D823}"/>
              </a:ext>
            </a:extLst>
          </p:cNvPr>
          <p:cNvSpPr txBox="1"/>
          <p:nvPr/>
        </p:nvSpPr>
        <p:spPr>
          <a:xfrm>
            <a:off x="838200" y="1978555"/>
            <a:ext cx="8011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我們可以在 </a:t>
            </a:r>
            <a:r>
              <a:rPr lang="en-US" altLang="zh-TW" sz="2000" dirty="0">
                <a:hlinkClick r:id="rId5"/>
              </a:rPr>
              <a:t>http://homl.info/shakespeare</a:t>
            </a:r>
            <a:r>
              <a:rPr lang="zh-TW" altLang="en-US" sz="2000" dirty="0"/>
              <a:t> 中下載所有莎士比亞的著作，</a:t>
            </a:r>
            <a:endParaRPr lang="en-US" altLang="zh-TW" sz="2000" dirty="0"/>
          </a:p>
          <a:p>
            <a:r>
              <a:rPr lang="zh-TW" altLang="en-US" sz="2000" dirty="0"/>
              <a:t>裡面總共約有</a:t>
            </a:r>
            <a:r>
              <a:rPr lang="zh-TW" altLang="en-US" sz="2000" b="1" dirty="0"/>
              <a:t>一百萬元的字元序列</a:t>
            </a:r>
            <a:r>
              <a:rPr lang="en-US" altLang="zh-TW" sz="2000" dirty="0"/>
              <a:t>(</a:t>
            </a:r>
            <a:r>
              <a:rPr lang="zh-TW" altLang="en-US" sz="2000" dirty="0"/>
              <a:t>包含標點符號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519A873-D865-4D36-9095-68322AB5059A}"/>
              </a:ext>
            </a:extLst>
          </p:cNvPr>
          <p:cNvSpPr txBox="1"/>
          <p:nvPr/>
        </p:nvSpPr>
        <p:spPr>
          <a:xfrm>
            <a:off x="838200" y="4969932"/>
            <a:ext cx="3651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以上為全文中的前</a:t>
            </a:r>
            <a:r>
              <a:rPr lang="en-US" altLang="zh-TW" sz="2000" dirty="0"/>
              <a:t>500</a:t>
            </a:r>
            <a:r>
              <a:rPr lang="zh-TW" altLang="en-US" sz="2000" dirty="0"/>
              <a:t>個字元。</a:t>
            </a:r>
          </a:p>
        </p:txBody>
      </p:sp>
    </p:spTree>
    <p:extLst>
      <p:ext uri="{BB962C8B-B14F-4D97-AF65-F5344CB8AC3E}">
        <p14:creationId xmlns:p14="http://schemas.microsoft.com/office/powerpoint/2010/main" val="6142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B92C8-B877-4DEF-9292-6DEC09D8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9189"/>
            <a:ext cx="10058400" cy="1450757"/>
          </a:xfrm>
        </p:spPr>
        <p:txBody>
          <a:bodyPr/>
          <a:lstStyle/>
          <a:p>
            <a:r>
              <a:rPr lang="zh-TW" altLang="en-US" dirty="0"/>
              <a:t>實作 </a:t>
            </a:r>
            <a:r>
              <a:rPr lang="en-US" altLang="zh-TW" dirty="0"/>
              <a:t>character RNN </a:t>
            </a:r>
            <a:r>
              <a:rPr lang="zh-TW" altLang="en-US" dirty="0"/>
              <a:t>── 資料集處理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3C21CD-9A17-45CB-A85C-6359AD09D823}"/>
              </a:ext>
            </a:extLst>
          </p:cNvPr>
          <p:cNvSpPr txBox="1"/>
          <p:nvPr/>
        </p:nvSpPr>
        <p:spPr>
          <a:xfrm>
            <a:off x="585651" y="2635123"/>
            <a:ext cx="113271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1. </a:t>
            </a:r>
            <a:r>
              <a:rPr lang="zh-TW" altLang="en-US" sz="2000" dirty="0"/>
              <a:t>切分資料組 </a:t>
            </a:r>
            <a:r>
              <a:rPr lang="en-US" altLang="zh-TW" sz="2000" dirty="0"/>
              <a:t>(</a:t>
            </a:r>
            <a:r>
              <a:rPr lang="zh-TW" altLang="en-US" sz="2000" dirty="0"/>
              <a:t>訓練 </a:t>
            </a:r>
            <a:r>
              <a:rPr lang="en-US" altLang="zh-TW" sz="2000" dirty="0"/>
              <a:t>:</a:t>
            </a:r>
            <a:r>
              <a:rPr lang="zh-TW" altLang="en-US" sz="2000" dirty="0"/>
              <a:t> 驗證 </a:t>
            </a:r>
            <a:r>
              <a:rPr lang="en-US" altLang="zh-TW" sz="2000" dirty="0"/>
              <a:t>:</a:t>
            </a:r>
            <a:r>
              <a:rPr lang="zh-TW" altLang="en-US" sz="2000" dirty="0"/>
              <a:t> 測試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9 : 0.5 : 0.5)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2. </a:t>
            </a:r>
            <a:r>
              <a:rPr lang="zh-TW" altLang="en-US" sz="2000" dirty="0"/>
              <a:t>我們希望把所有文字</a:t>
            </a:r>
            <a:r>
              <a:rPr lang="zh-TW" altLang="en-US" sz="2000" b="1" dirty="0"/>
              <a:t>轉換</a:t>
            </a:r>
            <a:r>
              <a:rPr lang="zh-TW" altLang="en-US" sz="2000" dirty="0"/>
              <a:t>為數字，幸運的是，裡面總共只有 </a:t>
            </a:r>
            <a:r>
              <a:rPr lang="en-US" altLang="zh-TW" sz="2000" dirty="0"/>
              <a:t>39</a:t>
            </a:r>
            <a:r>
              <a:rPr lang="zh-TW" altLang="en-US" sz="2000" dirty="0"/>
              <a:t> 不同的符號，所以我們把他們編號</a:t>
            </a:r>
            <a:endParaRPr lang="en-US" altLang="zh-TW" sz="2000" dirty="0"/>
          </a:p>
          <a:p>
            <a:r>
              <a:rPr lang="zh-TW" altLang="en-US" sz="2000" dirty="0"/>
              <a:t>     為 </a:t>
            </a:r>
            <a:r>
              <a:rPr lang="en-US" altLang="zh-TW" sz="2000" dirty="0"/>
              <a:t>0~38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3. </a:t>
            </a:r>
            <a:r>
              <a:rPr lang="zh-TW" altLang="en-US" sz="2000" dirty="0"/>
              <a:t>我們必須做</a:t>
            </a:r>
            <a:r>
              <a:rPr lang="zh-TW" altLang="en-US" sz="2000" b="1" dirty="0"/>
              <a:t>批次訓練 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製作子字元序列，稱作窗口</a:t>
            </a:r>
            <a:r>
              <a:rPr lang="en-US" altLang="zh-TW" sz="2000" b="1" dirty="0"/>
              <a:t>)</a:t>
            </a:r>
            <a:r>
              <a:rPr lang="zh-TW" altLang="en-US" sz="2000" dirty="0"/>
              <a:t>，否則整個實例丟進去訓練，會變成要訓練</a:t>
            </a:r>
            <a:r>
              <a:rPr lang="en-US" altLang="zh-TW" sz="2000" dirty="0"/>
              <a:t>100</a:t>
            </a:r>
          </a:p>
          <a:p>
            <a:r>
              <a:rPr lang="zh-TW" altLang="en-US" sz="2000" dirty="0"/>
              <a:t>     萬層的網路，過程中需要把原本的資料組</a:t>
            </a:r>
            <a:r>
              <a:rPr lang="zh-TW" altLang="en-US" sz="2000" b="1" dirty="0"/>
              <a:t>壓縮</a:t>
            </a:r>
            <a:r>
              <a:rPr lang="zh-TW" altLang="en-US" sz="2000" dirty="0"/>
              <a:t>成向量以便訓練，</a:t>
            </a:r>
            <a:endParaRPr lang="en-US" altLang="zh-TW" sz="2000" dirty="0"/>
          </a:p>
          <a:p>
            <a:r>
              <a:rPr lang="zh-TW" altLang="en-US" sz="2000" dirty="0"/>
              <a:t>     例如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{{1,2},{3,4},{5,6}}</a:t>
            </a:r>
            <a:r>
              <a:rPr lang="zh-TW" altLang="en-US" sz="2000" dirty="0"/>
              <a:t> → </a:t>
            </a:r>
            <a:r>
              <a:rPr lang="en-US" altLang="zh-TW" sz="2000" dirty="0"/>
              <a:t>{[1,2],[3,4],[5,6]}</a:t>
            </a:r>
            <a:r>
              <a:rPr lang="zh-TW" altLang="en-US" sz="2000" dirty="0"/>
              <a:t>，並洗亂每個窗口順序。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287F11-5BD7-4DCF-A8E0-68C5007F15FD}"/>
              </a:ext>
            </a:extLst>
          </p:cNvPr>
          <p:cNvSpPr txBox="1"/>
          <p:nvPr/>
        </p:nvSpPr>
        <p:spPr>
          <a:xfrm>
            <a:off x="524691" y="195170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處理過程 </a:t>
            </a:r>
            <a:r>
              <a:rPr lang="en-US" altLang="zh-TW" sz="2400" b="1" dirty="0"/>
              <a:t>: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05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C6E0641-EEA4-4A80-B821-5BC40F2AF59A}"/>
              </a:ext>
            </a:extLst>
          </p:cNvPr>
          <p:cNvSpPr txBox="1"/>
          <p:nvPr/>
        </p:nvSpPr>
        <p:spPr>
          <a:xfrm>
            <a:off x="637903" y="1998087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處理後資料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待丟入模型</a:t>
            </a:r>
            <a:r>
              <a:rPr lang="en-US" altLang="zh-TW" sz="2400" b="1" dirty="0"/>
              <a:t>)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endParaRPr lang="en-US" altLang="zh-TW" sz="24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F2DA3B-29A3-48FB-B364-062F96FD55AF}"/>
              </a:ext>
            </a:extLst>
          </p:cNvPr>
          <p:cNvSpPr txBox="1"/>
          <p:nvPr/>
        </p:nvSpPr>
        <p:spPr>
          <a:xfrm>
            <a:off x="1096963" y="2921168"/>
            <a:ext cx="98732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</a:t>
            </a:r>
            <a:r>
              <a:rPr lang="zh-TW" altLang="en-US" sz="2000" dirty="0"/>
              <a:t>總字元數</a:t>
            </a:r>
            <a:r>
              <a:rPr lang="en-US" altLang="zh-TW" sz="2000" dirty="0"/>
              <a:t>-100)</a:t>
            </a:r>
            <a:r>
              <a:rPr lang="zh-TW" altLang="en-US" sz="2000" dirty="0"/>
              <a:t> 筆</a:t>
            </a:r>
            <a:r>
              <a:rPr lang="zh-TW" altLang="en-US" sz="2000" b="1" dirty="0"/>
              <a:t>大小為 </a:t>
            </a:r>
            <a:r>
              <a:rPr lang="en-US" altLang="zh-TW" sz="2000" b="1" dirty="0"/>
              <a:t>101</a:t>
            </a:r>
            <a:r>
              <a:rPr lang="zh-TW" altLang="en-US" sz="2000" b="1" dirty="0"/>
              <a:t> 的字串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前</a:t>
            </a:r>
            <a:r>
              <a:rPr lang="en-US" altLang="zh-TW" sz="2000" b="1" dirty="0"/>
              <a:t>100</a:t>
            </a:r>
            <a:r>
              <a:rPr lang="zh-TW" altLang="en-US" sz="2000" b="1" dirty="0"/>
              <a:t>個字元為訓練資料，最後一個字元為標籤</a:t>
            </a:r>
            <a:r>
              <a:rPr lang="en-US" altLang="zh-TW" sz="2000" b="1" dirty="0"/>
              <a:t>)</a:t>
            </a:r>
            <a:r>
              <a:rPr lang="zh-TW" altLang="en-US" sz="2000" b="1" dirty="0"/>
              <a:t>。</a:t>
            </a:r>
            <a:endParaRPr lang="en-US" altLang="zh-TW" sz="2000" b="1" dirty="0"/>
          </a:p>
          <a:p>
            <a:endParaRPr lang="en-US" altLang="zh-TW" sz="2000" b="1" dirty="0"/>
          </a:p>
          <a:p>
            <a:r>
              <a:rPr lang="zh-TW" altLang="en-US" sz="2000" dirty="0"/>
              <a:t>根據前述缺點，若超過</a:t>
            </a:r>
            <a:r>
              <a:rPr lang="en-US" altLang="zh-TW" sz="2000" dirty="0"/>
              <a:t>100</a:t>
            </a:r>
            <a:r>
              <a:rPr lang="zh-TW" altLang="en-US" sz="2000" dirty="0"/>
              <a:t>個字元的預測較差，會在</a:t>
            </a:r>
            <a:r>
              <a:rPr lang="zh-TW" altLang="en-US" sz="2000" b="1" dirty="0"/>
              <a:t>後面做測試。</a:t>
            </a:r>
            <a:endParaRPr lang="zh-TW" altLang="en-US" sz="2000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CE86611-333F-497E-9F1C-6477DED4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zh-TW" altLang="en-US" dirty="0"/>
              <a:t>實作 </a:t>
            </a:r>
            <a:r>
              <a:rPr lang="en-US" altLang="zh-TW" dirty="0"/>
              <a:t>character RNN </a:t>
            </a:r>
            <a:r>
              <a:rPr lang="zh-TW" altLang="en-US" dirty="0"/>
              <a:t>── 資料集處理</a:t>
            </a:r>
          </a:p>
        </p:txBody>
      </p:sp>
    </p:spTree>
    <p:extLst>
      <p:ext uri="{BB962C8B-B14F-4D97-AF65-F5344CB8AC3E}">
        <p14:creationId xmlns:p14="http://schemas.microsoft.com/office/powerpoint/2010/main" val="3992613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.865"/>
  <p:tag name="ORIGINALWIDTH" val="2632.171"/>
  <p:tag name="LATEXADDIN" val="\documentclass{article}&#10;\usepackage{amsmath}&#10;\pagestyle{empty}&#10;\begin{document}&#10;&#10;$$\begin{array}{l}&#10;z_{(t)}=\sigma ( W_{xz}^Tx_{(t)}+ W_{hz}^Th_{(t-1)}+ b_z) \\\\&#10;r_{(t)}=\sigma ( W_{xr}^Tx_{(t)}+ W_{hr}^Th_{(t-1)}+ b_r) \\\\&#10;h'_{(t)}=\tanh ( W_{xh'}^Tx_{(t)}+ W_{hh'}^T(r_{(t)}\otimes h_{(t-1)})+ b_{h'}) \\\\&#10;h_{(t)}=z_{(t)}\otimes h_{(t-1)} + (1-z_{(t)})\otimes h'_{(t)}&#10;\end{array}$$&#10;&#10;\end{document}"/>
  <p:tag name="IGUANATEXSIZE" val="28"/>
  <p:tag name="IGUANATEXCURSOR" val="310"/>
  <p:tag name="TRANSPARENCY" val="True"/>
  <p:tag name="FILENAME" val="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</TotalTime>
  <Words>1094</Words>
  <Application>Microsoft Office PowerPoint</Application>
  <PresentationFormat>寬螢幕</PresentationFormat>
  <Paragraphs>74</Paragraphs>
  <Slides>13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 Unicode MS</vt:lpstr>
      <vt:lpstr>新細明體</vt:lpstr>
      <vt:lpstr>Arial</vt:lpstr>
      <vt:lpstr>Calibri</vt:lpstr>
      <vt:lpstr>Calibri Light</vt:lpstr>
      <vt:lpstr>回顧</vt:lpstr>
      <vt:lpstr>點陣圖影像</vt:lpstr>
      <vt:lpstr>Character RNN</vt:lpstr>
      <vt:lpstr>Character RNN 簡介</vt:lpstr>
      <vt:lpstr>Character RNN 厲害之處</vt:lpstr>
      <vt:lpstr>淺談 Gated Recurrent Unit (GRU) 細胞</vt:lpstr>
      <vt:lpstr>淺談 Gated Recurrent Unit (GRU) 細胞</vt:lpstr>
      <vt:lpstr>淺談 Gated Recurrent Unit (GRU) 細胞</vt:lpstr>
      <vt:lpstr>實作 character RNN ── 資料集介紹</vt:lpstr>
      <vt:lpstr>實作 character RNN ── 資料集處理</vt:lpstr>
      <vt:lpstr>實作 character RNN ── 資料集處理</vt:lpstr>
      <vt:lpstr>實作 character RNN ── model 架構 </vt:lpstr>
      <vt:lpstr>實作 character RNN ── 訓練結果</vt:lpstr>
      <vt:lpstr>實作 character RNN ── 結論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RNN</dc:title>
  <dc:creator>徐捷耀</dc:creator>
  <cp:lastModifiedBy>徐捷耀</cp:lastModifiedBy>
  <cp:revision>66</cp:revision>
  <dcterms:created xsi:type="dcterms:W3CDTF">2021-12-26T15:03:30Z</dcterms:created>
  <dcterms:modified xsi:type="dcterms:W3CDTF">2022-01-11T07:48:14Z</dcterms:modified>
</cp:coreProperties>
</file>