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Default Extension="jpeg" ContentType="image/jpeg"/>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732" r:id="rId1"/>
  </p:sldMasterIdLst>
  <p:notesMasterIdLst>
    <p:notesMasterId r:id="rId52"/>
  </p:notesMasterIdLst>
  <p:sldIdLst>
    <p:sldId id="256" r:id="rId2"/>
    <p:sldId id="334" r:id="rId3"/>
    <p:sldId id="335" r:id="rId4"/>
    <p:sldId id="332" r:id="rId5"/>
    <p:sldId id="336" r:id="rId6"/>
    <p:sldId id="324" r:id="rId7"/>
    <p:sldId id="264" r:id="rId8"/>
    <p:sldId id="279" r:id="rId9"/>
    <p:sldId id="280" r:id="rId10"/>
    <p:sldId id="281" r:id="rId11"/>
    <p:sldId id="282" r:id="rId12"/>
    <p:sldId id="283" r:id="rId13"/>
    <p:sldId id="284" r:id="rId14"/>
    <p:sldId id="285" r:id="rId15"/>
    <p:sldId id="287" r:id="rId16"/>
    <p:sldId id="286" r:id="rId17"/>
    <p:sldId id="288" r:id="rId18"/>
    <p:sldId id="289" r:id="rId19"/>
    <p:sldId id="350" r:id="rId20"/>
    <p:sldId id="290" r:id="rId21"/>
    <p:sldId id="351" r:id="rId22"/>
    <p:sldId id="291" r:id="rId23"/>
    <p:sldId id="340" r:id="rId24"/>
    <p:sldId id="338" r:id="rId25"/>
    <p:sldId id="339" r:id="rId26"/>
    <p:sldId id="293" r:id="rId27"/>
    <p:sldId id="337" r:id="rId28"/>
    <p:sldId id="341" r:id="rId29"/>
    <p:sldId id="342" r:id="rId30"/>
    <p:sldId id="347" r:id="rId31"/>
    <p:sldId id="343" r:id="rId32"/>
    <p:sldId id="344" r:id="rId33"/>
    <p:sldId id="352" r:id="rId34"/>
    <p:sldId id="328" r:id="rId35"/>
    <p:sldId id="329" r:id="rId36"/>
    <p:sldId id="330" r:id="rId37"/>
    <p:sldId id="345" r:id="rId38"/>
    <p:sldId id="348" r:id="rId39"/>
    <p:sldId id="349" r:id="rId40"/>
    <p:sldId id="297" r:id="rId41"/>
    <p:sldId id="298" r:id="rId42"/>
    <p:sldId id="300" r:id="rId43"/>
    <p:sldId id="301" r:id="rId44"/>
    <p:sldId id="302" r:id="rId45"/>
    <p:sldId id="304" r:id="rId46"/>
    <p:sldId id="306" r:id="rId47"/>
    <p:sldId id="311" r:id="rId48"/>
    <p:sldId id="353" r:id="rId49"/>
    <p:sldId id="354" r:id="rId50"/>
    <p:sldId id="346" r:id="rId51"/>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CC"/>
    <a:srgbClr val="000000"/>
    <a:srgbClr val="3333FF"/>
    <a:srgbClr val="339933"/>
    <a:srgbClr val="003399"/>
    <a:srgbClr val="006600"/>
    <a:srgbClr val="CC9900"/>
    <a:srgbClr val="FF9900"/>
    <a:srgbClr val="FFCC00"/>
    <a:srgbClr val="9933FF"/>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D7AC3CCA-C797-4891-BE02-D94E43425B78}" styleName="中等深淺樣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4B1156A-380E-4F78-BDF5-A606A8083BF9}" styleName="中等深淺樣式 4 - 輔色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998" autoAdjust="0"/>
    <p:restoredTop sz="94737" autoAdjust="0"/>
  </p:normalViewPr>
  <p:slideViewPr>
    <p:cSldViewPr>
      <p:cViewPr varScale="1">
        <p:scale>
          <a:sx n="88" d="100"/>
          <a:sy n="88" d="100"/>
        </p:scale>
        <p:origin x="-1392" y="-62"/>
      </p:cViewPr>
      <p:guideLst>
        <p:guide orient="horz" pos="2160"/>
        <p:guide pos="2880"/>
      </p:guideLst>
    </p:cSldViewPr>
  </p:slideViewPr>
  <p:outlineViewPr>
    <p:cViewPr>
      <p:scale>
        <a:sx n="33" d="100"/>
        <a:sy n="33" d="100"/>
      </p:scale>
      <p:origin x="0" y="12029"/>
    </p:cViewPr>
  </p:outlin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3A63383-2BFF-48CF-AACE-4311ACAE6BD0}" type="datetimeFigureOut">
              <a:rPr lang="zh-TW" altLang="en-US" smtClean="0"/>
              <a:pPr/>
              <a:t>2021/1/13</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E09F262-B8E5-49AC-BA0F-965DD5B66A5A}" type="slidenum">
              <a:rPr lang="zh-TW" altLang="en-US" smtClean="0"/>
              <a:pPr/>
              <a:t>‹#›</a:t>
            </a:fld>
            <a:endParaRPr lang="zh-TW"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zh-TW" altLang="en-US"/>
              <a:t>按一下以編輯母片標題樣式</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endParaRPr lang="en-US" dirty="0"/>
          </a:p>
        </p:txBody>
      </p:sp>
      <p:sp>
        <p:nvSpPr>
          <p:cNvPr id="4" name="Date Placeholder 3"/>
          <p:cNvSpPr>
            <a:spLocks noGrp="1"/>
          </p:cNvSpPr>
          <p:nvPr>
            <p:ph type="dt" sz="half" idx="10"/>
          </p:nvPr>
        </p:nvSpPr>
        <p:spPr/>
        <p:txBody>
          <a:bodyPr/>
          <a:lstStyle/>
          <a:p>
            <a:fld id="{FD3B88A5-F538-42FB-9C3D-45279F84DD63}" type="datetime1">
              <a:rPr lang="zh-TW" altLang="en-US" smtClean="0"/>
              <a:pPr/>
              <a:t>2021/1/13</a:t>
            </a:fld>
            <a:endParaRPr lang="zh-TW" altLang="en-US"/>
          </a:p>
        </p:txBody>
      </p:sp>
      <p:sp>
        <p:nvSpPr>
          <p:cNvPr id="5" name="Footer Placeholder 4"/>
          <p:cNvSpPr>
            <a:spLocks noGrp="1"/>
          </p:cNvSpPr>
          <p:nvPr>
            <p:ph type="ftr" sz="quarter" idx="11"/>
          </p:nvPr>
        </p:nvSpPr>
        <p:spPr/>
        <p:txBody>
          <a:bodyPr/>
          <a:lstStyle/>
          <a:p>
            <a:endParaRPr lang="zh-TW" altLang="en-US" dirty="0"/>
          </a:p>
        </p:txBody>
      </p:sp>
      <p:sp>
        <p:nvSpPr>
          <p:cNvPr id="6" name="Slide Number Placeholder 5"/>
          <p:cNvSpPr>
            <a:spLocks noGrp="1"/>
          </p:cNvSpPr>
          <p:nvPr>
            <p:ph type="sldNum" sz="quarter" idx="12"/>
          </p:nvPr>
        </p:nvSpPr>
        <p:spPr/>
        <p:txBody>
          <a:bodyPr/>
          <a:lstStyle/>
          <a:p>
            <a:fld id="{90544606-A084-4404-B9A1-9A56BFA65CBE}" type="slidenum">
              <a:rPr lang="zh-TW" altLang="en-US" smtClean="0"/>
              <a:pPr/>
              <a:t>‹#›</a:t>
            </a:fld>
            <a:endParaRPr lang="zh-TW" alt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Vertical Text Placeholder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AD3E203C-9AC8-4748-9244-A01771FFC39E}" type="datetime1">
              <a:rPr lang="zh-TW" altLang="en-US" smtClean="0"/>
              <a:pPr/>
              <a:t>2021/1/13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0544606-A084-4404-B9A1-9A56BFA65CBE}"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zh-TW" altLang="en-US"/>
              <a:t>按一下以編輯母片標題樣式</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Date Placeholder 3"/>
          <p:cNvSpPr>
            <a:spLocks noGrp="1"/>
          </p:cNvSpPr>
          <p:nvPr>
            <p:ph type="dt" sz="half" idx="10"/>
          </p:nvPr>
        </p:nvSpPr>
        <p:spPr/>
        <p:txBody>
          <a:bodyPr/>
          <a:lstStyle/>
          <a:p>
            <a:fld id="{555C3E73-6F33-4FF2-9ECD-E72C0B196486}" type="datetime1">
              <a:rPr lang="zh-TW" altLang="en-US" smtClean="0"/>
              <a:pPr/>
              <a:t>2021/1/13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0544606-A084-4404-B9A1-9A56BFA65CBE}"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a:p>
        </p:txBody>
      </p:sp>
      <p:sp>
        <p:nvSpPr>
          <p:cNvPr id="4" name="Date Placeholder 3"/>
          <p:cNvSpPr>
            <a:spLocks noGrp="1"/>
          </p:cNvSpPr>
          <p:nvPr>
            <p:ph type="dt" sz="half" idx="10"/>
          </p:nvPr>
        </p:nvSpPr>
        <p:spPr/>
        <p:txBody>
          <a:bodyPr/>
          <a:lstStyle/>
          <a:p>
            <a:fld id="{78A7FAEE-36D4-41FF-A24E-1C73F56D563D}" type="datetime1">
              <a:rPr lang="zh-TW" altLang="en-US" smtClean="0"/>
              <a:pPr/>
              <a:t>2021/1/13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0544606-A084-4404-B9A1-9A56BFA65CBE}" type="slidenum">
              <a:rPr lang="zh-TW" altLang="en-US" smtClean="0"/>
              <a:pPr/>
              <a:t>‹#›</a:t>
            </a:fld>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zh-TW" altLang="en-US"/>
              <a:t>按一下以編輯母片標題樣式</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TW" altLang="en-US"/>
              <a:t>按一下以編輯母片文字樣式</a:t>
            </a:r>
          </a:p>
        </p:txBody>
      </p:sp>
      <p:sp>
        <p:nvSpPr>
          <p:cNvPr id="4" name="Date Placeholder 3"/>
          <p:cNvSpPr>
            <a:spLocks noGrp="1"/>
          </p:cNvSpPr>
          <p:nvPr>
            <p:ph type="dt" sz="half" idx="10"/>
          </p:nvPr>
        </p:nvSpPr>
        <p:spPr/>
        <p:txBody>
          <a:bodyPr/>
          <a:lstStyle/>
          <a:p>
            <a:fld id="{B0E9A4FE-B2C0-4F43-95D9-704604806471}" type="datetime1">
              <a:rPr lang="zh-TW" altLang="en-US" smtClean="0"/>
              <a:pPr/>
              <a:t>2021/1/13</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90544606-A084-4404-B9A1-9A56BFA65CBE}" type="slidenum">
              <a:rPr lang="zh-TW" altLang="en-US" smtClean="0"/>
              <a:pPr/>
              <a:t>‹#›</a:t>
            </a:fld>
            <a:endParaRPr lang="zh-TW" alt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Date Placeholder 4"/>
          <p:cNvSpPr>
            <a:spLocks noGrp="1"/>
          </p:cNvSpPr>
          <p:nvPr>
            <p:ph type="dt" sz="half" idx="10"/>
          </p:nvPr>
        </p:nvSpPr>
        <p:spPr/>
        <p:txBody>
          <a:bodyPr/>
          <a:lstStyle/>
          <a:p>
            <a:fld id="{D4E9E29D-4781-48FB-9F65-636496A0C9E7}" type="datetime1">
              <a:rPr lang="zh-TW" altLang="en-US" smtClean="0"/>
              <a:pPr/>
              <a:t>2021/1/13</a:t>
            </a:fld>
            <a:endParaRPr lang="zh-TW" altLang="en-US"/>
          </a:p>
        </p:txBody>
      </p:sp>
      <p:sp>
        <p:nvSpPr>
          <p:cNvPr id="6" name="Footer Placeholder 5"/>
          <p:cNvSpPr>
            <a:spLocks noGrp="1"/>
          </p:cNvSpPr>
          <p:nvPr>
            <p:ph type="ftr" sz="quarter" idx="11"/>
          </p:nvPr>
        </p:nvSpPr>
        <p:spPr/>
        <p:txBody>
          <a:bodyPr/>
          <a:lstStyle/>
          <a:p>
            <a:endParaRPr lang="zh-TW" altLang="en-US" dirty="0"/>
          </a:p>
        </p:txBody>
      </p:sp>
      <p:sp>
        <p:nvSpPr>
          <p:cNvPr id="7" name="Slide Number Placeholder 6"/>
          <p:cNvSpPr>
            <a:spLocks noGrp="1"/>
          </p:cNvSpPr>
          <p:nvPr>
            <p:ph type="sldNum" sz="quarter" idx="12"/>
          </p:nvPr>
        </p:nvSpPr>
        <p:spPr/>
        <p:txBody>
          <a:bodyPr/>
          <a:lstStyle/>
          <a:p>
            <a:fld id="{90544606-A084-4404-B9A1-9A56BFA65CBE}" type="slidenum">
              <a:rPr lang="zh-TW" altLang="en-US" smtClean="0"/>
              <a:pPr/>
              <a:t>‹#›</a:t>
            </a:fld>
            <a:endParaRPr lang="zh-TW"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TW" altLang="en-US"/>
              <a:t>按一下以編輯母片標題樣式</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Date Placeholder 6"/>
          <p:cNvSpPr>
            <a:spLocks noGrp="1"/>
          </p:cNvSpPr>
          <p:nvPr>
            <p:ph type="dt" sz="half" idx="10"/>
          </p:nvPr>
        </p:nvSpPr>
        <p:spPr/>
        <p:txBody>
          <a:bodyPr/>
          <a:lstStyle/>
          <a:p>
            <a:fld id="{820B8127-A61F-451D-B9F5-2B79B53CA437}" type="datetime1">
              <a:rPr lang="zh-TW" altLang="en-US" smtClean="0"/>
              <a:pPr/>
              <a:t>2021/1/13</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90544606-A084-4404-B9A1-9A56BFA65CBE}" type="slidenum">
              <a:rPr lang="zh-TW" altLang="en-US" smtClean="0"/>
              <a:pPr/>
              <a:t>‹#›</a:t>
            </a:fld>
            <a:endParaRPr lang="zh-TW" alt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a:t>按一下以編輯母片標題樣式</a:t>
            </a:r>
            <a:endParaRPr lang="en-US"/>
          </a:p>
        </p:txBody>
      </p:sp>
      <p:sp>
        <p:nvSpPr>
          <p:cNvPr id="3" name="Date Placeholder 2"/>
          <p:cNvSpPr>
            <a:spLocks noGrp="1"/>
          </p:cNvSpPr>
          <p:nvPr>
            <p:ph type="dt" sz="half" idx="10"/>
          </p:nvPr>
        </p:nvSpPr>
        <p:spPr/>
        <p:txBody>
          <a:bodyPr/>
          <a:lstStyle/>
          <a:p>
            <a:fld id="{867293B5-36F9-45E3-918D-48D051BB3AC4}" type="datetime1">
              <a:rPr lang="zh-TW" altLang="en-US" smtClean="0"/>
              <a:pPr/>
              <a:t>2021/1/13</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90544606-A084-4404-B9A1-9A56BFA65CBE}" type="slidenum">
              <a:rPr lang="zh-TW" altLang="en-US" smtClean="0"/>
              <a:pPr/>
              <a:t>‹#›</a:t>
            </a:fld>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94247BA-F67E-4621-8E9D-A0823DFF34B8}" type="datetime1">
              <a:rPr lang="zh-TW" altLang="en-US" smtClean="0"/>
              <a:pPr/>
              <a:t>2021/1/13</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90544606-A084-4404-B9A1-9A56BFA65CBE}"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zh-TW" altLang="en-US"/>
              <a:t>按一下以編輯母片標題樣式</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475B7B02-4AB1-4652-968C-CC38562C8059}" type="datetime1">
              <a:rPr lang="zh-TW" altLang="en-US" smtClean="0"/>
              <a:pPr/>
              <a:t>2021/1/13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0544606-A084-4404-B9A1-9A56BFA65CBE}" type="slidenum">
              <a:rPr lang="zh-TW" altLang="en-US" smtClean="0"/>
              <a:pPr/>
              <a:t>‹#›</a:t>
            </a:fld>
            <a:endParaRPr lang="zh-TW" alt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zh-TW" altLang="en-US"/>
              <a:t>按一下以編輯母片標題樣式</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a:t>按一下圖示以新增圖片</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5" name="Date Placeholder 4"/>
          <p:cNvSpPr>
            <a:spLocks noGrp="1"/>
          </p:cNvSpPr>
          <p:nvPr>
            <p:ph type="dt" sz="half" idx="10"/>
          </p:nvPr>
        </p:nvSpPr>
        <p:spPr/>
        <p:txBody>
          <a:bodyPr/>
          <a:lstStyle/>
          <a:p>
            <a:fld id="{39489949-B3F8-4BE3-9BF5-624DA636BF3D}" type="datetime1">
              <a:rPr lang="zh-TW" altLang="en-US" smtClean="0"/>
              <a:pPr/>
              <a:t>2021/1/13</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90544606-A084-4404-B9A1-9A56BFA65CBE}" type="slidenum">
              <a:rPr lang="zh-TW" altLang="en-US" smtClean="0"/>
              <a:pPr/>
              <a:t>‹#›</a:t>
            </a:fld>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zh-TW" altLang="en-US"/>
              <a:t>按一下以編輯母片標題樣式</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9DF92076-FD57-45A3-9406-DD50AB93A5FE}" type="datetime1">
              <a:rPr lang="zh-TW" altLang="en-US" smtClean="0"/>
              <a:pPr/>
              <a:t>2021/1/13</a:t>
            </a:fld>
            <a:endParaRPr lang="zh-TW" alt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zh-TW" altLang="en-US" dirty="0"/>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90544606-A084-4404-B9A1-9A56BFA65CBE}" type="slidenum">
              <a:rPr lang="zh-TW" altLang="en-US" smtClean="0"/>
              <a:pPr/>
              <a:t>‹#›</a:t>
            </a:fld>
            <a:endParaRPr lang="zh-TW" alt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image" Target="../media/image26.png"/><Relationship Id="rId7"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9" Type="http://schemas.openxmlformats.org/officeDocument/2006/relationships/image" Target="../media/image32.png"/></Relationships>
</file>

<file path=ppt/slides/_rels/slide2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2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sz="5400" dirty="0"/>
              <a:t>Multidimensional Scaling </a:t>
            </a:r>
            <a:endParaRPr lang="zh-TW" altLang="en-US" dirty="0"/>
          </a:p>
        </p:txBody>
      </p:sp>
    </p:spTree>
    <p:extLst>
      <p:ext uri="{BB962C8B-B14F-4D97-AF65-F5344CB8AC3E}">
        <p14:creationId xmlns:p14="http://schemas.microsoft.com/office/powerpoint/2010/main" xmlns="" val="24479517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EF8BFF8-7CE7-4F06-B1D3-CE6981014AD1}"/>
              </a:ext>
            </a:extLst>
          </p:cNvPr>
          <p:cNvSpPr>
            <a:spLocks noGrp="1"/>
          </p:cNvSpPr>
          <p:nvPr>
            <p:ph type="title"/>
          </p:nvPr>
        </p:nvSpPr>
        <p:spPr/>
        <p:txBody>
          <a:bodyPr/>
          <a:lstStyle/>
          <a:p>
            <a:r>
              <a:rPr lang="en-US" altLang="zh-TW" dirty="0"/>
              <a:t>Deriving metric MDS</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BC5EA22E-EFEE-4CDF-AD9F-BE8BE8156E55}"/>
                  </a:ext>
                </a:extLst>
              </p:cNvPr>
              <p:cNvSpPr>
                <a:spLocks noGrp="1"/>
              </p:cNvSpPr>
              <p:nvPr>
                <p:ph idx="1"/>
              </p:nvPr>
            </p:nvSpPr>
            <p:spPr/>
            <p:txBody>
              <a:bodyPr>
                <a:normAutofit/>
              </a:bodyPr>
              <a:lstStyle/>
              <a:p>
                <a:pPr marL="0" indent="0">
                  <a:lnSpc>
                    <a:spcPct val="150000"/>
                  </a:lnSpc>
                  <a:buNone/>
                </a:pPr>
                <a14:m>
                  <m:oMath xmlns:m="http://schemas.openxmlformats.org/officeDocument/2006/math">
                    <m:f>
                      <m:fPr>
                        <m:ctrlPr>
                          <a:rPr lang="en-US" altLang="zh-TW" i="1" smtClean="0">
                            <a:solidFill>
                              <a:srgbClr val="0000FF"/>
                            </a:solidFill>
                            <a:latin typeface="Cambria Math" panose="02040503050406030204" pitchFamily="18" charset="0"/>
                          </a:rPr>
                        </m:ctrlPr>
                      </m:fPr>
                      <m:num>
                        <m:r>
                          <a:rPr lang="en-US" altLang="zh-TW" i="1">
                            <a:solidFill>
                              <a:srgbClr val="0000FF"/>
                            </a:solidFill>
                            <a:latin typeface="Cambria Math" panose="02040503050406030204" pitchFamily="18" charset="0"/>
                          </a:rPr>
                          <m:t>1</m:t>
                        </m:r>
                      </m:num>
                      <m:den>
                        <m:r>
                          <a:rPr lang="en-US" altLang="zh-TW" i="1">
                            <a:solidFill>
                              <a:srgbClr val="0000FF"/>
                            </a:solidFill>
                            <a:latin typeface="Cambria Math" panose="02040503050406030204" pitchFamily="18" charset="0"/>
                          </a:rPr>
                          <m:t>𝑛</m:t>
                        </m:r>
                      </m:den>
                    </m:f>
                    <m:nary>
                      <m:naryPr>
                        <m:chr m:val="∑"/>
                        <m:ctrlPr>
                          <a:rPr lang="en-US" altLang="zh-TW" i="1">
                            <a:solidFill>
                              <a:srgbClr val="0000FF"/>
                            </a:solidFill>
                            <a:latin typeface="Cambria Math" panose="02040503050406030204" pitchFamily="18" charset="0"/>
                          </a:rPr>
                        </m:ctrlPr>
                      </m:naryPr>
                      <m:sub>
                        <m:r>
                          <m:rPr>
                            <m:brk m:alnAt="23"/>
                          </m:rPr>
                          <a:rPr lang="en-US" altLang="zh-TW" i="1">
                            <a:solidFill>
                              <a:srgbClr val="0000FF"/>
                            </a:solidFill>
                            <a:latin typeface="Cambria Math" panose="02040503050406030204" pitchFamily="18" charset="0"/>
                          </a:rPr>
                          <m:t>𝑟</m:t>
                        </m:r>
                        <m:r>
                          <a:rPr lang="en-US" altLang="zh-TW" i="1">
                            <a:solidFill>
                              <a:srgbClr val="0000FF"/>
                            </a:solidFill>
                            <a:latin typeface="Cambria Math" panose="02040503050406030204" pitchFamily="18" charset="0"/>
                          </a:rPr>
                          <m:t>=1</m:t>
                        </m:r>
                      </m:sub>
                      <m:sup>
                        <m:r>
                          <a:rPr lang="en-US" altLang="zh-TW" i="1">
                            <a:solidFill>
                              <a:srgbClr val="0000FF"/>
                            </a:solidFill>
                            <a:latin typeface="Cambria Math" panose="02040503050406030204" pitchFamily="18" charset="0"/>
                          </a:rPr>
                          <m:t>𝑛</m:t>
                        </m:r>
                      </m:sup>
                      <m:e>
                        <m:sSubSup>
                          <m:sSubSupPr>
                            <m:ctrlPr>
                              <a:rPr lang="en-US" altLang="zh-TW" i="1">
                                <a:solidFill>
                                  <a:srgbClr val="0000FF"/>
                                </a:solidFill>
                                <a:latin typeface="Cambria Math" panose="02040503050406030204" pitchFamily="18" charset="0"/>
                              </a:rPr>
                            </m:ctrlPr>
                          </m:sSubSupPr>
                          <m:e>
                            <m:r>
                              <a:rPr lang="en-US" altLang="zh-TW" i="1">
                                <a:solidFill>
                                  <a:srgbClr val="0000FF"/>
                                </a:solidFill>
                                <a:latin typeface="Cambria Math" panose="02040503050406030204" pitchFamily="18" charset="0"/>
                              </a:rPr>
                              <m:t>𝑑</m:t>
                            </m:r>
                          </m:e>
                          <m:sub>
                            <m:r>
                              <a:rPr lang="en-US" altLang="zh-TW" i="1">
                                <a:solidFill>
                                  <a:srgbClr val="0000FF"/>
                                </a:solidFill>
                                <a:latin typeface="Cambria Math" panose="02040503050406030204" pitchFamily="18" charset="0"/>
                              </a:rPr>
                              <m:t>𝑟𝑠</m:t>
                            </m:r>
                          </m:sub>
                          <m:sup>
                            <m:r>
                              <a:rPr lang="en-US" altLang="zh-TW" i="1">
                                <a:solidFill>
                                  <a:srgbClr val="0000FF"/>
                                </a:solidFill>
                                <a:latin typeface="Cambria Math" panose="02040503050406030204" pitchFamily="18" charset="0"/>
                              </a:rPr>
                              <m:t>2</m:t>
                            </m:r>
                          </m:sup>
                        </m:sSubSup>
                      </m:e>
                    </m:nary>
                    <m:r>
                      <a:rPr lang="en-US" altLang="zh-TW" b="0" i="0" smtClean="0">
                        <a:solidFill>
                          <a:schemeClr val="tx1"/>
                        </a:solidFill>
                        <a:latin typeface="Cambria Math" panose="02040503050406030204" pitchFamily="18" charset="0"/>
                      </a:rPr>
                      <m:t>=</m:t>
                    </m:r>
                  </m:oMath>
                </a14:m>
                <a:r>
                  <a:rPr lang="en-US" altLang="zh-TW" dirty="0">
                    <a:solidFill>
                      <a:srgbClr val="FF0000"/>
                    </a:solidFill>
                  </a:rPr>
                  <a:t> </a:t>
                </a:r>
                <a14:m>
                  <m:oMath xmlns:m="http://schemas.openxmlformats.org/officeDocument/2006/math">
                    <m:f>
                      <m:fPr>
                        <m:ctrlPr>
                          <a:rPr lang="en-US" altLang="zh-TW" i="1">
                            <a:solidFill>
                              <a:srgbClr val="FF0000"/>
                            </a:solidFill>
                            <a:latin typeface="Cambria Math" panose="02040503050406030204" pitchFamily="18" charset="0"/>
                          </a:rPr>
                        </m:ctrlPr>
                      </m:fPr>
                      <m:num>
                        <m:r>
                          <a:rPr lang="en-US" altLang="zh-TW" i="1">
                            <a:solidFill>
                              <a:srgbClr val="FF0000"/>
                            </a:solidFill>
                            <a:latin typeface="Cambria Math" panose="02040503050406030204" pitchFamily="18" charset="0"/>
                          </a:rPr>
                          <m:t>1</m:t>
                        </m:r>
                      </m:num>
                      <m:den>
                        <m:r>
                          <a:rPr lang="en-US" altLang="zh-TW" i="1">
                            <a:solidFill>
                              <a:srgbClr val="FF0000"/>
                            </a:solidFill>
                            <a:latin typeface="Cambria Math" panose="02040503050406030204" pitchFamily="18" charset="0"/>
                          </a:rPr>
                          <m:t>𝑛</m:t>
                        </m:r>
                      </m:den>
                    </m:f>
                  </m:oMath>
                </a14:m>
                <a:r>
                  <a:rPr lang="en-US" altLang="zh-TW" dirty="0">
                    <a:solidFill>
                      <a:srgbClr val="FF0000"/>
                    </a:solidFill>
                  </a:rPr>
                  <a:t> </a:t>
                </a:r>
                <a14:m>
                  <m:oMath xmlns:m="http://schemas.openxmlformats.org/officeDocument/2006/math">
                    <m:nary>
                      <m:naryPr>
                        <m:chr m:val="∑"/>
                        <m:ctrlPr>
                          <a:rPr lang="en-US" altLang="zh-TW" i="1">
                            <a:solidFill>
                              <a:srgbClr val="FF0000"/>
                            </a:solidFill>
                            <a:latin typeface="Cambria Math" panose="02040503050406030204" pitchFamily="18" charset="0"/>
                          </a:rPr>
                        </m:ctrlPr>
                      </m:naryPr>
                      <m:sub>
                        <m:r>
                          <m:rPr>
                            <m:brk m:alnAt="23"/>
                          </m:rPr>
                          <a:rPr lang="en-US" altLang="zh-TW" i="1">
                            <a:solidFill>
                              <a:srgbClr val="FF0000"/>
                            </a:solidFill>
                            <a:latin typeface="Cambria Math" panose="02040503050406030204" pitchFamily="18" charset="0"/>
                          </a:rPr>
                          <m:t>𝑟</m:t>
                        </m:r>
                        <m:r>
                          <a:rPr lang="en-US" altLang="zh-TW" i="1">
                            <a:solidFill>
                              <a:srgbClr val="FF0000"/>
                            </a:solidFill>
                            <a:latin typeface="Cambria Math" panose="02040503050406030204" pitchFamily="18" charset="0"/>
                          </a:rPr>
                          <m:t>=1</m:t>
                        </m:r>
                      </m:sub>
                      <m:sup>
                        <m:r>
                          <a:rPr lang="en-US" altLang="zh-TW" i="1">
                            <a:solidFill>
                              <a:srgbClr val="FF0000"/>
                            </a:solidFill>
                            <a:latin typeface="Cambria Math" panose="02040503050406030204" pitchFamily="18" charset="0"/>
                          </a:rPr>
                          <m:t>𝑛</m:t>
                        </m:r>
                      </m:sup>
                      <m:e>
                        <m:sSub>
                          <m:sSubPr>
                            <m:ctrlPr>
                              <a:rPr lang="en-US" altLang="zh-TW" i="1" dirty="0">
                                <a:solidFill>
                                  <a:srgbClr val="FF0000"/>
                                </a:solidFill>
                                <a:latin typeface="Cambria Math" panose="02040503050406030204" pitchFamily="18" charset="0"/>
                              </a:rPr>
                            </m:ctrlPr>
                          </m:sSubPr>
                          <m:e>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𝑟</m:t>
                                </m:r>
                              </m:sub>
                            </m:sSub>
                            <m:r>
                              <a:rPr lang="en-US" altLang="zh-TW" i="1" baseline="30000" dirty="0">
                                <a:solidFill>
                                  <a:srgbClr val="FF0000"/>
                                </a:solidFill>
                                <a:latin typeface="Cambria Math" panose="02040503050406030204" pitchFamily="18" charset="0"/>
                              </a:rPr>
                              <m:t>𝑇</m:t>
                            </m:r>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𝑟</m:t>
                            </m:r>
                          </m:sub>
                        </m:sSub>
                      </m:e>
                    </m:nary>
                    <m:r>
                      <a:rPr lang="en-US" altLang="zh-TW" i="1" smtClean="0">
                        <a:solidFill>
                          <a:schemeClr val="tx1"/>
                        </a:solidFill>
                        <a:latin typeface="Cambria Math" panose="02040503050406030204" pitchFamily="18" charset="0"/>
                      </a:rPr>
                      <m:t>+</m:t>
                    </m:r>
                    <m:sSub>
                      <m:sSubPr>
                        <m:ctrlPr>
                          <a:rPr lang="en-US" altLang="zh-TW" i="1" dirty="0" smtClean="0">
                            <a:solidFill>
                              <a:schemeClr val="tx1"/>
                            </a:solidFill>
                            <a:latin typeface="Cambria Math" panose="02040503050406030204" pitchFamily="18" charset="0"/>
                          </a:rPr>
                        </m:ctrlPr>
                      </m:sSubPr>
                      <m:e>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𝑠</m:t>
                        </m:r>
                      </m:sub>
                    </m:sSub>
                    <m:r>
                      <a:rPr lang="en-US" altLang="zh-TW" i="1" baseline="30000" dirty="0">
                        <a:solidFill>
                          <a:schemeClr val="tx1"/>
                        </a:solidFill>
                        <a:latin typeface="Cambria Math" panose="02040503050406030204" pitchFamily="18" charset="0"/>
                      </a:rPr>
                      <m:t>𝑇</m:t>
                    </m:r>
                    <m:sSub>
                      <m:sSubPr>
                        <m:ctrlPr>
                          <a:rPr lang="en-US" altLang="zh-TW" i="1" dirty="0">
                            <a:solidFill>
                              <a:schemeClr val="tx1"/>
                            </a:solidFill>
                            <a:latin typeface="Cambria Math" panose="02040503050406030204" pitchFamily="18" charset="0"/>
                          </a:rPr>
                        </m:ctrlPr>
                      </m:sSubPr>
                      <m:e>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𝑠</m:t>
                        </m:r>
                      </m:sub>
                    </m:sSub>
                  </m:oMath>
                </a14:m>
                <a:r>
                  <a:rPr lang="en-US" altLang="zh-TW" kern="100" dirty="0">
                    <a:solidFill>
                      <a:srgbClr val="7030A0"/>
                    </a:solidFill>
                    <a:ea typeface="Arial Unicode MS" pitchFamily="34" charset="-120"/>
                    <a:cs typeface="Arial Unicode MS" pitchFamily="34" charset="-120"/>
                  </a:rPr>
                  <a:t> </a:t>
                </a:r>
                <a14:m>
                  <m:oMath xmlns:m="http://schemas.openxmlformats.org/officeDocument/2006/math">
                    <m:r>
                      <m:rPr>
                        <m:nor/>
                      </m:rPr>
                      <a:rPr lang="en-US" altLang="zh-TW" kern="100" dirty="0">
                        <a:solidFill>
                          <a:srgbClr val="7030A0"/>
                        </a:solidFill>
                        <a:latin typeface="Arial Unicode MS" pitchFamily="34" charset="-120"/>
                        <a:ea typeface="Arial Unicode MS" pitchFamily="34" charset="-120"/>
                        <a:cs typeface="Arial Unicode MS" pitchFamily="34" charset="-120"/>
                      </a:rPr>
                      <m:t>‧ ‧ ‧ </m:t>
                    </m:r>
                    <m:r>
                      <a:rPr lang="en-US" altLang="zh-TW" i="1" kern="100" dirty="0">
                        <a:solidFill>
                          <a:srgbClr val="7030A0"/>
                        </a:solidFill>
                        <a:latin typeface="Cambria Math" panose="02040503050406030204" pitchFamily="18" charset="0"/>
                        <a:ea typeface="Arial Unicode MS" pitchFamily="34" charset="-120"/>
                        <a:cs typeface="Arial Unicode MS" pitchFamily="34" charset="-120"/>
                      </a:rPr>
                      <m:t>①</m:t>
                    </m:r>
                  </m:oMath>
                </a14:m>
                <a:endParaRPr lang="en-US" altLang="zh-TW" dirty="0"/>
              </a:p>
              <a:p>
                <a:pPr marL="0" indent="0">
                  <a:lnSpc>
                    <a:spcPct val="150000"/>
                  </a:lnSpc>
                  <a:buNone/>
                </a:pPr>
                <a14:m>
                  <m:oMath xmlns:m="http://schemas.openxmlformats.org/officeDocument/2006/math">
                    <m:f>
                      <m:fPr>
                        <m:ctrlPr>
                          <a:rPr lang="en-US" altLang="zh-TW" i="1" smtClean="0">
                            <a:solidFill>
                              <a:srgbClr val="00B050"/>
                            </a:solidFill>
                            <a:latin typeface="Cambria Math" panose="02040503050406030204" pitchFamily="18" charset="0"/>
                          </a:rPr>
                        </m:ctrlPr>
                      </m:fPr>
                      <m:num>
                        <m:r>
                          <a:rPr lang="en-US" altLang="zh-TW" i="1">
                            <a:solidFill>
                              <a:srgbClr val="00B050"/>
                            </a:solidFill>
                            <a:latin typeface="Cambria Math" panose="02040503050406030204" pitchFamily="18" charset="0"/>
                          </a:rPr>
                          <m:t>1</m:t>
                        </m:r>
                      </m:num>
                      <m:den>
                        <m:r>
                          <a:rPr lang="en-US" altLang="zh-TW" i="1">
                            <a:solidFill>
                              <a:srgbClr val="00B050"/>
                            </a:solidFill>
                            <a:latin typeface="Cambria Math" panose="02040503050406030204" pitchFamily="18" charset="0"/>
                          </a:rPr>
                          <m:t>𝑛</m:t>
                        </m:r>
                      </m:den>
                    </m:f>
                    <m:nary>
                      <m:naryPr>
                        <m:chr m:val="∑"/>
                        <m:ctrlPr>
                          <a:rPr lang="en-US" altLang="zh-TW" i="1">
                            <a:solidFill>
                              <a:srgbClr val="00B050"/>
                            </a:solidFill>
                            <a:latin typeface="Cambria Math" panose="02040503050406030204" pitchFamily="18" charset="0"/>
                          </a:rPr>
                        </m:ctrlPr>
                      </m:naryPr>
                      <m:sub>
                        <m:r>
                          <a:rPr lang="en-US" altLang="zh-TW" i="1">
                            <a:solidFill>
                              <a:srgbClr val="00B050"/>
                            </a:solidFill>
                            <a:latin typeface="Cambria Math" panose="02040503050406030204" pitchFamily="18" charset="0"/>
                          </a:rPr>
                          <m:t>𝑠</m:t>
                        </m:r>
                        <m:r>
                          <a:rPr lang="en-US" altLang="zh-TW" i="1">
                            <a:solidFill>
                              <a:srgbClr val="00B050"/>
                            </a:solidFill>
                            <a:latin typeface="Cambria Math" panose="02040503050406030204" pitchFamily="18" charset="0"/>
                          </a:rPr>
                          <m:t>=1</m:t>
                        </m:r>
                      </m:sub>
                      <m:sup>
                        <m:r>
                          <a:rPr lang="en-US" altLang="zh-TW" i="1">
                            <a:solidFill>
                              <a:srgbClr val="00B050"/>
                            </a:solidFill>
                            <a:latin typeface="Cambria Math" panose="02040503050406030204" pitchFamily="18" charset="0"/>
                          </a:rPr>
                          <m:t>𝑛</m:t>
                        </m:r>
                      </m:sup>
                      <m:e>
                        <m:sSubSup>
                          <m:sSubSupPr>
                            <m:ctrlPr>
                              <a:rPr lang="en-US" altLang="zh-TW" i="1">
                                <a:solidFill>
                                  <a:srgbClr val="00B050"/>
                                </a:solidFill>
                                <a:latin typeface="Cambria Math" panose="02040503050406030204" pitchFamily="18" charset="0"/>
                              </a:rPr>
                            </m:ctrlPr>
                          </m:sSubSupPr>
                          <m:e>
                            <m:r>
                              <a:rPr lang="en-US" altLang="zh-TW" i="1">
                                <a:solidFill>
                                  <a:srgbClr val="00B050"/>
                                </a:solidFill>
                                <a:latin typeface="Cambria Math" panose="02040503050406030204" pitchFamily="18" charset="0"/>
                              </a:rPr>
                              <m:t>𝑑</m:t>
                            </m:r>
                          </m:e>
                          <m:sub>
                            <m:r>
                              <a:rPr lang="en-US" altLang="zh-TW" i="1">
                                <a:solidFill>
                                  <a:srgbClr val="00B050"/>
                                </a:solidFill>
                                <a:latin typeface="Cambria Math" panose="02040503050406030204" pitchFamily="18" charset="0"/>
                              </a:rPr>
                              <m:t>𝑟𝑠</m:t>
                            </m:r>
                          </m:sub>
                          <m:sup>
                            <m:r>
                              <a:rPr lang="en-US" altLang="zh-TW" i="1">
                                <a:solidFill>
                                  <a:srgbClr val="00B050"/>
                                </a:solidFill>
                                <a:latin typeface="Cambria Math" panose="02040503050406030204" pitchFamily="18" charset="0"/>
                              </a:rPr>
                              <m:t>2</m:t>
                            </m:r>
                          </m:sup>
                        </m:sSubSup>
                      </m:e>
                    </m:nary>
                    <m:r>
                      <a:rPr lang="en-US" altLang="zh-TW" b="0" i="0" smtClean="0">
                        <a:solidFill>
                          <a:schemeClr val="tx1"/>
                        </a:solidFill>
                        <a:latin typeface="Cambria Math" panose="02040503050406030204" pitchFamily="18" charset="0"/>
                      </a:rPr>
                      <m:t>=</m:t>
                    </m:r>
                  </m:oMath>
                </a14:m>
                <a:r>
                  <a:rPr lang="en-US" altLang="zh-TW" dirty="0"/>
                  <a:t> </a:t>
                </a:r>
                <a14:m>
                  <m:oMath xmlns:m="http://schemas.openxmlformats.org/officeDocument/2006/math">
                    <m:f>
                      <m:fPr>
                        <m:ctrlPr>
                          <a:rPr lang="en-US" altLang="zh-TW" i="1">
                            <a:solidFill>
                              <a:srgbClr val="FF0000"/>
                            </a:solidFill>
                            <a:latin typeface="Cambria Math" panose="02040503050406030204" pitchFamily="18" charset="0"/>
                          </a:rPr>
                        </m:ctrlPr>
                      </m:fPr>
                      <m:num>
                        <m:r>
                          <a:rPr lang="en-US" altLang="zh-TW" i="1">
                            <a:solidFill>
                              <a:srgbClr val="FF0000"/>
                            </a:solidFill>
                            <a:latin typeface="Cambria Math" panose="02040503050406030204" pitchFamily="18" charset="0"/>
                          </a:rPr>
                          <m:t>1</m:t>
                        </m:r>
                      </m:num>
                      <m:den>
                        <m:r>
                          <a:rPr lang="en-US" altLang="zh-TW" i="1">
                            <a:solidFill>
                              <a:srgbClr val="FF0000"/>
                            </a:solidFill>
                            <a:latin typeface="Cambria Math" panose="02040503050406030204" pitchFamily="18" charset="0"/>
                          </a:rPr>
                          <m:t>𝑛</m:t>
                        </m:r>
                      </m:den>
                    </m:f>
                  </m:oMath>
                </a14:m>
                <a:r>
                  <a:rPr lang="en-US" altLang="zh-TW" dirty="0">
                    <a:solidFill>
                      <a:srgbClr val="FF0000"/>
                    </a:solidFill>
                  </a:rPr>
                  <a:t> </a:t>
                </a:r>
                <a14:m>
                  <m:oMath xmlns:m="http://schemas.openxmlformats.org/officeDocument/2006/math">
                    <m:nary>
                      <m:naryPr>
                        <m:chr m:val="∑"/>
                        <m:ctrlPr>
                          <a:rPr lang="en-US" altLang="zh-TW" i="1">
                            <a:solidFill>
                              <a:srgbClr val="FF0000"/>
                            </a:solidFill>
                            <a:latin typeface="Cambria Math" panose="02040503050406030204" pitchFamily="18" charset="0"/>
                          </a:rPr>
                        </m:ctrlPr>
                      </m:naryPr>
                      <m:sub>
                        <m:r>
                          <a:rPr lang="en-US" altLang="zh-TW" i="1">
                            <a:solidFill>
                              <a:srgbClr val="FF0000"/>
                            </a:solidFill>
                            <a:latin typeface="Cambria Math" panose="02040503050406030204" pitchFamily="18" charset="0"/>
                          </a:rPr>
                          <m:t>𝑠</m:t>
                        </m:r>
                        <m:r>
                          <a:rPr lang="en-US" altLang="zh-TW" i="1">
                            <a:solidFill>
                              <a:srgbClr val="FF0000"/>
                            </a:solidFill>
                            <a:latin typeface="Cambria Math" panose="02040503050406030204" pitchFamily="18" charset="0"/>
                          </a:rPr>
                          <m:t>=1</m:t>
                        </m:r>
                      </m:sub>
                      <m:sup>
                        <m:r>
                          <a:rPr lang="en-US" altLang="zh-TW" i="1">
                            <a:solidFill>
                              <a:srgbClr val="FF0000"/>
                            </a:solidFill>
                            <a:latin typeface="Cambria Math" panose="02040503050406030204" pitchFamily="18" charset="0"/>
                          </a:rPr>
                          <m:t>𝑛</m:t>
                        </m:r>
                      </m:sup>
                      <m:e>
                        <m:sSub>
                          <m:sSubPr>
                            <m:ctrlPr>
                              <a:rPr lang="en-US" altLang="zh-TW" i="1" dirty="0">
                                <a:solidFill>
                                  <a:srgbClr val="FF0000"/>
                                </a:solidFill>
                                <a:latin typeface="Cambria Math" panose="02040503050406030204" pitchFamily="18" charset="0"/>
                              </a:rPr>
                            </m:ctrlPr>
                          </m:sSubPr>
                          <m:e>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𝑠</m:t>
                                </m:r>
                              </m:sub>
                            </m:sSub>
                            <m:r>
                              <a:rPr lang="en-US" altLang="zh-TW" i="1" baseline="30000" dirty="0">
                                <a:solidFill>
                                  <a:srgbClr val="FF0000"/>
                                </a:solidFill>
                                <a:latin typeface="Cambria Math" panose="02040503050406030204" pitchFamily="18" charset="0"/>
                              </a:rPr>
                              <m:t>𝑇</m:t>
                            </m:r>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𝑠</m:t>
                            </m:r>
                          </m:sub>
                        </m:sSub>
                      </m:e>
                    </m:nary>
                    <m:r>
                      <a:rPr lang="en-US" altLang="zh-TW" i="1" smtClean="0">
                        <a:solidFill>
                          <a:schemeClr val="tx1"/>
                        </a:solidFill>
                        <a:latin typeface="Cambria Math" panose="02040503050406030204" pitchFamily="18" charset="0"/>
                      </a:rPr>
                      <m:t>+</m:t>
                    </m:r>
                    <m:sSub>
                      <m:sSubPr>
                        <m:ctrlPr>
                          <a:rPr lang="en-US" altLang="zh-TW" i="1" dirty="0" smtClean="0">
                            <a:solidFill>
                              <a:schemeClr val="tx1"/>
                            </a:solidFill>
                            <a:latin typeface="Cambria Math" panose="02040503050406030204" pitchFamily="18" charset="0"/>
                          </a:rPr>
                        </m:ctrlPr>
                      </m:sSubPr>
                      <m:e>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𝑟</m:t>
                        </m:r>
                      </m:sub>
                    </m:sSub>
                    <m:r>
                      <a:rPr lang="en-US" altLang="zh-TW" i="1" baseline="30000" dirty="0">
                        <a:solidFill>
                          <a:schemeClr val="tx1"/>
                        </a:solidFill>
                        <a:latin typeface="Cambria Math" panose="02040503050406030204" pitchFamily="18" charset="0"/>
                      </a:rPr>
                      <m:t>𝑇</m:t>
                    </m:r>
                    <m:sSub>
                      <m:sSubPr>
                        <m:ctrlPr>
                          <a:rPr lang="en-US" altLang="zh-TW" i="1" dirty="0">
                            <a:solidFill>
                              <a:schemeClr val="tx1"/>
                            </a:solidFill>
                            <a:latin typeface="Cambria Math" panose="02040503050406030204" pitchFamily="18" charset="0"/>
                          </a:rPr>
                        </m:ctrlPr>
                      </m:sSubPr>
                      <m:e>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𝑟</m:t>
                        </m:r>
                      </m:sub>
                    </m:sSub>
                  </m:oMath>
                </a14:m>
                <a:r>
                  <a:rPr lang="en-US" altLang="zh-TW" kern="100" dirty="0">
                    <a:solidFill>
                      <a:srgbClr val="7030A0"/>
                    </a:solidFill>
                    <a:ea typeface="Arial Unicode MS" pitchFamily="34" charset="-120"/>
                    <a:cs typeface="Arial Unicode MS" pitchFamily="34" charset="-120"/>
                  </a:rPr>
                  <a:t> </a:t>
                </a:r>
                <a14:m>
                  <m:oMath xmlns:m="http://schemas.openxmlformats.org/officeDocument/2006/math">
                    <m:r>
                      <m:rPr>
                        <m:nor/>
                      </m:rPr>
                      <a:rPr lang="en-US" altLang="zh-TW" kern="100" dirty="0">
                        <a:solidFill>
                          <a:srgbClr val="7030A0"/>
                        </a:solidFill>
                        <a:latin typeface="Arial Unicode MS" pitchFamily="34" charset="-120"/>
                        <a:ea typeface="Arial Unicode MS" pitchFamily="34" charset="-120"/>
                        <a:cs typeface="Arial Unicode MS" pitchFamily="34" charset="-120"/>
                      </a:rPr>
                      <m:t>‧ ‧ ‧ </m:t>
                    </m:r>
                    <m:r>
                      <a:rPr lang="en-US" altLang="zh-TW" i="1" kern="100" dirty="0">
                        <a:solidFill>
                          <a:srgbClr val="7030A0"/>
                        </a:solidFill>
                        <a:latin typeface="Cambria Math" panose="02040503050406030204" pitchFamily="18" charset="0"/>
                        <a:ea typeface="Arial Unicode MS" pitchFamily="34" charset="-120"/>
                        <a:cs typeface="Arial Unicode MS" pitchFamily="34" charset="-120"/>
                      </a:rPr>
                      <m:t>②</m:t>
                    </m:r>
                  </m:oMath>
                </a14:m>
                <a:endParaRPr lang="en-US" altLang="zh-TW" dirty="0"/>
              </a:p>
              <a:p>
                <a:pPr marL="0" indent="0">
                  <a:lnSpc>
                    <a:spcPct val="150000"/>
                  </a:lnSpc>
                  <a:buNone/>
                </a:pPr>
                <a14:m>
                  <m:oMath xmlns:m="http://schemas.openxmlformats.org/officeDocument/2006/math">
                    <m:f>
                      <m:fPr>
                        <m:ctrlPr>
                          <a:rPr lang="en-US" altLang="zh-TW" i="1" smtClean="0">
                            <a:solidFill>
                              <a:srgbClr val="FF9900"/>
                            </a:solidFill>
                            <a:latin typeface="Cambria Math" panose="02040503050406030204" pitchFamily="18" charset="0"/>
                          </a:rPr>
                        </m:ctrlPr>
                      </m:fPr>
                      <m:num>
                        <m:r>
                          <a:rPr lang="en-US" altLang="zh-TW" i="1">
                            <a:solidFill>
                              <a:srgbClr val="FF9900"/>
                            </a:solidFill>
                            <a:latin typeface="Cambria Math" panose="02040503050406030204" pitchFamily="18" charset="0"/>
                          </a:rPr>
                          <m:t>1</m:t>
                        </m:r>
                      </m:num>
                      <m:den>
                        <m:sSup>
                          <m:sSupPr>
                            <m:ctrlPr>
                              <a:rPr lang="en-US" altLang="zh-TW" i="1">
                                <a:solidFill>
                                  <a:srgbClr val="FF9900"/>
                                </a:solidFill>
                                <a:latin typeface="Cambria Math" panose="02040503050406030204" pitchFamily="18" charset="0"/>
                              </a:rPr>
                            </m:ctrlPr>
                          </m:sSupPr>
                          <m:e>
                            <m:r>
                              <a:rPr lang="en-US" altLang="zh-TW" i="1">
                                <a:solidFill>
                                  <a:srgbClr val="FF9900"/>
                                </a:solidFill>
                                <a:latin typeface="Cambria Math" panose="02040503050406030204" pitchFamily="18" charset="0"/>
                              </a:rPr>
                              <m:t>𝑛</m:t>
                            </m:r>
                          </m:e>
                          <m:sup>
                            <m:r>
                              <a:rPr lang="en-US" altLang="zh-TW" i="1">
                                <a:solidFill>
                                  <a:srgbClr val="FF9900"/>
                                </a:solidFill>
                                <a:latin typeface="Cambria Math" panose="02040503050406030204" pitchFamily="18" charset="0"/>
                              </a:rPr>
                              <m:t>2</m:t>
                            </m:r>
                          </m:sup>
                        </m:sSup>
                      </m:den>
                    </m:f>
                    <m:nary>
                      <m:naryPr>
                        <m:chr m:val="∑"/>
                        <m:ctrlPr>
                          <a:rPr lang="en-US" altLang="zh-TW" i="1">
                            <a:solidFill>
                              <a:srgbClr val="FF9900"/>
                            </a:solidFill>
                            <a:latin typeface="Cambria Math" panose="02040503050406030204" pitchFamily="18" charset="0"/>
                          </a:rPr>
                        </m:ctrlPr>
                      </m:naryPr>
                      <m:sub>
                        <m:r>
                          <m:rPr>
                            <m:brk m:alnAt="23"/>
                          </m:rPr>
                          <a:rPr lang="en-US" altLang="zh-TW" i="1">
                            <a:solidFill>
                              <a:srgbClr val="FF9900"/>
                            </a:solidFill>
                            <a:latin typeface="Cambria Math" panose="02040503050406030204" pitchFamily="18" charset="0"/>
                          </a:rPr>
                          <m:t>𝑟</m:t>
                        </m:r>
                        <m:r>
                          <a:rPr lang="en-US" altLang="zh-TW" i="1">
                            <a:solidFill>
                              <a:srgbClr val="FF9900"/>
                            </a:solidFill>
                            <a:latin typeface="Cambria Math" panose="02040503050406030204" pitchFamily="18" charset="0"/>
                          </a:rPr>
                          <m:t>=1</m:t>
                        </m:r>
                      </m:sub>
                      <m:sup>
                        <m:r>
                          <a:rPr lang="en-US" altLang="zh-TW" i="1">
                            <a:solidFill>
                              <a:srgbClr val="FF9900"/>
                            </a:solidFill>
                            <a:latin typeface="Cambria Math" panose="02040503050406030204" pitchFamily="18" charset="0"/>
                          </a:rPr>
                          <m:t>𝑛</m:t>
                        </m:r>
                      </m:sup>
                      <m:e>
                        <m:nary>
                          <m:naryPr>
                            <m:chr m:val="∑"/>
                            <m:ctrlPr>
                              <a:rPr lang="en-US" altLang="zh-TW" i="1">
                                <a:solidFill>
                                  <a:srgbClr val="FF9900"/>
                                </a:solidFill>
                                <a:latin typeface="Cambria Math" panose="02040503050406030204" pitchFamily="18" charset="0"/>
                              </a:rPr>
                            </m:ctrlPr>
                          </m:naryPr>
                          <m:sub>
                            <m:r>
                              <m:rPr>
                                <m:brk m:alnAt="23"/>
                              </m:rPr>
                              <a:rPr lang="en-US" altLang="zh-TW" i="1">
                                <a:solidFill>
                                  <a:srgbClr val="FF9900"/>
                                </a:solidFill>
                                <a:latin typeface="Cambria Math" panose="02040503050406030204" pitchFamily="18" charset="0"/>
                              </a:rPr>
                              <m:t>𝑠</m:t>
                            </m:r>
                            <m:r>
                              <a:rPr lang="en-US" altLang="zh-TW" i="1">
                                <a:solidFill>
                                  <a:srgbClr val="FF9900"/>
                                </a:solidFill>
                                <a:latin typeface="Cambria Math" panose="02040503050406030204" pitchFamily="18" charset="0"/>
                              </a:rPr>
                              <m:t>=1</m:t>
                            </m:r>
                          </m:sub>
                          <m:sup>
                            <m:r>
                              <a:rPr lang="en-US" altLang="zh-TW" i="1">
                                <a:solidFill>
                                  <a:srgbClr val="FF9900"/>
                                </a:solidFill>
                                <a:latin typeface="Cambria Math" panose="02040503050406030204" pitchFamily="18" charset="0"/>
                              </a:rPr>
                              <m:t>𝑛</m:t>
                            </m:r>
                          </m:sup>
                          <m:e>
                            <m:sSubSup>
                              <m:sSubSupPr>
                                <m:ctrlPr>
                                  <a:rPr lang="en-US" altLang="zh-TW" i="1">
                                    <a:solidFill>
                                      <a:srgbClr val="FF9900"/>
                                    </a:solidFill>
                                    <a:latin typeface="Cambria Math" panose="02040503050406030204" pitchFamily="18" charset="0"/>
                                  </a:rPr>
                                </m:ctrlPr>
                              </m:sSubSupPr>
                              <m:e>
                                <m:r>
                                  <a:rPr lang="en-US" altLang="zh-TW" i="1">
                                    <a:solidFill>
                                      <a:srgbClr val="FF9900"/>
                                    </a:solidFill>
                                    <a:latin typeface="Cambria Math" panose="02040503050406030204" pitchFamily="18" charset="0"/>
                                  </a:rPr>
                                  <m:t>𝑑</m:t>
                                </m:r>
                              </m:e>
                              <m:sub>
                                <m:r>
                                  <a:rPr lang="en-US" altLang="zh-TW" i="1">
                                    <a:solidFill>
                                      <a:srgbClr val="FF9900"/>
                                    </a:solidFill>
                                    <a:latin typeface="Cambria Math" panose="02040503050406030204" pitchFamily="18" charset="0"/>
                                  </a:rPr>
                                  <m:t>𝑟𝑠</m:t>
                                </m:r>
                              </m:sub>
                              <m:sup>
                                <m:r>
                                  <a:rPr lang="en-US" altLang="zh-TW" i="1">
                                    <a:solidFill>
                                      <a:srgbClr val="FF9900"/>
                                    </a:solidFill>
                                    <a:latin typeface="Cambria Math" panose="02040503050406030204" pitchFamily="18" charset="0"/>
                                  </a:rPr>
                                  <m:t>2</m:t>
                                </m:r>
                              </m:sup>
                            </m:sSubSup>
                          </m:e>
                        </m:nary>
                      </m:e>
                    </m:nary>
                    <m:r>
                      <a:rPr lang="en-US" altLang="zh-TW" i="1">
                        <a:latin typeface="Cambria Math" panose="02040503050406030204" pitchFamily="18" charset="0"/>
                      </a:rPr>
                      <m:t>=</m:t>
                    </m:r>
                    <m:f>
                      <m:fPr>
                        <m:ctrlPr>
                          <a:rPr lang="en-US" altLang="zh-TW" i="1">
                            <a:solidFill>
                              <a:srgbClr val="FF0000"/>
                            </a:solidFill>
                            <a:latin typeface="Cambria Math" panose="02040503050406030204" pitchFamily="18" charset="0"/>
                          </a:rPr>
                        </m:ctrlPr>
                      </m:fPr>
                      <m:num>
                        <m:r>
                          <a:rPr lang="en-US" altLang="zh-TW" i="1">
                            <a:solidFill>
                              <a:srgbClr val="FF0000"/>
                            </a:solidFill>
                            <a:latin typeface="Cambria Math" panose="02040503050406030204" pitchFamily="18" charset="0"/>
                          </a:rPr>
                          <m:t>2</m:t>
                        </m:r>
                      </m:num>
                      <m:den>
                        <m:r>
                          <a:rPr lang="en-US" altLang="zh-TW" i="1">
                            <a:solidFill>
                              <a:srgbClr val="FF0000"/>
                            </a:solidFill>
                            <a:latin typeface="Cambria Math" panose="02040503050406030204" pitchFamily="18" charset="0"/>
                          </a:rPr>
                          <m:t>𝑛</m:t>
                        </m:r>
                      </m:den>
                    </m:f>
                    <m:nary>
                      <m:naryPr>
                        <m:chr m:val="∑"/>
                        <m:ctrlPr>
                          <a:rPr lang="en-US" altLang="zh-TW" i="1">
                            <a:solidFill>
                              <a:srgbClr val="FF0000"/>
                            </a:solidFill>
                            <a:latin typeface="Cambria Math" panose="02040503050406030204" pitchFamily="18" charset="0"/>
                          </a:rPr>
                        </m:ctrlPr>
                      </m:naryPr>
                      <m:sub>
                        <m:r>
                          <m:rPr>
                            <m:brk m:alnAt="23"/>
                          </m:rPr>
                          <a:rPr lang="en-US" altLang="zh-TW" i="1">
                            <a:solidFill>
                              <a:srgbClr val="FF0000"/>
                            </a:solidFill>
                            <a:latin typeface="Cambria Math" panose="02040503050406030204" pitchFamily="18" charset="0"/>
                          </a:rPr>
                          <m:t>𝑟</m:t>
                        </m:r>
                        <m:r>
                          <a:rPr lang="en-US" altLang="zh-TW" i="1">
                            <a:solidFill>
                              <a:srgbClr val="FF0000"/>
                            </a:solidFill>
                            <a:latin typeface="Cambria Math" panose="02040503050406030204" pitchFamily="18" charset="0"/>
                          </a:rPr>
                          <m:t>=1</m:t>
                        </m:r>
                      </m:sub>
                      <m:sup>
                        <m:r>
                          <a:rPr lang="en-US" altLang="zh-TW" i="1">
                            <a:solidFill>
                              <a:srgbClr val="FF0000"/>
                            </a:solidFill>
                            <a:latin typeface="Cambria Math" panose="02040503050406030204" pitchFamily="18" charset="0"/>
                          </a:rPr>
                          <m:t>𝑛</m:t>
                        </m:r>
                      </m:sup>
                      <m:e>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𝑟</m:t>
                            </m:r>
                          </m:sub>
                        </m:sSub>
                        <m:r>
                          <a:rPr lang="en-US" altLang="zh-TW" i="1" baseline="30000" dirty="0">
                            <a:solidFill>
                              <a:srgbClr val="FF0000"/>
                            </a:solidFill>
                            <a:latin typeface="Cambria Math" panose="02040503050406030204" pitchFamily="18" charset="0"/>
                          </a:rPr>
                          <m:t>𝑇</m:t>
                        </m:r>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𝑟</m:t>
                            </m:r>
                          </m:sub>
                        </m:sSub>
                      </m:e>
                    </m:nary>
                  </m:oMath>
                </a14:m>
                <a:r>
                  <a:rPr lang="en-US" altLang="zh-TW" dirty="0"/>
                  <a:t> </a:t>
                </a:r>
                <a14:m>
                  <m:oMath xmlns:m="http://schemas.openxmlformats.org/officeDocument/2006/math">
                    <m:r>
                      <m:rPr>
                        <m:nor/>
                      </m:rPr>
                      <a:rPr lang="en-US" altLang="zh-TW" kern="100" dirty="0">
                        <a:solidFill>
                          <a:srgbClr val="7030A0"/>
                        </a:solidFill>
                        <a:latin typeface="Arial Unicode MS" pitchFamily="34" charset="-120"/>
                        <a:ea typeface="Arial Unicode MS" pitchFamily="34" charset="-120"/>
                        <a:cs typeface="Arial Unicode MS" pitchFamily="34" charset="-120"/>
                      </a:rPr>
                      <m:t>‧ ‧ ‧ </m:t>
                    </m:r>
                    <m:r>
                      <a:rPr lang="en-US" altLang="zh-TW" i="1" kern="100" dirty="0">
                        <a:solidFill>
                          <a:srgbClr val="7030A0"/>
                        </a:solidFill>
                        <a:latin typeface="Cambria Math" panose="02040503050406030204" pitchFamily="18" charset="0"/>
                        <a:ea typeface="Arial Unicode MS" pitchFamily="34" charset="-120"/>
                        <a:cs typeface="Arial Unicode MS" pitchFamily="34" charset="-120"/>
                      </a:rPr>
                      <m:t>③</m:t>
                    </m:r>
                  </m:oMath>
                </a14:m>
                <a:endParaRPr lang="en-US" altLang="zh-TW" dirty="0"/>
              </a:p>
              <a:p>
                <a:pPr marL="0" indent="0">
                  <a:lnSpc>
                    <a:spcPct val="150000"/>
                  </a:lnSpc>
                  <a:buNone/>
                </a:pPr>
                <a14:m>
                  <m:oMath xmlns:m="http://schemas.openxmlformats.org/officeDocument/2006/math">
                    <m:r>
                      <a:rPr lang="en-US" altLang="zh-TW" i="1" kern="100" dirty="0">
                        <a:solidFill>
                          <a:srgbClr val="7030A0"/>
                        </a:solidFill>
                        <a:latin typeface="Cambria Math" panose="02040503050406030204" pitchFamily="18" charset="0"/>
                        <a:ea typeface="Arial Unicode MS" pitchFamily="34" charset="-120"/>
                        <a:cs typeface="Arial Unicode MS" pitchFamily="34" charset="-120"/>
                      </a:rPr>
                      <m:t>①</m:t>
                    </m:r>
                  </m:oMath>
                </a14:m>
                <a:r>
                  <a:rPr lang="en-US" altLang="zh-TW" kern="100" dirty="0">
                    <a:solidFill>
                      <a:srgbClr val="7030A0"/>
                    </a:solidFill>
                    <a:ea typeface="Arial Unicode MS" pitchFamily="34" charset="-120"/>
                    <a:cs typeface="Arial Unicode MS" pitchFamily="34" charset="-120"/>
                  </a:rPr>
                  <a:t> </a:t>
                </a:r>
                <a:r>
                  <a:rPr lang="en-US" altLang="zh-TW" kern="100" dirty="0">
                    <a:ea typeface="Arial Unicode MS" pitchFamily="34" charset="-120"/>
                    <a:cs typeface="Arial Unicode MS" pitchFamily="34" charset="-120"/>
                  </a:rPr>
                  <a:t>+</a:t>
                </a:r>
                <a14:m>
                  <m:oMath xmlns:m="http://schemas.openxmlformats.org/officeDocument/2006/math">
                    <m:r>
                      <a:rPr lang="en-US" altLang="zh-TW" b="0" i="0" kern="100" dirty="0" smtClean="0">
                        <a:solidFill>
                          <a:srgbClr val="7030A0"/>
                        </a:solidFill>
                        <a:latin typeface="Cambria Math" panose="02040503050406030204" pitchFamily="18" charset="0"/>
                        <a:ea typeface="Arial Unicode MS" pitchFamily="34" charset="-120"/>
                        <a:cs typeface="Arial Unicode MS" pitchFamily="34" charset="-120"/>
                      </a:rPr>
                      <m:t> </m:t>
                    </m:r>
                    <m:r>
                      <a:rPr lang="en-US" altLang="zh-TW" i="1" kern="100" dirty="0">
                        <a:solidFill>
                          <a:srgbClr val="7030A0"/>
                        </a:solidFill>
                        <a:latin typeface="Cambria Math" panose="02040503050406030204" pitchFamily="18" charset="0"/>
                        <a:ea typeface="Arial Unicode MS" pitchFamily="34" charset="-120"/>
                        <a:cs typeface="Arial Unicode MS" pitchFamily="34" charset="-120"/>
                      </a:rPr>
                      <m:t>②</m:t>
                    </m:r>
                  </m:oMath>
                </a14:m>
                <a:r>
                  <a:rPr lang="en-US" altLang="zh-TW" kern="100" dirty="0">
                    <a:solidFill>
                      <a:srgbClr val="7030A0"/>
                    </a:solidFill>
                    <a:ea typeface="Arial Unicode MS" pitchFamily="34" charset="-120"/>
                    <a:cs typeface="Arial Unicode MS" pitchFamily="34" charset="-120"/>
                  </a:rPr>
                  <a:t> </a:t>
                </a:r>
                <a:r>
                  <a:rPr lang="en-US" altLang="zh-TW" kern="100" dirty="0">
                    <a:ea typeface="Arial Unicode MS" pitchFamily="34" charset="-120"/>
                    <a:cs typeface="Arial Unicode MS" pitchFamily="34" charset="-120"/>
                  </a:rPr>
                  <a:t>-</a:t>
                </a:r>
                <a:r>
                  <a:rPr lang="en-US" altLang="zh-TW" kern="100" dirty="0">
                    <a:solidFill>
                      <a:srgbClr val="7030A0"/>
                    </a:solidFill>
                    <a:ea typeface="Arial Unicode MS" pitchFamily="34" charset="-120"/>
                    <a:cs typeface="Arial Unicode MS" pitchFamily="34" charset="-120"/>
                  </a:rPr>
                  <a:t> </a:t>
                </a:r>
                <a14:m>
                  <m:oMath xmlns:m="http://schemas.openxmlformats.org/officeDocument/2006/math">
                    <m:r>
                      <a:rPr lang="en-US" altLang="zh-TW" i="1" kern="100" dirty="0">
                        <a:solidFill>
                          <a:srgbClr val="7030A0"/>
                        </a:solidFill>
                        <a:latin typeface="Cambria Math" panose="02040503050406030204" pitchFamily="18" charset="0"/>
                        <a:ea typeface="Arial Unicode MS" pitchFamily="34" charset="-120"/>
                        <a:cs typeface="Arial Unicode MS" pitchFamily="34" charset="-120"/>
                      </a:rPr>
                      <m:t>③</m:t>
                    </m:r>
                  </m:oMath>
                </a14:m>
                <a:endParaRPr lang="en-US" altLang="zh-TW" dirty="0"/>
              </a:p>
              <a:p>
                <a:pPr marL="0" indent="0">
                  <a:lnSpc>
                    <a:spcPct val="150000"/>
                  </a:lnSpc>
                  <a:buNone/>
                </a:pPr>
                <a14:m>
                  <m:oMath xmlns:m="http://schemas.openxmlformats.org/officeDocument/2006/math">
                    <m:r>
                      <a:rPr lang="en-US" altLang="zh-TW" i="1">
                        <a:latin typeface="Cambria Math"/>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baseline="30000" dirty="0">
                        <a:latin typeface="Cambria Math" panose="02040503050406030204" pitchFamily="18" charset="0"/>
                      </a:rPr>
                      <m:t>𝑇</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r>
                      <a:rPr lang="en-US" altLang="zh-TW" i="1" baseline="30000" dirty="0">
                        <a:latin typeface="Cambria Math" panose="02040503050406030204" pitchFamily="18" charset="0"/>
                      </a:rPr>
                      <m:t>𝑇</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r>
                      <a:rPr lang="en-US" altLang="zh-TW" b="0" i="1" dirty="0" smtClean="0">
                        <a:latin typeface="Cambria Math" panose="02040503050406030204" pitchFamily="18" charset="0"/>
                      </a:rPr>
                      <m:t>=</m:t>
                    </m:r>
                    <m:f>
                      <m:fPr>
                        <m:ctrlPr>
                          <a:rPr lang="en-US" altLang="zh-TW" i="1" smtClean="0">
                            <a:solidFill>
                              <a:srgbClr val="0000FF"/>
                            </a:solidFill>
                            <a:latin typeface="Cambria Math" panose="02040503050406030204" pitchFamily="18" charset="0"/>
                          </a:rPr>
                        </m:ctrlPr>
                      </m:fPr>
                      <m:num>
                        <m:r>
                          <a:rPr lang="en-US" altLang="zh-TW" i="1">
                            <a:solidFill>
                              <a:srgbClr val="0000FF"/>
                            </a:solidFill>
                            <a:latin typeface="Cambria Math" panose="02040503050406030204" pitchFamily="18" charset="0"/>
                          </a:rPr>
                          <m:t>1</m:t>
                        </m:r>
                      </m:num>
                      <m:den>
                        <m:r>
                          <a:rPr lang="en-US" altLang="zh-TW" i="1">
                            <a:solidFill>
                              <a:srgbClr val="0000FF"/>
                            </a:solidFill>
                            <a:latin typeface="Cambria Math" panose="02040503050406030204" pitchFamily="18" charset="0"/>
                          </a:rPr>
                          <m:t>𝑛</m:t>
                        </m:r>
                      </m:den>
                    </m:f>
                    <m:nary>
                      <m:naryPr>
                        <m:chr m:val="∑"/>
                        <m:ctrlPr>
                          <a:rPr lang="en-US" altLang="zh-TW" i="1">
                            <a:solidFill>
                              <a:srgbClr val="0000FF"/>
                            </a:solidFill>
                            <a:latin typeface="Cambria Math" panose="02040503050406030204" pitchFamily="18" charset="0"/>
                          </a:rPr>
                        </m:ctrlPr>
                      </m:naryPr>
                      <m:sub>
                        <m:r>
                          <m:rPr>
                            <m:brk m:alnAt="23"/>
                          </m:rPr>
                          <a:rPr lang="en-US" altLang="zh-TW" i="1">
                            <a:solidFill>
                              <a:srgbClr val="0000FF"/>
                            </a:solidFill>
                            <a:latin typeface="Cambria Math" panose="02040503050406030204" pitchFamily="18" charset="0"/>
                          </a:rPr>
                          <m:t>𝑟</m:t>
                        </m:r>
                        <m:r>
                          <a:rPr lang="en-US" altLang="zh-TW" i="1">
                            <a:solidFill>
                              <a:srgbClr val="0000FF"/>
                            </a:solidFill>
                            <a:latin typeface="Cambria Math" panose="02040503050406030204" pitchFamily="18" charset="0"/>
                          </a:rPr>
                          <m:t>=1</m:t>
                        </m:r>
                      </m:sub>
                      <m:sup>
                        <m:r>
                          <a:rPr lang="en-US" altLang="zh-TW" i="1">
                            <a:solidFill>
                              <a:srgbClr val="0000FF"/>
                            </a:solidFill>
                            <a:latin typeface="Cambria Math" panose="02040503050406030204" pitchFamily="18" charset="0"/>
                          </a:rPr>
                          <m:t>𝑛</m:t>
                        </m:r>
                      </m:sup>
                      <m:e>
                        <m:sSubSup>
                          <m:sSubSupPr>
                            <m:ctrlPr>
                              <a:rPr lang="en-US" altLang="zh-TW" i="1">
                                <a:solidFill>
                                  <a:srgbClr val="0000FF"/>
                                </a:solidFill>
                                <a:latin typeface="Cambria Math" panose="02040503050406030204" pitchFamily="18" charset="0"/>
                              </a:rPr>
                            </m:ctrlPr>
                          </m:sSubSupPr>
                          <m:e>
                            <m:r>
                              <a:rPr lang="en-US" altLang="zh-TW" i="1">
                                <a:solidFill>
                                  <a:srgbClr val="0000FF"/>
                                </a:solidFill>
                                <a:latin typeface="Cambria Math" panose="02040503050406030204" pitchFamily="18" charset="0"/>
                              </a:rPr>
                              <m:t>𝑑</m:t>
                            </m:r>
                          </m:e>
                          <m:sub>
                            <m:r>
                              <a:rPr lang="en-US" altLang="zh-TW" i="1">
                                <a:solidFill>
                                  <a:srgbClr val="0000FF"/>
                                </a:solidFill>
                                <a:latin typeface="Cambria Math" panose="02040503050406030204" pitchFamily="18" charset="0"/>
                              </a:rPr>
                              <m:t>𝑟𝑠</m:t>
                            </m:r>
                          </m:sub>
                          <m:sup>
                            <m:r>
                              <a:rPr lang="en-US" altLang="zh-TW" i="1">
                                <a:solidFill>
                                  <a:srgbClr val="0000FF"/>
                                </a:solidFill>
                                <a:latin typeface="Cambria Math" panose="02040503050406030204" pitchFamily="18" charset="0"/>
                              </a:rPr>
                              <m:t>2</m:t>
                            </m:r>
                          </m:sup>
                        </m:sSubSup>
                      </m:e>
                    </m:nary>
                    <m:r>
                      <a:rPr lang="en-US" altLang="zh-TW" b="0" i="1" smtClean="0">
                        <a:solidFill>
                          <a:schemeClr val="tx1"/>
                        </a:solidFill>
                        <a:latin typeface="Cambria Math" panose="02040503050406030204" pitchFamily="18" charset="0"/>
                      </a:rPr>
                      <m:t>+</m:t>
                    </m:r>
                    <m:f>
                      <m:fPr>
                        <m:ctrlPr>
                          <a:rPr lang="en-US" altLang="zh-TW" i="1" smtClean="0">
                            <a:solidFill>
                              <a:srgbClr val="00B050"/>
                            </a:solidFill>
                            <a:latin typeface="Cambria Math" panose="02040503050406030204" pitchFamily="18" charset="0"/>
                          </a:rPr>
                        </m:ctrlPr>
                      </m:fPr>
                      <m:num>
                        <m:r>
                          <a:rPr lang="en-US" altLang="zh-TW" i="1">
                            <a:solidFill>
                              <a:srgbClr val="00B050"/>
                            </a:solidFill>
                            <a:latin typeface="Cambria Math" panose="02040503050406030204" pitchFamily="18" charset="0"/>
                          </a:rPr>
                          <m:t>1</m:t>
                        </m:r>
                      </m:num>
                      <m:den>
                        <m:r>
                          <a:rPr lang="en-US" altLang="zh-TW" i="1">
                            <a:solidFill>
                              <a:srgbClr val="00B050"/>
                            </a:solidFill>
                            <a:latin typeface="Cambria Math" panose="02040503050406030204" pitchFamily="18" charset="0"/>
                          </a:rPr>
                          <m:t>𝑛</m:t>
                        </m:r>
                      </m:den>
                    </m:f>
                    <m:nary>
                      <m:naryPr>
                        <m:chr m:val="∑"/>
                        <m:ctrlPr>
                          <a:rPr lang="en-US" altLang="zh-TW" i="1">
                            <a:solidFill>
                              <a:srgbClr val="00B050"/>
                            </a:solidFill>
                            <a:latin typeface="Cambria Math" panose="02040503050406030204" pitchFamily="18" charset="0"/>
                          </a:rPr>
                        </m:ctrlPr>
                      </m:naryPr>
                      <m:sub>
                        <m:r>
                          <a:rPr lang="en-US" altLang="zh-TW" i="1">
                            <a:solidFill>
                              <a:srgbClr val="00B050"/>
                            </a:solidFill>
                            <a:latin typeface="Cambria Math" panose="02040503050406030204" pitchFamily="18" charset="0"/>
                          </a:rPr>
                          <m:t>𝑠</m:t>
                        </m:r>
                        <m:r>
                          <a:rPr lang="en-US" altLang="zh-TW" i="1">
                            <a:solidFill>
                              <a:srgbClr val="00B050"/>
                            </a:solidFill>
                            <a:latin typeface="Cambria Math" panose="02040503050406030204" pitchFamily="18" charset="0"/>
                          </a:rPr>
                          <m:t>=1</m:t>
                        </m:r>
                      </m:sub>
                      <m:sup>
                        <m:r>
                          <a:rPr lang="en-US" altLang="zh-TW" i="1">
                            <a:solidFill>
                              <a:srgbClr val="00B050"/>
                            </a:solidFill>
                            <a:latin typeface="Cambria Math" panose="02040503050406030204" pitchFamily="18" charset="0"/>
                          </a:rPr>
                          <m:t>𝑛</m:t>
                        </m:r>
                      </m:sup>
                      <m:e>
                        <m:sSubSup>
                          <m:sSubSupPr>
                            <m:ctrlPr>
                              <a:rPr lang="en-US" altLang="zh-TW" i="1">
                                <a:solidFill>
                                  <a:srgbClr val="00B050"/>
                                </a:solidFill>
                                <a:latin typeface="Cambria Math" panose="02040503050406030204" pitchFamily="18" charset="0"/>
                              </a:rPr>
                            </m:ctrlPr>
                          </m:sSubSupPr>
                          <m:e>
                            <m:r>
                              <a:rPr lang="en-US" altLang="zh-TW" i="1">
                                <a:solidFill>
                                  <a:srgbClr val="00B050"/>
                                </a:solidFill>
                                <a:latin typeface="Cambria Math" panose="02040503050406030204" pitchFamily="18" charset="0"/>
                              </a:rPr>
                              <m:t>𝑑</m:t>
                            </m:r>
                          </m:e>
                          <m:sub>
                            <m:r>
                              <a:rPr lang="en-US" altLang="zh-TW" i="1">
                                <a:solidFill>
                                  <a:srgbClr val="00B050"/>
                                </a:solidFill>
                                <a:latin typeface="Cambria Math" panose="02040503050406030204" pitchFamily="18" charset="0"/>
                              </a:rPr>
                              <m:t>𝑟𝑠</m:t>
                            </m:r>
                          </m:sub>
                          <m:sup>
                            <m:r>
                              <a:rPr lang="en-US" altLang="zh-TW" i="1">
                                <a:solidFill>
                                  <a:srgbClr val="00B050"/>
                                </a:solidFill>
                                <a:latin typeface="Cambria Math" panose="02040503050406030204" pitchFamily="18" charset="0"/>
                              </a:rPr>
                              <m:t>2</m:t>
                            </m:r>
                          </m:sup>
                        </m:sSubSup>
                      </m:e>
                    </m:nary>
                    <m:r>
                      <a:rPr lang="en-US" altLang="zh-TW" b="0" i="1" smtClean="0">
                        <a:solidFill>
                          <a:schemeClr val="tx1"/>
                        </a:solidFill>
                        <a:latin typeface="Cambria Math" panose="02040503050406030204" pitchFamily="18" charset="0"/>
                      </a:rPr>
                      <m:t>−</m:t>
                    </m:r>
                    <m:f>
                      <m:fPr>
                        <m:ctrlPr>
                          <a:rPr lang="en-US" altLang="zh-TW" i="1" smtClean="0">
                            <a:solidFill>
                              <a:srgbClr val="FF9900"/>
                            </a:solidFill>
                            <a:latin typeface="Cambria Math" panose="02040503050406030204" pitchFamily="18" charset="0"/>
                          </a:rPr>
                        </m:ctrlPr>
                      </m:fPr>
                      <m:num>
                        <m:r>
                          <a:rPr lang="en-US" altLang="zh-TW" i="1">
                            <a:solidFill>
                              <a:srgbClr val="FF9900"/>
                            </a:solidFill>
                            <a:latin typeface="Cambria Math" panose="02040503050406030204" pitchFamily="18" charset="0"/>
                          </a:rPr>
                          <m:t>1</m:t>
                        </m:r>
                      </m:num>
                      <m:den>
                        <m:sSup>
                          <m:sSupPr>
                            <m:ctrlPr>
                              <a:rPr lang="en-US" altLang="zh-TW" i="1">
                                <a:solidFill>
                                  <a:srgbClr val="FF9900"/>
                                </a:solidFill>
                                <a:latin typeface="Cambria Math" panose="02040503050406030204" pitchFamily="18" charset="0"/>
                              </a:rPr>
                            </m:ctrlPr>
                          </m:sSupPr>
                          <m:e>
                            <m:r>
                              <a:rPr lang="en-US" altLang="zh-TW" i="1">
                                <a:solidFill>
                                  <a:srgbClr val="FF9900"/>
                                </a:solidFill>
                                <a:latin typeface="Cambria Math" panose="02040503050406030204" pitchFamily="18" charset="0"/>
                              </a:rPr>
                              <m:t>𝑛</m:t>
                            </m:r>
                          </m:e>
                          <m:sup>
                            <m:r>
                              <a:rPr lang="en-US" altLang="zh-TW" i="1">
                                <a:solidFill>
                                  <a:srgbClr val="FF9900"/>
                                </a:solidFill>
                                <a:latin typeface="Cambria Math" panose="02040503050406030204" pitchFamily="18" charset="0"/>
                              </a:rPr>
                              <m:t>2</m:t>
                            </m:r>
                          </m:sup>
                        </m:sSup>
                      </m:den>
                    </m:f>
                    <m:nary>
                      <m:naryPr>
                        <m:chr m:val="∑"/>
                        <m:ctrlPr>
                          <a:rPr lang="en-US" altLang="zh-TW" i="1">
                            <a:solidFill>
                              <a:srgbClr val="FF9900"/>
                            </a:solidFill>
                            <a:latin typeface="Cambria Math" panose="02040503050406030204" pitchFamily="18" charset="0"/>
                          </a:rPr>
                        </m:ctrlPr>
                      </m:naryPr>
                      <m:sub>
                        <m:r>
                          <m:rPr>
                            <m:brk m:alnAt="23"/>
                          </m:rPr>
                          <a:rPr lang="en-US" altLang="zh-TW" i="1">
                            <a:solidFill>
                              <a:srgbClr val="FF9900"/>
                            </a:solidFill>
                            <a:latin typeface="Cambria Math" panose="02040503050406030204" pitchFamily="18" charset="0"/>
                          </a:rPr>
                          <m:t>𝑟</m:t>
                        </m:r>
                        <m:r>
                          <a:rPr lang="en-US" altLang="zh-TW" i="1">
                            <a:solidFill>
                              <a:srgbClr val="FF9900"/>
                            </a:solidFill>
                            <a:latin typeface="Cambria Math" panose="02040503050406030204" pitchFamily="18" charset="0"/>
                          </a:rPr>
                          <m:t>=1</m:t>
                        </m:r>
                      </m:sub>
                      <m:sup>
                        <m:r>
                          <a:rPr lang="en-US" altLang="zh-TW" i="1">
                            <a:solidFill>
                              <a:srgbClr val="FF9900"/>
                            </a:solidFill>
                            <a:latin typeface="Cambria Math" panose="02040503050406030204" pitchFamily="18" charset="0"/>
                          </a:rPr>
                          <m:t>𝑛</m:t>
                        </m:r>
                      </m:sup>
                      <m:e>
                        <m:nary>
                          <m:naryPr>
                            <m:chr m:val="∑"/>
                            <m:ctrlPr>
                              <a:rPr lang="en-US" altLang="zh-TW" i="1">
                                <a:solidFill>
                                  <a:srgbClr val="FF9900"/>
                                </a:solidFill>
                                <a:latin typeface="Cambria Math" panose="02040503050406030204" pitchFamily="18" charset="0"/>
                              </a:rPr>
                            </m:ctrlPr>
                          </m:naryPr>
                          <m:sub>
                            <m:r>
                              <m:rPr>
                                <m:brk m:alnAt="23"/>
                              </m:rPr>
                              <a:rPr lang="en-US" altLang="zh-TW" i="1">
                                <a:solidFill>
                                  <a:srgbClr val="FF9900"/>
                                </a:solidFill>
                                <a:latin typeface="Cambria Math" panose="02040503050406030204" pitchFamily="18" charset="0"/>
                              </a:rPr>
                              <m:t>𝑠</m:t>
                            </m:r>
                            <m:r>
                              <a:rPr lang="en-US" altLang="zh-TW" i="1">
                                <a:solidFill>
                                  <a:srgbClr val="FF9900"/>
                                </a:solidFill>
                                <a:latin typeface="Cambria Math" panose="02040503050406030204" pitchFamily="18" charset="0"/>
                              </a:rPr>
                              <m:t>=1</m:t>
                            </m:r>
                          </m:sub>
                          <m:sup>
                            <m:r>
                              <a:rPr lang="en-US" altLang="zh-TW" i="1">
                                <a:solidFill>
                                  <a:srgbClr val="FF9900"/>
                                </a:solidFill>
                                <a:latin typeface="Cambria Math" panose="02040503050406030204" pitchFamily="18" charset="0"/>
                              </a:rPr>
                              <m:t>𝑛</m:t>
                            </m:r>
                          </m:sup>
                          <m:e>
                            <m:sSubSup>
                              <m:sSubSupPr>
                                <m:ctrlPr>
                                  <a:rPr lang="en-US" altLang="zh-TW" i="1">
                                    <a:solidFill>
                                      <a:srgbClr val="FF9900"/>
                                    </a:solidFill>
                                    <a:latin typeface="Cambria Math" panose="02040503050406030204" pitchFamily="18" charset="0"/>
                                  </a:rPr>
                                </m:ctrlPr>
                              </m:sSubSupPr>
                              <m:e>
                                <m:r>
                                  <a:rPr lang="en-US" altLang="zh-TW" i="1">
                                    <a:solidFill>
                                      <a:srgbClr val="FF9900"/>
                                    </a:solidFill>
                                    <a:latin typeface="Cambria Math" panose="02040503050406030204" pitchFamily="18" charset="0"/>
                                  </a:rPr>
                                  <m:t>𝑑</m:t>
                                </m:r>
                              </m:e>
                              <m:sub>
                                <m:r>
                                  <a:rPr lang="en-US" altLang="zh-TW" i="1">
                                    <a:solidFill>
                                      <a:srgbClr val="FF9900"/>
                                    </a:solidFill>
                                    <a:latin typeface="Cambria Math" panose="02040503050406030204" pitchFamily="18" charset="0"/>
                                  </a:rPr>
                                  <m:t>𝑟𝑠</m:t>
                                </m:r>
                              </m:sub>
                              <m:sup>
                                <m:r>
                                  <a:rPr lang="en-US" altLang="zh-TW" i="1">
                                    <a:solidFill>
                                      <a:srgbClr val="FF9900"/>
                                    </a:solidFill>
                                    <a:latin typeface="Cambria Math" panose="02040503050406030204" pitchFamily="18" charset="0"/>
                                  </a:rPr>
                                  <m:t>2</m:t>
                                </m:r>
                              </m:sup>
                            </m:sSubSup>
                          </m:e>
                        </m:nary>
                      </m:e>
                    </m:nary>
                  </m:oMath>
                </a14:m>
                <a:r>
                  <a:rPr lang="en-US" altLang="zh-TW" dirty="0"/>
                  <a:t> </a:t>
                </a:r>
              </a:p>
              <a:p>
                <a:pPr marL="0" indent="0">
                  <a:buNone/>
                </a:pPr>
                <a:r>
                  <a:rPr lang="zh-TW" altLang="en-US" dirty="0"/>
                  <a:t> </a:t>
                </a:r>
              </a:p>
            </p:txBody>
          </p:sp>
        </mc:Choice>
        <mc:Fallback>
          <p:sp>
            <p:nvSpPr>
              <p:cNvPr id="3" name="內容版面配置區 2">
                <a:extLst>
                  <a:ext uri="{FF2B5EF4-FFF2-40B4-BE49-F238E27FC236}">
                    <a16:creationId xmlns:a16="http://schemas.microsoft.com/office/drawing/2014/main" xmlns="" xmlns:a14="http://schemas.microsoft.com/office/drawing/2010/main" id="{BC5EA22E-EFEE-4CDF-AD9F-BE8BE8156E55}"/>
                  </a:ext>
                </a:extLst>
              </p:cNvPr>
              <p:cNvSpPr>
                <a:spLocks noGrp="1" noRot="1" noChangeAspect="1" noMove="1" noResize="1" noEditPoints="1" noAdjustHandles="1" noChangeArrowheads="1" noChangeShapeType="1" noTextEdit="1"/>
              </p:cNvSpPr>
              <p:nvPr>
                <p:ph idx="1"/>
              </p:nvPr>
            </p:nvSpPr>
            <p:spPr>
              <a:blipFill>
                <a:blip r:embed="rId2" cstate="print"/>
                <a:stretch>
                  <a:fillRect l="-667"/>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9</a:t>
            </a:fld>
            <a:endParaRPr lang="zh-TW" altLang="en-US"/>
          </a:p>
        </p:txBody>
      </p:sp>
    </p:spTree>
    <p:extLst>
      <p:ext uri="{BB962C8B-B14F-4D97-AF65-F5344CB8AC3E}">
        <p14:creationId xmlns:p14="http://schemas.microsoft.com/office/powerpoint/2010/main" xmlns="" val="19178104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0D6AFF1-7887-42D7-A87B-979A951040D5}"/>
              </a:ext>
            </a:extLst>
          </p:cNvPr>
          <p:cNvSpPr>
            <a:spLocks noGrp="1"/>
          </p:cNvSpPr>
          <p:nvPr>
            <p:ph type="title"/>
          </p:nvPr>
        </p:nvSpPr>
        <p:spPr/>
        <p:txBody>
          <a:bodyPr/>
          <a:lstStyle/>
          <a:p>
            <a:r>
              <a:rPr lang="en-US" altLang="zh-TW" dirty="0"/>
              <a:t>Deriving metric MDS</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C843DF7D-FB77-47AC-9C5C-3AE0FC836FF1}"/>
                  </a:ext>
                </a:extLst>
              </p:cNvPr>
              <p:cNvSpPr>
                <a:spLocks noGrp="1"/>
              </p:cNvSpPr>
              <p:nvPr>
                <p:ph idx="1"/>
              </p:nvPr>
            </p:nvSpPr>
            <p:spPr>
              <a:xfrm>
                <a:off x="457200" y="1600200"/>
                <a:ext cx="8229600" cy="5257800"/>
              </a:xfrm>
            </p:spPr>
            <p:txBody>
              <a:bodyPr>
                <a:normAutofit lnSpcReduction="10000"/>
              </a:bodyPr>
              <a:lstStyle/>
              <a:p>
                <a:pPr marL="0" indent="0">
                  <a:lnSpc>
                    <a:spcPct val="150000"/>
                  </a:lnSpc>
                  <a:buNone/>
                </a:pPr>
                <a14:m>
                  <m:oMathPara xmlns:m="http://schemas.openxmlformats.org/officeDocument/2006/math">
                    <m:oMathParaPr>
                      <m:jc m:val="left"/>
                    </m:oMathParaPr>
                    <m:oMath xmlns:m="http://schemas.openxmlformats.org/officeDocument/2006/math">
                      <m:r>
                        <a:rPr lang="en-US" altLang="zh-TW" i="1" smtClean="0">
                          <a:solidFill>
                            <a:schemeClr val="tx1"/>
                          </a:solidFill>
                          <a:latin typeface="Cambria Math" panose="02040503050406030204" pitchFamily="18" charset="0"/>
                        </a:rPr>
                        <m:t>𝑏</m:t>
                      </m:r>
                      <m:r>
                        <a:rPr lang="en-US" altLang="zh-TW" i="1" baseline="-25000">
                          <a:solidFill>
                            <a:schemeClr val="tx1"/>
                          </a:solidFill>
                          <a:latin typeface="Cambria Math" panose="02040503050406030204" pitchFamily="18" charset="0"/>
                        </a:rPr>
                        <m:t>𝑟𝑠</m:t>
                      </m:r>
                      <m:r>
                        <a:rPr lang="en-US" altLang="zh-TW" i="1">
                          <a:solidFill>
                            <a:schemeClr val="tx1"/>
                          </a:solidFill>
                          <a:latin typeface="Cambria Math" panose="02040503050406030204" pitchFamily="18" charset="0"/>
                        </a:rPr>
                        <m:t>=</m:t>
                      </m:r>
                      <m:r>
                        <a:rPr lang="en-US" altLang="zh-TW">
                          <a:solidFill>
                            <a:schemeClr val="tx1"/>
                          </a:solidFill>
                          <a:latin typeface="Cambria Math" panose="02040503050406030204" pitchFamily="18" charset="0"/>
                        </a:rPr>
                        <m:t>(−1/2)</m:t>
                      </m:r>
                      <m:r>
                        <a:rPr lang="en-US" altLang="zh-TW" i="1">
                          <a:solidFill>
                            <a:schemeClr val="tx1"/>
                          </a:solidFill>
                          <a:latin typeface="Cambria Math" panose="02040503050406030204" pitchFamily="18" charset="0"/>
                        </a:rPr>
                        <m:t>(</m:t>
                      </m:r>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rPr>
                            <m:t>𝑑</m:t>
                          </m:r>
                        </m:e>
                        <m:sub>
                          <m:r>
                            <m:rPr>
                              <m:sty m:val="p"/>
                            </m:rPr>
                            <a:rPr lang="en-US" altLang="zh-TW">
                              <a:solidFill>
                                <a:schemeClr val="tx1"/>
                              </a:solidFill>
                              <a:latin typeface="Cambria Math" panose="02040503050406030204" pitchFamily="18" charset="0"/>
                            </a:rPr>
                            <m:t>rs</m:t>
                          </m:r>
                        </m:sub>
                        <m:sup>
                          <m:r>
                            <a:rPr lang="en-US" altLang="zh-TW" i="1">
                              <a:solidFill>
                                <a:schemeClr val="tx1"/>
                              </a:solidFill>
                              <a:latin typeface="Cambria Math" panose="02040503050406030204" pitchFamily="18" charset="0"/>
                            </a:rPr>
                            <m:t>2</m:t>
                          </m:r>
                        </m:sup>
                      </m:sSubSup>
                      <m:r>
                        <a:rPr lang="en-US" altLang="zh-TW" b="0" i="1" smtClean="0">
                          <a:solidFill>
                            <a:schemeClr val="tx1"/>
                          </a:solidFill>
                          <a:latin typeface="Cambria Math" panose="02040503050406030204" pitchFamily="18" charset="0"/>
                        </a:rPr>
                        <m:t>−</m:t>
                      </m:r>
                      <m:sSub>
                        <m:sSubPr>
                          <m:ctrlPr>
                            <a:rPr lang="en-US" altLang="zh-TW" i="1" dirty="0">
                              <a:solidFill>
                                <a:schemeClr val="tx1"/>
                              </a:solidFill>
                              <a:latin typeface="Cambria Math" panose="02040503050406030204" pitchFamily="18" charset="0"/>
                            </a:rPr>
                          </m:ctrlPr>
                        </m:sSubPr>
                        <m:e>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𝑟</m:t>
                          </m:r>
                        </m:sub>
                      </m:sSub>
                      <m:r>
                        <a:rPr lang="en-US" altLang="zh-TW" i="1" baseline="30000" dirty="0">
                          <a:solidFill>
                            <a:schemeClr val="tx1"/>
                          </a:solidFill>
                          <a:latin typeface="Cambria Math" panose="02040503050406030204" pitchFamily="18" charset="0"/>
                        </a:rPr>
                        <m:t>𝑇</m:t>
                      </m:r>
                      <m:sSub>
                        <m:sSubPr>
                          <m:ctrlPr>
                            <a:rPr lang="en-US" altLang="zh-TW" i="1" dirty="0">
                              <a:solidFill>
                                <a:schemeClr val="tx1"/>
                              </a:solidFill>
                              <a:latin typeface="Cambria Math" panose="02040503050406030204" pitchFamily="18" charset="0"/>
                            </a:rPr>
                          </m:ctrlPr>
                        </m:sSubPr>
                        <m:e>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𝑟</m:t>
                          </m:r>
                        </m:sub>
                      </m:sSub>
                      <m:r>
                        <a:rPr lang="en-US" altLang="zh-TW" b="0" i="1" dirty="0" smtClean="0">
                          <a:solidFill>
                            <a:schemeClr val="tx1"/>
                          </a:solidFill>
                          <a:latin typeface="Cambria Math" panose="02040503050406030204" pitchFamily="18" charset="0"/>
                        </a:rPr>
                        <m:t>−</m:t>
                      </m:r>
                      <m:sSub>
                        <m:sSubPr>
                          <m:ctrlPr>
                            <a:rPr lang="en-US" altLang="zh-TW" i="1" dirty="0">
                              <a:solidFill>
                                <a:schemeClr val="tx1"/>
                              </a:solidFill>
                              <a:latin typeface="Cambria Math" panose="02040503050406030204" pitchFamily="18" charset="0"/>
                            </a:rPr>
                          </m:ctrlPr>
                        </m:sSubPr>
                        <m:e>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𝑠</m:t>
                          </m:r>
                        </m:sub>
                      </m:sSub>
                      <m:r>
                        <a:rPr lang="en-US" altLang="zh-TW" i="1" baseline="30000" dirty="0">
                          <a:solidFill>
                            <a:schemeClr val="tx1"/>
                          </a:solidFill>
                          <a:latin typeface="Cambria Math" panose="02040503050406030204" pitchFamily="18" charset="0"/>
                        </a:rPr>
                        <m:t>𝑇</m:t>
                      </m:r>
                      <m:sSub>
                        <m:sSubPr>
                          <m:ctrlPr>
                            <a:rPr lang="en-US" altLang="zh-TW" i="1" dirty="0">
                              <a:solidFill>
                                <a:schemeClr val="tx1"/>
                              </a:solidFill>
                              <a:latin typeface="Cambria Math" panose="02040503050406030204" pitchFamily="18" charset="0"/>
                            </a:rPr>
                          </m:ctrlPr>
                        </m:sSubPr>
                        <m:e>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𝑠</m:t>
                          </m:r>
                        </m:sub>
                      </m:sSub>
                      <m:r>
                        <a:rPr lang="en-US" altLang="zh-TW" i="1" dirty="0">
                          <a:solidFill>
                            <a:schemeClr val="tx1"/>
                          </a:solidFill>
                          <a:latin typeface="Cambria Math" panose="02040503050406030204" pitchFamily="18" charset="0"/>
                        </a:rPr>
                        <m:t>)</m:t>
                      </m:r>
                    </m:oMath>
                  </m:oMathPara>
                </a14:m>
                <a:endParaRPr lang="en-US" altLang="zh-TW" dirty="0">
                  <a:solidFill>
                    <a:schemeClr val="tx1"/>
                  </a:solidFill>
                </a:endParaRPr>
              </a:p>
              <a:p>
                <a:pPr marL="0" indent="0">
                  <a:lnSpc>
                    <a:spcPct val="150000"/>
                  </a:lnSpc>
                  <a:buNone/>
                </a:pPr>
                <a14:m>
                  <m:oMath xmlns:m="http://schemas.openxmlformats.org/officeDocument/2006/math">
                    <m:r>
                      <a:rPr lang="en-US" altLang="zh-TW" i="1" smtClean="0">
                        <a:solidFill>
                          <a:schemeClr val="tx1"/>
                        </a:solidFill>
                        <a:latin typeface="Cambria Math" panose="02040503050406030204" pitchFamily="18" charset="0"/>
                      </a:rPr>
                      <m:t>=</m:t>
                    </m:r>
                    <m:r>
                      <a:rPr lang="en-US" altLang="zh-TW">
                        <a:solidFill>
                          <a:schemeClr val="tx1"/>
                        </a:solidFill>
                        <a:latin typeface="Cambria Math" panose="02040503050406030204" pitchFamily="18" charset="0"/>
                      </a:rPr>
                      <m:t>(−1/2)</m:t>
                    </m:r>
                    <m:r>
                      <a:rPr lang="en-US" altLang="zh-TW" i="1">
                        <a:solidFill>
                          <a:schemeClr val="tx1"/>
                        </a:solidFill>
                        <a:latin typeface="Cambria Math" panose="02040503050406030204" pitchFamily="18" charset="0"/>
                      </a:rPr>
                      <m:t>(</m:t>
                    </m:r>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rPr>
                          <m:t>𝑑</m:t>
                        </m:r>
                      </m:e>
                      <m:sub>
                        <m:r>
                          <m:rPr>
                            <m:sty m:val="p"/>
                          </m:rPr>
                          <a:rPr lang="en-US" altLang="zh-TW">
                            <a:solidFill>
                              <a:schemeClr val="tx1"/>
                            </a:solidFill>
                            <a:latin typeface="Cambria Math" panose="02040503050406030204" pitchFamily="18" charset="0"/>
                          </a:rPr>
                          <m:t>rs</m:t>
                        </m:r>
                      </m:sub>
                      <m:sup>
                        <m:r>
                          <a:rPr lang="en-US" altLang="zh-TW" i="1">
                            <a:solidFill>
                              <a:schemeClr val="tx1"/>
                            </a:solidFill>
                            <a:latin typeface="Cambria Math" panose="02040503050406030204" pitchFamily="18" charset="0"/>
                          </a:rPr>
                          <m:t>2</m:t>
                        </m:r>
                      </m:sup>
                    </m:sSubSup>
                    <m:r>
                      <a:rPr lang="en-US" altLang="zh-TW" b="0" i="1" smtClean="0">
                        <a:solidFill>
                          <a:schemeClr val="tx1"/>
                        </a:solidFill>
                        <a:latin typeface="Cambria Math" panose="02040503050406030204" pitchFamily="18" charset="0"/>
                      </a:rPr>
                      <m:t>−</m:t>
                    </m:r>
                    <m:f>
                      <m:fPr>
                        <m:ctrlPr>
                          <a:rPr lang="en-US" altLang="zh-TW" i="1">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1</m:t>
                        </m:r>
                      </m:num>
                      <m:den>
                        <m:r>
                          <a:rPr lang="en-US" altLang="zh-TW" i="1">
                            <a:solidFill>
                              <a:schemeClr val="tx1"/>
                            </a:solidFill>
                            <a:latin typeface="Cambria Math" panose="02040503050406030204" pitchFamily="18" charset="0"/>
                          </a:rPr>
                          <m:t>𝑛</m:t>
                        </m:r>
                      </m:den>
                    </m:f>
                    <m:nary>
                      <m:naryPr>
                        <m:chr m:val="∑"/>
                        <m:ctrlPr>
                          <a:rPr lang="en-US" altLang="zh-TW" i="1">
                            <a:solidFill>
                              <a:schemeClr val="tx1"/>
                            </a:solidFill>
                            <a:latin typeface="Cambria Math" panose="02040503050406030204" pitchFamily="18" charset="0"/>
                          </a:rPr>
                        </m:ctrlPr>
                      </m:naryPr>
                      <m:sub>
                        <m:r>
                          <m:rPr>
                            <m:brk m:alnAt="23"/>
                          </m:rPr>
                          <a:rPr lang="en-US" altLang="zh-TW" i="1">
                            <a:solidFill>
                              <a:schemeClr val="tx1"/>
                            </a:solidFill>
                            <a:latin typeface="Cambria Math" panose="02040503050406030204" pitchFamily="18" charset="0"/>
                          </a:rPr>
                          <m:t>𝑟</m:t>
                        </m:r>
                        <m:r>
                          <a:rPr lang="en-US" altLang="zh-TW" i="1">
                            <a:solidFill>
                              <a:schemeClr val="tx1"/>
                            </a:solidFill>
                            <a:latin typeface="Cambria Math" panose="02040503050406030204" pitchFamily="18" charset="0"/>
                          </a:rPr>
                          <m:t>=1</m:t>
                        </m:r>
                      </m:sub>
                      <m:sup>
                        <m:r>
                          <a:rPr lang="en-US" altLang="zh-TW" i="1">
                            <a:solidFill>
                              <a:schemeClr val="tx1"/>
                            </a:solidFill>
                            <a:latin typeface="Cambria Math" panose="02040503050406030204" pitchFamily="18" charset="0"/>
                          </a:rPr>
                          <m:t>𝑛</m:t>
                        </m:r>
                      </m:sup>
                      <m:e>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rPr>
                              <m:t>𝑑</m:t>
                            </m:r>
                          </m:e>
                          <m:sub>
                            <m:r>
                              <a:rPr lang="en-US" altLang="zh-TW" i="1">
                                <a:solidFill>
                                  <a:schemeClr val="tx1"/>
                                </a:solidFill>
                                <a:latin typeface="Cambria Math" panose="02040503050406030204" pitchFamily="18" charset="0"/>
                              </a:rPr>
                              <m:t>𝑟𝑠</m:t>
                            </m:r>
                          </m:sub>
                          <m:sup>
                            <m:r>
                              <a:rPr lang="en-US" altLang="zh-TW" i="1">
                                <a:solidFill>
                                  <a:schemeClr val="tx1"/>
                                </a:solidFill>
                                <a:latin typeface="Cambria Math" panose="02040503050406030204" pitchFamily="18" charset="0"/>
                              </a:rPr>
                              <m:t>2</m:t>
                            </m:r>
                          </m:sup>
                        </m:sSubSup>
                      </m:e>
                    </m:nary>
                    <m:r>
                      <a:rPr lang="en-US" altLang="zh-TW" b="0" i="1" smtClean="0">
                        <a:solidFill>
                          <a:schemeClr val="tx1"/>
                        </a:solidFill>
                        <a:latin typeface="Cambria Math" panose="02040503050406030204" pitchFamily="18" charset="0"/>
                      </a:rPr>
                      <m:t>−</m:t>
                    </m:r>
                    <m:f>
                      <m:fPr>
                        <m:ctrlPr>
                          <a:rPr lang="en-US" altLang="zh-TW" i="1">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1</m:t>
                        </m:r>
                      </m:num>
                      <m:den>
                        <m:r>
                          <a:rPr lang="en-US" altLang="zh-TW" i="1">
                            <a:solidFill>
                              <a:schemeClr val="tx1"/>
                            </a:solidFill>
                            <a:latin typeface="Cambria Math" panose="02040503050406030204" pitchFamily="18" charset="0"/>
                          </a:rPr>
                          <m:t>𝑛</m:t>
                        </m:r>
                      </m:den>
                    </m:f>
                    <m:nary>
                      <m:naryPr>
                        <m:chr m:val="∑"/>
                        <m:ctrlPr>
                          <a:rPr lang="en-US" altLang="zh-TW" i="1">
                            <a:solidFill>
                              <a:schemeClr val="tx1"/>
                            </a:solidFill>
                            <a:latin typeface="Cambria Math" panose="02040503050406030204" pitchFamily="18" charset="0"/>
                          </a:rPr>
                        </m:ctrlPr>
                      </m:naryPr>
                      <m:sub>
                        <m:r>
                          <a:rPr lang="en-US" altLang="zh-TW" i="1">
                            <a:solidFill>
                              <a:schemeClr val="tx1"/>
                            </a:solidFill>
                            <a:latin typeface="Cambria Math" panose="02040503050406030204" pitchFamily="18" charset="0"/>
                          </a:rPr>
                          <m:t>𝑠</m:t>
                        </m:r>
                        <m:r>
                          <a:rPr lang="en-US" altLang="zh-TW" i="1">
                            <a:solidFill>
                              <a:schemeClr val="tx1"/>
                            </a:solidFill>
                            <a:latin typeface="Cambria Math" panose="02040503050406030204" pitchFamily="18" charset="0"/>
                          </a:rPr>
                          <m:t>=1</m:t>
                        </m:r>
                      </m:sub>
                      <m:sup>
                        <m:r>
                          <a:rPr lang="en-US" altLang="zh-TW" i="1">
                            <a:solidFill>
                              <a:schemeClr val="tx1"/>
                            </a:solidFill>
                            <a:latin typeface="Cambria Math" panose="02040503050406030204" pitchFamily="18" charset="0"/>
                          </a:rPr>
                          <m:t>𝑛</m:t>
                        </m:r>
                      </m:sup>
                      <m:e>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rPr>
                              <m:t>𝑑</m:t>
                            </m:r>
                          </m:e>
                          <m:sub>
                            <m:r>
                              <a:rPr lang="en-US" altLang="zh-TW" i="1">
                                <a:solidFill>
                                  <a:schemeClr val="tx1"/>
                                </a:solidFill>
                                <a:latin typeface="Cambria Math" panose="02040503050406030204" pitchFamily="18" charset="0"/>
                              </a:rPr>
                              <m:t>𝑟𝑠</m:t>
                            </m:r>
                          </m:sub>
                          <m:sup>
                            <m:r>
                              <a:rPr lang="en-US" altLang="zh-TW" i="1">
                                <a:solidFill>
                                  <a:schemeClr val="tx1"/>
                                </a:solidFill>
                                <a:latin typeface="Cambria Math" panose="02040503050406030204" pitchFamily="18" charset="0"/>
                              </a:rPr>
                              <m:t>2</m:t>
                            </m:r>
                          </m:sup>
                        </m:sSubSup>
                      </m:e>
                    </m:nary>
                    <m:r>
                      <a:rPr lang="en-US" altLang="zh-TW" b="0" i="1" smtClean="0">
                        <a:solidFill>
                          <a:schemeClr val="tx1"/>
                        </a:solidFill>
                        <a:latin typeface="Cambria Math" panose="02040503050406030204" pitchFamily="18" charset="0"/>
                      </a:rPr>
                      <m:t>+</m:t>
                    </m:r>
                    <m:f>
                      <m:fPr>
                        <m:ctrlPr>
                          <a:rPr lang="en-US" altLang="zh-TW" i="1">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1</m:t>
                        </m:r>
                      </m:num>
                      <m:den>
                        <m:sSup>
                          <m:sSupPr>
                            <m:ctrlPr>
                              <a:rPr lang="en-US" altLang="zh-TW" i="1">
                                <a:solidFill>
                                  <a:schemeClr val="tx1"/>
                                </a:solidFill>
                                <a:latin typeface="Cambria Math" panose="02040503050406030204" pitchFamily="18" charset="0"/>
                              </a:rPr>
                            </m:ctrlPr>
                          </m:sSupPr>
                          <m:e>
                            <m:r>
                              <a:rPr lang="en-US" altLang="zh-TW" i="1">
                                <a:solidFill>
                                  <a:schemeClr val="tx1"/>
                                </a:solidFill>
                                <a:latin typeface="Cambria Math" panose="02040503050406030204" pitchFamily="18" charset="0"/>
                              </a:rPr>
                              <m:t>𝑛</m:t>
                            </m:r>
                          </m:e>
                          <m:sup>
                            <m:r>
                              <a:rPr lang="en-US" altLang="zh-TW" i="1">
                                <a:solidFill>
                                  <a:schemeClr val="tx1"/>
                                </a:solidFill>
                                <a:latin typeface="Cambria Math" panose="02040503050406030204" pitchFamily="18" charset="0"/>
                              </a:rPr>
                              <m:t>2</m:t>
                            </m:r>
                          </m:sup>
                        </m:sSup>
                      </m:den>
                    </m:f>
                    <m:nary>
                      <m:naryPr>
                        <m:chr m:val="∑"/>
                        <m:ctrlPr>
                          <a:rPr lang="en-US" altLang="zh-TW" i="1">
                            <a:solidFill>
                              <a:schemeClr val="tx1"/>
                            </a:solidFill>
                            <a:latin typeface="Cambria Math" panose="02040503050406030204" pitchFamily="18" charset="0"/>
                          </a:rPr>
                        </m:ctrlPr>
                      </m:naryPr>
                      <m:sub>
                        <m:r>
                          <m:rPr>
                            <m:brk m:alnAt="23"/>
                          </m:rPr>
                          <a:rPr lang="en-US" altLang="zh-TW" i="1">
                            <a:solidFill>
                              <a:schemeClr val="tx1"/>
                            </a:solidFill>
                            <a:latin typeface="Cambria Math" panose="02040503050406030204" pitchFamily="18" charset="0"/>
                          </a:rPr>
                          <m:t>𝑟</m:t>
                        </m:r>
                        <m:r>
                          <a:rPr lang="en-US" altLang="zh-TW" i="1">
                            <a:solidFill>
                              <a:schemeClr val="tx1"/>
                            </a:solidFill>
                            <a:latin typeface="Cambria Math" panose="02040503050406030204" pitchFamily="18" charset="0"/>
                          </a:rPr>
                          <m:t>=1</m:t>
                        </m:r>
                      </m:sub>
                      <m:sup>
                        <m:r>
                          <a:rPr lang="en-US" altLang="zh-TW" i="1">
                            <a:solidFill>
                              <a:schemeClr val="tx1"/>
                            </a:solidFill>
                            <a:latin typeface="Cambria Math" panose="02040503050406030204" pitchFamily="18" charset="0"/>
                          </a:rPr>
                          <m:t>𝑛</m:t>
                        </m:r>
                      </m:sup>
                      <m:e>
                        <m:nary>
                          <m:naryPr>
                            <m:chr m:val="∑"/>
                            <m:ctrlPr>
                              <a:rPr lang="en-US" altLang="zh-TW" i="1">
                                <a:solidFill>
                                  <a:schemeClr val="tx1"/>
                                </a:solidFill>
                                <a:latin typeface="Cambria Math" panose="02040503050406030204" pitchFamily="18" charset="0"/>
                              </a:rPr>
                            </m:ctrlPr>
                          </m:naryPr>
                          <m:sub>
                            <m:r>
                              <m:rPr>
                                <m:brk m:alnAt="23"/>
                              </m:rPr>
                              <a:rPr lang="en-US" altLang="zh-TW" i="1">
                                <a:solidFill>
                                  <a:schemeClr val="tx1"/>
                                </a:solidFill>
                                <a:latin typeface="Cambria Math" panose="02040503050406030204" pitchFamily="18" charset="0"/>
                              </a:rPr>
                              <m:t>𝑠</m:t>
                            </m:r>
                            <m:r>
                              <a:rPr lang="en-US" altLang="zh-TW" i="1">
                                <a:solidFill>
                                  <a:schemeClr val="tx1"/>
                                </a:solidFill>
                                <a:latin typeface="Cambria Math" panose="02040503050406030204" pitchFamily="18" charset="0"/>
                              </a:rPr>
                              <m:t>=1</m:t>
                            </m:r>
                          </m:sub>
                          <m:sup>
                            <m:r>
                              <a:rPr lang="en-US" altLang="zh-TW" i="1">
                                <a:solidFill>
                                  <a:schemeClr val="tx1"/>
                                </a:solidFill>
                                <a:latin typeface="Cambria Math" panose="02040503050406030204" pitchFamily="18" charset="0"/>
                              </a:rPr>
                              <m:t>𝑛</m:t>
                            </m:r>
                          </m:sup>
                          <m:e>
                            <m:sSubSup>
                              <m:sSubSupPr>
                                <m:ctrlPr>
                                  <a:rPr lang="en-US" altLang="zh-TW" i="1">
                                    <a:solidFill>
                                      <a:schemeClr val="tx1"/>
                                    </a:solidFill>
                                    <a:latin typeface="Cambria Math" panose="02040503050406030204" pitchFamily="18" charset="0"/>
                                  </a:rPr>
                                </m:ctrlPr>
                              </m:sSubSupPr>
                              <m:e>
                                <m:r>
                                  <a:rPr lang="en-US" altLang="zh-TW" i="1">
                                    <a:solidFill>
                                      <a:schemeClr val="tx1"/>
                                    </a:solidFill>
                                    <a:latin typeface="Cambria Math" panose="02040503050406030204" pitchFamily="18" charset="0"/>
                                  </a:rPr>
                                  <m:t>𝑑</m:t>
                                </m:r>
                              </m:e>
                              <m:sub>
                                <m:r>
                                  <a:rPr lang="en-US" altLang="zh-TW" i="1">
                                    <a:solidFill>
                                      <a:schemeClr val="tx1"/>
                                    </a:solidFill>
                                    <a:latin typeface="Cambria Math" panose="02040503050406030204" pitchFamily="18" charset="0"/>
                                  </a:rPr>
                                  <m:t>𝑟𝑠</m:t>
                                </m:r>
                              </m:sub>
                              <m:sup>
                                <m:r>
                                  <a:rPr lang="en-US" altLang="zh-TW" i="1">
                                    <a:solidFill>
                                      <a:schemeClr val="tx1"/>
                                    </a:solidFill>
                                    <a:latin typeface="Cambria Math" panose="02040503050406030204" pitchFamily="18" charset="0"/>
                                  </a:rPr>
                                  <m:t>2</m:t>
                                </m:r>
                              </m:sup>
                            </m:sSubSup>
                          </m:e>
                        </m:nary>
                      </m:e>
                    </m:nary>
                    <m:r>
                      <a:rPr lang="en-US" altLang="zh-TW" i="1" dirty="0">
                        <a:solidFill>
                          <a:schemeClr val="tx1"/>
                        </a:solidFill>
                        <a:latin typeface="Cambria Math" panose="02040503050406030204" pitchFamily="18" charset="0"/>
                      </a:rPr>
                      <m:t>)</m:t>
                    </m:r>
                  </m:oMath>
                </a14:m>
                <a:r>
                  <a:rPr lang="en-US" altLang="zh-TW" dirty="0">
                    <a:solidFill>
                      <a:schemeClr val="tx1"/>
                    </a:solidFill>
                  </a:rPr>
                  <a:t> </a:t>
                </a:r>
              </a:p>
              <a:p>
                <a:pPr marL="0" indent="0">
                  <a:lnSpc>
                    <a:spcPct val="150000"/>
                  </a:lnSpc>
                  <a:buNone/>
                </a:pPr>
                <a:r>
                  <a:rPr lang="en-US" altLang="zh-TW" dirty="0">
                    <a:solidFill>
                      <a:srgbClr val="336699"/>
                    </a:solidFill>
                  </a:rPr>
                  <a:t>Define: </a:t>
                </a:r>
                <a:r>
                  <a:rPr lang="en-US" altLang="zh-TW" dirty="0"/>
                  <a:t>A=[</a:t>
                </a:r>
                <a14:m>
                  <m:oMath xmlns:m="http://schemas.openxmlformats.org/officeDocument/2006/math">
                    <m:r>
                      <a:rPr lang="en-US" altLang="zh-TW" b="0" i="1" smtClean="0">
                        <a:latin typeface="Cambria Math" panose="02040503050406030204" pitchFamily="18" charset="0"/>
                      </a:rPr>
                      <m:t>𝑎</m:t>
                    </m:r>
                    <m:r>
                      <a:rPr lang="en-US" altLang="zh-TW" i="1" baseline="-25000">
                        <a:latin typeface="Cambria Math" panose="02040503050406030204" pitchFamily="18" charset="0"/>
                      </a:rPr>
                      <m:t>𝑟𝑠</m:t>
                    </m:r>
                  </m:oMath>
                </a14:m>
                <a:r>
                  <a:rPr lang="en-US" altLang="zh-TW" dirty="0"/>
                  <a:t>]</a:t>
                </a:r>
                <a:endParaRPr lang="en-US" altLang="zh-TW" dirty="0">
                  <a:solidFill>
                    <a:srgbClr val="336699"/>
                  </a:solidFill>
                </a:endParaRPr>
              </a:p>
              <a:p>
                <a:pPr marL="0" indent="0">
                  <a:lnSpc>
                    <a:spcPct val="150000"/>
                  </a:lnSpc>
                  <a:buNone/>
                </a:pPr>
                <a:r>
                  <a:rPr lang="en-US" altLang="zh-TW" dirty="0">
                    <a:solidFill>
                      <a:srgbClr val="336699"/>
                    </a:solidFill>
                  </a:rPr>
                  <a:t>Let:</a:t>
                </a:r>
                <a:r>
                  <a:rPr lang="en-US" altLang="zh-TW" dirty="0"/>
                  <a:t> </a:t>
                </a:r>
                <a14:m>
                  <m:oMath xmlns:m="http://schemas.openxmlformats.org/officeDocument/2006/math">
                    <m:d>
                      <m:dPr>
                        <m:ctrlPr>
                          <a:rPr lang="en-US" altLang="zh-TW" i="1">
                            <a:latin typeface="Cambria Math" panose="02040503050406030204" pitchFamily="18" charset="0"/>
                          </a:rPr>
                        </m:ctrlPr>
                      </m:dPr>
                      <m:e>
                        <m:r>
                          <a:rPr lang="en-US" altLang="zh-TW">
                            <a:latin typeface="Cambria Math" panose="02040503050406030204" pitchFamily="18" charset="0"/>
                          </a:rPr>
                          <m:t>−</m:t>
                        </m:r>
                        <m:r>
                          <a:rPr lang="en-US" altLang="zh-TW" b="0" i="1" smtClean="0">
                            <a:latin typeface="Cambria Math" panose="02040503050406030204" pitchFamily="18" charset="0"/>
                          </a:rPr>
                          <m:t>1/2</m:t>
                        </m:r>
                      </m:e>
                    </m:d>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𝑑</m:t>
                        </m:r>
                      </m:e>
                      <m:sub>
                        <m:r>
                          <m:rPr>
                            <m:sty m:val="p"/>
                          </m:rPr>
                          <a:rPr lang="en-US" altLang="zh-TW">
                            <a:latin typeface="Cambria Math" panose="02040503050406030204" pitchFamily="18" charset="0"/>
                          </a:rPr>
                          <m:t>rs</m:t>
                        </m:r>
                      </m:sub>
                      <m:sup>
                        <m:r>
                          <a:rPr lang="en-US" altLang="zh-TW" i="1">
                            <a:latin typeface="Cambria Math" panose="02040503050406030204" pitchFamily="18" charset="0"/>
                          </a:rPr>
                          <m:t>2</m:t>
                        </m:r>
                      </m:sup>
                    </m:sSubSup>
                    <m:r>
                      <a:rPr lang="en-US" altLang="zh-TW" i="1">
                        <a:latin typeface="Cambria Math" panose="02040503050406030204" pitchFamily="18" charset="0"/>
                      </a:rPr>
                      <m:t>=</m:t>
                    </m:r>
                    <m:sSub>
                      <m:sSubPr>
                        <m:ctrlPr>
                          <a:rPr lang="en-US" altLang="zh-TW" i="1" smtClean="0">
                            <a:latin typeface="Cambria Math" panose="02040503050406030204" pitchFamily="18" charset="0"/>
                          </a:rPr>
                        </m:ctrlPr>
                      </m:sSubPr>
                      <m:e>
                        <m:r>
                          <a:rPr lang="en-US" altLang="zh-TW" b="0" i="1" smtClean="0">
                            <a:latin typeface="Cambria Math" panose="02040503050406030204" pitchFamily="18" charset="0"/>
                          </a:rPr>
                          <m:t>𝑎</m:t>
                        </m:r>
                      </m:e>
                      <m:sub>
                        <m:r>
                          <a:rPr lang="en-US" altLang="zh-TW" b="0" i="1" smtClean="0">
                            <a:latin typeface="Cambria Math" panose="02040503050406030204" pitchFamily="18" charset="0"/>
                          </a:rPr>
                          <m:t>𝑟𝑠</m:t>
                        </m:r>
                      </m:sub>
                    </m:sSub>
                    <m:r>
                      <a:rPr lang="en-US" altLang="zh-TW" i="1">
                        <a:latin typeface="Cambria Math"/>
                      </a:rPr>
                      <m:t>⟹</m:t>
                    </m:r>
                    <m:d>
                      <m:dPr>
                        <m:ctrlPr>
                          <a:rPr lang="en-US" altLang="zh-TW" i="1" smtClean="0">
                            <a:latin typeface="Cambria Math" panose="02040503050406030204" pitchFamily="18" charset="0"/>
                          </a:rPr>
                        </m:ctrlPr>
                      </m:dPr>
                      <m:e>
                        <m:r>
                          <a:rPr lang="en-US" altLang="zh-TW">
                            <a:latin typeface="Cambria Math" panose="02040503050406030204" pitchFamily="18" charset="0"/>
                          </a:rPr>
                          <m:t>−</m:t>
                        </m:r>
                        <m:r>
                          <a:rPr lang="en-US" altLang="zh-TW" b="0" i="1" smtClean="0">
                            <a:latin typeface="Cambria Math" panose="02040503050406030204" pitchFamily="18" charset="0"/>
                          </a:rPr>
                          <m:t>1/2</m:t>
                        </m:r>
                      </m:e>
                    </m:d>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𝑃</m:t>
                        </m:r>
                      </m:e>
                      <m:sup>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2</m:t>
                            </m:r>
                          </m:e>
                        </m:d>
                      </m:sup>
                    </m:sSup>
                    <m:r>
                      <a:rPr lang="en-US" altLang="zh-TW" b="0" i="1" smtClean="0">
                        <a:latin typeface="Cambria Math" panose="02040503050406030204" pitchFamily="18" charset="0"/>
                      </a:rPr>
                      <m:t>=</m:t>
                    </m:r>
                    <m:r>
                      <a:rPr lang="en-US" altLang="zh-TW" b="0" i="1" smtClean="0">
                        <a:latin typeface="Cambria Math" panose="02040503050406030204" pitchFamily="18" charset="0"/>
                      </a:rPr>
                      <m:t>𝐴</m:t>
                    </m:r>
                  </m:oMath>
                </a14:m>
                <a:endParaRPr lang="en-US" altLang="zh-TW" b="0" dirty="0"/>
              </a:p>
              <a:p>
                <a:pPr marL="0" indent="0">
                  <a:lnSpc>
                    <a:spcPct val="150000"/>
                  </a:lnSpc>
                  <a:buNone/>
                </a:pPr>
                <a14:m>
                  <m:oMath xmlns:m="http://schemas.openxmlformats.org/officeDocument/2006/math">
                    <m:r>
                      <a:rPr lang="en-US" altLang="zh-TW" i="1">
                        <a:latin typeface="Cambria Math"/>
                      </a:rPr>
                      <m:t>⟹</m:t>
                    </m:r>
                    <m:sSub>
                      <m:sSubPr>
                        <m:ctrlPr>
                          <a:rPr lang="en-US" altLang="zh-TW" i="1">
                            <a:latin typeface="Cambria Math" panose="02040503050406030204" pitchFamily="18" charset="0"/>
                          </a:rPr>
                        </m:ctrlPr>
                      </m:sSubPr>
                      <m:e>
                        <m:sSub>
                          <m:sSubPr>
                            <m:ctrlPr>
                              <a:rPr lang="en-US" altLang="zh-TW" i="1">
                                <a:latin typeface="Cambria Math" panose="02040503050406030204" pitchFamily="18" charset="0"/>
                              </a:rPr>
                            </m:ctrlPr>
                          </m:sSubPr>
                          <m:e>
                            <m:r>
                              <a:rPr lang="en-US" altLang="zh-TW" b="0" i="1" smtClean="0">
                                <a:latin typeface="Cambria Math" panose="02040503050406030204" pitchFamily="18" charset="0"/>
                              </a:rPr>
                              <m:t>𝑏</m:t>
                            </m:r>
                          </m:e>
                          <m:sub>
                            <m:r>
                              <a:rPr lang="en-US" altLang="zh-TW" i="1">
                                <a:latin typeface="Cambria Math" panose="02040503050406030204" pitchFamily="18" charset="0"/>
                              </a:rPr>
                              <m:t>𝑟𝑠</m:t>
                            </m:r>
                          </m:sub>
                        </m:sSub>
                        <m:r>
                          <a:rPr lang="en-US" altLang="zh-TW" b="0" i="1" smtClean="0">
                            <a:latin typeface="Cambria Math" panose="02040503050406030204" pitchFamily="18" charset="0"/>
                          </a:rPr>
                          <m:t>=</m:t>
                        </m:r>
                        <m:r>
                          <a:rPr lang="en-US" altLang="zh-TW" i="1">
                            <a:latin typeface="Cambria Math" panose="02040503050406030204" pitchFamily="18" charset="0"/>
                          </a:rPr>
                          <m:t>𝑎</m:t>
                        </m:r>
                      </m:e>
                      <m:sub>
                        <m:r>
                          <a:rPr lang="en-US" altLang="zh-TW" i="1">
                            <a:latin typeface="Cambria Math" panose="02040503050406030204" pitchFamily="18" charset="0"/>
                          </a:rPr>
                          <m:t>𝑟𝑠</m:t>
                        </m:r>
                      </m:sub>
                    </m:sSub>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𝑛</m:t>
                        </m:r>
                      </m:den>
                    </m:f>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𝑟</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𝑟𝑠</m:t>
                            </m:r>
                          </m:sub>
                        </m:sSub>
                      </m:e>
                    </m:nary>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𝑛</m:t>
                        </m:r>
                      </m:den>
                    </m:f>
                    <m:nary>
                      <m:naryPr>
                        <m:chr m:val="∑"/>
                        <m:ctrlPr>
                          <a:rPr lang="en-US" altLang="zh-TW" i="1">
                            <a:latin typeface="Cambria Math" panose="02040503050406030204" pitchFamily="18" charset="0"/>
                          </a:rPr>
                        </m:ctrlPr>
                      </m:naryPr>
                      <m:sub>
                        <m:r>
                          <a:rPr lang="en-US" altLang="zh-TW" i="1">
                            <a:latin typeface="Cambria Math" panose="02040503050406030204" pitchFamily="18" charset="0"/>
                          </a:rPr>
                          <m:t>𝑠</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𝑟𝑠</m:t>
                            </m:r>
                          </m:sub>
                        </m:sSub>
                      </m:e>
                    </m:nary>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p>
                          <m:sSupPr>
                            <m:ctrlPr>
                              <a:rPr lang="en-US" altLang="zh-TW" i="1">
                                <a:latin typeface="Cambria Math" panose="02040503050406030204" pitchFamily="18" charset="0"/>
                              </a:rPr>
                            </m:ctrlPr>
                          </m:sSupPr>
                          <m:e>
                            <m:r>
                              <a:rPr lang="en-US" altLang="zh-TW" i="1">
                                <a:latin typeface="Cambria Math" panose="02040503050406030204" pitchFamily="18" charset="0"/>
                              </a:rPr>
                              <m:t>𝑛</m:t>
                            </m:r>
                          </m:e>
                          <m:sup>
                            <m:r>
                              <a:rPr lang="en-US" altLang="zh-TW" i="1">
                                <a:latin typeface="Cambria Math" panose="02040503050406030204" pitchFamily="18" charset="0"/>
                              </a:rPr>
                              <m:t>2</m:t>
                            </m:r>
                          </m:sup>
                        </m:sSup>
                      </m:den>
                    </m:f>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𝑟</m:t>
                        </m:r>
                        <m:r>
                          <a:rPr lang="en-US" altLang="zh-TW" i="1">
                            <a:latin typeface="Cambria Math" panose="02040503050406030204" pitchFamily="18" charset="0"/>
                          </a:rPr>
                          <m:t>=1</m:t>
                        </m:r>
                      </m:sub>
                      <m:sup>
                        <m:r>
                          <a:rPr lang="en-US" altLang="zh-TW" i="1">
                            <a:latin typeface="Cambria Math" panose="02040503050406030204" pitchFamily="18" charset="0"/>
                          </a:rPr>
                          <m:t>𝑛</m:t>
                        </m:r>
                      </m:sup>
                      <m:e>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𝑠</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a:latin typeface="Cambria Math" panose="02040503050406030204" pitchFamily="18" charset="0"/>
                                  </a:rPr>
                                </m:ctrlPr>
                              </m:sSubPr>
                              <m:e>
                                <m:r>
                                  <a:rPr lang="en-US" altLang="zh-TW" i="1">
                                    <a:latin typeface="Cambria Math" panose="02040503050406030204" pitchFamily="18" charset="0"/>
                                  </a:rPr>
                                  <m:t>𝑎</m:t>
                                </m:r>
                              </m:e>
                              <m:sub>
                                <m:r>
                                  <a:rPr lang="en-US" altLang="zh-TW" i="1">
                                    <a:latin typeface="Cambria Math" panose="02040503050406030204" pitchFamily="18" charset="0"/>
                                  </a:rPr>
                                  <m:t>𝑟𝑠</m:t>
                                </m:r>
                              </m:sub>
                            </m:sSub>
                          </m:e>
                        </m:nary>
                      </m:e>
                    </m:nary>
                  </m:oMath>
                </a14:m>
                <a:r>
                  <a:rPr lang="en-US" altLang="zh-TW" dirty="0"/>
                  <a:t> </a:t>
                </a:r>
              </a:p>
              <a:p>
                <a:pPr marL="0" indent="0">
                  <a:lnSpc>
                    <a:spcPct val="110000"/>
                  </a:lnSpc>
                  <a:buNone/>
                </a:pPr>
                <a14:m>
                  <m:oMathPara xmlns:m="http://schemas.openxmlformats.org/officeDocument/2006/math">
                    <m:oMathParaPr>
                      <m:jc m:val="left"/>
                    </m:oMathParaPr>
                    <m:oMath xmlns:m="http://schemas.openxmlformats.org/officeDocument/2006/math">
                      <m:r>
                        <a:rPr lang="en-US" altLang="zh-TW" i="1">
                          <a:latin typeface="Cambria Math"/>
                        </a:rPr>
                        <m:t>⟹</m:t>
                      </m:r>
                      <m:r>
                        <a:rPr lang="en-US" altLang="zh-TW" b="0" i="1" smtClean="0">
                          <a:solidFill>
                            <a:srgbClr val="FF0000"/>
                          </a:solidFill>
                          <a:latin typeface="Cambria Math" panose="02040503050406030204" pitchFamily="18" charset="0"/>
                        </a:rPr>
                        <m:t>𝐵</m:t>
                      </m:r>
                      <m:r>
                        <a:rPr lang="en-US" altLang="zh-TW" b="0" i="1" smtClean="0">
                          <a:solidFill>
                            <a:schemeClr val="tx1"/>
                          </a:solidFill>
                          <a:latin typeface="Cambria Math" panose="02040503050406030204" pitchFamily="18" charset="0"/>
                        </a:rPr>
                        <m:t>=</m:t>
                      </m:r>
                      <m:r>
                        <a:rPr lang="en-US" altLang="zh-TW" b="0" i="1" smtClean="0">
                          <a:solidFill>
                            <a:srgbClr val="FF0000"/>
                          </a:solidFill>
                          <a:latin typeface="Cambria Math" panose="02040503050406030204" pitchFamily="18" charset="0"/>
                        </a:rPr>
                        <m:t>𝐽𝐴𝐽</m:t>
                      </m:r>
                      <m:r>
                        <a:rPr lang="en-US" altLang="zh-TW" b="0" i="1" smtClean="0">
                          <a:solidFill>
                            <a:schemeClr val="tx1"/>
                          </a:solidFill>
                          <a:latin typeface="Cambria Math" panose="02040503050406030204" pitchFamily="18" charset="0"/>
                        </a:rPr>
                        <m:t>=</m:t>
                      </m:r>
                      <m:d>
                        <m:dPr>
                          <m:ctrlPr>
                            <a:rPr lang="en-US" altLang="zh-TW" i="1">
                              <a:solidFill>
                                <a:srgbClr val="FF0000"/>
                              </a:solidFill>
                              <a:latin typeface="Cambria Math" panose="02040503050406030204" pitchFamily="18" charset="0"/>
                            </a:rPr>
                          </m:ctrlPr>
                        </m:dPr>
                        <m:e>
                          <m:r>
                            <a:rPr lang="en-US" altLang="zh-TW">
                              <a:solidFill>
                                <a:srgbClr val="FF0000"/>
                              </a:solidFill>
                              <a:latin typeface="Cambria Math" panose="02040503050406030204" pitchFamily="18" charset="0"/>
                            </a:rPr>
                            <m:t>−</m:t>
                          </m:r>
                          <m:r>
                            <a:rPr lang="en-US" altLang="zh-TW" i="1">
                              <a:solidFill>
                                <a:srgbClr val="FF0000"/>
                              </a:solidFill>
                              <a:latin typeface="Cambria Math" panose="02040503050406030204" pitchFamily="18" charset="0"/>
                            </a:rPr>
                            <m:t>1/2</m:t>
                          </m:r>
                        </m:e>
                      </m:d>
                      <m:sSup>
                        <m:sSupPr>
                          <m:ctrlPr>
                            <a:rPr lang="en-US" altLang="zh-TW" i="1">
                              <a:solidFill>
                                <a:srgbClr val="FF0000"/>
                              </a:solidFill>
                              <a:latin typeface="Cambria Math" panose="02040503050406030204" pitchFamily="18" charset="0"/>
                            </a:rPr>
                          </m:ctrlPr>
                        </m:sSupPr>
                        <m:e>
                          <m:r>
                            <a:rPr lang="en-US" altLang="zh-TW" b="0" i="1" smtClean="0">
                              <a:solidFill>
                                <a:srgbClr val="FF0000"/>
                              </a:solidFill>
                              <a:latin typeface="Cambria Math" panose="02040503050406030204" pitchFamily="18" charset="0"/>
                            </a:rPr>
                            <m:t>𝐽</m:t>
                          </m:r>
                          <m:r>
                            <a:rPr lang="en-US" altLang="zh-TW" i="1">
                              <a:solidFill>
                                <a:srgbClr val="FF0000"/>
                              </a:solidFill>
                              <a:latin typeface="Cambria Math" panose="02040503050406030204" pitchFamily="18" charset="0"/>
                            </a:rPr>
                            <m:t>𝑃</m:t>
                          </m:r>
                        </m:e>
                        <m:sup>
                          <m:d>
                            <m:dPr>
                              <m:ctrlPr>
                                <a:rPr lang="en-US" altLang="zh-TW" i="1">
                                  <a:solidFill>
                                    <a:srgbClr val="FF0000"/>
                                  </a:solidFill>
                                  <a:latin typeface="Cambria Math" panose="02040503050406030204" pitchFamily="18" charset="0"/>
                                </a:rPr>
                              </m:ctrlPr>
                            </m:dPr>
                            <m:e>
                              <m:r>
                                <a:rPr lang="en-US" altLang="zh-TW" i="1">
                                  <a:solidFill>
                                    <a:srgbClr val="FF0000"/>
                                  </a:solidFill>
                                  <a:latin typeface="Cambria Math" panose="02040503050406030204" pitchFamily="18" charset="0"/>
                                </a:rPr>
                                <m:t>2</m:t>
                              </m:r>
                            </m:e>
                          </m:d>
                        </m:sup>
                      </m:sSup>
                      <m:r>
                        <a:rPr lang="en-US" altLang="zh-TW" b="0" i="1" smtClean="0">
                          <a:solidFill>
                            <a:srgbClr val="FF0000"/>
                          </a:solidFill>
                          <a:latin typeface="Cambria Math" panose="02040503050406030204" pitchFamily="18" charset="0"/>
                        </a:rPr>
                        <m:t>𝐽</m:t>
                      </m:r>
                    </m:oMath>
                  </m:oMathPara>
                </a14:m>
                <a:endParaRPr lang="en-US" altLang="zh-TW" dirty="0">
                  <a:solidFill>
                    <a:schemeClr val="tx1"/>
                  </a:solidFill>
                </a:endParaRPr>
              </a:p>
              <a:p>
                <a:pPr marL="0" indent="0">
                  <a:lnSpc>
                    <a:spcPct val="110000"/>
                  </a:lnSpc>
                  <a:buNone/>
                </a:pPr>
                <a:r>
                  <a:rPr lang="en-US" altLang="zh-TW" dirty="0">
                    <a:solidFill>
                      <a:srgbClr val="336699"/>
                    </a:solidFill>
                  </a:rPr>
                  <a:t>where: </a:t>
                </a:r>
                <a14:m>
                  <m:oMath xmlns:m="http://schemas.openxmlformats.org/officeDocument/2006/math">
                    <m:r>
                      <a:rPr lang="en-US" altLang="zh-TW" i="1">
                        <a:latin typeface="Cambria Math" panose="02040503050406030204" pitchFamily="18" charset="0"/>
                      </a:rPr>
                      <m:t>𝐽</m:t>
                    </m:r>
                    <m:r>
                      <a:rPr lang="en-US" altLang="zh-TW" b="0" i="1" smtClean="0">
                        <a:latin typeface="Cambria Math" panose="02040503050406030204" pitchFamily="18" charset="0"/>
                      </a:rPr>
                      <m:t>=</m:t>
                    </m:r>
                    <m:r>
                      <a:rPr lang="en-US" altLang="zh-TW" b="0" i="1" smtClean="0">
                        <a:latin typeface="Cambria Math" panose="02040503050406030204" pitchFamily="18" charset="0"/>
                      </a:rPr>
                      <m:t>𝐼</m:t>
                    </m:r>
                    <m:r>
                      <a:rPr lang="en-US" altLang="zh-TW" b="0" i="1" smtClean="0">
                        <a:latin typeface="Cambria Math" panose="02040503050406030204" pitchFamily="18" charset="0"/>
                      </a:rPr>
                      <m:t>−</m:t>
                    </m:r>
                    <m:d>
                      <m:dPr>
                        <m:ctrlPr>
                          <a:rPr lang="en-US" altLang="zh-TW" b="0" i="1" smtClean="0">
                            <a:latin typeface="Cambria Math" panose="02040503050406030204" pitchFamily="18" charset="0"/>
                          </a:rPr>
                        </m:ctrlPr>
                      </m:dPr>
                      <m:e>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den>
                        </m:f>
                      </m:e>
                    </m:d>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1</m:t>
                        </m:r>
                      </m:e>
                    </m:acc>
                    <m:r>
                      <a:rPr lang="en-US" altLang="zh-TW" b="0" i="1" smtClean="0">
                        <a:latin typeface="Cambria Math" panose="02040503050406030204" pitchFamily="18" charset="0"/>
                      </a:rPr>
                      <m:t> </m:t>
                    </m:r>
                    <m:sSup>
                      <m:sSupPr>
                        <m:ctrlPr>
                          <a:rPr lang="en-US" altLang="zh-TW" i="1" smtClean="0">
                            <a:latin typeface="Cambria Math" panose="02040503050406030204" pitchFamily="18" charset="0"/>
                          </a:rPr>
                        </m:ctrlPr>
                      </m:sSupPr>
                      <m:e>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1</m:t>
                            </m:r>
                          </m:e>
                        </m:acc>
                      </m:e>
                      <m:sup>
                        <m:r>
                          <a:rPr lang="en-US" altLang="zh-TW" b="0" i="1" smtClean="0">
                            <a:latin typeface="Cambria Math" panose="02040503050406030204" pitchFamily="18" charset="0"/>
                          </a:rPr>
                          <m:t>𝑇</m:t>
                        </m:r>
                      </m:sup>
                    </m:sSup>
                  </m:oMath>
                </a14:m>
                <a:r>
                  <a:rPr lang="en-US" altLang="zh-TW" dirty="0">
                    <a:solidFill>
                      <a:schemeClr val="tx1"/>
                    </a:solidFill>
                  </a:rPr>
                  <a:t> </a:t>
                </a:r>
                <a:r>
                  <a:rPr lang="en-US" altLang="zh-TW" dirty="0">
                    <a:solidFill>
                      <a:srgbClr val="336699"/>
                    </a:solidFill>
                  </a:rPr>
                  <a:t>&amp;</a:t>
                </a:r>
                <a14:m>
                  <m:oMath xmlns:m="http://schemas.openxmlformats.org/officeDocument/2006/math">
                    <m:r>
                      <a:rPr lang="en-US" altLang="zh-TW" b="0" i="0" smtClean="0">
                        <a:latin typeface="Cambria Math" panose="02040503050406030204" pitchFamily="18" charset="0"/>
                      </a:rPr>
                      <m:t> </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1</m:t>
                        </m:r>
                      </m:e>
                    </m:acc>
                    <m:r>
                      <a:rPr lang="en-US" altLang="zh-TW" b="0" i="1" smtClean="0">
                        <a:latin typeface="Cambria Math" panose="02040503050406030204" pitchFamily="18" charset="0"/>
                      </a:rPr>
                      <m:t>=</m:t>
                    </m:r>
                    <m:sSub>
                      <m:sSubPr>
                        <m:ctrlPr>
                          <a:rPr lang="en-US" altLang="zh-TW" b="0" i="1" smtClean="0">
                            <a:latin typeface="Cambria Math" panose="02040503050406030204" pitchFamily="18" charset="0"/>
                          </a:rPr>
                        </m:ctrlPr>
                      </m:sSubPr>
                      <m:e>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i="1">
                                    <a:latin typeface="Cambria Math" panose="02040503050406030204" pitchFamily="18" charset="0"/>
                                  </a:rPr>
                                  <m:t>1</m:t>
                                </m:r>
                              </m:e>
                              <m:e>
                                <m:r>
                                  <a:rPr lang="zh-TW" altLang="en-US" i="1">
                                    <a:latin typeface="Cambria Math" panose="02040503050406030204" pitchFamily="18" charset="0"/>
                                  </a:rPr>
                                  <m:t>⋮</m:t>
                                </m:r>
                              </m:e>
                              <m:e>
                                <m:r>
                                  <a:rPr lang="en-US" altLang="zh-TW" i="1">
                                    <a:latin typeface="Cambria Math" panose="02040503050406030204" pitchFamily="18" charset="0"/>
                                  </a:rPr>
                                  <m:t>1</m:t>
                                </m:r>
                              </m:e>
                            </m:eqArr>
                          </m:e>
                        </m:d>
                      </m:e>
                      <m:sub>
                        <m:r>
                          <a:rPr lang="en-US" altLang="zh-TW" b="0" i="1" smtClean="0">
                            <a:latin typeface="Cambria Math" panose="02040503050406030204" pitchFamily="18" charset="0"/>
                          </a:rPr>
                          <m:t>𝑛</m:t>
                        </m:r>
                        <m:r>
                          <a:rPr lang="en-US" altLang="zh-TW" b="0" i="1" smtClean="0">
                            <a:latin typeface="Cambria Math" panose="02040503050406030204" pitchFamily="18" charset="0"/>
                            <a:ea typeface="Cambria Math" panose="02040503050406030204" pitchFamily="18" charset="0"/>
                          </a:rPr>
                          <m:t>×1</m:t>
                        </m:r>
                      </m:sub>
                    </m:sSub>
                  </m:oMath>
                </a14:m>
                <a:endParaRPr lang="en-US" altLang="zh-TW" dirty="0">
                  <a:solidFill>
                    <a:schemeClr val="tx1"/>
                  </a:solidFill>
                </a:endParaRPr>
              </a:p>
              <a:p>
                <a:pPr marL="0" indent="0">
                  <a:lnSpc>
                    <a:spcPct val="150000"/>
                  </a:lnSpc>
                  <a:buNone/>
                </a:pPr>
                <a:endParaRPr lang="en-US" altLang="zh-TW" dirty="0">
                  <a:solidFill>
                    <a:schemeClr val="tx1"/>
                  </a:solidFill>
                </a:endParaRPr>
              </a:p>
              <a:p>
                <a:pPr marL="0" indent="0">
                  <a:buNone/>
                </a:pPr>
                <a:endParaRPr lang="zh-TW" altLang="en-US" dirty="0">
                  <a:solidFill>
                    <a:schemeClr val="tx1"/>
                  </a:solidFill>
                </a:endParaRPr>
              </a:p>
            </p:txBody>
          </p:sp>
        </mc:Choice>
        <mc:Fallback>
          <p:sp>
            <p:nvSpPr>
              <p:cNvPr id="3" name="內容版面配置區 2">
                <a:extLst>
                  <a:ext uri="{FF2B5EF4-FFF2-40B4-BE49-F238E27FC236}">
                    <a16:creationId xmlns:a16="http://schemas.microsoft.com/office/drawing/2014/main" xmlns="" xmlns:a14="http://schemas.microsoft.com/office/drawing/2010/main" id="{C843DF7D-FB77-47AC-9C5C-3AE0FC836FF1}"/>
                  </a:ext>
                </a:extLst>
              </p:cNvPr>
              <p:cNvSpPr>
                <a:spLocks noGrp="1" noRot="1" noChangeAspect="1" noMove="1" noResize="1" noEditPoints="1" noAdjustHandles="1" noChangeArrowheads="1" noChangeShapeType="1" noTextEdit="1"/>
              </p:cNvSpPr>
              <p:nvPr>
                <p:ph idx="1"/>
              </p:nvPr>
            </p:nvSpPr>
            <p:spPr>
              <a:xfrm>
                <a:off x="457200" y="1600200"/>
                <a:ext cx="8229600" cy="5257800"/>
              </a:xfrm>
              <a:blipFill>
                <a:blip r:embed="rId2" cstate="print"/>
                <a:stretch>
                  <a:fillRect l="-1111"/>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10</a:t>
            </a:fld>
            <a:endParaRPr lang="zh-TW" altLang="en-US"/>
          </a:p>
        </p:txBody>
      </p:sp>
    </p:spTree>
    <p:extLst>
      <p:ext uri="{BB962C8B-B14F-4D97-AF65-F5344CB8AC3E}">
        <p14:creationId xmlns:p14="http://schemas.microsoft.com/office/powerpoint/2010/main" xmlns="" val="4028715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F308626-B5B8-45A3-832D-7C08DAE45798}"/>
              </a:ext>
            </a:extLst>
          </p:cNvPr>
          <p:cNvSpPr>
            <a:spLocks noGrp="1"/>
          </p:cNvSpPr>
          <p:nvPr>
            <p:ph type="title"/>
          </p:nvPr>
        </p:nvSpPr>
        <p:spPr/>
        <p:txBody>
          <a:bodyPr/>
          <a:lstStyle/>
          <a:p>
            <a:r>
              <a:rPr lang="en-US" altLang="zh-TW" dirty="0"/>
              <a:t>Deriving metric MDS</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A3AC62BA-F340-46CD-A7D0-FE6A733D10BB}"/>
                  </a:ext>
                </a:extLst>
              </p:cNvPr>
              <p:cNvSpPr>
                <a:spLocks noGrp="1"/>
              </p:cNvSpPr>
              <p:nvPr>
                <p:ph idx="1"/>
              </p:nvPr>
            </p:nvSpPr>
            <p:spPr/>
            <p:txBody>
              <a:bodyPr/>
              <a:lstStyle/>
              <a:p>
                <a:pPr marL="0" indent="0">
                  <a:lnSpc>
                    <a:spcPct val="150000"/>
                  </a:lnSpc>
                  <a:buNone/>
                </a:pPr>
                <a:r>
                  <a:rPr lang="en-US" altLang="zh-TW" dirty="0">
                    <a:solidFill>
                      <a:srgbClr val="336699"/>
                    </a:solidFill>
                  </a:rPr>
                  <a:t>claim: </a:t>
                </a:r>
                <a14:m>
                  <m:oMath xmlns:m="http://schemas.openxmlformats.org/officeDocument/2006/math">
                    <m:r>
                      <a:rPr lang="en-US" altLang="zh-TW" i="1" smtClean="0">
                        <a:solidFill>
                          <a:schemeClr val="tx1">
                            <a:lumMod val="75000"/>
                            <a:lumOff val="25000"/>
                          </a:schemeClr>
                        </a:solidFill>
                        <a:latin typeface="Cambria Math" panose="02040503050406030204" pitchFamily="18" charset="0"/>
                      </a:rPr>
                      <m:t>𝐵</m:t>
                    </m:r>
                    <m:r>
                      <a:rPr lang="en-US" altLang="zh-TW" i="1" smtClean="0">
                        <a:solidFill>
                          <a:schemeClr val="tx1">
                            <a:lumMod val="75000"/>
                            <a:lumOff val="25000"/>
                          </a:schemeClr>
                        </a:solidFill>
                        <a:latin typeface="Cambria Math" panose="02040503050406030204" pitchFamily="18" charset="0"/>
                      </a:rPr>
                      <m:t>=</m:t>
                    </m:r>
                    <m:r>
                      <m:rPr>
                        <m:sty m:val="p"/>
                      </m:rPr>
                      <a:rPr lang="en-US" altLang="zh-TW" i="0" smtClean="0">
                        <a:solidFill>
                          <a:schemeClr val="tx1">
                            <a:lumMod val="75000"/>
                            <a:lumOff val="25000"/>
                          </a:schemeClr>
                        </a:solidFill>
                        <a:latin typeface="Cambria Math" panose="02040503050406030204" pitchFamily="18" charset="0"/>
                      </a:rPr>
                      <m:t>J</m:t>
                    </m:r>
                    <m:r>
                      <a:rPr lang="en-US" altLang="zh-TW" i="1" smtClean="0">
                        <a:solidFill>
                          <a:schemeClr val="tx1">
                            <a:lumMod val="75000"/>
                            <a:lumOff val="25000"/>
                          </a:schemeClr>
                        </a:solidFill>
                        <a:latin typeface="Cambria Math" panose="02040503050406030204" pitchFamily="18" charset="0"/>
                      </a:rPr>
                      <m:t>𝐴</m:t>
                    </m:r>
                    <m:r>
                      <m:rPr>
                        <m:sty m:val="p"/>
                      </m:rPr>
                      <a:rPr lang="en-US" altLang="zh-TW" i="0" smtClean="0">
                        <a:solidFill>
                          <a:schemeClr val="tx1">
                            <a:lumMod val="75000"/>
                            <a:lumOff val="25000"/>
                          </a:schemeClr>
                        </a:solidFill>
                        <a:latin typeface="Cambria Math" panose="02040503050406030204" pitchFamily="18" charset="0"/>
                      </a:rPr>
                      <m:t>J</m:t>
                    </m:r>
                    <m:r>
                      <a:rPr lang="en-US" altLang="zh-TW" i="1" smtClean="0">
                        <a:solidFill>
                          <a:schemeClr val="tx1">
                            <a:lumMod val="75000"/>
                            <a:lumOff val="25000"/>
                          </a:schemeClr>
                        </a:solidFill>
                        <a:latin typeface="Cambria Math" panose="02040503050406030204" pitchFamily="18" charset="0"/>
                      </a:rPr>
                      <m:t>=</m:t>
                    </m:r>
                    <m:d>
                      <m:dPr>
                        <m:ctrlPr>
                          <a:rPr lang="en-US" altLang="zh-TW" i="1">
                            <a:solidFill>
                              <a:schemeClr val="tx1">
                                <a:lumMod val="75000"/>
                                <a:lumOff val="25000"/>
                              </a:schemeClr>
                            </a:solidFill>
                            <a:latin typeface="Cambria Math" panose="02040503050406030204" pitchFamily="18" charset="0"/>
                          </a:rPr>
                        </m:ctrlPr>
                      </m:dPr>
                      <m:e>
                        <m:r>
                          <a:rPr lang="en-US" altLang="zh-TW">
                            <a:solidFill>
                              <a:schemeClr val="tx1">
                                <a:lumMod val="75000"/>
                                <a:lumOff val="25000"/>
                              </a:schemeClr>
                            </a:solidFill>
                            <a:latin typeface="Cambria Math" panose="02040503050406030204" pitchFamily="18" charset="0"/>
                          </a:rPr>
                          <m:t>−</m:t>
                        </m:r>
                        <m:r>
                          <a:rPr lang="en-US" altLang="zh-TW" i="1">
                            <a:solidFill>
                              <a:schemeClr val="tx1">
                                <a:lumMod val="75000"/>
                                <a:lumOff val="25000"/>
                              </a:schemeClr>
                            </a:solidFill>
                            <a:latin typeface="Cambria Math" panose="02040503050406030204" pitchFamily="18" charset="0"/>
                          </a:rPr>
                          <m:t>1/2</m:t>
                        </m:r>
                      </m:e>
                    </m:d>
                    <m:sSup>
                      <m:sSupPr>
                        <m:ctrlPr>
                          <a:rPr lang="en-US" altLang="zh-TW" i="1">
                            <a:solidFill>
                              <a:schemeClr val="tx1">
                                <a:lumMod val="75000"/>
                                <a:lumOff val="25000"/>
                              </a:schemeClr>
                            </a:solidFill>
                            <a:latin typeface="Cambria Math" panose="02040503050406030204" pitchFamily="18" charset="0"/>
                          </a:rPr>
                        </m:ctrlPr>
                      </m:sSupPr>
                      <m:e>
                        <m:r>
                          <m:rPr>
                            <m:sty m:val="p"/>
                          </m:rPr>
                          <a:rPr lang="en-US" altLang="zh-TW" i="0">
                            <a:solidFill>
                              <a:schemeClr val="tx1">
                                <a:lumMod val="75000"/>
                                <a:lumOff val="25000"/>
                              </a:schemeClr>
                            </a:solidFill>
                            <a:latin typeface="Cambria Math" panose="02040503050406030204" pitchFamily="18" charset="0"/>
                          </a:rPr>
                          <m:t>J</m:t>
                        </m:r>
                        <m:r>
                          <a:rPr lang="en-US" altLang="zh-TW" i="1">
                            <a:solidFill>
                              <a:schemeClr val="tx1">
                                <a:lumMod val="75000"/>
                                <a:lumOff val="25000"/>
                              </a:schemeClr>
                            </a:solidFill>
                            <a:latin typeface="Cambria Math" panose="02040503050406030204" pitchFamily="18" charset="0"/>
                          </a:rPr>
                          <m:t>𝑃</m:t>
                        </m:r>
                      </m:e>
                      <m:sup>
                        <m:d>
                          <m:dPr>
                            <m:ctrlPr>
                              <a:rPr lang="en-US" altLang="zh-TW" i="1">
                                <a:solidFill>
                                  <a:schemeClr val="tx1">
                                    <a:lumMod val="75000"/>
                                    <a:lumOff val="25000"/>
                                  </a:schemeClr>
                                </a:solidFill>
                                <a:latin typeface="Cambria Math" panose="02040503050406030204" pitchFamily="18" charset="0"/>
                              </a:rPr>
                            </m:ctrlPr>
                          </m:dPr>
                          <m:e>
                            <m:r>
                              <a:rPr lang="en-US" altLang="zh-TW" i="1">
                                <a:solidFill>
                                  <a:schemeClr val="tx1">
                                    <a:lumMod val="75000"/>
                                    <a:lumOff val="25000"/>
                                  </a:schemeClr>
                                </a:solidFill>
                                <a:latin typeface="Cambria Math" panose="02040503050406030204" pitchFamily="18" charset="0"/>
                              </a:rPr>
                              <m:t>2</m:t>
                            </m:r>
                          </m:e>
                        </m:d>
                      </m:sup>
                    </m:sSup>
                    <m:r>
                      <m:rPr>
                        <m:sty m:val="p"/>
                      </m:rPr>
                      <a:rPr lang="en-US" altLang="zh-TW" i="0">
                        <a:solidFill>
                          <a:schemeClr val="tx1">
                            <a:lumMod val="75000"/>
                            <a:lumOff val="25000"/>
                          </a:schemeClr>
                        </a:solidFill>
                        <a:latin typeface="Cambria Math" panose="02040503050406030204" pitchFamily="18" charset="0"/>
                      </a:rPr>
                      <m:t>J</m:t>
                    </m:r>
                  </m:oMath>
                </a14:m>
                <a:endParaRPr lang="en-US" altLang="zh-TW" dirty="0">
                  <a:solidFill>
                    <a:schemeClr val="tx1">
                      <a:lumMod val="75000"/>
                      <a:lumOff val="25000"/>
                    </a:schemeClr>
                  </a:solidFill>
                </a:endParaRPr>
              </a:p>
              <a:p>
                <a:pPr marL="0" indent="0">
                  <a:lnSpc>
                    <a:spcPct val="150000"/>
                  </a:lnSpc>
                  <a:buNone/>
                </a:pPr>
                <a14:m>
                  <m:oMath xmlns:m="http://schemas.openxmlformats.org/officeDocument/2006/math">
                    <m:r>
                      <a:rPr lang="zh-TW" altLang="en-US" i="1">
                        <a:solidFill>
                          <a:srgbClr val="FF0000"/>
                        </a:solidFill>
                        <a:latin typeface="Cambria Math"/>
                      </a:rPr>
                      <m:t>∵</m:t>
                    </m:r>
                  </m:oMath>
                </a14:m>
                <a:r>
                  <a:rPr lang="en-US" altLang="zh-TW" dirty="0"/>
                  <a:t>  </a:t>
                </a:r>
                <a14:m>
                  <m:oMath xmlns:m="http://schemas.openxmlformats.org/officeDocument/2006/math">
                    <m:r>
                      <m:rPr>
                        <m:sty m:val="p"/>
                      </m:rPr>
                      <a:rPr lang="en-US" altLang="zh-TW" i="0">
                        <a:latin typeface="Cambria Math" panose="02040503050406030204" pitchFamily="18" charset="0"/>
                      </a:rPr>
                      <m:t>J</m:t>
                    </m:r>
                    <m:r>
                      <a:rPr lang="en-US" altLang="zh-TW" i="1">
                        <a:latin typeface="Cambria Math" panose="02040503050406030204" pitchFamily="18" charset="0"/>
                      </a:rPr>
                      <m:t>=</m:t>
                    </m:r>
                    <m:r>
                      <a:rPr lang="en-US" altLang="zh-TW" i="1">
                        <a:latin typeface="Cambria Math" panose="02040503050406030204" pitchFamily="18" charset="0"/>
                      </a:rPr>
                      <m:t>𝐼</m:t>
                    </m:r>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1/</m:t>
                        </m:r>
                        <m:r>
                          <a:rPr lang="en-US" altLang="zh-TW" i="1">
                            <a:latin typeface="Cambria Math" panose="02040503050406030204" pitchFamily="18" charset="0"/>
                          </a:rPr>
                          <m:t>𝑛</m:t>
                        </m:r>
                      </m:e>
                    </m:d>
                    <m:acc>
                      <m:accPr>
                        <m:chr m:val="⃑"/>
                        <m:ctrlPr>
                          <a:rPr lang="en-US" altLang="zh-TW" i="1">
                            <a:latin typeface="Cambria Math" panose="02040503050406030204" pitchFamily="18" charset="0"/>
                          </a:rPr>
                        </m:ctrlPr>
                      </m:accPr>
                      <m:e>
                        <m:r>
                          <a:rPr lang="en-US" altLang="zh-TW" i="1">
                            <a:latin typeface="Cambria Math" panose="02040503050406030204" pitchFamily="18" charset="0"/>
                          </a:rPr>
                          <m:t>1</m:t>
                        </m:r>
                      </m:e>
                    </m:acc>
                    <m:r>
                      <a:rPr lang="en-US" altLang="zh-TW" i="1">
                        <a:latin typeface="Cambria Math" panose="02040503050406030204" pitchFamily="18" charset="0"/>
                      </a:rPr>
                      <m:t> </m:t>
                    </m:r>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1</m:t>
                            </m:r>
                          </m:e>
                        </m:acc>
                      </m:e>
                      <m:sup>
                        <m:r>
                          <a:rPr lang="en-US" altLang="zh-TW" i="1">
                            <a:latin typeface="Cambria Math" panose="02040503050406030204" pitchFamily="18" charset="0"/>
                          </a:rPr>
                          <m:t>𝑇</m:t>
                        </m:r>
                      </m:sup>
                    </m:sSup>
                  </m:oMath>
                </a14:m>
                <a:endParaRPr lang="en-US" altLang="zh-TW" dirty="0"/>
              </a:p>
              <a:p>
                <a:pPr marL="0" indent="0">
                  <a:lnSpc>
                    <a:spcPct val="150000"/>
                  </a:lnSpc>
                  <a:buNone/>
                </a:pPr>
                <a14:m>
                  <m:oMath xmlns:m="http://schemas.openxmlformats.org/officeDocument/2006/math">
                    <m:r>
                      <a:rPr lang="en-US" altLang="zh-TW" i="1">
                        <a:solidFill>
                          <a:srgbClr val="FF0000"/>
                        </a:solidFill>
                        <a:latin typeface="Cambria Math"/>
                      </a:rPr>
                      <m:t>∴</m:t>
                    </m:r>
                  </m:oMath>
                </a14:m>
                <a:r>
                  <a:rPr lang="en-US" altLang="zh-TW" dirty="0">
                    <a:solidFill>
                      <a:srgbClr val="777777"/>
                    </a:solidFill>
                  </a:rPr>
                  <a:t> </a:t>
                </a:r>
                <a14:m>
                  <m:oMath xmlns:m="http://schemas.openxmlformats.org/officeDocument/2006/math">
                    <m:r>
                      <a:rPr lang="en-US" altLang="zh-TW" i="1">
                        <a:latin typeface="Cambria Math" panose="02040503050406030204" pitchFamily="18" charset="0"/>
                      </a:rPr>
                      <m:t>𝐵</m:t>
                    </m:r>
                    <m:r>
                      <a:rPr lang="en-US" altLang="zh-TW" b="0"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r>
                          <a:rPr lang="en-US" altLang="zh-TW" i="1">
                            <a:latin typeface="Cambria Math" panose="02040503050406030204" pitchFamily="18" charset="0"/>
                          </a:rPr>
                          <m:t>𝐼</m:t>
                        </m:r>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1/</m:t>
                            </m:r>
                            <m:r>
                              <a:rPr lang="en-US" altLang="zh-TW" i="1">
                                <a:latin typeface="Cambria Math" panose="02040503050406030204" pitchFamily="18" charset="0"/>
                              </a:rPr>
                              <m:t>𝑛</m:t>
                            </m:r>
                          </m:e>
                        </m:d>
                        <m:acc>
                          <m:accPr>
                            <m:chr m:val="⃑"/>
                            <m:ctrlPr>
                              <a:rPr lang="en-US" altLang="zh-TW" i="1">
                                <a:latin typeface="Cambria Math" panose="02040503050406030204" pitchFamily="18" charset="0"/>
                              </a:rPr>
                            </m:ctrlPr>
                          </m:accPr>
                          <m:e>
                            <m:r>
                              <a:rPr lang="en-US" altLang="zh-TW" i="1">
                                <a:latin typeface="Cambria Math" panose="02040503050406030204" pitchFamily="18" charset="0"/>
                              </a:rPr>
                              <m:t>1</m:t>
                            </m:r>
                          </m:e>
                        </m:acc>
                        <m:r>
                          <a:rPr lang="en-US" altLang="zh-TW" i="1">
                            <a:latin typeface="Cambria Math" panose="02040503050406030204" pitchFamily="18" charset="0"/>
                          </a:rPr>
                          <m:t> </m:t>
                        </m:r>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1</m:t>
                                </m:r>
                              </m:e>
                            </m:acc>
                          </m:e>
                          <m:sup>
                            <m:r>
                              <a:rPr lang="en-US" altLang="zh-TW" i="1">
                                <a:latin typeface="Cambria Math" panose="02040503050406030204" pitchFamily="18" charset="0"/>
                              </a:rPr>
                              <m:t>𝑇</m:t>
                            </m:r>
                          </m:sup>
                        </m:sSup>
                      </m:e>
                    </m:d>
                    <m:r>
                      <a:rPr lang="en-US" altLang="zh-TW" b="0" i="1" smtClean="0">
                        <a:latin typeface="Cambria Math" panose="02040503050406030204" pitchFamily="18" charset="0"/>
                      </a:rPr>
                      <m:t>𝐴</m:t>
                    </m:r>
                    <m:r>
                      <a:rPr lang="en-US" altLang="zh-TW" b="0" i="1" smtClean="0">
                        <a:latin typeface="Cambria Math" panose="02040503050406030204" pitchFamily="18" charset="0"/>
                      </a:rPr>
                      <m:t>[</m:t>
                    </m:r>
                    <m:r>
                      <a:rPr lang="en-US" altLang="zh-TW" i="1">
                        <a:latin typeface="Cambria Math" panose="02040503050406030204" pitchFamily="18" charset="0"/>
                      </a:rPr>
                      <m:t>𝐼</m:t>
                    </m:r>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1/</m:t>
                        </m:r>
                        <m:r>
                          <a:rPr lang="en-US" altLang="zh-TW" i="1">
                            <a:latin typeface="Cambria Math" panose="02040503050406030204" pitchFamily="18" charset="0"/>
                          </a:rPr>
                          <m:t>𝑛</m:t>
                        </m:r>
                      </m:e>
                    </m:d>
                    <m:acc>
                      <m:accPr>
                        <m:chr m:val="⃑"/>
                        <m:ctrlPr>
                          <a:rPr lang="en-US" altLang="zh-TW" i="1">
                            <a:latin typeface="Cambria Math" panose="02040503050406030204" pitchFamily="18" charset="0"/>
                          </a:rPr>
                        </m:ctrlPr>
                      </m:accPr>
                      <m:e>
                        <m:r>
                          <a:rPr lang="en-US" altLang="zh-TW" i="1">
                            <a:latin typeface="Cambria Math" panose="02040503050406030204" pitchFamily="18" charset="0"/>
                          </a:rPr>
                          <m:t>1</m:t>
                        </m:r>
                      </m:e>
                    </m:acc>
                    <m:r>
                      <a:rPr lang="en-US" altLang="zh-TW" i="1">
                        <a:latin typeface="Cambria Math" panose="02040503050406030204" pitchFamily="18" charset="0"/>
                      </a:rPr>
                      <m:t> </m:t>
                    </m:r>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1</m:t>
                            </m:r>
                          </m:e>
                        </m:acc>
                      </m:e>
                      <m:sup>
                        <m:r>
                          <a:rPr lang="en-US" altLang="zh-TW" i="1">
                            <a:latin typeface="Cambria Math" panose="02040503050406030204" pitchFamily="18" charset="0"/>
                          </a:rPr>
                          <m:t>𝑇</m:t>
                        </m:r>
                      </m:sup>
                    </m:sSup>
                    <m:r>
                      <a:rPr lang="en-US" altLang="zh-TW" b="0" i="1" smtClean="0">
                        <a:latin typeface="Cambria Math" panose="02040503050406030204" pitchFamily="18" charset="0"/>
                      </a:rPr>
                      <m:t>]</m:t>
                    </m:r>
                  </m:oMath>
                </a14:m>
                <a:endParaRPr lang="en-US" altLang="zh-TW" i="1" dirty="0">
                  <a:latin typeface="Cambria Math" panose="02040503050406030204" pitchFamily="18" charset="0"/>
                </a:endParaRPr>
              </a:p>
              <a:p>
                <a:pPr marL="0" indent="0">
                  <a:lnSpc>
                    <a:spcPct val="150000"/>
                  </a:lnSpc>
                  <a:buNone/>
                </a:pPr>
                <a:r>
                  <a:rPr lang="en-US" altLang="zh-TW" i="1" dirty="0">
                    <a:latin typeface="Cambria Math" panose="02040503050406030204" pitchFamily="18" charset="0"/>
                  </a:rPr>
                  <a:t>        </a:t>
                </a:r>
                <a14:m>
                  <m:oMath xmlns:m="http://schemas.openxmlformats.org/officeDocument/2006/math">
                    <m:r>
                      <a:rPr lang="en-US" altLang="zh-TW" b="0" i="1" smtClean="0">
                        <a:latin typeface="Cambria Math" panose="02040503050406030204" pitchFamily="18" charset="0"/>
                      </a:rPr>
                      <m:t>=</m:t>
                    </m:r>
                    <m:d>
                      <m:dPr>
                        <m:begChr m:val="["/>
                        <m:endChr m:val="]"/>
                        <m:ctrlPr>
                          <a:rPr lang="en-US" altLang="zh-TW" i="1">
                            <a:latin typeface="Cambria Math" panose="02040503050406030204" pitchFamily="18" charset="0"/>
                          </a:rPr>
                        </m:ctrlPr>
                      </m:dPr>
                      <m:e>
                        <m:r>
                          <a:rPr lang="en-US" altLang="zh-TW" i="1">
                            <a:latin typeface="Cambria Math" panose="02040503050406030204" pitchFamily="18" charset="0"/>
                          </a:rPr>
                          <m:t>𝐼</m:t>
                        </m:r>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1/</m:t>
                            </m:r>
                            <m:r>
                              <a:rPr lang="en-US" altLang="zh-TW" i="1">
                                <a:latin typeface="Cambria Math" panose="02040503050406030204" pitchFamily="18" charset="0"/>
                              </a:rPr>
                              <m:t>𝑛</m:t>
                            </m:r>
                          </m:e>
                        </m:d>
                        <m:acc>
                          <m:accPr>
                            <m:chr m:val="⃑"/>
                            <m:ctrlPr>
                              <a:rPr lang="en-US" altLang="zh-TW" i="1">
                                <a:latin typeface="Cambria Math" panose="02040503050406030204" pitchFamily="18" charset="0"/>
                              </a:rPr>
                            </m:ctrlPr>
                          </m:accPr>
                          <m:e>
                            <m:r>
                              <a:rPr lang="en-US" altLang="zh-TW" i="1">
                                <a:latin typeface="Cambria Math" panose="02040503050406030204" pitchFamily="18" charset="0"/>
                              </a:rPr>
                              <m:t>1</m:t>
                            </m:r>
                          </m:e>
                        </m:acc>
                        <m:r>
                          <a:rPr lang="en-US" altLang="zh-TW" i="1">
                            <a:latin typeface="Cambria Math" panose="02040503050406030204" pitchFamily="18" charset="0"/>
                          </a:rPr>
                          <m:t> </m:t>
                        </m:r>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1</m:t>
                                </m:r>
                              </m:e>
                            </m:acc>
                          </m:e>
                          <m:sup>
                            <m:r>
                              <a:rPr lang="en-US" altLang="zh-TW" i="1">
                                <a:latin typeface="Cambria Math" panose="02040503050406030204" pitchFamily="18" charset="0"/>
                              </a:rPr>
                              <m:t>𝑇</m:t>
                            </m:r>
                          </m:sup>
                        </m:sSup>
                      </m:e>
                    </m:d>
                    <m:r>
                      <a:rPr lang="en-US" altLang="zh-TW" i="1" smtClean="0">
                        <a:latin typeface="Cambria Math" panose="02040503050406030204" pitchFamily="18" charset="0"/>
                      </a:rPr>
                      <m:t> </m:t>
                    </m:r>
                    <m:r>
                      <a:rPr lang="en-US" altLang="zh-TW" i="1">
                        <a:latin typeface="Cambria Math" panose="02040503050406030204" pitchFamily="18" charset="0"/>
                      </a:rPr>
                      <m:t>[</m:t>
                    </m:r>
                    <m:r>
                      <a:rPr lang="en-US" altLang="zh-TW" b="0" i="1" smtClean="0">
                        <a:latin typeface="Cambria Math" panose="02040503050406030204" pitchFamily="18" charset="0"/>
                      </a:rPr>
                      <m:t>𝐴</m:t>
                    </m:r>
                    <m:r>
                      <a:rPr lang="en-US" altLang="zh-TW" i="1">
                        <a:latin typeface="Cambria Math" panose="02040503050406030204" pitchFamily="18" charset="0"/>
                      </a:rPr>
                      <m:t>−</m:t>
                    </m:r>
                    <m:d>
                      <m:dPr>
                        <m:ctrlPr>
                          <a:rPr lang="en-US" altLang="zh-TW" i="1">
                            <a:latin typeface="Cambria Math" panose="02040503050406030204" pitchFamily="18" charset="0"/>
                          </a:rPr>
                        </m:ctrlPr>
                      </m:dPr>
                      <m:e>
                        <m:r>
                          <a:rPr lang="en-US" altLang="zh-TW" i="1">
                            <a:latin typeface="Cambria Math" panose="02040503050406030204" pitchFamily="18" charset="0"/>
                          </a:rPr>
                          <m:t>1/</m:t>
                        </m:r>
                        <m:r>
                          <a:rPr lang="en-US" altLang="zh-TW" i="1">
                            <a:latin typeface="Cambria Math" panose="02040503050406030204" pitchFamily="18" charset="0"/>
                          </a:rPr>
                          <m:t>𝑛</m:t>
                        </m:r>
                      </m:e>
                    </m:d>
                    <m:r>
                      <a:rPr lang="en-US" altLang="zh-TW" b="0" i="1" smtClean="0">
                        <a:latin typeface="Cambria Math" panose="02040503050406030204" pitchFamily="18" charset="0"/>
                      </a:rPr>
                      <m:t>𝐴</m:t>
                    </m:r>
                    <m:acc>
                      <m:accPr>
                        <m:chr m:val="⃑"/>
                        <m:ctrlPr>
                          <a:rPr lang="en-US" altLang="zh-TW" i="1">
                            <a:latin typeface="Cambria Math" panose="02040503050406030204" pitchFamily="18" charset="0"/>
                          </a:rPr>
                        </m:ctrlPr>
                      </m:accPr>
                      <m:e>
                        <m:r>
                          <a:rPr lang="en-US" altLang="zh-TW" i="1">
                            <a:latin typeface="Cambria Math" panose="02040503050406030204" pitchFamily="18" charset="0"/>
                          </a:rPr>
                          <m:t>1</m:t>
                        </m:r>
                      </m:e>
                    </m:acc>
                    <m:r>
                      <a:rPr lang="en-US" altLang="zh-TW" i="1">
                        <a:latin typeface="Cambria Math" panose="02040503050406030204" pitchFamily="18" charset="0"/>
                      </a:rPr>
                      <m:t> </m:t>
                    </m:r>
                    <m:sSup>
                      <m:sSupPr>
                        <m:ctrlPr>
                          <a:rPr lang="en-US" altLang="zh-TW" i="1">
                            <a:latin typeface="Cambria Math" panose="02040503050406030204" pitchFamily="18" charset="0"/>
                          </a:rPr>
                        </m:ctrlPr>
                      </m:s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1</m:t>
                            </m:r>
                          </m:e>
                        </m:acc>
                      </m:e>
                      <m:sup>
                        <m:r>
                          <a:rPr lang="en-US" altLang="zh-TW" i="1">
                            <a:latin typeface="Cambria Math" panose="02040503050406030204" pitchFamily="18" charset="0"/>
                          </a:rPr>
                          <m:t>𝑇</m:t>
                        </m:r>
                      </m:sup>
                    </m:sSup>
                    <m:r>
                      <a:rPr lang="en-US" altLang="zh-TW" i="1">
                        <a:latin typeface="Cambria Math" panose="02040503050406030204" pitchFamily="18" charset="0"/>
                      </a:rPr>
                      <m:t>]</m:t>
                    </m:r>
                  </m:oMath>
                </a14:m>
                <a:endParaRPr lang="en-US" altLang="zh-TW" i="1" dirty="0">
                  <a:latin typeface="Cambria Math" panose="02040503050406030204" pitchFamily="18" charset="0"/>
                </a:endParaRPr>
              </a:p>
              <a:p>
                <a:pPr marL="0" indent="0">
                  <a:lnSpc>
                    <a:spcPct val="150000"/>
                  </a:lnSpc>
                  <a:buNone/>
                </a:pPr>
                <a14:m>
                  <m:oMathPara xmlns:m="http://schemas.openxmlformats.org/officeDocument/2006/math">
                    <m:oMathParaPr>
                      <m:jc m:val="left"/>
                    </m:oMathParaPr>
                    <m:oMath xmlns:m="http://schemas.openxmlformats.org/officeDocument/2006/math">
                      <m:r>
                        <a:rPr lang="en-US" altLang="zh-TW" i="1">
                          <a:latin typeface="Cambria Math"/>
                        </a:rPr>
                        <m:t>⟹</m:t>
                      </m:r>
                      <m:r>
                        <a:rPr lang="en-US" altLang="zh-TW" b="0" i="1" smtClean="0">
                          <a:solidFill>
                            <a:srgbClr val="C00000"/>
                          </a:solidFill>
                          <a:latin typeface="Cambria Math" panose="02040503050406030204" pitchFamily="18" charset="0"/>
                        </a:rPr>
                        <m:t>𝐵</m:t>
                      </m:r>
                      <m:r>
                        <a:rPr lang="en-US" altLang="zh-TW" i="1">
                          <a:latin typeface="Cambria Math" panose="02040503050406030204" pitchFamily="18" charset="0"/>
                        </a:rPr>
                        <m:t>=</m:t>
                      </m:r>
                      <m:r>
                        <a:rPr lang="en-US" altLang="zh-TW" b="0" i="1" smtClean="0">
                          <a:solidFill>
                            <a:srgbClr val="00B050"/>
                          </a:solidFill>
                          <a:latin typeface="Cambria Math" panose="02040503050406030204" pitchFamily="18" charset="0"/>
                        </a:rPr>
                        <m:t>𝐴</m:t>
                      </m:r>
                      <m:r>
                        <a:rPr lang="en-US" altLang="zh-TW" b="0" i="1" smtClean="0">
                          <a:latin typeface="Cambria Math" panose="02040503050406030204" pitchFamily="18" charset="0"/>
                        </a:rPr>
                        <m:t>−</m:t>
                      </m:r>
                      <m:d>
                        <m:dPr>
                          <m:ctrlPr>
                            <a:rPr lang="en-US" altLang="zh-TW" i="1" smtClean="0">
                              <a:solidFill>
                                <a:srgbClr val="0070C0"/>
                              </a:solidFill>
                              <a:latin typeface="Cambria Math" panose="02040503050406030204" pitchFamily="18" charset="0"/>
                            </a:rPr>
                          </m:ctrlPr>
                        </m:dPr>
                        <m:e>
                          <m:r>
                            <a:rPr lang="en-US" altLang="zh-TW" b="0" i="1" smtClean="0">
                              <a:solidFill>
                                <a:srgbClr val="0070C0"/>
                              </a:solidFill>
                              <a:latin typeface="Cambria Math" panose="02040503050406030204" pitchFamily="18" charset="0"/>
                            </a:rPr>
                            <m:t>1/</m:t>
                          </m:r>
                          <m:r>
                            <a:rPr lang="en-US" altLang="zh-TW" b="0" i="1" smtClean="0">
                              <a:solidFill>
                                <a:srgbClr val="0070C0"/>
                              </a:solidFill>
                              <a:latin typeface="Cambria Math" panose="02040503050406030204" pitchFamily="18" charset="0"/>
                            </a:rPr>
                            <m:t>𝑛</m:t>
                          </m:r>
                        </m:e>
                      </m:d>
                      <m:acc>
                        <m:accPr>
                          <m:chr m:val="⃑"/>
                          <m:ctrlPr>
                            <a:rPr lang="en-US" altLang="zh-TW" i="1" smtClean="0">
                              <a:solidFill>
                                <a:srgbClr val="0070C0"/>
                              </a:solidFill>
                              <a:latin typeface="Cambria Math" panose="02040503050406030204" pitchFamily="18" charset="0"/>
                            </a:rPr>
                          </m:ctrlPr>
                        </m:accPr>
                        <m:e>
                          <m:r>
                            <a:rPr lang="en-US" altLang="zh-TW" i="1">
                              <a:solidFill>
                                <a:srgbClr val="0070C0"/>
                              </a:solidFill>
                              <a:latin typeface="Cambria Math" panose="02040503050406030204" pitchFamily="18" charset="0"/>
                            </a:rPr>
                            <m:t>1</m:t>
                          </m:r>
                        </m:e>
                      </m:acc>
                      <m:r>
                        <a:rPr lang="en-US" altLang="zh-TW" i="1">
                          <a:solidFill>
                            <a:srgbClr val="0070C0"/>
                          </a:solidFill>
                          <a:latin typeface="Cambria Math" panose="02040503050406030204" pitchFamily="18" charset="0"/>
                        </a:rPr>
                        <m:t> </m:t>
                      </m:r>
                      <m:sSup>
                        <m:sSupPr>
                          <m:ctrlPr>
                            <a:rPr lang="en-US" altLang="zh-TW" i="1">
                              <a:solidFill>
                                <a:srgbClr val="0070C0"/>
                              </a:solidFill>
                              <a:latin typeface="Cambria Math" panose="02040503050406030204" pitchFamily="18" charset="0"/>
                            </a:rPr>
                          </m:ctrlPr>
                        </m:sSupPr>
                        <m:e>
                          <m:acc>
                            <m:accPr>
                              <m:chr m:val="⃑"/>
                              <m:ctrlPr>
                                <a:rPr lang="en-US" altLang="zh-TW" i="1">
                                  <a:solidFill>
                                    <a:srgbClr val="0070C0"/>
                                  </a:solidFill>
                                  <a:latin typeface="Cambria Math" panose="02040503050406030204" pitchFamily="18" charset="0"/>
                                </a:rPr>
                              </m:ctrlPr>
                            </m:accPr>
                            <m:e>
                              <m:r>
                                <a:rPr lang="en-US" altLang="zh-TW" i="1">
                                  <a:solidFill>
                                    <a:srgbClr val="0070C0"/>
                                  </a:solidFill>
                                  <a:latin typeface="Cambria Math" panose="02040503050406030204" pitchFamily="18" charset="0"/>
                                </a:rPr>
                                <m:t>1</m:t>
                              </m:r>
                            </m:e>
                          </m:acc>
                        </m:e>
                        <m:sup>
                          <m:r>
                            <a:rPr lang="en-US" altLang="zh-TW" i="1">
                              <a:solidFill>
                                <a:srgbClr val="0070C0"/>
                              </a:solidFill>
                              <a:latin typeface="Cambria Math" panose="02040503050406030204" pitchFamily="18" charset="0"/>
                            </a:rPr>
                            <m:t>𝑇</m:t>
                          </m:r>
                        </m:sup>
                      </m:sSup>
                      <m:r>
                        <a:rPr lang="en-US" altLang="zh-TW" b="0" i="1" smtClean="0">
                          <a:solidFill>
                            <a:srgbClr val="0070C0"/>
                          </a:solidFill>
                          <a:latin typeface="Cambria Math" panose="02040503050406030204" pitchFamily="18" charset="0"/>
                        </a:rPr>
                        <m:t>𝐴</m:t>
                      </m:r>
                      <m:r>
                        <a:rPr lang="en-US" altLang="zh-TW" b="0" i="1" smtClean="0">
                          <a:latin typeface="Cambria Math" panose="02040503050406030204" pitchFamily="18" charset="0"/>
                        </a:rPr>
                        <m:t>−</m:t>
                      </m:r>
                      <m:d>
                        <m:dPr>
                          <m:ctrlPr>
                            <a:rPr lang="en-US" altLang="zh-TW" i="1" smtClean="0">
                              <a:solidFill>
                                <a:srgbClr val="CC9900"/>
                              </a:solidFill>
                              <a:latin typeface="Cambria Math" panose="02040503050406030204" pitchFamily="18" charset="0"/>
                            </a:rPr>
                          </m:ctrlPr>
                        </m:dPr>
                        <m:e>
                          <m:r>
                            <a:rPr lang="en-US" altLang="zh-TW" b="0" i="1" smtClean="0">
                              <a:solidFill>
                                <a:srgbClr val="CC9900"/>
                              </a:solidFill>
                              <a:latin typeface="Cambria Math" panose="02040503050406030204" pitchFamily="18" charset="0"/>
                            </a:rPr>
                            <m:t>1/</m:t>
                          </m:r>
                          <m:r>
                            <a:rPr lang="en-US" altLang="zh-TW" b="0" i="1" smtClean="0">
                              <a:solidFill>
                                <a:srgbClr val="CC9900"/>
                              </a:solidFill>
                              <a:latin typeface="Cambria Math" panose="02040503050406030204" pitchFamily="18" charset="0"/>
                            </a:rPr>
                            <m:t>𝑛</m:t>
                          </m:r>
                        </m:e>
                      </m:d>
                      <m:r>
                        <a:rPr lang="en-US" altLang="zh-TW" i="1">
                          <a:solidFill>
                            <a:srgbClr val="CC9900"/>
                          </a:solidFill>
                          <a:latin typeface="Cambria Math" panose="02040503050406030204" pitchFamily="18" charset="0"/>
                        </a:rPr>
                        <m:t>𝐴</m:t>
                      </m:r>
                      <m:acc>
                        <m:accPr>
                          <m:chr m:val="⃑"/>
                          <m:ctrlPr>
                            <a:rPr lang="en-US" altLang="zh-TW" i="1" smtClean="0">
                              <a:solidFill>
                                <a:srgbClr val="CC9900"/>
                              </a:solidFill>
                              <a:latin typeface="Cambria Math" panose="02040503050406030204" pitchFamily="18" charset="0"/>
                            </a:rPr>
                          </m:ctrlPr>
                        </m:accPr>
                        <m:e>
                          <m:r>
                            <a:rPr lang="en-US" altLang="zh-TW" i="1">
                              <a:solidFill>
                                <a:srgbClr val="CC9900"/>
                              </a:solidFill>
                              <a:latin typeface="Cambria Math" panose="02040503050406030204" pitchFamily="18" charset="0"/>
                            </a:rPr>
                            <m:t>1</m:t>
                          </m:r>
                        </m:e>
                      </m:acc>
                      <m:r>
                        <a:rPr lang="en-US" altLang="zh-TW" i="1">
                          <a:solidFill>
                            <a:srgbClr val="CC9900"/>
                          </a:solidFill>
                          <a:latin typeface="Cambria Math" panose="02040503050406030204" pitchFamily="18" charset="0"/>
                        </a:rPr>
                        <m:t> </m:t>
                      </m:r>
                      <m:sSup>
                        <m:sSupPr>
                          <m:ctrlPr>
                            <a:rPr lang="en-US" altLang="zh-TW" i="1">
                              <a:solidFill>
                                <a:srgbClr val="CC9900"/>
                              </a:solidFill>
                              <a:latin typeface="Cambria Math" panose="02040503050406030204" pitchFamily="18" charset="0"/>
                            </a:rPr>
                          </m:ctrlPr>
                        </m:sSupPr>
                        <m:e>
                          <m:acc>
                            <m:accPr>
                              <m:chr m:val="⃑"/>
                              <m:ctrlPr>
                                <a:rPr lang="en-US" altLang="zh-TW" i="1">
                                  <a:solidFill>
                                    <a:srgbClr val="CC9900"/>
                                  </a:solidFill>
                                  <a:latin typeface="Cambria Math" panose="02040503050406030204" pitchFamily="18" charset="0"/>
                                </a:rPr>
                              </m:ctrlPr>
                            </m:accPr>
                            <m:e>
                              <m:r>
                                <a:rPr lang="en-US" altLang="zh-TW" i="1">
                                  <a:solidFill>
                                    <a:srgbClr val="CC9900"/>
                                  </a:solidFill>
                                  <a:latin typeface="Cambria Math" panose="02040503050406030204" pitchFamily="18" charset="0"/>
                                </a:rPr>
                                <m:t>1</m:t>
                              </m:r>
                            </m:e>
                          </m:acc>
                        </m:e>
                        <m:sup>
                          <m:r>
                            <a:rPr lang="en-US" altLang="zh-TW" i="1">
                              <a:solidFill>
                                <a:srgbClr val="CC9900"/>
                              </a:solidFill>
                              <a:latin typeface="Cambria Math" panose="02040503050406030204" pitchFamily="18" charset="0"/>
                            </a:rPr>
                            <m:t>𝑇</m:t>
                          </m:r>
                        </m:sup>
                      </m:sSup>
                      <m:r>
                        <a:rPr lang="en-US" altLang="zh-TW" b="0" i="1" smtClean="0">
                          <a:latin typeface="Cambria Math" panose="02040503050406030204" pitchFamily="18" charset="0"/>
                        </a:rPr>
                        <m:t>+</m:t>
                      </m:r>
                      <m:d>
                        <m:dPr>
                          <m:ctrlPr>
                            <a:rPr lang="en-US" altLang="zh-TW" b="0" i="1" smtClean="0">
                              <a:solidFill>
                                <a:srgbClr val="9900CC"/>
                              </a:solidFill>
                              <a:latin typeface="Cambria Math" panose="02040503050406030204" pitchFamily="18" charset="0"/>
                            </a:rPr>
                          </m:ctrlPr>
                        </m:dPr>
                        <m:e>
                          <m:r>
                            <a:rPr lang="en-US" altLang="zh-TW" b="0" i="1" smtClean="0">
                              <a:solidFill>
                                <a:srgbClr val="9900CC"/>
                              </a:solidFill>
                              <a:latin typeface="Cambria Math" panose="02040503050406030204" pitchFamily="18" charset="0"/>
                            </a:rPr>
                            <m:t>1/</m:t>
                          </m:r>
                          <m:r>
                            <a:rPr lang="en-US" altLang="zh-TW" b="0" i="1" smtClean="0">
                              <a:solidFill>
                                <a:srgbClr val="9900CC"/>
                              </a:solidFill>
                              <a:latin typeface="Cambria Math" panose="02040503050406030204" pitchFamily="18" charset="0"/>
                            </a:rPr>
                            <m:t>𝑛</m:t>
                          </m:r>
                          <m:r>
                            <a:rPr lang="en-US" altLang="zh-TW" b="0" i="1" baseline="30000" smtClean="0">
                              <a:solidFill>
                                <a:srgbClr val="9900CC"/>
                              </a:solidFill>
                              <a:latin typeface="Cambria Math" panose="02040503050406030204" pitchFamily="18" charset="0"/>
                            </a:rPr>
                            <m:t>2</m:t>
                          </m:r>
                        </m:e>
                      </m:d>
                      <m:acc>
                        <m:accPr>
                          <m:chr m:val="⃑"/>
                          <m:ctrlPr>
                            <a:rPr lang="en-US" altLang="zh-TW" i="1" smtClean="0">
                              <a:solidFill>
                                <a:srgbClr val="9933FF"/>
                              </a:solidFill>
                              <a:latin typeface="Cambria Math" panose="02040503050406030204" pitchFamily="18" charset="0"/>
                            </a:rPr>
                          </m:ctrlPr>
                        </m:accPr>
                        <m:e>
                          <m:r>
                            <a:rPr lang="en-US" altLang="zh-TW" i="1">
                              <a:solidFill>
                                <a:srgbClr val="9933FF"/>
                              </a:solidFill>
                              <a:latin typeface="Cambria Math" panose="02040503050406030204" pitchFamily="18" charset="0"/>
                            </a:rPr>
                            <m:t>1</m:t>
                          </m:r>
                        </m:e>
                      </m:acc>
                      <m:r>
                        <a:rPr lang="en-US" altLang="zh-TW" i="1">
                          <a:solidFill>
                            <a:srgbClr val="9933FF"/>
                          </a:solidFill>
                          <a:latin typeface="Cambria Math" panose="02040503050406030204" pitchFamily="18" charset="0"/>
                        </a:rPr>
                        <m:t> </m:t>
                      </m:r>
                      <m:sSup>
                        <m:sSupPr>
                          <m:ctrlPr>
                            <a:rPr lang="en-US" altLang="zh-TW" i="1">
                              <a:solidFill>
                                <a:srgbClr val="9933FF"/>
                              </a:solidFill>
                              <a:latin typeface="Cambria Math" panose="02040503050406030204" pitchFamily="18" charset="0"/>
                            </a:rPr>
                          </m:ctrlPr>
                        </m:sSupPr>
                        <m:e>
                          <m:acc>
                            <m:accPr>
                              <m:chr m:val="⃑"/>
                              <m:ctrlPr>
                                <a:rPr lang="en-US" altLang="zh-TW" i="1">
                                  <a:solidFill>
                                    <a:srgbClr val="9933FF"/>
                                  </a:solidFill>
                                  <a:latin typeface="Cambria Math" panose="02040503050406030204" pitchFamily="18" charset="0"/>
                                </a:rPr>
                              </m:ctrlPr>
                            </m:accPr>
                            <m:e>
                              <m:r>
                                <a:rPr lang="en-US" altLang="zh-TW" i="1">
                                  <a:solidFill>
                                    <a:srgbClr val="9933FF"/>
                                  </a:solidFill>
                                  <a:latin typeface="Cambria Math" panose="02040503050406030204" pitchFamily="18" charset="0"/>
                                </a:rPr>
                                <m:t>1</m:t>
                              </m:r>
                            </m:e>
                          </m:acc>
                        </m:e>
                        <m:sup>
                          <m:r>
                            <a:rPr lang="en-US" altLang="zh-TW" i="1">
                              <a:solidFill>
                                <a:srgbClr val="9933FF"/>
                              </a:solidFill>
                              <a:latin typeface="Cambria Math" panose="02040503050406030204" pitchFamily="18" charset="0"/>
                            </a:rPr>
                            <m:t>𝑇</m:t>
                          </m:r>
                        </m:sup>
                      </m:sSup>
                      <m:r>
                        <a:rPr lang="en-US" altLang="zh-TW" b="0" i="1" smtClean="0">
                          <a:solidFill>
                            <a:srgbClr val="9933FF"/>
                          </a:solidFill>
                          <a:latin typeface="Cambria Math" panose="02040503050406030204" pitchFamily="18" charset="0"/>
                        </a:rPr>
                        <m:t>𝐴</m:t>
                      </m:r>
                      <m:acc>
                        <m:accPr>
                          <m:chr m:val="⃑"/>
                          <m:ctrlPr>
                            <a:rPr lang="en-US" altLang="zh-TW" i="1">
                              <a:solidFill>
                                <a:srgbClr val="9933FF"/>
                              </a:solidFill>
                              <a:latin typeface="Cambria Math" panose="02040503050406030204" pitchFamily="18" charset="0"/>
                            </a:rPr>
                          </m:ctrlPr>
                        </m:accPr>
                        <m:e>
                          <m:r>
                            <a:rPr lang="en-US" altLang="zh-TW" i="1">
                              <a:solidFill>
                                <a:srgbClr val="9933FF"/>
                              </a:solidFill>
                              <a:latin typeface="Cambria Math" panose="02040503050406030204" pitchFamily="18" charset="0"/>
                            </a:rPr>
                            <m:t>1</m:t>
                          </m:r>
                        </m:e>
                      </m:acc>
                      <m:r>
                        <a:rPr lang="en-US" altLang="zh-TW" i="1">
                          <a:solidFill>
                            <a:srgbClr val="9933FF"/>
                          </a:solidFill>
                          <a:latin typeface="Cambria Math" panose="02040503050406030204" pitchFamily="18" charset="0"/>
                        </a:rPr>
                        <m:t> </m:t>
                      </m:r>
                      <m:sSup>
                        <m:sSupPr>
                          <m:ctrlPr>
                            <a:rPr lang="en-US" altLang="zh-TW" i="1">
                              <a:solidFill>
                                <a:srgbClr val="9933FF"/>
                              </a:solidFill>
                              <a:latin typeface="Cambria Math" panose="02040503050406030204" pitchFamily="18" charset="0"/>
                            </a:rPr>
                          </m:ctrlPr>
                        </m:sSupPr>
                        <m:e>
                          <m:acc>
                            <m:accPr>
                              <m:chr m:val="⃑"/>
                              <m:ctrlPr>
                                <a:rPr lang="en-US" altLang="zh-TW" i="1">
                                  <a:solidFill>
                                    <a:srgbClr val="9933FF"/>
                                  </a:solidFill>
                                  <a:latin typeface="Cambria Math" panose="02040503050406030204" pitchFamily="18" charset="0"/>
                                </a:rPr>
                              </m:ctrlPr>
                            </m:accPr>
                            <m:e>
                              <m:r>
                                <a:rPr lang="en-US" altLang="zh-TW" i="1">
                                  <a:solidFill>
                                    <a:srgbClr val="9933FF"/>
                                  </a:solidFill>
                                  <a:latin typeface="Cambria Math" panose="02040503050406030204" pitchFamily="18" charset="0"/>
                                </a:rPr>
                                <m:t>1</m:t>
                              </m:r>
                            </m:e>
                          </m:acc>
                        </m:e>
                        <m:sup>
                          <m:r>
                            <a:rPr lang="en-US" altLang="zh-TW" i="1">
                              <a:solidFill>
                                <a:srgbClr val="9933FF"/>
                              </a:solidFill>
                              <a:latin typeface="Cambria Math" panose="02040503050406030204" pitchFamily="18" charset="0"/>
                            </a:rPr>
                            <m:t>𝑇</m:t>
                          </m:r>
                        </m:sup>
                      </m:sSup>
                    </m:oMath>
                  </m:oMathPara>
                </a14:m>
                <a:endParaRPr lang="en-US" altLang="zh-TW" i="1" dirty="0">
                  <a:latin typeface="Cambria Math" panose="02040503050406030204" pitchFamily="18" charset="0"/>
                </a:endParaRPr>
              </a:p>
              <a:p>
                <a:pPr marL="0" indent="0">
                  <a:lnSpc>
                    <a:spcPct val="150000"/>
                  </a:lnSpc>
                  <a:buNone/>
                </a:pPr>
                <a14:m>
                  <m:oMath xmlns:m="http://schemas.openxmlformats.org/officeDocument/2006/math">
                    <m:r>
                      <a:rPr lang="en-US" altLang="zh-TW" i="1">
                        <a:latin typeface="Cambria Math"/>
                      </a:rPr>
                      <m:t>⟹</m:t>
                    </m:r>
                    <m:sSub>
                      <m:sSubPr>
                        <m:ctrlPr>
                          <a:rPr lang="en-US" altLang="zh-TW" i="1" smtClean="0">
                            <a:solidFill>
                              <a:srgbClr val="00B050"/>
                            </a:solidFill>
                            <a:latin typeface="Cambria Math" panose="02040503050406030204" pitchFamily="18" charset="0"/>
                          </a:rPr>
                        </m:ctrlPr>
                      </m:sSubPr>
                      <m:e>
                        <m:sSub>
                          <m:sSubPr>
                            <m:ctrlPr>
                              <a:rPr lang="en-US" altLang="zh-TW" i="1" smtClean="0">
                                <a:solidFill>
                                  <a:srgbClr val="C00000"/>
                                </a:solidFill>
                                <a:latin typeface="Cambria Math" panose="02040503050406030204" pitchFamily="18" charset="0"/>
                              </a:rPr>
                            </m:ctrlPr>
                          </m:sSubPr>
                          <m:e>
                            <m:r>
                              <a:rPr lang="en-US" altLang="zh-TW" i="1">
                                <a:solidFill>
                                  <a:srgbClr val="C00000"/>
                                </a:solidFill>
                                <a:latin typeface="Cambria Math" panose="02040503050406030204" pitchFamily="18" charset="0"/>
                              </a:rPr>
                              <m:t>𝑏</m:t>
                            </m:r>
                          </m:e>
                          <m:sub>
                            <m:r>
                              <a:rPr lang="en-US" altLang="zh-TW" i="1">
                                <a:solidFill>
                                  <a:srgbClr val="C00000"/>
                                </a:solidFill>
                                <a:latin typeface="Cambria Math" panose="02040503050406030204" pitchFamily="18" charset="0"/>
                              </a:rPr>
                              <m:t>𝑟𝑠</m:t>
                            </m:r>
                          </m:sub>
                        </m:sSub>
                        <m:r>
                          <a:rPr lang="en-US" altLang="zh-TW" b="0" i="1" smtClean="0">
                            <a:solidFill>
                              <a:schemeClr val="tx1"/>
                            </a:solidFill>
                            <a:latin typeface="Cambria Math" panose="02040503050406030204" pitchFamily="18" charset="0"/>
                          </a:rPr>
                          <m:t>=</m:t>
                        </m:r>
                        <m:r>
                          <a:rPr lang="en-US" altLang="zh-TW" i="1" smtClean="0">
                            <a:solidFill>
                              <a:srgbClr val="00B050"/>
                            </a:solidFill>
                            <a:latin typeface="Cambria Math" panose="02040503050406030204" pitchFamily="18" charset="0"/>
                          </a:rPr>
                          <m:t>𝑎</m:t>
                        </m:r>
                      </m:e>
                      <m:sub>
                        <m:r>
                          <a:rPr lang="en-US" altLang="zh-TW" i="1">
                            <a:solidFill>
                              <a:srgbClr val="00B050"/>
                            </a:solidFill>
                            <a:latin typeface="Cambria Math" panose="02040503050406030204" pitchFamily="18" charset="0"/>
                          </a:rPr>
                          <m:t>𝑟𝑠</m:t>
                        </m:r>
                      </m:sub>
                    </m:sSub>
                    <m:r>
                      <a:rPr lang="en-US" altLang="zh-TW" i="1">
                        <a:latin typeface="Cambria Math" panose="02040503050406030204" pitchFamily="18" charset="0"/>
                      </a:rPr>
                      <m:t>−</m:t>
                    </m:r>
                    <m:f>
                      <m:fPr>
                        <m:ctrlPr>
                          <a:rPr lang="en-US" altLang="zh-TW" i="1" smtClean="0">
                            <a:solidFill>
                              <a:srgbClr val="0070C0"/>
                            </a:solidFill>
                            <a:latin typeface="Cambria Math" panose="02040503050406030204" pitchFamily="18" charset="0"/>
                          </a:rPr>
                        </m:ctrlPr>
                      </m:fPr>
                      <m:num>
                        <m:r>
                          <a:rPr lang="en-US" altLang="zh-TW" i="1">
                            <a:solidFill>
                              <a:srgbClr val="0070C0"/>
                            </a:solidFill>
                            <a:latin typeface="Cambria Math" panose="02040503050406030204" pitchFamily="18" charset="0"/>
                          </a:rPr>
                          <m:t>1</m:t>
                        </m:r>
                      </m:num>
                      <m:den>
                        <m:r>
                          <a:rPr lang="en-US" altLang="zh-TW" i="1">
                            <a:solidFill>
                              <a:srgbClr val="0070C0"/>
                            </a:solidFill>
                            <a:latin typeface="Cambria Math" panose="02040503050406030204" pitchFamily="18" charset="0"/>
                          </a:rPr>
                          <m:t>𝑛</m:t>
                        </m:r>
                      </m:den>
                    </m:f>
                    <m:nary>
                      <m:naryPr>
                        <m:chr m:val="∑"/>
                        <m:ctrlPr>
                          <a:rPr lang="en-US" altLang="zh-TW" i="1">
                            <a:solidFill>
                              <a:srgbClr val="0070C0"/>
                            </a:solidFill>
                            <a:latin typeface="Cambria Math" panose="02040503050406030204" pitchFamily="18" charset="0"/>
                          </a:rPr>
                        </m:ctrlPr>
                      </m:naryPr>
                      <m:sub>
                        <m:r>
                          <m:rPr>
                            <m:brk m:alnAt="23"/>
                          </m:rPr>
                          <a:rPr lang="en-US" altLang="zh-TW" i="1">
                            <a:solidFill>
                              <a:srgbClr val="0070C0"/>
                            </a:solidFill>
                            <a:latin typeface="Cambria Math" panose="02040503050406030204" pitchFamily="18" charset="0"/>
                          </a:rPr>
                          <m:t>𝑟</m:t>
                        </m:r>
                        <m:r>
                          <a:rPr lang="en-US" altLang="zh-TW" i="1">
                            <a:solidFill>
                              <a:srgbClr val="0070C0"/>
                            </a:solidFill>
                            <a:latin typeface="Cambria Math" panose="02040503050406030204" pitchFamily="18" charset="0"/>
                          </a:rPr>
                          <m:t>=1</m:t>
                        </m:r>
                      </m:sub>
                      <m:sup>
                        <m:r>
                          <a:rPr lang="en-US" altLang="zh-TW" i="1">
                            <a:solidFill>
                              <a:srgbClr val="0070C0"/>
                            </a:solidFill>
                            <a:latin typeface="Cambria Math" panose="02040503050406030204" pitchFamily="18" charset="0"/>
                          </a:rPr>
                          <m:t>𝑛</m:t>
                        </m:r>
                      </m:sup>
                      <m:e>
                        <m:sSub>
                          <m:sSubPr>
                            <m:ctrlPr>
                              <a:rPr lang="en-US" altLang="zh-TW" i="1">
                                <a:solidFill>
                                  <a:srgbClr val="0070C0"/>
                                </a:solidFill>
                                <a:latin typeface="Cambria Math" panose="02040503050406030204" pitchFamily="18" charset="0"/>
                              </a:rPr>
                            </m:ctrlPr>
                          </m:sSubPr>
                          <m:e>
                            <m:r>
                              <a:rPr lang="en-US" altLang="zh-TW" i="1">
                                <a:solidFill>
                                  <a:srgbClr val="0070C0"/>
                                </a:solidFill>
                                <a:latin typeface="Cambria Math" panose="02040503050406030204" pitchFamily="18" charset="0"/>
                              </a:rPr>
                              <m:t>𝑎</m:t>
                            </m:r>
                          </m:e>
                          <m:sub>
                            <m:r>
                              <a:rPr lang="en-US" altLang="zh-TW" i="1">
                                <a:solidFill>
                                  <a:srgbClr val="0070C0"/>
                                </a:solidFill>
                                <a:latin typeface="Cambria Math" panose="02040503050406030204" pitchFamily="18" charset="0"/>
                              </a:rPr>
                              <m:t>𝑟𝑠</m:t>
                            </m:r>
                          </m:sub>
                        </m:sSub>
                      </m:e>
                    </m:nary>
                    <m:r>
                      <a:rPr lang="en-US" altLang="zh-TW" i="1">
                        <a:latin typeface="Cambria Math" panose="02040503050406030204" pitchFamily="18" charset="0"/>
                      </a:rPr>
                      <m:t>−</m:t>
                    </m:r>
                    <m:f>
                      <m:fPr>
                        <m:ctrlPr>
                          <a:rPr lang="en-US" altLang="zh-TW" i="1" smtClean="0">
                            <a:solidFill>
                              <a:srgbClr val="CC9900"/>
                            </a:solidFill>
                            <a:latin typeface="Cambria Math" panose="02040503050406030204" pitchFamily="18" charset="0"/>
                          </a:rPr>
                        </m:ctrlPr>
                      </m:fPr>
                      <m:num>
                        <m:r>
                          <a:rPr lang="en-US" altLang="zh-TW" i="1">
                            <a:solidFill>
                              <a:srgbClr val="CC9900"/>
                            </a:solidFill>
                            <a:latin typeface="Cambria Math" panose="02040503050406030204" pitchFamily="18" charset="0"/>
                          </a:rPr>
                          <m:t>1</m:t>
                        </m:r>
                      </m:num>
                      <m:den>
                        <m:r>
                          <a:rPr lang="en-US" altLang="zh-TW" i="1">
                            <a:solidFill>
                              <a:srgbClr val="CC9900"/>
                            </a:solidFill>
                            <a:latin typeface="Cambria Math" panose="02040503050406030204" pitchFamily="18" charset="0"/>
                          </a:rPr>
                          <m:t>𝑛</m:t>
                        </m:r>
                      </m:den>
                    </m:f>
                    <m:nary>
                      <m:naryPr>
                        <m:chr m:val="∑"/>
                        <m:ctrlPr>
                          <a:rPr lang="en-US" altLang="zh-TW" i="1">
                            <a:solidFill>
                              <a:srgbClr val="CC9900"/>
                            </a:solidFill>
                            <a:latin typeface="Cambria Math" panose="02040503050406030204" pitchFamily="18" charset="0"/>
                          </a:rPr>
                        </m:ctrlPr>
                      </m:naryPr>
                      <m:sub>
                        <m:r>
                          <a:rPr lang="en-US" altLang="zh-TW" i="1">
                            <a:solidFill>
                              <a:srgbClr val="CC9900"/>
                            </a:solidFill>
                            <a:latin typeface="Cambria Math" panose="02040503050406030204" pitchFamily="18" charset="0"/>
                          </a:rPr>
                          <m:t>𝑠</m:t>
                        </m:r>
                        <m:r>
                          <a:rPr lang="en-US" altLang="zh-TW" i="1">
                            <a:solidFill>
                              <a:srgbClr val="CC9900"/>
                            </a:solidFill>
                            <a:latin typeface="Cambria Math" panose="02040503050406030204" pitchFamily="18" charset="0"/>
                          </a:rPr>
                          <m:t>=1</m:t>
                        </m:r>
                      </m:sub>
                      <m:sup>
                        <m:r>
                          <a:rPr lang="en-US" altLang="zh-TW" i="1">
                            <a:solidFill>
                              <a:srgbClr val="CC9900"/>
                            </a:solidFill>
                            <a:latin typeface="Cambria Math" panose="02040503050406030204" pitchFamily="18" charset="0"/>
                          </a:rPr>
                          <m:t>𝑛</m:t>
                        </m:r>
                      </m:sup>
                      <m:e>
                        <m:sSub>
                          <m:sSubPr>
                            <m:ctrlPr>
                              <a:rPr lang="en-US" altLang="zh-TW" i="1">
                                <a:solidFill>
                                  <a:srgbClr val="CC9900"/>
                                </a:solidFill>
                                <a:latin typeface="Cambria Math" panose="02040503050406030204" pitchFamily="18" charset="0"/>
                              </a:rPr>
                            </m:ctrlPr>
                          </m:sSubPr>
                          <m:e>
                            <m:r>
                              <a:rPr lang="en-US" altLang="zh-TW" i="1">
                                <a:solidFill>
                                  <a:srgbClr val="CC9900"/>
                                </a:solidFill>
                                <a:latin typeface="Cambria Math" panose="02040503050406030204" pitchFamily="18" charset="0"/>
                              </a:rPr>
                              <m:t>𝑎</m:t>
                            </m:r>
                          </m:e>
                          <m:sub>
                            <m:r>
                              <a:rPr lang="en-US" altLang="zh-TW" i="1">
                                <a:solidFill>
                                  <a:srgbClr val="CC9900"/>
                                </a:solidFill>
                                <a:latin typeface="Cambria Math" panose="02040503050406030204" pitchFamily="18" charset="0"/>
                              </a:rPr>
                              <m:t>𝑟𝑠</m:t>
                            </m:r>
                          </m:sub>
                        </m:sSub>
                      </m:e>
                    </m:nary>
                    <m:r>
                      <a:rPr lang="en-US" altLang="zh-TW" i="1">
                        <a:latin typeface="Cambria Math" panose="02040503050406030204" pitchFamily="18" charset="0"/>
                      </a:rPr>
                      <m:t>+</m:t>
                    </m:r>
                    <m:f>
                      <m:fPr>
                        <m:ctrlPr>
                          <a:rPr lang="en-US" altLang="zh-TW" i="1" smtClean="0">
                            <a:solidFill>
                              <a:srgbClr val="9900CC"/>
                            </a:solidFill>
                            <a:latin typeface="Cambria Math" panose="02040503050406030204" pitchFamily="18" charset="0"/>
                          </a:rPr>
                        </m:ctrlPr>
                      </m:fPr>
                      <m:num>
                        <m:r>
                          <a:rPr lang="en-US" altLang="zh-TW" i="1">
                            <a:solidFill>
                              <a:srgbClr val="9900CC"/>
                            </a:solidFill>
                            <a:latin typeface="Cambria Math" panose="02040503050406030204" pitchFamily="18" charset="0"/>
                          </a:rPr>
                          <m:t>1</m:t>
                        </m:r>
                      </m:num>
                      <m:den>
                        <m:sSup>
                          <m:sSupPr>
                            <m:ctrlPr>
                              <a:rPr lang="en-US" altLang="zh-TW" i="1">
                                <a:solidFill>
                                  <a:srgbClr val="9900CC"/>
                                </a:solidFill>
                                <a:latin typeface="Cambria Math" panose="02040503050406030204" pitchFamily="18" charset="0"/>
                              </a:rPr>
                            </m:ctrlPr>
                          </m:sSupPr>
                          <m:e>
                            <m:r>
                              <a:rPr lang="en-US" altLang="zh-TW" i="1">
                                <a:solidFill>
                                  <a:srgbClr val="9900CC"/>
                                </a:solidFill>
                                <a:latin typeface="Cambria Math" panose="02040503050406030204" pitchFamily="18" charset="0"/>
                              </a:rPr>
                              <m:t>𝑛</m:t>
                            </m:r>
                          </m:e>
                          <m:sup>
                            <m:r>
                              <a:rPr lang="en-US" altLang="zh-TW" i="1">
                                <a:solidFill>
                                  <a:srgbClr val="9900CC"/>
                                </a:solidFill>
                                <a:latin typeface="Cambria Math" panose="02040503050406030204" pitchFamily="18" charset="0"/>
                              </a:rPr>
                              <m:t>2</m:t>
                            </m:r>
                          </m:sup>
                        </m:sSup>
                      </m:den>
                    </m:f>
                    <m:nary>
                      <m:naryPr>
                        <m:chr m:val="∑"/>
                        <m:ctrlPr>
                          <a:rPr lang="en-US" altLang="zh-TW" i="1">
                            <a:solidFill>
                              <a:srgbClr val="9900CC"/>
                            </a:solidFill>
                            <a:latin typeface="Cambria Math" panose="02040503050406030204" pitchFamily="18" charset="0"/>
                          </a:rPr>
                        </m:ctrlPr>
                      </m:naryPr>
                      <m:sub>
                        <m:r>
                          <m:rPr>
                            <m:brk m:alnAt="23"/>
                          </m:rPr>
                          <a:rPr lang="en-US" altLang="zh-TW" i="1">
                            <a:solidFill>
                              <a:srgbClr val="9900CC"/>
                            </a:solidFill>
                            <a:latin typeface="Cambria Math" panose="02040503050406030204" pitchFamily="18" charset="0"/>
                          </a:rPr>
                          <m:t>𝑟</m:t>
                        </m:r>
                        <m:r>
                          <a:rPr lang="en-US" altLang="zh-TW" i="1">
                            <a:solidFill>
                              <a:srgbClr val="9900CC"/>
                            </a:solidFill>
                            <a:latin typeface="Cambria Math" panose="02040503050406030204" pitchFamily="18" charset="0"/>
                          </a:rPr>
                          <m:t>=1</m:t>
                        </m:r>
                      </m:sub>
                      <m:sup>
                        <m:r>
                          <a:rPr lang="en-US" altLang="zh-TW" i="1">
                            <a:solidFill>
                              <a:srgbClr val="9900CC"/>
                            </a:solidFill>
                            <a:latin typeface="Cambria Math" panose="02040503050406030204" pitchFamily="18" charset="0"/>
                          </a:rPr>
                          <m:t>𝑛</m:t>
                        </m:r>
                      </m:sup>
                      <m:e>
                        <m:nary>
                          <m:naryPr>
                            <m:chr m:val="∑"/>
                            <m:ctrlPr>
                              <a:rPr lang="en-US" altLang="zh-TW" i="1">
                                <a:solidFill>
                                  <a:srgbClr val="9900CC"/>
                                </a:solidFill>
                                <a:latin typeface="Cambria Math" panose="02040503050406030204" pitchFamily="18" charset="0"/>
                              </a:rPr>
                            </m:ctrlPr>
                          </m:naryPr>
                          <m:sub>
                            <m:r>
                              <m:rPr>
                                <m:brk m:alnAt="23"/>
                              </m:rPr>
                              <a:rPr lang="en-US" altLang="zh-TW" i="1">
                                <a:solidFill>
                                  <a:srgbClr val="9900CC"/>
                                </a:solidFill>
                                <a:latin typeface="Cambria Math" panose="02040503050406030204" pitchFamily="18" charset="0"/>
                              </a:rPr>
                              <m:t>𝑠</m:t>
                            </m:r>
                            <m:r>
                              <a:rPr lang="en-US" altLang="zh-TW" i="1">
                                <a:solidFill>
                                  <a:srgbClr val="9900CC"/>
                                </a:solidFill>
                                <a:latin typeface="Cambria Math" panose="02040503050406030204" pitchFamily="18" charset="0"/>
                              </a:rPr>
                              <m:t>=1</m:t>
                            </m:r>
                          </m:sub>
                          <m:sup>
                            <m:r>
                              <a:rPr lang="en-US" altLang="zh-TW" i="1">
                                <a:solidFill>
                                  <a:srgbClr val="9900CC"/>
                                </a:solidFill>
                                <a:latin typeface="Cambria Math" panose="02040503050406030204" pitchFamily="18" charset="0"/>
                              </a:rPr>
                              <m:t>𝑛</m:t>
                            </m:r>
                          </m:sup>
                          <m:e>
                            <m:sSub>
                              <m:sSubPr>
                                <m:ctrlPr>
                                  <a:rPr lang="en-US" altLang="zh-TW" i="1">
                                    <a:solidFill>
                                      <a:srgbClr val="9900CC"/>
                                    </a:solidFill>
                                    <a:latin typeface="Cambria Math" panose="02040503050406030204" pitchFamily="18" charset="0"/>
                                  </a:rPr>
                                </m:ctrlPr>
                              </m:sSubPr>
                              <m:e>
                                <m:r>
                                  <a:rPr lang="en-US" altLang="zh-TW" i="1">
                                    <a:solidFill>
                                      <a:srgbClr val="9900CC"/>
                                    </a:solidFill>
                                    <a:latin typeface="Cambria Math" panose="02040503050406030204" pitchFamily="18" charset="0"/>
                                  </a:rPr>
                                  <m:t>𝑎</m:t>
                                </m:r>
                              </m:e>
                              <m:sub>
                                <m:r>
                                  <a:rPr lang="en-US" altLang="zh-TW" i="1">
                                    <a:solidFill>
                                      <a:srgbClr val="9900CC"/>
                                    </a:solidFill>
                                    <a:latin typeface="Cambria Math" panose="02040503050406030204" pitchFamily="18" charset="0"/>
                                  </a:rPr>
                                  <m:t>𝑟𝑠</m:t>
                                </m:r>
                              </m:sub>
                            </m:sSub>
                          </m:e>
                        </m:nary>
                      </m:e>
                    </m:nary>
                  </m:oMath>
                </a14:m>
                <a:r>
                  <a:rPr lang="en-US" altLang="zh-TW" i="1" dirty="0">
                    <a:latin typeface="Cambria Math" panose="02040503050406030204" pitchFamily="18" charset="0"/>
                  </a:rPr>
                  <a:t> </a:t>
                </a:r>
              </a:p>
              <a:p>
                <a:pPr marL="0" indent="0">
                  <a:lnSpc>
                    <a:spcPct val="150000"/>
                  </a:lnSpc>
                  <a:buNone/>
                </a:pPr>
                <a:endParaRPr lang="en-US" altLang="zh-TW" i="1" dirty="0">
                  <a:latin typeface="Cambria Math" panose="02040503050406030204" pitchFamily="18" charset="0"/>
                </a:endParaRPr>
              </a:p>
              <a:p>
                <a:pPr marL="0" indent="0">
                  <a:buNone/>
                </a:pPr>
                <a:endParaRPr lang="zh-TW" altLang="en-US" dirty="0"/>
              </a:p>
            </p:txBody>
          </p:sp>
        </mc:Choice>
        <mc:Fallback>
          <p:sp>
            <p:nvSpPr>
              <p:cNvPr id="3" name="內容版面配置區 2">
                <a:extLst>
                  <a:ext uri="{FF2B5EF4-FFF2-40B4-BE49-F238E27FC236}">
                    <a16:creationId xmlns:a16="http://schemas.microsoft.com/office/drawing/2014/main" xmlns="" xmlns:a14="http://schemas.microsoft.com/office/drawing/2010/main" id="{A3AC62BA-F340-46CD-A7D0-FE6A733D10BB}"/>
                  </a:ext>
                </a:extLst>
              </p:cNvPr>
              <p:cNvSpPr>
                <a:spLocks noGrp="1" noRot="1" noChangeAspect="1" noMove="1" noResize="1" noEditPoints="1" noAdjustHandles="1" noChangeArrowheads="1" noChangeShapeType="1" noTextEdit="1"/>
              </p:cNvSpPr>
              <p:nvPr>
                <p:ph idx="1"/>
              </p:nvPr>
            </p:nvSpPr>
            <p:spPr>
              <a:blipFill>
                <a:blip r:embed="rId2" cstate="print"/>
                <a:stretch>
                  <a:fillRect l="-1111"/>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11</a:t>
            </a:fld>
            <a:endParaRPr lang="zh-TW" altLang="en-US"/>
          </a:p>
        </p:txBody>
      </p:sp>
    </p:spTree>
    <p:extLst>
      <p:ext uri="{BB962C8B-B14F-4D97-AF65-F5344CB8AC3E}">
        <p14:creationId xmlns:p14="http://schemas.microsoft.com/office/powerpoint/2010/main" xmlns="" val="1623968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E4664A5-6EDA-483C-8004-109CB249B7CC}"/>
              </a:ext>
            </a:extLst>
          </p:cNvPr>
          <p:cNvSpPr>
            <a:spLocks noGrp="1"/>
          </p:cNvSpPr>
          <p:nvPr>
            <p:ph type="title"/>
          </p:nvPr>
        </p:nvSpPr>
        <p:spPr/>
        <p:txBody>
          <a:bodyPr/>
          <a:lstStyle/>
          <a:p>
            <a:r>
              <a:rPr lang="en-US" altLang="zh-TW" dirty="0"/>
              <a:t>Deriving metric MDS</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5254686C-8C7B-4A37-9EEA-91BA5B667F7E}"/>
                  </a:ext>
                </a:extLst>
              </p:cNvPr>
              <p:cNvSpPr>
                <a:spLocks noGrp="1"/>
              </p:cNvSpPr>
              <p:nvPr>
                <p:ph idx="1"/>
              </p:nvPr>
            </p:nvSpPr>
            <p:spPr>
              <a:xfrm>
                <a:off x="457200" y="1600200"/>
                <a:ext cx="8229600" cy="5257800"/>
              </a:xfrm>
            </p:spPr>
            <p:txBody>
              <a:bodyPr/>
              <a:lstStyle/>
              <a:p>
                <a:pPr marL="0" indent="0">
                  <a:lnSpc>
                    <a:spcPct val="120000"/>
                  </a:lnSpc>
                  <a:buNone/>
                </a:pPr>
                <a:r>
                  <a:rPr lang="en-US" altLang="zh-TW" dirty="0">
                    <a:solidFill>
                      <a:srgbClr val="336699"/>
                    </a:solidFill>
                  </a:rPr>
                  <a:t>Let: </a:t>
                </a:r>
                <a14:m>
                  <m:oMath xmlns:m="http://schemas.openxmlformats.org/officeDocument/2006/math">
                    <m:r>
                      <a:rPr lang="en-US" altLang="zh-TW" b="0" i="1" smtClean="0">
                        <a:solidFill>
                          <a:schemeClr val="tx1"/>
                        </a:solidFill>
                        <a:latin typeface="Cambria Math" panose="02040503050406030204" pitchFamily="18" charset="0"/>
                      </a:rPr>
                      <m:t>𝑋</m:t>
                    </m:r>
                    <m:r>
                      <a:rPr lang="en-US" altLang="zh-TW" b="0" i="1" smtClean="0">
                        <a:solidFill>
                          <a:schemeClr val="tx1"/>
                        </a:solidFill>
                        <a:latin typeface="Cambria Math" panose="02040503050406030204" pitchFamily="18" charset="0"/>
                      </a:rPr>
                      <m:t>=</m:t>
                    </m:r>
                    <m:d>
                      <m:dPr>
                        <m:begChr m:val="["/>
                        <m:endChr m:val="]"/>
                        <m:ctrlPr>
                          <a:rPr lang="en-US" altLang="zh-TW" b="0" i="1" smtClean="0">
                            <a:solidFill>
                              <a:schemeClr val="tx1"/>
                            </a:solidFill>
                            <a:latin typeface="Cambria Math" panose="02040503050406030204" pitchFamily="18" charset="0"/>
                          </a:rPr>
                        </m:ctrlPr>
                      </m:dPr>
                      <m:e>
                        <m:sSub>
                          <m:sSubPr>
                            <m:ctrlPr>
                              <a:rPr lang="en-US" altLang="zh-TW" b="0" i="1" smtClean="0">
                                <a:solidFill>
                                  <a:schemeClr val="tx1"/>
                                </a:solidFill>
                                <a:latin typeface="Cambria Math" panose="02040503050406030204" pitchFamily="18" charset="0"/>
                              </a:rPr>
                            </m:ctrlPr>
                          </m:sSubPr>
                          <m:e>
                            <m:acc>
                              <m:accPr>
                                <m:chr m:val="⃑"/>
                                <m:ctrlPr>
                                  <a:rPr lang="en-US" altLang="zh-TW" b="0" i="1" smtClean="0">
                                    <a:solidFill>
                                      <a:schemeClr val="tx1"/>
                                    </a:solidFill>
                                    <a:latin typeface="Cambria Math" panose="02040503050406030204" pitchFamily="18" charset="0"/>
                                  </a:rPr>
                                </m:ctrlPr>
                              </m:accPr>
                              <m:e>
                                <m:r>
                                  <a:rPr lang="en-US" altLang="zh-TW" b="0" i="1" smtClean="0">
                                    <a:solidFill>
                                      <a:schemeClr val="tx1"/>
                                    </a:solidFill>
                                    <a:latin typeface="Cambria Math" panose="02040503050406030204" pitchFamily="18" charset="0"/>
                                  </a:rPr>
                                  <m:t>𝑥</m:t>
                                </m:r>
                              </m:e>
                            </m:acc>
                          </m:e>
                          <m:sub>
                            <m:r>
                              <a:rPr lang="en-US" altLang="zh-TW" b="0" i="1" smtClean="0">
                                <a:solidFill>
                                  <a:schemeClr val="tx1"/>
                                </a:solidFill>
                                <a:latin typeface="Cambria Math" panose="02040503050406030204" pitchFamily="18" charset="0"/>
                              </a:rPr>
                              <m:t>1</m:t>
                            </m:r>
                          </m:sub>
                        </m:sSub>
                        <m:r>
                          <a:rPr lang="en-US" altLang="zh-TW" b="0" i="1" smtClean="0">
                            <a:solidFill>
                              <a:schemeClr val="tx1"/>
                            </a:solidFill>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𝑥</m:t>
                                </m:r>
                              </m:e>
                            </m:acc>
                          </m:e>
                          <m:sub>
                            <m:r>
                              <a:rPr lang="en-US" altLang="zh-TW" b="0" i="1" smtClean="0">
                                <a:latin typeface="Cambria Math" panose="02040503050406030204" pitchFamily="18" charset="0"/>
                              </a:rPr>
                              <m:t>𝑛</m:t>
                            </m:r>
                          </m:sub>
                        </m:sSub>
                      </m:e>
                    </m:d>
                    <m:r>
                      <a:rPr lang="en-US" altLang="zh-TW" b="0" i="1" baseline="30000" smtClean="0">
                        <a:solidFill>
                          <a:schemeClr val="tx1"/>
                        </a:solidFill>
                        <a:latin typeface="Cambria Math" panose="02040503050406030204" pitchFamily="18" charset="0"/>
                      </a:rPr>
                      <m:t>𝑇</m:t>
                    </m:r>
                    <m:r>
                      <a:rPr lang="en-US" altLang="zh-TW" i="1">
                        <a:latin typeface="Cambria Math"/>
                        <a:ea typeface="Cambria Math"/>
                      </a:rPr>
                      <m:t>∈</m:t>
                    </m:r>
                    <m:sSup>
                      <m:sSupPr>
                        <m:ctrlPr>
                          <a:rPr lang="en-US" altLang="zh-TW" i="1">
                            <a:latin typeface="Cambria Math" panose="02040503050406030204" pitchFamily="18" charset="0"/>
                            <a:ea typeface="Cambria Math"/>
                          </a:rPr>
                        </m:ctrlPr>
                      </m:sSupPr>
                      <m:e>
                        <m:r>
                          <m:rPr>
                            <m:nor/>
                          </m:rPr>
                          <a:rPr lang="en-US" altLang="zh-TW" dirty="0">
                            <a:latin typeface="Arial Unicode MS"/>
                            <a:ea typeface="Arial Unicode MS"/>
                            <a:cs typeface="Arial Unicode MS"/>
                          </a:rPr>
                          <m:t>ℝ</m:t>
                        </m:r>
                      </m:e>
                      <m:sup>
                        <m:r>
                          <m:rPr>
                            <m:sty m:val="p"/>
                          </m:rPr>
                          <a:rPr lang="en-US" altLang="zh-TW" dirty="0">
                            <a:latin typeface="Cambria Math" panose="02040503050406030204" pitchFamily="18" charset="0"/>
                            <a:ea typeface="Arial Unicode MS"/>
                            <a:cs typeface="Arial Unicode MS"/>
                          </a:rPr>
                          <m:t>n</m:t>
                        </m:r>
                        <m:r>
                          <a:rPr lang="en-US" altLang="zh-TW">
                            <a:latin typeface="Cambria Math"/>
                            <a:ea typeface="Cambria Math"/>
                          </a:rPr>
                          <m:t>×</m:t>
                        </m:r>
                        <m:r>
                          <m:rPr>
                            <m:sty m:val="p"/>
                          </m:rPr>
                          <a:rPr lang="en-US" altLang="zh-TW" b="0" i="0" smtClean="0">
                            <a:latin typeface="Cambria Math" panose="02040503050406030204" pitchFamily="18" charset="0"/>
                            <a:ea typeface="Cambria Math"/>
                          </a:rPr>
                          <m:t>k</m:t>
                        </m:r>
                      </m:sup>
                    </m:sSup>
                  </m:oMath>
                </a14:m>
                <a:endParaRPr lang="en-US" altLang="zh-TW" baseline="30000" dirty="0"/>
              </a:p>
              <a:p>
                <a:pPr marL="0" indent="0">
                  <a:lnSpc>
                    <a:spcPct val="120000"/>
                  </a:lnSpc>
                  <a:buNone/>
                </a:pPr>
                <a14:m>
                  <m:oMath xmlns:m="http://schemas.openxmlformats.org/officeDocument/2006/math">
                    <m:r>
                      <a:rPr lang="zh-TW" altLang="en-US" i="1">
                        <a:solidFill>
                          <a:srgbClr val="FF0000"/>
                        </a:solidFill>
                        <a:latin typeface="Cambria Math"/>
                      </a:rPr>
                      <m:t>∵</m:t>
                    </m:r>
                  </m:oMath>
                </a14:m>
                <a:r>
                  <a:rPr lang="zh-TW" altLang="en-US" baseline="30000" dirty="0"/>
                  <a:t> </a:t>
                </a:r>
                <a14:m>
                  <m:oMath xmlns:m="http://schemas.openxmlformats.org/officeDocument/2006/math">
                    <m:r>
                      <a:rPr lang="en-US" altLang="zh-TW" i="1">
                        <a:latin typeface="Cambria Math" panose="02040503050406030204" pitchFamily="18" charset="0"/>
                      </a:rPr>
                      <m:t>𝑏</m:t>
                    </m:r>
                    <m:r>
                      <a:rPr lang="en-US" altLang="zh-TW" i="1" baseline="-25000">
                        <a:latin typeface="Cambria Math" panose="02040503050406030204" pitchFamily="18" charset="0"/>
                      </a:rPr>
                      <m:t>𝑟𝑠</m:t>
                    </m:r>
                  </m:oMath>
                </a14:m>
                <a:r>
                  <a:rPr lang="en-US" altLang="zh-TW" dirty="0"/>
                  <a:t>= </a:t>
                </a:r>
                <a14:m>
                  <m:oMath xmlns:m="http://schemas.openxmlformats.org/officeDocument/2006/math">
                    <m:sSub>
                      <m:sSubPr>
                        <m:ctrlPr>
                          <a:rPr lang="en-US" altLang="zh-TW" i="1" dirty="0">
                            <a:latin typeface="Cambria Math" panose="02040503050406030204" pitchFamily="18" charset="0"/>
                          </a:rPr>
                        </m:ctrlPr>
                      </m:sSubPr>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baseline="30000" dirty="0">
                            <a:latin typeface="Cambria Math" panose="02040503050406030204" pitchFamily="18" charset="0"/>
                          </a:rPr>
                          <m:t>𝑇</m:t>
                        </m:r>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oMath>
                </a14:m>
                <a:r>
                  <a:rPr lang="zh-TW" altLang="en-US" baseline="30000" dirty="0"/>
                  <a:t>   </a:t>
                </a:r>
                <a14:m>
                  <m:oMath xmlns:m="http://schemas.openxmlformats.org/officeDocument/2006/math">
                    <m:r>
                      <a:rPr lang="en-US" altLang="zh-TW" i="1">
                        <a:solidFill>
                          <a:srgbClr val="FF0000"/>
                        </a:solidFill>
                        <a:latin typeface="Cambria Math"/>
                      </a:rPr>
                      <m:t>∴</m:t>
                    </m:r>
                  </m:oMath>
                </a14:m>
                <a:r>
                  <a:rPr lang="en-US" altLang="zh-TW" dirty="0"/>
                  <a:t> </a:t>
                </a:r>
                <a14:m>
                  <m:oMath xmlns:m="http://schemas.openxmlformats.org/officeDocument/2006/math">
                    <m:r>
                      <a:rPr lang="en-US" altLang="zh-TW" b="0" i="1" smtClean="0">
                        <a:latin typeface="Cambria Math" panose="02040503050406030204" pitchFamily="18" charset="0"/>
                      </a:rPr>
                      <m:t>𝐵</m:t>
                    </m:r>
                    <m:r>
                      <a:rPr lang="en-US" altLang="zh-TW" b="0" i="1" smtClean="0">
                        <a:latin typeface="Cambria Math" panose="02040503050406030204" pitchFamily="18" charset="0"/>
                      </a:rPr>
                      <m:t>=</m:t>
                    </m:r>
                    <m:r>
                      <a:rPr lang="en-US" altLang="zh-TW" b="0" i="1" smtClean="0">
                        <a:latin typeface="Cambria Math" panose="02040503050406030204" pitchFamily="18" charset="0"/>
                      </a:rPr>
                      <m:t>𝑋</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𝑋</m:t>
                        </m:r>
                      </m:e>
                      <m:sup>
                        <m:r>
                          <a:rPr lang="en-US" altLang="zh-TW" b="0" i="1" smtClean="0">
                            <a:latin typeface="Cambria Math" panose="02040503050406030204" pitchFamily="18" charset="0"/>
                          </a:rPr>
                          <m:t>𝑇</m:t>
                        </m:r>
                      </m:sup>
                    </m:sSup>
                  </m:oMath>
                </a14:m>
                <a:endParaRPr lang="en-US" altLang="zh-TW" baseline="30000" dirty="0"/>
              </a:p>
              <a:p>
                <a:pPr marL="0" indent="0">
                  <a:lnSpc>
                    <a:spcPct val="120000"/>
                  </a:lnSpc>
                  <a:buNone/>
                </a:pPr>
                <a14:m>
                  <m:oMath xmlns:m="http://schemas.openxmlformats.org/officeDocument/2006/math">
                    <m:r>
                      <a:rPr lang="zh-TW" altLang="en-US" i="1">
                        <a:solidFill>
                          <a:srgbClr val="FF0000"/>
                        </a:solidFill>
                        <a:latin typeface="Cambria Math"/>
                      </a:rPr>
                      <m:t>∵</m:t>
                    </m:r>
                  </m:oMath>
                </a14:m>
                <a:r>
                  <a:rPr lang="zh-TW" altLang="en-US" baseline="30000" dirty="0"/>
                  <a:t> </a:t>
                </a:r>
                <a14:m>
                  <m:oMath xmlns:m="http://schemas.openxmlformats.org/officeDocument/2006/math">
                    <m:r>
                      <a:rPr lang="en-US" altLang="zh-TW" i="1">
                        <a:latin typeface="Cambria Math" panose="02040503050406030204" pitchFamily="18" charset="0"/>
                      </a:rPr>
                      <m:t>𝐵</m:t>
                    </m:r>
                  </m:oMath>
                </a14:m>
                <a:r>
                  <a:rPr lang="zh-TW" altLang="en-US" baseline="30000" dirty="0"/>
                  <a:t> </a:t>
                </a:r>
                <a:r>
                  <a:rPr lang="en-US" altLang="zh-TW" dirty="0">
                    <a:solidFill>
                      <a:srgbClr val="0070C0"/>
                    </a:solidFill>
                  </a:rPr>
                  <a:t>is a real positive semi-define symmetric matrix.</a:t>
                </a:r>
              </a:p>
              <a:p>
                <a:pPr marL="0" indent="0">
                  <a:lnSpc>
                    <a:spcPct val="120000"/>
                  </a:lnSpc>
                  <a:buNone/>
                </a:pPr>
                <a14:m>
                  <m:oMath xmlns:m="http://schemas.openxmlformats.org/officeDocument/2006/math">
                    <m:r>
                      <a:rPr lang="en-US" altLang="zh-TW" i="1">
                        <a:solidFill>
                          <a:srgbClr val="FF0000"/>
                        </a:solidFill>
                        <a:latin typeface="Cambria Math"/>
                      </a:rPr>
                      <m:t>∴</m:t>
                    </m:r>
                  </m:oMath>
                </a14:m>
                <a:r>
                  <a:rPr lang="en-US" altLang="zh-TW" dirty="0"/>
                  <a:t> </a:t>
                </a:r>
                <a14:m>
                  <m:oMath xmlns:m="http://schemas.openxmlformats.org/officeDocument/2006/math">
                    <m:r>
                      <a:rPr lang="en-US" altLang="zh-TW" i="1">
                        <a:latin typeface="Cambria Math" panose="02040503050406030204" pitchFamily="18" charset="0"/>
                      </a:rPr>
                      <m:t>𝐵</m:t>
                    </m:r>
                  </m:oMath>
                </a14:m>
                <a:r>
                  <a:rPr lang="zh-TW" altLang="en-US" baseline="30000" dirty="0">
                    <a:solidFill>
                      <a:srgbClr val="0070C0"/>
                    </a:solidFill>
                  </a:rPr>
                  <a:t> </a:t>
                </a:r>
                <a:r>
                  <a:rPr lang="en-US" altLang="zh-TW" dirty="0">
                    <a:solidFill>
                      <a:srgbClr val="0070C0"/>
                    </a:solidFill>
                  </a:rPr>
                  <a:t>can be orthogonally diagonalizable.</a:t>
                </a:r>
              </a:p>
              <a:p>
                <a:pPr marL="0" indent="0">
                  <a:lnSpc>
                    <a:spcPct val="120000"/>
                  </a:lnSpc>
                  <a:buNone/>
                </a:pPr>
                <a14:m>
                  <m:oMath xmlns:m="http://schemas.openxmlformats.org/officeDocument/2006/math">
                    <m:r>
                      <a:rPr lang="en-US" altLang="zh-TW" i="1">
                        <a:latin typeface="Cambria Math"/>
                      </a:rPr>
                      <m:t>⟹</m:t>
                    </m:r>
                  </m:oMath>
                </a14:m>
                <a:r>
                  <a:rPr lang="zh-TW" altLang="en-US" dirty="0"/>
                  <a:t> </a:t>
                </a:r>
                <a:r>
                  <a:rPr lang="zh-TW" altLang="en-US" dirty="0">
                    <a:solidFill>
                      <a:srgbClr val="FF0000"/>
                    </a:solidFill>
                  </a:rPr>
                  <a:t>∃</a:t>
                </a:r>
                <a:r>
                  <a:rPr lang="zh-TW" altLang="en-US" dirty="0"/>
                  <a:t> </a:t>
                </a:r>
                <a:r>
                  <a:rPr lang="en-US" altLang="zh-TW" dirty="0">
                    <a:solidFill>
                      <a:srgbClr val="0070C0"/>
                    </a:solidFill>
                  </a:rPr>
                  <a:t>orthogonal matrix </a:t>
                </a:r>
                <a14:m>
                  <m:oMath xmlns:m="http://schemas.openxmlformats.org/officeDocument/2006/math">
                    <m:r>
                      <a:rPr lang="en-US" altLang="zh-TW" b="0" i="1" smtClean="0">
                        <a:latin typeface="Cambria Math" panose="02040503050406030204" pitchFamily="18" charset="0"/>
                      </a:rPr>
                      <m:t>𝐸</m:t>
                    </m:r>
                    <m:r>
                      <a:rPr lang="en-US" altLang="zh-TW" i="1">
                        <a:latin typeface="Cambria Math" panose="02040503050406030204" pitchFamily="18" charset="0"/>
                      </a:rPr>
                      <m:t> </m:t>
                    </m:r>
                  </m:oMath>
                </a14:m>
                <a:r>
                  <a:rPr lang="en-US" altLang="zh-TW" dirty="0"/>
                  <a:t>(</a:t>
                </a:r>
                <a:r>
                  <a:rPr lang="en-US" altLang="zh-TW" dirty="0">
                    <a:solidFill>
                      <a:srgbClr val="0070C0"/>
                    </a:solidFill>
                  </a:rPr>
                  <a:t>i.e.</a:t>
                </a:r>
                <a:r>
                  <a:rPr lang="en-US" altLang="zh-TW" dirty="0"/>
                  <a:t> </a:t>
                </a:r>
                <a14:m>
                  <m:oMath xmlns:m="http://schemas.openxmlformats.org/officeDocument/2006/math">
                    <m:r>
                      <m:rPr>
                        <m:nor/>
                      </m:rPr>
                      <a:rPr lang="en-US" altLang="zh-TW" b="0" smtClean="0">
                        <a:latin typeface="Cambria Math" panose="02040503050406030204" pitchFamily="18" charset="0"/>
                        <a:ea typeface="Cambria Math" panose="02040503050406030204" pitchFamily="18" charset="0"/>
                      </a:rPr>
                      <m:t>E</m:t>
                    </m:r>
                    <m:r>
                      <m:rPr>
                        <m:nor/>
                      </m:rPr>
                      <a:rPr lang="en-US" altLang="zh-TW" baseline="30000">
                        <a:latin typeface="Cambria Math" panose="02040503050406030204" pitchFamily="18" charset="0"/>
                        <a:ea typeface="Cambria Math" panose="02040503050406030204" pitchFamily="18" charset="0"/>
                      </a:rPr>
                      <m:t>T</m:t>
                    </m:r>
                    <m:r>
                      <m:rPr>
                        <m:nor/>
                      </m:rPr>
                      <a:rPr lang="en-US" altLang="zh-TW" b="0" smtClean="0">
                        <a:latin typeface="Cambria Math" panose="02040503050406030204" pitchFamily="18" charset="0"/>
                        <a:ea typeface="Cambria Math" panose="02040503050406030204" pitchFamily="18" charset="0"/>
                      </a:rPr>
                      <m:t>=</m:t>
                    </m:r>
                    <m:sSup>
                      <m:sSupPr>
                        <m:ctrlPr>
                          <a:rPr lang="en-US" altLang="zh-TW" b="0" i="1" smtClean="0">
                            <a:latin typeface="Cambria Math" panose="02040503050406030204" pitchFamily="18" charset="0"/>
                            <a:ea typeface="Cambria Math" panose="02040503050406030204" pitchFamily="18" charset="0"/>
                          </a:rPr>
                        </m:ctrlPr>
                      </m:sSupPr>
                      <m:e>
                        <m:r>
                          <m:rPr>
                            <m:sty m:val="p"/>
                          </m:rPr>
                          <a:rPr lang="en-US" altLang="zh-TW" b="0" i="0" smtClean="0">
                            <a:latin typeface="Cambria Math" panose="02040503050406030204" pitchFamily="18" charset="0"/>
                            <a:ea typeface="Cambria Math" panose="02040503050406030204" pitchFamily="18" charset="0"/>
                          </a:rPr>
                          <m:t>E</m:t>
                        </m:r>
                      </m:e>
                      <m:sup>
                        <m:r>
                          <a:rPr lang="en-US" altLang="zh-TW" b="0" i="1" smtClean="0">
                            <a:latin typeface="Cambria Math" panose="02040503050406030204" pitchFamily="18" charset="0"/>
                            <a:ea typeface="Cambria Math" panose="02040503050406030204" pitchFamily="18" charset="0"/>
                          </a:rPr>
                          <m:t>−1</m:t>
                        </m:r>
                      </m:sup>
                    </m:sSup>
                  </m:oMath>
                </a14:m>
                <a:r>
                  <a:rPr lang="en-US" altLang="zh-TW" dirty="0"/>
                  <a:t>)</a:t>
                </a:r>
                <a:r>
                  <a:rPr lang="zh-TW" altLang="en-US" dirty="0">
                    <a:solidFill>
                      <a:srgbClr val="FF0000"/>
                    </a:solidFill>
                  </a:rPr>
                  <a:t>∋</a:t>
                </a:r>
                <a:r>
                  <a:rPr lang="zh-TW" altLang="en-US" dirty="0"/>
                  <a:t> </a:t>
                </a:r>
                <a14:m>
                  <m:oMath xmlns:m="http://schemas.openxmlformats.org/officeDocument/2006/math">
                    <m:r>
                      <a:rPr lang="en-US" altLang="zh-TW" i="1">
                        <a:latin typeface="Cambria Math" panose="02040503050406030204" pitchFamily="18" charset="0"/>
                      </a:rPr>
                      <m:t>𝐵</m:t>
                    </m:r>
                    <m:r>
                      <a:rPr lang="en-US" altLang="zh-TW" i="1">
                        <a:latin typeface="Cambria Math" panose="02040503050406030204" pitchFamily="18" charset="0"/>
                      </a:rPr>
                      <m:t>=</m:t>
                    </m:r>
                    <m:r>
                      <m:rPr>
                        <m:sty m:val="p"/>
                      </m:rPr>
                      <a:rPr lang="en-US" altLang="zh-TW" b="0" i="0" smtClean="0">
                        <a:latin typeface="Cambria Math" panose="02040503050406030204" pitchFamily="18" charset="0"/>
                      </a:rPr>
                      <m:t>E</m:t>
                    </m:r>
                    <m:r>
                      <m:rPr>
                        <m:nor/>
                      </m:rPr>
                      <a:rPr lang="en-US" altLang="zh-TW">
                        <a:latin typeface="Cambria Math" panose="02040503050406030204" pitchFamily="18" charset="0"/>
                        <a:ea typeface="Cambria Math" panose="02040503050406030204" pitchFamily="18" charset="0"/>
                      </a:rPr>
                      <m:t>Λ</m:t>
                    </m:r>
                    <m:r>
                      <m:rPr>
                        <m:nor/>
                      </m:rPr>
                      <a:rPr lang="en-US" altLang="zh-TW" b="0" i="0" smtClean="0">
                        <a:latin typeface="Cambria Math" panose="02040503050406030204" pitchFamily="18" charset="0"/>
                        <a:ea typeface="Cambria Math" panose="02040503050406030204" pitchFamily="18" charset="0"/>
                      </a:rPr>
                      <m:t>E</m:t>
                    </m:r>
                    <m:r>
                      <m:rPr>
                        <m:nor/>
                      </m:rPr>
                      <a:rPr lang="en-US" altLang="zh-TW" b="0" baseline="30000" smtClean="0">
                        <a:latin typeface="Cambria Math" panose="02040503050406030204" pitchFamily="18" charset="0"/>
                        <a:ea typeface="Cambria Math" panose="02040503050406030204" pitchFamily="18" charset="0"/>
                      </a:rPr>
                      <m:t>T</m:t>
                    </m:r>
                  </m:oMath>
                </a14:m>
                <a:endParaRPr lang="en-US" altLang="zh-TW" baseline="30000" dirty="0">
                  <a:solidFill>
                    <a:srgbClr val="0070C0"/>
                  </a:solidFill>
                  <a:latin typeface="Cambria Math" panose="02040503050406030204" pitchFamily="18" charset="0"/>
                </a:endParaRPr>
              </a:p>
              <a:p>
                <a:pPr marL="0" indent="0">
                  <a:buNone/>
                </a:pPr>
                <a:r>
                  <a:rPr lang="en-US" altLang="zh-TW" dirty="0">
                    <a:solidFill>
                      <a:srgbClr val="336699"/>
                    </a:solidFill>
                  </a:rPr>
                  <a:t>where:</a:t>
                </a:r>
              </a:p>
              <a:p>
                <a:pPr marL="0" indent="0" algn="ctr">
                  <a:buNone/>
                </a:pPr>
                <a14:m>
                  <m:oMath xmlns:m="http://schemas.openxmlformats.org/officeDocument/2006/math">
                    <m:r>
                      <m:rPr>
                        <m:sty m:val="p"/>
                      </m:rPr>
                      <a:rPr lang="el-GR" altLang="zh-TW" i="1" smtClean="0">
                        <a:latin typeface="Cambria Math" panose="02040503050406030204" pitchFamily="18" charset="0"/>
                        <a:ea typeface="Cambria Math" panose="02040503050406030204" pitchFamily="18" charset="0"/>
                      </a:rPr>
                      <m:t>Λ</m:t>
                    </m:r>
                    <m:r>
                      <a:rPr lang="en-US" altLang="zh-TW" i="1">
                        <a:latin typeface="Cambria Math" panose="02040503050406030204" pitchFamily="18" charset="0"/>
                      </a:rPr>
                      <m:t>=</m:t>
                    </m:r>
                    <m:sSub>
                      <m:sSubPr>
                        <m:ctrlPr>
                          <a:rPr lang="en-US" altLang="zh-TW" i="1">
                            <a:latin typeface="Cambria Math" panose="02040503050406030204" pitchFamily="18" charset="0"/>
                          </a:rPr>
                        </m:ctrlPr>
                      </m:sSubPr>
                      <m:e>
                        <m:d>
                          <m:dPr>
                            <m:begChr m:val="["/>
                            <m:endChr m:val="]"/>
                            <m:ctrlPr>
                              <a:rPr lang="en-US" altLang="zh-TW" i="1">
                                <a:latin typeface="Cambria Math" panose="02040503050406030204" pitchFamily="18" charset="0"/>
                              </a:rPr>
                            </m:ctrlPr>
                          </m:dPr>
                          <m:e>
                            <m:eqArr>
                              <m:eqArrPr>
                                <m:ctrlPr>
                                  <a:rPr lang="en-US" altLang="zh-TW" i="1" smtClean="0">
                                    <a:latin typeface="Cambria Math" panose="02040503050406030204" pitchFamily="18" charset="0"/>
                                  </a:rPr>
                                </m:ctrlPr>
                              </m:eqArrPr>
                              <m:e>
                                <m:sSub>
                                  <m:sSubPr>
                                    <m:ctrlPr>
                                      <a:rPr lang="en-US" altLang="zh-TW" i="1" smtClean="0">
                                        <a:latin typeface="Cambria Math" panose="02040503050406030204" pitchFamily="18" charset="0"/>
                                      </a:rPr>
                                    </m:ctrlPr>
                                  </m:sSubPr>
                                  <m:e>
                                    <m:r>
                                      <a:rPr lang="zh-TW" altLang="en-US" i="1" smtClean="0">
                                        <a:latin typeface="Cambria Math" panose="02040503050406030204" pitchFamily="18" charset="0"/>
                                      </a:rPr>
                                      <m:t>𝜆</m:t>
                                    </m:r>
                                  </m:e>
                                  <m:sub>
                                    <m:r>
                                      <a:rPr lang="en-US" altLang="zh-TW" b="0" i="1" smtClean="0">
                                        <a:latin typeface="Cambria Math" panose="02040503050406030204" pitchFamily="18" charset="0"/>
                                      </a:rPr>
                                      <m:t>1</m:t>
                                    </m:r>
                                  </m:sub>
                                </m:sSub>
                              </m:e>
                              <m:e>
                                <m:r>
                                  <a:rPr lang="zh-TW" altLang="en-US" i="1">
                                    <a:latin typeface="Cambria Math" panose="02040503050406030204" pitchFamily="18" charset="0"/>
                                  </a:rPr>
                                  <m:t>⋮</m:t>
                                </m:r>
                              </m:e>
                              <m:e>
                                <m:r>
                                  <a:rPr lang="en-US" altLang="zh-TW" b="0" i="1" smtClean="0">
                                    <a:latin typeface="Cambria Math" panose="02040503050406030204" pitchFamily="18" charset="0"/>
                                  </a:rPr>
                                  <m:t>0</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0</m:t>
                                </m:r>
                              </m:e>
                              <m:e>
                                <m:r>
                                  <a:rPr lang="en-US" altLang="zh-TW" i="1">
                                    <a:latin typeface="Cambria Math" panose="02040503050406030204" pitchFamily="18" charset="0"/>
                                    <a:ea typeface="Cambria Math" panose="02040503050406030204" pitchFamily="18" charset="0"/>
                                  </a:rPr>
                                  <m:t>⋮</m:t>
                                </m:r>
                              </m:e>
                              <m:e>
                                <m:sSub>
                                  <m:sSubPr>
                                    <m:ctrlPr>
                                      <a:rPr lang="en-US" altLang="zh-TW" i="1" smtClean="0">
                                        <a:latin typeface="Cambria Math" panose="02040503050406030204" pitchFamily="18" charset="0"/>
                                        <a:ea typeface="Cambria Math" panose="02040503050406030204" pitchFamily="18" charset="0"/>
                                      </a:rPr>
                                    </m:ctrlPr>
                                  </m:sSubPr>
                                  <m:e>
                                    <m:r>
                                      <a:rPr lang="zh-TW" altLang="en-US" i="1" smtClean="0">
                                        <a:latin typeface="Cambria Math" panose="02040503050406030204" pitchFamily="18" charset="0"/>
                                        <a:ea typeface="Cambria Math" panose="02040503050406030204" pitchFamily="18" charset="0"/>
                                      </a:rPr>
                                      <m:t>𝜆</m:t>
                                    </m:r>
                                  </m:e>
                                  <m:sub>
                                    <m:r>
                                      <a:rPr lang="en-US" altLang="zh-TW" b="0" i="1" smtClean="0">
                                        <a:latin typeface="Cambria Math" panose="02040503050406030204" pitchFamily="18" charset="0"/>
                                        <a:ea typeface="Cambria Math" panose="02040503050406030204" pitchFamily="18" charset="0"/>
                                      </a:rPr>
                                      <m:t>𝑛</m:t>
                                    </m:r>
                                  </m:sub>
                                </m:sSub>
                              </m:e>
                            </m:eqArr>
                          </m:e>
                        </m:d>
                      </m:e>
                      <m:sub>
                        <m:r>
                          <a:rPr lang="en-US" altLang="zh-TW" i="1">
                            <a:latin typeface="Cambria Math" panose="02040503050406030204" pitchFamily="18" charset="0"/>
                          </a:rPr>
                          <m:t>𝑛</m:t>
                        </m:r>
                        <m:r>
                          <a:rPr lang="en-US" altLang="zh-TW" i="1">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𝑛</m:t>
                        </m:r>
                      </m:sub>
                    </m:sSub>
                  </m:oMath>
                </a14:m>
                <a:r>
                  <a:rPr lang="zh-TW" altLang="en-US" baseline="30000" dirty="0">
                    <a:solidFill>
                      <a:srgbClr val="0070C0"/>
                    </a:solidFill>
                    <a:latin typeface="Cambria Math" panose="02040503050406030204" pitchFamily="18" charset="0"/>
                  </a:rPr>
                  <a:t> </a:t>
                </a:r>
                <a:r>
                  <a:rPr lang="en-US" altLang="zh-TW" baseline="30000" dirty="0">
                    <a:solidFill>
                      <a:srgbClr val="0070C0"/>
                    </a:solidFill>
                    <a:latin typeface="Cambria Math" panose="02040503050406030204" pitchFamily="18" charset="0"/>
                  </a:rPr>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b="0" i="1" smtClean="0">
                            <a:latin typeface="Cambria Math" panose="02040503050406030204" pitchFamily="18" charset="0"/>
                          </a:rPr>
                          <m:t>𝑖</m:t>
                        </m:r>
                      </m:sub>
                    </m:sSub>
                    <m:r>
                      <a:rPr lang="en-US" altLang="zh-TW" i="1">
                        <a:latin typeface="Cambria Math"/>
                        <a:ea typeface="Cambria Math"/>
                      </a:rPr>
                      <m:t>∈</m:t>
                    </m:r>
                    <m:r>
                      <a:rPr lang="zh-TW" altLang="en-US" i="1" smtClean="0">
                        <a:latin typeface="Cambria Math" panose="02040503050406030204" pitchFamily="18" charset="0"/>
                        <a:ea typeface="Cambria Math"/>
                      </a:rPr>
                      <m:t>𝜆</m:t>
                    </m:r>
                    <m:r>
                      <a:rPr lang="en-US" altLang="zh-TW" b="0" i="1" smtClean="0">
                        <a:latin typeface="Cambria Math" panose="02040503050406030204" pitchFamily="18" charset="0"/>
                        <a:ea typeface="Cambria Math"/>
                      </a:rPr>
                      <m:t>(</m:t>
                    </m:r>
                    <m:r>
                      <a:rPr lang="en-US" altLang="zh-TW" b="0" i="1" smtClean="0">
                        <a:latin typeface="Cambria Math" panose="02040503050406030204" pitchFamily="18" charset="0"/>
                        <a:ea typeface="Cambria Math"/>
                      </a:rPr>
                      <m:t>𝐵</m:t>
                    </m:r>
                    <m:r>
                      <a:rPr lang="en-US" altLang="zh-TW" b="0" i="1" smtClean="0">
                        <a:latin typeface="Cambria Math" panose="02040503050406030204" pitchFamily="18" charset="0"/>
                        <a:ea typeface="Cambria Math"/>
                      </a:rPr>
                      <m:t>)</m:t>
                    </m:r>
                  </m:oMath>
                </a14:m>
                <a:r>
                  <a:rPr lang="zh-TW" altLang="en-US" baseline="30000" dirty="0">
                    <a:solidFill>
                      <a:srgbClr val="0070C0"/>
                    </a:solidFill>
                    <a:latin typeface="Cambria Math" panose="02040503050406030204" pitchFamily="18" charset="0"/>
                  </a:rPr>
                  <a:t>  </a:t>
                </a:r>
                <a:r>
                  <a:rPr lang="en-US" altLang="zh-TW" baseline="30000" dirty="0">
                    <a:solidFill>
                      <a:srgbClr val="0070C0"/>
                    </a:solidFill>
                    <a:latin typeface="Cambria Math" panose="02040503050406030204" pitchFamily="18" charset="0"/>
                  </a:rPr>
                  <a:t>, </a:t>
                </a:r>
                <a14:m>
                  <m:oMath xmlns:m="http://schemas.openxmlformats.org/officeDocument/2006/math">
                    <m:r>
                      <a:rPr lang="en-US" altLang="zh-TW" i="1" dirty="0">
                        <a:latin typeface="Cambria Math"/>
                        <a:ea typeface="Cambria Math"/>
                      </a:rPr>
                      <m:t>∀</m:t>
                    </m:r>
                    <m:r>
                      <a:rPr lang="en-US" altLang="zh-TW" b="0" i="1" dirty="0" smtClean="0">
                        <a:latin typeface="Cambria Math" panose="02040503050406030204" pitchFamily="18" charset="0"/>
                        <a:ea typeface="Cambria Math"/>
                      </a:rPr>
                      <m:t>𝑖</m:t>
                    </m:r>
                    <m:r>
                      <a:rPr lang="en-US" altLang="zh-TW" i="1" dirty="0">
                        <a:latin typeface="Cambria Math"/>
                        <a:ea typeface="Cambria Math"/>
                      </a:rPr>
                      <m:t>=1,⋯</m:t>
                    </m:r>
                    <m:r>
                      <a:rPr lang="en-US" altLang="zh-TW" dirty="0">
                        <a:latin typeface="Cambria Math" panose="02040503050406030204" pitchFamily="18" charset="0"/>
                        <a:ea typeface="Cambria Math"/>
                      </a:rPr>
                      <m:t>,</m:t>
                    </m:r>
                    <m:r>
                      <m:rPr>
                        <m:sty m:val="p"/>
                      </m:rPr>
                      <a:rPr lang="en-US" altLang="zh-TW" dirty="0">
                        <a:latin typeface="Cambria Math"/>
                        <a:ea typeface="Cambria Math"/>
                      </a:rPr>
                      <m:t>n</m:t>
                    </m:r>
                  </m:oMath>
                </a14:m>
                <a:endParaRPr lang="en-US" altLang="zh-TW" baseline="30000" dirty="0">
                  <a:solidFill>
                    <a:srgbClr val="0070C0"/>
                  </a:solidFill>
                  <a:latin typeface="Cambria Math" panose="02040503050406030204" pitchFamily="18" charset="0"/>
                </a:endParaRPr>
              </a:p>
              <a:p>
                <a:pPr marL="0" indent="0">
                  <a:buNone/>
                </a:pPr>
                <a:r>
                  <a:rPr lang="en-US" altLang="zh-TW" dirty="0">
                    <a:solidFill>
                      <a:srgbClr val="336699"/>
                    </a:solidFill>
                  </a:rPr>
                  <a:t>Let:</a:t>
                </a:r>
                <a:r>
                  <a:rPr lang="en-US" altLang="zh-TW" baseline="30000" dirty="0">
                    <a:solidFill>
                      <a:srgbClr val="0070C0"/>
                    </a:solidFill>
                    <a:latin typeface="Cambria Math" panose="02040503050406030204" pitchFamily="18" charset="0"/>
                  </a:rPr>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b="0" i="1" smtClean="0">
                            <a:latin typeface="Cambria Math" panose="02040503050406030204" pitchFamily="18" charset="0"/>
                          </a:rPr>
                          <m:t>1</m:t>
                        </m:r>
                      </m:sub>
                    </m:sSub>
                    <m:r>
                      <a:rPr lang="en-US" altLang="zh-TW"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b="0" i="1" smtClean="0">
                            <a:latin typeface="Cambria Math" panose="02040503050406030204" pitchFamily="18" charset="0"/>
                          </a:rPr>
                          <m:t>𝑛</m:t>
                        </m:r>
                      </m:sub>
                    </m:sSub>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0</m:t>
                    </m:r>
                  </m:oMath>
                </a14:m>
                <a:endParaRPr lang="zh-TW" altLang="en-US" baseline="30000" dirty="0">
                  <a:solidFill>
                    <a:srgbClr val="0070C0"/>
                  </a:solidFill>
                  <a:latin typeface="Cambria Math" panose="02040503050406030204" pitchFamily="18" charset="0"/>
                </a:endParaRPr>
              </a:p>
            </p:txBody>
          </p:sp>
        </mc:Choice>
        <mc:Fallback>
          <p:sp>
            <p:nvSpPr>
              <p:cNvPr id="3" name="內容版面配置區 2">
                <a:extLst>
                  <a:ext uri="{FF2B5EF4-FFF2-40B4-BE49-F238E27FC236}">
                    <a16:creationId xmlns:a16="http://schemas.microsoft.com/office/drawing/2014/main" xmlns="" xmlns:a14="http://schemas.microsoft.com/office/drawing/2010/main" id="{5254686C-8C7B-4A37-9EEA-91BA5B667F7E}"/>
                  </a:ext>
                </a:extLst>
              </p:cNvPr>
              <p:cNvSpPr>
                <a:spLocks noGrp="1" noRot="1" noChangeAspect="1" noMove="1" noResize="1" noEditPoints="1" noAdjustHandles="1" noChangeArrowheads="1" noChangeShapeType="1" noTextEdit="1"/>
              </p:cNvSpPr>
              <p:nvPr>
                <p:ph idx="1"/>
              </p:nvPr>
            </p:nvSpPr>
            <p:spPr>
              <a:xfrm>
                <a:off x="457200" y="1600200"/>
                <a:ext cx="8229600" cy="5257800"/>
              </a:xfrm>
              <a:blipFill>
                <a:blip r:embed="rId2" cstate="print"/>
                <a:stretch>
                  <a:fillRect l="-1111"/>
                </a:stretch>
              </a:blipFill>
            </p:spPr>
            <p:txBody>
              <a:bodyPr/>
              <a:lstStyle/>
              <a:p>
                <a:r>
                  <a:rPr lang="zh-TW" altLang="en-US" dirty="0">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12</a:t>
            </a:fld>
            <a:endParaRPr lang="zh-TW" altLang="en-US"/>
          </a:p>
        </p:txBody>
      </p:sp>
    </p:spTree>
    <p:extLst>
      <p:ext uri="{BB962C8B-B14F-4D97-AF65-F5344CB8AC3E}">
        <p14:creationId xmlns:p14="http://schemas.microsoft.com/office/powerpoint/2010/main" xmlns="" val="30636609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568E9E0-6736-4A7F-8E4F-26CC53469718}"/>
              </a:ext>
            </a:extLst>
          </p:cNvPr>
          <p:cNvSpPr>
            <a:spLocks noGrp="1"/>
          </p:cNvSpPr>
          <p:nvPr>
            <p:ph type="title"/>
          </p:nvPr>
        </p:nvSpPr>
        <p:spPr/>
        <p:txBody>
          <a:bodyPr/>
          <a:lstStyle/>
          <a:p>
            <a:r>
              <a:rPr lang="en-US" altLang="zh-TW" dirty="0"/>
              <a:t>Deriving metric MDS</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4A845AC4-D147-4508-9053-1D8D1A81CA22}"/>
                  </a:ext>
                </a:extLst>
              </p:cNvPr>
              <p:cNvSpPr>
                <a:spLocks noGrp="1"/>
              </p:cNvSpPr>
              <p:nvPr>
                <p:ph idx="1"/>
              </p:nvPr>
            </p:nvSpPr>
            <p:spPr>
              <a:xfrm>
                <a:off x="457200" y="1600200"/>
                <a:ext cx="8686800" cy="5257800"/>
              </a:xfrm>
            </p:spPr>
            <p:txBody>
              <a:bodyPr/>
              <a:lstStyle/>
              <a:p>
                <a:pPr marL="0" indent="0">
                  <a:lnSpc>
                    <a:spcPct val="120000"/>
                  </a:lnSpc>
                  <a:buNone/>
                </a:pPr>
                <a:r>
                  <a:rPr lang="en-US" altLang="zh-TW" dirty="0">
                    <a:solidFill>
                      <a:srgbClr val="336699"/>
                    </a:solidFill>
                  </a:rPr>
                  <a:t>analysis:</a:t>
                </a:r>
              </a:p>
              <a:p>
                <a:pPr marL="0" indent="0">
                  <a:lnSpc>
                    <a:spcPct val="120000"/>
                  </a:lnSpc>
                  <a:buNone/>
                </a:pPr>
                <a14:m>
                  <m:oMathPara xmlns:m="http://schemas.openxmlformats.org/officeDocument/2006/math">
                    <m:oMathParaPr>
                      <m:jc m:val="left"/>
                    </m:oMathParaPr>
                    <m:oMath xmlns:m="http://schemas.openxmlformats.org/officeDocument/2006/math">
                      <m:r>
                        <m:rPr>
                          <m:sty m:val="p"/>
                        </m:rPr>
                        <a:rPr lang="en-US" altLang="zh-TW">
                          <a:latin typeface="Cambria Math"/>
                        </a:rPr>
                        <m:t>rank</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𝐵</m:t>
                          </m:r>
                        </m:e>
                      </m:d>
                      <m:r>
                        <a:rPr lang="en-US" altLang="zh-TW" b="0" i="1" smtClean="0">
                          <a:latin typeface="Cambria Math" panose="02040503050406030204" pitchFamily="18" charset="0"/>
                          <a:ea typeface="Cambria Math"/>
                        </a:rPr>
                        <m:t>=</m:t>
                      </m:r>
                      <m:r>
                        <m:rPr>
                          <m:sty m:val="p"/>
                        </m:rPr>
                        <a:rPr lang="en-US" altLang="zh-TW">
                          <a:latin typeface="Cambria Math"/>
                          <a:ea typeface="Cambria Math"/>
                        </a:rPr>
                        <m:t>rank</m:t>
                      </m:r>
                      <m:d>
                        <m:dPr>
                          <m:ctrlPr>
                            <a:rPr lang="en-US" altLang="zh-TW" i="1">
                              <a:latin typeface="Cambria Math" panose="02040503050406030204" pitchFamily="18" charset="0"/>
                              <a:ea typeface="Cambria Math"/>
                            </a:rPr>
                          </m:ctrlPr>
                        </m:dPr>
                        <m:e>
                          <m:r>
                            <a:rPr lang="en-US" altLang="zh-TW" b="0" i="1" smtClean="0">
                              <a:latin typeface="Cambria Math" panose="02040503050406030204" pitchFamily="18" charset="0"/>
                              <a:ea typeface="Cambria Math"/>
                            </a:rPr>
                            <m:t>𝑋</m:t>
                          </m:r>
                          <m:sSup>
                            <m:sSupPr>
                              <m:ctrlPr>
                                <a:rPr lang="en-US" altLang="zh-TW" b="0" i="1" smtClean="0">
                                  <a:latin typeface="Cambria Math" panose="02040503050406030204" pitchFamily="18" charset="0"/>
                                  <a:ea typeface="Cambria Math"/>
                                </a:rPr>
                              </m:ctrlPr>
                            </m:sSupPr>
                            <m:e>
                              <m:r>
                                <a:rPr lang="en-US" altLang="zh-TW" b="0" i="1" smtClean="0">
                                  <a:latin typeface="Cambria Math" panose="02040503050406030204" pitchFamily="18" charset="0"/>
                                  <a:ea typeface="Cambria Math"/>
                                </a:rPr>
                                <m:t>𝑋</m:t>
                              </m:r>
                            </m:e>
                            <m:sup>
                              <m:r>
                                <a:rPr lang="en-US" altLang="zh-TW" b="0" i="1" smtClean="0">
                                  <a:latin typeface="Cambria Math" panose="02040503050406030204" pitchFamily="18" charset="0"/>
                                  <a:ea typeface="Cambria Math"/>
                                </a:rPr>
                                <m:t>𝑇</m:t>
                              </m:r>
                            </m:sup>
                          </m:sSup>
                        </m:e>
                      </m:d>
                      <m:r>
                        <a:rPr lang="en-US" altLang="zh-TW" i="1" smtClean="0">
                          <a:latin typeface="Cambria Math" panose="02040503050406030204" pitchFamily="18" charset="0"/>
                          <a:ea typeface="Cambria Math" panose="02040503050406030204" pitchFamily="18" charset="0"/>
                        </a:rPr>
                        <m:t>≤</m:t>
                      </m:r>
                      <m:r>
                        <m:rPr>
                          <m:sty m:val="p"/>
                        </m:rPr>
                        <a:rPr lang="en-US" altLang="zh-TW">
                          <a:latin typeface="Cambria Math"/>
                        </a:rPr>
                        <m:t>rank</m:t>
                      </m:r>
                      <m:d>
                        <m:dPr>
                          <m:ctrlPr>
                            <a:rPr lang="en-US" altLang="zh-TW" i="1">
                              <a:latin typeface="Cambria Math" panose="02040503050406030204" pitchFamily="18" charset="0"/>
                            </a:rPr>
                          </m:ctrlPr>
                        </m:dPr>
                        <m:e>
                          <m:r>
                            <a:rPr lang="en-US" altLang="zh-TW" b="0" i="1" smtClean="0">
                              <a:latin typeface="Cambria Math" panose="02040503050406030204" pitchFamily="18" charset="0"/>
                            </a:rPr>
                            <m:t>𝑋</m:t>
                          </m:r>
                        </m:e>
                      </m:d>
                      <m:r>
                        <a:rPr lang="en-US" altLang="zh-TW" i="1" smtClean="0">
                          <a:latin typeface="Cambria Math" panose="02040503050406030204" pitchFamily="18" charset="0"/>
                          <a:ea typeface="Cambria Math"/>
                        </a:rPr>
                        <m:t>≤</m:t>
                      </m:r>
                      <m:r>
                        <m:rPr>
                          <m:sty m:val="p"/>
                        </m:rPr>
                        <a:rPr lang="en-US" altLang="zh-TW" b="0" i="0" smtClean="0">
                          <a:latin typeface="Cambria Math" panose="02040503050406030204" pitchFamily="18" charset="0"/>
                          <a:ea typeface="Cambria Math"/>
                        </a:rPr>
                        <m:t>min</m:t>
                      </m:r>
                      <m:d>
                        <m:dPr>
                          <m:begChr m:val="{"/>
                          <m:endChr m:val="}"/>
                          <m:ctrlPr>
                            <a:rPr lang="en-US" altLang="zh-TW" b="0" i="1" smtClean="0">
                              <a:latin typeface="Cambria Math" panose="02040503050406030204" pitchFamily="18" charset="0"/>
                              <a:ea typeface="Cambria Math"/>
                            </a:rPr>
                          </m:ctrlPr>
                        </m:dPr>
                        <m:e>
                          <m:r>
                            <a:rPr lang="en-US" altLang="zh-TW" b="0" i="1" smtClean="0">
                              <a:latin typeface="Cambria Math" panose="02040503050406030204" pitchFamily="18" charset="0"/>
                              <a:ea typeface="Cambria Math"/>
                            </a:rPr>
                            <m:t>𝑛</m:t>
                          </m:r>
                          <m:r>
                            <a:rPr lang="en-US" altLang="zh-TW" b="0" i="1" smtClean="0">
                              <a:latin typeface="Cambria Math" panose="02040503050406030204" pitchFamily="18" charset="0"/>
                              <a:ea typeface="Cambria Math"/>
                            </a:rPr>
                            <m:t>,</m:t>
                          </m:r>
                          <m:r>
                            <a:rPr lang="en-US" altLang="zh-TW" b="0" i="1" smtClean="0">
                              <a:latin typeface="Cambria Math" panose="02040503050406030204" pitchFamily="18" charset="0"/>
                              <a:ea typeface="Cambria Math"/>
                            </a:rPr>
                            <m:t>𝑘</m:t>
                          </m:r>
                        </m:e>
                      </m:d>
                    </m:oMath>
                  </m:oMathPara>
                </a14:m>
                <a:endParaRPr lang="en-US" altLang="zh-TW" dirty="0">
                  <a:solidFill>
                    <a:srgbClr val="336699"/>
                  </a:solidFill>
                </a:endParaRPr>
              </a:p>
              <a:p>
                <a:pPr marL="0" indent="0">
                  <a:lnSpc>
                    <a:spcPct val="120000"/>
                  </a:lnSpc>
                  <a:buNone/>
                </a:pPr>
                <a:r>
                  <a:rPr lang="en-US" altLang="zh-TW" dirty="0">
                    <a:solidFill>
                      <a:srgbClr val="336699"/>
                    </a:solidFill>
                  </a:rPr>
                  <a:t>In general case: </a:t>
                </a:r>
                <a14:m>
                  <m:oMath xmlns:m="http://schemas.openxmlformats.org/officeDocument/2006/math">
                    <m:r>
                      <a:rPr lang="en-US" altLang="zh-TW" i="1">
                        <a:latin typeface="Cambria Math" panose="02040503050406030204" pitchFamily="18" charset="0"/>
                        <a:ea typeface="Cambria Math"/>
                      </a:rPr>
                      <m:t>𝑛</m:t>
                    </m:r>
                    <m:r>
                      <a:rPr lang="en-US" altLang="zh-TW" i="1" smtClean="0">
                        <a:latin typeface="Cambria Math" panose="02040503050406030204" pitchFamily="18" charset="0"/>
                        <a:ea typeface="Cambria Math" panose="02040503050406030204" pitchFamily="18" charset="0"/>
                      </a:rPr>
                      <m:t>&gt;</m:t>
                    </m:r>
                    <m:r>
                      <a:rPr lang="en-US" altLang="zh-TW" b="0" i="1" smtClean="0">
                        <a:latin typeface="Cambria Math" panose="02040503050406030204" pitchFamily="18" charset="0"/>
                        <a:ea typeface="Cambria Math" panose="02040503050406030204" pitchFamily="18" charset="0"/>
                      </a:rPr>
                      <m:t>𝑘</m:t>
                    </m:r>
                  </m:oMath>
                </a14:m>
                <a:r>
                  <a:rPr lang="en-US" altLang="zh-TW" dirty="0">
                    <a:solidFill>
                      <a:srgbClr val="336699"/>
                    </a:solidFill>
                  </a:rPr>
                  <a:t> </a:t>
                </a:r>
                <a14:m>
                  <m:oMath xmlns:m="http://schemas.openxmlformats.org/officeDocument/2006/math">
                    <m:r>
                      <a:rPr lang="en-US" altLang="zh-TW" i="1">
                        <a:latin typeface="Cambria Math"/>
                      </a:rPr>
                      <m:t>⟹</m:t>
                    </m:r>
                  </m:oMath>
                </a14:m>
                <a:r>
                  <a:rPr lang="en-US" altLang="zh-TW" dirty="0">
                    <a:solidFill>
                      <a:srgbClr val="336699"/>
                    </a:solidFill>
                  </a:rPr>
                  <a:t> </a:t>
                </a:r>
                <a14:m>
                  <m:oMath xmlns:m="http://schemas.openxmlformats.org/officeDocument/2006/math">
                    <m:r>
                      <m:rPr>
                        <m:sty m:val="p"/>
                      </m:rPr>
                      <a:rPr lang="en-US" altLang="zh-TW">
                        <a:latin typeface="Cambria Math"/>
                      </a:rPr>
                      <m:t>rank</m:t>
                    </m:r>
                    <m:d>
                      <m:dPr>
                        <m:ctrlPr>
                          <a:rPr lang="en-US" altLang="zh-TW" i="1">
                            <a:latin typeface="Cambria Math" panose="02040503050406030204" pitchFamily="18" charset="0"/>
                          </a:rPr>
                        </m:ctrlPr>
                      </m:dPr>
                      <m:e>
                        <m:r>
                          <a:rPr lang="en-US" altLang="zh-TW" i="1">
                            <a:latin typeface="Cambria Math" panose="02040503050406030204" pitchFamily="18" charset="0"/>
                          </a:rPr>
                          <m:t>𝐵</m:t>
                        </m:r>
                      </m:e>
                    </m:d>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𝑘</m:t>
                    </m:r>
                  </m:oMath>
                </a14:m>
                <a:endParaRPr lang="en-US" altLang="zh-TW" dirty="0">
                  <a:solidFill>
                    <a:srgbClr val="336699"/>
                  </a:solidFill>
                </a:endParaRPr>
              </a:p>
              <a:p>
                <a:pPr marL="0" indent="0">
                  <a:lnSpc>
                    <a:spcPct val="120000"/>
                  </a:lnSpc>
                  <a:buNone/>
                </a:pPr>
                <a14:m>
                  <m:oMath xmlns:m="http://schemas.openxmlformats.org/officeDocument/2006/math">
                    <m:r>
                      <a:rPr lang="en-US" altLang="zh-TW" i="1">
                        <a:latin typeface="Cambria Math"/>
                      </a:rPr>
                      <m:t>⟹</m:t>
                    </m:r>
                  </m:oMath>
                </a14:m>
                <a:r>
                  <a:rPr lang="en-US" altLang="zh-TW" dirty="0">
                    <a:solidFill>
                      <a:srgbClr val="336699"/>
                    </a:solidFill>
                  </a:rPr>
                  <a:t> </a:t>
                </a:r>
                <a:r>
                  <a:rPr lang="zh-TW" altLang="en-US" dirty="0">
                    <a:solidFill>
                      <a:srgbClr val="FF0000"/>
                    </a:solidFill>
                  </a:rPr>
                  <a:t>∃</a:t>
                </a:r>
                <a:r>
                  <a:rPr lang="zh-TW" altLang="en-US" dirty="0"/>
                  <a:t> </a:t>
                </a:r>
                <a14:m>
                  <m:oMath xmlns:m="http://schemas.openxmlformats.org/officeDocument/2006/math">
                    <m:r>
                      <a:rPr lang="en-US" altLang="zh-TW" b="0" i="0" smtClean="0">
                        <a:latin typeface="Cambria Math" panose="02040503050406030204" pitchFamily="18" charset="0"/>
                        <a:ea typeface="Cambria Math"/>
                      </a:rPr>
                      <m:t>(</m:t>
                    </m:r>
                    <m:r>
                      <a:rPr lang="en-US" altLang="zh-TW" i="1">
                        <a:latin typeface="Cambria Math" panose="02040503050406030204" pitchFamily="18" charset="0"/>
                        <a:ea typeface="Cambria Math"/>
                      </a:rPr>
                      <m:t>𝑛</m:t>
                    </m:r>
                    <m:r>
                      <a:rPr lang="en-US" altLang="zh-TW" b="0" i="1" smtClean="0">
                        <a:latin typeface="Cambria Math" panose="02040503050406030204" pitchFamily="18" charset="0"/>
                        <a:ea typeface="Cambria Math"/>
                      </a:rPr>
                      <m:t>−</m:t>
                    </m:r>
                    <m:r>
                      <a:rPr lang="en-US" altLang="zh-TW" i="1">
                        <a:latin typeface="Cambria Math" panose="02040503050406030204" pitchFamily="18" charset="0"/>
                        <a:ea typeface="Cambria Math" panose="02040503050406030204" pitchFamily="18" charset="0"/>
                      </a:rPr>
                      <m:t>𝑘</m:t>
                    </m:r>
                    <m:r>
                      <a:rPr lang="en-US" altLang="zh-TW" b="0" i="1" smtClean="0">
                        <a:latin typeface="Cambria Math" panose="02040503050406030204" pitchFamily="18" charset="0"/>
                        <a:ea typeface="Cambria Math" panose="02040503050406030204" pitchFamily="18" charset="0"/>
                      </a:rPr>
                      <m:t>)</m:t>
                    </m:r>
                  </m:oMath>
                </a14:m>
                <a:r>
                  <a:rPr lang="en-US" altLang="zh-TW" dirty="0">
                    <a:solidFill>
                      <a:srgbClr val="336699"/>
                    </a:solidFill>
                  </a:rPr>
                  <a:t> zero-eigenvalues </a:t>
                </a:r>
                <a:r>
                  <a:rPr lang="zh-TW" altLang="en-US" dirty="0">
                    <a:solidFill>
                      <a:srgbClr val="336699"/>
                    </a:solidFill>
                  </a:rPr>
                  <a:t>；</a:t>
                </a:r>
                <a:r>
                  <a:rPr lang="en-US" altLang="zh-TW" dirty="0">
                    <a:solidFill>
                      <a:srgbClr val="FF0000"/>
                    </a:solidFill>
                  </a:rPr>
                  <a:t>i.e.</a:t>
                </a:r>
                <a:r>
                  <a:rPr lang="zh-TW" altLang="en-US" dirty="0">
                    <a:solidFill>
                      <a:srgbClr val="FF0000"/>
                    </a:solidFill>
                  </a:rPr>
                  <a:t> </a:t>
                </a:r>
                <a14:m>
                  <m:oMath xmlns:m="http://schemas.openxmlformats.org/officeDocument/2006/math">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b="0" i="1" smtClean="0">
                            <a:latin typeface="Cambria Math" panose="02040503050406030204" pitchFamily="18" charset="0"/>
                          </a:rPr>
                          <m:t>𝑘</m:t>
                        </m:r>
                        <m:r>
                          <a:rPr lang="en-US" altLang="zh-TW" i="1">
                            <a:latin typeface="Cambria Math" panose="02040503050406030204" pitchFamily="18" charset="0"/>
                          </a:rPr>
                          <m:t>+</m:t>
                        </m:r>
                        <m:r>
                          <a:rPr lang="en-US" altLang="zh-TW" b="0" i="1" smtClean="0">
                            <a:latin typeface="Cambria Math" panose="02040503050406030204" pitchFamily="18" charset="0"/>
                          </a:rPr>
                          <m:t>1</m:t>
                        </m:r>
                      </m:sub>
                    </m:sSub>
                    <m:r>
                      <a:rPr lang="en-US" altLang="zh-TW" b="0" i="1" smtClean="0">
                        <a:latin typeface="Cambria Math" panose="02040503050406030204" pitchFamily="18" charset="0"/>
                        <a:ea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i="1">
                            <a:latin typeface="Cambria Math" panose="02040503050406030204" pitchFamily="18" charset="0"/>
                          </a:rPr>
                          <m:t>𝑛</m:t>
                        </m:r>
                      </m:sub>
                    </m:sSub>
                    <m:r>
                      <a:rPr lang="en-US" altLang="zh-TW" b="0" i="1" smtClean="0">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0</m:t>
                    </m:r>
                  </m:oMath>
                </a14:m>
                <a:endParaRPr lang="en-US" altLang="zh-TW" dirty="0">
                  <a:solidFill>
                    <a:srgbClr val="336699"/>
                  </a:solidFill>
                </a:endParaRPr>
              </a:p>
              <a:p>
                <a:pPr marL="0" indent="0">
                  <a:buNone/>
                </a:pPr>
                <a14:m>
                  <m:oMathPara xmlns:m="http://schemas.openxmlformats.org/officeDocument/2006/math">
                    <m:oMathParaPr>
                      <m:jc m:val="left"/>
                    </m:oMathParaPr>
                    <m:oMath xmlns:m="http://schemas.openxmlformats.org/officeDocument/2006/math">
                      <m:r>
                        <a:rPr lang="en-US" altLang="zh-TW" i="1" smtClean="0">
                          <a:latin typeface="Cambria Math"/>
                        </a:rPr>
                        <m:t>⟹</m:t>
                      </m:r>
                      <m:r>
                        <a:rPr lang="en-US" altLang="zh-TW" i="1">
                          <a:latin typeface="Cambria Math" panose="02040503050406030204" pitchFamily="18" charset="0"/>
                        </a:rPr>
                        <m:t>𝐵</m:t>
                      </m:r>
                      <m:r>
                        <a:rPr lang="en-US" altLang="zh-TW" i="1">
                          <a:latin typeface="Cambria Math" panose="02040503050406030204" pitchFamily="18" charset="0"/>
                        </a:rPr>
                        <m:t>=</m:t>
                      </m:r>
                      <m:d>
                        <m:dPr>
                          <m:begChr m:val="["/>
                          <m:endChr m:val="]"/>
                          <m:ctrlPr>
                            <a:rPr lang="en-US" altLang="zh-TW" i="1" smtClean="0">
                              <a:latin typeface="Cambria Math" panose="02040503050406030204" pitchFamily="18" charset="0"/>
                            </a:rPr>
                          </m:ctrlPr>
                        </m:dPr>
                        <m:e>
                          <m:sSub>
                            <m:sSubPr>
                              <m:ctrlPr>
                                <a:rPr lang="en-US" altLang="zh-TW" i="1" smtClean="0">
                                  <a:latin typeface="Cambria Math" panose="02040503050406030204" pitchFamily="18" charset="0"/>
                                </a:rPr>
                              </m:ctrlPr>
                            </m:sSubPr>
                            <m:e>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𝑒</m:t>
                                  </m:r>
                                </m:e>
                              </m:acc>
                            </m:e>
                            <m:sub>
                              <m:r>
                                <a:rPr lang="en-US" altLang="zh-TW" b="0" i="1" smtClean="0">
                                  <a:latin typeface="Cambria Math" panose="02040503050406030204" pitchFamily="18" charset="0"/>
                                </a:rPr>
                                <m:t>1</m:t>
                              </m:r>
                            </m:sub>
                          </m:sSub>
                          <m:r>
                            <a:rPr lang="en-US" altLang="zh-TW"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b="0" i="1" smtClean="0">
                                  <a:latin typeface="Cambria Math" panose="02040503050406030204" pitchFamily="18" charset="0"/>
                                </a:rPr>
                                <m:t>𝑘</m:t>
                              </m:r>
                            </m:sub>
                          </m:sSub>
                          <m:r>
                            <a:rPr lang="en-US" altLang="zh-TW"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b="0" i="1" smtClean="0">
                                  <a:latin typeface="Cambria Math" panose="02040503050406030204" pitchFamily="18" charset="0"/>
                                </a:rPr>
                                <m:t>𝑛</m:t>
                              </m:r>
                            </m:sub>
                          </m:sSub>
                        </m:e>
                      </m:d>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i="1">
                                      <a:latin typeface="Cambria Math" panose="02040503050406030204" pitchFamily="18" charset="0"/>
                                    </a:rPr>
                                    <m:t>1</m:t>
                                  </m:r>
                                </m:sub>
                              </m:sSub>
                            </m:e>
                            <m:e>
                              <m:r>
                                <a:rPr lang="zh-TW" altLang="en-US" i="1">
                                  <a:latin typeface="Cambria Math" panose="02040503050406030204" pitchFamily="18" charset="0"/>
                                </a:rPr>
                                <m:t>⋮</m:t>
                              </m:r>
                            </m:e>
                            <m:e>
                              <m:r>
                                <a:rPr lang="en-US" altLang="zh-TW" i="1">
                                  <a:latin typeface="Cambria Math" panose="02040503050406030204" pitchFamily="18" charset="0"/>
                                </a:rPr>
                                <m:t>0</m:t>
                              </m:r>
                            </m:e>
                            <m:e>
                              <m:r>
                                <a:rPr lang="zh-TW" altLang="en-US" i="1">
                                  <a:latin typeface="Cambria Math" panose="02040503050406030204" pitchFamily="18" charset="0"/>
                                </a:rPr>
                                <m:t>⋮</m:t>
                              </m:r>
                            </m:e>
                            <m:e>
                              <m:r>
                                <a:rPr lang="en-US" altLang="zh-TW" i="1">
                                  <a:latin typeface="Cambria Math" panose="02040503050406030204" pitchFamily="18" charset="0"/>
                                </a:rPr>
                                <m:t>0</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rPr>
                                <m:t>0</m:t>
                              </m:r>
                            </m:e>
                            <m:e>
                              <m:r>
                                <a:rPr lang="en-US" altLang="zh-TW" i="1">
                                  <a:latin typeface="Cambria Math" panose="02040503050406030204" pitchFamily="18" charset="0"/>
                                  <a:ea typeface="Cambria Math" panose="02040503050406030204" pitchFamily="18" charset="0"/>
                                </a:rPr>
                                <m:t>⋮</m:t>
                              </m:r>
                            </m:e>
                            <m:e>
                              <m:sSub>
                                <m:sSubPr>
                                  <m:ctrlPr>
                                    <a:rPr lang="en-US" altLang="zh-TW" i="1">
                                      <a:latin typeface="Cambria Math" panose="02040503050406030204" pitchFamily="18" charset="0"/>
                                      <a:ea typeface="Cambria Math" panose="02040503050406030204" pitchFamily="18" charset="0"/>
                                    </a:rPr>
                                  </m:ctrlPr>
                                </m:sSubPr>
                                <m:e>
                                  <m:r>
                                    <a:rPr lang="zh-TW" altLang="en-US" i="1">
                                      <a:latin typeface="Cambria Math" panose="02040503050406030204" pitchFamily="18" charset="0"/>
                                      <a:ea typeface="Cambria Math" panose="02040503050406030204" pitchFamily="18" charset="0"/>
                                    </a:rPr>
                                    <m:t>𝜆</m:t>
                                  </m:r>
                                </m:e>
                                <m:sub>
                                  <m:r>
                                    <a:rPr lang="en-US" altLang="zh-TW" i="1">
                                      <a:latin typeface="Cambria Math" panose="02040503050406030204" pitchFamily="18" charset="0"/>
                                      <a:ea typeface="Cambria Math" panose="02040503050406030204" pitchFamily="18" charset="0"/>
                                    </a:rPr>
                                    <m:t>𝑘</m:t>
                                  </m:r>
                                </m:sub>
                              </m:sSub>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rPr>
                                <m:t>0</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rPr>
                                <m:t>0</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rPr>
                                <m:t>0</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rPr>
                                <m:t>0</m:t>
                              </m:r>
                            </m:e>
                          </m:eqArr>
                        </m:e>
                      </m:d>
                      <m:d>
                        <m:dPr>
                          <m:begChr m:val="["/>
                          <m:endChr m:val="]"/>
                          <m:ctrlPr>
                            <a:rPr lang="en-US" altLang="zh-TW" i="1" smtClean="0">
                              <a:latin typeface="Cambria Math" panose="02040503050406030204" pitchFamily="18" charset="0"/>
                            </a:rPr>
                          </m:ctrlPr>
                        </m:dPr>
                        <m:e>
                          <m:eqArr>
                            <m:eqArrPr>
                              <m:ctrlPr>
                                <a:rPr lang="en-US" altLang="zh-TW" i="1" smtClean="0">
                                  <a:latin typeface="Cambria Math" panose="02040503050406030204" pitchFamily="18" charset="0"/>
                                </a:rPr>
                              </m:ctrlPr>
                            </m:eqArrPr>
                            <m:e>
                              <m:sSubSup>
                                <m:sSubSupPr>
                                  <m:ctrlPr>
                                    <a:rPr lang="en-US" altLang="zh-TW" i="1" smtClean="0">
                                      <a:latin typeface="Cambria Math" panose="02040503050406030204" pitchFamily="18" charset="0"/>
                                    </a:rPr>
                                  </m:ctrlPr>
                                </m:sSubSupPr>
                                <m:e>
                                  <m:acc>
                                    <m:accPr>
                                      <m:chr m:val="⃑"/>
                                      <m:ctrlPr>
                                        <a:rPr lang="en-US" altLang="zh-TW" i="1" smtClean="0">
                                          <a:latin typeface="Cambria Math" panose="02040503050406030204" pitchFamily="18" charset="0"/>
                                        </a:rPr>
                                      </m:ctrlPr>
                                    </m:accPr>
                                    <m:e>
                                      <m:r>
                                        <a:rPr lang="en-US" altLang="zh-TW" b="0" i="1" smtClean="0">
                                          <a:latin typeface="Cambria Math" panose="02040503050406030204" pitchFamily="18" charset="0"/>
                                        </a:rPr>
                                        <m:t>𝑒</m:t>
                                      </m:r>
                                    </m:e>
                                  </m:acc>
                                </m:e>
                                <m:sub>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𝑇</m:t>
                                  </m:r>
                                </m:sup>
                              </m:sSubSup>
                            </m:e>
                            <m:e>
                              <m:r>
                                <a:rPr lang="zh-TW" altLang="en-US" i="1" smtClean="0">
                                  <a:latin typeface="Cambria Math" panose="02040503050406030204" pitchFamily="18" charset="0"/>
                                </a:rPr>
                                <m:t>⋮</m:t>
                              </m:r>
                            </m:e>
                            <m:e>
                              <m:sSubSup>
                                <m:sSubSupPr>
                                  <m:ctrlPr>
                                    <a:rPr lang="en-US" altLang="zh-TW" i="1">
                                      <a:latin typeface="Cambria Math" panose="02040503050406030204" pitchFamily="18" charset="0"/>
                                    </a:rPr>
                                  </m:ctrlPr>
                                </m:sSub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b="0" i="1" smtClean="0">
                                      <a:latin typeface="Cambria Math" panose="02040503050406030204" pitchFamily="18" charset="0"/>
                                    </a:rPr>
                                    <m:t>𝑘</m:t>
                                  </m:r>
                                </m:sub>
                                <m:sup>
                                  <m:r>
                                    <a:rPr lang="en-US" altLang="zh-TW" i="1">
                                      <a:latin typeface="Cambria Math" panose="02040503050406030204" pitchFamily="18" charset="0"/>
                                    </a:rPr>
                                    <m:t>𝑇</m:t>
                                  </m:r>
                                </m:sup>
                              </m:sSubSup>
                            </m:e>
                            <m:e>
                              <m:r>
                                <a:rPr lang="zh-TW" altLang="en-US" i="1" smtClean="0">
                                  <a:latin typeface="Cambria Math" panose="02040503050406030204" pitchFamily="18" charset="0"/>
                                </a:rPr>
                                <m:t>⋮</m:t>
                              </m:r>
                            </m:e>
                            <m:e>
                              <m:sSubSup>
                                <m:sSubSupPr>
                                  <m:ctrlPr>
                                    <a:rPr lang="en-US" altLang="zh-TW" i="1">
                                      <a:latin typeface="Cambria Math" panose="02040503050406030204" pitchFamily="18" charset="0"/>
                                    </a:rPr>
                                  </m:ctrlPr>
                                </m:sSub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b="0" i="1" smtClean="0">
                                      <a:latin typeface="Cambria Math" panose="02040503050406030204" pitchFamily="18" charset="0"/>
                                    </a:rPr>
                                    <m:t>𝑛</m:t>
                                  </m:r>
                                </m:sub>
                                <m:sup>
                                  <m:r>
                                    <a:rPr lang="en-US" altLang="zh-TW" i="1">
                                      <a:latin typeface="Cambria Math" panose="02040503050406030204" pitchFamily="18" charset="0"/>
                                    </a:rPr>
                                    <m:t>𝑇</m:t>
                                  </m:r>
                                </m:sup>
                              </m:sSubSup>
                            </m:e>
                          </m:eqArr>
                        </m:e>
                      </m:d>
                    </m:oMath>
                  </m:oMathPara>
                </a14:m>
                <a:endParaRPr lang="en-US" altLang="zh-TW" dirty="0">
                  <a:solidFill>
                    <a:srgbClr val="336699"/>
                  </a:solidFill>
                </a:endParaRPr>
              </a:p>
              <a:p>
                <a:pPr marL="0" indent="0">
                  <a:buNone/>
                </a:pPr>
                <a14:m>
                  <m:oMathPara xmlns:m="http://schemas.openxmlformats.org/officeDocument/2006/math">
                    <m:oMathParaPr>
                      <m:jc m:val="left"/>
                    </m:oMathParaPr>
                    <m:oMath xmlns:m="http://schemas.openxmlformats.org/officeDocument/2006/math">
                      <m:r>
                        <a:rPr lang="en-US" altLang="zh-TW" i="1">
                          <a:latin typeface="Cambria Math"/>
                        </a:rPr>
                        <m:t>⟹</m:t>
                      </m:r>
                      <m:r>
                        <a:rPr lang="en-US" altLang="zh-TW" i="1">
                          <a:latin typeface="Cambria Math" panose="02040503050406030204" pitchFamily="18" charset="0"/>
                        </a:rPr>
                        <m:t>𝐵</m:t>
                      </m:r>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𝑘</m:t>
                              </m:r>
                            </m:sub>
                          </m:sSub>
                        </m:e>
                      </m:d>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i="1">
                                      <a:latin typeface="Cambria Math" panose="02040503050406030204" pitchFamily="18" charset="0"/>
                                    </a:rPr>
                                    <m:t>1</m:t>
                                  </m:r>
                                </m:sub>
                              </m:sSub>
                            </m:e>
                            <m:e>
                              <m:r>
                                <a:rPr lang="zh-TW" altLang="en-US" i="1">
                                  <a:latin typeface="Cambria Math" panose="02040503050406030204" pitchFamily="18" charset="0"/>
                                </a:rPr>
                                <m:t>⋮</m:t>
                              </m:r>
                            </m:e>
                            <m:e>
                              <m:r>
                                <a:rPr lang="en-US" altLang="zh-TW" i="1">
                                  <a:latin typeface="Cambria Math" panose="02040503050406030204" pitchFamily="18" charset="0"/>
                                </a:rPr>
                                <m:t>0</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rPr>
                                <m:t>0</m:t>
                              </m:r>
                            </m:e>
                            <m:e>
                              <m:r>
                                <a:rPr lang="en-US" altLang="zh-TW" i="1">
                                  <a:latin typeface="Cambria Math" panose="02040503050406030204" pitchFamily="18" charset="0"/>
                                  <a:ea typeface="Cambria Math" panose="02040503050406030204" pitchFamily="18" charset="0"/>
                                </a:rPr>
                                <m:t>⋮</m:t>
                              </m:r>
                            </m:e>
                            <m:e>
                              <m:sSub>
                                <m:sSubPr>
                                  <m:ctrlPr>
                                    <a:rPr lang="en-US" altLang="zh-TW" i="1">
                                      <a:latin typeface="Cambria Math" panose="02040503050406030204" pitchFamily="18" charset="0"/>
                                      <a:ea typeface="Cambria Math" panose="02040503050406030204" pitchFamily="18" charset="0"/>
                                    </a:rPr>
                                  </m:ctrlPr>
                                </m:sSubPr>
                                <m:e>
                                  <m:r>
                                    <a:rPr lang="zh-TW" altLang="en-US" i="1">
                                      <a:latin typeface="Cambria Math" panose="02040503050406030204" pitchFamily="18" charset="0"/>
                                      <a:ea typeface="Cambria Math" panose="02040503050406030204" pitchFamily="18" charset="0"/>
                                    </a:rPr>
                                    <m:t>𝜆</m:t>
                                  </m:r>
                                </m:e>
                                <m:sub>
                                  <m:r>
                                    <a:rPr lang="en-US" altLang="zh-TW" b="0" i="1" smtClean="0">
                                      <a:latin typeface="Cambria Math" panose="02040503050406030204" pitchFamily="18" charset="0"/>
                                      <a:ea typeface="Cambria Math" panose="02040503050406030204" pitchFamily="18" charset="0"/>
                                    </a:rPr>
                                    <m:t>𝑘</m:t>
                                  </m:r>
                                </m:sub>
                              </m:sSub>
                            </m:e>
                          </m:eqArr>
                        </m:e>
                      </m:d>
                      <m:d>
                        <m:dPr>
                          <m:begChr m:val="["/>
                          <m:endChr m:val="]"/>
                          <m:ctrlPr>
                            <a:rPr lang="en-US" altLang="zh-TW" i="1" smtClean="0">
                              <a:latin typeface="Cambria Math" panose="02040503050406030204" pitchFamily="18" charset="0"/>
                              <a:ea typeface="Cambria Math" panose="02040503050406030204" pitchFamily="18" charset="0"/>
                            </a:rPr>
                          </m:ctrlPr>
                        </m:dPr>
                        <m:e>
                          <m:eqArr>
                            <m:eqArrPr>
                              <m:ctrlPr>
                                <a:rPr lang="en-US" altLang="zh-TW" i="1" smtClean="0">
                                  <a:latin typeface="Cambria Math" panose="02040503050406030204" pitchFamily="18" charset="0"/>
                                  <a:ea typeface="Cambria Math" panose="02040503050406030204" pitchFamily="18" charset="0"/>
                                </a:rPr>
                              </m:ctrlPr>
                            </m:eqArrPr>
                            <m:e>
                              <m:sSubSup>
                                <m:sSubSupPr>
                                  <m:ctrlPr>
                                    <a:rPr lang="en-US" altLang="zh-TW" i="1">
                                      <a:latin typeface="Cambria Math" panose="02040503050406030204" pitchFamily="18" charset="0"/>
                                    </a:rPr>
                                  </m:ctrlPr>
                                </m:sSub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1</m:t>
                                  </m:r>
                                </m:sub>
                                <m:sup>
                                  <m:r>
                                    <a:rPr lang="en-US" altLang="zh-TW" i="1">
                                      <a:latin typeface="Cambria Math" panose="02040503050406030204" pitchFamily="18" charset="0"/>
                                    </a:rPr>
                                    <m:t>𝑇</m:t>
                                  </m:r>
                                </m:sup>
                              </m:sSubSup>
                            </m:e>
                            <m:e>
                              <m:r>
                                <a:rPr lang="zh-TW" altLang="en-US" i="1">
                                  <a:latin typeface="Cambria Math" panose="02040503050406030204" pitchFamily="18" charset="0"/>
                                </a:rPr>
                                <m:t>⋮</m:t>
                              </m:r>
                            </m:e>
                            <m:e>
                              <m:sSubSup>
                                <m:sSubSupPr>
                                  <m:ctrlPr>
                                    <a:rPr lang="en-US" altLang="zh-TW" i="1">
                                      <a:latin typeface="Cambria Math" panose="02040503050406030204" pitchFamily="18" charset="0"/>
                                    </a:rPr>
                                  </m:ctrlPr>
                                </m:sSubSup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𝑘</m:t>
                                  </m:r>
                                </m:sub>
                                <m:sup>
                                  <m:r>
                                    <a:rPr lang="en-US" altLang="zh-TW" i="1">
                                      <a:latin typeface="Cambria Math" panose="02040503050406030204" pitchFamily="18" charset="0"/>
                                    </a:rPr>
                                    <m:t>𝑇</m:t>
                                  </m:r>
                                </m:sup>
                              </m:sSubSup>
                            </m:e>
                          </m:eqArr>
                        </m:e>
                      </m:d>
                    </m:oMath>
                  </m:oMathPara>
                </a14:m>
                <a:endParaRPr lang="zh-TW" altLang="en-US" dirty="0"/>
              </a:p>
            </p:txBody>
          </p:sp>
        </mc:Choice>
        <mc:Fallback>
          <p:sp>
            <p:nvSpPr>
              <p:cNvPr id="3" name="內容版面配置區 2">
                <a:extLst>
                  <a:ext uri="{FF2B5EF4-FFF2-40B4-BE49-F238E27FC236}">
                    <a16:creationId xmlns:a16="http://schemas.microsoft.com/office/drawing/2014/main" xmlns="" xmlns:a14="http://schemas.microsoft.com/office/drawing/2010/main" id="{4A845AC4-D147-4508-9053-1D8D1A81CA22}"/>
                  </a:ext>
                </a:extLst>
              </p:cNvPr>
              <p:cNvSpPr>
                <a:spLocks noGrp="1" noRot="1" noChangeAspect="1" noMove="1" noResize="1" noEditPoints="1" noAdjustHandles="1" noChangeArrowheads="1" noChangeShapeType="1" noTextEdit="1"/>
              </p:cNvSpPr>
              <p:nvPr>
                <p:ph idx="1"/>
              </p:nvPr>
            </p:nvSpPr>
            <p:spPr>
              <a:xfrm>
                <a:off x="457200" y="1600200"/>
                <a:ext cx="8686800" cy="5257800"/>
              </a:xfrm>
              <a:blipFill>
                <a:blip r:embed="rId2" cstate="print"/>
                <a:stretch>
                  <a:fillRect l="-1053" t="-232"/>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13</a:t>
            </a:fld>
            <a:endParaRPr lang="zh-TW" altLang="en-US"/>
          </a:p>
        </p:txBody>
      </p:sp>
    </p:spTree>
    <p:extLst>
      <p:ext uri="{BB962C8B-B14F-4D97-AF65-F5344CB8AC3E}">
        <p14:creationId xmlns:p14="http://schemas.microsoft.com/office/powerpoint/2010/main" xmlns="" val="3286864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F2A566D-E275-4050-9701-8174479B760A}"/>
              </a:ext>
            </a:extLst>
          </p:cNvPr>
          <p:cNvSpPr>
            <a:spLocks noGrp="1"/>
          </p:cNvSpPr>
          <p:nvPr>
            <p:ph type="title"/>
          </p:nvPr>
        </p:nvSpPr>
        <p:spPr/>
        <p:txBody>
          <a:bodyPr/>
          <a:lstStyle/>
          <a:p>
            <a:r>
              <a:rPr lang="en-US" altLang="zh-TW" dirty="0"/>
              <a:t>Deriving metric MDS</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C420BA50-F0D6-4C71-9FA1-00C2F3B417F4}"/>
                  </a:ext>
                </a:extLst>
              </p:cNvPr>
              <p:cNvSpPr>
                <a:spLocks noGrp="1"/>
              </p:cNvSpPr>
              <p:nvPr>
                <p:ph idx="1"/>
              </p:nvPr>
            </p:nvSpPr>
            <p:spPr>
              <a:xfrm>
                <a:off x="457200" y="1600200"/>
                <a:ext cx="8229600" cy="5257800"/>
              </a:xfrm>
            </p:spPr>
            <p:txBody>
              <a:bodyPr/>
              <a:lstStyle/>
              <a:p>
                <a:pPr marL="0" indent="0">
                  <a:lnSpc>
                    <a:spcPct val="120000"/>
                  </a:lnSpc>
                  <a:buNone/>
                </a:pPr>
                <a14:m>
                  <m:oMathPara xmlns:m="http://schemas.openxmlformats.org/officeDocument/2006/math">
                    <m:oMathParaPr>
                      <m:jc m:val="left"/>
                    </m:oMathParaPr>
                    <m:oMath xmlns:m="http://schemas.openxmlformats.org/officeDocument/2006/math">
                      <m:sSup>
                        <m:sSupPr>
                          <m:ctrlPr>
                            <a:rPr lang="en-US" altLang="zh-TW" i="1" smtClean="0">
                              <a:latin typeface="Cambria Math" panose="02040503050406030204" pitchFamily="18" charset="0"/>
                            </a:rPr>
                          </m:ctrlPr>
                        </m:sSupPr>
                        <m:e>
                          <m:r>
                            <a:rPr lang="en-US" altLang="zh-TW" i="1">
                              <a:latin typeface="Cambria Math" panose="02040503050406030204" pitchFamily="18" charset="0"/>
                            </a:rPr>
                            <m:t>𝐵</m:t>
                          </m:r>
                        </m:e>
                        <m:sup>
                          <m:r>
                            <a:rPr lang="en-US" altLang="zh-TW" i="1">
                              <a:latin typeface="Cambria Math" panose="02040503050406030204" pitchFamily="18" charset="0"/>
                            </a:rPr>
                            <m:t>′</m:t>
                          </m:r>
                        </m:sup>
                      </m:sSup>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𝑘</m:t>
                              </m:r>
                            </m:sub>
                          </m:sSub>
                        </m:e>
                      </m:d>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i="1">
                                      <a:latin typeface="Cambria Math" panose="02040503050406030204" pitchFamily="18" charset="0"/>
                                    </a:rPr>
                                    <m:t>1</m:t>
                                  </m:r>
                                </m:sub>
                              </m:sSub>
                            </m:e>
                            <m:e>
                              <m:r>
                                <a:rPr lang="zh-TW" altLang="en-US" i="1">
                                  <a:latin typeface="Cambria Math" panose="02040503050406030204" pitchFamily="18" charset="0"/>
                                </a:rPr>
                                <m:t>⋮</m:t>
                              </m:r>
                            </m:e>
                            <m:e>
                              <m:r>
                                <a:rPr lang="en-US" altLang="zh-TW" i="1">
                                  <a:latin typeface="Cambria Math" panose="02040503050406030204" pitchFamily="18" charset="0"/>
                                </a:rPr>
                                <m:t>0</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rPr>
                                <m:t>0</m:t>
                              </m:r>
                            </m:e>
                            <m:e>
                              <m:r>
                                <a:rPr lang="en-US" altLang="zh-TW" i="1">
                                  <a:latin typeface="Cambria Math" panose="02040503050406030204" pitchFamily="18" charset="0"/>
                                  <a:ea typeface="Cambria Math" panose="02040503050406030204" pitchFamily="18" charset="0"/>
                                </a:rPr>
                                <m:t>⋮</m:t>
                              </m:r>
                            </m:e>
                            <m:e>
                              <m:sSub>
                                <m:sSubPr>
                                  <m:ctrlPr>
                                    <a:rPr lang="en-US" altLang="zh-TW" i="1">
                                      <a:latin typeface="Cambria Math" panose="02040503050406030204" pitchFamily="18" charset="0"/>
                                      <a:ea typeface="Cambria Math" panose="02040503050406030204" pitchFamily="18" charset="0"/>
                                    </a:rPr>
                                  </m:ctrlPr>
                                </m:sSubPr>
                                <m:e>
                                  <m:r>
                                    <a:rPr lang="zh-TW" altLang="en-US" i="1">
                                      <a:latin typeface="Cambria Math" panose="02040503050406030204" pitchFamily="18" charset="0"/>
                                      <a:ea typeface="Cambria Math" panose="02040503050406030204" pitchFamily="18" charset="0"/>
                                    </a:rPr>
                                    <m:t>𝜆</m:t>
                                  </m:r>
                                </m:e>
                                <m:sub>
                                  <m:r>
                                    <a:rPr lang="en-US" altLang="zh-TW" i="1">
                                      <a:latin typeface="Cambria Math" panose="02040503050406030204" pitchFamily="18" charset="0"/>
                                      <a:ea typeface="Cambria Math" panose="02040503050406030204" pitchFamily="18" charset="0"/>
                                    </a:rPr>
                                    <m:t>𝑘</m:t>
                                  </m:r>
                                </m:sub>
                              </m:sSub>
                            </m:e>
                          </m:eqArr>
                        </m:e>
                      </m:d>
                      <m:d>
                        <m:dPr>
                          <m:begChr m:val="["/>
                          <m:endChr m:val="]"/>
                          <m:ctrlPr>
                            <a:rPr lang="en-US" altLang="zh-TW" i="1">
                              <a:latin typeface="Cambria Math" panose="02040503050406030204" pitchFamily="18" charset="0"/>
                              <a:ea typeface="Cambria Math" panose="02040503050406030204" pitchFamily="18" charset="0"/>
                            </a:rPr>
                          </m:ctrlPr>
                        </m:dPr>
                        <m:e>
                          <m:eqArr>
                            <m:eqArrPr>
                              <m:ctrlPr>
                                <a:rPr lang="en-US" altLang="zh-TW" i="1">
                                  <a:latin typeface="Cambria Math" panose="02040503050406030204" pitchFamily="18" charset="0"/>
                                  <a:ea typeface="Cambria Math" panose="02040503050406030204" pitchFamily="18" charset="0"/>
                                </a:rPr>
                              </m:ctrlPr>
                            </m:eqArrPr>
                            <m:e>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1</m:t>
                                  </m:r>
                                </m:sub>
                              </m:sSub>
                            </m:e>
                            <m:e>
                              <m:r>
                                <a:rPr lang="zh-TW" altLang="en-US" i="1">
                                  <a:latin typeface="Cambria Math" panose="02040503050406030204" pitchFamily="18" charset="0"/>
                                </a:rPr>
                                <m:t>⋮</m:t>
                              </m:r>
                            </m:e>
                            <m:e>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𝑘</m:t>
                                  </m:r>
                                </m:sub>
                              </m:sSub>
                            </m:e>
                          </m:eqArr>
                        </m:e>
                      </m:d>
                    </m:oMath>
                  </m:oMathPara>
                </a14:m>
                <a:endParaRPr lang="en-US" altLang="zh-TW" dirty="0"/>
              </a:p>
              <a:p>
                <a:pPr marL="0" indent="0">
                  <a:lnSpc>
                    <a:spcPct val="120000"/>
                  </a:lnSpc>
                  <a:buNone/>
                </a:pPr>
                <a14:m>
                  <m:oMathPara xmlns:m="http://schemas.openxmlformats.org/officeDocument/2006/math">
                    <m:oMathParaPr>
                      <m:jc m:val="left"/>
                    </m:oMathParaPr>
                    <m:oMath xmlns:m="http://schemas.openxmlformats.org/officeDocument/2006/math">
                      <m:sSup>
                        <m:sSupPr>
                          <m:ctrlPr>
                            <a:rPr lang="en-US" altLang="zh-TW" i="1">
                              <a:latin typeface="Cambria Math" panose="02040503050406030204" pitchFamily="18" charset="0"/>
                            </a:rPr>
                          </m:ctrlPr>
                        </m:sSupPr>
                        <m:e>
                          <m:r>
                            <a:rPr lang="en-US" altLang="zh-TW" i="1">
                              <a:latin typeface="Cambria Math"/>
                            </a:rPr>
                            <m:t>⟹</m:t>
                          </m:r>
                          <m:r>
                            <a:rPr lang="en-US" altLang="zh-TW" i="1">
                              <a:latin typeface="Cambria Math" panose="02040503050406030204" pitchFamily="18" charset="0"/>
                            </a:rPr>
                            <m:t>𝐵</m:t>
                          </m:r>
                        </m:e>
                        <m:sup>
                          <m:r>
                            <a:rPr lang="en-US" altLang="zh-TW" i="1">
                              <a:latin typeface="Cambria Math" panose="02040503050406030204" pitchFamily="18" charset="0"/>
                            </a:rPr>
                            <m:t>′</m:t>
                          </m:r>
                        </m:sup>
                      </m:sSup>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𝑘</m:t>
                              </m:r>
                            </m:sub>
                          </m:sSub>
                        </m:e>
                      </m:d>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ad>
                                <m:radPr>
                                  <m:degHide m:val="on"/>
                                  <m:ctrlPr>
                                    <a:rPr lang="en-US" altLang="zh-TW" i="1" smtClean="0">
                                      <a:latin typeface="Cambria Math" panose="02040503050406030204" pitchFamily="18" charset="0"/>
                                    </a:rPr>
                                  </m:ctrlPr>
                                </m:radPr>
                                <m:deg/>
                                <m:e>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i="1">
                                          <a:latin typeface="Cambria Math" panose="02040503050406030204" pitchFamily="18" charset="0"/>
                                        </a:rPr>
                                        <m:t>1</m:t>
                                      </m:r>
                                    </m:sub>
                                  </m:sSub>
                                </m:e>
                              </m:rad>
                            </m:e>
                            <m:e>
                              <m:r>
                                <a:rPr lang="zh-TW" altLang="en-US" i="1">
                                  <a:latin typeface="Cambria Math" panose="02040503050406030204" pitchFamily="18" charset="0"/>
                                </a:rPr>
                                <m:t>⋮</m:t>
                              </m:r>
                            </m:e>
                            <m:e>
                              <m:r>
                                <a:rPr lang="en-US" altLang="zh-TW" i="1">
                                  <a:latin typeface="Cambria Math" panose="02040503050406030204" pitchFamily="18" charset="0"/>
                                </a:rPr>
                                <m:t>0</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rPr>
                                <m:t>0</m:t>
                              </m:r>
                            </m:e>
                            <m:e>
                              <m:r>
                                <a:rPr lang="en-US" altLang="zh-TW" i="1">
                                  <a:latin typeface="Cambria Math" panose="02040503050406030204" pitchFamily="18" charset="0"/>
                                  <a:ea typeface="Cambria Math" panose="02040503050406030204" pitchFamily="18" charset="0"/>
                                </a:rPr>
                                <m:t>⋮</m:t>
                              </m:r>
                            </m:e>
                            <m:e>
                              <m:rad>
                                <m:radPr>
                                  <m:degHide m:val="on"/>
                                  <m:ctrlPr>
                                    <a:rPr lang="en-US" altLang="zh-TW" i="1" smtClean="0">
                                      <a:latin typeface="Cambria Math" panose="02040503050406030204" pitchFamily="18" charset="0"/>
                                      <a:ea typeface="Cambria Math" panose="02040503050406030204" pitchFamily="18" charset="0"/>
                                    </a:rPr>
                                  </m:ctrlPr>
                                </m:radPr>
                                <m:deg/>
                                <m:e>
                                  <m:sSub>
                                    <m:sSubPr>
                                      <m:ctrlPr>
                                        <a:rPr lang="en-US" altLang="zh-TW" i="1">
                                          <a:latin typeface="Cambria Math" panose="02040503050406030204" pitchFamily="18" charset="0"/>
                                          <a:ea typeface="Cambria Math" panose="02040503050406030204" pitchFamily="18" charset="0"/>
                                        </a:rPr>
                                      </m:ctrlPr>
                                    </m:sSubPr>
                                    <m:e>
                                      <m:r>
                                        <a:rPr lang="zh-TW" altLang="en-US" i="1">
                                          <a:latin typeface="Cambria Math" panose="02040503050406030204" pitchFamily="18" charset="0"/>
                                          <a:ea typeface="Cambria Math" panose="02040503050406030204" pitchFamily="18" charset="0"/>
                                        </a:rPr>
                                        <m:t>𝜆</m:t>
                                      </m:r>
                                    </m:e>
                                    <m:sub>
                                      <m:r>
                                        <a:rPr lang="en-US" altLang="zh-TW" i="1">
                                          <a:latin typeface="Cambria Math" panose="02040503050406030204" pitchFamily="18" charset="0"/>
                                          <a:ea typeface="Cambria Math" panose="02040503050406030204" pitchFamily="18" charset="0"/>
                                        </a:rPr>
                                        <m:t>𝑘</m:t>
                                      </m:r>
                                    </m:sub>
                                  </m:sSub>
                                </m:e>
                              </m:rad>
                            </m:e>
                          </m:eqArr>
                        </m:e>
                      </m:d>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i="1">
                                          <a:latin typeface="Cambria Math" panose="02040503050406030204" pitchFamily="18" charset="0"/>
                                        </a:rPr>
                                        <m:t>1</m:t>
                                      </m:r>
                                    </m:sub>
                                  </m:sSub>
                                </m:e>
                              </m:rad>
                            </m:e>
                            <m:e>
                              <m:r>
                                <a:rPr lang="zh-TW" altLang="en-US" i="1">
                                  <a:latin typeface="Cambria Math" panose="02040503050406030204" pitchFamily="18" charset="0"/>
                                </a:rPr>
                                <m:t>⋮</m:t>
                              </m:r>
                            </m:e>
                            <m:e>
                              <m:r>
                                <a:rPr lang="en-US" altLang="zh-TW" i="1">
                                  <a:latin typeface="Cambria Math" panose="02040503050406030204" pitchFamily="18" charset="0"/>
                                </a:rPr>
                                <m:t>0</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rPr>
                                <m:t>0</m:t>
                              </m:r>
                            </m:e>
                            <m:e>
                              <m:r>
                                <a:rPr lang="en-US" altLang="zh-TW" i="1">
                                  <a:latin typeface="Cambria Math" panose="02040503050406030204" pitchFamily="18" charset="0"/>
                                  <a:ea typeface="Cambria Math" panose="02040503050406030204" pitchFamily="18" charset="0"/>
                                </a:rPr>
                                <m:t>⋮</m:t>
                              </m:r>
                            </m:e>
                            <m:e>
                              <m:rad>
                                <m:radPr>
                                  <m:degHide m:val="on"/>
                                  <m:ctrlPr>
                                    <a:rPr lang="en-US" altLang="zh-TW" i="1">
                                      <a:latin typeface="Cambria Math" panose="02040503050406030204" pitchFamily="18" charset="0"/>
                                      <a:ea typeface="Cambria Math" panose="02040503050406030204" pitchFamily="18" charset="0"/>
                                    </a:rPr>
                                  </m:ctrlPr>
                                </m:radPr>
                                <m:deg/>
                                <m:e>
                                  <m:sSub>
                                    <m:sSubPr>
                                      <m:ctrlPr>
                                        <a:rPr lang="en-US" altLang="zh-TW" i="1">
                                          <a:latin typeface="Cambria Math" panose="02040503050406030204" pitchFamily="18" charset="0"/>
                                          <a:ea typeface="Cambria Math" panose="02040503050406030204" pitchFamily="18" charset="0"/>
                                        </a:rPr>
                                      </m:ctrlPr>
                                    </m:sSubPr>
                                    <m:e>
                                      <m:r>
                                        <a:rPr lang="zh-TW" altLang="en-US" i="1">
                                          <a:latin typeface="Cambria Math" panose="02040503050406030204" pitchFamily="18" charset="0"/>
                                          <a:ea typeface="Cambria Math" panose="02040503050406030204" pitchFamily="18" charset="0"/>
                                        </a:rPr>
                                        <m:t>𝜆</m:t>
                                      </m:r>
                                    </m:e>
                                    <m:sub>
                                      <m:r>
                                        <a:rPr lang="en-US" altLang="zh-TW" i="1">
                                          <a:latin typeface="Cambria Math" panose="02040503050406030204" pitchFamily="18" charset="0"/>
                                          <a:ea typeface="Cambria Math" panose="02040503050406030204" pitchFamily="18" charset="0"/>
                                        </a:rPr>
                                        <m:t>𝑘</m:t>
                                      </m:r>
                                    </m:sub>
                                  </m:sSub>
                                </m:e>
                              </m:rad>
                            </m:e>
                          </m:eqArr>
                        </m:e>
                      </m:d>
                      <m:d>
                        <m:dPr>
                          <m:begChr m:val="["/>
                          <m:endChr m:val="]"/>
                          <m:ctrlPr>
                            <a:rPr lang="en-US" altLang="zh-TW" i="1">
                              <a:latin typeface="Cambria Math" panose="02040503050406030204" pitchFamily="18" charset="0"/>
                              <a:ea typeface="Cambria Math" panose="02040503050406030204" pitchFamily="18" charset="0"/>
                            </a:rPr>
                          </m:ctrlPr>
                        </m:dPr>
                        <m:e>
                          <m:eqArr>
                            <m:eqArrPr>
                              <m:ctrlPr>
                                <a:rPr lang="en-US" altLang="zh-TW" i="1">
                                  <a:latin typeface="Cambria Math" panose="02040503050406030204" pitchFamily="18" charset="0"/>
                                  <a:ea typeface="Cambria Math" panose="02040503050406030204" pitchFamily="18" charset="0"/>
                                </a:rPr>
                              </m:ctrlPr>
                            </m:eqArrPr>
                            <m:e>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1</m:t>
                                  </m:r>
                                </m:sub>
                              </m:sSub>
                            </m:e>
                            <m:e>
                              <m:r>
                                <a:rPr lang="zh-TW" altLang="en-US" i="1">
                                  <a:latin typeface="Cambria Math" panose="02040503050406030204" pitchFamily="18" charset="0"/>
                                </a:rPr>
                                <m:t>⋮</m:t>
                              </m:r>
                            </m:e>
                            <m:e>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𝑘</m:t>
                                  </m:r>
                                </m:sub>
                              </m:sSub>
                            </m:e>
                          </m:eqArr>
                        </m:e>
                      </m:d>
                      <m:r>
                        <a:rPr lang="en-US" altLang="zh-TW" b="0" i="1" smtClean="0">
                          <a:latin typeface="Cambria Math" panose="02040503050406030204" pitchFamily="18" charset="0"/>
                        </a:rPr>
                        <m:t>=</m:t>
                      </m:r>
                      <m:r>
                        <a:rPr lang="en-US" altLang="zh-TW" b="0" i="1" smtClean="0">
                          <a:latin typeface="Cambria Math" panose="02040503050406030204" pitchFamily="18" charset="0"/>
                        </a:rPr>
                        <m:t>𝑋</m:t>
                      </m:r>
                      <m:r>
                        <a:rPr lang="en-US" altLang="zh-TW" b="0" i="1" smtClean="0">
                          <a:latin typeface="Cambria Math" panose="02040503050406030204" pitchFamily="18" charset="0"/>
                        </a:rPr>
                        <m:t>′</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𝑋</m:t>
                          </m:r>
                          <m:r>
                            <a:rPr lang="en-US" altLang="zh-TW" b="0" i="1" smtClean="0">
                              <a:latin typeface="Cambria Math" panose="02040503050406030204" pitchFamily="18" charset="0"/>
                            </a:rPr>
                            <m:t>′</m:t>
                          </m:r>
                        </m:e>
                        <m:sup>
                          <m:r>
                            <a:rPr lang="en-US" altLang="zh-TW" b="0" i="1" smtClean="0">
                              <a:latin typeface="Cambria Math" panose="02040503050406030204" pitchFamily="18" charset="0"/>
                            </a:rPr>
                            <m:t>𝑇</m:t>
                          </m:r>
                        </m:sup>
                      </m:sSup>
                    </m:oMath>
                  </m:oMathPara>
                </a14:m>
                <a:endParaRPr lang="en-US" altLang="zh-TW" dirty="0"/>
              </a:p>
              <a:p>
                <a:pPr marL="0" indent="0">
                  <a:lnSpc>
                    <a:spcPct val="120000"/>
                  </a:lnSpc>
                  <a:buNone/>
                </a:pPr>
                <a14:m>
                  <m:oMathPara xmlns:m="http://schemas.openxmlformats.org/officeDocument/2006/math">
                    <m:oMathParaPr>
                      <m:jc m:val="left"/>
                    </m:oMathParaPr>
                    <m:oMath xmlns:m="http://schemas.openxmlformats.org/officeDocument/2006/math">
                      <m:r>
                        <a:rPr lang="en-US" altLang="zh-TW" i="1">
                          <a:latin typeface="Cambria Math"/>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𝑋</m:t>
                          </m:r>
                        </m:e>
                        <m:sup>
                          <m:r>
                            <a:rPr lang="en-US" altLang="zh-TW" i="1">
                              <a:latin typeface="Cambria Math" panose="02040503050406030204" pitchFamily="18" charset="0"/>
                            </a:rPr>
                            <m:t>′</m:t>
                          </m:r>
                        </m:sup>
                      </m:sSup>
                      <m:r>
                        <a:rPr lang="en-US" altLang="zh-TW" b="0" i="1" smtClean="0">
                          <a:latin typeface="Cambria Math" panose="02040503050406030204" pitchFamily="18" charset="0"/>
                        </a:rPr>
                        <m:t>=</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𝑘</m:t>
                              </m:r>
                            </m:sub>
                          </m:sSub>
                        </m:e>
                      </m:d>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i="1">
                                          <a:latin typeface="Cambria Math" panose="02040503050406030204" pitchFamily="18" charset="0"/>
                                        </a:rPr>
                                        <m:t>1</m:t>
                                      </m:r>
                                    </m:sub>
                                  </m:sSub>
                                </m:e>
                              </m:rad>
                            </m:e>
                            <m:e>
                              <m:r>
                                <a:rPr lang="zh-TW" altLang="en-US" i="1">
                                  <a:latin typeface="Cambria Math" panose="02040503050406030204" pitchFamily="18" charset="0"/>
                                </a:rPr>
                                <m:t>⋮</m:t>
                              </m:r>
                            </m:e>
                            <m:e>
                              <m:r>
                                <a:rPr lang="en-US" altLang="zh-TW" i="1">
                                  <a:latin typeface="Cambria Math" panose="02040503050406030204" pitchFamily="18" charset="0"/>
                                </a:rPr>
                                <m:t>0</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rPr>
                                <m:t>0</m:t>
                              </m:r>
                            </m:e>
                            <m:e>
                              <m:r>
                                <a:rPr lang="en-US" altLang="zh-TW" i="1">
                                  <a:latin typeface="Cambria Math" panose="02040503050406030204" pitchFamily="18" charset="0"/>
                                  <a:ea typeface="Cambria Math" panose="02040503050406030204" pitchFamily="18" charset="0"/>
                                </a:rPr>
                                <m:t>⋮</m:t>
                              </m:r>
                            </m:e>
                            <m:e>
                              <m:rad>
                                <m:radPr>
                                  <m:degHide m:val="on"/>
                                  <m:ctrlPr>
                                    <a:rPr lang="en-US" altLang="zh-TW" i="1">
                                      <a:latin typeface="Cambria Math" panose="02040503050406030204" pitchFamily="18" charset="0"/>
                                      <a:ea typeface="Cambria Math" panose="02040503050406030204" pitchFamily="18" charset="0"/>
                                    </a:rPr>
                                  </m:ctrlPr>
                                </m:radPr>
                                <m:deg/>
                                <m:e>
                                  <m:sSub>
                                    <m:sSubPr>
                                      <m:ctrlPr>
                                        <a:rPr lang="en-US" altLang="zh-TW" i="1">
                                          <a:latin typeface="Cambria Math" panose="02040503050406030204" pitchFamily="18" charset="0"/>
                                          <a:ea typeface="Cambria Math" panose="02040503050406030204" pitchFamily="18" charset="0"/>
                                        </a:rPr>
                                      </m:ctrlPr>
                                    </m:sSubPr>
                                    <m:e>
                                      <m:r>
                                        <a:rPr lang="zh-TW" altLang="en-US" i="1">
                                          <a:latin typeface="Cambria Math" panose="02040503050406030204" pitchFamily="18" charset="0"/>
                                          <a:ea typeface="Cambria Math" panose="02040503050406030204" pitchFamily="18" charset="0"/>
                                        </a:rPr>
                                        <m:t>𝜆</m:t>
                                      </m:r>
                                    </m:e>
                                    <m:sub>
                                      <m:r>
                                        <a:rPr lang="en-US" altLang="zh-TW" i="1">
                                          <a:latin typeface="Cambria Math" panose="02040503050406030204" pitchFamily="18" charset="0"/>
                                          <a:ea typeface="Cambria Math" panose="02040503050406030204" pitchFamily="18" charset="0"/>
                                        </a:rPr>
                                        <m:t>𝑘</m:t>
                                      </m:r>
                                    </m:sub>
                                  </m:sSub>
                                </m:e>
                              </m:rad>
                            </m:e>
                          </m:eqArr>
                        </m:e>
                      </m:d>
                      <m:r>
                        <a:rPr lang="en-US" altLang="zh-TW" b="0"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1</m:t>
                          </m:r>
                        </m:sub>
                      </m:sSub>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i="1">
                                  <a:latin typeface="Cambria Math" panose="02040503050406030204" pitchFamily="18" charset="0"/>
                                </a:rPr>
                                <m:t>1</m:t>
                              </m:r>
                            </m:sub>
                          </m:sSub>
                        </m:e>
                      </m:rad>
                      <m:r>
                        <a:rPr lang="en-US" altLang="zh-TW" i="1" smtClean="0">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𝑘</m:t>
                          </m:r>
                        </m:sub>
                      </m:sSub>
                      <m:rad>
                        <m:radPr>
                          <m:degHide m:val="on"/>
                          <m:ctrlPr>
                            <a:rPr lang="en-US" altLang="zh-TW" i="1">
                              <a:latin typeface="Cambria Math" panose="02040503050406030204" pitchFamily="18" charset="0"/>
                              <a:ea typeface="Cambria Math" panose="02040503050406030204" pitchFamily="18" charset="0"/>
                            </a:rPr>
                          </m:ctrlPr>
                        </m:radPr>
                        <m:deg/>
                        <m:e>
                          <m:sSub>
                            <m:sSubPr>
                              <m:ctrlPr>
                                <a:rPr lang="en-US" altLang="zh-TW" i="1">
                                  <a:latin typeface="Cambria Math" panose="02040503050406030204" pitchFamily="18" charset="0"/>
                                  <a:ea typeface="Cambria Math" panose="02040503050406030204" pitchFamily="18" charset="0"/>
                                </a:rPr>
                              </m:ctrlPr>
                            </m:sSubPr>
                            <m:e>
                              <m:r>
                                <a:rPr lang="zh-TW" altLang="en-US" i="1">
                                  <a:latin typeface="Cambria Math" panose="02040503050406030204" pitchFamily="18" charset="0"/>
                                  <a:ea typeface="Cambria Math" panose="02040503050406030204" pitchFamily="18" charset="0"/>
                                </a:rPr>
                                <m:t>𝜆</m:t>
                              </m:r>
                            </m:e>
                            <m:sub>
                              <m:r>
                                <a:rPr lang="en-US" altLang="zh-TW" i="1">
                                  <a:latin typeface="Cambria Math" panose="02040503050406030204" pitchFamily="18" charset="0"/>
                                  <a:ea typeface="Cambria Math" panose="02040503050406030204" pitchFamily="18" charset="0"/>
                                </a:rPr>
                                <m:t>𝑘</m:t>
                              </m:r>
                            </m:sub>
                          </m:sSub>
                        </m:e>
                      </m:rad>
                      <m:r>
                        <a:rPr lang="en-US" altLang="zh-TW" b="0" i="1" smtClean="0">
                          <a:latin typeface="Cambria Math" panose="02040503050406030204" pitchFamily="18" charset="0"/>
                          <a:ea typeface="Cambria Math" panose="02040503050406030204" pitchFamily="18" charset="0"/>
                        </a:rPr>
                        <m:t>]</m:t>
                      </m:r>
                    </m:oMath>
                  </m:oMathPara>
                </a14:m>
                <a:endParaRPr lang="en-US" altLang="zh-TW" dirty="0"/>
              </a:p>
              <a:p>
                <a:pPr marL="0" indent="0">
                  <a:lnSpc>
                    <a:spcPct val="120000"/>
                  </a:lnSpc>
                  <a:buNone/>
                </a:pPr>
                <a:r>
                  <a:rPr lang="en-US" altLang="zh-TW" dirty="0"/>
                  <a:t>Coordinate matrix: </a:t>
                </a:r>
                <a14:m>
                  <m:oMath xmlns:m="http://schemas.openxmlformats.org/officeDocument/2006/math">
                    <m:sSup>
                      <m:sSupPr>
                        <m:ctrlPr>
                          <a:rPr lang="en-US" altLang="zh-TW" i="1" smtClean="0">
                            <a:solidFill>
                              <a:srgbClr val="0070C0"/>
                            </a:solidFill>
                            <a:latin typeface="Cambria Math" panose="02040503050406030204" pitchFamily="18" charset="0"/>
                          </a:rPr>
                        </m:ctrlPr>
                      </m:sSupPr>
                      <m:e>
                        <m:r>
                          <a:rPr lang="en-US" altLang="zh-TW" i="1">
                            <a:solidFill>
                              <a:srgbClr val="0070C0"/>
                            </a:solidFill>
                            <a:latin typeface="Cambria Math" panose="02040503050406030204" pitchFamily="18" charset="0"/>
                          </a:rPr>
                          <m:t>𝑋</m:t>
                        </m:r>
                      </m:e>
                      <m:sup>
                        <m:r>
                          <a:rPr lang="en-US" altLang="zh-TW" i="1">
                            <a:solidFill>
                              <a:srgbClr val="0070C0"/>
                            </a:solidFill>
                            <a:latin typeface="Cambria Math" panose="02040503050406030204" pitchFamily="18" charset="0"/>
                          </a:rPr>
                          <m:t>′</m:t>
                        </m:r>
                      </m:sup>
                    </m:sSup>
                    <m:r>
                      <a:rPr lang="en-US" altLang="zh-TW" i="1">
                        <a:solidFill>
                          <a:srgbClr val="0070C0"/>
                        </a:solidFill>
                        <a:latin typeface="Cambria Math" panose="02040503050406030204" pitchFamily="18" charset="0"/>
                      </a:rPr>
                      <m:t>=</m:t>
                    </m:r>
                    <m:sSub>
                      <m:sSubPr>
                        <m:ctrlPr>
                          <a:rPr lang="en-US" altLang="zh-TW" i="1" smtClean="0">
                            <a:solidFill>
                              <a:srgbClr val="0070C0"/>
                            </a:solidFill>
                            <a:latin typeface="Cambria Math" panose="02040503050406030204" pitchFamily="18" charset="0"/>
                          </a:rPr>
                        </m:ctrlPr>
                      </m:sSubPr>
                      <m:e>
                        <m:r>
                          <a:rPr lang="en-US" altLang="zh-TW" b="0" i="1" smtClean="0">
                            <a:solidFill>
                              <a:srgbClr val="0070C0"/>
                            </a:solidFill>
                            <a:latin typeface="Cambria Math" panose="02040503050406030204" pitchFamily="18" charset="0"/>
                          </a:rPr>
                          <m:t>𝐸</m:t>
                        </m:r>
                      </m:e>
                      <m:sub>
                        <m:r>
                          <a:rPr lang="en-US" altLang="zh-TW" b="0" i="1" smtClean="0">
                            <a:solidFill>
                              <a:srgbClr val="0070C0"/>
                            </a:solidFill>
                            <a:latin typeface="Cambria Math" panose="02040503050406030204" pitchFamily="18" charset="0"/>
                          </a:rPr>
                          <m:t>𝑘</m:t>
                        </m:r>
                      </m:sub>
                    </m:sSub>
                    <m:sSubSup>
                      <m:sSubSupPr>
                        <m:ctrlPr>
                          <a:rPr lang="en-US" altLang="zh-TW" i="1" smtClean="0">
                            <a:solidFill>
                              <a:srgbClr val="0070C0"/>
                            </a:solidFill>
                            <a:latin typeface="Cambria Math" panose="02040503050406030204" pitchFamily="18" charset="0"/>
                          </a:rPr>
                        </m:ctrlPr>
                      </m:sSubSupPr>
                      <m:e>
                        <m:r>
                          <m:rPr>
                            <m:sty m:val="p"/>
                          </m:rPr>
                          <a:rPr lang="el-GR" altLang="zh-TW" i="1" smtClean="0">
                            <a:solidFill>
                              <a:srgbClr val="0070C0"/>
                            </a:solidFill>
                            <a:latin typeface="Cambria Math" panose="02040503050406030204" pitchFamily="18" charset="0"/>
                            <a:ea typeface="Cambria Math" panose="02040503050406030204" pitchFamily="18" charset="0"/>
                          </a:rPr>
                          <m:t>Λ</m:t>
                        </m:r>
                      </m:e>
                      <m:sub>
                        <m:r>
                          <a:rPr lang="en-US" altLang="zh-TW" b="0" i="1" smtClean="0">
                            <a:solidFill>
                              <a:srgbClr val="0070C0"/>
                            </a:solidFill>
                            <a:latin typeface="Cambria Math" panose="02040503050406030204" pitchFamily="18" charset="0"/>
                          </a:rPr>
                          <m:t>𝑘</m:t>
                        </m:r>
                      </m:sub>
                      <m:sup>
                        <m:r>
                          <a:rPr lang="en-US" altLang="zh-TW" b="0" i="1" smtClean="0">
                            <a:solidFill>
                              <a:srgbClr val="0070C0"/>
                            </a:solidFill>
                            <a:latin typeface="Cambria Math" panose="02040503050406030204" pitchFamily="18" charset="0"/>
                          </a:rPr>
                          <m:t>(1/2)</m:t>
                        </m:r>
                      </m:sup>
                    </m:sSubSup>
                  </m:oMath>
                </a14:m>
                <a:endParaRPr lang="zh-TW" altLang="en-US" dirty="0"/>
              </a:p>
            </p:txBody>
          </p:sp>
        </mc:Choice>
        <mc:Fallback>
          <p:sp>
            <p:nvSpPr>
              <p:cNvPr id="3" name="內容版面配置區 2">
                <a:extLst>
                  <a:ext uri="{FF2B5EF4-FFF2-40B4-BE49-F238E27FC236}">
                    <a16:creationId xmlns:a16="http://schemas.microsoft.com/office/drawing/2014/main" xmlns="" xmlns:a14="http://schemas.microsoft.com/office/drawing/2010/main" id="{C420BA50-F0D6-4C71-9FA1-00C2F3B417F4}"/>
                  </a:ext>
                </a:extLst>
              </p:cNvPr>
              <p:cNvSpPr>
                <a:spLocks noGrp="1" noRot="1" noChangeAspect="1" noMove="1" noResize="1" noEditPoints="1" noAdjustHandles="1" noChangeArrowheads="1" noChangeShapeType="1" noTextEdit="1"/>
              </p:cNvSpPr>
              <p:nvPr>
                <p:ph idx="1"/>
              </p:nvPr>
            </p:nvSpPr>
            <p:spPr>
              <a:xfrm>
                <a:off x="457200" y="1600200"/>
                <a:ext cx="8229600" cy="5257800"/>
              </a:xfrm>
              <a:blipFill>
                <a:blip r:embed="rId2" cstate="print"/>
                <a:stretch>
                  <a:fillRect l="-1111"/>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14</a:t>
            </a:fld>
            <a:endParaRPr lang="zh-TW" altLang="en-US"/>
          </a:p>
        </p:txBody>
      </p:sp>
    </p:spTree>
    <p:extLst>
      <p:ext uri="{BB962C8B-B14F-4D97-AF65-F5344CB8AC3E}">
        <p14:creationId xmlns:p14="http://schemas.microsoft.com/office/powerpoint/2010/main" xmlns="" val="1956841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00567F89-DE5E-4C38-8E75-AD4AE62707EB}"/>
              </a:ext>
            </a:extLst>
          </p:cNvPr>
          <p:cNvSpPr>
            <a:spLocks noGrp="1"/>
          </p:cNvSpPr>
          <p:nvPr>
            <p:ph type="title"/>
          </p:nvPr>
        </p:nvSpPr>
        <p:spPr/>
        <p:txBody>
          <a:bodyPr/>
          <a:lstStyle/>
          <a:p>
            <a:r>
              <a:rPr lang="en-US" altLang="zh-TW" dirty="0"/>
              <a:t>Deriving metric MDS</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B22F7DEA-0B87-4C3F-97E9-D25AD8A2223B}"/>
                  </a:ext>
                </a:extLst>
              </p:cNvPr>
              <p:cNvSpPr>
                <a:spLocks noGrp="1"/>
              </p:cNvSpPr>
              <p:nvPr>
                <p:ph idx="1"/>
              </p:nvPr>
            </p:nvSpPr>
            <p:spPr>
              <a:xfrm>
                <a:off x="457200" y="1600200"/>
                <a:ext cx="8686800" cy="5257800"/>
              </a:xfrm>
            </p:spPr>
            <p:txBody>
              <a:bodyPr/>
              <a:lstStyle/>
              <a:p>
                <a:pPr marL="0" indent="0">
                  <a:lnSpc>
                    <a:spcPct val="120000"/>
                  </a:lnSpc>
                  <a:buNone/>
                </a:pPr>
                <a:r>
                  <a:rPr lang="en-US" altLang="zh-TW" dirty="0">
                    <a:solidFill>
                      <a:srgbClr val="336699"/>
                    </a:solidFill>
                  </a:rPr>
                  <a:t>For </a:t>
                </a:r>
                <a:r>
                  <a:rPr lang="en-US" altLang="zh-TW" i="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m</a:t>
                </a:r>
                <a:r>
                  <a:rPr lang="en-US" altLang="zh-TW" dirty="0">
                    <a:solidFill>
                      <a:srgbClr val="336699"/>
                    </a:solidFill>
                  </a:rPr>
                  <a:t>-Dimension representation of the system, the first </a:t>
                </a:r>
                <a:r>
                  <a:rPr lang="en-US" altLang="zh-TW" i="1" dirty="0">
                    <a:solidFill>
                      <a:srgbClr val="FF0000"/>
                    </a:solidFill>
                    <a:latin typeface="Times New Roman" panose="02020603050405020304" pitchFamily="18" charset="0"/>
                    <a:ea typeface="Cambria Math" panose="02040503050406030204" pitchFamily="18" charset="0"/>
                    <a:cs typeface="Times New Roman" panose="02020603050405020304" pitchFamily="18" charset="0"/>
                  </a:rPr>
                  <a:t>m</a:t>
                </a:r>
                <a:r>
                  <a:rPr lang="en-US" altLang="zh-TW" dirty="0">
                    <a:solidFill>
                      <a:srgbClr val="336699"/>
                    </a:solidFill>
                  </a:rPr>
                  <a:t> largest eigenvalues &amp; the corresponding eigenvectors of </a:t>
                </a:r>
                <a14:m>
                  <m:oMath xmlns:m="http://schemas.openxmlformats.org/officeDocument/2006/math">
                    <m:r>
                      <a:rPr lang="en-US" altLang="zh-TW" i="1">
                        <a:latin typeface="Cambria Math" panose="02040503050406030204" pitchFamily="18" charset="0"/>
                      </a:rPr>
                      <m:t>𝐵</m:t>
                    </m:r>
                  </m:oMath>
                </a14:m>
                <a:r>
                  <a:rPr lang="en-US" altLang="zh-TW" dirty="0">
                    <a:solidFill>
                      <a:srgbClr val="336699"/>
                    </a:solidFill>
                  </a:rPr>
                  <a:t> have to be extracted.</a:t>
                </a:r>
              </a:p>
              <a:p>
                <a:pPr marL="0" indent="0">
                  <a:buNone/>
                </a:pPr>
                <a14:m>
                  <m:oMath xmlns:m="http://schemas.openxmlformats.org/officeDocument/2006/math">
                    <m:sSup>
                      <m:sSupPr>
                        <m:ctrlPr>
                          <a:rPr lang="en-US" altLang="zh-TW" i="1">
                            <a:latin typeface="Cambria Math" panose="02040503050406030204" pitchFamily="18" charset="0"/>
                          </a:rPr>
                        </m:ctrlPr>
                      </m:sSupPr>
                      <m:e>
                        <m:r>
                          <a:rPr lang="en-US" altLang="zh-TW" i="1">
                            <a:latin typeface="Cambria Math"/>
                          </a:rPr>
                          <m:t>⟹</m:t>
                        </m:r>
                        <m:r>
                          <a:rPr lang="en-US" altLang="zh-TW" i="1">
                            <a:latin typeface="Cambria Math" panose="02040503050406030204" pitchFamily="18" charset="0"/>
                          </a:rPr>
                          <m:t>𝑋</m:t>
                        </m:r>
                      </m:e>
                      <m:sup>
                        <m:r>
                          <a:rPr lang="en-US" altLang="zh-TW" i="1">
                            <a:latin typeface="Cambria Math" panose="02040503050406030204" pitchFamily="18" charset="0"/>
                          </a:rPr>
                          <m:t>′</m:t>
                        </m:r>
                      </m:sup>
                    </m:sSup>
                    <m:r>
                      <a:rPr lang="en-US" altLang="zh-TW" i="1">
                        <a:latin typeface="Cambria Math" panose="02040503050406030204" pitchFamily="18" charset="0"/>
                      </a:rPr>
                      <m:t>=</m:t>
                    </m:r>
                    <m:d>
                      <m:dPr>
                        <m:begChr m:val="["/>
                        <m:endChr m:val="]"/>
                        <m:ctrlPr>
                          <a:rPr lang="en-US" altLang="zh-TW" i="1">
                            <a:latin typeface="Cambria Math" panose="02040503050406030204" pitchFamily="18" charset="0"/>
                          </a:rPr>
                        </m:ctrlPr>
                      </m:dPr>
                      <m:e>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1</m:t>
                            </m:r>
                          </m:sub>
                        </m:sSub>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b="0" i="1" smtClean="0">
                                <a:latin typeface="Cambria Math" panose="02040503050406030204" pitchFamily="18" charset="0"/>
                              </a:rPr>
                              <m:t>𝑚</m:t>
                            </m:r>
                          </m:sub>
                        </m:sSub>
                      </m:e>
                    </m:d>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i="1">
                                        <a:latin typeface="Cambria Math" panose="02040503050406030204" pitchFamily="18" charset="0"/>
                                      </a:rPr>
                                      <m:t>1</m:t>
                                    </m:r>
                                  </m:sub>
                                </m:sSub>
                              </m:e>
                            </m:rad>
                          </m:e>
                          <m:e>
                            <m:r>
                              <a:rPr lang="zh-TW" altLang="en-US" i="1">
                                <a:latin typeface="Cambria Math" panose="02040503050406030204" pitchFamily="18" charset="0"/>
                              </a:rPr>
                              <m:t>⋮</m:t>
                            </m:r>
                          </m:e>
                          <m:e>
                            <m:r>
                              <a:rPr lang="en-US" altLang="zh-TW" i="1">
                                <a:latin typeface="Cambria Math" panose="02040503050406030204" pitchFamily="18" charset="0"/>
                              </a:rPr>
                              <m:t>0</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
                            <m:r>
                              <a:rPr lang="en-US" altLang="zh-TW" i="1">
                                <a:latin typeface="Cambria Math" panose="02040503050406030204" pitchFamily="18" charset="0"/>
                                <a:ea typeface="Cambria Math" panose="02040503050406030204" pitchFamily="18" charset="0"/>
                              </a:rPr>
                              <m:t>⋯</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rPr>
                              <m:t>0</m:t>
                            </m:r>
                          </m:e>
                          <m:e>
                            <m:r>
                              <a:rPr lang="en-US" altLang="zh-TW" i="1">
                                <a:latin typeface="Cambria Math" panose="02040503050406030204" pitchFamily="18" charset="0"/>
                                <a:ea typeface="Cambria Math" panose="02040503050406030204" pitchFamily="18" charset="0"/>
                              </a:rPr>
                              <m:t>⋮</m:t>
                            </m:r>
                          </m:e>
                          <m:e>
                            <m:rad>
                              <m:radPr>
                                <m:degHide m:val="on"/>
                                <m:ctrlPr>
                                  <a:rPr lang="en-US" altLang="zh-TW" i="1">
                                    <a:latin typeface="Cambria Math" panose="02040503050406030204" pitchFamily="18" charset="0"/>
                                    <a:ea typeface="Cambria Math" panose="02040503050406030204" pitchFamily="18" charset="0"/>
                                  </a:rPr>
                                </m:ctrlPr>
                              </m:radPr>
                              <m:deg/>
                              <m:e>
                                <m:sSub>
                                  <m:sSubPr>
                                    <m:ctrlPr>
                                      <a:rPr lang="en-US" altLang="zh-TW" i="1">
                                        <a:latin typeface="Cambria Math" panose="02040503050406030204" pitchFamily="18" charset="0"/>
                                        <a:ea typeface="Cambria Math" panose="02040503050406030204" pitchFamily="18" charset="0"/>
                                      </a:rPr>
                                    </m:ctrlPr>
                                  </m:sSubPr>
                                  <m:e>
                                    <m:r>
                                      <a:rPr lang="zh-TW" altLang="en-US" i="1">
                                        <a:latin typeface="Cambria Math" panose="02040503050406030204" pitchFamily="18" charset="0"/>
                                        <a:ea typeface="Cambria Math" panose="02040503050406030204" pitchFamily="18" charset="0"/>
                                      </a:rPr>
                                      <m:t>𝜆</m:t>
                                    </m:r>
                                  </m:e>
                                  <m:sub>
                                    <m:r>
                                      <a:rPr lang="en-US" altLang="zh-TW" b="0" i="1" smtClean="0">
                                        <a:latin typeface="Cambria Math" panose="02040503050406030204" pitchFamily="18" charset="0"/>
                                        <a:ea typeface="Cambria Math" panose="02040503050406030204" pitchFamily="18" charset="0"/>
                                      </a:rPr>
                                      <m:t>𝑚</m:t>
                                    </m:r>
                                  </m:sub>
                                </m:sSub>
                              </m:e>
                            </m:rad>
                          </m:e>
                        </m:eqArr>
                      </m:e>
                    </m:d>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1</m:t>
                        </m:r>
                      </m:sub>
                    </m:sSub>
                    <m:rad>
                      <m:radPr>
                        <m:degHide m:val="on"/>
                        <m:ctrlPr>
                          <a:rPr lang="en-US" altLang="zh-TW" i="1">
                            <a:latin typeface="Cambria Math" panose="02040503050406030204" pitchFamily="18" charset="0"/>
                          </a:rPr>
                        </m:ctrlPr>
                      </m:radPr>
                      <m:deg/>
                      <m:e>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i="1">
                                <a:latin typeface="Cambria Math" panose="02040503050406030204" pitchFamily="18" charset="0"/>
                              </a:rPr>
                              <m:t>1</m:t>
                            </m:r>
                          </m:sub>
                        </m:sSub>
                      </m:e>
                    </m:rad>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𝑘</m:t>
                        </m:r>
                      </m:sub>
                    </m:sSub>
                    <m:rad>
                      <m:radPr>
                        <m:degHide m:val="on"/>
                        <m:ctrlPr>
                          <a:rPr lang="en-US" altLang="zh-TW" i="1" smtClean="0">
                            <a:solidFill>
                              <a:schemeClr val="tx1"/>
                            </a:solidFill>
                            <a:latin typeface="Cambria Math" panose="02040503050406030204" pitchFamily="18" charset="0"/>
                            <a:ea typeface="Cambria Math" panose="02040503050406030204" pitchFamily="18" charset="0"/>
                          </a:rPr>
                        </m:ctrlPr>
                      </m:radPr>
                      <m:deg/>
                      <m:e>
                        <m:sSub>
                          <m:sSubPr>
                            <m:ctrlPr>
                              <a:rPr lang="en-US" altLang="zh-TW" i="1">
                                <a:solidFill>
                                  <a:schemeClr val="tx1"/>
                                </a:solidFill>
                                <a:latin typeface="Cambria Math" panose="02040503050406030204" pitchFamily="18" charset="0"/>
                                <a:ea typeface="Cambria Math" panose="02040503050406030204" pitchFamily="18" charset="0"/>
                              </a:rPr>
                            </m:ctrlPr>
                          </m:sSubPr>
                          <m:e>
                            <m:r>
                              <a:rPr lang="zh-TW" altLang="en-US" i="1">
                                <a:solidFill>
                                  <a:schemeClr val="tx1"/>
                                </a:solidFill>
                                <a:latin typeface="Cambria Math" panose="02040503050406030204" pitchFamily="18" charset="0"/>
                                <a:ea typeface="Cambria Math" panose="02040503050406030204" pitchFamily="18" charset="0"/>
                              </a:rPr>
                              <m:t>𝜆</m:t>
                            </m:r>
                          </m:e>
                          <m:sub>
                            <m:r>
                              <a:rPr lang="en-US" altLang="zh-TW" b="0" i="1" smtClean="0">
                                <a:solidFill>
                                  <a:schemeClr val="tx1"/>
                                </a:solidFill>
                                <a:latin typeface="Cambria Math" panose="02040503050406030204" pitchFamily="18" charset="0"/>
                                <a:ea typeface="Cambria Math" panose="02040503050406030204" pitchFamily="18" charset="0"/>
                              </a:rPr>
                              <m:t>𝑚</m:t>
                            </m:r>
                          </m:sub>
                        </m:sSub>
                      </m:e>
                    </m:rad>
                    <m:r>
                      <a:rPr lang="en-US" altLang="zh-TW" i="1">
                        <a:solidFill>
                          <a:schemeClr val="tx1"/>
                        </a:solidFill>
                        <a:latin typeface="Cambria Math" panose="02040503050406030204" pitchFamily="18" charset="0"/>
                        <a:ea typeface="Cambria Math" panose="02040503050406030204" pitchFamily="18" charset="0"/>
                      </a:rPr>
                      <m:t>]</m:t>
                    </m:r>
                    <m:r>
                      <a:rPr lang="en-US" altLang="zh-TW" b="0" i="1" smtClean="0">
                        <a:solidFill>
                          <a:schemeClr val="tx1"/>
                        </a:solidFill>
                        <a:latin typeface="Cambria Math" panose="02040503050406030204" pitchFamily="18" charset="0"/>
                        <a:ea typeface="Cambria Math" panose="02040503050406030204" pitchFamily="18" charset="0"/>
                      </a:rPr>
                      <m:t>=</m:t>
                    </m:r>
                  </m:oMath>
                </a14:m>
                <a:r>
                  <a:rPr lang="en-US" altLang="zh-TW" dirty="0">
                    <a:solidFill>
                      <a:schemeClr val="tx1"/>
                    </a:solidFill>
                  </a:rPr>
                  <a:t> </a:t>
                </a:r>
                <a14:m>
                  <m:oMath xmlns:m="http://schemas.openxmlformats.org/officeDocument/2006/math">
                    <m:sSub>
                      <m:sSubPr>
                        <m:ctrlPr>
                          <a:rPr lang="en-US" altLang="zh-TW" i="1">
                            <a:solidFill>
                              <a:schemeClr val="tx1"/>
                            </a:solidFill>
                            <a:latin typeface="Cambria Math" panose="02040503050406030204" pitchFamily="18" charset="0"/>
                          </a:rPr>
                        </m:ctrlPr>
                      </m:sSubPr>
                      <m:e>
                        <m:r>
                          <a:rPr lang="en-US" altLang="zh-TW" i="1">
                            <a:solidFill>
                              <a:schemeClr val="tx1"/>
                            </a:solidFill>
                            <a:latin typeface="Cambria Math" panose="02040503050406030204" pitchFamily="18" charset="0"/>
                          </a:rPr>
                          <m:t>𝐸</m:t>
                        </m:r>
                      </m:e>
                      <m:sub>
                        <m:r>
                          <a:rPr lang="en-US" altLang="zh-TW" b="0" i="1" smtClean="0">
                            <a:solidFill>
                              <a:schemeClr val="tx1"/>
                            </a:solidFill>
                            <a:latin typeface="Cambria Math" panose="02040503050406030204" pitchFamily="18" charset="0"/>
                          </a:rPr>
                          <m:t>𝑚</m:t>
                        </m:r>
                      </m:sub>
                    </m:sSub>
                    <m:sSubSup>
                      <m:sSubSupPr>
                        <m:ctrlPr>
                          <a:rPr lang="en-US" altLang="zh-TW" i="1">
                            <a:solidFill>
                              <a:schemeClr val="tx1"/>
                            </a:solidFill>
                            <a:latin typeface="Cambria Math" panose="02040503050406030204" pitchFamily="18" charset="0"/>
                          </a:rPr>
                        </m:ctrlPr>
                      </m:sSubSupPr>
                      <m:e>
                        <m:r>
                          <m:rPr>
                            <m:sty m:val="p"/>
                          </m:rPr>
                          <a:rPr lang="el-GR" altLang="zh-TW" i="1">
                            <a:solidFill>
                              <a:schemeClr val="tx1"/>
                            </a:solidFill>
                            <a:latin typeface="Cambria Math" panose="02040503050406030204" pitchFamily="18" charset="0"/>
                            <a:ea typeface="Cambria Math" panose="02040503050406030204" pitchFamily="18" charset="0"/>
                          </a:rPr>
                          <m:t>Λ</m:t>
                        </m:r>
                      </m:e>
                      <m:sub>
                        <m:r>
                          <a:rPr lang="en-US" altLang="zh-TW" b="0" i="1" smtClean="0">
                            <a:solidFill>
                              <a:schemeClr val="tx1"/>
                            </a:solidFill>
                            <a:latin typeface="Cambria Math" panose="02040503050406030204" pitchFamily="18" charset="0"/>
                            <a:ea typeface="Cambria Math" panose="02040503050406030204" pitchFamily="18" charset="0"/>
                          </a:rPr>
                          <m:t>𝑚</m:t>
                        </m:r>
                      </m:sub>
                      <m:sup>
                        <m:r>
                          <a:rPr lang="en-US" altLang="zh-TW" i="1">
                            <a:solidFill>
                              <a:schemeClr val="tx1"/>
                            </a:solidFill>
                            <a:latin typeface="Cambria Math" panose="02040503050406030204" pitchFamily="18" charset="0"/>
                          </a:rPr>
                          <m:t>(1/2)</m:t>
                        </m:r>
                      </m:sup>
                    </m:sSubSup>
                  </m:oMath>
                </a14:m>
                <a:endParaRPr lang="en-US" altLang="zh-TW" dirty="0">
                  <a:solidFill>
                    <a:srgbClr val="336699"/>
                  </a:solidFill>
                </a:endParaRPr>
              </a:p>
              <a:p>
                <a:pPr marL="0" indent="0">
                  <a:buNone/>
                </a:pPr>
                <a:r>
                  <a:rPr lang="en-US" altLang="zh-TW" dirty="0"/>
                  <a:t>Note:</a:t>
                </a:r>
              </a:p>
              <a:p>
                <a:pPr marL="0" indent="0">
                  <a:lnSpc>
                    <a:spcPct val="120000"/>
                  </a:lnSpc>
                  <a:buNone/>
                </a:pPr>
                <a:r>
                  <a:rPr lang="en-US" altLang="zh-TW" dirty="0">
                    <a:solidFill>
                      <a:srgbClr val="336699"/>
                    </a:solidFill>
                  </a:rPr>
                  <a:t>Coordinate matrix isn’t unique existence.</a:t>
                </a:r>
              </a:p>
              <a:p>
                <a:pPr marL="0" indent="0">
                  <a:lnSpc>
                    <a:spcPct val="120000"/>
                  </a:lnSpc>
                  <a:buNone/>
                </a:pPr>
                <a:r>
                  <a:rPr lang="en-US" altLang="zh-TW" dirty="0">
                    <a:solidFill>
                      <a:srgbClr val="336699"/>
                    </a:solidFill>
                  </a:rPr>
                  <a:t>For any orthogonal matrix </a:t>
                </a:r>
                <a14:m>
                  <m:oMath xmlns:m="http://schemas.openxmlformats.org/officeDocument/2006/math">
                    <m:r>
                      <a:rPr lang="en-US" altLang="zh-TW" i="1" smtClean="0">
                        <a:latin typeface="Cambria Math" panose="02040503050406030204" pitchFamily="18" charset="0"/>
                      </a:rPr>
                      <m:t>𝑄</m:t>
                    </m:r>
                    <m:r>
                      <a:rPr lang="en-US" altLang="zh-TW" i="1">
                        <a:latin typeface="Cambria Math"/>
                        <a:ea typeface="Cambria Math"/>
                      </a:rPr>
                      <m:t>∈</m:t>
                    </m:r>
                    <m:sSup>
                      <m:sSupPr>
                        <m:ctrlPr>
                          <a:rPr lang="en-US" altLang="zh-TW" i="1">
                            <a:latin typeface="Cambria Math" panose="02040503050406030204" pitchFamily="18" charset="0"/>
                            <a:ea typeface="Cambria Math"/>
                          </a:rPr>
                        </m:ctrlPr>
                      </m:sSupPr>
                      <m:e>
                        <m:r>
                          <m:rPr>
                            <m:nor/>
                          </m:rPr>
                          <a:rPr lang="en-US" altLang="zh-TW" dirty="0">
                            <a:latin typeface="Arial Unicode MS"/>
                            <a:ea typeface="Arial Unicode MS"/>
                            <a:cs typeface="Arial Unicode MS"/>
                          </a:rPr>
                          <m:t>ℝ</m:t>
                        </m:r>
                      </m:e>
                      <m:sup>
                        <m:r>
                          <m:rPr>
                            <m:sty m:val="p"/>
                          </m:rPr>
                          <a:rPr lang="en-US" altLang="zh-TW" b="0" i="0" dirty="0" smtClean="0">
                            <a:latin typeface="Cambria Math" panose="02040503050406030204" pitchFamily="18" charset="0"/>
                            <a:ea typeface="Arial Unicode MS"/>
                            <a:cs typeface="Arial Unicode MS"/>
                          </a:rPr>
                          <m:t>m</m:t>
                        </m:r>
                      </m:sup>
                    </m:sSup>
                  </m:oMath>
                </a14:m>
                <a:r>
                  <a:rPr lang="en-US" altLang="zh-TW" dirty="0"/>
                  <a:t> (</a:t>
                </a:r>
                <a14:m>
                  <m:oMath xmlns:m="http://schemas.openxmlformats.org/officeDocument/2006/math">
                    <m:r>
                      <m:rPr>
                        <m:nor/>
                      </m:rPr>
                      <a:rPr lang="en-US" altLang="zh-TW" i="1">
                        <a:latin typeface="Cambria Math" panose="02040503050406030204" pitchFamily="18" charset="0"/>
                        <a:ea typeface="Cambria Math" panose="02040503050406030204" pitchFamily="18" charset="0"/>
                      </a:rPr>
                      <m:t>Q</m:t>
                    </m:r>
                    <m:r>
                      <m:rPr>
                        <m:nor/>
                      </m:rPr>
                      <a:rPr lang="en-US" altLang="zh-TW" baseline="30000">
                        <a:latin typeface="Cambria Math" panose="02040503050406030204" pitchFamily="18" charset="0"/>
                        <a:ea typeface="Cambria Math" panose="02040503050406030204" pitchFamily="18" charset="0"/>
                      </a:rPr>
                      <m:t>T</m:t>
                    </m:r>
                    <m:r>
                      <a:rPr lang="en-US" altLang="zh-TW" b="0" i="1" smtClean="0">
                        <a:latin typeface="Cambria Math" panose="02040503050406030204" pitchFamily="18" charset="0"/>
                        <a:ea typeface="Cambria Math" panose="02040503050406030204" pitchFamily="18" charset="0"/>
                      </a:rPr>
                      <m:t>𝑄</m:t>
                    </m:r>
                    <m:r>
                      <a:rPr lang="en-US" altLang="zh-TW" b="0"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𝐼</m:t>
                    </m:r>
                  </m:oMath>
                </a14:m>
                <a:r>
                  <a:rPr lang="en-US" altLang="zh-TW" dirty="0"/>
                  <a:t>),</a:t>
                </a:r>
                <a:r>
                  <a:rPr lang="en-US" altLang="zh-TW" dirty="0">
                    <a:solidFill>
                      <a:srgbClr val="336699"/>
                    </a:solidFill>
                  </a:rPr>
                  <a:t>Then</a:t>
                </a:r>
              </a:p>
              <a:p>
                <a:pPr marL="0" indent="0">
                  <a:lnSpc>
                    <a:spcPct val="120000"/>
                  </a:lnSpc>
                  <a:buNone/>
                </a:pPr>
                <a14:m>
                  <m:oMathPara xmlns:m="http://schemas.openxmlformats.org/officeDocument/2006/math">
                    <m:oMathParaPr>
                      <m:jc m:val="left"/>
                    </m:oMathParaPr>
                    <m:oMath xmlns:m="http://schemas.openxmlformats.org/officeDocument/2006/math">
                      <m:r>
                        <a:rPr lang="en-US" altLang="zh-TW" i="0" dirty="0" smtClean="0">
                          <a:solidFill>
                            <a:schemeClr val="tx1"/>
                          </a:solidFill>
                          <a:latin typeface="Cambria Math" panose="02040503050406030204" pitchFamily="18" charset="0"/>
                        </a:rPr>
                        <m:t>(</m:t>
                      </m:r>
                      <m:r>
                        <a:rPr lang="en-US" altLang="zh-TW" i="1" dirty="0">
                          <a:solidFill>
                            <a:schemeClr val="tx1"/>
                          </a:solidFill>
                          <a:latin typeface="Cambria Math" panose="02040503050406030204" pitchFamily="18" charset="0"/>
                        </a:rPr>
                        <m:t>𝑋</m:t>
                      </m:r>
                      <m:r>
                        <a:rPr lang="en-US" altLang="zh-TW" i="1">
                          <a:solidFill>
                            <a:schemeClr val="tx1"/>
                          </a:solidFill>
                          <a:latin typeface="Cambria Math" panose="02040503050406030204" pitchFamily="18" charset="0"/>
                        </a:rPr>
                        <m:t>𝑄</m:t>
                      </m:r>
                      <m:r>
                        <a:rPr lang="en-US" altLang="zh-TW" i="0">
                          <a:solidFill>
                            <a:schemeClr val="tx1"/>
                          </a:solidFill>
                          <a:latin typeface="Cambria Math" panose="02040503050406030204" pitchFamily="18" charset="0"/>
                        </a:rPr>
                        <m:t>)</m:t>
                      </m:r>
                      <m:sSup>
                        <m:sSupPr>
                          <m:ctrlPr>
                            <a:rPr lang="en-US" altLang="zh-TW" i="1" smtClean="0">
                              <a:solidFill>
                                <a:schemeClr val="tx1"/>
                              </a:solidFill>
                              <a:latin typeface="Cambria Math" panose="02040503050406030204" pitchFamily="18" charset="0"/>
                            </a:rPr>
                          </m:ctrlPr>
                        </m:sSupPr>
                        <m:e>
                          <m:d>
                            <m:dPr>
                              <m:ctrlPr>
                                <a:rPr lang="en-US" altLang="zh-TW" i="1">
                                  <a:latin typeface="Cambria Math" panose="02040503050406030204" pitchFamily="18" charset="0"/>
                                </a:rPr>
                              </m:ctrlPr>
                            </m:dPr>
                            <m:e>
                              <m:r>
                                <a:rPr lang="en-US" altLang="zh-TW" i="1" dirty="0">
                                  <a:latin typeface="Cambria Math" panose="02040503050406030204" pitchFamily="18" charset="0"/>
                                </a:rPr>
                                <m:t>𝑋</m:t>
                              </m:r>
                              <m:r>
                                <a:rPr lang="en-US" altLang="zh-TW" i="1">
                                  <a:latin typeface="Cambria Math" panose="02040503050406030204" pitchFamily="18" charset="0"/>
                                </a:rPr>
                                <m:t>𝑄</m:t>
                              </m:r>
                            </m:e>
                          </m:d>
                        </m:e>
                        <m:sup>
                          <m:r>
                            <m:rPr>
                              <m:sty m:val="p"/>
                            </m:rPr>
                            <a:rPr lang="en-US" altLang="zh-TW" i="1">
                              <a:latin typeface="Cambria Math" panose="02040503050406030204" pitchFamily="18" charset="0"/>
                            </a:rPr>
                            <m:t>T</m:t>
                          </m:r>
                        </m:sup>
                      </m:sSup>
                      <m:r>
                        <a:rPr lang="en-US" altLang="zh-TW" i="1">
                          <a:latin typeface="Cambria Math" panose="02040503050406030204" pitchFamily="18" charset="0"/>
                        </a:rPr>
                        <m:t>=</m:t>
                      </m:r>
                      <m:r>
                        <a:rPr lang="en-US" altLang="zh-TW" i="1" dirty="0">
                          <a:latin typeface="Cambria Math" panose="02040503050406030204" pitchFamily="18" charset="0"/>
                        </a:rPr>
                        <m:t>𝑋</m:t>
                      </m:r>
                      <m:r>
                        <a:rPr lang="en-US" altLang="zh-TW" b="0" i="1" dirty="0" smtClean="0">
                          <a:latin typeface="Cambria Math" panose="02040503050406030204" pitchFamily="18" charset="0"/>
                        </a:rPr>
                        <m:t>(</m:t>
                      </m:r>
                      <m:r>
                        <a:rPr lang="en-US" altLang="zh-TW" i="1">
                          <a:latin typeface="Cambria Math" panose="02040503050406030204" pitchFamily="18" charset="0"/>
                        </a:rPr>
                        <m:t>𝑄</m:t>
                      </m:r>
                      <m:r>
                        <m:rPr>
                          <m:nor/>
                        </m:rPr>
                        <a:rPr lang="en-US" altLang="zh-TW" i="1">
                          <a:latin typeface="Cambria Math" panose="02040503050406030204" pitchFamily="18" charset="0"/>
                          <a:ea typeface="Cambria Math" panose="02040503050406030204" pitchFamily="18" charset="0"/>
                        </a:rPr>
                        <m:t>Q</m:t>
                      </m:r>
                      <m:r>
                        <m:rPr>
                          <m:nor/>
                        </m:rPr>
                        <a:rPr lang="en-US" altLang="zh-TW" baseline="30000">
                          <a:latin typeface="Cambria Math" panose="02040503050406030204" pitchFamily="18" charset="0"/>
                          <a:ea typeface="Cambria Math" panose="02040503050406030204" pitchFamily="18" charset="0"/>
                        </a:rPr>
                        <m:t>T</m:t>
                      </m:r>
                      <m:r>
                        <a:rPr lang="en-US" altLang="zh-TW" b="0" i="1" dirty="0" smtClean="0">
                          <a:latin typeface="Cambria Math" panose="02040503050406030204" pitchFamily="18" charset="0"/>
                        </a:rPr>
                        <m:t>)</m:t>
                      </m:r>
                      <m:sSup>
                        <m:sSupPr>
                          <m:ctrlPr>
                            <a:rPr lang="en-US" altLang="zh-TW" i="1">
                              <a:latin typeface="Cambria Math" panose="02040503050406030204" pitchFamily="18" charset="0"/>
                            </a:rPr>
                          </m:ctrlPr>
                        </m:sSupPr>
                        <m:e>
                          <m:r>
                            <a:rPr lang="en-US" altLang="zh-TW" i="1">
                              <a:latin typeface="Cambria Math" panose="02040503050406030204" pitchFamily="18" charset="0"/>
                            </a:rPr>
                            <m:t>𝑋</m:t>
                          </m:r>
                        </m:e>
                        <m:sup>
                          <m:r>
                            <a:rPr lang="en-US" altLang="zh-TW" i="1">
                              <a:latin typeface="Cambria Math" panose="02040503050406030204" pitchFamily="18" charset="0"/>
                            </a:rPr>
                            <m:t>𝑇</m:t>
                          </m:r>
                        </m:sup>
                      </m:sSup>
                      <m:r>
                        <a:rPr lang="en-US" altLang="zh-TW" i="1">
                          <a:latin typeface="Cambria Math" panose="02040503050406030204" pitchFamily="18" charset="0"/>
                        </a:rPr>
                        <m:t>=</m:t>
                      </m:r>
                      <m:r>
                        <a:rPr lang="en-US" altLang="zh-TW" i="1">
                          <a:latin typeface="Cambria Math" panose="02040503050406030204" pitchFamily="18" charset="0"/>
                        </a:rPr>
                        <m:t>𝑋</m:t>
                      </m:r>
                      <m:sSup>
                        <m:sSupPr>
                          <m:ctrlPr>
                            <a:rPr lang="en-US" altLang="zh-TW" i="1">
                              <a:latin typeface="Cambria Math" panose="02040503050406030204" pitchFamily="18" charset="0"/>
                            </a:rPr>
                          </m:ctrlPr>
                        </m:sSupPr>
                        <m:e>
                          <m:r>
                            <a:rPr lang="en-US" altLang="zh-TW" i="1">
                              <a:latin typeface="Cambria Math" panose="02040503050406030204" pitchFamily="18" charset="0"/>
                            </a:rPr>
                            <m:t>𝑋</m:t>
                          </m:r>
                        </m:e>
                        <m:sup>
                          <m:r>
                            <a:rPr lang="en-US" altLang="zh-TW" i="1">
                              <a:latin typeface="Cambria Math" panose="02040503050406030204" pitchFamily="18" charset="0"/>
                            </a:rPr>
                            <m:t>𝑇</m:t>
                          </m:r>
                        </m:sup>
                      </m:sSup>
                      <m:r>
                        <a:rPr lang="en-US" altLang="zh-TW" i="1" smtClean="0">
                          <a:latin typeface="Cambria Math" panose="02040503050406030204" pitchFamily="18" charset="0"/>
                        </a:rPr>
                        <m:t>=</m:t>
                      </m:r>
                      <m:r>
                        <a:rPr lang="en-US" altLang="zh-TW" i="1">
                          <a:latin typeface="Cambria Math" panose="02040503050406030204" pitchFamily="18" charset="0"/>
                        </a:rPr>
                        <m:t>𝐵</m:t>
                      </m:r>
                    </m:oMath>
                  </m:oMathPara>
                </a14:m>
                <a:endParaRPr lang="en-US" altLang="zh-TW" i="1" dirty="0">
                  <a:solidFill>
                    <a:schemeClr val="tx1"/>
                  </a:solidFill>
                  <a:latin typeface="Cambria Math" panose="02040503050406030204" pitchFamily="18" charset="0"/>
                </a:endParaRPr>
              </a:p>
              <a:p>
                <a:pPr marL="0" indent="0">
                  <a:lnSpc>
                    <a:spcPct val="120000"/>
                  </a:lnSpc>
                  <a:buNone/>
                </a:pPr>
                <a14:m>
                  <m:oMath xmlns:m="http://schemas.openxmlformats.org/officeDocument/2006/math">
                    <m:r>
                      <a:rPr lang="en-US" altLang="zh-TW" i="1">
                        <a:latin typeface="Cambria Math"/>
                      </a:rPr>
                      <m:t>⟹</m:t>
                    </m:r>
                    <m:r>
                      <a:rPr lang="en-US" altLang="zh-TW" b="0" i="1" smtClean="0">
                        <a:latin typeface="Cambria Math" panose="02040503050406030204" pitchFamily="18" charset="0"/>
                      </a:rPr>
                      <m:t>(</m:t>
                    </m:r>
                    <m:r>
                      <a:rPr lang="en-US" altLang="zh-TW" i="1" dirty="0">
                        <a:latin typeface="Cambria Math" panose="02040503050406030204" pitchFamily="18" charset="0"/>
                      </a:rPr>
                      <m:t>𝑋</m:t>
                    </m:r>
                    <m:r>
                      <a:rPr lang="en-US" altLang="zh-TW" i="1">
                        <a:latin typeface="Cambria Math" panose="02040503050406030204" pitchFamily="18" charset="0"/>
                      </a:rPr>
                      <m:t>𝑄</m:t>
                    </m:r>
                    <m:r>
                      <a:rPr lang="en-US" altLang="zh-TW" b="0" i="1" smtClean="0">
                        <a:latin typeface="Cambria Math" panose="02040503050406030204" pitchFamily="18" charset="0"/>
                      </a:rPr>
                      <m:t>)</m:t>
                    </m:r>
                  </m:oMath>
                </a14:m>
                <a:r>
                  <a:rPr lang="en-US" altLang="zh-TW" dirty="0">
                    <a:solidFill>
                      <a:srgbClr val="0070C0"/>
                    </a:solidFill>
                  </a:rPr>
                  <a:t> </a:t>
                </a:r>
                <a:r>
                  <a:rPr lang="en-US" altLang="zh-TW" dirty="0">
                    <a:solidFill>
                      <a:srgbClr val="336699"/>
                    </a:solidFill>
                  </a:rPr>
                  <a:t>is also a coordinate matrix of </a:t>
                </a:r>
                <a14:m>
                  <m:oMath xmlns:m="http://schemas.openxmlformats.org/officeDocument/2006/math">
                    <m:r>
                      <a:rPr lang="en-US" altLang="zh-TW" i="1">
                        <a:latin typeface="Cambria Math" panose="02040503050406030204" pitchFamily="18" charset="0"/>
                      </a:rPr>
                      <m:t>𝐵</m:t>
                    </m:r>
                  </m:oMath>
                </a14:m>
                <a:endParaRPr lang="en-US" altLang="zh-TW" dirty="0">
                  <a:solidFill>
                    <a:srgbClr val="0070C0"/>
                  </a:solidFill>
                </a:endParaRPr>
              </a:p>
            </p:txBody>
          </p:sp>
        </mc:Choice>
        <mc:Fallback>
          <p:sp>
            <p:nvSpPr>
              <p:cNvPr id="3" name="內容版面配置區 2">
                <a:extLst>
                  <a:ext uri="{FF2B5EF4-FFF2-40B4-BE49-F238E27FC236}">
                    <a16:creationId xmlns:a16="http://schemas.microsoft.com/office/drawing/2014/main" xmlns="" xmlns:a14="http://schemas.microsoft.com/office/drawing/2010/main" id="{B22F7DEA-0B87-4C3F-97E9-D25AD8A2223B}"/>
                  </a:ext>
                </a:extLst>
              </p:cNvPr>
              <p:cNvSpPr>
                <a:spLocks noGrp="1" noRot="1" noChangeAspect="1" noMove="1" noResize="1" noEditPoints="1" noAdjustHandles="1" noChangeArrowheads="1" noChangeShapeType="1" noTextEdit="1"/>
              </p:cNvSpPr>
              <p:nvPr>
                <p:ph idx="1"/>
              </p:nvPr>
            </p:nvSpPr>
            <p:spPr>
              <a:xfrm>
                <a:off x="457200" y="1600200"/>
                <a:ext cx="8686800" cy="5257800"/>
              </a:xfrm>
              <a:blipFill>
                <a:blip r:embed="rId2" cstate="print"/>
                <a:stretch>
                  <a:fillRect l="-1053" t="-232" b="-1276"/>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15</a:t>
            </a:fld>
            <a:endParaRPr lang="zh-TW" altLang="en-US"/>
          </a:p>
        </p:txBody>
      </p:sp>
    </p:spTree>
    <p:extLst>
      <p:ext uri="{BB962C8B-B14F-4D97-AF65-F5344CB8AC3E}">
        <p14:creationId xmlns:p14="http://schemas.microsoft.com/office/powerpoint/2010/main" xmlns="" val="22399086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5C5CDDF-FA65-40F7-84DB-A09EB13A2CDA}"/>
              </a:ext>
            </a:extLst>
          </p:cNvPr>
          <p:cNvSpPr>
            <a:spLocks noGrp="1"/>
          </p:cNvSpPr>
          <p:nvPr>
            <p:ph type="title"/>
          </p:nvPr>
        </p:nvSpPr>
        <p:spPr/>
        <p:txBody>
          <a:bodyPr/>
          <a:lstStyle/>
          <a:p>
            <a:r>
              <a:rPr lang="en-US" altLang="zh-TW" dirty="0"/>
              <a:t>Steps of a metric MDS algorithm</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D1F5222D-C846-4D38-98FA-FD25A20C9D50}"/>
                  </a:ext>
                </a:extLst>
              </p:cNvPr>
              <p:cNvSpPr>
                <a:spLocks noGrp="1"/>
              </p:cNvSpPr>
              <p:nvPr>
                <p:ph idx="1"/>
              </p:nvPr>
            </p:nvSpPr>
            <p:spPr/>
            <p:txBody>
              <a:bodyPr>
                <a:normAutofit lnSpcReduction="10000"/>
              </a:bodyPr>
              <a:lstStyle/>
              <a:p>
                <a:pPr marL="457200" indent="-457200">
                  <a:lnSpc>
                    <a:spcPct val="120000"/>
                  </a:lnSpc>
                  <a:buFont typeface="+mj-lt"/>
                  <a:buAutoNum type="arabicParenR"/>
                </a:pPr>
                <a:r>
                  <a:rPr lang="en-US" altLang="zh-TW" dirty="0"/>
                  <a:t>Set up the matrix of squared proximities : </a:t>
                </a:r>
                <a14:m>
                  <m:oMath xmlns:m="http://schemas.openxmlformats.org/officeDocument/2006/math">
                    <m:sSup>
                      <m:sSupPr>
                        <m:ctrlPr>
                          <a:rPr lang="en-US" altLang="zh-TW" i="1" smtClean="0">
                            <a:solidFill>
                              <a:srgbClr val="0000FF"/>
                            </a:solidFill>
                            <a:latin typeface="Cambria Math" panose="02040503050406030204" pitchFamily="18" charset="0"/>
                          </a:rPr>
                        </m:ctrlPr>
                      </m:sSupPr>
                      <m:e>
                        <m:r>
                          <a:rPr lang="en-US" altLang="zh-TW" b="0" i="1" smtClean="0">
                            <a:solidFill>
                              <a:srgbClr val="0000FF"/>
                            </a:solidFill>
                            <a:latin typeface="Cambria Math" panose="02040503050406030204" pitchFamily="18" charset="0"/>
                          </a:rPr>
                          <m:t>𝑃</m:t>
                        </m:r>
                      </m:e>
                      <m:sup>
                        <m:r>
                          <a:rPr lang="en-US" altLang="zh-TW" b="0" i="1" smtClean="0">
                            <a:solidFill>
                              <a:srgbClr val="0000FF"/>
                            </a:solidFill>
                            <a:latin typeface="Cambria Math" panose="02040503050406030204" pitchFamily="18" charset="0"/>
                          </a:rPr>
                          <m:t>(2)</m:t>
                        </m:r>
                      </m:sup>
                    </m:sSup>
                  </m:oMath>
                </a14:m>
                <a:r>
                  <a:rPr lang="en-US" altLang="zh-TW" dirty="0">
                    <a:solidFill>
                      <a:srgbClr val="0000FF"/>
                    </a:solidFill>
                  </a:rPr>
                  <a:t>=[</a:t>
                </a:r>
                <a14:m>
                  <m:oMath xmlns:m="http://schemas.openxmlformats.org/officeDocument/2006/math">
                    <m:sSubSup>
                      <m:sSubSupPr>
                        <m:ctrlPr>
                          <a:rPr lang="en-US" altLang="zh-TW" i="1">
                            <a:solidFill>
                              <a:srgbClr val="0000FF"/>
                            </a:solidFill>
                            <a:latin typeface="Cambria Math" panose="02040503050406030204" pitchFamily="18" charset="0"/>
                          </a:rPr>
                        </m:ctrlPr>
                      </m:sSubSupPr>
                      <m:e>
                        <m:r>
                          <a:rPr lang="en-US" altLang="zh-TW" i="1">
                            <a:solidFill>
                              <a:srgbClr val="0000FF"/>
                            </a:solidFill>
                            <a:latin typeface="Cambria Math" panose="02040503050406030204" pitchFamily="18" charset="0"/>
                          </a:rPr>
                          <m:t>𝑑</m:t>
                        </m:r>
                      </m:e>
                      <m:sub>
                        <m:r>
                          <m:rPr>
                            <m:sty m:val="p"/>
                          </m:rPr>
                          <a:rPr lang="en-US" altLang="zh-TW">
                            <a:solidFill>
                              <a:srgbClr val="0000FF"/>
                            </a:solidFill>
                            <a:latin typeface="Cambria Math" panose="02040503050406030204" pitchFamily="18" charset="0"/>
                          </a:rPr>
                          <m:t>rs</m:t>
                        </m:r>
                      </m:sub>
                      <m:sup>
                        <m:r>
                          <a:rPr lang="en-US" altLang="zh-TW" i="1">
                            <a:solidFill>
                              <a:srgbClr val="0000FF"/>
                            </a:solidFill>
                            <a:latin typeface="Cambria Math" panose="02040503050406030204" pitchFamily="18" charset="0"/>
                          </a:rPr>
                          <m:t>2</m:t>
                        </m:r>
                      </m:sup>
                    </m:sSubSup>
                  </m:oMath>
                </a14:m>
                <a:r>
                  <a:rPr lang="en-US" altLang="zh-TW" dirty="0">
                    <a:solidFill>
                      <a:srgbClr val="0000FF"/>
                    </a:solidFill>
                  </a:rPr>
                  <a:t>]</a:t>
                </a:r>
                <a:r>
                  <a:rPr lang="en-US" altLang="zh-TW" dirty="0">
                    <a:solidFill>
                      <a:srgbClr val="0000FF"/>
                    </a:solidFill>
                    <a:ea typeface="Cambria Math"/>
                  </a:rPr>
                  <a:t> </a:t>
                </a:r>
                <a:endParaRPr lang="en-US" altLang="zh-TW" dirty="0"/>
              </a:p>
              <a:p>
                <a:pPr marL="457200" indent="-457200">
                  <a:lnSpc>
                    <a:spcPct val="120000"/>
                  </a:lnSpc>
                  <a:buFont typeface="+mj-lt"/>
                  <a:buAutoNum type="arabicParenR"/>
                </a:pPr>
                <a:r>
                  <a:rPr lang="en-US" altLang="zh-TW" dirty="0"/>
                  <a:t>Apply the double centering :</a:t>
                </a:r>
                <a:r>
                  <a:rPr lang="en-US" altLang="zh-TW" dirty="0">
                    <a:solidFill>
                      <a:srgbClr val="FF0000"/>
                    </a:solidFill>
                  </a:rPr>
                  <a:t> </a:t>
                </a:r>
                <a14:m>
                  <m:oMath xmlns:m="http://schemas.openxmlformats.org/officeDocument/2006/math">
                    <m:r>
                      <a:rPr lang="en-US" altLang="zh-TW" i="1" smtClean="0">
                        <a:solidFill>
                          <a:srgbClr val="0000FF"/>
                        </a:solidFill>
                        <a:latin typeface="Cambria Math" panose="02040503050406030204" pitchFamily="18" charset="0"/>
                      </a:rPr>
                      <m:t>𝐵</m:t>
                    </m:r>
                    <m:r>
                      <a:rPr lang="en-US" altLang="zh-TW" i="1" smtClean="0">
                        <a:solidFill>
                          <a:srgbClr val="0000FF"/>
                        </a:solidFill>
                        <a:latin typeface="Cambria Math" panose="02040503050406030204" pitchFamily="18" charset="0"/>
                      </a:rPr>
                      <m:t>=</m:t>
                    </m:r>
                    <m:d>
                      <m:dPr>
                        <m:ctrlPr>
                          <a:rPr lang="en-US" altLang="zh-TW" i="1">
                            <a:solidFill>
                              <a:srgbClr val="0000FF"/>
                            </a:solidFill>
                            <a:latin typeface="Cambria Math" panose="02040503050406030204" pitchFamily="18" charset="0"/>
                          </a:rPr>
                        </m:ctrlPr>
                      </m:dPr>
                      <m:e>
                        <m:r>
                          <a:rPr lang="en-US" altLang="zh-TW">
                            <a:solidFill>
                              <a:srgbClr val="0000FF"/>
                            </a:solidFill>
                            <a:latin typeface="Cambria Math" panose="02040503050406030204" pitchFamily="18" charset="0"/>
                          </a:rPr>
                          <m:t>−</m:t>
                        </m:r>
                        <m:r>
                          <a:rPr lang="en-US" altLang="zh-TW" i="1">
                            <a:solidFill>
                              <a:srgbClr val="0000FF"/>
                            </a:solidFill>
                            <a:latin typeface="Cambria Math" panose="02040503050406030204" pitchFamily="18" charset="0"/>
                          </a:rPr>
                          <m:t>1/2</m:t>
                        </m:r>
                      </m:e>
                    </m:d>
                    <m:sSup>
                      <m:sSupPr>
                        <m:ctrlPr>
                          <a:rPr lang="en-US" altLang="zh-TW" i="1">
                            <a:solidFill>
                              <a:srgbClr val="0000FF"/>
                            </a:solidFill>
                            <a:latin typeface="Cambria Math" panose="02040503050406030204" pitchFamily="18" charset="0"/>
                          </a:rPr>
                        </m:ctrlPr>
                      </m:sSupPr>
                      <m:e>
                        <m:r>
                          <m:rPr>
                            <m:sty m:val="p"/>
                          </m:rPr>
                          <a:rPr lang="en-US" altLang="zh-TW" i="0">
                            <a:solidFill>
                              <a:srgbClr val="0000FF"/>
                            </a:solidFill>
                            <a:latin typeface="Cambria Math" panose="02040503050406030204" pitchFamily="18" charset="0"/>
                          </a:rPr>
                          <m:t>J</m:t>
                        </m:r>
                        <m:r>
                          <a:rPr lang="en-US" altLang="zh-TW" i="1">
                            <a:solidFill>
                              <a:srgbClr val="0000FF"/>
                            </a:solidFill>
                            <a:latin typeface="Cambria Math" panose="02040503050406030204" pitchFamily="18" charset="0"/>
                          </a:rPr>
                          <m:t>𝑃</m:t>
                        </m:r>
                      </m:e>
                      <m:sup>
                        <m:d>
                          <m:dPr>
                            <m:ctrlPr>
                              <a:rPr lang="en-US" altLang="zh-TW" i="1">
                                <a:solidFill>
                                  <a:srgbClr val="0000FF"/>
                                </a:solidFill>
                                <a:latin typeface="Cambria Math" panose="02040503050406030204" pitchFamily="18" charset="0"/>
                              </a:rPr>
                            </m:ctrlPr>
                          </m:dPr>
                          <m:e>
                            <m:r>
                              <a:rPr lang="en-US" altLang="zh-TW" i="1">
                                <a:solidFill>
                                  <a:srgbClr val="0000FF"/>
                                </a:solidFill>
                                <a:latin typeface="Cambria Math" panose="02040503050406030204" pitchFamily="18" charset="0"/>
                              </a:rPr>
                              <m:t>2</m:t>
                            </m:r>
                          </m:e>
                        </m:d>
                      </m:sup>
                    </m:sSup>
                    <m:r>
                      <m:rPr>
                        <m:sty m:val="p"/>
                      </m:rPr>
                      <a:rPr lang="en-US" altLang="zh-TW" i="0">
                        <a:solidFill>
                          <a:srgbClr val="0000FF"/>
                        </a:solidFill>
                        <a:latin typeface="Cambria Math" panose="02040503050406030204" pitchFamily="18" charset="0"/>
                      </a:rPr>
                      <m:t>J</m:t>
                    </m:r>
                  </m:oMath>
                </a14:m>
                <a:endParaRPr lang="en-US" altLang="zh-TW" dirty="0"/>
              </a:p>
              <a:p>
                <a:pPr lvl="1">
                  <a:lnSpc>
                    <a:spcPct val="120000"/>
                  </a:lnSpc>
                  <a:buFont typeface="Wingdings" panose="05000000000000000000" pitchFamily="2" charset="2"/>
                  <a:buChar char="l"/>
                </a:pPr>
                <a:r>
                  <a:rPr lang="en-US" altLang="zh-TW" dirty="0"/>
                  <a:t>Using the matrix :  </a:t>
                </a:r>
                <a14:m>
                  <m:oMath xmlns:m="http://schemas.openxmlformats.org/officeDocument/2006/math">
                    <m:r>
                      <a:rPr lang="en-US" altLang="zh-TW" i="1" smtClean="0">
                        <a:solidFill>
                          <a:srgbClr val="006600"/>
                        </a:solidFill>
                        <a:latin typeface="Cambria Math" panose="02040503050406030204" pitchFamily="18" charset="0"/>
                      </a:rPr>
                      <m:t>𝐽</m:t>
                    </m:r>
                    <m:r>
                      <a:rPr lang="en-US" altLang="zh-TW" i="1" smtClean="0">
                        <a:solidFill>
                          <a:srgbClr val="006600"/>
                        </a:solidFill>
                        <a:latin typeface="Cambria Math" panose="02040503050406030204" pitchFamily="18" charset="0"/>
                      </a:rPr>
                      <m:t>=</m:t>
                    </m:r>
                    <m:r>
                      <a:rPr lang="en-US" altLang="zh-TW" i="1" smtClean="0">
                        <a:solidFill>
                          <a:srgbClr val="006600"/>
                        </a:solidFill>
                        <a:latin typeface="Cambria Math" panose="02040503050406030204" pitchFamily="18" charset="0"/>
                      </a:rPr>
                      <m:t>𝐼</m:t>
                    </m:r>
                    <m:r>
                      <a:rPr lang="en-US" altLang="zh-TW" i="1" smtClean="0">
                        <a:solidFill>
                          <a:srgbClr val="006600"/>
                        </a:solidFill>
                        <a:latin typeface="Cambria Math" panose="02040503050406030204" pitchFamily="18" charset="0"/>
                      </a:rPr>
                      <m:t>−</m:t>
                    </m:r>
                    <m:d>
                      <m:dPr>
                        <m:ctrlPr>
                          <a:rPr lang="en-US" altLang="zh-TW" i="1">
                            <a:solidFill>
                              <a:srgbClr val="006600"/>
                            </a:solidFill>
                            <a:latin typeface="Cambria Math" panose="02040503050406030204" pitchFamily="18" charset="0"/>
                          </a:rPr>
                        </m:ctrlPr>
                      </m:dPr>
                      <m:e>
                        <m:f>
                          <m:fPr>
                            <m:ctrlPr>
                              <a:rPr lang="en-US" altLang="zh-TW" i="1">
                                <a:solidFill>
                                  <a:srgbClr val="006600"/>
                                </a:solidFill>
                                <a:latin typeface="Cambria Math" panose="02040503050406030204" pitchFamily="18" charset="0"/>
                              </a:rPr>
                            </m:ctrlPr>
                          </m:fPr>
                          <m:num>
                            <m:r>
                              <a:rPr lang="en-US" altLang="zh-TW" i="1">
                                <a:solidFill>
                                  <a:srgbClr val="006600"/>
                                </a:solidFill>
                                <a:latin typeface="Cambria Math" panose="02040503050406030204" pitchFamily="18" charset="0"/>
                              </a:rPr>
                              <m:t>1</m:t>
                            </m:r>
                          </m:num>
                          <m:den>
                            <m:r>
                              <a:rPr lang="en-US" altLang="zh-TW" i="1">
                                <a:solidFill>
                                  <a:srgbClr val="006600"/>
                                </a:solidFill>
                                <a:latin typeface="Cambria Math" panose="02040503050406030204" pitchFamily="18" charset="0"/>
                              </a:rPr>
                              <m:t>𝑛</m:t>
                            </m:r>
                          </m:den>
                        </m:f>
                      </m:e>
                    </m:d>
                    <m:acc>
                      <m:accPr>
                        <m:chr m:val="⃑"/>
                        <m:ctrlPr>
                          <a:rPr lang="en-US" altLang="zh-TW" i="1" smtClean="0">
                            <a:solidFill>
                              <a:srgbClr val="006600"/>
                            </a:solidFill>
                            <a:latin typeface="Cambria Math" panose="02040503050406030204" pitchFamily="18" charset="0"/>
                          </a:rPr>
                        </m:ctrlPr>
                      </m:accPr>
                      <m:e>
                        <m:r>
                          <a:rPr lang="en-US" altLang="zh-TW" b="0" i="1" smtClean="0">
                            <a:solidFill>
                              <a:srgbClr val="006600"/>
                            </a:solidFill>
                            <a:latin typeface="Cambria Math" panose="02040503050406030204" pitchFamily="18" charset="0"/>
                          </a:rPr>
                          <m:t>1</m:t>
                        </m:r>
                      </m:e>
                    </m:acc>
                    <m:r>
                      <a:rPr lang="en-US" altLang="zh-TW" b="0" i="1" smtClean="0">
                        <a:solidFill>
                          <a:srgbClr val="006600"/>
                        </a:solidFill>
                        <a:latin typeface="Cambria Math" panose="02040503050406030204" pitchFamily="18" charset="0"/>
                      </a:rPr>
                      <m:t> </m:t>
                    </m:r>
                    <m:sSup>
                      <m:sSupPr>
                        <m:ctrlPr>
                          <a:rPr lang="en-US" altLang="zh-TW" b="0" i="1" smtClean="0">
                            <a:solidFill>
                              <a:srgbClr val="006600"/>
                            </a:solidFill>
                            <a:latin typeface="Cambria Math" panose="02040503050406030204" pitchFamily="18" charset="0"/>
                          </a:rPr>
                        </m:ctrlPr>
                      </m:sSupPr>
                      <m:e>
                        <m:acc>
                          <m:accPr>
                            <m:chr m:val="⃑"/>
                            <m:ctrlPr>
                              <a:rPr lang="en-US" altLang="zh-TW" b="0" i="1" smtClean="0">
                                <a:solidFill>
                                  <a:srgbClr val="006600"/>
                                </a:solidFill>
                                <a:latin typeface="Cambria Math" panose="02040503050406030204" pitchFamily="18" charset="0"/>
                              </a:rPr>
                            </m:ctrlPr>
                          </m:accPr>
                          <m:e>
                            <m:r>
                              <a:rPr lang="en-US" altLang="zh-TW" b="0" i="1" smtClean="0">
                                <a:solidFill>
                                  <a:srgbClr val="006600"/>
                                </a:solidFill>
                                <a:latin typeface="Cambria Math" panose="02040503050406030204" pitchFamily="18" charset="0"/>
                              </a:rPr>
                              <m:t>1</m:t>
                            </m:r>
                          </m:e>
                        </m:acc>
                      </m:e>
                      <m:sup>
                        <m:r>
                          <a:rPr lang="en-US" altLang="zh-TW" b="0" i="1" smtClean="0">
                            <a:solidFill>
                              <a:srgbClr val="006600"/>
                            </a:solidFill>
                            <a:latin typeface="Cambria Math" panose="02040503050406030204" pitchFamily="18" charset="0"/>
                          </a:rPr>
                          <m:t>𝑇</m:t>
                        </m:r>
                      </m:sup>
                    </m:sSup>
                  </m:oMath>
                </a14:m>
                <a:endParaRPr lang="en-US" altLang="zh-TW" dirty="0">
                  <a:solidFill>
                    <a:srgbClr val="00B050"/>
                  </a:solidFill>
                </a:endParaRPr>
              </a:p>
              <a:p>
                <a:pPr marL="457200" indent="-457200">
                  <a:lnSpc>
                    <a:spcPct val="120000"/>
                  </a:lnSpc>
                  <a:buFont typeface="+mj-lt"/>
                  <a:buAutoNum type="arabicParenR"/>
                </a:pPr>
                <a:r>
                  <a:rPr lang="en-US" altLang="zh-TW" dirty="0"/>
                  <a:t>Extract the </a:t>
                </a:r>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dirty="0"/>
                  <a:t> largest positive eigenvalues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m:t>
                        </m:r>
                        <m:r>
                          <a:rPr lang="zh-TW" altLang="en-US" i="1">
                            <a:latin typeface="Cambria Math" panose="02040503050406030204" pitchFamily="18" charset="0"/>
                          </a:rPr>
                          <m:t>𝜆</m:t>
                        </m:r>
                      </m:e>
                      <m:sub>
                        <m:r>
                          <a:rPr lang="en-US" altLang="zh-TW" i="1">
                            <a:latin typeface="Cambria Math" panose="02040503050406030204" pitchFamily="18" charset="0"/>
                          </a:rPr>
                          <m:t>1</m:t>
                        </m:r>
                      </m:sub>
                    </m:sSub>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i="1">
                            <a:latin typeface="Cambria Math" panose="02040503050406030204" pitchFamily="18" charset="0"/>
                          </a:rPr>
                          <m:t>𝑚</m:t>
                        </m:r>
                        <m:r>
                          <a:rPr lang="en-US" altLang="zh-TW" i="1">
                            <a:latin typeface="Cambria Math" panose="02040503050406030204" pitchFamily="18" charset="0"/>
                          </a:rPr>
                          <m:t> </m:t>
                        </m:r>
                      </m:sub>
                    </m:sSub>
                    <m:r>
                      <a:rPr lang="en-US" altLang="zh-TW" i="1">
                        <a:latin typeface="Cambria Math" panose="02040503050406030204" pitchFamily="18" charset="0"/>
                      </a:rPr>
                      <m:t>)</m:t>
                    </m:r>
                  </m:oMath>
                </a14:m>
                <a:r>
                  <a:rPr lang="en-US" altLang="zh-TW" dirty="0"/>
                  <a:t> of </a:t>
                </a:r>
                <a:r>
                  <a:rPr lang="en-US" altLang="zh-TW" b="1" i="1" dirty="0"/>
                  <a:t>B</a:t>
                </a:r>
                <a:r>
                  <a:rPr lang="en-US" altLang="zh-TW" dirty="0"/>
                  <a:t> and the corresponding </a:t>
                </a:r>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dirty="0"/>
                  <a:t> eigenvectors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1</m:t>
                        </m:r>
                      </m:sub>
                    </m:sSub>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𝑚</m:t>
                        </m:r>
                      </m:sub>
                    </m:sSub>
                    <m:r>
                      <a:rPr lang="en-US" altLang="zh-TW" i="1">
                        <a:latin typeface="Cambria Math" panose="02040503050406030204" pitchFamily="18" charset="0"/>
                      </a:rPr>
                      <m:t>)</m:t>
                    </m:r>
                  </m:oMath>
                </a14:m>
                <a:endParaRPr lang="en-US" altLang="zh-TW" dirty="0"/>
              </a:p>
              <a:p>
                <a:pPr marL="457200" indent="-457200">
                  <a:lnSpc>
                    <a:spcPct val="120000"/>
                  </a:lnSpc>
                  <a:buFont typeface="+mj-lt"/>
                  <a:buAutoNum type="arabicParenR"/>
                </a:pPr>
                <a:r>
                  <a:rPr lang="en-US" altLang="zh-TW" dirty="0"/>
                  <a:t>A </a:t>
                </a:r>
                <a:r>
                  <a:rPr lang="en-US" altLang="zh-TW" i="1" dirty="0">
                    <a:solidFill>
                      <a:srgbClr val="FF0000"/>
                    </a:solidFill>
                    <a:latin typeface="Times New Roman" panose="02020603050405020304" pitchFamily="18" charset="0"/>
                    <a:cs typeface="Times New Roman" panose="02020603050405020304" pitchFamily="18" charset="0"/>
                  </a:rPr>
                  <a:t>m </a:t>
                </a:r>
                <a:r>
                  <a:rPr lang="en-US" altLang="zh-TW" dirty="0"/>
                  <a:t>-dimensional spatial conﬁguration of the </a:t>
                </a:r>
                <a:r>
                  <a:rPr lang="en-US" altLang="zh-TW" i="1" dirty="0">
                    <a:latin typeface="Times New Roman" panose="02020603050405020304" pitchFamily="18" charset="0"/>
                    <a:cs typeface="Times New Roman" panose="02020603050405020304" pitchFamily="18" charset="0"/>
                  </a:rPr>
                  <a:t>n</a:t>
                </a:r>
                <a:r>
                  <a:rPr lang="en-US" altLang="zh-TW" dirty="0"/>
                  <a:t> objects is derived from the coordinate matrix </a:t>
                </a:r>
                <a14:m>
                  <m:oMath xmlns:m="http://schemas.openxmlformats.org/officeDocument/2006/math">
                    <m:r>
                      <a:rPr lang="en-US" altLang="zh-TW" b="0" i="1" smtClean="0">
                        <a:solidFill>
                          <a:srgbClr val="0000FF"/>
                        </a:solidFill>
                        <a:latin typeface="Cambria Math" panose="02040503050406030204" pitchFamily="18" charset="0"/>
                      </a:rPr>
                      <m:t>𝑋</m:t>
                    </m:r>
                    <m:sSub>
                      <m:sSubPr>
                        <m:ctrlPr>
                          <a:rPr lang="en-US" altLang="zh-TW" i="1">
                            <a:solidFill>
                              <a:srgbClr val="0000FF"/>
                            </a:solidFill>
                            <a:latin typeface="Cambria Math" panose="02040503050406030204" pitchFamily="18" charset="0"/>
                          </a:rPr>
                        </m:ctrlPr>
                      </m:sSubPr>
                      <m:e>
                        <m:r>
                          <a:rPr lang="en-US" altLang="zh-TW" b="0" i="1" smtClean="0">
                            <a:solidFill>
                              <a:srgbClr val="0000FF"/>
                            </a:solidFill>
                            <a:latin typeface="Cambria Math" panose="02040503050406030204" pitchFamily="18" charset="0"/>
                          </a:rPr>
                          <m:t>=</m:t>
                        </m:r>
                        <m:r>
                          <a:rPr lang="en-US" altLang="zh-TW" i="1">
                            <a:solidFill>
                              <a:srgbClr val="0000FF"/>
                            </a:solidFill>
                            <a:latin typeface="Cambria Math" panose="02040503050406030204" pitchFamily="18" charset="0"/>
                          </a:rPr>
                          <m:t>𝐸</m:t>
                        </m:r>
                      </m:e>
                      <m:sub>
                        <m:r>
                          <a:rPr lang="en-US" altLang="zh-TW" i="1">
                            <a:solidFill>
                              <a:srgbClr val="0000FF"/>
                            </a:solidFill>
                            <a:latin typeface="Cambria Math" panose="02040503050406030204" pitchFamily="18" charset="0"/>
                          </a:rPr>
                          <m:t>𝑚</m:t>
                        </m:r>
                      </m:sub>
                    </m:sSub>
                    <m:sSubSup>
                      <m:sSubSupPr>
                        <m:ctrlPr>
                          <a:rPr lang="en-US" altLang="zh-TW" i="1">
                            <a:solidFill>
                              <a:srgbClr val="0000FF"/>
                            </a:solidFill>
                            <a:latin typeface="Cambria Math" panose="02040503050406030204" pitchFamily="18" charset="0"/>
                          </a:rPr>
                        </m:ctrlPr>
                      </m:sSubSupPr>
                      <m:e>
                        <m:r>
                          <m:rPr>
                            <m:sty m:val="p"/>
                          </m:rPr>
                          <a:rPr lang="el-GR" altLang="zh-TW" i="1">
                            <a:solidFill>
                              <a:srgbClr val="0000FF"/>
                            </a:solidFill>
                            <a:latin typeface="Cambria Math" panose="02040503050406030204" pitchFamily="18" charset="0"/>
                            <a:ea typeface="Cambria Math" panose="02040503050406030204" pitchFamily="18" charset="0"/>
                          </a:rPr>
                          <m:t>Λ</m:t>
                        </m:r>
                      </m:e>
                      <m:sub>
                        <m:r>
                          <a:rPr lang="en-US" altLang="zh-TW" i="1">
                            <a:solidFill>
                              <a:srgbClr val="0000FF"/>
                            </a:solidFill>
                            <a:latin typeface="Cambria Math" panose="02040503050406030204" pitchFamily="18" charset="0"/>
                            <a:ea typeface="Cambria Math" panose="02040503050406030204" pitchFamily="18" charset="0"/>
                          </a:rPr>
                          <m:t>𝑚</m:t>
                        </m:r>
                      </m:sub>
                      <m:sup>
                        <m:r>
                          <a:rPr lang="en-US" altLang="zh-TW" i="1">
                            <a:solidFill>
                              <a:srgbClr val="0000FF"/>
                            </a:solidFill>
                            <a:latin typeface="Cambria Math" panose="02040503050406030204" pitchFamily="18" charset="0"/>
                          </a:rPr>
                          <m:t>(1/2)</m:t>
                        </m:r>
                      </m:sup>
                    </m:sSubSup>
                  </m:oMath>
                </a14:m>
                <a:r>
                  <a:rPr lang="en-US" altLang="zh-TW" dirty="0"/>
                  <a:t> respectively</a:t>
                </a:r>
              </a:p>
              <a:p>
                <a:pPr lvl="1">
                  <a:lnSpc>
                    <a:spcPct val="120000"/>
                  </a:lnSpc>
                  <a:buFont typeface="Wingdings" panose="05000000000000000000" pitchFamily="2" charset="2"/>
                  <a:buChar char="l"/>
                </a:pPr>
                <a14:m>
                  <m:oMath xmlns:m="http://schemas.openxmlformats.org/officeDocument/2006/math">
                    <m:sSub>
                      <m:sSubPr>
                        <m:ctrlPr>
                          <a:rPr lang="en-US" altLang="zh-TW" i="1">
                            <a:solidFill>
                              <a:srgbClr val="006600"/>
                            </a:solidFill>
                            <a:latin typeface="Cambria Math" panose="02040503050406030204" pitchFamily="18" charset="0"/>
                          </a:rPr>
                        </m:ctrlPr>
                      </m:sSubPr>
                      <m:e>
                        <m:r>
                          <a:rPr lang="en-US" altLang="zh-TW" i="1">
                            <a:solidFill>
                              <a:srgbClr val="006600"/>
                            </a:solidFill>
                            <a:latin typeface="Cambria Math" panose="02040503050406030204" pitchFamily="18" charset="0"/>
                          </a:rPr>
                          <m:t>𝐸</m:t>
                        </m:r>
                      </m:e>
                      <m:sub>
                        <m:r>
                          <a:rPr lang="en-US" altLang="zh-TW" i="1">
                            <a:solidFill>
                              <a:srgbClr val="006600"/>
                            </a:solidFill>
                            <a:latin typeface="Cambria Math" panose="02040503050406030204" pitchFamily="18" charset="0"/>
                          </a:rPr>
                          <m:t>𝑚</m:t>
                        </m:r>
                      </m:sub>
                    </m:sSub>
                    <m:r>
                      <a:rPr lang="en-US" altLang="zh-TW" i="1">
                        <a:solidFill>
                          <a:srgbClr val="006600"/>
                        </a:solidFill>
                        <a:latin typeface="Cambria Math" panose="02040503050406030204" pitchFamily="18" charset="0"/>
                      </a:rPr>
                      <m:t> </m:t>
                    </m:r>
                  </m:oMath>
                </a14:m>
                <a:r>
                  <a:rPr lang="en-US" altLang="zh-TW" dirty="0"/>
                  <a:t>: the matrix of </a:t>
                </a:r>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dirty="0"/>
                  <a:t> eigenvectors</a:t>
                </a:r>
              </a:p>
              <a:p>
                <a:pPr lvl="1">
                  <a:lnSpc>
                    <a:spcPct val="120000"/>
                  </a:lnSpc>
                  <a:buFont typeface="Wingdings" panose="05000000000000000000" pitchFamily="2" charset="2"/>
                  <a:buChar char="l"/>
                </a:pPr>
                <a14:m>
                  <m:oMath xmlns:m="http://schemas.openxmlformats.org/officeDocument/2006/math">
                    <m:sSub>
                      <m:sSubPr>
                        <m:ctrlPr>
                          <a:rPr lang="en-US" altLang="zh-TW" i="1" smtClean="0">
                            <a:solidFill>
                              <a:srgbClr val="006600"/>
                            </a:solidFill>
                            <a:latin typeface="Cambria Math" panose="02040503050406030204" pitchFamily="18" charset="0"/>
                          </a:rPr>
                        </m:ctrlPr>
                      </m:sSubPr>
                      <m:e>
                        <m:r>
                          <m:rPr>
                            <m:sty m:val="p"/>
                          </m:rPr>
                          <a:rPr lang="el-GR" altLang="zh-TW" i="1" smtClean="0">
                            <a:solidFill>
                              <a:srgbClr val="006600"/>
                            </a:solidFill>
                            <a:latin typeface="Cambria Math" panose="02040503050406030204" pitchFamily="18" charset="0"/>
                            <a:ea typeface="Cambria Math" panose="02040503050406030204" pitchFamily="18" charset="0"/>
                          </a:rPr>
                          <m:t>Λ</m:t>
                        </m:r>
                      </m:e>
                      <m:sub>
                        <m:r>
                          <a:rPr lang="en-US" altLang="zh-TW" i="1">
                            <a:solidFill>
                              <a:srgbClr val="006600"/>
                            </a:solidFill>
                            <a:latin typeface="Cambria Math" panose="02040503050406030204" pitchFamily="18" charset="0"/>
                          </a:rPr>
                          <m:t>𝑚</m:t>
                        </m:r>
                      </m:sub>
                    </m:sSub>
                    <m:r>
                      <a:rPr lang="en-US" altLang="zh-TW" i="1">
                        <a:solidFill>
                          <a:srgbClr val="006600"/>
                        </a:solidFill>
                        <a:latin typeface="Cambria Math" panose="02040503050406030204" pitchFamily="18" charset="0"/>
                      </a:rPr>
                      <m:t> </m:t>
                    </m:r>
                  </m:oMath>
                </a14:m>
                <a:r>
                  <a:rPr lang="en-US" altLang="zh-TW" dirty="0"/>
                  <a:t>: the diagonal matrix of </a:t>
                </a:r>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dirty="0"/>
                  <a:t> eigenvalues of </a:t>
                </a:r>
                <a:r>
                  <a:rPr lang="en-US" altLang="zh-TW" b="1" i="1" dirty="0"/>
                  <a:t>B</a:t>
                </a:r>
              </a:p>
            </p:txBody>
          </p:sp>
        </mc:Choice>
        <mc:Fallback>
          <p:sp>
            <p:nvSpPr>
              <p:cNvPr id="3" name="內容版面配置區 2">
                <a:extLst>
                  <a:ext uri="{FF2B5EF4-FFF2-40B4-BE49-F238E27FC236}">
                    <a16:creationId xmlns:a16="http://schemas.microsoft.com/office/drawing/2014/main" xmlns="" xmlns:a14="http://schemas.microsoft.com/office/drawing/2010/main" id="{D1F5222D-C846-4D38-98FA-FD25A20C9D50}"/>
                  </a:ext>
                </a:extLst>
              </p:cNvPr>
              <p:cNvSpPr>
                <a:spLocks noGrp="1" noRot="1" noChangeAspect="1" noMove="1" noResize="1" noEditPoints="1" noAdjustHandles="1" noChangeArrowheads="1" noChangeShapeType="1" noTextEdit="1"/>
              </p:cNvSpPr>
              <p:nvPr>
                <p:ph idx="1"/>
              </p:nvPr>
            </p:nvSpPr>
            <p:spPr>
              <a:blipFill>
                <a:blip r:embed="rId2" cstate="print"/>
                <a:stretch>
                  <a:fillRect l="-667" t="-500" r="-1481"/>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16</a:t>
            </a:fld>
            <a:endParaRPr lang="zh-TW" altLang="en-US"/>
          </a:p>
        </p:txBody>
      </p:sp>
    </p:spTree>
    <p:extLst>
      <p:ext uri="{BB962C8B-B14F-4D97-AF65-F5344CB8AC3E}">
        <p14:creationId xmlns:p14="http://schemas.microsoft.com/office/powerpoint/2010/main" xmlns="" val="1249654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35FFBFD-5A73-49B7-8444-8236B6280473}"/>
              </a:ext>
            </a:extLst>
          </p:cNvPr>
          <p:cNvSpPr>
            <a:spLocks noGrp="1"/>
          </p:cNvSpPr>
          <p:nvPr>
            <p:ph type="title"/>
          </p:nvPr>
        </p:nvSpPr>
        <p:spPr/>
        <p:txBody>
          <a:bodyPr/>
          <a:lstStyle/>
          <a:p>
            <a:r>
              <a:rPr lang="en-US" altLang="zh-TW" dirty="0"/>
              <a:t>Metric MDS </a:t>
            </a:r>
            <a:r>
              <a:rPr lang="en-US" altLang="zh-TW" dirty="0">
                <a:solidFill>
                  <a:schemeClr val="bg2">
                    <a:lumMod val="50000"/>
                  </a:schemeClr>
                </a:solidFill>
              </a:rPr>
              <a:t>--</a:t>
            </a:r>
            <a:r>
              <a:rPr lang="en-US" altLang="zh-TW" dirty="0"/>
              <a:t> </a:t>
            </a:r>
            <a:r>
              <a:rPr lang="en-US" altLang="zh-TW" sz="3600" dirty="0">
                <a:solidFill>
                  <a:schemeClr val="accent1">
                    <a:lumMod val="50000"/>
                  </a:schemeClr>
                </a:solidFill>
              </a:rPr>
              <a:t>example</a:t>
            </a:r>
            <a:endParaRPr lang="zh-TW" altLang="en-US" sz="3600" dirty="0">
              <a:solidFill>
                <a:schemeClr val="accent1">
                  <a:lumMod val="50000"/>
                </a:schemeClr>
              </a:solidFill>
            </a:endParaRPr>
          </a:p>
        </p:txBody>
      </p:sp>
      <p:sp>
        <p:nvSpPr>
          <p:cNvPr id="3" name="內容版面配置區 2">
            <a:extLst>
              <a:ext uri="{FF2B5EF4-FFF2-40B4-BE49-F238E27FC236}">
                <a16:creationId xmlns:a16="http://schemas.microsoft.com/office/drawing/2014/main" xmlns="" id="{9884ED45-C936-4B48-B6C8-93C2087F8AFD}"/>
              </a:ext>
            </a:extLst>
          </p:cNvPr>
          <p:cNvSpPr>
            <a:spLocks noGrp="1"/>
          </p:cNvSpPr>
          <p:nvPr>
            <p:ph idx="1"/>
          </p:nvPr>
        </p:nvSpPr>
        <p:spPr>
          <a:xfrm>
            <a:off x="457200" y="1548372"/>
            <a:ext cx="8229600" cy="4876800"/>
          </a:xfrm>
        </p:spPr>
        <p:txBody>
          <a:bodyPr/>
          <a:lstStyle/>
          <a:p>
            <a:pPr marL="0" indent="0">
              <a:buNone/>
            </a:pPr>
            <a:endParaRPr lang="en-US" altLang="zh-TW" dirty="0"/>
          </a:p>
          <a:p>
            <a:pPr marL="0" indent="0">
              <a:buNone/>
            </a:pPr>
            <a:endParaRPr lang="zh-TW" altLang="en-US" dirty="0"/>
          </a:p>
        </p:txBody>
      </p:sp>
      <p:graphicFrame>
        <p:nvGraphicFramePr>
          <p:cNvPr id="4" name="表格 4">
            <a:extLst>
              <a:ext uri="{FF2B5EF4-FFF2-40B4-BE49-F238E27FC236}">
                <a16:creationId xmlns:a16="http://schemas.microsoft.com/office/drawing/2014/main" xmlns="" id="{758A11A0-FC9C-4EC5-812E-785D9BE2C6B1}"/>
              </a:ext>
            </a:extLst>
          </p:cNvPr>
          <p:cNvGraphicFramePr>
            <a:graphicFrameLocks noGrp="1"/>
          </p:cNvGraphicFramePr>
          <p:nvPr>
            <p:extLst>
              <p:ext uri="{D42A27DB-BD31-4B8C-83A1-F6EECF244321}">
                <p14:modId xmlns:p14="http://schemas.microsoft.com/office/powerpoint/2010/main" xmlns="" val="1253400872"/>
              </p:ext>
            </p:extLst>
          </p:nvPr>
        </p:nvGraphicFramePr>
        <p:xfrm>
          <a:off x="1043608" y="2099003"/>
          <a:ext cx="6096000" cy="1854200"/>
        </p:xfrm>
        <a:graphic>
          <a:graphicData uri="http://schemas.openxmlformats.org/drawingml/2006/table">
            <a:tbl>
              <a:tblPr firstRow="1" bandRow="1">
                <a:tableStyleId>{5940675A-B579-460E-94D1-54222C63F5DA}</a:tableStyleId>
              </a:tblPr>
              <a:tblGrid>
                <a:gridCol w="1219200">
                  <a:extLst>
                    <a:ext uri="{9D8B030D-6E8A-4147-A177-3AD203B41FA5}">
                      <a16:colId xmlns:a16="http://schemas.microsoft.com/office/drawing/2014/main" xmlns="" val="2059477681"/>
                    </a:ext>
                  </a:extLst>
                </a:gridCol>
                <a:gridCol w="1219200">
                  <a:extLst>
                    <a:ext uri="{9D8B030D-6E8A-4147-A177-3AD203B41FA5}">
                      <a16:colId xmlns:a16="http://schemas.microsoft.com/office/drawing/2014/main" xmlns="" val="4092101379"/>
                    </a:ext>
                  </a:extLst>
                </a:gridCol>
                <a:gridCol w="1219200">
                  <a:extLst>
                    <a:ext uri="{9D8B030D-6E8A-4147-A177-3AD203B41FA5}">
                      <a16:colId xmlns:a16="http://schemas.microsoft.com/office/drawing/2014/main" xmlns="" val="3516323970"/>
                    </a:ext>
                  </a:extLst>
                </a:gridCol>
                <a:gridCol w="1219200">
                  <a:extLst>
                    <a:ext uri="{9D8B030D-6E8A-4147-A177-3AD203B41FA5}">
                      <a16:colId xmlns:a16="http://schemas.microsoft.com/office/drawing/2014/main" xmlns="" val="1264969519"/>
                    </a:ext>
                  </a:extLst>
                </a:gridCol>
                <a:gridCol w="1219200">
                  <a:extLst>
                    <a:ext uri="{9D8B030D-6E8A-4147-A177-3AD203B41FA5}">
                      <a16:colId xmlns:a16="http://schemas.microsoft.com/office/drawing/2014/main" xmlns="" val="1905647578"/>
                    </a:ext>
                  </a:extLst>
                </a:gridCol>
              </a:tblGrid>
              <a:tr h="370840">
                <a:tc>
                  <a:txBody>
                    <a:bodyPr/>
                    <a:lstStyle/>
                    <a:p>
                      <a:endParaRPr lang="zh-TW" altLang="en-US" dirty="0"/>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TW" sz="1800" kern="1200" dirty="0" err="1"/>
                        <a:t>cph</a:t>
                      </a:r>
                      <a:endParaRPr lang="zh-TW" altLang="en-US" sz="1800" b="0" kern="1200" dirty="0">
                        <a:solidFill>
                          <a:schemeClr val="dk1"/>
                        </a:solidFill>
                        <a:latin typeface="Comic Sans MS" panose="030F0702030302020204" pitchFamily="66" charset="0"/>
                        <a:ea typeface="+mn-ea"/>
                        <a:cs typeface="+mn-cs"/>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TW" sz="1800" kern="1200" dirty="0" err="1"/>
                        <a:t>aar</a:t>
                      </a:r>
                      <a:endParaRPr lang="zh-TW" altLang="en-US" sz="1800" b="0" kern="1200" dirty="0">
                        <a:solidFill>
                          <a:schemeClr val="dk1"/>
                        </a:solidFill>
                        <a:latin typeface="Comic Sans MS" panose="030F0702030302020204" pitchFamily="66" charset="0"/>
                        <a:ea typeface="+mn-ea"/>
                        <a:cs typeface="+mn-cs"/>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TW" sz="1800" kern="1200" dirty="0"/>
                        <a:t>ode</a:t>
                      </a:r>
                      <a:endParaRPr lang="zh-TW" altLang="en-US" sz="1800" b="0" kern="1200" dirty="0">
                        <a:solidFill>
                          <a:schemeClr val="dk1"/>
                        </a:solidFill>
                        <a:latin typeface="Comic Sans MS" panose="030F0702030302020204" pitchFamily="66" charset="0"/>
                        <a:ea typeface="+mn-ea"/>
                        <a:cs typeface="+mn-cs"/>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ctr" defTabSz="914400" rtl="0" eaLnBrk="1" latinLnBrk="0" hangingPunct="1"/>
                      <a:r>
                        <a:rPr lang="en-US" altLang="zh-TW" sz="1800" kern="1200" dirty="0" err="1"/>
                        <a:t>aal</a:t>
                      </a:r>
                      <a:endParaRPr lang="zh-TW" altLang="en-US" sz="1800" b="0" kern="1200" dirty="0">
                        <a:solidFill>
                          <a:schemeClr val="dk1"/>
                        </a:solidFill>
                        <a:latin typeface="Comic Sans MS" panose="030F0702030302020204" pitchFamily="66" charset="0"/>
                        <a:ea typeface="+mn-ea"/>
                        <a:cs typeface="+mn-cs"/>
                      </a:endParaRPr>
                    </a:p>
                  </a:txBody>
                  <a:tcPr>
                    <a:lnL w="12700" cmpd="sng">
                      <a:noFill/>
                    </a:lnL>
                    <a:lnR w="12700" cmpd="sng">
                      <a:noFill/>
                    </a:lnR>
                    <a:lnT w="12700" cmpd="sng">
                      <a:noFill/>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xmlns="" val="1082049729"/>
                  </a:ext>
                </a:extLst>
              </a:tr>
              <a:tr h="370840">
                <a:tc>
                  <a:txBody>
                    <a:bodyPr/>
                    <a:lstStyle/>
                    <a:p>
                      <a:pPr algn="r"/>
                      <a:r>
                        <a:rPr lang="en-US" altLang="zh-TW" dirty="0" err="1"/>
                        <a:t>cph</a:t>
                      </a:r>
                      <a:endParaRPr lang="zh-TW" altLang="en-US" dirty="0">
                        <a:latin typeface="Comic Sans MS" panose="030F0702030302020204" pitchFamily="66" charset="0"/>
                      </a:endParaRP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0</a:t>
                      </a:r>
                      <a:endParaRPr lang="zh-TW" altLang="en-US" dirty="0"/>
                    </a:p>
                  </a:txBody>
                  <a:tcPr>
                    <a:lnL w="28575" cap="flat" cmpd="sng" algn="ctr">
                      <a:solidFill>
                        <a:schemeClr val="tx1"/>
                      </a:solidFill>
                      <a:prstDash val="solid"/>
                      <a:round/>
                      <a:headEnd type="none" w="med" len="med"/>
                      <a:tailEnd type="none" w="med" len="med"/>
                    </a:lnL>
                    <a:lnT w="28575" cap="flat" cmpd="sng" algn="ctr">
                      <a:solidFill>
                        <a:schemeClr val="tx1"/>
                      </a:solidFill>
                      <a:prstDash val="solid"/>
                      <a:round/>
                      <a:headEnd type="none" w="med" len="med"/>
                      <a:tailEnd type="none" w="med" len="med"/>
                    </a:lnT>
                  </a:tcPr>
                </a:tc>
                <a:tc>
                  <a:txBody>
                    <a:bodyPr/>
                    <a:lstStyle/>
                    <a:p>
                      <a:pPr algn="ctr"/>
                      <a:r>
                        <a:rPr lang="en-US" altLang="zh-TW" dirty="0"/>
                        <a:t>93</a:t>
                      </a:r>
                      <a:endParaRPr lang="zh-TW" altLang="en-US" dirty="0"/>
                    </a:p>
                  </a:txBody>
                  <a:tcPr>
                    <a:lnT w="28575" cap="flat" cmpd="sng" algn="ctr">
                      <a:solidFill>
                        <a:schemeClr val="tx1"/>
                      </a:solidFill>
                      <a:prstDash val="solid"/>
                      <a:round/>
                      <a:headEnd type="none" w="med" len="med"/>
                      <a:tailEnd type="none" w="med" len="med"/>
                    </a:lnT>
                  </a:tcPr>
                </a:tc>
                <a:tc>
                  <a:txBody>
                    <a:bodyPr/>
                    <a:lstStyle/>
                    <a:p>
                      <a:pPr algn="ctr"/>
                      <a:r>
                        <a:rPr lang="en-US" altLang="zh-TW" dirty="0"/>
                        <a:t>82</a:t>
                      </a:r>
                      <a:endParaRPr lang="zh-TW" altLang="en-US" dirty="0"/>
                    </a:p>
                  </a:txBody>
                  <a:tcPr>
                    <a:lnT w="28575" cap="flat" cmpd="sng" algn="ctr">
                      <a:solidFill>
                        <a:schemeClr val="tx1"/>
                      </a:solidFill>
                      <a:prstDash val="solid"/>
                      <a:round/>
                      <a:headEnd type="none" w="med" len="med"/>
                      <a:tailEnd type="none" w="med" len="med"/>
                    </a:lnT>
                  </a:tcPr>
                </a:tc>
                <a:tc>
                  <a:txBody>
                    <a:bodyPr/>
                    <a:lstStyle/>
                    <a:p>
                      <a:pPr algn="ctr"/>
                      <a:r>
                        <a:rPr lang="en-US" altLang="zh-TW" dirty="0"/>
                        <a:t>133</a:t>
                      </a:r>
                      <a:endParaRPr lang="zh-TW" altLang="en-US" dirty="0"/>
                    </a:p>
                  </a:txBody>
                  <a:tcPr>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tcPr>
                </a:tc>
                <a:extLst>
                  <a:ext uri="{0D108BD9-81ED-4DB2-BD59-A6C34878D82A}">
                    <a16:rowId xmlns:a16="http://schemas.microsoft.com/office/drawing/2014/main" xmlns="" val="2701680806"/>
                  </a:ext>
                </a:extLst>
              </a:tr>
              <a:tr h="370840">
                <a:tc>
                  <a:txBody>
                    <a:bodyPr/>
                    <a:lstStyle/>
                    <a:p>
                      <a:pPr algn="r"/>
                      <a:r>
                        <a:rPr lang="en-US" altLang="zh-TW" dirty="0" err="1"/>
                        <a:t>aar</a:t>
                      </a:r>
                      <a:endParaRPr lang="zh-TW" altLang="en-US" dirty="0">
                        <a:latin typeface="Comic Sans MS" panose="030F0702030302020204" pitchFamily="66" charset="0"/>
                      </a:endParaRP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93</a:t>
                      </a:r>
                      <a:endParaRPr lang="zh-TW" altLang="en-US" dirty="0"/>
                    </a:p>
                  </a:txBody>
                  <a:tcPr>
                    <a:lnL w="28575" cap="flat" cmpd="sng" algn="ctr">
                      <a:solidFill>
                        <a:schemeClr val="tx1"/>
                      </a:solidFill>
                      <a:prstDash val="solid"/>
                      <a:round/>
                      <a:headEnd type="none" w="med" len="med"/>
                      <a:tailEnd type="none" w="med" len="med"/>
                    </a:lnL>
                  </a:tcPr>
                </a:tc>
                <a:tc>
                  <a:txBody>
                    <a:bodyPr/>
                    <a:lstStyle/>
                    <a:p>
                      <a:pPr algn="ctr"/>
                      <a:r>
                        <a:rPr lang="en-US" altLang="zh-TW" dirty="0"/>
                        <a:t>0</a:t>
                      </a:r>
                      <a:endParaRPr lang="zh-TW" altLang="en-US" dirty="0"/>
                    </a:p>
                  </a:txBody>
                  <a:tcPr/>
                </a:tc>
                <a:tc>
                  <a:txBody>
                    <a:bodyPr/>
                    <a:lstStyle/>
                    <a:p>
                      <a:pPr algn="ctr"/>
                      <a:r>
                        <a:rPr lang="en-US" altLang="zh-TW" dirty="0"/>
                        <a:t>52</a:t>
                      </a:r>
                      <a:endParaRPr lang="zh-TW" altLang="en-US" dirty="0"/>
                    </a:p>
                  </a:txBody>
                  <a:tcPr/>
                </a:tc>
                <a:tc>
                  <a:txBody>
                    <a:bodyPr/>
                    <a:lstStyle/>
                    <a:p>
                      <a:pPr algn="ctr"/>
                      <a:r>
                        <a:rPr lang="en-US" altLang="zh-TW" dirty="0"/>
                        <a:t>60</a:t>
                      </a:r>
                      <a:endParaRPr lang="zh-TW" altLang="en-US"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145632652"/>
                  </a:ext>
                </a:extLst>
              </a:tr>
              <a:tr h="370840">
                <a:tc>
                  <a:txBody>
                    <a:bodyPr/>
                    <a:lstStyle/>
                    <a:p>
                      <a:pPr algn="r"/>
                      <a:r>
                        <a:rPr lang="en-US" altLang="zh-TW" dirty="0"/>
                        <a:t>ode</a:t>
                      </a:r>
                      <a:endParaRPr lang="zh-TW" altLang="en-US" dirty="0">
                        <a:latin typeface="Comic Sans MS" panose="030F0702030302020204" pitchFamily="66" charset="0"/>
                      </a:endParaRP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82</a:t>
                      </a:r>
                      <a:endParaRPr lang="zh-TW" altLang="en-US" dirty="0"/>
                    </a:p>
                  </a:txBody>
                  <a:tcPr>
                    <a:lnL w="28575" cap="flat" cmpd="sng" algn="ctr">
                      <a:solidFill>
                        <a:schemeClr val="tx1"/>
                      </a:solidFill>
                      <a:prstDash val="solid"/>
                      <a:round/>
                      <a:headEnd type="none" w="med" len="med"/>
                      <a:tailEnd type="none" w="med" len="med"/>
                    </a:lnL>
                  </a:tcPr>
                </a:tc>
                <a:tc>
                  <a:txBody>
                    <a:bodyPr/>
                    <a:lstStyle/>
                    <a:p>
                      <a:pPr algn="ctr"/>
                      <a:r>
                        <a:rPr lang="en-US" altLang="zh-TW" dirty="0"/>
                        <a:t>52</a:t>
                      </a:r>
                      <a:endParaRPr lang="zh-TW" altLang="en-US" dirty="0"/>
                    </a:p>
                  </a:txBody>
                  <a:tcPr/>
                </a:tc>
                <a:tc>
                  <a:txBody>
                    <a:bodyPr/>
                    <a:lstStyle/>
                    <a:p>
                      <a:pPr algn="ctr"/>
                      <a:r>
                        <a:rPr lang="en-US" altLang="zh-TW" dirty="0"/>
                        <a:t>0</a:t>
                      </a:r>
                      <a:endParaRPr lang="zh-TW" altLang="en-US" dirty="0"/>
                    </a:p>
                  </a:txBody>
                  <a:tcPr/>
                </a:tc>
                <a:tc>
                  <a:txBody>
                    <a:bodyPr/>
                    <a:lstStyle/>
                    <a:p>
                      <a:pPr algn="ctr"/>
                      <a:r>
                        <a:rPr lang="en-US" altLang="zh-TW" dirty="0"/>
                        <a:t>111</a:t>
                      </a:r>
                      <a:endParaRPr lang="zh-TW" altLang="en-US" dirty="0"/>
                    </a:p>
                  </a:txBody>
                  <a:tcPr>
                    <a:lnR w="28575" cap="flat" cmpd="sng" algn="ctr">
                      <a:solidFill>
                        <a:schemeClr val="tx1"/>
                      </a:solidFill>
                      <a:prstDash val="solid"/>
                      <a:round/>
                      <a:headEnd type="none" w="med" len="med"/>
                      <a:tailEnd type="none" w="med" len="med"/>
                    </a:lnR>
                  </a:tcPr>
                </a:tc>
                <a:extLst>
                  <a:ext uri="{0D108BD9-81ED-4DB2-BD59-A6C34878D82A}">
                    <a16:rowId xmlns:a16="http://schemas.microsoft.com/office/drawing/2014/main" xmlns="" val="2251089985"/>
                  </a:ext>
                </a:extLst>
              </a:tr>
              <a:tr h="370840">
                <a:tc>
                  <a:txBody>
                    <a:bodyPr/>
                    <a:lstStyle/>
                    <a:p>
                      <a:pPr algn="r"/>
                      <a:r>
                        <a:rPr lang="en-US" altLang="zh-TW" dirty="0" err="1"/>
                        <a:t>aal</a:t>
                      </a:r>
                      <a:endParaRPr lang="zh-TW" altLang="en-US" dirty="0">
                        <a:latin typeface="Comic Sans MS" panose="030F0702030302020204" pitchFamily="66" charset="0"/>
                      </a:endParaRPr>
                    </a:p>
                  </a:txBody>
                  <a:tcPr>
                    <a:lnL w="12700" cap="flat" cmpd="sng" algn="ctr">
                      <a:no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TW" dirty="0"/>
                        <a:t>133</a:t>
                      </a:r>
                      <a:endParaRPr lang="zh-TW" altLang="en-US" dirty="0"/>
                    </a:p>
                  </a:txBody>
                  <a:tcPr>
                    <a:lnL w="28575" cap="flat" cmpd="sng" algn="ctr">
                      <a:solidFill>
                        <a:schemeClr val="tx1"/>
                      </a:solidFill>
                      <a:prstDash val="solid"/>
                      <a:round/>
                      <a:headEnd type="none" w="med" len="med"/>
                      <a:tailEnd type="none" w="med" len="med"/>
                    </a:lnL>
                    <a:lnB w="28575" cap="flat" cmpd="sng" algn="ctr">
                      <a:solidFill>
                        <a:schemeClr val="tx1"/>
                      </a:solidFill>
                      <a:prstDash val="solid"/>
                      <a:round/>
                      <a:headEnd type="none" w="med" len="med"/>
                      <a:tailEnd type="none" w="med" len="med"/>
                    </a:lnB>
                  </a:tcPr>
                </a:tc>
                <a:tc>
                  <a:txBody>
                    <a:bodyPr/>
                    <a:lstStyle/>
                    <a:p>
                      <a:pPr algn="ctr"/>
                      <a:r>
                        <a:rPr lang="en-US" altLang="zh-TW" dirty="0"/>
                        <a:t>60</a:t>
                      </a:r>
                      <a:endParaRPr lang="zh-TW" altLang="en-US" dirty="0"/>
                    </a:p>
                  </a:txBody>
                  <a:tcPr>
                    <a:lnB w="28575" cap="flat" cmpd="sng" algn="ctr">
                      <a:solidFill>
                        <a:schemeClr val="tx1"/>
                      </a:solidFill>
                      <a:prstDash val="solid"/>
                      <a:round/>
                      <a:headEnd type="none" w="med" len="med"/>
                      <a:tailEnd type="none" w="med" len="med"/>
                    </a:lnB>
                  </a:tcPr>
                </a:tc>
                <a:tc>
                  <a:txBody>
                    <a:bodyPr/>
                    <a:lstStyle/>
                    <a:p>
                      <a:pPr algn="ctr"/>
                      <a:r>
                        <a:rPr lang="en-US" altLang="zh-TW" dirty="0"/>
                        <a:t>111</a:t>
                      </a:r>
                      <a:endParaRPr lang="zh-TW" altLang="en-US" dirty="0"/>
                    </a:p>
                  </a:txBody>
                  <a:tcPr>
                    <a:lnB w="28575" cap="flat" cmpd="sng" algn="ctr">
                      <a:solidFill>
                        <a:schemeClr val="tx1"/>
                      </a:solidFill>
                      <a:prstDash val="solid"/>
                      <a:round/>
                      <a:headEnd type="none" w="med" len="med"/>
                      <a:tailEnd type="none" w="med" len="med"/>
                    </a:lnB>
                  </a:tcPr>
                </a:tc>
                <a:tc>
                  <a:txBody>
                    <a:bodyPr/>
                    <a:lstStyle/>
                    <a:p>
                      <a:pPr algn="ctr"/>
                      <a:r>
                        <a:rPr lang="en-US" altLang="zh-TW" dirty="0"/>
                        <a:t>0</a:t>
                      </a:r>
                      <a:endParaRPr lang="zh-TW" altLang="en-US" dirty="0"/>
                    </a:p>
                  </a:txBody>
                  <a:tcPr>
                    <a:lnR w="28575" cap="flat" cmpd="sng" algn="ctr">
                      <a:solidFill>
                        <a:schemeClr val="tx1"/>
                      </a:solidFill>
                      <a:prstDash val="solid"/>
                      <a:round/>
                      <a:headEnd type="none" w="med" len="med"/>
                      <a:tailEnd type="none" w="med" len="med"/>
                    </a:lnR>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879397353"/>
                  </a:ext>
                </a:extLst>
              </a:tr>
            </a:tbl>
          </a:graphicData>
        </a:graphic>
      </p:graphicFrame>
      <mc:AlternateContent xmlns:mc="http://schemas.openxmlformats.org/markup-compatibility/2006">
        <mc:Choice xmlns:a14="http://schemas.microsoft.com/office/drawing/2010/main" xmlns="" Requires="a14">
          <p:sp>
            <p:nvSpPr>
              <p:cNvPr id="7" name="內容版面配置區 2">
                <a:extLst>
                  <a:ext uri="{FF2B5EF4-FFF2-40B4-BE49-F238E27FC236}">
                    <a16:creationId xmlns:a16="http://schemas.microsoft.com/office/drawing/2014/main" id="{311A5F61-7C08-46C7-BC4B-B281627807F0}"/>
                  </a:ext>
                </a:extLst>
              </p:cNvPr>
              <p:cNvSpPr txBox="1">
                <a:spLocks/>
              </p:cNvSpPr>
              <p:nvPr/>
            </p:nvSpPr>
            <p:spPr>
              <a:xfrm>
                <a:off x="457200" y="1600200"/>
                <a:ext cx="8229600" cy="4876800"/>
              </a:xfrm>
              <a:prstGeom prst="rect">
                <a:avLst/>
              </a:prstGeom>
            </p:spPr>
            <p:txBody>
              <a:bodyPr vert="horz" lIns="91440" tIns="45720" rIns="91440" bIns="45720" rtlCol="0">
                <a:norm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r>
                  <a:rPr lang="en-US" altLang="zh-TW" dirty="0">
                    <a:solidFill>
                      <a:srgbClr val="3333FF"/>
                    </a:solidFill>
                  </a:rPr>
                  <a:t>The proximity matrix of 4 cities in </a:t>
                </a:r>
                <a:r>
                  <a:rPr lang="en-US" altLang="zh-TW" b="1" dirty="0">
                    <a:solidFill>
                      <a:srgbClr val="3333FF"/>
                    </a:solidFill>
                    <a:latin typeface="Ink Free" panose="03080402000500000000" pitchFamily="66" charset="0"/>
                  </a:rPr>
                  <a:t>Denmark </a:t>
                </a:r>
                <a:r>
                  <a:rPr lang="en-US" altLang="zh-TW" dirty="0">
                    <a:solidFill>
                      <a:srgbClr val="3333FF"/>
                    </a:solidFill>
                  </a:rPr>
                  <a:t>:</a:t>
                </a:r>
              </a:p>
              <a:p>
                <a:pPr marL="0" indent="0">
                  <a:buFont typeface="Arial" pitchFamily="34" charse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marL="0" indent="0">
                  <a:buNone/>
                </a:pPr>
                <a:endParaRPr lang="en-US" altLang="zh-TW" dirty="0"/>
              </a:p>
              <a:p>
                <a:pPr>
                  <a:lnSpc>
                    <a:spcPct val="120000"/>
                  </a:lnSpc>
                </a:pPr>
                <a:r>
                  <a:rPr lang="en-US" altLang="zh-TW" dirty="0">
                    <a:solidFill>
                      <a:srgbClr val="3333FF"/>
                    </a:solidFill>
                  </a:rPr>
                  <a:t>The matrix of squared proximities is</a:t>
                </a:r>
              </a:p>
              <a:p>
                <a:pPr marL="0" indent="0">
                  <a:lnSpc>
                    <a:spcPct val="120000"/>
                  </a:lnSpc>
                  <a:buNone/>
                </a:pPr>
                <a14:m>
                  <m:oMathPara xmlns:m="http://schemas.openxmlformats.org/officeDocument/2006/math">
                    <m:oMathParaPr>
                      <m:jc m:val="center"/>
                    </m:oMathParaPr>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𝑃</m:t>
                          </m:r>
                        </m:e>
                        <m:sup>
                          <m:r>
                            <a:rPr lang="en-US" altLang="zh-TW" b="0" i="1" smtClean="0">
                              <a:latin typeface="Cambria Math" panose="02040503050406030204" pitchFamily="18" charset="0"/>
                            </a:rPr>
                            <m:t>(2)</m:t>
                          </m:r>
                        </m:sup>
                      </m:sSup>
                      <m:r>
                        <a:rPr lang="en-US" altLang="zh-TW" b="0" i="1" smtClean="0">
                          <a:latin typeface="Cambria Math" panose="02040503050406030204" pitchFamily="18" charset="0"/>
                        </a:rPr>
                        <m:t>=</m:t>
                      </m:r>
                      <m:d>
                        <m:dPr>
                          <m:begChr m:val="["/>
                          <m:endChr m:val="]"/>
                          <m:ctrlPr>
                            <a:rPr lang="en-US" altLang="zh-TW" b="0" i="1" smtClean="0">
                              <a:latin typeface="Cambria Math" panose="02040503050406030204" pitchFamily="18" charset="0"/>
                            </a:rPr>
                          </m:ctrlPr>
                        </m:dPr>
                        <m:e>
                          <m:eqArr>
                            <m:eqArrPr>
                              <m:ctrlPr>
                                <a:rPr lang="en-US" altLang="zh-TW" b="0" i="1" smtClean="0">
                                  <a:latin typeface="Cambria Math" panose="02040503050406030204" pitchFamily="18" charset="0"/>
                                </a:rPr>
                              </m:ctrlPr>
                            </m:eqArrPr>
                            <m:e>
                              <m:r>
                                <a:rPr lang="en-US" altLang="zh-TW" b="0" i="1" smtClean="0">
                                  <a:latin typeface="Cambria Math" panose="02040503050406030204" pitchFamily="18" charset="0"/>
                                </a:rPr>
                                <m:t>0</m:t>
                              </m:r>
                            </m:e>
                            <m:e>
                              <m:r>
                                <a:rPr lang="en-US" altLang="zh-TW" b="0" i="1" smtClean="0">
                                  <a:latin typeface="Cambria Math" panose="02040503050406030204" pitchFamily="18" charset="0"/>
                                </a:rPr>
                                <m:t>8649 </m:t>
                              </m:r>
                            </m:e>
                            <m:e>
                              <m:r>
                                <a:rPr lang="en-US" altLang="zh-TW" b="0" i="1" smtClean="0">
                                  <a:latin typeface="Cambria Math" panose="02040503050406030204" pitchFamily="18" charset="0"/>
                                </a:rPr>
                                <m:t>6724 </m:t>
                              </m:r>
                            </m:e>
                            <m:e>
                              <m:r>
                                <a:rPr lang="en-US" altLang="zh-TW" b="0" i="1" smtClean="0">
                                  <a:latin typeface="Cambria Math" panose="02040503050406030204" pitchFamily="18" charset="0"/>
                                </a:rPr>
                                <m:t>17689 </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 8649 </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 2704 </m:t>
                              </m:r>
                            </m:e>
                            <m:e>
                              <m:r>
                                <a:rPr lang="en-US" altLang="zh-TW" b="0" i="1" smtClean="0">
                                  <a:latin typeface="Cambria Math" panose="02040503050406030204" pitchFamily="18" charset="0"/>
                                </a:rPr>
                                <m:t> 3600 </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 6724</m:t>
                              </m:r>
                            </m:e>
                            <m:e>
                              <m:r>
                                <a:rPr lang="en-US" altLang="zh-TW" b="0" i="1" smtClean="0">
                                  <a:latin typeface="Cambria Math" panose="02040503050406030204" pitchFamily="18" charset="0"/>
                                </a:rPr>
                                <m:t> 2704</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 12321 </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 17689</m:t>
                              </m:r>
                            </m:e>
                            <m:e>
                              <m:r>
                                <a:rPr lang="en-US" altLang="zh-TW" b="0" i="1" smtClean="0">
                                  <a:latin typeface="Cambria Math" panose="02040503050406030204" pitchFamily="18" charset="0"/>
                                </a:rPr>
                                <m:t>3600</m:t>
                              </m:r>
                            </m:e>
                            <m:e>
                              <m:r>
                                <a:rPr lang="en-US" altLang="zh-TW" b="0" i="1" smtClean="0">
                                  <a:latin typeface="Cambria Math" panose="02040503050406030204" pitchFamily="18" charset="0"/>
                                </a:rPr>
                                <m:t> 12321 </m:t>
                              </m:r>
                            </m:e>
                            <m:e>
                              <m:r>
                                <a:rPr lang="en-US" altLang="zh-TW" b="0" i="1" smtClean="0">
                                  <a:latin typeface="Cambria Math" panose="02040503050406030204" pitchFamily="18" charset="0"/>
                                </a:rPr>
                                <m:t>0</m:t>
                              </m:r>
                            </m:e>
                          </m:eqArr>
                        </m:e>
                      </m:d>
                    </m:oMath>
                  </m:oMathPara>
                </a14:m>
                <a:endParaRPr lang="en-US" altLang="zh-TW" dirty="0"/>
              </a:p>
              <a:p>
                <a:endParaRPr lang="en-US" altLang="zh-TW" dirty="0"/>
              </a:p>
              <a:p>
                <a:endParaRPr lang="zh-TW" altLang="en-US" dirty="0"/>
              </a:p>
            </p:txBody>
          </p:sp>
        </mc:Choice>
        <mc:Fallback>
          <p:sp>
            <p:nvSpPr>
              <p:cNvPr id="7" name="內容版面配置區 2">
                <a:extLst>
                  <a:ext uri="{FF2B5EF4-FFF2-40B4-BE49-F238E27FC236}">
                    <a16:creationId xmlns:a16="http://schemas.microsoft.com/office/drawing/2014/main" xmlns="" xmlns:a14="http://schemas.microsoft.com/office/drawing/2010/main" id="{311A5F61-7C08-46C7-BC4B-B281627807F0}"/>
                  </a:ext>
                </a:extLst>
              </p:cNvPr>
              <p:cNvSpPr txBox="1">
                <a:spLocks noRot="1" noChangeAspect="1" noMove="1" noResize="1" noEditPoints="1" noAdjustHandles="1" noChangeArrowheads="1" noChangeShapeType="1" noTextEdit="1"/>
              </p:cNvSpPr>
              <p:nvPr/>
            </p:nvSpPr>
            <p:spPr>
              <a:xfrm>
                <a:off x="457200" y="1600200"/>
                <a:ext cx="8229600" cy="4876800"/>
              </a:xfrm>
              <a:prstGeom prst="rect">
                <a:avLst/>
              </a:prstGeom>
              <a:blipFill>
                <a:blip r:embed="rId2" cstate="print"/>
                <a:stretch>
                  <a:fillRect l="-667" t="-1375"/>
                </a:stretch>
              </a:blipFill>
            </p:spPr>
            <p:txBody>
              <a:bodyPr/>
              <a:lstStyle/>
              <a:p>
                <a:r>
                  <a:rPr lang="zh-TW" altLang="en-US">
                    <a:noFill/>
                  </a:rPr>
                  <a:t> </a:t>
                </a:r>
              </a:p>
            </p:txBody>
          </p:sp>
        </mc:Fallback>
      </mc:AlternateContent>
      <p:sp>
        <p:nvSpPr>
          <p:cNvPr id="11" name="投影片編號版面配置區 10"/>
          <p:cNvSpPr>
            <a:spLocks noGrp="1"/>
          </p:cNvSpPr>
          <p:nvPr>
            <p:ph type="sldNum" sz="quarter" idx="12"/>
          </p:nvPr>
        </p:nvSpPr>
        <p:spPr/>
        <p:txBody>
          <a:bodyPr/>
          <a:lstStyle/>
          <a:p>
            <a:fld id="{90544606-A084-4404-B9A1-9A56BFA65CBE}" type="slidenum">
              <a:rPr lang="zh-TW" altLang="en-US" smtClean="0"/>
              <a:pPr/>
              <a:t>17</a:t>
            </a:fld>
            <a:endParaRPr lang="zh-TW" altLang="en-US"/>
          </a:p>
        </p:txBody>
      </p:sp>
    </p:spTree>
    <p:extLst>
      <p:ext uri="{BB962C8B-B14F-4D97-AF65-F5344CB8AC3E}">
        <p14:creationId xmlns:p14="http://schemas.microsoft.com/office/powerpoint/2010/main" xmlns="" val="3261076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5C5CDDF-FA65-40F7-84DB-A09EB13A2CDA}"/>
              </a:ext>
            </a:extLst>
          </p:cNvPr>
          <p:cNvSpPr>
            <a:spLocks noGrp="1"/>
          </p:cNvSpPr>
          <p:nvPr>
            <p:ph type="title"/>
          </p:nvPr>
        </p:nvSpPr>
        <p:spPr/>
        <p:txBody>
          <a:bodyPr/>
          <a:lstStyle/>
          <a:p>
            <a:r>
              <a:rPr lang="en-US" altLang="zh-TW" dirty="0"/>
              <a:t>Steps of a metric MDS algorithm</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D1F5222D-C846-4D38-98FA-FD25A20C9D50}"/>
                  </a:ext>
                </a:extLst>
              </p:cNvPr>
              <p:cNvSpPr>
                <a:spLocks noGrp="1"/>
              </p:cNvSpPr>
              <p:nvPr>
                <p:ph idx="1"/>
              </p:nvPr>
            </p:nvSpPr>
            <p:spPr/>
            <p:txBody>
              <a:bodyPr>
                <a:normAutofit lnSpcReduction="10000"/>
              </a:bodyPr>
              <a:lstStyle/>
              <a:p>
                <a:pPr marL="457200" indent="-457200">
                  <a:lnSpc>
                    <a:spcPct val="120000"/>
                  </a:lnSpc>
                  <a:buFont typeface="+mj-lt"/>
                  <a:buAutoNum type="arabicParenR"/>
                </a:pPr>
                <a:r>
                  <a:rPr lang="en-US" altLang="zh-TW" dirty="0"/>
                  <a:t>Set up the matrix of squared proximities : </a:t>
                </a:r>
                <a14:m>
                  <m:oMath xmlns:m="http://schemas.openxmlformats.org/officeDocument/2006/math">
                    <m:sSup>
                      <m:sSupPr>
                        <m:ctrlPr>
                          <a:rPr lang="en-US" altLang="zh-TW" i="1" smtClean="0">
                            <a:solidFill>
                              <a:srgbClr val="0000FF"/>
                            </a:solidFill>
                            <a:latin typeface="Cambria Math" panose="02040503050406030204" pitchFamily="18" charset="0"/>
                          </a:rPr>
                        </m:ctrlPr>
                      </m:sSupPr>
                      <m:e>
                        <m:r>
                          <a:rPr lang="en-US" altLang="zh-TW" b="0" i="1" smtClean="0">
                            <a:solidFill>
                              <a:srgbClr val="0000FF"/>
                            </a:solidFill>
                            <a:latin typeface="Cambria Math" panose="02040503050406030204" pitchFamily="18" charset="0"/>
                          </a:rPr>
                          <m:t>𝑃</m:t>
                        </m:r>
                      </m:e>
                      <m:sup>
                        <m:r>
                          <a:rPr lang="en-US" altLang="zh-TW" b="0" i="1" smtClean="0">
                            <a:solidFill>
                              <a:srgbClr val="0000FF"/>
                            </a:solidFill>
                            <a:latin typeface="Cambria Math" panose="02040503050406030204" pitchFamily="18" charset="0"/>
                          </a:rPr>
                          <m:t>(2)</m:t>
                        </m:r>
                      </m:sup>
                    </m:sSup>
                  </m:oMath>
                </a14:m>
                <a:r>
                  <a:rPr lang="en-US" altLang="zh-TW" dirty="0">
                    <a:solidFill>
                      <a:srgbClr val="0000FF"/>
                    </a:solidFill>
                  </a:rPr>
                  <a:t>=[</a:t>
                </a:r>
                <a14:m>
                  <m:oMath xmlns:m="http://schemas.openxmlformats.org/officeDocument/2006/math">
                    <m:sSubSup>
                      <m:sSubSupPr>
                        <m:ctrlPr>
                          <a:rPr lang="en-US" altLang="zh-TW" i="1">
                            <a:solidFill>
                              <a:srgbClr val="0000FF"/>
                            </a:solidFill>
                            <a:latin typeface="Cambria Math" panose="02040503050406030204" pitchFamily="18" charset="0"/>
                          </a:rPr>
                        </m:ctrlPr>
                      </m:sSubSupPr>
                      <m:e>
                        <m:r>
                          <a:rPr lang="en-US" altLang="zh-TW" i="1">
                            <a:solidFill>
                              <a:srgbClr val="0000FF"/>
                            </a:solidFill>
                            <a:latin typeface="Cambria Math" panose="02040503050406030204" pitchFamily="18" charset="0"/>
                          </a:rPr>
                          <m:t>𝑑</m:t>
                        </m:r>
                      </m:e>
                      <m:sub>
                        <m:r>
                          <m:rPr>
                            <m:sty m:val="p"/>
                          </m:rPr>
                          <a:rPr lang="en-US" altLang="zh-TW">
                            <a:solidFill>
                              <a:srgbClr val="0000FF"/>
                            </a:solidFill>
                            <a:latin typeface="Cambria Math" panose="02040503050406030204" pitchFamily="18" charset="0"/>
                          </a:rPr>
                          <m:t>rs</m:t>
                        </m:r>
                      </m:sub>
                      <m:sup>
                        <m:r>
                          <a:rPr lang="en-US" altLang="zh-TW" i="1">
                            <a:solidFill>
                              <a:srgbClr val="0000FF"/>
                            </a:solidFill>
                            <a:latin typeface="Cambria Math" panose="02040503050406030204" pitchFamily="18" charset="0"/>
                          </a:rPr>
                          <m:t>2</m:t>
                        </m:r>
                      </m:sup>
                    </m:sSubSup>
                  </m:oMath>
                </a14:m>
                <a:r>
                  <a:rPr lang="en-US" altLang="zh-TW" dirty="0">
                    <a:solidFill>
                      <a:srgbClr val="0000FF"/>
                    </a:solidFill>
                  </a:rPr>
                  <a:t>]</a:t>
                </a:r>
                <a:r>
                  <a:rPr lang="en-US" altLang="zh-TW" dirty="0">
                    <a:solidFill>
                      <a:srgbClr val="0000FF"/>
                    </a:solidFill>
                    <a:ea typeface="Cambria Math"/>
                  </a:rPr>
                  <a:t> </a:t>
                </a:r>
                <a:endParaRPr lang="en-US" altLang="zh-TW" dirty="0"/>
              </a:p>
              <a:p>
                <a:pPr marL="457200" indent="-457200">
                  <a:lnSpc>
                    <a:spcPct val="120000"/>
                  </a:lnSpc>
                  <a:buFont typeface="+mj-lt"/>
                  <a:buAutoNum type="arabicParenR"/>
                </a:pPr>
                <a:r>
                  <a:rPr lang="en-US" altLang="zh-TW" dirty="0"/>
                  <a:t>Apply the double centering :</a:t>
                </a:r>
                <a:r>
                  <a:rPr lang="en-US" altLang="zh-TW" dirty="0">
                    <a:solidFill>
                      <a:srgbClr val="FF0000"/>
                    </a:solidFill>
                  </a:rPr>
                  <a:t> </a:t>
                </a:r>
                <a14:m>
                  <m:oMath xmlns:m="http://schemas.openxmlformats.org/officeDocument/2006/math">
                    <m:r>
                      <a:rPr lang="en-US" altLang="zh-TW" i="1" smtClean="0">
                        <a:solidFill>
                          <a:srgbClr val="0000FF"/>
                        </a:solidFill>
                        <a:latin typeface="Cambria Math" panose="02040503050406030204" pitchFamily="18" charset="0"/>
                      </a:rPr>
                      <m:t>𝐵</m:t>
                    </m:r>
                    <m:r>
                      <a:rPr lang="en-US" altLang="zh-TW" i="1" smtClean="0">
                        <a:solidFill>
                          <a:srgbClr val="0000FF"/>
                        </a:solidFill>
                        <a:latin typeface="Cambria Math" panose="02040503050406030204" pitchFamily="18" charset="0"/>
                      </a:rPr>
                      <m:t>=</m:t>
                    </m:r>
                    <m:d>
                      <m:dPr>
                        <m:ctrlPr>
                          <a:rPr lang="en-US" altLang="zh-TW" i="1">
                            <a:solidFill>
                              <a:srgbClr val="0000FF"/>
                            </a:solidFill>
                            <a:latin typeface="Cambria Math" panose="02040503050406030204" pitchFamily="18" charset="0"/>
                          </a:rPr>
                        </m:ctrlPr>
                      </m:dPr>
                      <m:e>
                        <m:r>
                          <a:rPr lang="en-US" altLang="zh-TW">
                            <a:solidFill>
                              <a:srgbClr val="0000FF"/>
                            </a:solidFill>
                            <a:latin typeface="Cambria Math" panose="02040503050406030204" pitchFamily="18" charset="0"/>
                          </a:rPr>
                          <m:t>−</m:t>
                        </m:r>
                        <m:r>
                          <a:rPr lang="en-US" altLang="zh-TW" i="1">
                            <a:solidFill>
                              <a:srgbClr val="0000FF"/>
                            </a:solidFill>
                            <a:latin typeface="Cambria Math" panose="02040503050406030204" pitchFamily="18" charset="0"/>
                          </a:rPr>
                          <m:t>1/2</m:t>
                        </m:r>
                      </m:e>
                    </m:d>
                    <m:sSup>
                      <m:sSupPr>
                        <m:ctrlPr>
                          <a:rPr lang="en-US" altLang="zh-TW" i="1">
                            <a:solidFill>
                              <a:srgbClr val="0000FF"/>
                            </a:solidFill>
                            <a:latin typeface="Cambria Math" panose="02040503050406030204" pitchFamily="18" charset="0"/>
                          </a:rPr>
                        </m:ctrlPr>
                      </m:sSupPr>
                      <m:e>
                        <m:r>
                          <m:rPr>
                            <m:sty m:val="p"/>
                          </m:rPr>
                          <a:rPr lang="en-US" altLang="zh-TW" i="0">
                            <a:solidFill>
                              <a:srgbClr val="0000FF"/>
                            </a:solidFill>
                            <a:latin typeface="Cambria Math" panose="02040503050406030204" pitchFamily="18" charset="0"/>
                          </a:rPr>
                          <m:t>J</m:t>
                        </m:r>
                        <m:r>
                          <a:rPr lang="en-US" altLang="zh-TW" i="1">
                            <a:solidFill>
                              <a:srgbClr val="0000FF"/>
                            </a:solidFill>
                            <a:latin typeface="Cambria Math" panose="02040503050406030204" pitchFamily="18" charset="0"/>
                          </a:rPr>
                          <m:t>𝑃</m:t>
                        </m:r>
                      </m:e>
                      <m:sup>
                        <m:d>
                          <m:dPr>
                            <m:ctrlPr>
                              <a:rPr lang="en-US" altLang="zh-TW" i="1">
                                <a:solidFill>
                                  <a:srgbClr val="0000FF"/>
                                </a:solidFill>
                                <a:latin typeface="Cambria Math" panose="02040503050406030204" pitchFamily="18" charset="0"/>
                              </a:rPr>
                            </m:ctrlPr>
                          </m:dPr>
                          <m:e>
                            <m:r>
                              <a:rPr lang="en-US" altLang="zh-TW" i="1">
                                <a:solidFill>
                                  <a:srgbClr val="0000FF"/>
                                </a:solidFill>
                                <a:latin typeface="Cambria Math" panose="02040503050406030204" pitchFamily="18" charset="0"/>
                              </a:rPr>
                              <m:t>2</m:t>
                            </m:r>
                          </m:e>
                        </m:d>
                      </m:sup>
                    </m:sSup>
                    <m:r>
                      <m:rPr>
                        <m:sty m:val="p"/>
                      </m:rPr>
                      <a:rPr lang="en-US" altLang="zh-TW" i="0">
                        <a:solidFill>
                          <a:srgbClr val="0000FF"/>
                        </a:solidFill>
                        <a:latin typeface="Cambria Math" panose="02040503050406030204" pitchFamily="18" charset="0"/>
                      </a:rPr>
                      <m:t>J</m:t>
                    </m:r>
                  </m:oMath>
                </a14:m>
                <a:endParaRPr lang="en-US" altLang="zh-TW" dirty="0"/>
              </a:p>
              <a:p>
                <a:pPr lvl="1">
                  <a:lnSpc>
                    <a:spcPct val="120000"/>
                  </a:lnSpc>
                  <a:buFont typeface="Wingdings" panose="05000000000000000000" pitchFamily="2" charset="2"/>
                  <a:buChar char="l"/>
                </a:pPr>
                <a:r>
                  <a:rPr lang="en-US" altLang="zh-TW" dirty="0"/>
                  <a:t>Using the matrix :  </a:t>
                </a:r>
                <a14:m>
                  <m:oMath xmlns:m="http://schemas.openxmlformats.org/officeDocument/2006/math">
                    <m:r>
                      <a:rPr lang="en-US" altLang="zh-TW" i="1" smtClean="0">
                        <a:solidFill>
                          <a:srgbClr val="006600"/>
                        </a:solidFill>
                        <a:latin typeface="Cambria Math" panose="02040503050406030204" pitchFamily="18" charset="0"/>
                      </a:rPr>
                      <m:t>𝐽</m:t>
                    </m:r>
                    <m:r>
                      <a:rPr lang="en-US" altLang="zh-TW" i="1" smtClean="0">
                        <a:solidFill>
                          <a:srgbClr val="006600"/>
                        </a:solidFill>
                        <a:latin typeface="Cambria Math" panose="02040503050406030204" pitchFamily="18" charset="0"/>
                      </a:rPr>
                      <m:t>=</m:t>
                    </m:r>
                    <m:r>
                      <a:rPr lang="en-US" altLang="zh-TW" i="1" smtClean="0">
                        <a:solidFill>
                          <a:srgbClr val="006600"/>
                        </a:solidFill>
                        <a:latin typeface="Cambria Math" panose="02040503050406030204" pitchFamily="18" charset="0"/>
                      </a:rPr>
                      <m:t>𝐼</m:t>
                    </m:r>
                    <m:r>
                      <a:rPr lang="en-US" altLang="zh-TW" i="1" smtClean="0">
                        <a:solidFill>
                          <a:srgbClr val="006600"/>
                        </a:solidFill>
                        <a:latin typeface="Cambria Math" panose="02040503050406030204" pitchFamily="18" charset="0"/>
                      </a:rPr>
                      <m:t>−</m:t>
                    </m:r>
                    <m:d>
                      <m:dPr>
                        <m:ctrlPr>
                          <a:rPr lang="en-US" altLang="zh-TW" i="1">
                            <a:solidFill>
                              <a:srgbClr val="006600"/>
                            </a:solidFill>
                            <a:latin typeface="Cambria Math" panose="02040503050406030204" pitchFamily="18" charset="0"/>
                          </a:rPr>
                        </m:ctrlPr>
                      </m:dPr>
                      <m:e>
                        <m:f>
                          <m:fPr>
                            <m:ctrlPr>
                              <a:rPr lang="en-US" altLang="zh-TW" i="1">
                                <a:solidFill>
                                  <a:srgbClr val="006600"/>
                                </a:solidFill>
                                <a:latin typeface="Cambria Math" panose="02040503050406030204" pitchFamily="18" charset="0"/>
                              </a:rPr>
                            </m:ctrlPr>
                          </m:fPr>
                          <m:num>
                            <m:r>
                              <a:rPr lang="en-US" altLang="zh-TW" i="1">
                                <a:solidFill>
                                  <a:srgbClr val="006600"/>
                                </a:solidFill>
                                <a:latin typeface="Cambria Math" panose="02040503050406030204" pitchFamily="18" charset="0"/>
                              </a:rPr>
                              <m:t>1</m:t>
                            </m:r>
                          </m:num>
                          <m:den>
                            <m:r>
                              <a:rPr lang="en-US" altLang="zh-TW" i="1">
                                <a:solidFill>
                                  <a:srgbClr val="006600"/>
                                </a:solidFill>
                                <a:latin typeface="Cambria Math" panose="02040503050406030204" pitchFamily="18" charset="0"/>
                              </a:rPr>
                              <m:t>𝑛</m:t>
                            </m:r>
                          </m:den>
                        </m:f>
                      </m:e>
                    </m:d>
                    <m:acc>
                      <m:accPr>
                        <m:chr m:val="⃑"/>
                        <m:ctrlPr>
                          <a:rPr lang="en-US" altLang="zh-TW" i="1" smtClean="0">
                            <a:solidFill>
                              <a:srgbClr val="006600"/>
                            </a:solidFill>
                            <a:latin typeface="Cambria Math" panose="02040503050406030204" pitchFamily="18" charset="0"/>
                          </a:rPr>
                        </m:ctrlPr>
                      </m:accPr>
                      <m:e>
                        <m:r>
                          <a:rPr lang="en-US" altLang="zh-TW" b="0" i="1" smtClean="0">
                            <a:solidFill>
                              <a:srgbClr val="006600"/>
                            </a:solidFill>
                            <a:latin typeface="Cambria Math" panose="02040503050406030204" pitchFamily="18" charset="0"/>
                          </a:rPr>
                          <m:t>1</m:t>
                        </m:r>
                      </m:e>
                    </m:acc>
                    <m:r>
                      <a:rPr lang="en-US" altLang="zh-TW" b="0" i="1" smtClean="0">
                        <a:solidFill>
                          <a:srgbClr val="006600"/>
                        </a:solidFill>
                        <a:latin typeface="Cambria Math" panose="02040503050406030204" pitchFamily="18" charset="0"/>
                      </a:rPr>
                      <m:t> </m:t>
                    </m:r>
                    <m:sSup>
                      <m:sSupPr>
                        <m:ctrlPr>
                          <a:rPr lang="en-US" altLang="zh-TW" b="0" i="1" smtClean="0">
                            <a:solidFill>
                              <a:srgbClr val="006600"/>
                            </a:solidFill>
                            <a:latin typeface="Cambria Math" panose="02040503050406030204" pitchFamily="18" charset="0"/>
                          </a:rPr>
                        </m:ctrlPr>
                      </m:sSupPr>
                      <m:e>
                        <m:acc>
                          <m:accPr>
                            <m:chr m:val="⃑"/>
                            <m:ctrlPr>
                              <a:rPr lang="en-US" altLang="zh-TW" b="0" i="1" smtClean="0">
                                <a:solidFill>
                                  <a:srgbClr val="006600"/>
                                </a:solidFill>
                                <a:latin typeface="Cambria Math" panose="02040503050406030204" pitchFamily="18" charset="0"/>
                              </a:rPr>
                            </m:ctrlPr>
                          </m:accPr>
                          <m:e>
                            <m:r>
                              <a:rPr lang="en-US" altLang="zh-TW" b="0" i="1" smtClean="0">
                                <a:solidFill>
                                  <a:srgbClr val="006600"/>
                                </a:solidFill>
                                <a:latin typeface="Cambria Math" panose="02040503050406030204" pitchFamily="18" charset="0"/>
                              </a:rPr>
                              <m:t>1</m:t>
                            </m:r>
                          </m:e>
                        </m:acc>
                      </m:e>
                      <m:sup>
                        <m:r>
                          <a:rPr lang="en-US" altLang="zh-TW" b="0" i="1" smtClean="0">
                            <a:solidFill>
                              <a:srgbClr val="006600"/>
                            </a:solidFill>
                            <a:latin typeface="Cambria Math" panose="02040503050406030204" pitchFamily="18" charset="0"/>
                          </a:rPr>
                          <m:t>𝑇</m:t>
                        </m:r>
                      </m:sup>
                    </m:sSup>
                  </m:oMath>
                </a14:m>
                <a:endParaRPr lang="en-US" altLang="zh-TW" dirty="0">
                  <a:solidFill>
                    <a:srgbClr val="00B050"/>
                  </a:solidFill>
                </a:endParaRPr>
              </a:p>
              <a:p>
                <a:pPr marL="457200" indent="-457200">
                  <a:lnSpc>
                    <a:spcPct val="120000"/>
                  </a:lnSpc>
                  <a:buFont typeface="+mj-lt"/>
                  <a:buAutoNum type="arabicParenR"/>
                </a:pPr>
                <a:r>
                  <a:rPr lang="en-US" altLang="zh-TW" dirty="0"/>
                  <a:t>Extract the </a:t>
                </a:r>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dirty="0"/>
                  <a:t> largest positive eigenvalues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m:t>
                        </m:r>
                        <m:r>
                          <a:rPr lang="zh-TW" altLang="en-US" i="1">
                            <a:latin typeface="Cambria Math" panose="02040503050406030204" pitchFamily="18" charset="0"/>
                          </a:rPr>
                          <m:t>𝜆</m:t>
                        </m:r>
                      </m:e>
                      <m:sub>
                        <m:r>
                          <a:rPr lang="en-US" altLang="zh-TW" i="1">
                            <a:latin typeface="Cambria Math" panose="02040503050406030204" pitchFamily="18" charset="0"/>
                          </a:rPr>
                          <m:t>1</m:t>
                        </m:r>
                      </m:sub>
                    </m:sSub>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i="1">
                            <a:latin typeface="Cambria Math" panose="02040503050406030204" pitchFamily="18" charset="0"/>
                          </a:rPr>
                          <m:t>𝑚</m:t>
                        </m:r>
                        <m:r>
                          <a:rPr lang="en-US" altLang="zh-TW" i="1">
                            <a:latin typeface="Cambria Math" panose="02040503050406030204" pitchFamily="18" charset="0"/>
                          </a:rPr>
                          <m:t> </m:t>
                        </m:r>
                      </m:sub>
                    </m:sSub>
                    <m:r>
                      <a:rPr lang="en-US" altLang="zh-TW" i="1">
                        <a:latin typeface="Cambria Math" panose="02040503050406030204" pitchFamily="18" charset="0"/>
                      </a:rPr>
                      <m:t>)</m:t>
                    </m:r>
                  </m:oMath>
                </a14:m>
                <a:r>
                  <a:rPr lang="en-US" altLang="zh-TW" dirty="0"/>
                  <a:t> of </a:t>
                </a:r>
                <a:r>
                  <a:rPr lang="en-US" altLang="zh-TW" b="1" i="1" dirty="0"/>
                  <a:t>B</a:t>
                </a:r>
                <a:r>
                  <a:rPr lang="en-US" altLang="zh-TW" dirty="0"/>
                  <a:t> and the corresponding </a:t>
                </a:r>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dirty="0"/>
                  <a:t> eigenvectors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1</m:t>
                        </m:r>
                      </m:sub>
                    </m:sSub>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𝑚</m:t>
                        </m:r>
                      </m:sub>
                    </m:sSub>
                    <m:r>
                      <a:rPr lang="en-US" altLang="zh-TW" i="1">
                        <a:latin typeface="Cambria Math" panose="02040503050406030204" pitchFamily="18" charset="0"/>
                      </a:rPr>
                      <m:t>)</m:t>
                    </m:r>
                  </m:oMath>
                </a14:m>
                <a:endParaRPr lang="en-US" altLang="zh-TW" dirty="0"/>
              </a:p>
              <a:p>
                <a:pPr marL="457200" indent="-457200">
                  <a:lnSpc>
                    <a:spcPct val="120000"/>
                  </a:lnSpc>
                  <a:buFont typeface="+mj-lt"/>
                  <a:buAutoNum type="arabicParenR"/>
                </a:pPr>
                <a:r>
                  <a:rPr lang="en-US" altLang="zh-TW" dirty="0"/>
                  <a:t>A </a:t>
                </a:r>
                <a:r>
                  <a:rPr lang="en-US" altLang="zh-TW" i="1" dirty="0">
                    <a:solidFill>
                      <a:srgbClr val="FF0000"/>
                    </a:solidFill>
                    <a:latin typeface="Times New Roman" panose="02020603050405020304" pitchFamily="18" charset="0"/>
                    <a:cs typeface="Times New Roman" panose="02020603050405020304" pitchFamily="18" charset="0"/>
                  </a:rPr>
                  <a:t>m </a:t>
                </a:r>
                <a:r>
                  <a:rPr lang="en-US" altLang="zh-TW" dirty="0"/>
                  <a:t>-dimensional spatial conﬁguration of the </a:t>
                </a:r>
                <a:r>
                  <a:rPr lang="en-US" altLang="zh-TW" i="1" dirty="0">
                    <a:latin typeface="Times New Roman" panose="02020603050405020304" pitchFamily="18" charset="0"/>
                    <a:cs typeface="Times New Roman" panose="02020603050405020304" pitchFamily="18" charset="0"/>
                  </a:rPr>
                  <a:t>n</a:t>
                </a:r>
                <a:r>
                  <a:rPr lang="en-US" altLang="zh-TW" dirty="0"/>
                  <a:t> objects is derived from the coordinate matrix </a:t>
                </a:r>
                <a14:m>
                  <m:oMath xmlns:m="http://schemas.openxmlformats.org/officeDocument/2006/math">
                    <m:r>
                      <a:rPr lang="en-US" altLang="zh-TW" b="0" i="1" smtClean="0">
                        <a:solidFill>
                          <a:srgbClr val="0000FF"/>
                        </a:solidFill>
                        <a:latin typeface="Cambria Math" panose="02040503050406030204" pitchFamily="18" charset="0"/>
                      </a:rPr>
                      <m:t>𝑋</m:t>
                    </m:r>
                    <m:sSub>
                      <m:sSubPr>
                        <m:ctrlPr>
                          <a:rPr lang="en-US" altLang="zh-TW" i="1">
                            <a:solidFill>
                              <a:srgbClr val="0000FF"/>
                            </a:solidFill>
                            <a:latin typeface="Cambria Math" panose="02040503050406030204" pitchFamily="18" charset="0"/>
                          </a:rPr>
                        </m:ctrlPr>
                      </m:sSubPr>
                      <m:e>
                        <m:r>
                          <a:rPr lang="en-US" altLang="zh-TW" b="0" i="1" smtClean="0">
                            <a:solidFill>
                              <a:srgbClr val="0000FF"/>
                            </a:solidFill>
                            <a:latin typeface="Cambria Math" panose="02040503050406030204" pitchFamily="18" charset="0"/>
                          </a:rPr>
                          <m:t>=</m:t>
                        </m:r>
                        <m:r>
                          <a:rPr lang="en-US" altLang="zh-TW" i="1">
                            <a:solidFill>
                              <a:srgbClr val="0000FF"/>
                            </a:solidFill>
                            <a:latin typeface="Cambria Math" panose="02040503050406030204" pitchFamily="18" charset="0"/>
                          </a:rPr>
                          <m:t>𝐸</m:t>
                        </m:r>
                      </m:e>
                      <m:sub>
                        <m:r>
                          <a:rPr lang="en-US" altLang="zh-TW" i="1">
                            <a:solidFill>
                              <a:srgbClr val="0000FF"/>
                            </a:solidFill>
                            <a:latin typeface="Cambria Math" panose="02040503050406030204" pitchFamily="18" charset="0"/>
                          </a:rPr>
                          <m:t>𝑚</m:t>
                        </m:r>
                      </m:sub>
                    </m:sSub>
                    <m:sSubSup>
                      <m:sSubSupPr>
                        <m:ctrlPr>
                          <a:rPr lang="en-US" altLang="zh-TW" i="1">
                            <a:solidFill>
                              <a:srgbClr val="0000FF"/>
                            </a:solidFill>
                            <a:latin typeface="Cambria Math" panose="02040503050406030204" pitchFamily="18" charset="0"/>
                          </a:rPr>
                        </m:ctrlPr>
                      </m:sSubSupPr>
                      <m:e>
                        <m:r>
                          <m:rPr>
                            <m:sty m:val="p"/>
                          </m:rPr>
                          <a:rPr lang="el-GR" altLang="zh-TW" i="1">
                            <a:solidFill>
                              <a:srgbClr val="0000FF"/>
                            </a:solidFill>
                            <a:latin typeface="Cambria Math" panose="02040503050406030204" pitchFamily="18" charset="0"/>
                            <a:ea typeface="Cambria Math" panose="02040503050406030204" pitchFamily="18" charset="0"/>
                          </a:rPr>
                          <m:t>Λ</m:t>
                        </m:r>
                      </m:e>
                      <m:sub>
                        <m:r>
                          <a:rPr lang="en-US" altLang="zh-TW" i="1">
                            <a:solidFill>
                              <a:srgbClr val="0000FF"/>
                            </a:solidFill>
                            <a:latin typeface="Cambria Math" panose="02040503050406030204" pitchFamily="18" charset="0"/>
                            <a:ea typeface="Cambria Math" panose="02040503050406030204" pitchFamily="18" charset="0"/>
                          </a:rPr>
                          <m:t>𝑚</m:t>
                        </m:r>
                      </m:sub>
                      <m:sup>
                        <m:r>
                          <a:rPr lang="en-US" altLang="zh-TW" i="1">
                            <a:solidFill>
                              <a:srgbClr val="0000FF"/>
                            </a:solidFill>
                            <a:latin typeface="Cambria Math" panose="02040503050406030204" pitchFamily="18" charset="0"/>
                          </a:rPr>
                          <m:t>(1/2)</m:t>
                        </m:r>
                      </m:sup>
                    </m:sSubSup>
                  </m:oMath>
                </a14:m>
                <a:r>
                  <a:rPr lang="en-US" altLang="zh-TW" dirty="0"/>
                  <a:t> respectively</a:t>
                </a:r>
              </a:p>
              <a:p>
                <a:pPr lvl="1">
                  <a:lnSpc>
                    <a:spcPct val="120000"/>
                  </a:lnSpc>
                  <a:buFont typeface="Wingdings" panose="05000000000000000000" pitchFamily="2" charset="2"/>
                  <a:buChar char="l"/>
                </a:pPr>
                <a14:m>
                  <m:oMath xmlns:m="http://schemas.openxmlformats.org/officeDocument/2006/math">
                    <m:sSub>
                      <m:sSubPr>
                        <m:ctrlPr>
                          <a:rPr lang="en-US" altLang="zh-TW" i="1">
                            <a:solidFill>
                              <a:srgbClr val="006600"/>
                            </a:solidFill>
                            <a:latin typeface="Cambria Math" panose="02040503050406030204" pitchFamily="18" charset="0"/>
                          </a:rPr>
                        </m:ctrlPr>
                      </m:sSubPr>
                      <m:e>
                        <m:r>
                          <a:rPr lang="en-US" altLang="zh-TW" i="1">
                            <a:solidFill>
                              <a:srgbClr val="006600"/>
                            </a:solidFill>
                            <a:latin typeface="Cambria Math" panose="02040503050406030204" pitchFamily="18" charset="0"/>
                          </a:rPr>
                          <m:t>𝐸</m:t>
                        </m:r>
                      </m:e>
                      <m:sub>
                        <m:r>
                          <a:rPr lang="en-US" altLang="zh-TW" i="1">
                            <a:solidFill>
                              <a:srgbClr val="006600"/>
                            </a:solidFill>
                            <a:latin typeface="Cambria Math" panose="02040503050406030204" pitchFamily="18" charset="0"/>
                          </a:rPr>
                          <m:t>𝑚</m:t>
                        </m:r>
                      </m:sub>
                    </m:sSub>
                    <m:r>
                      <a:rPr lang="en-US" altLang="zh-TW" i="1">
                        <a:solidFill>
                          <a:srgbClr val="006600"/>
                        </a:solidFill>
                        <a:latin typeface="Cambria Math" panose="02040503050406030204" pitchFamily="18" charset="0"/>
                      </a:rPr>
                      <m:t> </m:t>
                    </m:r>
                  </m:oMath>
                </a14:m>
                <a:r>
                  <a:rPr lang="en-US" altLang="zh-TW" dirty="0"/>
                  <a:t>: the matrix of </a:t>
                </a:r>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dirty="0"/>
                  <a:t> eigenvectors</a:t>
                </a:r>
              </a:p>
              <a:p>
                <a:pPr lvl="1">
                  <a:lnSpc>
                    <a:spcPct val="120000"/>
                  </a:lnSpc>
                  <a:buFont typeface="Wingdings" panose="05000000000000000000" pitchFamily="2" charset="2"/>
                  <a:buChar char="l"/>
                </a:pPr>
                <a14:m>
                  <m:oMath xmlns:m="http://schemas.openxmlformats.org/officeDocument/2006/math">
                    <m:sSub>
                      <m:sSubPr>
                        <m:ctrlPr>
                          <a:rPr lang="en-US" altLang="zh-TW" i="1" smtClean="0">
                            <a:solidFill>
                              <a:srgbClr val="006600"/>
                            </a:solidFill>
                            <a:latin typeface="Cambria Math" panose="02040503050406030204" pitchFamily="18" charset="0"/>
                          </a:rPr>
                        </m:ctrlPr>
                      </m:sSubPr>
                      <m:e>
                        <m:r>
                          <m:rPr>
                            <m:sty m:val="p"/>
                          </m:rPr>
                          <a:rPr lang="el-GR" altLang="zh-TW" i="1" smtClean="0">
                            <a:solidFill>
                              <a:srgbClr val="006600"/>
                            </a:solidFill>
                            <a:latin typeface="Cambria Math" panose="02040503050406030204" pitchFamily="18" charset="0"/>
                            <a:ea typeface="Cambria Math" panose="02040503050406030204" pitchFamily="18" charset="0"/>
                          </a:rPr>
                          <m:t>Λ</m:t>
                        </m:r>
                      </m:e>
                      <m:sub>
                        <m:r>
                          <a:rPr lang="en-US" altLang="zh-TW" i="1">
                            <a:solidFill>
                              <a:srgbClr val="006600"/>
                            </a:solidFill>
                            <a:latin typeface="Cambria Math" panose="02040503050406030204" pitchFamily="18" charset="0"/>
                          </a:rPr>
                          <m:t>𝑚</m:t>
                        </m:r>
                      </m:sub>
                    </m:sSub>
                    <m:r>
                      <a:rPr lang="en-US" altLang="zh-TW" i="1">
                        <a:solidFill>
                          <a:srgbClr val="006600"/>
                        </a:solidFill>
                        <a:latin typeface="Cambria Math" panose="02040503050406030204" pitchFamily="18" charset="0"/>
                      </a:rPr>
                      <m:t> </m:t>
                    </m:r>
                  </m:oMath>
                </a14:m>
                <a:r>
                  <a:rPr lang="en-US" altLang="zh-TW" dirty="0"/>
                  <a:t>: the diagonal matrix of </a:t>
                </a:r>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dirty="0"/>
                  <a:t> eigenvalues of </a:t>
                </a:r>
                <a:r>
                  <a:rPr lang="en-US" altLang="zh-TW" b="1" i="1" dirty="0"/>
                  <a:t>B</a:t>
                </a:r>
              </a:p>
            </p:txBody>
          </p:sp>
        </mc:Choice>
        <mc:Fallback>
          <p:sp>
            <p:nvSpPr>
              <p:cNvPr id="3" name="內容版面配置區 2">
                <a:extLst>
                  <a:ext uri="{FF2B5EF4-FFF2-40B4-BE49-F238E27FC236}">
                    <a16:creationId xmlns:a16="http://schemas.microsoft.com/office/drawing/2014/main" xmlns="" xmlns:a14="http://schemas.microsoft.com/office/drawing/2010/main" id="{D1F5222D-C846-4D38-98FA-FD25A20C9D50}"/>
                  </a:ext>
                </a:extLst>
              </p:cNvPr>
              <p:cNvSpPr>
                <a:spLocks noGrp="1" noRot="1" noChangeAspect="1" noMove="1" noResize="1" noEditPoints="1" noAdjustHandles="1" noChangeArrowheads="1" noChangeShapeType="1" noTextEdit="1"/>
              </p:cNvSpPr>
              <p:nvPr>
                <p:ph idx="1"/>
              </p:nvPr>
            </p:nvSpPr>
            <p:spPr>
              <a:blipFill>
                <a:blip r:embed="rId2" cstate="print"/>
                <a:stretch>
                  <a:fillRect l="-667" t="-500" r="-1481"/>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18</a:t>
            </a:fld>
            <a:endParaRPr lang="zh-TW" altLang="en-US"/>
          </a:p>
        </p:txBody>
      </p:sp>
    </p:spTree>
    <p:extLst>
      <p:ext uri="{BB962C8B-B14F-4D97-AF65-F5344CB8AC3E}">
        <p14:creationId xmlns:p14="http://schemas.microsoft.com/office/powerpoint/2010/main" xmlns="" val="124965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91D1F6A-9118-44E9-9FE5-6654FA1538C6}"/>
              </a:ext>
            </a:extLst>
          </p:cNvPr>
          <p:cNvSpPr>
            <a:spLocks noGrp="1"/>
          </p:cNvSpPr>
          <p:nvPr>
            <p:ph type="title"/>
          </p:nvPr>
        </p:nvSpPr>
        <p:spPr/>
        <p:txBody>
          <a:bodyPr/>
          <a:lstStyle/>
          <a:p>
            <a:r>
              <a:rPr lang="en-US" altLang="zh-TW" dirty="0"/>
              <a:t>Introduction</a:t>
            </a:r>
            <a:endParaRPr lang="zh-TW" altLang="en-US" dirty="0"/>
          </a:p>
        </p:txBody>
      </p:sp>
      <p:sp>
        <p:nvSpPr>
          <p:cNvPr id="3" name="內容版面配置區 2">
            <a:extLst>
              <a:ext uri="{FF2B5EF4-FFF2-40B4-BE49-F238E27FC236}">
                <a16:creationId xmlns:a16="http://schemas.microsoft.com/office/drawing/2014/main" xmlns="" id="{2E53A961-B051-4956-8C04-1AF9A448CCE7}"/>
              </a:ext>
            </a:extLst>
          </p:cNvPr>
          <p:cNvSpPr>
            <a:spLocks noGrp="1"/>
          </p:cNvSpPr>
          <p:nvPr>
            <p:ph idx="1"/>
          </p:nvPr>
        </p:nvSpPr>
        <p:spPr>
          <a:xfrm>
            <a:off x="457200" y="1600200"/>
            <a:ext cx="8686800" cy="5257800"/>
          </a:xfrm>
        </p:spPr>
        <p:txBody>
          <a:bodyPr>
            <a:normAutofit/>
          </a:bodyPr>
          <a:lstStyle/>
          <a:p>
            <a:pPr>
              <a:lnSpc>
                <a:spcPct val="150000"/>
              </a:lnSpc>
              <a:buClr>
                <a:schemeClr val="accent5">
                  <a:lumMod val="50000"/>
                </a:schemeClr>
              </a:buClr>
              <a:buFont typeface="Wingdings" panose="05000000000000000000" pitchFamily="2" charset="2"/>
              <a:buChar char="l"/>
            </a:pPr>
            <a:r>
              <a:rPr lang="en-US" altLang="zh-TW" dirty="0"/>
              <a:t>A method for transformed multivariate data in </a:t>
            </a:r>
            <a:r>
              <a:rPr lang="en-US" altLang="zh-TW" dirty="0">
                <a:solidFill>
                  <a:srgbClr val="FF0000"/>
                </a:solidFill>
              </a:rPr>
              <a:t>low-dimensional</a:t>
            </a:r>
            <a:r>
              <a:rPr lang="en-US" altLang="zh-TW" dirty="0"/>
              <a:t> space.</a:t>
            </a:r>
          </a:p>
          <a:p>
            <a:pPr>
              <a:lnSpc>
                <a:spcPct val="150000"/>
              </a:lnSpc>
              <a:buClr>
                <a:schemeClr val="accent5">
                  <a:lumMod val="50000"/>
                </a:schemeClr>
              </a:buClr>
              <a:buFont typeface="Wingdings" panose="05000000000000000000" pitchFamily="2" charset="2"/>
              <a:buChar char="l"/>
            </a:pPr>
            <a:r>
              <a:rPr lang="en-US" altLang="zh-TW" dirty="0"/>
              <a:t>MDS deal with the following problem:</a:t>
            </a:r>
          </a:p>
          <a:p>
            <a:pPr lvl="1">
              <a:lnSpc>
                <a:spcPct val="150000"/>
              </a:lnSpc>
              <a:buClr>
                <a:schemeClr val="accent5">
                  <a:lumMod val="75000"/>
                </a:schemeClr>
              </a:buClr>
              <a:buFont typeface="Wingdings" panose="05000000000000000000" pitchFamily="2" charset="2"/>
              <a:buChar char="n"/>
            </a:pPr>
            <a:r>
              <a:rPr lang="en-US" altLang="zh-TW" sz="2200" dirty="0">
                <a:solidFill>
                  <a:schemeClr val="accent5">
                    <a:lumMod val="75000"/>
                  </a:schemeClr>
                </a:solidFill>
              </a:rPr>
              <a:t>For a set observed similarities between every pair of </a:t>
            </a:r>
            <a:r>
              <a:rPr lang="en-US" altLang="zh-TW" sz="2200" i="1" dirty="0">
                <a:solidFill>
                  <a:srgbClr val="FF0000"/>
                </a:solidFill>
                <a:latin typeface="Times New Roman" panose="02020603050405020304" pitchFamily="18" charset="0"/>
                <a:cs typeface="Times New Roman" panose="02020603050405020304" pitchFamily="18" charset="0"/>
              </a:rPr>
              <a:t>N</a:t>
            </a:r>
            <a:r>
              <a:rPr lang="en-US" altLang="zh-TW" sz="2200" dirty="0"/>
              <a:t> </a:t>
            </a:r>
            <a:r>
              <a:rPr lang="en-US" altLang="zh-TW" sz="2200" dirty="0">
                <a:solidFill>
                  <a:schemeClr val="accent5">
                    <a:lumMod val="75000"/>
                  </a:schemeClr>
                </a:solidFill>
              </a:rPr>
              <a:t>items, find a representation of items in few dimensions such that interitem proximities ‘‘ </a:t>
            </a:r>
            <a:r>
              <a:rPr lang="en-US" altLang="zh-TW" sz="2200" dirty="0" smtClean="0">
                <a:solidFill>
                  <a:schemeClr val="accent5">
                    <a:lumMod val="75000"/>
                  </a:schemeClr>
                </a:solidFill>
              </a:rPr>
              <a:t>near match ” </a:t>
            </a:r>
            <a:r>
              <a:rPr lang="en-US" altLang="zh-TW" sz="2200" dirty="0">
                <a:solidFill>
                  <a:schemeClr val="accent5">
                    <a:lumMod val="75000"/>
                  </a:schemeClr>
                </a:solidFill>
              </a:rPr>
              <a:t>the original similarities .</a:t>
            </a:r>
          </a:p>
          <a:p>
            <a:pPr>
              <a:lnSpc>
                <a:spcPct val="150000"/>
              </a:lnSpc>
              <a:buClr>
                <a:schemeClr val="accent4">
                  <a:lumMod val="50000"/>
                </a:schemeClr>
              </a:buClr>
              <a:buFont typeface="Wingdings" panose="05000000000000000000" pitchFamily="2" charset="2"/>
              <a:buChar char="l"/>
            </a:pPr>
            <a:r>
              <a:rPr lang="en-US" altLang="zh-TW" dirty="0"/>
              <a:t>Two basic mechanism of MDS procedure:</a:t>
            </a:r>
          </a:p>
          <a:p>
            <a:pPr lvl="1">
              <a:lnSpc>
                <a:spcPct val="150000"/>
              </a:lnSpc>
              <a:buClr>
                <a:schemeClr val="accent5">
                  <a:lumMod val="75000"/>
                </a:schemeClr>
              </a:buClr>
              <a:buFont typeface="Wingdings" panose="05000000000000000000" pitchFamily="2" charset="2"/>
              <a:buChar char="n"/>
            </a:pPr>
            <a:r>
              <a:rPr lang="en-US" altLang="zh-TW" sz="2200" dirty="0">
                <a:solidFill>
                  <a:schemeClr val="accent5">
                    <a:lumMod val="75000"/>
                  </a:schemeClr>
                </a:solidFill>
              </a:rPr>
              <a:t>Metric (Classical) MDS</a:t>
            </a:r>
          </a:p>
          <a:p>
            <a:pPr lvl="1">
              <a:lnSpc>
                <a:spcPct val="150000"/>
              </a:lnSpc>
              <a:buClr>
                <a:schemeClr val="accent5">
                  <a:lumMod val="75000"/>
                </a:schemeClr>
              </a:buClr>
              <a:buFont typeface="Wingdings" panose="05000000000000000000" pitchFamily="2" charset="2"/>
              <a:buChar char="n"/>
            </a:pPr>
            <a:r>
              <a:rPr lang="en-US" altLang="zh-TW" sz="2200" dirty="0">
                <a:solidFill>
                  <a:schemeClr val="accent5">
                    <a:lumMod val="75000"/>
                  </a:schemeClr>
                </a:solidFill>
              </a:rPr>
              <a:t>Non-metric MDS</a:t>
            </a:r>
            <a:endParaRPr lang="zh-TW" altLang="en-US" sz="2200" dirty="0">
              <a:solidFill>
                <a:schemeClr val="accent5">
                  <a:lumMod val="75000"/>
                </a:schemeClr>
              </a:solidFill>
            </a:endParaRPr>
          </a:p>
        </p:txBody>
      </p:sp>
      <p:sp>
        <p:nvSpPr>
          <p:cNvPr id="8" name="投影片編號版面配置區 7"/>
          <p:cNvSpPr>
            <a:spLocks noGrp="1"/>
          </p:cNvSpPr>
          <p:nvPr>
            <p:ph type="sldNum" sz="quarter" idx="12"/>
          </p:nvPr>
        </p:nvSpPr>
        <p:spPr/>
        <p:txBody>
          <a:bodyPr/>
          <a:lstStyle/>
          <a:p>
            <a:fld id="{90544606-A084-4404-B9A1-9A56BFA65CBE}" type="slidenum">
              <a:rPr lang="zh-TW" altLang="en-US" smtClean="0"/>
              <a:pPr/>
              <a:t>1</a:t>
            </a:fld>
            <a:endParaRPr lang="zh-TW" altLang="en-US"/>
          </a:p>
        </p:txBody>
      </p:sp>
    </p:spTree>
    <p:extLst>
      <p:ext uri="{BB962C8B-B14F-4D97-AF65-F5344CB8AC3E}">
        <p14:creationId xmlns:p14="http://schemas.microsoft.com/office/powerpoint/2010/main" xmlns="" val="355801654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83FD0D2-7B2C-4AD4-98B1-C45DF560F859}"/>
              </a:ext>
            </a:extLst>
          </p:cNvPr>
          <p:cNvSpPr>
            <a:spLocks noGrp="1"/>
          </p:cNvSpPr>
          <p:nvPr>
            <p:ph type="title"/>
          </p:nvPr>
        </p:nvSpPr>
        <p:spPr/>
        <p:txBody>
          <a:bodyPr/>
          <a:lstStyle/>
          <a:p>
            <a:r>
              <a:rPr lang="en-US" altLang="zh-TW" dirty="0"/>
              <a:t>Metric MDS </a:t>
            </a:r>
            <a:r>
              <a:rPr lang="en-US" altLang="zh-TW" dirty="0">
                <a:solidFill>
                  <a:schemeClr val="bg2">
                    <a:lumMod val="50000"/>
                  </a:schemeClr>
                </a:solidFill>
              </a:rPr>
              <a:t>--</a:t>
            </a:r>
            <a:r>
              <a:rPr lang="en-US" altLang="zh-TW" dirty="0"/>
              <a:t> </a:t>
            </a:r>
            <a:r>
              <a:rPr lang="en-US" altLang="zh-TW" sz="3600" dirty="0">
                <a:solidFill>
                  <a:schemeClr val="accent1">
                    <a:lumMod val="50000"/>
                  </a:schemeClr>
                </a:solidFill>
              </a:rPr>
              <a:t>example</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6798ADB5-5AB3-4FE8-84BC-EC8BDB6C6362}"/>
                  </a:ext>
                </a:extLst>
              </p:cNvPr>
              <p:cNvSpPr>
                <a:spLocks noGrp="1"/>
              </p:cNvSpPr>
              <p:nvPr>
                <p:ph idx="1"/>
              </p:nvPr>
            </p:nvSpPr>
            <p:spPr>
              <a:xfrm>
                <a:off x="457200" y="1600200"/>
                <a:ext cx="8795320" cy="5257800"/>
              </a:xfrm>
            </p:spPr>
            <p:txBody>
              <a:bodyPr/>
              <a:lstStyle/>
              <a:p>
                <a:pPr>
                  <a:lnSpc>
                    <a:spcPct val="110000"/>
                  </a:lnSpc>
                </a:pPr>
                <a:r>
                  <a:rPr lang="en-US" altLang="zh-TW" dirty="0">
                    <a:solidFill>
                      <a:srgbClr val="3333FF"/>
                    </a:solidFill>
                  </a:rPr>
                  <a:t>Since there’re </a:t>
                </a:r>
                <a:r>
                  <a:rPr lang="en-US" altLang="zh-TW" i="1" dirty="0">
                    <a:solidFill>
                      <a:srgbClr val="FF0000"/>
                    </a:solidFill>
                    <a:latin typeface="Times New Roman" panose="02020603050405020304" pitchFamily="18" charset="0"/>
                    <a:cs typeface="Times New Roman" panose="02020603050405020304" pitchFamily="18" charset="0"/>
                  </a:rPr>
                  <a:t>n</a:t>
                </a:r>
                <a:r>
                  <a:rPr lang="en-US" altLang="zh-TW" dirty="0">
                    <a:solidFill>
                      <a:srgbClr val="3333FF"/>
                    </a:solidFill>
                  </a:rPr>
                  <a:t>=</a:t>
                </a:r>
                <a:r>
                  <a:rPr lang="en-US" altLang="zh-TW" dirty="0">
                    <a:solidFill>
                      <a:srgbClr val="FF0000"/>
                    </a:solidFill>
                  </a:rPr>
                  <a:t>4</a:t>
                </a:r>
                <a:r>
                  <a:rPr lang="en-US" altLang="zh-TW" dirty="0">
                    <a:solidFill>
                      <a:srgbClr val="3333FF"/>
                    </a:solidFill>
                  </a:rPr>
                  <a:t> objects , the matrix </a:t>
                </a:r>
                <a14:m>
                  <m:oMath xmlns:m="http://schemas.openxmlformats.org/officeDocument/2006/math">
                    <m:r>
                      <a:rPr lang="en-US" altLang="zh-TW" i="1">
                        <a:latin typeface="Cambria Math" panose="02040503050406030204" pitchFamily="18" charset="0"/>
                      </a:rPr>
                      <m:t>𝐽</m:t>
                    </m:r>
                  </m:oMath>
                </a14:m>
                <a:r>
                  <a:rPr lang="en-US" altLang="zh-TW" dirty="0">
                    <a:solidFill>
                      <a:srgbClr val="3333FF"/>
                    </a:solidFill>
                  </a:rPr>
                  <a:t> is calculated by</a:t>
                </a:r>
              </a:p>
              <a:p>
                <a:pPr marL="0" indent="0">
                  <a:lnSpc>
                    <a:spcPct val="110000"/>
                  </a:lnSpc>
                  <a:buNone/>
                </a:pPr>
                <a14:m>
                  <m:oMathPara xmlns:m="http://schemas.openxmlformats.org/officeDocument/2006/math">
                    <m:oMathParaPr>
                      <m:jc m:val="left"/>
                    </m:oMathParaPr>
                    <m:oMath xmlns:m="http://schemas.openxmlformats.org/officeDocument/2006/math">
                      <m:r>
                        <a:rPr lang="en-US" altLang="zh-TW" b="0" i="1" smtClean="0">
                          <a:solidFill>
                            <a:schemeClr val="tx1"/>
                          </a:solidFill>
                          <a:latin typeface="Cambria Math" panose="02040503050406030204" pitchFamily="18" charset="0"/>
                        </a:rPr>
                        <m:t>𝐽</m:t>
                      </m:r>
                      <m:r>
                        <a:rPr lang="en-US" altLang="zh-TW" b="0" i="1" smtClean="0">
                          <a:solidFill>
                            <a:schemeClr val="tx1"/>
                          </a:solidFill>
                          <a:latin typeface="Cambria Math" panose="02040503050406030204" pitchFamily="18" charset="0"/>
                        </a:rPr>
                        <m:t>=</m:t>
                      </m:r>
                      <m:d>
                        <m:dPr>
                          <m:begChr m:val="["/>
                          <m:endChr m:val="]"/>
                          <m:ctrlPr>
                            <a:rPr lang="en-US" altLang="zh-TW" b="0" i="1" smtClean="0">
                              <a:solidFill>
                                <a:schemeClr val="tx1"/>
                              </a:solidFill>
                              <a:latin typeface="Cambria Math" panose="02040503050406030204" pitchFamily="18" charset="0"/>
                            </a:rPr>
                          </m:ctrlPr>
                        </m:dPr>
                        <m:e>
                          <m:eqArr>
                            <m:eqArrPr>
                              <m:ctrlPr>
                                <a:rPr lang="en-US" altLang="zh-TW" b="0" i="1" smtClean="0">
                                  <a:solidFill>
                                    <a:schemeClr val="tx1"/>
                                  </a:solidFill>
                                  <a:latin typeface="Cambria Math" panose="02040503050406030204" pitchFamily="18" charset="0"/>
                                </a:rPr>
                              </m:ctrlPr>
                            </m:eqArrPr>
                            <m:e>
                              <m:r>
                                <a:rPr lang="en-US" altLang="zh-TW" b="0" i="1" smtClean="0">
                                  <a:solidFill>
                                    <a:schemeClr val="tx1"/>
                                  </a:solidFill>
                                  <a:latin typeface="Cambria Math" panose="02040503050406030204" pitchFamily="18" charset="0"/>
                                </a:rPr>
                                <m:t>1 </m:t>
                              </m:r>
                            </m:e>
                            <m:e>
                              <m:r>
                                <a:rPr lang="en-US" altLang="zh-TW" b="0" i="1" smtClean="0">
                                  <a:latin typeface="Cambria Math" panose="02040503050406030204" pitchFamily="18" charset="0"/>
                                </a:rPr>
                                <m:t>0 </m:t>
                              </m:r>
                            </m:e>
                            <m:e>
                              <m:r>
                                <a:rPr lang="en-US" altLang="zh-TW" b="0" i="1" smtClean="0">
                                  <a:latin typeface="Cambria Math" panose="02040503050406030204" pitchFamily="18" charset="0"/>
                                </a:rPr>
                                <m:t>0 </m:t>
                              </m:r>
                            </m:e>
                            <m:e>
                              <m:r>
                                <a:rPr lang="en-US" altLang="zh-TW" b="0" i="1" smtClean="0">
                                  <a:latin typeface="Cambria Math" panose="02040503050406030204" pitchFamily="18" charset="0"/>
                                </a:rPr>
                                <m:t>0 </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 0 </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0</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 0 </m:t>
                              </m:r>
                            </m:e>
                            <m:e>
                              <m:r>
                                <a:rPr lang="en-US" altLang="zh-TW" b="0" i="1" smtClean="0">
                                  <a:latin typeface="Cambria Math" panose="02040503050406030204" pitchFamily="18" charset="0"/>
                                </a:rPr>
                                <m:t>0</m:t>
                              </m:r>
                            </m:e>
                            <m:e>
                              <m:r>
                                <a:rPr lang="en-US" altLang="zh-TW" b="0" i="1" smtClean="0">
                                  <a:latin typeface="Cambria Math" panose="02040503050406030204" pitchFamily="18" charset="0"/>
                                </a:rPr>
                                <m:t>1</m:t>
                              </m:r>
                            </m:e>
                            <m:e>
                              <m:r>
                                <a:rPr lang="en-US" altLang="zh-TW" b="0" i="1" smtClean="0">
                                  <a:latin typeface="Cambria Math" panose="02040503050406030204" pitchFamily="18" charset="0"/>
                                </a:rPr>
                                <m:t>0</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 0</m:t>
                              </m:r>
                            </m:e>
                            <m:e>
                              <m:r>
                                <a:rPr lang="en-US" altLang="zh-TW" b="0" i="1" smtClean="0">
                                  <a:latin typeface="Cambria Math" panose="02040503050406030204" pitchFamily="18" charset="0"/>
                                </a:rPr>
                                <m:t> 0</m:t>
                              </m:r>
                            </m:e>
                            <m:e>
                              <m:r>
                                <a:rPr lang="en-US" altLang="zh-TW" b="0" i="1" smtClean="0">
                                  <a:latin typeface="Cambria Math" panose="02040503050406030204" pitchFamily="18" charset="0"/>
                                </a:rPr>
                                <m:t> 0</m:t>
                              </m:r>
                            </m:e>
                            <m:e>
                              <m:r>
                                <a:rPr lang="en-US" altLang="zh-TW" b="0" i="1" smtClean="0">
                                  <a:latin typeface="Cambria Math" panose="02040503050406030204" pitchFamily="18" charset="0"/>
                                </a:rPr>
                                <m:t> 1</m:t>
                              </m:r>
                            </m:e>
                          </m:eqArr>
                        </m:e>
                      </m:d>
                      <m:r>
                        <a:rPr lang="en-US" altLang="zh-TW" b="0" i="1" smtClean="0">
                          <a:solidFill>
                            <a:schemeClr val="tx1"/>
                          </a:solidFill>
                          <a:latin typeface="Cambria Math" panose="02040503050406030204" pitchFamily="18" charset="0"/>
                        </a:rPr>
                        <m:t>−</m:t>
                      </m:r>
                      <m:f>
                        <m:fPr>
                          <m:ctrlPr>
                            <a:rPr lang="en-US" altLang="zh-TW" b="0" i="1" smtClean="0">
                              <a:solidFill>
                                <a:schemeClr val="tx1"/>
                              </a:solidFill>
                              <a:latin typeface="Cambria Math" panose="02040503050406030204" pitchFamily="18" charset="0"/>
                            </a:rPr>
                          </m:ctrlPr>
                        </m:fPr>
                        <m:num>
                          <m:r>
                            <a:rPr lang="en-US" altLang="zh-TW" b="0" i="1" smtClean="0">
                              <a:solidFill>
                                <a:schemeClr val="tx1"/>
                              </a:solidFill>
                              <a:latin typeface="Cambria Math" panose="02040503050406030204" pitchFamily="18" charset="0"/>
                            </a:rPr>
                            <m:t>1</m:t>
                          </m:r>
                        </m:num>
                        <m:den>
                          <m:r>
                            <a:rPr lang="en-US" altLang="zh-TW" b="0" i="1" smtClean="0">
                              <a:solidFill>
                                <a:srgbClr val="FF0000"/>
                              </a:solidFill>
                              <a:latin typeface="Cambria Math" panose="02040503050406030204" pitchFamily="18" charset="0"/>
                            </a:rPr>
                            <m:t>4</m:t>
                          </m:r>
                        </m:den>
                      </m:f>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i="1">
                                  <a:latin typeface="Cambria Math" panose="02040503050406030204" pitchFamily="18" charset="0"/>
                                </a:rPr>
                                <m:t>1</m:t>
                              </m:r>
                              <m:r>
                                <a:rPr lang="en-US" altLang="zh-TW" b="0" i="1" smtClean="0">
                                  <a:latin typeface="Cambria Math" panose="02040503050406030204" pitchFamily="18" charset="0"/>
                                </a:rPr>
                                <m:t> </m:t>
                              </m:r>
                            </m:e>
                            <m:e>
                              <m:r>
                                <a:rPr lang="en-US" altLang="zh-TW" b="0" i="1" smtClean="0">
                                  <a:latin typeface="Cambria Math" panose="02040503050406030204" pitchFamily="18" charset="0"/>
                                </a:rPr>
                                <m:t>1 </m:t>
                              </m:r>
                            </m:e>
                            <m:e>
                              <m:r>
                                <a:rPr lang="en-US" altLang="zh-TW" b="0" i="1" smtClean="0">
                                  <a:latin typeface="Cambria Math" panose="02040503050406030204" pitchFamily="18" charset="0"/>
                                </a:rPr>
                                <m:t>1 </m:t>
                              </m:r>
                            </m:e>
                            <m:e>
                              <m:r>
                                <a:rPr lang="en-US" altLang="zh-TW" b="0" i="1" smtClean="0">
                                  <a:latin typeface="Cambria Math" panose="02040503050406030204" pitchFamily="18" charset="0"/>
                                </a:rPr>
                                <m:t>1 </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 1</m:t>
                              </m:r>
                            </m:e>
                            <m:e>
                              <m:r>
                                <a:rPr lang="en-US" altLang="zh-TW" b="0" i="1" smtClean="0">
                                  <a:latin typeface="Cambria Math" panose="02040503050406030204" pitchFamily="18" charset="0"/>
                                </a:rPr>
                                <m:t> </m:t>
                              </m:r>
                              <m:r>
                                <a:rPr lang="en-US" altLang="zh-TW" i="1">
                                  <a:latin typeface="Cambria Math" panose="02040503050406030204" pitchFamily="18" charset="0"/>
                                </a:rPr>
                                <m:t>1</m:t>
                              </m:r>
                            </m:e>
                            <m:e>
                              <m:r>
                                <a:rPr lang="en-US" altLang="zh-TW" b="0" i="1" smtClean="0">
                                  <a:latin typeface="Cambria Math" panose="02040503050406030204" pitchFamily="18" charset="0"/>
                                </a:rPr>
                                <m:t> 1</m:t>
                              </m:r>
                            </m:e>
                            <m:e>
                              <m:r>
                                <a:rPr lang="en-US" altLang="zh-TW" b="0" i="1" smtClean="0">
                                  <a:latin typeface="Cambria Math" panose="02040503050406030204" pitchFamily="18" charset="0"/>
                                </a:rPr>
                                <m:t> 1</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 1 </m:t>
                              </m:r>
                            </m:e>
                            <m:e>
                              <m:r>
                                <a:rPr lang="en-US" altLang="zh-TW" b="0" i="1" smtClean="0">
                                  <a:latin typeface="Cambria Math" panose="02040503050406030204" pitchFamily="18" charset="0"/>
                                </a:rPr>
                                <m:t> 1 </m:t>
                              </m:r>
                            </m:e>
                            <m:e>
                              <m:r>
                                <a:rPr lang="en-US" altLang="zh-TW" b="0" i="1" smtClean="0">
                                  <a:latin typeface="Cambria Math" panose="02040503050406030204" pitchFamily="18" charset="0"/>
                                </a:rPr>
                                <m:t> </m:t>
                              </m:r>
                              <m:r>
                                <a:rPr lang="en-US" altLang="zh-TW" i="1">
                                  <a:latin typeface="Cambria Math" panose="02040503050406030204" pitchFamily="18" charset="0"/>
                                </a:rPr>
                                <m:t>1</m:t>
                              </m:r>
                              <m:r>
                                <a:rPr lang="en-US" altLang="zh-TW" b="0" i="1" smtClean="0">
                                  <a:latin typeface="Cambria Math" panose="02040503050406030204" pitchFamily="18" charset="0"/>
                                </a:rPr>
                                <m:t> </m:t>
                              </m:r>
                            </m:e>
                            <m:e>
                              <m:r>
                                <a:rPr lang="en-US" altLang="zh-TW" b="0" i="1" smtClean="0">
                                  <a:latin typeface="Cambria Math" panose="02040503050406030204" pitchFamily="18" charset="0"/>
                                </a:rPr>
                                <m:t> 1 </m:t>
                              </m:r>
                            </m:e>
                          </m:eqArr>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 1</m:t>
                              </m:r>
                            </m:e>
                            <m:e>
                              <m:r>
                                <a:rPr lang="en-US" altLang="zh-TW" b="0" i="1" smtClean="0">
                                  <a:latin typeface="Cambria Math" panose="02040503050406030204" pitchFamily="18" charset="0"/>
                                </a:rPr>
                                <m:t> 1</m:t>
                              </m:r>
                            </m:e>
                            <m:e>
                              <m:r>
                                <a:rPr lang="en-US" altLang="zh-TW" b="0" i="1" smtClean="0">
                                  <a:latin typeface="Cambria Math" panose="02040503050406030204" pitchFamily="18" charset="0"/>
                                </a:rPr>
                                <m:t> 1</m:t>
                              </m:r>
                            </m:e>
                            <m:e>
                              <m:r>
                                <a:rPr lang="en-US" altLang="zh-TW" b="0" i="1" smtClean="0">
                                  <a:latin typeface="Cambria Math" panose="02040503050406030204" pitchFamily="18" charset="0"/>
                                </a:rPr>
                                <m:t> </m:t>
                              </m:r>
                              <m:r>
                                <a:rPr lang="en-US" altLang="zh-TW" i="1">
                                  <a:latin typeface="Cambria Math" panose="02040503050406030204" pitchFamily="18" charset="0"/>
                                </a:rPr>
                                <m:t>1</m:t>
                              </m:r>
                            </m:e>
                          </m:eqArr>
                        </m:e>
                      </m:d>
                      <m:r>
                        <a:rPr lang="en-US" altLang="zh-TW" b="0" i="1" smtClean="0">
                          <a:latin typeface="Cambria Math" panose="02040503050406030204" pitchFamily="18" charset="0"/>
                        </a:rPr>
                        <m:t>=</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b="0" i="1" smtClean="0">
                                  <a:latin typeface="Cambria Math" panose="02040503050406030204" pitchFamily="18" charset="0"/>
                                </a:rPr>
                                <m:t>0.75</m:t>
                              </m:r>
                              <m:r>
                                <a:rPr lang="en-US" altLang="zh-TW" i="1">
                                  <a:latin typeface="Cambria Math" panose="02040503050406030204" pitchFamily="18" charset="0"/>
                                </a:rPr>
                                <m:t> </m:t>
                              </m:r>
                            </m:e>
                            <m:e>
                              <m:r>
                                <a:rPr lang="en-US" altLang="zh-TW" b="0" i="1" smtClean="0">
                                  <a:latin typeface="Cambria Math" panose="02040503050406030204" pitchFamily="18" charset="0"/>
                                </a:rPr>
                                <m:t>−</m:t>
                              </m:r>
                              <m:r>
                                <a:rPr lang="en-US" altLang="zh-TW" i="1">
                                  <a:latin typeface="Cambria Math" panose="02040503050406030204" pitchFamily="18" charset="0"/>
                                </a:rPr>
                                <m:t>0</m:t>
                              </m:r>
                              <m:r>
                                <a:rPr lang="en-US" altLang="zh-TW" b="0" i="1" smtClean="0">
                                  <a:latin typeface="Cambria Math" panose="02040503050406030204" pitchFamily="18" charset="0"/>
                                </a:rPr>
                                <m:t>.25</m:t>
                              </m:r>
                              <m:r>
                                <a:rPr lang="en-US" altLang="zh-TW" i="1">
                                  <a:latin typeface="Cambria Math" panose="02040503050406030204" pitchFamily="18" charset="0"/>
                                </a:rPr>
                                <m:t> </m:t>
                              </m:r>
                            </m:e>
                            <m:e>
                              <m:r>
                                <a:rPr lang="en-US" altLang="zh-TW" b="0" i="1" smtClean="0">
                                  <a:latin typeface="Cambria Math" panose="02040503050406030204" pitchFamily="18" charset="0"/>
                                </a:rPr>
                                <m:t>−</m:t>
                              </m:r>
                              <m:r>
                                <a:rPr lang="en-US" altLang="zh-TW" i="1">
                                  <a:latin typeface="Cambria Math" panose="02040503050406030204" pitchFamily="18" charset="0"/>
                                </a:rPr>
                                <m:t>0</m:t>
                              </m:r>
                              <m:r>
                                <a:rPr lang="en-US" altLang="zh-TW" b="0" i="1" smtClean="0">
                                  <a:latin typeface="Cambria Math" panose="02040503050406030204" pitchFamily="18" charset="0"/>
                                </a:rPr>
                                <m:t>.25</m:t>
                              </m:r>
                              <m:r>
                                <a:rPr lang="en-US" altLang="zh-TW" i="1">
                                  <a:latin typeface="Cambria Math" panose="02040503050406030204" pitchFamily="18" charset="0"/>
                                </a:rPr>
                                <m:t> </m:t>
                              </m:r>
                            </m:e>
                            <m:e>
                              <m:r>
                                <a:rPr lang="en-US" altLang="zh-TW" b="0" i="1" smtClean="0">
                                  <a:latin typeface="Cambria Math" panose="02040503050406030204" pitchFamily="18" charset="0"/>
                                </a:rPr>
                                <m:t>−</m:t>
                              </m:r>
                              <m:r>
                                <a:rPr lang="en-US" altLang="zh-TW" i="1">
                                  <a:latin typeface="Cambria Math" panose="02040503050406030204" pitchFamily="18" charset="0"/>
                                </a:rPr>
                                <m:t>0</m:t>
                              </m:r>
                              <m:r>
                                <a:rPr lang="en-US" altLang="zh-TW" b="0" i="1" smtClean="0">
                                  <a:latin typeface="Cambria Math" panose="02040503050406030204" pitchFamily="18" charset="0"/>
                                </a:rPr>
                                <m:t>.25</m:t>
                              </m:r>
                              <m:r>
                                <a:rPr lang="en-US" altLang="zh-TW" i="1">
                                  <a:latin typeface="Cambria Math" panose="02040503050406030204" pitchFamily="18" charset="0"/>
                                </a:rPr>
                                <m:t> </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rPr>
                                <m:t> </m:t>
                              </m:r>
                              <m:r>
                                <a:rPr lang="en-US" altLang="zh-TW" b="0" i="1" smtClean="0">
                                  <a:latin typeface="Cambria Math" panose="02040503050406030204" pitchFamily="18" charset="0"/>
                                </a:rPr>
                                <m:t>−0.25</m:t>
                              </m:r>
                              <m:r>
                                <a:rPr lang="en-US" altLang="zh-TW" i="1">
                                  <a:latin typeface="Cambria Math" panose="02040503050406030204" pitchFamily="18" charset="0"/>
                                </a:rPr>
                                <m:t> </m:t>
                              </m:r>
                            </m:e>
                            <m:e>
                              <m:r>
                                <a:rPr lang="en-US" altLang="zh-TW" b="0" i="1" smtClean="0">
                                  <a:latin typeface="Cambria Math" panose="02040503050406030204" pitchFamily="18" charset="0"/>
                                </a:rPr>
                                <m:t>0.75</m:t>
                              </m:r>
                            </m:e>
                            <m:e>
                              <m:r>
                                <a:rPr lang="en-US" altLang="zh-TW" b="0" i="1" smtClean="0">
                                  <a:latin typeface="Cambria Math" panose="02040503050406030204" pitchFamily="18" charset="0"/>
                                </a:rPr>
                                <m:t>−</m:t>
                              </m:r>
                              <m:r>
                                <a:rPr lang="en-US" altLang="zh-TW" i="1">
                                  <a:latin typeface="Cambria Math" panose="02040503050406030204" pitchFamily="18" charset="0"/>
                                </a:rPr>
                                <m:t>0</m:t>
                              </m:r>
                              <m:r>
                                <a:rPr lang="en-US" altLang="zh-TW" b="0" i="1" smtClean="0">
                                  <a:latin typeface="Cambria Math" panose="02040503050406030204" pitchFamily="18" charset="0"/>
                                </a:rPr>
                                <m:t>.25</m:t>
                              </m:r>
                            </m:e>
                            <m:e>
                              <m:r>
                                <a:rPr lang="en-US" altLang="zh-TW" b="0" i="1" smtClean="0">
                                  <a:latin typeface="Cambria Math" panose="02040503050406030204" pitchFamily="18" charset="0"/>
                                </a:rPr>
                                <m:t>−</m:t>
                              </m:r>
                              <m:r>
                                <a:rPr lang="en-US" altLang="zh-TW" i="1">
                                  <a:latin typeface="Cambria Math" panose="02040503050406030204" pitchFamily="18" charset="0"/>
                                </a:rPr>
                                <m:t>0</m:t>
                              </m:r>
                              <m:r>
                                <a:rPr lang="en-US" altLang="zh-TW" b="0" i="1" smtClean="0">
                                  <a:latin typeface="Cambria Math" panose="02040503050406030204" pitchFamily="18" charset="0"/>
                                </a:rPr>
                                <m:t>.25</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rPr>
                                <m:t> </m:t>
                              </m:r>
                              <m:r>
                                <a:rPr lang="en-US" altLang="zh-TW" b="0" i="1" smtClean="0">
                                  <a:latin typeface="Cambria Math" panose="02040503050406030204" pitchFamily="18" charset="0"/>
                                </a:rPr>
                                <m:t>−</m:t>
                              </m:r>
                              <m:r>
                                <a:rPr lang="en-US" altLang="zh-TW" i="1">
                                  <a:latin typeface="Cambria Math" panose="02040503050406030204" pitchFamily="18" charset="0"/>
                                </a:rPr>
                                <m:t>0</m:t>
                              </m:r>
                              <m:r>
                                <a:rPr lang="en-US" altLang="zh-TW" b="0" i="1" smtClean="0">
                                  <a:latin typeface="Cambria Math" panose="02040503050406030204" pitchFamily="18" charset="0"/>
                                </a:rPr>
                                <m:t>.25</m:t>
                              </m:r>
                              <m:r>
                                <a:rPr lang="en-US" altLang="zh-TW" i="1">
                                  <a:latin typeface="Cambria Math" panose="02040503050406030204" pitchFamily="18" charset="0"/>
                                </a:rPr>
                                <m:t> </m:t>
                              </m:r>
                            </m:e>
                            <m:e>
                              <m:r>
                                <a:rPr lang="en-US" altLang="zh-TW" b="0" i="1" smtClean="0">
                                  <a:latin typeface="Cambria Math" panose="02040503050406030204" pitchFamily="18" charset="0"/>
                                </a:rPr>
                                <m:t>−</m:t>
                              </m:r>
                              <m:r>
                                <a:rPr lang="en-US" altLang="zh-TW" i="1">
                                  <a:latin typeface="Cambria Math" panose="02040503050406030204" pitchFamily="18" charset="0"/>
                                </a:rPr>
                                <m:t>0</m:t>
                              </m:r>
                              <m:r>
                                <a:rPr lang="en-US" altLang="zh-TW" b="0" i="1" smtClean="0">
                                  <a:latin typeface="Cambria Math" panose="02040503050406030204" pitchFamily="18" charset="0"/>
                                </a:rPr>
                                <m:t>.25</m:t>
                              </m:r>
                            </m:e>
                            <m:e>
                              <m:r>
                                <a:rPr lang="en-US" altLang="zh-TW" b="0" i="1" smtClean="0">
                                  <a:latin typeface="Cambria Math" panose="02040503050406030204" pitchFamily="18" charset="0"/>
                                </a:rPr>
                                <m:t>0.75</m:t>
                              </m:r>
                            </m:e>
                            <m:e>
                              <m:r>
                                <a:rPr lang="en-US" altLang="zh-TW" b="0" i="1" smtClean="0">
                                  <a:latin typeface="Cambria Math" panose="02040503050406030204" pitchFamily="18" charset="0"/>
                                </a:rPr>
                                <m:t>−</m:t>
                              </m:r>
                              <m:r>
                                <a:rPr lang="en-US" altLang="zh-TW" i="1">
                                  <a:latin typeface="Cambria Math" panose="02040503050406030204" pitchFamily="18" charset="0"/>
                                </a:rPr>
                                <m:t>0</m:t>
                              </m:r>
                              <m:r>
                                <a:rPr lang="en-US" altLang="zh-TW" b="0" i="1" smtClean="0">
                                  <a:latin typeface="Cambria Math" panose="02040503050406030204" pitchFamily="18" charset="0"/>
                                </a:rPr>
                                <m:t>.25</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rPr>
                                <m:t> </m:t>
                              </m:r>
                              <m:r>
                                <a:rPr lang="en-US" altLang="zh-TW" b="0" i="1" smtClean="0">
                                  <a:latin typeface="Cambria Math" panose="02040503050406030204" pitchFamily="18" charset="0"/>
                                </a:rPr>
                                <m:t>−</m:t>
                              </m:r>
                              <m:r>
                                <a:rPr lang="en-US" altLang="zh-TW" i="1">
                                  <a:latin typeface="Cambria Math" panose="02040503050406030204" pitchFamily="18" charset="0"/>
                                </a:rPr>
                                <m:t>0</m:t>
                              </m:r>
                              <m:r>
                                <a:rPr lang="en-US" altLang="zh-TW" b="0" i="1" smtClean="0">
                                  <a:latin typeface="Cambria Math" panose="02040503050406030204" pitchFamily="18" charset="0"/>
                                </a:rPr>
                                <m:t>.25</m:t>
                              </m:r>
                            </m:e>
                            <m:e>
                              <m:r>
                                <a:rPr lang="en-US" altLang="zh-TW" i="1">
                                  <a:latin typeface="Cambria Math" panose="02040503050406030204" pitchFamily="18" charset="0"/>
                                </a:rPr>
                                <m:t> </m:t>
                              </m:r>
                              <m:r>
                                <a:rPr lang="en-US" altLang="zh-TW" b="0" i="1" smtClean="0">
                                  <a:latin typeface="Cambria Math" panose="02040503050406030204" pitchFamily="18" charset="0"/>
                                </a:rPr>
                                <m:t>−</m:t>
                              </m:r>
                              <m:r>
                                <a:rPr lang="en-US" altLang="zh-TW" i="1">
                                  <a:latin typeface="Cambria Math" panose="02040503050406030204" pitchFamily="18" charset="0"/>
                                </a:rPr>
                                <m:t>0</m:t>
                              </m:r>
                              <m:r>
                                <a:rPr lang="en-US" altLang="zh-TW" b="0" i="1" smtClean="0">
                                  <a:latin typeface="Cambria Math" panose="02040503050406030204" pitchFamily="18" charset="0"/>
                                </a:rPr>
                                <m:t>.25</m:t>
                              </m:r>
                            </m:e>
                            <m:e>
                              <m:r>
                                <a:rPr lang="en-US" altLang="zh-TW" i="1">
                                  <a:latin typeface="Cambria Math" panose="02040503050406030204" pitchFamily="18" charset="0"/>
                                </a:rPr>
                                <m:t> </m:t>
                              </m:r>
                              <m:r>
                                <a:rPr lang="en-US" altLang="zh-TW" b="0" i="1" smtClean="0">
                                  <a:latin typeface="Cambria Math" panose="02040503050406030204" pitchFamily="18" charset="0"/>
                                </a:rPr>
                                <m:t>−</m:t>
                              </m:r>
                              <m:r>
                                <a:rPr lang="en-US" altLang="zh-TW" i="1">
                                  <a:latin typeface="Cambria Math" panose="02040503050406030204" pitchFamily="18" charset="0"/>
                                </a:rPr>
                                <m:t>0</m:t>
                              </m:r>
                              <m:r>
                                <a:rPr lang="en-US" altLang="zh-TW" b="0" i="1" smtClean="0">
                                  <a:latin typeface="Cambria Math" panose="02040503050406030204" pitchFamily="18" charset="0"/>
                                </a:rPr>
                                <m:t>.25</m:t>
                              </m:r>
                            </m:e>
                            <m:e>
                              <m:r>
                                <a:rPr lang="en-US" altLang="zh-TW" i="1">
                                  <a:latin typeface="Cambria Math" panose="02040503050406030204" pitchFamily="18" charset="0"/>
                                </a:rPr>
                                <m:t> </m:t>
                              </m:r>
                              <m:r>
                                <a:rPr lang="en-US" altLang="zh-TW" b="0" i="1" smtClean="0">
                                  <a:latin typeface="Cambria Math" panose="02040503050406030204" pitchFamily="18" charset="0"/>
                                </a:rPr>
                                <m:t>0.75</m:t>
                              </m:r>
                            </m:e>
                          </m:eqArr>
                        </m:e>
                      </m:d>
                    </m:oMath>
                  </m:oMathPara>
                </a14:m>
                <a:endParaRPr lang="en-US" altLang="zh-TW" dirty="0">
                  <a:solidFill>
                    <a:schemeClr val="tx1"/>
                  </a:solidFill>
                </a:endParaRPr>
              </a:p>
              <a:p>
                <a:pPr marL="0" indent="0">
                  <a:buNone/>
                </a:pPr>
                <a:endParaRPr lang="en-US" altLang="zh-TW" dirty="0">
                  <a:solidFill>
                    <a:schemeClr val="tx1"/>
                  </a:solidFill>
                </a:endParaRPr>
              </a:p>
              <a:p>
                <a:r>
                  <a:rPr lang="en-US" altLang="zh-TW" dirty="0">
                    <a:solidFill>
                      <a:srgbClr val="3333FF"/>
                    </a:solidFill>
                  </a:rPr>
                  <a:t>Applying </a:t>
                </a:r>
                <a14:m>
                  <m:oMath xmlns:m="http://schemas.openxmlformats.org/officeDocument/2006/math">
                    <m:r>
                      <a:rPr lang="en-US" altLang="zh-TW" smtClean="0">
                        <a:solidFill>
                          <a:schemeClr val="tx1"/>
                        </a:solidFill>
                        <a:latin typeface="Cambria Math" panose="02040503050406030204" pitchFamily="18" charset="0"/>
                      </a:rPr>
                      <m:t>𝐽</m:t>
                    </m:r>
                  </m:oMath>
                </a14:m>
                <a:r>
                  <a:rPr lang="en-US" altLang="zh-TW" dirty="0">
                    <a:solidFill>
                      <a:srgbClr val="3333FF"/>
                    </a:solidFill>
                  </a:rPr>
                  <a:t> to </a:t>
                </a:r>
                <a14:m>
                  <m:oMath xmlns:m="http://schemas.openxmlformats.org/officeDocument/2006/math">
                    <m:sSup>
                      <m:sSupPr>
                        <m:ctrlPr>
                          <a:rPr lang="en-US" altLang="zh-TW" i="1" smtClean="0">
                            <a:solidFill>
                              <a:schemeClr val="tx1"/>
                            </a:solidFill>
                            <a:latin typeface="Cambria Math" panose="02040503050406030204" pitchFamily="18" charset="0"/>
                          </a:rPr>
                        </m:ctrlPr>
                      </m:sSupPr>
                      <m:e>
                        <m:r>
                          <a:rPr lang="en-US" altLang="zh-TW">
                            <a:solidFill>
                              <a:schemeClr val="tx1"/>
                            </a:solidFill>
                            <a:latin typeface="Cambria Math" panose="02040503050406030204" pitchFamily="18" charset="0"/>
                          </a:rPr>
                          <m:t>𝑃</m:t>
                        </m:r>
                      </m:e>
                      <m:sup>
                        <m:d>
                          <m:dPr>
                            <m:ctrlPr>
                              <a:rPr lang="en-US" altLang="zh-TW" i="1">
                                <a:solidFill>
                                  <a:schemeClr val="tx1"/>
                                </a:solidFill>
                                <a:latin typeface="Cambria Math" panose="02040503050406030204" pitchFamily="18" charset="0"/>
                              </a:rPr>
                            </m:ctrlPr>
                          </m:dPr>
                          <m:e>
                            <m:r>
                              <a:rPr lang="en-US" altLang="zh-TW">
                                <a:solidFill>
                                  <a:schemeClr val="tx1"/>
                                </a:solidFill>
                                <a:latin typeface="Cambria Math" panose="02040503050406030204" pitchFamily="18" charset="0"/>
                              </a:rPr>
                              <m:t>2</m:t>
                            </m:r>
                          </m:e>
                        </m:d>
                      </m:sup>
                    </m:sSup>
                  </m:oMath>
                </a14:m>
                <a:r>
                  <a:rPr lang="en-US" altLang="zh-TW" dirty="0">
                    <a:solidFill>
                      <a:srgbClr val="3333FF"/>
                    </a:solidFill>
                  </a:rPr>
                  <a:t> yields the double centered matrix </a:t>
                </a:r>
                <a14:m>
                  <m:oMath xmlns:m="http://schemas.openxmlformats.org/officeDocument/2006/math">
                    <m:r>
                      <a:rPr lang="en-US" altLang="zh-TW" smtClean="0">
                        <a:solidFill>
                          <a:schemeClr val="tx1"/>
                        </a:solidFill>
                        <a:latin typeface="Cambria Math" panose="02040503050406030204" pitchFamily="18" charset="0"/>
                      </a:rPr>
                      <m:t>𝐵</m:t>
                    </m:r>
                  </m:oMath>
                </a14:m>
                <a:endParaRPr lang="en-US" altLang="zh-TW" dirty="0">
                  <a:solidFill>
                    <a:srgbClr val="3333FF"/>
                  </a:solidFill>
                </a:endParaRPr>
              </a:p>
              <a:p>
                <a:pPr marL="0" indent="0">
                  <a:lnSpc>
                    <a:spcPct val="110000"/>
                  </a:lnSpc>
                  <a:buNone/>
                </a:pPr>
                <a14:m>
                  <m:oMathPara xmlns:m="http://schemas.openxmlformats.org/officeDocument/2006/math">
                    <m:oMathParaPr>
                      <m:jc m:val="left"/>
                    </m:oMathParaPr>
                    <m:oMath xmlns:m="http://schemas.openxmlformats.org/officeDocument/2006/math">
                      <m:r>
                        <a:rPr lang="en-US" altLang="zh-TW" b="0" i="1" smtClean="0">
                          <a:latin typeface="Cambria Math" panose="02040503050406030204" pitchFamily="18" charset="0"/>
                        </a:rPr>
                        <m:t>𝐵</m:t>
                      </m:r>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b="0" i="1" smtClean="0">
                              <a:latin typeface="Cambria Math" panose="02040503050406030204" pitchFamily="18" charset="0"/>
                            </a:rPr>
                            <m:t>2</m:t>
                          </m:r>
                        </m:den>
                      </m:f>
                      <m:r>
                        <a:rPr lang="en-US" altLang="zh-TW" b="0" i="1" smtClean="0">
                          <a:latin typeface="Cambria Math" panose="02040503050406030204" pitchFamily="18" charset="0"/>
                        </a:rPr>
                        <m:t>𝐽</m:t>
                      </m:r>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𝑃</m:t>
                          </m:r>
                        </m:e>
                        <m:sup>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2</m:t>
                              </m:r>
                            </m:e>
                          </m:d>
                        </m:sup>
                      </m:sSup>
                      <m:r>
                        <a:rPr lang="en-US" altLang="zh-TW" b="0" i="1" smtClean="0">
                          <a:latin typeface="Cambria Math" panose="02040503050406030204" pitchFamily="18" charset="0"/>
                        </a:rPr>
                        <m:t>𝐽</m:t>
                      </m:r>
                    </m:oMath>
                  </m:oMathPara>
                </a14:m>
                <a:endParaRPr lang="en-US" altLang="zh-TW" i="1" dirty="0">
                  <a:latin typeface="Cambria Math" panose="02040503050406030204" pitchFamily="18" charset="0"/>
                </a:endParaRPr>
              </a:p>
              <a:p>
                <a:pPr marL="0" indent="0">
                  <a:lnSpc>
                    <a:spcPct val="110000"/>
                  </a:lnSpc>
                  <a:buNone/>
                </a:pPr>
                <a14:m>
                  <m:oMathPara xmlns:m="http://schemas.openxmlformats.org/officeDocument/2006/math">
                    <m:oMathParaPr>
                      <m:jc m:val="left"/>
                    </m:oMathParaPr>
                    <m:oMath xmlns:m="http://schemas.openxmlformats.org/officeDocument/2006/math">
                      <m:r>
                        <a:rPr lang="en-US" altLang="zh-TW" b="0" i="1" smtClean="0">
                          <a:latin typeface="Cambria Math" panose="02040503050406030204" pitchFamily="18" charset="0"/>
                        </a:rPr>
                        <m:t>    =</m:t>
                      </m:r>
                      <m:d>
                        <m:dPr>
                          <m:begChr m:val="["/>
                          <m:endChr m:val="]"/>
                          <m:ctrlPr>
                            <a:rPr lang="en-US" altLang="zh-TW" i="1">
                              <a:latin typeface="Cambria Math" panose="02040503050406030204" pitchFamily="18" charset="0"/>
                            </a:rPr>
                          </m:ctrlPr>
                        </m:dPr>
                        <m:e>
                          <m:eqArr>
                            <m:eqArrPr>
                              <m:ctrlPr>
                                <a:rPr lang="en-US" altLang="zh-TW" i="1">
                                  <a:latin typeface="Cambria Math" panose="02040503050406030204" pitchFamily="18" charset="0"/>
                                </a:rPr>
                              </m:ctrlPr>
                            </m:eqArrPr>
                            <m:e>
                              <m:r>
                                <a:rPr lang="en-US" altLang="zh-TW" i="1">
                                  <a:latin typeface="Cambria Math" panose="02040503050406030204" pitchFamily="18" charset="0"/>
                                </a:rPr>
                                <m:t>5</m:t>
                              </m:r>
                              <m:r>
                                <a:rPr lang="en-US" altLang="zh-TW" b="0" i="1" smtClean="0">
                                  <a:latin typeface="Cambria Math" panose="02040503050406030204" pitchFamily="18" charset="0"/>
                                </a:rPr>
                                <m:t>035.0625</m:t>
                              </m:r>
                              <m:r>
                                <a:rPr lang="en-US" altLang="zh-TW" i="1">
                                  <a:latin typeface="Cambria Math" panose="02040503050406030204" pitchFamily="18" charset="0"/>
                                </a:rPr>
                                <m:t> </m:t>
                              </m:r>
                            </m:e>
                            <m:e>
                              <m:r>
                                <a:rPr lang="en-US" altLang="zh-TW" i="1">
                                  <a:latin typeface="Cambria Math" panose="02040503050406030204" pitchFamily="18" charset="0"/>
                                </a:rPr>
                                <m:t>−1533.0625</m:t>
                              </m:r>
                            </m:e>
                            <m:e>
                              <m:r>
                                <a:rPr lang="en-US" altLang="zh-TW" i="1">
                                  <a:latin typeface="Cambria Math" panose="02040503050406030204" pitchFamily="18" charset="0"/>
                                </a:rPr>
                                <m:t>258.9375</m:t>
                              </m:r>
                            </m:e>
                            <m:e>
                              <m:r>
                                <a:rPr lang="en-US" altLang="zh-TW" i="1">
                                  <a:latin typeface="Cambria Math" panose="02040503050406030204" pitchFamily="18" charset="0"/>
                                </a:rPr>
                                <m:t>−3740.938</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rPr>
                                <m:t> −</m:t>
                              </m:r>
                              <m:r>
                                <a:rPr lang="en-US" altLang="zh-TW" b="0" i="1" smtClean="0">
                                  <a:latin typeface="Cambria Math" panose="02040503050406030204" pitchFamily="18" charset="0"/>
                                </a:rPr>
                                <m:t>1533</m:t>
                              </m:r>
                              <m:r>
                                <a:rPr lang="en-US" altLang="zh-TW" i="1">
                                  <a:latin typeface="Cambria Math" panose="02040503050406030204" pitchFamily="18" charset="0"/>
                                </a:rPr>
                                <m:t>.</m:t>
                              </m:r>
                              <m:r>
                                <a:rPr lang="en-US" altLang="zh-TW" b="0" i="1" smtClean="0">
                                  <a:latin typeface="Cambria Math" panose="02040503050406030204" pitchFamily="18" charset="0"/>
                                </a:rPr>
                                <m:t>06</m:t>
                              </m:r>
                              <m:r>
                                <a:rPr lang="en-US" altLang="zh-TW" i="1">
                                  <a:latin typeface="Cambria Math" panose="02040503050406030204" pitchFamily="18" charset="0"/>
                                </a:rPr>
                                <m:t>25 </m:t>
                              </m:r>
                            </m:e>
                            <m:e>
                              <m:r>
                                <a:rPr lang="en-US" altLang="zh-TW" b="0" i="1" smtClean="0">
                                  <a:latin typeface="Cambria Math" panose="02040503050406030204" pitchFamily="18" charset="0"/>
                                </a:rPr>
                                <m:t>5</m:t>
                              </m:r>
                              <m:r>
                                <a:rPr lang="en-US" altLang="zh-TW" i="1">
                                  <a:latin typeface="Cambria Math" panose="02040503050406030204" pitchFamily="18" charset="0"/>
                                </a:rPr>
                                <m:t>07</m:t>
                              </m:r>
                              <m:r>
                                <a:rPr lang="en-US" altLang="zh-TW" b="0" i="1" smtClean="0">
                                  <a:latin typeface="Cambria Math" panose="02040503050406030204" pitchFamily="18" charset="0"/>
                                </a:rPr>
                                <m:t>.812</m:t>
                              </m:r>
                              <m:r>
                                <a:rPr lang="en-US" altLang="zh-TW" i="1">
                                  <a:latin typeface="Cambria Math" panose="02040503050406030204" pitchFamily="18" charset="0"/>
                                </a:rPr>
                                <m:t>5</m:t>
                              </m:r>
                            </m:e>
                            <m:e>
                              <m:r>
                                <a:rPr lang="en-US" altLang="zh-TW" b="0" i="1" smtClean="0">
                                  <a:latin typeface="Cambria Math" panose="02040503050406030204" pitchFamily="18" charset="0"/>
                                </a:rPr>
                                <m:t>5.3125</m:t>
                              </m:r>
                            </m:e>
                            <m:e>
                              <m:r>
                                <a:rPr lang="en-US" altLang="zh-TW" b="0" i="1" smtClean="0">
                                  <a:latin typeface="Cambria Math" panose="02040503050406030204" pitchFamily="18" charset="0"/>
                                </a:rPr>
                                <m:t>1039.9375</m:t>
                              </m:r>
                            </m:e>
                          </m:eqArr>
                          <m:eqArr>
                            <m:eqArrPr>
                              <m:ctrlPr>
                                <a:rPr lang="en-US" altLang="zh-TW" i="1">
                                  <a:latin typeface="Cambria Math" panose="02040503050406030204" pitchFamily="18" charset="0"/>
                                </a:rPr>
                              </m:ctrlPr>
                            </m:eqArrPr>
                            <m:e>
                              <m:r>
                                <a:rPr lang="en-US" altLang="zh-TW" i="1">
                                  <a:latin typeface="Cambria Math" panose="02040503050406030204" pitchFamily="18" charset="0"/>
                                </a:rPr>
                                <m:t> </m:t>
                              </m:r>
                              <m:r>
                                <a:rPr lang="en-US" altLang="zh-TW" b="0" i="1" smtClean="0">
                                  <a:latin typeface="Cambria Math" panose="02040503050406030204" pitchFamily="18" charset="0"/>
                                </a:rPr>
                                <m:t>258</m:t>
                              </m:r>
                              <m:r>
                                <a:rPr lang="en-US" altLang="zh-TW" i="1">
                                  <a:latin typeface="Cambria Math" panose="02040503050406030204" pitchFamily="18" charset="0"/>
                                </a:rPr>
                                <m:t>.</m:t>
                              </m:r>
                              <m:r>
                                <a:rPr lang="en-US" altLang="zh-TW" b="0" i="1" smtClean="0">
                                  <a:latin typeface="Cambria Math" panose="02040503050406030204" pitchFamily="18" charset="0"/>
                                </a:rPr>
                                <m:t>937</m:t>
                              </m:r>
                              <m:r>
                                <a:rPr lang="en-US" altLang="zh-TW" i="1">
                                  <a:latin typeface="Cambria Math" panose="02040503050406030204" pitchFamily="18" charset="0"/>
                                </a:rPr>
                                <m:t>5 </m:t>
                              </m:r>
                            </m:e>
                            <m:e>
                              <m:r>
                                <a:rPr lang="en-US" altLang="zh-TW" b="0" i="1" smtClean="0">
                                  <a:latin typeface="Cambria Math" panose="02040503050406030204" pitchFamily="18" charset="0"/>
                                </a:rPr>
                                <m:t>5.3125</m:t>
                              </m:r>
                            </m:e>
                            <m:e>
                              <m:r>
                                <a:rPr lang="en-US" altLang="zh-TW" b="0" i="1" smtClean="0">
                                  <a:latin typeface="Cambria Math" panose="02040503050406030204" pitchFamily="18" charset="0"/>
                                </a:rPr>
                                <m:t>2206.8125</m:t>
                              </m:r>
                            </m:e>
                            <m:e>
                              <m:r>
                                <a:rPr lang="en-US" altLang="zh-TW" i="1">
                                  <a:latin typeface="Cambria Math" panose="02040503050406030204" pitchFamily="18" charset="0"/>
                                </a:rPr>
                                <m:t>−</m:t>
                              </m:r>
                              <m:r>
                                <a:rPr lang="en-US" altLang="zh-TW" b="0" i="1" smtClean="0">
                                  <a:latin typeface="Cambria Math" panose="02040503050406030204" pitchFamily="18" charset="0"/>
                                </a:rPr>
                                <m:t>2471</m:t>
                              </m:r>
                              <m:r>
                                <a:rPr lang="en-US" altLang="zh-TW" i="1">
                                  <a:latin typeface="Cambria Math" panose="02040503050406030204" pitchFamily="18" charset="0"/>
                                </a:rPr>
                                <m:t>.</m:t>
                              </m:r>
                              <m:r>
                                <a:rPr lang="en-US" altLang="zh-TW" b="0" i="1" smtClean="0">
                                  <a:latin typeface="Cambria Math" panose="02040503050406030204" pitchFamily="18" charset="0"/>
                                </a:rPr>
                                <m:t>06</m:t>
                              </m:r>
                              <m:r>
                                <a:rPr lang="en-US" altLang="zh-TW" i="1">
                                  <a:latin typeface="Cambria Math" panose="02040503050406030204" pitchFamily="18" charset="0"/>
                                </a:rPr>
                                <m:t>25</m:t>
                              </m:r>
                            </m:e>
                          </m:eqArr>
                          <m:eqArr>
                            <m:eqArrPr>
                              <m:ctrlPr>
                                <a:rPr lang="en-US" altLang="zh-TW" i="1" smtClean="0">
                                  <a:latin typeface="Cambria Math" panose="02040503050406030204" pitchFamily="18" charset="0"/>
                                </a:rPr>
                              </m:ctrlPr>
                            </m:eqArrPr>
                            <m:e>
                              <m:r>
                                <a:rPr lang="en-US" altLang="zh-TW" i="1">
                                  <a:latin typeface="Cambria Math" panose="02040503050406030204" pitchFamily="18" charset="0"/>
                                </a:rPr>
                                <m:t> −</m:t>
                              </m:r>
                              <m:r>
                                <a:rPr lang="en-US" altLang="zh-TW" b="0" i="1" smtClean="0">
                                  <a:latin typeface="Cambria Math" panose="02040503050406030204" pitchFamily="18" charset="0"/>
                                </a:rPr>
                                <m:t>374</m:t>
                              </m:r>
                              <m:r>
                                <a:rPr lang="en-US" altLang="zh-TW" i="1">
                                  <a:latin typeface="Cambria Math" panose="02040503050406030204" pitchFamily="18" charset="0"/>
                                </a:rPr>
                                <m:t>0.</m:t>
                              </m:r>
                              <m:r>
                                <a:rPr lang="en-US" altLang="zh-TW" b="0" i="1" smtClean="0">
                                  <a:latin typeface="Cambria Math" panose="02040503050406030204" pitchFamily="18" charset="0"/>
                                </a:rPr>
                                <m:t>938</m:t>
                              </m:r>
                            </m:e>
                            <m:e>
                              <m:r>
                                <a:rPr lang="en-US" altLang="zh-TW" i="1">
                                  <a:latin typeface="Cambria Math" panose="02040503050406030204" pitchFamily="18" charset="0"/>
                                </a:rPr>
                                <m:t> </m:t>
                              </m:r>
                              <m:r>
                                <a:rPr lang="en-US" altLang="zh-TW" b="0" i="1" smtClean="0">
                                  <a:latin typeface="Cambria Math" panose="02040503050406030204" pitchFamily="18" charset="0"/>
                                </a:rPr>
                                <m:t>1039</m:t>
                              </m:r>
                              <m:r>
                                <a:rPr lang="en-US" altLang="zh-TW" i="1">
                                  <a:latin typeface="Cambria Math" panose="02040503050406030204" pitchFamily="18" charset="0"/>
                                </a:rPr>
                                <m:t>.</m:t>
                              </m:r>
                              <m:r>
                                <a:rPr lang="en-US" altLang="zh-TW" b="0" i="1" smtClean="0">
                                  <a:latin typeface="Cambria Math" panose="02040503050406030204" pitchFamily="18" charset="0"/>
                                </a:rPr>
                                <m:t>938</m:t>
                              </m:r>
                            </m:e>
                            <m:e>
                              <m:r>
                                <a:rPr lang="en-US" altLang="zh-TW" i="1">
                                  <a:latin typeface="Cambria Math" panose="02040503050406030204" pitchFamily="18" charset="0"/>
                                </a:rPr>
                                <m:t> −</m:t>
                              </m:r>
                              <m:r>
                                <a:rPr lang="en-US" altLang="zh-TW" b="0" i="1" smtClean="0">
                                  <a:latin typeface="Cambria Math" panose="02040503050406030204" pitchFamily="18" charset="0"/>
                                </a:rPr>
                                <m:t>2471</m:t>
                              </m:r>
                              <m:r>
                                <a:rPr lang="en-US" altLang="zh-TW" i="1">
                                  <a:latin typeface="Cambria Math" panose="02040503050406030204" pitchFamily="18" charset="0"/>
                                </a:rPr>
                                <m:t>.</m:t>
                              </m:r>
                              <m:r>
                                <a:rPr lang="en-US" altLang="zh-TW" b="0" i="1" smtClean="0">
                                  <a:latin typeface="Cambria Math" panose="02040503050406030204" pitchFamily="18" charset="0"/>
                                </a:rPr>
                                <m:t>06</m:t>
                              </m:r>
                              <m:r>
                                <a:rPr lang="en-US" altLang="zh-TW" i="1">
                                  <a:latin typeface="Cambria Math" panose="02040503050406030204" pitchFamily="18" charset="0"/>
                                </a:rPr>
                                <m:t>2</m:t>
                              </m:r>
                            </m:e>
                            <m:e>
                              <m:r>
                                <a:rPr lang="en-US" altLang="zh-TW" i="1">
                                  <a:latin typeface="Cambria Math" panose="02040503050406030204" pitchFamily="18" charset="0"/>
                                </a:rPr>
                                <m:t> </m:t>
                              </m:r>
                              <m:r>
                                <a:rPr lang="en-US" altLang="zh-TW" b="0" i="1" smtClean="0">
                                  <a:latin typeface="Cambria Math" panose="02040503050406030204" pitchFamily="18" charset="0"/>
                                </a:rPr>
                                <m:t>5172.062</m:t>
                              </m:r>
                            </m:e>
                          </m:eqArr>
                        </m:e>
                      </m:d>
                    </m:oMath>
                  </m:oMathPara>
                </a14:m>
                <a:endParaRPr lang="en-US" altLang="zh-TW" dirty="0">
                  <a:solidFill>
                    <a:schemeClr val="tx1"/>
                  </a:solidFill>
                </a:endParaRPr>
              </a:p>
            </p:txBody>
          </p:sp>
        </mc:Choice>
        <mc:Fallback>
          <p:sp>
            <p:nvSpPr>
              <p:cNvPr id="3" name="內容版面配置區 2">
                <a:extLst>
                  <a:ext uri="{FF2B5EF4-FFF2-40B4-BE49-F238E27FC236}">
                    <a16:creationId xmlns:a16="http://schemas.microsoft.com/office/drawing/2014/main" xmlns="" xmlns:a14="http://schemas.microsoft.com/office/drawing/2010/main" id="{6798ADB5-5AB3-4FE8-84BC-EC8BDB6C6362}"/>
                  </a:ext>
                </a:extLst>
              </p:cNvPr>
              <p:cNvSpPr>
                <a:spLocks noGrp="1" noRot="1" noChangeAspect="1" noMove="1" noResize="1" noEditPoints="1" noAdjustHandles="1" noChangeArrowheads="1" noChangeShapeType="1" noTextEdit="1"/>
              </p:cNvSpPr>
              <p:nvPr>
                <p:ph idx="1"/>
              </p:nvPr>
            </p:nvSpPr>
            <p:spPr>
              <a:xfrm>
                <a:off x="457200" y="1600200"/>
                <a:ext cx="8795320" cy="5257800"/>
              </a:xfrm>
              <a:blipFill>
                <a:blip r:embed="rId2" cstate="print"/>
                <a:stretch>
                  <a:fillRect l="-624" t="-696"/>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19</a:t>
            </a:fld>
            <a:endParaRPr lang="zh-TW" altLang="en-US"/>
          </a:p>
        </p:txBody>
      </p:sp>
    </p:spTree>
    <p:extLst>
      <p:ext uri="{BB962C8B-B14F-4D97-AF65-F5344CB8AC3E}">
        <p14:creationId xmlns:p14="http://schemas.microsoft.com/office/powerpoint/2010/main" xmlns="" val="22549620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95C5CDDF-FA65-40F7-84DB-A09EB13A2CDA}"/>
              </a:ext>
            </a:extLst>
          </p:cNvPr>
          <p:cNvSpPr>
            <a:spLocks noGrp="1"/>
          </p:cNvSpPr>
          <p:nvPr>
            <p:ph type="title"/>
          </p:nvPr>
        </p:nvSpPr>
        <p:spPr/>
        <p:txBody>
          <a:bodyPr/>
          <a:lstStyle/>
          <a:p>
            <a:r>
              <a:rPr lang="en-US" altLang="zh-TW" dirty="0"/>
              <a:t>Steps of a metric MDS algorithm</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D1F5222D-C846-4D38-98FA-FD25A20C9D50}"/>
                  </a:ext>
                </a:extLst>
              </p:cNvPr>
              <p:cNvSpPr>
                <a:spLocks noGrp="1"/>
              </p:cNvSpPr>
              <p:nvPr>
                <p:ph idx="1"/>
              </p:nvPr>
            </p:nvSpPr>
            <p:spPr/>
            <p:txBody>
              <a:bodyPr>
                <a:normAutofit lnSpcReduction="10000"/>
              </a:bodyPr>
              <a:lstStyle/>
              <a:p>
                <a:pPr marL="457200" indent="-457200">
                  <a:lnSpc>
                    <a:spcPct val="120000"/>
                  </a:lnSpc>
                  <a:buFont typeface="+mj-lt"/>
                  <a:buAutoNum type="arabicParenR"/>
                </a:pPr>
                <a:r>
                  <a:rPr lang="en-US" altLang="zh-TW" dirty="0"/>
                  <a:t>Set up the matrix of squared proximities : </a:t>
                </a:r>
                <a14:m>
                  <m:oMath xmlns:m="http://schemas.openxmlformats.org/officeDocument/2006/math">
                    <m:sSup>
                      <m:sSupPr>
                        <m:ctrlPr>
                          <a:rPr lang="en-US" altLang="zh-TW" i="1" smtClean="0">
                            <a:solidFill>
                              <a:srgbClr val="0000FF"/>
                            </a:solidFill>
                            <a:latin typeface="Cambria Math" panose="02040503050406030204" pitchFamily="18" charset="0"/>
                          </a:rPr>
                        </m:ctrlPr>
                      </m:sSupPr>
                      <m:e>
                        <m:r>
                          <a:rPr lang="en-US" altLang="zh-TW" b="0" i="1" smtClean="0">
                            <a:solidFill>
                              <a:srgbClr val="0000FF"/>
                            </a:solidFill>
                            <a:latin typeface="Cambria Math" panose="02040503050406030204" pitchFamily="18" charset="0"/>
                          </a:rPr>
                          <m:t>𝑃</m:t>
                        </m:r>
                      </m:e>
                      <m:sup>
                        <m:r>
                          <a:rPr lang="en-US" altLang="zh-TW" b="0" i="1" smtClean="0">
                            <a:solidFill>
                              <a:srgbClr val="0000FF"/>
                            </a:solidFill>
                            <a:latin typeface="Cambria Math" panose="02040503050406030204" pitchFamily="18" charset="0"/>
                          </a:rPr>
                          <m:t>(2)</m:t>
                        </m:r>
                      </m:sup>
                    </m:sSup>
                  </m:oMath>
                </a14:m>
                <a:r>
                  <a:rPr lang="en-US" altLang="zh-TW" dirty="0">
                    <a:solidFill>
                      <a:srgbClr val="0000FF"/>
                    </a:solidFill>
                  </a:rPr>
                  <a:t>=[</a:t>
                </a:r>
                <a14:m>
                  <m:oMath xmlns:m="http://schemas.openxmlformats.org/officeDocument/2006/math">
                    <m:sSubSup>
                      <m:sSubSupPr>
                        <m:ctrlPr>
                          <a:rPr lang="en-US" altLang="zh-TW" i="1">
                            <a:solidFill>
                              <a:srgbClr val="0000FF"/>
                            </a:solidFill>
                            <a:latin typeface="Cambria Math" panose="02040503050406030204" pitchFamily="18" charset="0"/>
                          </a:rPr>
                        </m:ctrlPr>
                      </m:sSubSupPr>
                      <m:e>
                        <m:r>
                          <a:rPr lang="en-US" altLang="zh-TW" i="1">
                            <a:solidFill>
                              <a:srgbClr val="0000FF"/>
                            </a:solidFill>
                            <a:latin typeface="Cambria Math" panose="02040503050406030204" pitchFamily="18" charset="0"/>
                          </a:rPr>
                          <m:t>𝑑</m:t>
                        </m:r>
                      </m:e>
                      <m:sub>
                        <m:r>
                          <m:rPr>
                            <m:sty m:val="p"/>
                          </m:rPr>
                          <a:rPr lang="en-US" altLang="zh-TW">
                            <a:solidFill>
                              <a:srgbClr val="0000FF"/>
                            </a:solidFill>
                            <a:latin typeface="Cambria Math" panose="02040503050406030204" pitchFamily="18" charset="0"/>
                          </a:rPr>
                          <m:t>rs</m:t>
                        </m:r>
                      </m:sub>
                      <m:sup>
                        <m:r>
                          <a:rPr lang="en-US" altLang="zh-TW" i="1">
                            <a:solidFill>
                              <a:srgbClr val="0000FF"/>
                            </a:solidFill>
                            <a:latin typeface="Cambria Math" panose="02040503050406030204" pitchFamily="18" charset="0"/>
                          </a:rPr>
                          <m:t>2</m:t>
                        </m:r>
                      </m:sup>
                    </m:sSubSup>
                  </m:oMath>
                </a14:m>
                <a:r>
                  <a:rPr lang="en-US" altLang="zh-TW" dirty="0">
                    <a:solidFill>
                      <a:srgbClr val="0000FF"/>
                    </a:solidFill>
                  </a:rPr>
                  <a:t>]</a:t>
                </a:r>
                <a:r>
                  <a:rPr lang="en-US" altLang="zh-TW" dirty="0">
                    <a:solidFill>
                      <a:srgbClr val="0000FF"/>
                    </a:solidFill>
                    <a:ea typeface="Cambria Math"/>
                  </a:rPr>
                  <a:t> </a:t>
                </a:r>
                <a:endParaRPr lang="en-US" altLang="zh-TW" dirty="0"/>
              </a:p>
              <a:p>
                <a:pPr marL="457200" indent="-457200">
                  <a:lnSpc>
                    <a:spcPct val="120000"/>
                  </a:lnSpc>
                  <a:buFont typeface="+mj-lt"/>
                  <a:buAutoNum type="arabicParenR"/>
                </a:pPr>
                <a:r>
                  <a:rPr lang="en-US" altLang="zh-TW" dirty="0"/>
                  <a:t>Apply the double centering :</a:t>
                </a:r>
                <a:r>
                  <a:rPr lang="en-US" altLang="zh-TW" dirty="0">
                    <a:solidFill>
                      <a:srgbClr val="FF0000"/>
                    </a:solidFill>
                  </a:rPr>
                  <a:t> </a:t>
                </a:r>
                <a14:m>
                  <m:oMath xmlns:m="http://schemas.openxmlformats.org/officeDocument/2006/math">
                    <m:r>
                      <a:rPr lang="en-US" altLang="zh-TW" i="1" smtClean="0">
                        <a:solidFill>
                          <a:srgbClr val="0000FF"/>
                        </a:solidFill>
                        <a:latin typeface="Cambria Math" panose="02040503050406030204" pitchFamily="18" charset="0"/>
                      </a:rPr>
                      <m:t>𝐵</m:t>
                    </m:r>
                    <m:r>
                      <a:rPr lang="en-US" altLang="zh-TW" i="1" smtClean="0">
                        <a:solidFill>
                          <a:srgbClr val="0000FF"/>
                        </a:solidFill>
                        <a:latin typeface="Cambria Math" panose="02040503050406030204" pitchFamily="18" charset="0"/>
                      </a:rPr>
                      <m:t>=</m:t>
                    </m:r>
                    <m:d>
                      <m:dPr>
                        <m:ctrlPr>
                          <a:rPr lang="en-US" altLang="zh-TW" i="1">
                            <a:solidFill>
                              <a:srgbClr val="0000FF"/>
                            </a:solidFill>
                            <a:latin typeface="Cambria Math" panose="02040503050406030204" pitchFamily="18" charset="0"/>
                          </a:rPr>
                        </m:ctrlPr>
                      </m:dPr>
                      <m:e>
                        <m:r>
                          <a:rPr lang="en-US" altLang="zh-TW">
                            <a:solidFill>
                              <a:srgbClr val="0000FF"/>
                            </a:solidFill>
                            <a:latin typeface="Cambria Math" panose="02040503050406030204" pitchFamily="18" charset="0"/>
                          </a:rPr>
                          <m:t>−</m:t>
                        </m:r>
                        <m:r>
                          <a:rPr lang="en-US" altLang="zh-TW" i="1">
                            <a:solidFill>
                              <a:srgbClr val="0000FF"/>
                            </a:solidFill>
                            <a:latin typeface="Cambria Math" panose="02040503050406030204" pitchFamily="18" charset="0"/>
                          </a:rPr>
                          <m:t>1/2</m:t>
                        </m:r>
                      </m:e>
                    </m:d>
                    <m:sSup>
                      <m:sSupPr>
                        <m:ctrlPr>
                          <a:rPr lang="en-US" altLang="zh-TW" i="1">
                            <a:solidFill>
                              <a:srgbClr val="0000FF"/>
                            </a:solidFill>
                            <a:latin typeface="Cambria Math" panose="02040503050406030204" pitchFamily="18" charset="0"/>
                          </a:rPr>
                        </m:ctrlPr>
                      </m:sSupPr>
                      <m:e>
                        <m:r>
                          <m:rPr>
                            <m:sty m:val="p"/>
                          </m:rPr>
                          <a:rPr lang="en-US" altLang="zh-TW" i="0">
                            <a:solidFill>
                              <a:srgbClr val="0000FF"/>
                            </a:solidFill>
                            <a:latin typeface="Cambria Math" panose="02040503050406030204" pitchFamily="18" charset="0"/>
                          </a:rPr>
                          <m:t>J</m:t>
                        </m:r>
                        <m:r>
                          <a:rPr lang="en-US" altLang="zh-TW" i="1">
                            <a:solidFill>
                              <a:srgbClr val="0000FF"/>
                            </a:solidFill>
                            <a:latin typeface="Cambria Math" panose="02040503050406030204" pitchFamily="18" charset="0"/>
                          </a:rPr>
                          <m:t>𝑃</m:t>
                        </m:r>
                      </m:e>
                      <m:sup>
                        <m:d>
                          <m:dPr>
                            <m:ctrlPr>
                              <a:rPr lang="en-US" altLang="zh-TW" i="1">
                                <a:solidFill>
                                  <a:srgbClr val="0000FF"/>
                                </a:solidFill>
                                <a:latin typeface="Cambria Math" panose="02040503050406030204" pitchFamily="18" charset="0"/>
                              </a:rPr>
                            </m:ctrlPr>
                          </m:dPr>
                          <m:e>
                            <m:r>
                              <a:rPr lang="en-US" altLang="zh-TW" i="1">
                                <a:solidFill>
                                  <a:srgbClr val="0000FF"/>
                                </a:solidFill>
                                <a:latin typeface="Cambria Math" panose="02040503050406030204" pitchFamily="18" charset="0"/>
                              </a:rPr>
                              <m:t>2</m:t>
                            </m:r>
                          </m:e>
                        </m:d>
                      </m:sup>
                    </m:sSup>
                    <m:r>
                      <m:rPr>
                        <m:sty m:val="p"/>
                      </m:rPr>
                      <a:rPr lang="en-US" altLang="zh-TW" i="0">
                        <a:solidFill>
                          <a:srgbClr val="0000FF"/>
                        </a:solidFill>
                        <a:latin typeface="Cambria Math" panose="02040503050406030204" pitchFamily="18" charset="0"/>
                      </a:rPr>
                      <m:t>J</m:t>
                    </m:r>
                  </m:oMath>
                </a14:m>
                <a:endParaRPr lang="en-US" altLang="zh-TW" dirty="0"/>
              </a:p>
              <a:p>
                <a:pPr lvl="1">
                  <a:lnSpc>
                    <a:spcPct val="120000"/>
                  </a:lnSpc>
                  <a:buFont typeface="Wingdings" panose="05000000000000000000" pitchFamily="2" charset="2"/>
                  <a:buChar char="l"/>
                </a:pPr>
                <a:r>
                  <a:rPr lang="en-US" altLang="zh-TW" dirty="0"/>
                  <a:t>Using the matrix :  </a:t>
                </a:r>
                <a14:m>
                  <m:oMath xmlns:m="http://schemas.openxmlformats.org/officeDocument/2006/math">
                    <m:r>
                      <a:rPr lang="en-US" altLang="zh-TW" i="1" smtClean="0">
                        <a:solidFill>
                          <a:srgbClr val="006600"/>
                        </a:solidFill>
                        <a:latin typeface="Cambria Math" panose="02040503050406030204" pitchFamily="18" charset="0"/>
                      </a:rPr>
                      <m:t>𝐽</m:t>
                    </m:r>
                    <m:r>
                      <a:rPr lang="en-US" altLang="zh-TW" i="1" smtClean="0">
                        <a:solidFill>
                          <a:srgbClr val="006600"/>
                        </a:solidFill>
                        <a:latin typeface="Cambria Math" panose="02040503050406030204" pitchFamily="18" charset="0"/>
                      </a:rPr>
                      <m:t>=</m:t>
                    </m:r>
                    <m:r>
                      <a:rPr lang="en-US" altLang="zh-TW" i="1" smtClean="0">
                        <a:solidFill>
                          <a:srgbClr val="006600"/>
                        </a:solidFill>
                        <a:latin typeface="Cambria Math" panose="02040503050406030204" pitchFamily="18" charset="0"/>
                      </a:rPr>
                      <m:t>𝐼</m:t>
                    </m:r>
                    <m:r>
                      <a:rPr lang="en-US" altLang="zh-TW" i="1" smtClean="0">
                        <a:solidFill>
                          <a:srgbClr val="006600"/>
                        </a:solidFill>
                        <a:latin typeface="Cambria Math" panose="02040503050406030204" pitchFamily="18" charset="0"/>
                      </a:rPr>
                      <m:t>−</m:t>
                    </m:r>
                    <m:d>
                      <m:dPr>
                        <m:ctrlPr>
                          <a:rPr lang="en-US" altLang="zh-TW" i="1">
                            <a:solidFill>
                              <a:srgbClr val="006600"/>
                            </a:solidFill>
                            <a:latin typeface="Cambria Math" panose="02040503050406030204" pitchFamily="18" charset="0"/>
                          </a:rPr>
                        </m:ctrlPr>
                      </m:dPr>
                      <m:e>
                        <m:f>
                          <m:fPr>
                            <m:ctrlPr>
                              <a:rPr lang="en-US" altLang="zh-TW" i="1">
                                <a:solidFill>
                                  <a:srgbClr val="006600"/>
                                </a:solidFill>
                                <a:latin typeface="Cambria Math" panose="02040503050406030204" pitchFamily="18" charset="0"/>
                              </a:rPr>
                            </m:ctrlPr>
                          </m:fPr>
                          <m:num>
                            <m:r>
                              <a:rPr lang="en-US" altLang="zh-TW" i="1">
                                <a:solidFill>
                                  <a:srgbClr val="006600"/>
                                </a:solidFill>
                                <a:latin typeface="Cambria Math" panose="02040503050406030204" pitchFamily="18" charset="0"/>
                              </a:rPr>
                              <m:t>1</m:t>
                            </m:r>
                          </m:num>
                          <m:den>
                            <m:r>
                              <a:rPr lang="en-US" altLang="zh-TW" i="1">
                                <a:solidFill>
                                  <a:srgbClr val="006600"/>
                                </a:solidFill>
                                <a:latin typeface="Cambria Math" panose="02040503050406030204" pitchFamily="18" charset="0"/>
                              </a:rPr>
                              <m:t>𝑛</m:t>
                            </m:r>
                          </m:den>
                        </m:f>
                      </m:e>
                    </m:d>
                    <m:acc>
                      <m:accPr>
                        <m:chr m:val="⃑"/>
                        <m:ctrlPr>
                          <a:rPr lang="en-US" altLang="zh-TW" i="1" smtClean="0">
                            <a:solidFill>
                              <a:srgbClr val="006600"/>
                            </a:solidFill>
                            <a:latin typeface="Cambria Math" panose="02040503050406030204" pitchFamily="18" charset="0"/>
                          </a:rPr>
                        </m:ctrlPr>
                      </m:accPr>
                      <m:e>
                        <m:r>
                          <a:rPr lang="en-US" altLang="zh-TW" b="0" i="1" smtClean="0">
                            <a:solidFill>
                              <a:srgbClr val="006600"/>
                            </a:solidFill>
                            <a:latin typeface="Cambria Math" panose="02040503050406030204" pitchFamily="18" charset="0"/>
                          </a:rPr>
                          <m:t>1</m:t>
                        </m:r>
                      </m:e>
                    </m:acc>
                    <m:r>
                      <a:rPr lang="en-US" altLang="zh-TW" b="0" i="1" smtClean="0">
                        <a:solidFill>
                          <a:srgbClr val="006600"/>
                        </a:solidFill>
                        <a:latin typeface="Cambria Math" panose="02040503050406030204" pitchFamily="18" charset="0"/>
                      </a:rPr>
                      <m:t> </m:t>
                    </m:r>
                    <m:sSup>
                      <m:sSupPr>
                        <m:ctrlPr>
                          <a:rPr lang="en-US" altLang="zh-TW" b="0" i="1" smtClean="0">
                            <a:solidFill>
                              <a:srgbClr val="006600"/>
                            </a:solidFill>
                            <a:latin typeface="Cambria Math" panose="02040503050406030204" pitchFamily="18" charset="0"/>
                          </a:rPr>
                        </m:ctrlPr>
                      </m:sSupPr>
                      <m:e>
                        <m:acc>
                          <m:accPr>
                            <m:chr m:val="⃑"/>
                            <m:ctrlPr>
                              <a:rPr lang="en-US" altLang="zh-TW" b="0" i="1" smtClean="0">
                                <a:solidFill>
                                  <a:srgbClr val="006600"/>
                                </a:solidFill>
                                <a:latin typeface="Cambria Math" panose="02040503050406030204" pitchFamily="18" charset="0"/>
                              </a:rPr>
                            </m:ctrlPr>
                          </m:accPr>
                          <m:e>
                            <m:r>
                              <a:rPr lang="en-US" altLang="zh-TW" b="0" i="1" smtClean="0">
                                <a:solidFill>
                                  <a:srgbClr val="006600"/>
                                </a:solidFill>
                                <a:latin typeface="Cambria Math" panose="02040503050406030204" pitchFamily="18" charset="0"/>
                              </a:rPr>
                              <m:t>1</m:t>
                            </m:r>
                          </m:e>
                        </m:acc>
                      </m:e>
                      <m:sup>
                        <m:r>
                          <a:rPr lang="en-US" altLang="zh-TW" b="0" i="1" smtClean="0">
                            <a:solidFill>
                              <a:srgbClr val="006600"/>
                            </a:solidFill>
                            <a:latin typeface="Cambria Math" panose="02040503050406030204" pitchFamily="18" charset="0"/>
                          </a:rPr>
                          <m:t>𝑇</m:t>
                        </m:r>
                      </m:sup>
                    </m:sSup>
                  </m:oMath>
                </a14:m>
                <a:endParaRPr lang="en-US" altLang="zh-TW" dirty="0">
                  <a:solidFill>
                    <a:srgbClr val="00B050"/>
                  </a:solidFill>
                </a:endParaRPr>
              </a:p>
              <a:p>
                <a:pPr marL="457200" indent="-457200">
                  <a:lnSpc>
                    <a:spcPct val="120000"/>
                  </a:lnSpc>
                  <a:buFont typeface="+mj-lt"/>
                  <a:buAutoNum type="arabicParenR"/>
                </a:pPr>
                <a:r>
                  <a:rPr lang="en-US" altLang="zh-TW" dirty="0"/>
                  <a:t>Extract the </a:t>
                </a:r>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dirty="0"/>
                  <a:t> largest positive eigenvalues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m:t>
                        </m:r>
                        <m:r>
                          <a:rPr lang="zh-TW" altLang="en-US" i="1">
                            <a:latin typeface="Cambria Math" panose="02040503050406030204" pitchFamily="18" charset="0"/>
                          </a:rPr>
                          <m:t>𝜆</m:t>
                        </m:r>
                      </m:e>
                      <m:sub>
                        <m:r>
                          <a:rPr lang="en-US" altLang="zh-TW" i="1">
                            <a:latin typeface="Cambria Math" panose="02040503050406030204" pitchFamily="18" charset="0"/>
                          </a:rPr>
                          <m:t>1</m:t>
                        </m:r>
                      </m:sub>
                    </m:sSub>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zh-TW" altLang="en-US" i="1">
                            <a:latin typeface="Cambria Math" panose="02040503050406030204" pitchFamily="18" charset="0"/>
                          </a:rPr>
                          <m:t>𝜆</m:t>
                        </m:r>
                      </m:e>
                      <m:sub>
                        <m:r>
                          <a:rPr lang="en-US" altLang="zh-TW" i="1">
                            <a:latin typeface="Cambria Math" panose="02040503050406030204" pitchFamily="18" charset="0"/>
                          </a:rPr>
                          <m:t>𝑚</m:t>
                        </m:r>
                        <m:r>
                          <a:rPr lang="en-US" altLang="zh-TW" i="1">
                            <a:latin typeface="Cambria Math" panose="02040503050406030204" pitchFamily="18" charset="0"/>
                          </a:rPr>
                          <m:t> </m:t>
                        </m:r>
                      </m:sub>
                    </m:sSub>
                    <m:r>
                      <a:rPr lang="en-US" altLang="zh-TW" i="1">
                        <a:latin typeface="Cambria Math" panose="02040503050406030204" pitchFamily="18" charset="0"/>
                      </a:rPr>
                      <m:t>)</m:t>
                    </m:r>
                  </m:oMath>
                </a14:m>
                <a:r>
                  <a:rPr lang="en-US" altLang="zh-TW" dirty="0"/>
                  <a:t> of </a:t>
                </a:r>
                <a:r>
                  <a:rPr lang="en-US" altLang="zh-TW" b="1" i="1" dirty="0"/>
                  <a:t>B</a:t>
                </a:r>
                <a:r>
                  <a:rPr lang="en-US" altLang="zh-TW" dirty="0"/>
                  <a:t> and the corresponding </a:t>
                </a:r>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dirty="0"/>
                  <a:t> eigenvectors </a:t>
                </a:r>
                <a14:m>
                  <m:oMath xmlns:m="http://schemas.openxmlformats.org/officeDocument/2006/math">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1</m:t>
                        </m:r>
                      </m:sub>
                    </m:sSub>
                    <m:r>
                      <a:rPr lang="en-US" altLang="zh-TW" i="1">
                        <a:latin typeface="Cambria Math" panose="02040503050406030204" pitchFamily="18" charset="0"/>
                      </a:rPr>
                      <m:t>,</m:t>
                    </m:r>
                    <m:r>
                      <a:rPr lang="en-US" altLang="zh-TW" i="1">
                        <a:latin typeface="Cambria Math" panose="02040503050406030204" pitchFamily="18" charset="0"/>
                        <a:ea typeface="Cambria Math" panose="02040503050406030204" pitchFamily="18" charset="0"/>
                      </a:rPr>
                      <m:t>⋯</m:t>
                    </m:r>
                    <m:sSub>
                      <m:sSubPr>
                        <m:ctrlPr>
                          <a:rPr lang="en-US" altLang="zh-TW" i="1">
                            <a:latin typeface="Cambria Math" panose="02040503050406030204" pitchFamily="18" charset="0"/>
                          </a:rPr>
                        </m:ctrlPr>
                      </m:sSubPr>
                      <m:e>
                        <m:r>
                          <a:rPr lang="en-US" altLang="zh-TW" i="1">
                            <a:latin typeface="Cambria Math" panose="02040503050406030204" pitchFamily="18" charset="0"/>
                          </a:rPr>
                          <m:t>,</m:t>
                        </m:r>
                        <m:acc>
                          <m:accPr>
                            <m:chr m:val="⃑"/>
                            <m:ctrlPr>
                              <a:rPr lang="en-US" altLang="zh-TW" i="1">
                                <a:latin typeface="Cambria Math" panose="02040503050406030204" pitchFamily="18" charset="0"/>
                              </a:rPr>
                            </m:ctrlPr>
                          </m:accPr>
                          <m:e>
                            <m:r>
                              <a:rPr lang="en-US" altLang="zh-TW" i="1">
                                <a:latin typeface="Cambria Math" panose="02040503050406030204" pitchFamily="18" charset="0"/>
                              </a:rPr>
                              <m:t>𝑒</m:t>
                            </m:r>
                          </m:e>
                        </m:acc>
                      </m:e>
                      <m:sub>
                        <m:r>
                          <a:rPr lang="en-US" altLang="zh-TW" i="1">
                            <a:latin typeface="Cambria Math" panose="02040503050406030204" pitchFamily="18" charset="0"/>
                          </a:rPr>
                          <m:t>𝑚</m:t>
                        </m:r>
                      </m:sub>
                    </m:sSub>
                    <m:r>
                      <a:rPr lang="en-US" altLang="zh-TW" i="1">
                        <a:latin typeface="Cambria Math" panose="02040503050406030204" pitchFamily="18" charset="0"/>
                      </a:rPr>
                      <m:t>)</m:t>
                    </m:r>
                  </m:oMath>
                </a14:m>
                <a:endParaRPr lang="en-US" altLang="zh-TW" dirty="0"/>
              </a:p>
              <a:p>
                <a:pPr marL="457200" indent="-457200">
                  <a:lnSpc>
                    <a:spcPct val="120000"/>
                  </a:lnSpc>
                  <a:buFont typeface="+mj-lt"/>
                  <a:buAutoNum type="arabicParenR"/>
                </a:pPr>
                <a:r>
                  <a:rPr lang="en-US" altLang="zh-TW" dirty="0"/>
                  <a:t>A </a:t>
                </a:r>
                <a:r>
                  <a:rPr lang="en-US" altLang="zh-TW" i="1" dirty="0">
                    <a:solidFill>
                      <a:srgbClr val="FF0000"/>
                    </a:solidFill>
                    <a:latin typeface="Times New Roman" panose="02020603050405020304" pitchFamily="18" charset="0"/>
                    <a:cs typeface="Times New Roman" panose="02020603050405020304" pitchFamily="18" charset="0"/>
                  </a:rPr>
                  <a:t>m </a:t>
                </a:r>
                <a:r>
                  <a:rPr lang="en-US" altLang="zh-TW" dirty="0"/>
                  <a:t>-dimensional spatial conﬁguration of the </a:t>
                </a:r>
                <a:r>
                  <a:rPr lang="en-US" altLang="zh-TW" i="1" dirty="0">
                    <a:latin typeface="Times New Roman" panose="02020603050405020304" pitchFamily="18" charset="0"/>
                    <a:cs typeface="Times New Roman" panose="02020603050405020304" pitchFamily="18" charset="0"/>
                  </a:rPr>
                  <a:t>n</a:t>
                </a:r>
                <a:r>
                  <a:rPr lang="en-US" altLang="zh-TW" dirty="0"/>
                  <a:t> objects is derived from the coordinate matrix </a:t>
                </a:r>
                <a14:m>
                  <m:oMath xmlns:m="http://schemas.openxmlformats.org/officeDocument/2006/math">
                    <m:r>
                      <a:rPr lang="en-US" altLang="zh-TW" b="0" i="1" smtClean="0">
                        <a:solidFill>
                          <a:srgbClr val="0000FF"/>
                        </a:solidFill>
                        <a:latin typeface="Cambria Math" panose="02040503050406030204" pitchFamily="18" charset="0"/>
                      </a:rPr>
                      <m:t>𝑋</m:t>
                    </m:r>
                    <m:sSub>
                      <m:sSubPr>
                        <m:ctrlPr>
                          <a:rPr lang="en-US" altLang="zh-TW" i="1">
                            <a:solidFill>
                              <a:srgbClr val="0000FF"/>
                            </a:solidFill>
                            <a:latin typeface="Cambria Math" panose="02040503050406030204" pitchFamily="18" charset="0"/>
                          </a:rPr>
                        </m:ctrlPr>
                      </m:sSubPr>
                      <m:e>
                        <m:r>
                          <a:rPr lang="en-US" altLang="zh-TW" b="0" i="1" smtClean="0">
                            <a:solidFill>
                              <a:srgbClr val="0000FF"/>
                            </a:solidFill>
                            <a:latin typeface="Cambria Math" panose="02040503050406030204" pitchFamily="18" charset="0"/>
                          </a:rPr>
                          <m:t>=</m:t>
                        </m:r>
                        <m:r>
                          <a:rPr lang="en-US" altLang="zh-TW" i="1">
                            <a:solidFill>
                              <a:srgbClr val="0000FF"/>
                            </a:solidFill>
                            <a:latin typeface="Cambria Math" panose="02040503050406030204" pitchFamily="18" charset="0"/>
                          </a:rPr>
                          <m:t>𝐸</m:t>
                        </m:r>
                      </m:e>
                      <m:sub>
                        <m:r>
                          <a:rPr lang="en-US" altLang="zh-TW" i="1">
                            <a:solidFill>
                              <a:srgbClr val="0000FF"/>
                            </a:solidFill>
                            <a:latin typeface="Cambria Math" panose="02040503050406030204" pitchFamily="18" charset="0"/>
                          </a:rPr>
                          <m:t>𝑚</m:t>
                        </m:r>
                      </m:sub>
                    </m:sSub>
                    <m:sSubSup>
                      <m:sSubSupPr>
                        <m:ctrlPr>
                          <a:rPr lang="en-US" altLang="zh-TW" i="1">
                            <a:solidFill>
                              <a:srgbClr val="0000FF"/>
                            </a:solidFill>
                            <a:latin typeface="Cambria Math" panose="02040503050406030204" pitchFamily="18" charset="0"/>
                          </a:rPr>
                        </m:ctrlPr>
                      </m:sSubSupPr>
                      <m:e>
                        <m:r>
                          <m:rPr>
                            <m:sty m:val="p"/>
                          </m:rPr>
                          <a:rPr lang="el-GR" altLang="zh-TW" i="1">
                            <a:solidFill>
                              <a:srgbClr val="0000FF"/>
                            </a:solidFill>
                            <a:latin typeface="Cambria Math" panose="02040503050406030204" pitchFamily="18" charset="0"/>
                            <a:ea typeface="Cambria Math" panose="02040503050406030204" pitchFamily="18" charset="0"/>
                          </a:rPr>
                          <m:t>Λ</m:t>
                        </m:r>
                      </m:e>
                      <m:sub>
                        <m:r>
                          <a:rPr lang="en-US" altLang="zh-TW" i="1">
                            <a:solidFill>
                              <a:srgbClr val="0000FF"/>
                            </a:solidFill>
                            <a:latin typeface="Cambria Math" panose="02040503050406030204" pitchFamily="18" charset="0"/>
                            <a:ea typeface="Cambria Math" panose="02040503050406030204" pitchFamily="18" charset="0"/>
                          </a:rPr>
                          <m:t>𝑚</m:t>
                        </m:r>
                      </m:sub>
                      <m:sup>
                        <m:r>
                          <a:rPr lang="en-US" altLang="zh-TW" i="1">
                            <a:solidFill>
                              <a:srgbClr val="0000FF"/>
                            </a:solidFill>
                            <a:latin typeface="Cambria Math" panose="02040503050406030204" pitchFamily="18" charset="0"/>
                          </a:rPr>
                          <m:t>(1/2)</m:t>
                        </m:r>
                      </m:sup>
                    </m:sSubSup>
                  </m:oMath>
                </a14:m>
                <a:r>
                  <a:rPr lang="en-US" altLang="zh-TW" dirty="0"/>
                  <a:t> respectively</a:t>
                </a:r>
              </a:p>
              <a:p>
                <a:pPr lvl="1">
                  <a:lnSpc>
                    <a:spcPct val="120000"/>
                  </a:lnSpc>
                  <a:buFont typeface="Wingdings" panose="05000000000000000000" pitchFamily="2" charset="2"/>
                  <a:buChar char="l"/>
                </a:pPr>
                <a14:m>
                  <m:oMath xmlns:m="http://schemas.openxmlformats.org/officeDocument/2006/math">
                    <m:sSub>
                      <m:sSubPr>
                        <m:ctrlPr>
                          <a:rPr lang="en-US" altLang="zh-TW" i="1">
                            <a:solidFill>
                              <a:srgbClr val="006600"/>
                            </a:solidFill>
                            <a:latin typeface="Cambria Math" panose="02040503050406030204" pitchFamily="18" charset="0"/>
                          </a:rPr>
                        </m:ctrlPr>
                      </m:sSubPr>
                      <m:e>
                        <m:r>
                          <a:rPr lang="en-US" altLang="zh-TW" i="1">
                            <a:solidFill>
                              <a:srgbClr val="006600"/>
                            </a:solidFill>
                            <a:latin typeface="Cambria Math" panose="02040503050406030204" pitchFamily="18" charset="0"/>
                          </a:rPr>
                          <m:t>𝐸</m:t>
                        </m:r>
                      </m:e>
                      <m:sub>
                        <m:r>
                          <a:rPr lang="en-US" altLang="zh-TW" i="1">
                            <a:solidFill>
                              <a:srgbClr val="006600"/>
                            </a:solidFill>
                            <a:latin typeface="Cambria Math" panose="02040503050406030204" pitchFamily="18" charset="0"/>
                          </a:rPr>
                          <m:t>𝑚</m:t>
                        </m:r>
                      </m:sub>
                    </m:sSub>
                    <m:r>
                      <a:rPr lang="en-US" altLang="zh-TW" i="1">
                        <a:solidFill>
                          <a:srgbClr val="006600"/>
                        </a:solidFill>
                        <a:latin typeface="Cambria Math" panose="02040503050406030204" pitchFamily="18" charset="0"/>
                      </a:rPr>
                      <m:t> </m:t>
                    </m:r>
                  </m:oMath>
                </a14:m>
                <a:r>
                  <a:rPr lang="en-US" altLang="zh-TW" dirty="0"/>
                  <a:t>: the matrix of </a:t>
                </a:r>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dirty="0"/>
                  <a:t> eigenvectors</a:t>
                </a:r>
              </a:p>
              <a:p>
                <a:pPr lvl="1">
                  <a:lnSpc>
                    <a:spcPct val="120000"/>
                  </a:lnSpc>
                  <a:buFont typeface="Wingdings" panose="05000000000000000000" pitchFamily="2" charset="2"/>
                  <a:buChar char="l"/>
                </a:pPr>
                <a14:m>
                  <m:oMath xmlns:m="http://schemas.openxmlformats.org/officeDocument/2006/math">
                    <m:sSub>
                      <m:sSubPr>
                        <m:ctrlPr>
                          <a:rPr lang="en-US" altLang="zh-TW" i="1" smtClean="0">
                            <a:solidFill>
                              <a:srgbClr val="006600"/>
                            </a:solidFill>
                            <a:latin typeface="Cambria Math" panose="02040503050406030204" pitchFamily="18" charset="0"/>
                          </a:rPr>
                        </m:ctrlPr>
                      </m:sSubPr>
                      <m:e>
                        <m:r>
                          <m:rPr>
                            <m:sty m:val="p"/>
                          </m:rPr>
                          <a:rPr lang="el-GR" altLang="zh-TW" i="1" smtClean="0">
                            <a:solidFill>
                              <a:srgbClr val="006600"/>
                            </a:solidFill>
                            <a:latin typeface="Cambria Math" panose="02040503050406030204" pitchFamily="18" charset="0"/>
                            <a:ea typeface="Cambria Math" panose="02040503050406030204" pitchFamily="18" charset="0"/>
                          </a:rPr>
                          <m:t>Λ</m:t>
                        </m:r>
                      </m:e>
                      <m:sub>
                        <m:r>
                          <a:rPr lang="en-US" altLang="zh-TW" i="1">
                            <a:solidFill>
                              <a:srgbClr val="006600"/>
                            </a:solidFill>
                            <a:latin typeface="Cambria Math" panose="02040503050406030204" pitchFamily="18" charset="0"/>
                          </a:rPr>
                          <m:t>𝑚</m:t>
                        </m:r>
                      </m:sub>
                    </m:sSub>
                    <m:r>
                      <a:rPr lang="en-US" altLang="zh-TW" i="1">
                        <a:solidFill>
                          <a:srgbClr val="006600"/>
                        </a:solidFill>
                        <a:latin typeface="Cambria Math" panose="02040503050406030204" pitchFamily="18" charset="0"/>
                      </a:rPr>
                      <m:t> </m:t>
                    </m:r>
                  </m:oMath>
                </a14:m>
                <a:r>
                  <a:rPr lang="en-US" altLang="zh-TW" dirty="0"/>
                  <a:t>: the diagonal matrix of </a:t>
                </a:r>
                <a:r>
                  <a:rPr lang="en-US" altLang="zh-TW" i="1" dirty="0">
                    <a:solidFill>
                      <a:srgbClr val="FF0000"/>
                    </a:solidFill>
                    <a:latin typeface="Times New Roman" panose="02020603050405020304" pitchFamily="18" charset="0"/>
                    <a:cs typeface="Times New Roman" panose="02020603050405020304" pitchFamily="18" charset="0"/>
                  </a:rPr>
                  <a:t>m</a:t>
                </a:r>
                <a:r>
                  <a:rPr lang="en-US" altLang="zh-TW" dirty="0"/>
                  <a:t> eigenvalues of </a:t>
                </a:r>
                <a:r>
                  <a:rPr lang="en-US" altLang="zh-TW" b="1" i="1" dirty="0"/>
                  <a:t>B</a:t>
                </a:r>
              </a:p>
            </p:txBody>
          </p:sp>
        </mc:Choice>
        <mc:Fallback>
          <p:sp>
            <p:nvSpPr>
              <p:cNvPr id="3" name="內容版面配置區 2">
                <a:extLst>
                  <a:ext uri="{FF2B5EF4-FFF2-40B4-BE49-F238E27FC236}">
                    <a16:creationId xmlns:a16="http://schemas.microsoft.com/office/drawing/2014/main" xmlns="" xmlns:a14="http://schemas.microsoft.com/office/drawing/2010/main" id="{D1F5222D-C846-4D38-98FA-FD25A20C9D50}"/>
                  </a:ext>
                </a:extLst>
              </p:cNvPr>
              <p:cNvSpPr>
                <a:spLocks noGrp="1" noRot="1" noChangeAspect="1" noMove="1" noResize="1" noEditPoints="1" noAdjustHandles="1" noChangeArrowheads="1" noChangeShapeType="1" noTextEdit="1"/>
              </p:cNvSpPr>
              <p:nvPr>
                <p:ph idx="1"/>
              </p:nvPr>
            </p:nvSpPr>
            <p:spPr>
              <a:blipFill>
                <a:blip r:embed="rId2" cstate="print"/>
                <a:stretch>
                  <a:fillRect l="-667" t="-500" r="-1481"/>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20</a:t>
            </a:fld>
            <a:endParaRPr lang="zh-TW" altLang="en-US"/>
          </a:p>
        </p:txBody>
      </p:sp>
    </p:spTree>
    <p:extLst>
      <p:ext uri="{BB962C8B-B14F-4D97-AF65-F5344CB8AC3E}">
        <p14:creationId xmlns:p14="http://schemas.microsoft.com/office/powerpoint/2010/main" xmlns="" val="1249654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F114996-1564-4892-922B-A75D296C52BE}"/>
              </a:ext>
            </a:extLst>
          </p:cNvPr>
          <p:cNvSpPr>
            <a:spLocks noGrp="1"/>
          </p:cNvSpPr>
          <p:nvPr>
            <p:ph type="title"/>
          </p:nvPr>
        </p:nvSpPr>
        <p:spPr/>
        <p:txBody>
          <a:bodyPr/>
          <a:lstStyle/>
          <a:p>
            <a:r>
              <a:rPr lang="en-US" altLang="zh-TW" dirty="0"/>
              <a:t>Metric MDS </a:t>
            </a:r>
            <a:r>
              <a:rPr lang="en-US" altLang="zh-TW" dirty="0">
                <a:solidFill>
                  <a:schemeClr val="bg2">
                    <a:lumMod val="50000"/>
                  </a:schemeClr>
                </a:solidFill>
              </a:rPr>
              <a:t>--</a:t>
            </a:r>
            <a:r>
              <a:rPr lang="en-US" altLang="zh-TW" dirty="0"/>
              <a:t> </a:t>
            </a:r>
            <a:r>
              <a:rPr lang="en-US" altLang="zh-TW" sz="3600" dirty="0">
                <a:solidFill>
                  <a:schemeClr val="accent1">
                    <a:lumMod val="50000"/>
                  </a:schemeClr>
                </a:solidFill>
              </a:rPr>
              <a:t>example</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FE24F322-8AED-4B27-B4E4-F9D9BE2E1F74}"/>
                  </a:ext>
                </a:extLst>
              </p:cNvPr>
              <p:cNvSpPr>
                <a:spLocks noGrp="1"/>
              </p:cNvSpPr>
              <p:nvPr>
                <p:ph idx="1"/>
              </p:nvPr>
            </p:nvSpPr>
            <p:spPr>
              <a:xfrm>
                <a:off x="457200" y="1600200"/>
                <a:ext cx="8686800" cy="5257800"/>
              </a:xfrm>
            </p:spPr>
            <p:txBody>
              <a:bodyPr/>
              <a:lstStyle/>
              <a:p>
                <a:pPr>
                  <a:lnSpc>
                    <a:spcPct val="110000"/>
                  </a:lnSpc>
                </a:pPr>
                <a:r>
                  <a:rPr lang="en-US" altLang="zh-TW" dirty="0">
                    <a:solidFill>
                      <a:srgbClr val="3333FF"/>
                    </a:solidFill>
                  </a:rPr>
                  <a:t>For a </a:t>
                </a:r>
                <a:r>
                  <a:rPr lang="en-US" altLang="zh-TW" dirty="0">
                    <a:solidFill>
                      <a:srgbClr val="FF0000"/>
                    </a:solidFill>
                  </a:rPr>
                  <a:t>two-dimensional</a:t>
                </a:r>
                <a:r>
                  <a:rPr lang="en-US" altLang="zh-TW" dirty="0">
                    <a:solidFill>
                      <a:srgbClr val="3333FF"/>
                    </a:solidFill>
                  </a:rPr>
                  <a:t> representation of the four cities, the </a:t>
                </a:r>
                <a:r>
                  <a:rPr lang="en-US" altLang="zh-TW" dirty="0">
                    <a:solidFill>
                      <a:srgbClr val="FF0000"/>
                    </a:solidFill>
                  </a:rPr>
                  <a:t>ﬁrst two largest eigenvalues</a:t>
                </a:r>
                <a:r>
                  <a:rPr lang="en-US" altLang="zh-TW" dirty="0">
                    <a:solidFill>
                      <a:srgbClr val="3333FF"/>
                    </a:solidFill>
                  </a:rPr>
                  <a:t> and the corresponding eigenvectors of </a:t>
                </a:r>
                <a14:m>
                  <m:oMath xmlns:m="http://schemas.openxmlformats.org/officeDocument/2006/math">
                    <m:r>
                      <a:rPr lang="en-US" altLang="zh-TW">
                        <a:latin typeface="Cambria Math" panose="02040503050406030204" pitchFamily="18" charset="0"/>
                      </a:rPr>
                      <m:t>𝐵</m:t>
                    </m:r>
                  </m:oMath>
                </a14:m>
                <a:r>
                  <a:rPr lang="en-US" altLang="zh-TW" dirty="0">
                    <a:solidFill>
                      <a:srgbClr val="3333FF"/>
                    </a:solidFill>
                  </a:rPr>
                  <a:t> have to be extracted</a:t>
                </a:r>
              </a:p>
              <a:p>
                <a:pPr marL="0" indent="0">
                  <a:lnSpc>
                    <a:spcPct val="110000"/>
                  </a:lnSpc>
                  <a:buNone/>
                </a:pPr>
                <a14:m>
                  <m:oMathPara xmlns:m="http://schemas.openxmlformats.org/officeDocument/2006/math">
                    <m:oMathParaPr>
                      <m:jc m:val="centerGroup"/>
                    </m:oMathParaPr>
                    <m:oMath xmlns:m="http://schemas.openxmlformats.org/officeDocument/2006/math">
                      <m:d>
                        <m:dPr>
                          <m:begChr m:val="{"/>
                          <m:endChr m:val=""/>
                          <m:ctrlPr>
                            <a:rPr lang="en-US" altLang="zh-TW" i="1">
                              <a:latin typeface="Cambria Math" panose="02040503050406030204" pitchFamily="18" charset="0"/>
                            </a:rPr>
                          </m:ctrlPr>
                        </m:dPr>
                        <m:e>
                          <m:eqArr>
                            <m:eqArrPr>
                              <m:ctrlPr>
                                <a:rPr lang="en-US" altLang="zh-TW" i="1" smtClean="0">
                                  <a:solidFill>
                                    <a:schemeClr val="tx1"/>
                                  </a:solidFill>
                                  <a:latin typeface="Cambria Math" panose="02040503050406030204" pitchFamily="18" charset="0"/>
                                </a:rPr>
                              </m:ctrlPr>
                            </m:eqArrPr>
                            <m:e>
                              <m:sSub>
                                <m:sSubPr>
                                  <m:ctrlPr>
                                    <a:rPr lang="en-US" altLang="zh-TW" i="1">
                                      <a:solidFill>
                                        <a:schemeClr val="tx1"/>
                                      </a:solidFill>
                                      <a:latin typeface="Cambria Math" panose="02040503050406030204" pitchFamily="18" charset="0"/>
                                    </a:rPr>
                                  </m:ctrlPr>
                                </m:sSubPr>
                                <m:e>
                                  <m:r>
                                    <a:rPr lang="zh-TW" altLang="en-US" i="1">
                                      <a:solidFill>
                                        <a:schemeClr val="tx1"/>
                                      </a:solidFill>
                                      <a:latin typeface="Cambria Math" panose="02040503050406030204" pitchFamily="18" charset="0"/>
                                    </a:rPr>
                                    <m:t>𝜆</m:t>
                                  </m:r>
                                </m:e>
                                <m:sub>
                                  <m:r>
                                    <a:rPr lang="en-US" altLang="zh-TW" i="1">
                                      <a:solidFill>
                                        <a:schemeClr val="tx1"/>
                                      </a:solidFill>
                                      <a:latin typeface="Cambria Math" panose="02040503050406030204" pitchFamily="18" charset="0"/>
                                    </a:rPr>
                                    <m:t>1</m:t>
                                  </m:r>
                                </m:sub>
                              </m:sSub>
                              <m:r>
                                <a:rPr lang="en-US" altLang="zh-TW" i="1">
                                  <a:solidFill>
                                    <a:schemeClr val="tx1"/>
                                  </a:solidFill>
                                  <a:latin typeface="Cambria Math" panose="02040503050406030204" pitchFamily="18" charset="0"/>
                                </a:rPr>
                                <m:t>=9724.168 , </m:t>
                              </m:r>
                              <m:sSub>
                                <m:sSubPr>
                                  <m:ctrlPr>
                                    <a:rPr lang="en-US" altLang="zh-TW" i="1">
                                      <a:solidFill>
                                        <a:schemeClr val="tx1"/>
                                      </a:solidFill>
                                      <a:latin typeface="Cambria Math" panose="02040503050406030204" pitchFamily="18" charset="0"/>
                                    </a:rPr>
                                  </m:ctrlPr>
                                </m:sSubPr>
                                <m:e>
                                  <m:acc>
                                    <m:accPr>
                                      <m:chr m:val="⃑"/>
                                      <m:ctrlPr>
                                        <a:rPr lang="en-US" altLang="zh-TW" i="1">
                                          <a:solidFill>
                                            <a:schemeClr val="tx1"/>
                                          </a:solidFill>
                                          <a:latin typeface="Cambria Math" panose="02040503050406030204" pitchFamily="18" charset="0"/>
                                        </a:rPr>
                                      </m:ctrlPr>
                                    </m:accPr>
                                    <m:e>
                                      <m:r>
                                        <a:rPr lang="en-US" altLang="zh-TW" i="1">
                                          <a:solidFill>
                                            <a:schemeClr val="tx1"/>
                                          </a:solidFill>
                                          <a:latin typeface="Cambria Math" panose="02040503050406030204" pitchFamily="18" charset="0"/>
                                        </a:rPr>
                                        <m:t>𝑒</m:t>
                                      </m:r>
                                    </m:e>
                                  </m:acc>
                                </m:e>
                                <m:sub>
                                  <m:r>
                                    <a:rPr lang="en-US" altLang="zh-TW" i="1">
                                      <a:solidFill>
                                        <a:schemeClr val="tx1"/>
                                      </a:solidFill>
                                      <a:latin typeface="Cambria Math" panose="02040503050406030204" pitchFamily="18" charset="0"/>
                                    </a:rPr>
                                    <m:t>1</m:t>
                                  </m:r>
                                </m:sub>
                              </m:sSub>
                              <m:r>
                                <a:rPr lang="en-US" altLang="zh-TW" i="1">
                                  <a:solidFill>
                                    <a:schemeClr val="tx1"/>
                                  </a:solidFill>
                                  <a:latin typeface="Cambria Math" panose="02040503050406030204" pitchFamily="18" charset="0"/>
                                </a:rPr>
                                <m:t>=</m:t>
                              </m:r>
                              <m:sSup>
                                <m:sSupPr>
                                  <m:ctrlPr>
                                    <a:rPr lang="en-US" altLang="zh-TW" i="1">
                                      <a:solidFill>
                                        <a:schemeClr val="tx1"/>
                                      </a:solidFill>
                                      <a:latin typeface="Cambria Math" panose="02040503050406030204" pitchFamily="18" charset="0"/>
                                    </a:rPr>
                                  </m:ctrlPr>
                                </m:sSupPr>
                                <m:e>
                                  <m:r>
                                    <a:rPr lang="en-US" altLang="zh-TW" i="1">
                                      <a:solidFill>
                                        <a:schemeClr val="tx1"/>
                                      </a:solidFill>
                                      <a:latin typeface="Cambria Math" panose="02040503050406030204" pitchFamily="18" charset="0"/>
                                    </a:rPr>
                                    <m:t>(</m:t>
                                  </m:r>
                                  <m:r>
                                    <a:rPr lang="en-US" altLang="zh-TW" i="1" smtClean="0">
                                      <a:solidFill>
                                        <a:schemeClr val="tx1"/>
                                      </a:solidFill>
                                      <a:latin typeface="Cambria Math" panose="02040503050406030204" pitchFamily="18" charset="0"/>
                                    </a:rPr>
                                    <m:t>−0.637</m:t>
                                  </m:r>
                                  <m:r>
                                    <a:rPr lang="en-US" altLang="zh-TW" i="1" smtClean="0">
                                      <a:solidFill>
                                        <a:srgbClr val="C00000"/>
                                      </a:solidFill>
                                      <a:latin typeface="Cambria Math" panose="02040503050406030204" pitchFamily="18" charset="0"/>
                                    </a:rPr>
                                    <m:t>,</m:t>
                                  </m:r>
                                  <m:r>
                                    <a:rPr lang="en-US" altLang="zh-TW" i="1" smtClean="0">
                                      <a:solidFill>
                                        <a:schemeClr val="tx1"/>
                                      </a:solidFill>
                                      <a:latin typeface="Cambria Math" panose="02040503050406030204" pitchFamily="18" charset="0"/>
                                    </a:rPr>
                                    <m:t>0.187</m:t>
                                  </m:r>
                                  <m:r>
                                    <a:rPr lang="en-US" altLang="zh-TW" i="1" smtClean="0">
                                      <a:solidFill>
                                        <a:srgbClr val="C00000"/>
                                      </a:solidFill>
                                      <a:latin typeface="Cambria Math" panose="02040503050406030204" pitchFamily="18" charset="0"/>
                                    </a:rPr>
                                    <m:t>,</m:t>
                                  </m:r>
                                  <m:r>
                                    <a:rPr lang="en-US" altLang="zh-TW" i="1" smtClean="0">
                                      <a:solidFill>
                                        <a:schemeClr val="tx1"/>
                                      </a:solidFill>
                                      <a:latin typeface="Cambria Math" panose="02040503050406030204" pitchFamily="18" charset="0"/>
                                    </a:rPr>
                                    <m:t>−0.253</m:t>
                                  </m:r>
                                  <m:r>
                                    <a:rPr lang="en-US" altLang="zh-TW" i="1" smtClean="0">
                                      <a:solidFill>
                                        <a:srgbClr val="C00000"/>
                                      </a:solidFill>
                                      <a:latin typeface="Cambria Math" panose="02040503050406030204" pitchFamily="18" charset="0"/>
                                    </a:rPr>
                                    <m:t>,</m:t>
                                  </m:r>
                                  <m:r>
                                    <a:rPr lang="en-US" altLang="zh-TW" i="1">
                                      <a:solidFill>
                                        <a:schemeClr val="tx1"/>
                                      </a:solidFill>
                                      <a:latin typeface="Cambria Math" panose="02040503050406030204" pitchFamily="18" charset="0"/>
                                    </a:rPr>
                                    <m:t>0.704)</m:t>
                                  </m:r>
                                </m:e>
                                <m:sup>
                                  <m:r>
                                    <a:rPr lang="en-US" altLang="zh-TW" i="1">
                                      <a:solidFill>
                                        <a:schemeClr val="tx1"/>
                                      </a:solidFill>
                                      <a:latin typeface="Cambria Math" panose="02040503050406030204" pitchFamily="18" charset="0"/>
                                    </a:rPr>
                                    <m:t>𝑇</m:t>
                                  </m:r>
                                </m:sup>
                              </m:sSup>
                            </m:e>
                            <m:e>
                              <m:sSub>
                                <m:sSubPr>
                                  <m:ctrlPr>
                                    <a:rPr lang="en-US" altLang="zh-TW" i="1">
                                      <a:solidFill>
                                        <a:schemeClr val="tx1"/>
                                      </a:solidFill>
                                      <a:latin typeface="Cambria Math" panose="02040503050406030204" pitchFamily="18" charset="0"/>
                                    </a:rPr>
                                  </m:ctrlPr>
                                </m:sSubPr>
                                <m:e>
                                  <m:r>
                                    <a:rPr lang="zh-TW" altLang="en-US" i="1">
                                      <a:solidFill>
                                        <a:schemeClr val="tx1"/>
                                      </a:solidFill>
                                      <a:latin typeface="Cambria Math" panose="02040503050406030204" pitchFamily="18" charset="0"/>
                                    </a:rPr>
                                    <m:t>𝜆</m:t>
                                  </m:r>
                                </m:e>
                                <m:sub>
                                  <m:r>
                                    <a:rPr lang="en-US" altLang="zh-TW" i="1">
                                      <a:solidFill>
                                        <a:schemeClr val="tx1"/>
                                      </a:solidFill>
                                      <a:latin typeface="Cambria Math" panose="02040503050406030204" pitchFamily="18" charset="0"/>
                                    </a:rPr>
                                    <m:t>2</m:t>
                                  </m:r>
                                </m:sub>
                              </m:sSub>
                              <m:r>
                                <a:rPr lang="en-US" altLang="zh-TW" i="1">
                                  <a:solidFill>
                                    <a:schemeClr val="tx1"/>
                                  </a:solidFill>
                                  <a:latin typeface="Cambria Math" panose="02040503050406030204" pitchFamily="18" charset="0"/>
                                </a:rPr>
                                <m:t>=3106.986 ,</m:t>
                              </m:r>
                              <m:sSub>
                                <m:sSubPr>
                                  <m:ctrlPr>
                                    <a:rPr lang="en-US" altLang="zh-TW" i="1">
                                      <a:solidFill>
                                        <a:schemeClr val="tx1"/>
                                      </a:solidFill>
                                      <a:latin typeface="Cambria Math" panose="02040503050406030204" pitchFamily="18" charset="0"/>
                                    </a:rPr>
                                  </m:ctrlPr>
                                </m:sSubPr>
                                <m:e>
                                  <m:acc>
                                    <m:accPr>
                                      <m:chr m:val="⃑"/>
                                      <m:ctrlPr>
                                        <a:rPr lang="en-US" altLang="zh-TW" i="1">
                                          <a:solidFill>
                                            <a:schemeClr val="tx1"/>
                                          </a:solidFill>
                                          <a:latin typeface="Cambria Math" panose="02040503050406030204" pitchFamily="18" charset="0"/>
                                        </a:rPr>
                                      </m:ctrlPr>
                                    </m:accPr>
                                    <m:e>
                                      <m:r>
                                        <a:rPr lang="en-US" altLang="zh-TW" i="1">
                                          <a:solidFill>
                                            <a:schemeClr val="tx1"/>
                                          </a:solidFill>
                                          <a:latin typeface="Cambria Math" panose="02040503050406030204" pitchFamily="18" charset="0"/>
                                        </a:rPr>
                                        <m:t>𝑒</m:t>
                                      </m:r>
                                    </m:e>
                                  </m:acc>
                                </m:e>
                                <m:sub>
                                  <m:r>
                                    <a:rPr lang="en-US" altLang="zh-TW" i="1">
                                      <a:solidFill>
                                        <a:schemeClr val="tx1"/>
                                      </a:solidFill>
                                      <a:latin typeface="Cambria Math" panose="02040503050406030204" pitchFamily="18" charset="0"/>
                                    </a:rPr>
                                    <m:t>2</m:t>
                                  </m:r>
                                </m:sub>
                              </m:sSub>
                              <m:r>
                                <a:rPr lang="en-US" altLang="zh-TW" i="1">
                                  <a:solidFill>
                                    <a:schemeClr val="tx1"/>
                                  </a:solidFill>
                                  <a:latin typeface="Cambria Math" panose="02040503050406030204" pitchFamily="18" charset="0"/>
                                </a:rPr>
                                <m:t>=</m:t>
                              </m:r>
                              <m:sSup>
                                <m:sSupPr>
                                  <m:ctrlPr>
                                    <a:rPr lang="en-US" altLang="zh-TW" i="1">
                                      <a:solidFill>
                                        <a:schemeClr val="tx1"/>
                                      </a:solidFill>
                                      <a:latin typeface="Cambria Math" panose="02040503050406030204" pitchFamily="18" charset="0"/>
                                    </a:rPr>
                                  </m:ctrlPr>
                                </m:sSupPr>
                                <m:e>
                                  <m:r>
                                    <a:rPr lang="en-US" altLang="zh-TW" i="1">
                                      <a:solidFill>
                                        <a:schemeClr val="tx1"/>
                                      </a:solidFill>
                                      <a:latin typeface="Cambria Math" panose="02040503050406030204" pitchFamily="18" charset="0"/>
                                    </a:rPr>
                                    <m:t>(−0.586</m:t>
                                  </m:r>
                                  <m:r>
                                    <a:rPr lang="en-US" altLang="zh-TW" i="1" smtClean="0">
                                      <a:solidFill>
                                        <a:srgbClr val="C00000"/>
                                      </a:solidFill>
                                      <a:latin typeface="Cambria Math" panose="02040503050406030204" pitchFamily="18" charset="0"/>
                                    </a:rPr>
                                    <m:t>,</m:t>
                                  </m:r>
                                  <m:r>
                                    <a:rPr lang="en-US" altLang="zh-TW" i="1">
                                      <a:solidFill>
                                        <a:schemeClr val="tx1"/>
                                      </a:solidFill>
                                      <a:latin typeface="Cambria Math" panose="02040503050406030204" pitchFamily="18" charset="0"/>
                                    </a:rPr>
                                    <m:t>0.214</m:t>
                                  </m:r>
                                  <m:r>
                                    <a:rPr lang="en-US" altLang="zh-TW" i="1" smtClean="0">
                                      <a:solidFill>
                                        <a:srgbClr val="C00000"/>
                                      </a:solidFill>
                                      <a:latin typeface="Cambria Math" panose="02040503050406030204" pitchFamily="18" charset="0"/>
                                    </a:rPr>
                                    <m:t>,</m:t>
                                  </m:r>
                                  <m:r>
                                    <a:rPr lang="en-US" altLang="zh-TW" i="1">
                                      <a:solidFill>
                                        <a:schemeClr val="tx1"/>
                                      </a:solidFill>
                                      <a:latin typeface="Cambria Math" panose="02040503050406030204" pitchFamily="18" charset="0"/>
                                    </a:rPr>
                                    <m:t>−0.706</m:t>
                                  </m:r>
                                  <m:r>
                                    <a:rPr lang="en-US" altLang="zh-TW" i="1" smtClean="0">
                                      <a:solidFill>
                                        <a:srgbClr val="C00000"/>
                                      </a:solidFill>
                                      <a:latin typeface="Cambria Math" panose="02040503050406030204" pitchFamily="18" charset="0"/>
                                    </a:rPr>
                                    <m:t>,</m:t>
                                  </m:r>
                                  <m:r>
                                    <a:rPr lang="en-US" altLang="zh-TW" i="1">
                                      <a:solidFill>
                                        <a:schemeClr val="tx1"/>
                                      </a:solidFill>
                                      <a:latin typeface="Cambria Math" panose="02040503050406030204" pitchFamily="18" charset="0"/>
                                    </a:rPr>
                                    <m:t>0.334)</m:t>
                                  </m:r>
                                </m:e>
                                <m:sup>
                                  <m:r>
                                    <a:rPr lang="en-US" altLang="zh-TW" i="1">
                                      <a:solidFill>
                                        <a:schemeClr val="tx1"/>
                                      </a:solidFill>
                                      <a:latin typeface="Cambria Math" panose="02040503050406030204" pitchFamily="18" charset="0"/>
                                    </a:rPr>
                                    <m:t>𝑇</m:t>
                                  </m:r>
                                </m:sup>
                              </m:sSup>
                            </m:e>
                          </m:eqArr>
                        </m:e>
                      </m:d>
                    </m:oMath>
                  </m:oMathPara>
                </a14:m>
                <a:endParaRPr lang="en-US" altLang="zh-TW" dirty="0">
                  <a:solidFill>
                    <a:srgbClr val="3333FF"/>
                  </a:solidFill>
                </a:endParaRPr>
              </a:p>
              <a:p>
                <a:pPr marL="0" indent="0">
                  <a:lnSpc>
                    <a:spcPct val="110000"/>
                  </a:lnSpc>
                  <a:buNone/>
                </a:pPr>
                <a:endParaRPr lang="en-US" altLang="zh-TW" dirty="0">
                  <a:solidFill>
                    <a:srgbClr val="3333FF"/>
                  </a:solidFill>
                </a:endParaRPr>
              </a:p>
              <a:p>
                <a:pPr>
                  <a:lnSpc>
                    <a:spcPct val="110000"/>
                  </a:lnSpc>
                </a:pPr>
                <a:r>
                  <a:rPr lang="en-US" altLang="zh-TW" dirty="0">
                    <a:solidFill>
                      <a:srgbClr val="3333FF"/>
                    </a:solidFill>
                  </a:rPr>
                  <a:t>Finally the coordinates of the cities are obtained by multiplying eigenvalues and eigenvectors</a:t>
                </a:r>
              </a:p>
              <a:p>
                <a:pPr marL="0" indent="0">
                  <a:lnSpc>
                    <a:spcPct val="110000"/>
                  </a:lnSpc>
                  <a:buNone/>
                </a:pPr>
                <a14:m>
                  <m:oMathPara xmlns:m="http://schemas.openxmlformats.org/officeDocument/2006/math">
                    <m:oMathParaPr>
                      <m:jc m:val="left"/>
                    </m:oMathParaPr>
                    <m:oMath xmlns:m="http://schemas.openxmlformats.org/officeDocument/2006/math">
                      <m:r>
                        <a:rPr lang="en-US" altLang="zh-TW" sz="2200" b="0" i="1" smtClean="0">
                          <a:solidFill>
                            <a:schemeClr val="tx1"/>
                          </a:solidFill>
                          <a:latin typeface="Cambria Math" panose="02040503050406030204" pitchFamily="18" charset="0"/>
                        </a:rPr>
                        <m:t>𝑋</m:t>
                      </m:r>
                      <m:r>
                        <a:rPr lang="en-US" altLang="zh-TW" sz="2200" b="0" i="1" smtClean="0">
                          <a:solidFill>
                            <a:schemeClr val="tx1"/>
                          </a:solidFill>
                          <a:latin typeface="Cambria Math" panose="02040503050406030204" pitchFamily="18" charset="0"/>
                        </a:rPr>
                        <m:t>=</m:t>
                      </m:r>
                      <m:d>
                        <m:dPr>
                          <m:begChr m:val="["/>
                          <m:endChr m:val="]"/>
                          <m:ctrlPr>
                            <a:rPr lang="en-US" altLang="zh-TW" sz="2200" b="0" i="1" smtClean="0">
                              <a:solidFill>
                                <a:schemeClr val="tx1"/>
                              </a:solidFill>
                              <a:latin typeface="Cambria Math" panose="02040503050406030204" pitchFamily="18" charset="0"/>
                            </a:rPr>
                          </m:ctrlPr>
                        </m:dPr>
                        <m:e>
                          <m:eqArr>
                            <m:eqArrPr>
                              <m:ctrlPr>
                                <a:rPr lang="en-US" altLang="zh-TW" sz="2200" b="0" i="1" smtClean="0">
                                  <a:solidFill>
                                    <a:schemeClr val="tx1"/>
                                  </a:solidFill>
                                  <a:latin typeface="Cambria Math" panose="02040503050406030204" pitchFamily="18" charset="0"/>
                                </a:rPr>
                              </m:ctrlPr>
                            </m:eqArrPr>
                            <m:e>
                              <m:r>
                                <a:rPr lang="en-US" altLang="zh-TW" sz="2200" b="0" i="1" smtClean="0">
                                  <a:solidFill>
                                    <a:schemeClr val="tx1"/>
                                  </a:solidFill>
                                  <a:latin typeface="Cambria Math" panose="02040503050406030204" pitchFamily="18" charset="0"/>
                                </a:rPr>
                                <m:t>−0.637</m:t>
                              </m:r>
                            </m:e>
                            <m:e>
                              <m:r>
                                <a:rPr lang="en-US" altLang="zh-TW" sz="2200" b="0" i="1" smtClean="0">
                                  <a:solidFill>
                                    <a:schemeClr val="tx1"/>
                                  </a:solidFill>
                                  <a:latin typeface="Cambria Math" panose="02040503050406030204" pitchFamily="18" charset="0"/>
                                </a:rPr>
                                <m:t>0.187</m:t>
                              </m:r>
                            </m:e>
                            <m:e>
                              <m:r>
                                <a:rPr lang="en-US" altLang="zh-TW" sz="2200" b="0" i="1" smtClean="0">
                                  <a:solidFill>
                                    <a:schemeClr val="tx1"/>
                                  </a:solidFill>
                                  <a:latin typeface="Cambria Math" panose="02040503050406030204" pitchFamily="18" charset="0"/>
                                </a:rPr>
                                <m:t>−0.253</m:t>
                              </m:r>
                            </m:e>
                            <m:e>
                              <m:r>
                                <a:rPr lang="en-US" altLang="zh-TW" sz="2200" b="0" i="1" smtClean="0">
                                  <a:solidFill>
                                    <a:schemeClr val="tx1"/>
                                  </a:solidFill>
                                  <a:latin typeface="Cambria Math" panose="02040503050406030204" pitchFamily="18" charset="0"/>
                                </a:rPr>
                                <m:t>0.704</m:t>
                              </m:r>
                            </m:e>
                          </m:eqArr>
                          <m:eqArr>
                            <m:eqArrPr>
                              <m:ctrlPr>
                                <a:rPr lang="en-US" altLang="zh-TW" sz="2200" i="1">
                                  <a:latin typeface="Cambria Math" panose="02040503050406030204" pitchFamily="18" charset="0"/>
                                </a:rPr>
                              </m:ctrlPr>
                            </m:eqArrPr>
                            <m:e>
                              <m:r>
                                <a:rPr lang="en-US" altLang="zh-TW" sz="2200" b="0" i="1" smtClean="0">
                                  <a:latin typeface="Cambria Math" panose="02040503050406030204" pitchFamily="18" charset="0"/>
                                </a:rPr>
                                <m:t> −0.586</m:t>
                              </m:r>
                            </m:e>
                            <m:e>
                              <m:r>
                                <a:rPr lang="en-US" altLang="zh-TW" sz="2200" b="0" i="1" smtClean="0">
                                  <a:latin typeface="Cambria Math" panose="02040503050406030204" pitchFamily="18" charset="0"/>
                                </a:rPr>
                                <m:t> 0.214</m:t>
                              </m:r>
                            </m:e>
                            <m:e>
                              <m:r>
                                <a:rPr lang="en-US" altLang="zh-TW" sz="2200" b="0" i="1" smtClean="0">
                                  <a:latin typeface="Cambria Math" panose="02040503050406030204" pitchFamily="18" charset="0"/>
                                </a:rPr>
                                <m:t> 0.706</m:t>
                              </m:r>
                            </m:e>
                            <m:e>
                              <m:r>
                                <a:rPr lang="en-US" altLang="zh-TW" sz="2200" b="0" i="1" smtClean="0">
                                  <a:latin typeface="Cambria Math" panose="02040503050406030204" pitchFamily="18" charset="0"/>
                                </a:rPr>
                                <m:t>−0.344</m:t>
                              </m:r>
                            </m:e>
                          </m:eqArr>
                        </m:e>
                      </m:d>
                      <m:d>
                        <m:dPr>
                          <m:begChr m:val="["/>
                          <m:endChr m:val="]"/>
                          <m:ctrlPr>
                            <a:rPr lang="en-US" altLang="zh-TW" sz="2200" b="0" i="1" smtClean="0">
                              <a:solidFill>
                                <a:schemeClr val="tx1"/>
                              </a:solidFill>
                              <a:latin typeface="Cambria Math" panose="02040503050406030204" pitchFamily="18" charset="0"/>
                            </a:rPr>
                          </m:ctrlPr>
                        </m:dPr>
                        <m:e>
                          <m:eqArr>
                            <m:eqArrPr>
                              <m:ctrlPr>
                                <a:rPr lang="en-US" altLang="zh-TW" sz="2200" b="0" i="1" smtClean="0">
                                  <a:solidFill>
                                    <a:schemeClr val="tx1"/>
                                  </a:solidFill>
                                  <a:latin typeface="Cambria Math" panose="02040503050406030204" pitchFamily="18" charset="0"/>
                                </a:rPr>
                              </m:ctrlPr>
                            </m:eqArrPr>
                            <m:e>
                              <m:rad>
                                <m:radPr>
                                  <m:degHide m:val="on"/>
                                  <m:ctrlPr>
                                    <a:rPr lang="en-US" altLang="zh-TW" sz="2200" b="0" i="1" smtClean="0">
                                      <a:solidFill>
                                        <a:schemeClr val="tx1"/>
                                      </a:solidFill>
                                      <a:latin typeface="Cambria Math" panose="02040503050406030204" pitchFamily="18" charset="0"/>
                                    </a:rPr>
                                  </m:ctrlPr>
                                </m:radPr>
                                <m:deg/>
                                <m:e>
                                  <m:r>
                                    <a:rPr lang="en-US" altLang="zh-TW" sz="2200" i="1">
                                      <a:latin typeface="Cambria Math" panose="02040503050406030204" pitchFamily="18" charset="0"/>
                                    </a:rPr>
                                    <m:t>9724.168</m:t>
                                  </m:r>
                                </m:e>
                              </m:rad>
                            </m:e>
                            <m:e>
                              <m:r>
                                <a:rPr lang="en-US" altLang="zh-TW" sz="2200" b="0" i="1" smtClean="0">
                                  <a:latin typeface="Cambria Math" panose="02040503050406030204" pitchFamily="18" charset="0"/>
                                </a:rPr>
                                <m:t>0</m:t>
                              </m:r>
                            </m:e>
                          </m:eqArr>
                          <m:eqArr>
                            <m:eqArrPr>
                              <m:ctrlPr>
                                <a:rPr lang="en-US" altLang="zh-TW" sz="2200" i="1">
                                  <a:latin typeface="Cambria Math" panose="02040503050406030204" pitchFamily="18" charset="0"/>
                                </a:rPr>
                              </m:ctrlPr>
                            </m:eqArrPr>
                            <m:e>
                              <m:r>
                                <a:rPr lang="en-US" altLang="zh-TW" sz="2200" b="0" i="1" smtClean="0">
                                  <a:latin typeface="Cambria Math" panose="02040503050406030204" pitchFamily="18" charset="0"/>
                                </a:rPr>
                                <m:t>0</m:t>
                              </m:r>
                            </m:e>
                            <m:e>
                              <m:rad>
                                <m:radPr>
                                  <m:degHide m:val="on"/>
                                  <m:ctrlPr>
                                    <a:rPr lang="en-US" altLang="zh-TW" sz="2200" i="1" smtClean="0">
                                      <a:latin typeface="Cambria Math" panose="02040503050406030204" pitchFamily="18" charset="0"/>
                                    </a:rPr>
                                  </m:ctrlPr>
                                </m:radPr>
                                <m:deg/>
                                <m:e>
                                  <m:r>
                                    <a:rPr lang="en-US" altLang="zh-TW" sz="2200" i="1">
                                      <a:latin typeface="Cambria Math" panose="02040503050406030204" pitchFamily="18" charset="0"/>
                                    </a:rPr>
                                    <m:t>3106.986</m:t>
                                  </m:r>
                                </m:e>
                              </m:rad>
                            </m:e>
                          </m:eqArr>
                        </m:e>
                      </m:d>
                      <m:r>
                        <a:rPr lang="en-US" altLang="zh-TW" sz="2200" b="0" i="1" smtClean="0">
                          <a:solidFill>
                            <a:schemeClr val="tx1"/>
                          </a:solidFill>
                          <a:latin typeface="Cambria Math" panose="02040503050406030204" pitchFamily="18" charset="0"/>
                        </a:rPr>
                        <m:t>=</m:t>
                      </m:r>
                      <m:d>
                        <m:dPr>
                          <m:begChr m:val="["/>
                          <m:endChr m:val="]"/>
                          <m:ctrlPr>
                            <a:rPr lang="en-US" altLang="zh-TW" sz="2200" i="1">
                              <a:latin typeface="Cambria Math" panose="02040503050406030204" pitchFamily="18" charset="0"/>
                            </a:rPr>
                          </m:ctrlPr>
                        </m:dPr>
                        <m:e>
                          <m:eqArr>
                            <m:eqArrPr>
                              <m:ctrlPr>
                                <a:rPr lang="en-US" altLang="zh-TW" sz="2200" i="1">
                                  <a:latin typeface="Cambria Math" panose="02040503050406030204" pitchFamily="18" charset="0"/>
                                </a:rPr>
                              </m:ctrlPr>
                            </m:eqArrPr>
                            <m:e>
                              <m:r>
                                <a:rPr lang="en-US" altLang="zh-TW" sz="2200" b="0" i="1" smtClean="0">
                                  <a:latin typeface="Cambria Math" panose="02040503050406030204" pitchFamily="18" charset="0"/>
                                </a:rPr>
                                <m:t>−62.831</m:t>
                              </m:r>
                            </m:e>
                            <m:e>
                              <m:r>
                                <a:rPr lang="en-US" altLang="zh-TW" sz="2200" b="0" i="1" smtClean="0">
                                  <a:latin typeface="Cambria Math" panose="02040503050406030204" pitchFamily="18" charset="0"/>
                                </a:rPr>
                                <m:t>18.403</m:t>
                              </m:r>
                            </m:e>
                            <m:e>
                              <m:r>
                                <a:rPr lang="en-US" altLang="zh-TW" sz="2200" b="0" i="1" smtClean="0">
                                  <a:latin typeface="Cambria Math" panose="02040503050406030204" pitchFamily="18" charset="0"/>
                                </a:rPr>
                                <m:t>−24.960</m:t>
                              </m:r>
                            </m:e>
                            <m:e>
                              <m:r>
                                <a:rPr lang="en-US" altLang="zh-TW" sz="2200" b="0" i="1" smtClean="0">
                                  <a:latin typeface="Cambria Math" panose="02040503050406030204" pitchFamily="18" charset="0"/>
                                </a:rPr>
                                <m:t>69.388</m:t>
                              </m:r>
                            </m:e>
                          </m:eqArr>
                          <m:eqArr>
                            <m:eqArrPr>
                              <m:ctrlPr>
                                <a:rPr lang="en-US" altLang="zh-TW" sz="2200" i="1">
                                  <a:latin typeface="Cambria Math" panose="02040503050406030204" pitchFamily="18" charset="0"/>
                                </a:rPr>
                              </m:ctrlPr>
                            </m:eqArrPr>
                            <m:e>
                              <m:r>
                                <a:rPr lang="en-US" altLang="zh-TW" sz="2200" b="0" i="1" smtClean="0">
                                  <a:latin typeface="Cambria Math" panose="02040503050406030204" pitchFamily="18" charset="0"/>
                                </a:rPr>
                                <m:t>−32.97448</m:t>
                              </m:r>
                            </m:e>
                            <m:e>
                              <m:r>
                                <a:rPr lang="en-US" altLang="zh-TW" sz="2200" b="0" i="1" smtClean="0">
                                  <a:latin typeface="Cambria Math" panose="02040503050406030204" pitchFamily="18" charset="0"/>
                                </a:rPr>
                                <m:t>12.02697</m:t>
                              </m:r>
                            </m:e>
                            <m:e>
                              <m:r>
                                <a:rPr lang="en-US" altLang="zh-TW" sz="2200" b="0" i="1" smtClean="0">
                                  <a:latin typeface="Cambria Math" panose="02040503050406030204" pitchFamily="18" charset="0"/>
                                </a:rPr>
                                <m:t>39.71091</m:t>
                              </m:r>
                            </m:e>
                            <m:e>
                              <m:r>
                                <a:rPr lang="en-US" altLang="zh-TW" sz="2200" b="0" i="1" smtClean="0">
                                  <a:latin typeface="Cambria Math" panose="02040503050406030204" pitchFamily="18" charset="0"/>
                                </a:rPr>
                                <m:t>−18.76340</m:t>
                              </m:r>
                            </m:e>
                          </m:eqArr>
                        </m:e>
                      </m:d>
                    </m:oMath>
                  </m:oMathPara>
                </a14:m>
                <a:endParaRPr lang="zh-TW" altLang="en-US" sz="2200" dirty="0">
                  <a:solidFill>
                    <a:srgbClr val="3333FF"/>
                  </a:solidFill>
                </a:endParaRPr>
              </a:p>
            </p:txBody>
          </p:sp>
        </mc:Choice>
        <mc:Fallback>
          <p:sp>
            <p:nvSpPr>
              <p:cNvPr id="3" name="內容版面配置區 2">
                <a:extLst>
                  <a:ext uri="{FF2B5EF4-FFF2-40B4-BE49-F238E27FC236}">
                    <a16:creationId xmlns:a16="http://schemas.microsoft.com/office/drawing/2014/main" xmlns="" xmlns:a14="http://schemas.microsoft.com/office/drawing/2010/main" id="{FE24F322-8AED-4B27-B4E4-F9D9BE2E1F74}"/>
                  </a:ext>
                </a:extLst>
              </p:cNvPr>
              <p:cNvSpPr>
                <a:spLocks noGrp="1" noRot="1" noChangeAspect="1" noMove="1" noResize="1" noEditPoints="1" noAdjustHandles="1" noChangeArrowheads="1" noChangeShapeType="1" noTextEdit="1"/>
              </p:cNvSpPr>
              <p:nvPr>
                <p:ph idx="1"/>
              </p:nvPr>
            </p:nvSpPr>
            <p:spPr>
              <a:xfrm>
                <a:off x="457200" y="1600200"/>
                <a:ext cx="8686800" cy="5257800"/>
              </a:xfrm>
              <a:blipFill>
                <a:blip r:embed="rId2" cstate="print"/>
                <a:stretch>
                  <a:fillRect l="-632" t="-696"/>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21</a:t>
            </a:fld>
            <a:endParaRPr lang="zh-TW" altLang="en-US"/>
          </a:p>
        </p:txBody>
      </p:sp>
    </p:spTree>
    <p:extLst>
      <p:ext uri="{BB962C8B-B14F-4D97-AF65-F5344CB8AC3E}">
        <p14:creationId xmlns:p14="http://schemas.microsoft.com/office/powerpoint/2010/main" xmlns="" val="1305333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49BEA806-9892-4B46-B9DD-FE709911E0E0}"/>
              </a:ext>
            </a:extLst>
          </p:cNvPr>
          <p:cNvSpPr>
            <a:spLocks noGrp="1"/>
          </p:cNvSpPr>
          <p:nvPr>
            <p:ph type="title"/>
          </p:nvPr>
        </p:nvSpPr>
        <p:spPr/>
        <p:txBody>
          <a:bodyPr/>
          <a:lstStyle/>
          <a:p>
            <a:r>
              <a:rPr lang="en-US" altLang="zh-TW" dirty="0"/>
              <a:t>Metric MDS </a:t>
            </a:r>
            <a:r>
              <a:rPr lang="en-US" altLang="zh-TW" dirty="0">
                <a:solidFill>
                  <a:schemeClr val="bg2">
                    <a:lumMod val="50000"/>
                  </a:schemeClr>
                </a:solidFill>
              </a:rPr>
              <a:t>--</a:t>
            </a:r>
            <a:r>
              <a:rPr lang="en-US" altLang="zh-TW" dirty="0"/>
              <a:t> </a:t>
            </a:r>
            <a:r>
              <a:rPr lang="en-US" altLang="zh-TW" sz="3600" dirty="0">
                <a:solidFill>
                  <a:schemeClr val="accent1">
                    <a:lumMod val="50000"/>
                  </a:schemeClr>
                </a:solidFill>
              </a:rPr>
              <a:t>example</a:t>
            </a:r>
            <a:endParaRPr lang="zh-TW" altLang="en-US" dirty="0"/>
          </a:p>
        </p:txBody>
      </p:sp>
      <p:sp>
        <p:nvSpPr>
          <p:cNvPr id="3" name="內容版面配置區 2">
            <a:extLst>
              <a:ext uri="{FF2B5EF4-FFF2-40B4-BE49-F238E27FC236}">
                <a16:creationId xmlns:a16="http://schemas.microsoft.com/office/drawing/2014/main" xmlns="" id="{EA38B20C-5254-4473-8311-5C3C9307EEBC}"/>
              </a:ext>
            </a:extLst>
          </p:cNvPr>
          <p:cNvSpPr>
            <a:spLocks noGrp="1"/>
          </p:cNvSpPr>
          <p:nvPr>
            <p:ph idx="1"/>
          </p:nvPr>
        </p:nvSpPr>
        <p:spPr/>
        <p:txBody>
          <a:bodyPr/>
          <a:lstStyle/>
          <a:p>
            <a:pPr marL="0" indent="0">
              <a:buNone/>
            </a:pPr>
            <a:endParaRPr lang="en-US" altLang="zh-TW" dirty="0"/>
          </a:p>
          <a:p>
            <a:pPr marL="0" indent="0">
              <a:buNone/>
            </a:pPr>
            <a:endParaRPr lang="en-US" altLang="zh-TW" dirty="0"/>
          </a:p>
          <a:p>
            <a:pPr marL="0" indent="0">
              <a:buNone/>
            </a:pPr>
            <a:endParaRPr lang="zh-TW" altLang="en-US" dirty="0"/>
          </a:p>
        </p:txBody>
      </p:sp>
      <p:pic>
        <p:nvPicPr>
          <p:cNvPr id="4" name="圖片 3">
            <a:extLst>
              <a:ext uri="{FF2B5EF4-FFF2-40B4-BE49-F238E27FC236}">
                <a16:creationId xmlns:a16="http://schemas.microsoft.com/office/drawing/2014/main" xmlns="" id="{BD9D0413-3C84-414C-8DCB-D215CFD83F22}"/>
              </a:ext>
            </a:extLst>
          </p:cNvPr>
          <p:cNvPicPr>
            <a:picLocks noChangeAspect="1"/>
          </p:cNvPicPr>
          <p:nvPr/>
        </p:nvPicPr>
        <p:blipFill>
          <a:blip r:embed="rId2" cstate="print"/>
          <a:stretch>
            <a:fillRect/>
          </a:stretch>
        </p:blipFill>
        <p:spPr>
          <a:xfrm>
            <a:off x="1187624" y="1906656"/>
            <a:ext cx="6501159" cy="4438512"/>
          </a:xfrm>
          <a:prstGeom prst="rect">
            <a:avLst/>
          </a:prstGeom>
        </p:spPr>
      </p:pic>
      <p:sp>
        <p:nvSpPr>
          <p:cNvPr id="9" name="投影片編號版面配置區 8"/>
          <p:cNvSpPr>
            <a:spLocks noGrp="1"/>
          </p:cNvSpPr>
          <p:nvPr>
            <p:ph type="sldNum" sz="quarter" idx="12"/>
          </p:nvPr>
        </p:nvSpPr>
        <p:spPr/>
        <p:txBody>
          <a:bodyPr/>
          <a:lstStyle/>
          <a:p>
            <a:fld id="{90544606-A084-4404-B9A1-9A56BFA65CBE}" type="slidenum">
              <a:rPr lang="zh-TW" altLang="en-US" smtClean="0"/>
              <a:pPr/>
              <a:t>22</a:t>
            </a:fld>
            <a:endParaRPr lang="zh-TW" altLang="en-US"/>
          </a:p>
        </p:txBody>
      </p:sp>
    </p:spTree>
    <p:extLst>
      <p:ext uri="{BB962C8B-B14F-4D97-AF65-F5344CB8AC3E}">
        <p14:creationId xmlns:p14="http://schemas.microsoft.com/office/powerpoint/2010/main" xmlns="" val="7746963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0544606-A084-4404-B9A1-9A56BFA65CBE}" type="slidenum">
              <a:rPr lang="zh-TW" altLang="en-US" smtClean="0"/>
              <a:pPr/>
              <a:t>23</a:t>
            </a:fld>
            <a:endParaRPr lang="zh-TW" altLang="en-US"/>
          </a:p>
        </p:txBody>
      </p:sp>
      <p:pic>
        <p:nvPicPr>
          <p:cNvPr id="2050" name="Picture 2"/>
          <p:cNvPicPr>
            <a:picLocks noGrp="1" noChangeAspect="1" noChangeArrowheads="1"/>
          </p:cNvPicPr>
          <p:nvPr>
            <p:ph idx="1"/>
          </p:nvPr>
        </p:nvPicPr>
        <p:blipFill>
          <a:blip r:embed="rId2" cstate="print"/>
          <a:srcRect/>
          <a:stretch>
            <a:fillRect/>
          </a:stretch>
        </p:blipFill>
        <p:spPr bwMode="auto">
          <a:xfrm>
            <a:off x="285720" y="1500174"/>
            <a:ext cx="8555536" cy="42023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4661387" y="3857628"/>
            <a:ext cx="3877783" cy="2538417"/>
          </a:xfrm>
          <a:prstGeom prst="rect">
            <a:avLst/>
          </a:prstGeom>
          <a:noFill/>
          <a:ln w="9525">
            <a:noFill/>
            <a:miter lim="800000"/>
            <a:headEnd/>
            <a:tailEnd/>
          </a:ln>
          <a:effectLst/>
        </p:spPr>
      </p:pic>
      <p:sp>
        <p:nvSpPr>
          <p:cNvPr id="9" name="標題 5"/>
          <p:cNvSpPr txBox="1">
            <a:spLocks noGrp="1"/>
          </p:cNvSpPr>
          <p:nvPr>
            <p:ph type="title"/>
          </p:nvPr>
        </p:nvSpPr>
        <p:spPr>
          <a:xfrm>
            <a:off x="2601303" y="631516"/>
            <a:ext cx="4027064" cy="584775"/>
          </a:xfrm>
          <a:prstGeom prst="rect">
            <a:avLst/>
          </a:prstGeom>
          <a:noFill/>
        </p:spPr>
        <p:txBody>
          <a:bodyPr wrap="none" rtlCol="0">
            <a:spAutoFit/>
          </a:bodyPr>
          <a:lstStyle/>
          <a:p>
            <a:pPr algn="ctr"/>
            <a:r>
              <a:rPr lang="en-US" altLang="zh-TW" sz="3200" dirty="0" smtClean="0"/>
              <a:t>MDS</a:t>
            </a:r>
            <a:r>
              <a:rPr lang="zh-TW" altLang="en-US" sz="3200" dirty="0" smtClean="0"/>
              <a:t> </a:t>
            </a:r>
            <a:r>
              <a:rPr lang="en-US" altLang="zh-TW" sz="3200" dirty="0" smtClean="0"/>
              <a:t>code -- example</a:t>
            </a:r>
            <a:endParaRPr lang="zh-TW" altLang="en-US" sz="32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0544606-A084-4404-B9A1-9A56BFA65CBE}" type="slidenum">
              <a:rPr lang="zh-TW" altLang="en-US" smtClean="0"/>
              <a:pPr/>
              <a:t>24</a:t>
            </a:fld>
            <a:endParaRPr lang="zh-TW" altLang="en-US"/>
          </a:p>
        </p:txBody>
      </p:sp>
      <p:pic>
        <p:nvPicPr>
          <p:cNvPr id="3074" name="Picture 2"/>
          <p:cNvPicPr>
            <a:picLocks noGrp="1" noChangeAspect="1" noChangeArrowheads="1"/>
          </p:cNvPicPr>
          <p:nvPr>
            <p:ph idx="1"/>
          </p:nvPr>
        </p:nvPicPr>
        <p:blipFill>
          <a:blip r:embed="rId2" cstate="print"/>
          <a:srcRect/>
          <a:stretch>
            <a:fillRect/>
          </a:stretch>
        </p:blipFill>
        <p:spPr bwMode="auto">
          <a:xfrm>
            <a:off x="642910" y="1785926"/>
            <a:ext cx="8229600" cy="1537536"/>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3214678" y="2566284"/>
            <a:ext cx="5387153" cy="3877377"/>
          </a:xfrm>
          <a:prstGeom prst="rect">
            <a:avLst/>
          </a:prstGeom>
          <a:noFill/>
          <a:ln w="9525">
            <a:noFill/>
            <a:miter lim="800000"/>
            <a:headEnd/>
            <a:tailEnd/>
          </a:ln>
          <a:effectLst/>
        </p:spPr>
      </p:pic>
      <p:sp>
        <p:nvSpPr>
          <p:cNvPr id="11" name="文字方塊 10"/>
          <p:cNvSpPr txBox="1"/>
          <p:nvPr/>
        </p:nvSpPr>
        <p:spPr>
          <a:xfrm>
            <a:off x="4071934" y="3071810"/>
            <a:ext cx="628698" cy="369332"/>
          </a:xfrm>
          <a:prstGeom prst="rect">
            <a:avLst/>
          </a:prstGeom>
          <a:noFill/>
        </p:spPr>
        <p:txBody>
          <a:bodyPr wrap="none" rtlCol="0">
            <a:spAutoFit/>
          </a:bodyPr>
          <a:lstStyle/>
          <a:p>
            <a:r>
              <a:rPr lang="en-US" altLang="zh-TW" dirty="0" err="1" smtClean="0">
                <a:latin typeface="Gungsuh" pitchFamily="18" charset="-127"/>
                <a:ea typeface="Gungsuh" pitchFamily="18" charset="-127"/>
              </a:rPr>
              <a:t>cph</a:t>
            </a:r>
            <a:endParaRPr lang="zh-TW" altLang="en-US" dirty="0">
              <a:latin typeface="Gungsuh" pitchFamily="18" charset="-127"/>
              <a:ea typeface="Gungsuh" pitchFamily="18" charset="-127"/>
            </a:endParaRPr>
          </a:p>
        </p:txBody>
      </p:sp>
      <p:sp>
        <p:nvSpPr>
          <p:cNvPr id="12" name="文字方塊 11"/>
          <p:cNvSpPr txBox="1"/>
          <p:nvPr/>
        </p:nvSpPr>
        <p:spPr>
          <a:xfrm>
            <a:off x="6429388" y="4643446"/>
            <a:ext cx="601447" cy="369332"/>
          </a:xfrm>
          <a:prstGeom prst="rect">
            <a:avLst/>
          </a:prstGeom>
          <a:noFill/>
        </p:spPr>
        <p:txBody>
          <a:bodyPr wrap="none" rtlCol="0">
            <a:spAutoFit/>
          </a:bodyPr>
          <a:lstStyle/>
          <a:p>
            <a:r>
              <a:rPr lang="en-US" altLang="zh-TW" dirty="0" err="1" smtClean="0">
                <a:latin typeface="Gungsuh" pitchFamily="18" charset="-127"/>
                <a:ea typeface="Gungsuh" pitchFamily="18" charset="-127"/>
              </a:rPr>
              <a:t>aar</a:t>
            </a:r>
            <a:endParaRPr lang="zh-TW" altLang="en-US" dirty="0">
              <a:latin typeface="Gungsuh" pitchFamily="18" charset="-127"/>
              <a:ea typeface="Gungsuh" pitchFamily="18" charset="-127"/>
            </a:endParaRPr>
          </a:p>
        </p:txBody>
      </p:sp>
      <p:sp>
        <p:nvSpPr>
          <p:cNvPr id="13" name="文字方塊 12"/>
          <p:cNvSpPr txBox="1"/>
          <p:nvPr/>
        </p:nvSpPr>
        <p:spPr>
          <a:xfrm>
            <a:off x="5214942" y="5357826"/>
            <a:ext cx="625492" cy="369332"/>
          </a:xfrm>
          <a:prstGeom prst="rect">
            <a:avLst/>
          </a:prstGeom>
          <a:noFill/>
        </p:spPr>
        <p:txBody>
          <a:bodyPr wrap="none" rtlCol="0">
            <a:spAutoFit/>
          </a:bodyPr>
          <a:lstStyle/>
          <a:p>
            <a:r>
              <a:rPr lang="en-US" altLang="zh-TW" dirty="0" smtClean="0">
                <a:latin typeface="Gungsuh" pitchFamily="18" charset="-127"/>
                <a:ea typeface="Gungsuh" pitchFamily="18" charset="-127"/>
              </a:rPr>
              <a:t>ode</a:t>
            </a:r>
            <a:endParaRPr lang="zh-TW" altLang="en-US" dirty="0">
              <a:latin typeface="Gungsuh" pitchFamily="18" charset="-127"/>
              <a:ea typeface="Gungsuh" pitchFamily="18" charset="-127"/>
            </a:endParaRPr>
          </a:p>
        </p:txBody>
      </p:sp>
      <p:sp>
        <p:nvSpPr>
          <p:cNvPr id="14" name="文字方塊 13"/>
          <p:cNvSpPr txBox="1"/>
          <p:nvPr/>
        </p:nvSpPr>
        <p:spPr>
          <a:xfrm>
            <a:off x="7500958" y="3571876"/>
            <a:ext cx="582211" cy="369332"/>
          </a:xfrm>
          <a:prstGeom prst="rect">
            <a:avLst/>
          </a:prstGeom>
          <a:noFill/>
        </p:spPr>
        <p:txBody>
          <a:bodyPr wrap="none" rtlCol="0">
            <a:spAutoFit/>
          </a:bodyPr>
          <a:lstStyle/>
          <a:p>
            <a:r>
              <a:rPr lang="en-US" altLang="zh-TW" dirty="0" err="1" smtClean="0">
                <a:latin typeface="Gungsuh" pitchFamily="18" charset="-127"/>
                <a:ea typeface="Gungsuh" pitchFamily="18" charset="-127"/>
              </a:rPr>
              <a:t>aal</a:t>
            </a:r>
            <a:endParaRPr lang="zh-TW" altLang="en-US" dirty="0">
              <a:latin typeface="Gungsuh" pitchFamily="18" charset="-127"/>
              <a:ea typeface="Gungsuh" pitchFamily="18" charset="-127"/>
            </a:endParaRPr>
          </a:p>
        </p:txBody>
      </p:sp>
      <p:sp>
        <p:nvSpPr>
          <p:cNvPr id="10" name="標題 5"/>
          <p:cNvSpPr txBox="1">
            <a:spLocks/>
          </p:cNvSpPr>
          <p:nvPr/>
        </p:nvSpPr>
        <p:spPr>
          <a:xfrm>
            <a:off x="2601303" y="631516"/>
            <a:ext cx="4027064" cy="584775"/>
          </a:xfrm>
          <a:prstGeom prst="rect">
            <a:avLst/>
          </a:prstGeom>
          <a:noFill/>
        </p:spPr>
        <p:txBody>
          <a:bodyPr vert="horz" wrap="none" lIns="91440" tIns="45720" rIns="91440" bIns="45720" rtlCol="0" anchor="ctr">
            <a:sp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altLang="zh-TW" sz="3200" b="0" i="0" u="none" strike="noStrike" kern="1200" cap="none" spc="-100" normalizeH="0" baseline="0" noProof="0" smtClean="0">
                <a:ln>
                  <a:noFill/>
                </a:ln>
                <a:solidFill>
                  <a:schemeClr val="tx2"/>
                </a:solidFill>
                <a:effectLst/>
                <a:uLnTx/>
                <a:uFillTx/>
                <a:latin typeface="+mj-lt"/>
                <a:ea typeface="+mj-ea"/>
                <a:cs typeface="+mj-cs"/>
              </a:rPr>
              <a:t>MDS</a:t>
            </a:r>
            <a:r>
              <a:rPr kumimoji="0" lang="zh-TW" altLang="en-US" sz="3200" b="0" i="0" u="none" strike="noStrike" kern="1200" cap="none" spc="-100" normalizeH="0" baseline="0" noProof="0" smtClean="0">
                <a:ln>
                  <a:noFill/>
                </a:ln>
                <a:solidFill>
                  <a:schemeClr val="tx2"/>
                </a:solidFill>
                <a:effectLst/>
                <a:uLnTx/>
                <a:uFillTx/>
                <a:latin typeface="+mj-lt"/>
                <a:ea typeface="+mj-ea"/>
                <a:cs typeface="+mj-cs"/>
              </a:rPr>
              <a:t> </a:t>
            </a:r>
            <a:r>
              <a:rPr kumimoji="0" lang="en-US" altLang="zh-TW" sz="3200" b="0" i="0" u="none" strike="noStrike" kern="1200" cap="none" spc="-100" normalizeH="0" baseline="0" noProof="0" smtClean="0">
                <a:ln>
                  <a:noFill/>
                </a:ln>
                <a:solidFill>
                  <a:schemeClr val="tx2"/>
                </a:solidFill>
                <a:effectLst/>
                <a:uLnTx/>
                <a:uFillTx/>
                <a:latin typeface="+mj-lt"/>
                <a:ea typeface="+mj-ea"/>
                <a:cs typeface="+mj-cs"/>
              </a:rPr>
              <a:t>code -- example</a:t>
            </a:r>
            <a:endParaRPr kumimoji="0" lang="zh-TW" altLang="en-US" sz="3200" b="0" i="0" u="none" strike="noStrike" kern="1200" cap="none" spc="-100" normalizeH="0" baseline="0" noProof="0" dirty="0">
              <a:ln>
                <a:noFill/>
              </a:ln>
              <a:solidFill>
                <a:schemeClr val="tx2"/>
              </a:solidFill>
              <a:effectLst/>
              <a:uLnTx/>
              <a:uFillTx/>
              <a:latin typeface="+mj-lt"/>
              <a:ea typeface="+mj-ea"/>
              <a:cs typeface="+mj-cs"/>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284B3D04-025F-4C7D-8F8A-31F06ABA305D}"/>
              </a:ext>
            </a:extLst>
          </p:cNvPr>
          <p:cNvSpPr>
            <a:spLocks noGrp="1"/>
          </p:cNvSpPr>
          <p:nvPr>
            <p:ph type="title"/>
          </p:nvPr>
        </p:nvSpPr>
        <p:spPr/>
        <p:txBody>
          <a:bodyPr/>
          <a:lstStyle/>
          <a:p>
            <a:r>
              <a:rPr lang="en-US" altLang="zh-TW" dirty="0"/>
              <a:t>Nonmetric MDS</a:t>
            </a:r>
            <a:endParaRPr lang="zh-TW" altLang="en-US" dirty="0"/>
          </a:p>
        </p:txBody>
      </p:sp>
      <p:sp>
        <p:nvSpPr>
          <p:cNvPr id="3" name="內容版面配置區 2">
            <a:extLst>
              <a:ext uri="{FF2B5EF4-FFF2-40B4-BE49-F238E27FC236}">
                <a16:creationId xmlns:a16="http://schemas.microsoft.com/office/drawing/2014/main" xmlns="" id="{59A51127-E8BD-426B-BB13-A617A730A8B6}"/>
              </a:ext>
            </a:extLst>
          </p:cNvPr>
          <p:cNvSpPr>
            <a:spLocks noGrp="1"/>
          </p:cNvSpPr>
          <p:nvPr>
            <p:ph idx="1"/>
          </p:nvPr>
        </p:nvSpPr>
        <p:spPr/>
        <p:txBody>
          <a:bodyPr>
            <a:normAutofit fontScale="92500"/>
          </a:bodyPr>
          <a:lstStyle/>
          <a:p>
            <a:pPr>
              <a:buFont typeface="Wingdings" panose="05000000000000000000" pitchFamily="2" charset="2"/>
              <a:buChar char="l"/>
            </a:pPr>
            <a:r>
              <a:rPr lang="en-US" altLang="zh-TW" dirty="0"/>
              <a:t>In order to solve the problem which comes to employing MDS for exploring </a:t>
            </a:r>
            <a:r>
              <a:rPr lang="en-US" altLang="zh-TW" dirty="0">
                <a:solidFill>
                  <a:srgbClr val="C00000"/>
                </a:solidFill>
              </a:rPr>
              <a:t>the perceptual space of human subjects</a:t>
            </a:r>
            <a:r>
              <a:rPr lang="en-US" altLang="zh-TW" dirty="0"/>
              <a:t>. </a:t>
            </a:r>
            <a:r>
              <a:rPr lang="en-US" altLang="zh-TW" dirty="0">
                <a:solidFill>
                  <a:srgbClr val="0070C0"/>
                </a:solidFill>
                <a:latin typeface="Ink Free" panose="03080402000500000000" pitchFamily="66" charset="0"/>
              </a:rPr>
              <a:t>Shepard</a:t>
            </a:r>
            <a:r>
              <a:rPr lang="en-US" altLang="zh-TW" dirty="0"/>
              <a:t> and </a:t>
            </a:r>
            <a:r>
              <a:rPr lang="en-US" altLang="zh-TW" dirty="0">
                <a:solidFill>
                  <a:srgbClr val="0070C0"/>
                </a:solidFill>
                <a:latin typeface="Ink Free" panose="03080402000500000000" pitchFamily="66" charset="0"/>
              </a:rPr>
              <a:t>Kruskal </a:t>
            </a:r>
            <a:r>
              <a:rPr lang="en-US" altLang="zh-TW" dirty="0"/>
              <a:t>developed a method known as </a:t>
            </a:r>
            <a:r>
              <a:rPr lang="en-US" altLang="zh-TW" i="1" dirty="0">
                <a:solidFill>
                  <a:schemeClr val="tx1">
                    <a:lumMod val="75000"/>
                    <a:lumOff val="25000"/>
                  </a:schemeClr>
                </a:solidFill>
                <a:latin typeface="Times New Roman" panose="02020603050405020304" pitchFamily="18" charset="0"/>
                <a:cs typeface="Times New Roman" panose="02020603050405020304" pitchFamily="18" charset="0"/>
              </a:rPr>
              <a:t>nonmetric multidimensional scaling</a:t>
            </a:r>
            <a:r>
              <a:rPr lang="en-US" altLang="zh-TW" dirty="0"/>
              <a:t>.</a:t>
            </a:r>
          </a:p>
          <a:p>
            <a:pPr>
              <a:buFont typeface="Wingdings" panose="05000000000000000000" pitchFamily="2" charset="2"/>
              <a:buChar char="l"/>
            </a:pPr>
            <a:endParaRPr lang="en-US" altLang="zh-TW" dirty="0"/>
          </a:p>
          <a:p>
            <a:pPr>
              <a:buFont typeface="Wingdings" panose="05000000000000000000" pitchFamily="2" charset="2"/>
              <a:buChar char="l"/>
            </a:pPr>
            <a:r>
              <a:rPr lang="en-US" altLang="zh-TW" dirty="0"/>
              <a:t>In </a:t>
            </a:r>
            <a:r>
              <a:rPr lang="en-US" altLang="zh-TW" i="1" dirty="0">
                <a:solidFill>
                  <a:schemeClr val="tx1">
                    <a:lumMod val="75000"/>
                    <a:lumOff val="25000"/>
                  </a:schemeClr>
                </a:solidFill>
                <a:latin typeface="Times New Roman" panose="02020603050405020304" pitchFamily="18" charset="0"/>
                <a:cs typeface="Times New Roman" panose="02020603050405020304" pitchFamily="18" charset="0"/>
              </a:rPr>
              <a:t>nonmetric MDS</a:t>
            </a:r>
            <a:r>
              <a:rPr lang="en-US" altLang="zh-TW" dirty="0"/>
              <a:t>, only the </a:t>
            </a:r>
            <a:r>
              <a:rPr lang="en-US" altLang="zh-TW" dirty="0">
                <a:solidFill>
                  <a:srgbClr val="FF0000"/>
                </a:solidFill>
              </a:rPr>
              <a:t>ordinal information </a:t>
            </a:r>
            <a:r>
              <a:rPr lang="en-US" altLang="zh-TW" dirty="0"/>
              <a:t>in the proximities is used for constructing the spatial </a:t>
            </a:r>
            <a:r>
              <a:rPr lang="en-US" altLang="zh-TW" dirty="0" err="1"/>
              <a:t>conﬁguration</a:t>
            </a:r>
            <a:r>
              <a:rPr lang="en-US" altLang="zh-TW" dirty="0" smtClean="0"/>
              <a:t>.</a:t>
            </a:r>
          </a:p>
          <a:p>
            <a:pPr>
              <a:buFont typeface="Wingdings" panose="05000000000000000000" pitchFamily="2" charset="2"/>
              <a:buChar char="l"/>
            </a:pPr>
            <a:endParaRPr lang="en-US" altLang="zh-TW" dirty="0" smtClean="0"/>
          </a:p>
          <a:p>
            <a:pPr>
              <a:buFont typeface="Wingdings" panose="05000000000000000000" pitchFamily="2" charset="2"/>
              <a:buChar char="l"/>
            </a:pPr>
            <a:r>
              <a:rPr lang="en-US" altLang="zh-TW" dirty="0" smtClean="0"/>
              <a:t>For example : Do you like optimization?</a:t>
            </a:r>
          </a:p>
          <a:p>
            <a:pPr>
              <a:buNone/>
            </a:pPr>
            <a:r>
              <a:rPr lang="en-US" altLang="zh-TW" dirty="0" smtClean="0"/>
              <a:t>			A : hate, B : so </a:t>
            </a:r>
            <a:r>
              <a:rPr lang="en-US" altLang="zh-TW" dirty="0" err="1" smtClean="0"/>
              <a:t>so</a:t>
            </a:r>
            <a:r>
              <a:rPr lang="en-US" altLang="zh-TW" dirty="0" smtClean="0"/>
              <a:t>, C : like</a:t>
            </a:r>
          </a:p>
          <a:p>
            <a:pPr>
              <a:buNone/>
            </a:pPr>
            <a:r>
              <a:rPr lang="en-US" altLang="zh-TW" dirty="0" smtClean="0"/>
              <a:t>			like</a:t>
            </a:r>
            <a:r>
              <a:rPr lang="zh-TW" altLang="en-US" dirty="0" smtClean="0"/>
              <a:t>→</a:t>
            </a:r>
            <a:r>
              <a:rPr lang="en-US" altLang="zh-TW" dirty="0" smtClean="0"/>
              <a:t>so </a:t>
            </a:r>
            <a:r>
              <a:rPr lang="en-US" altLang="zh-TW" dirty="0" err="1" smtClean="0"/>
              <a:t>so</a:t>
            </a:r>
            <a:r>
              <a:rPr lang="zh-TW" altLang="en-US" dirty="0" smtClean="0"/>
              <a:t>→</a:t>
            </a:r>
            <a:r>
              <a:rPr lang="en-US" altLang="zh-TW" dirty="0" smtClean="0"/>
              <a:t>hate</a:t>
            </a:r>
          </a:p>
          <a:p>
            <a:pPr>
              <a:buNone/>
            </a:pPr>
            <a:r>
              <a:rPr lang="en-US" altLang="zh-TW" dirty="0" smtClean="0"/>
              <a:t>			1</a:t>
            </a:r>
            <a:r>
              <a:rPr lang="zh-TW" altLang="en-US" dirty="0" smtClean="0"/>
              <a:t>   →    </a:t>
            </a:r>
            <a:r>
              <a:rPr lang="en-US" altLang="zh-TW" dirty="0" smtClean="0"/>
              <a:t>2</a:t>
            </a:r>
            <a:r>
              <a:rPr lang="zh-TW" altLang="en-US" dirty="0" smtClean="0"/>
              <a:t>   →    </a:t>
            </a:r>
            <a:r>
              <a:rPr lang="en-US" altLang="zh-TW" dirty="0" smtClean="0"/>
              <a:t>3</a:t>
            </a:r>
          </a:p>
        </p:txBody>
      </p:sp>
      <p:sp>
        <p:nvSpPr>
          <p:cNvPr id="8" name="投影片編號版面配置區 7"/>
          <p:cNvSpPr>
            <a:spLocks noGrp="1"/>
          </p:cNvSpPr>
          <p:nvPr>
            <p:ph type="sldNum" sz="quarter" idx="12"/>
          </p:nvPr>
        </p:nvSpPr>
        <p:spPr/>
        <p:txBody>
          <a:bodyPr/>
          <a:lstStyle/>
          <a:p>
            <a:fld id="{90544606-A084-4404-B9A1-9A56BFA65CBE}" type="slidenum">
              <a:rPr lang="zh-TW" altLang="en-US" smtClean="0"/>
              <a:pPr/>
              <a:t>25</a:t>
            </a:fld>
            <a:endParaRPr lang="zh-TW" altLang="en-US"/>
          </a:p>
        </p:txBody>
      </p:sp>
    </p:spTree>
    <p:extLst>
      <p:ext uri="{BB962C8B-B14F-4D97-AF65-F5344CB8AC3E}">
        <p14:creationId xmlns:p14="http://schemas.microsoft.com/office/powerpoint/2010/main" xmlns="" val="1820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9CB4594-CCEF-4464-9701-345EF0244B79}"/>
              </a:ext>
            </a:extLst>
          </p:cNvPr>
          <p:cNvSpPr>
            <a:spLocks noGrp="1"/>
          </p:cNvSpPr>
          <p:nvPr>
            <p:ph type="title"/>
          </p:nvPr>
        </p:nvSpPr>
        <p:spPr>
          <a:xfrm>
            <a:off x="457200" y="533400"/>
            <a:ext cx="8686800" cy="990600"/>
          </a:xfrm>
        </p:spPr>
        <p:txBody>
          <a:bodyPr>
            <a:normAutofit/>
          </a:bodyPr>
          <a:lstStyle/>
          <a:p>
            <a:r>
              <a:rPr lang="en-US" altLang="zh-TW" dirty="0"/>
              <a:t>Basics of a nonmetric MDS algorithm</a:t>
            </a:r>
            <a:endParaRPr lang="zh-TW" altLang="en-US" dirty="0"/>
          </a:p>
        </p:txBody>
      </p:sp>
      <mc:AlternateContent xmlns:mc="http://schemas.openxmlformats.org/markup-compatibility/2006">
        <mc:Choice xmlns:a14="http://schemas.microsoft.com/office/drawing/2010/main" xmlns="" Requires="a14">
          <p:sp>
            <p:nvSpPr>
              <p:cNvPr id="4" name="矩形 3">
                <a:extLst>
                  <a:ext uri="{FF2B5EF4-FFF2-40B4-BE49-F238E27FC236}">
                    <a16:creationId xmlns:a16="http://schemas.microsoft.com/office/drawing/2014/main" id="{4DFF48F0-5254-482C-8572-DE247A13C5D7}"/>
                  </a:ext>
                </a:extLst>
              </p:cNvPr>
              <p:cNvSpPr/>
              <p:nvPr/>
            </p:nvSpPr>
            <p:spPr>
              <a:xfrm>
                <a:off x="925278" y="1615554"/>
                <a:ext cx="2710618" cy="53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Proximities matrix :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𝑝</m:t>
                        </m:r>
                      </m:e>
                      <m:sub>
                        <m:r>
                          <a:rPr lang="en-US" altLang="zh-TW" sz="2000" i="1">
                            <a:latin typeface="Cambria Math" panose="02040503050406030204" pitchFamily="18" charset="0"/>
                          </a:rPr>
                          <m:t>𝑖𝑗</m:t>
                        </m:r>
                      </m:sub>
                    </m:sSub>
                  </m:oMath>
                </a14:m>
                <a:endParaRPr lang="zh-TW" altLang="en-US" sz="2000" baseline="-25000" dirty="0"/>
              </a:p>
            </p:txBody>
          </p:sp>
        </mc:Choice>
        <mc:Fallback>
          <p:sp>
            <p:nvSpPr>
              <p:cNvPr id="4" name="矩形 3">
                <a:extLst>
                  <a:ext uri="{FF2B5EF4-FFF2-40B4-BE49-F238E27FC236}">
                    <a16:creationId xmlns:a16="http://schemas.microsoft.com/office/drawing/2014/main" xmlns="" xmlns:a14="http://schemas.microsoft.com/office/drawing/2010/main" id="{4DFF48F0-5254-482C-8572-DE247A13C5D7}"/>
                  </a:ext>
                </a:extLst>
              </p:cNvPr>
              <p:cNvSpPr>
                <a:spLocks noRot="1" noChangeAspect="1" noMove="1" noResize="1" noEditPoints="1" noAdjustHandles="1" noChangeArrowheads="1" noChangeShapeType="1" noTextEdit="1"/>
              </p:cNvSpPr>
              <p:nvPr/>
            </p:nvSpPr>
            <p:spPr>
              <a:xfrm>
                <a:off x="925278" y="1615554"/>
                <a:ext cx="2710618" cy="532823"/>
              </a:xfrm>
              <a:prstGeom prst="rect">
                <a:avLst/>
              </a:prstGeom>
              <a:blipFill>
                <a:blip r:embed="rId2" cstate="print"/>
                <a:stretch>
                  <a:fillRect l="-1786" b="-329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5" name="矩形 4">
                <a:extLst>
                  <a:ext uri="{FF2B5EF4-FFF2-40B4-BE49-F238E27FC236}">
                    <a16:creationId xmlns:a16="http://schemas.microsoft.com/office/drawing/2014/main" id="{3DBD4285-D808-4FBD-B8DD-98415B830457}"/>
                  </a:ext>
                </a:extLst>
              </p:cNvPr>
              <p:cNvSpPr/>
              <p:nvPr/>
            </p:nvSpPr>
            <p:spPr>
              <a:xfrm>
                <a:off x="899592" y="3429000"/>
                <a:ext cx="3168352" cy="6357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Disparities : </a:t>
                </a:r>
                <a14:m>
                  <m:oMath xmlns:m="http://schemas.openxmlformats.org/officeDocument/2006/math">
                    <m:r>
                      <a:rPr lang="en-US" altLang="zh-TW" sz="2000" i="1">
                        <a:latin typeface="Cambria Math" panose="02040503050406030204" pitchFamily="18" charset="0"/>
                      </a:rPr>
                      <m:t>𝑓</m:t>
                    </m:r>
                    <m:d>
                      <m:dPr>
                        <m:ctrlPr>
                          <a:rPr lang="en-US" altLang="zh-TW" sz="2000" i="1">
                            <a:latin typeface="Cambria Math" panose="02040503050406030204" pitchFamily="18" charset="0"/>
                          </a:rPr>
                        </m:ctrlPr>
                      </m:dPr>
                      <m:e>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𝑝</m:t>
                            </m:r>
                          </m:e>
                          <m:sub>
                            <m:r>
                              <a:rPr lang="en-US" altLang="zh-TW" sz="2000" b="0" i="1" smtClean="0">
                                <a:latin typeface="Cambria Math" panose="02040503050406030204" pitchFamily="18" charset="0"/>
                              </a:rPr>
                              <m:t>𝑖𝑗</m:t>
                            </m:r>
                          </m:sub>
                        </m:sSub>
                      </m:e>
                    </m:d>
                    <m:r>
                      <a:rPr lang="en-US" altLang="zh-TW" sz="2000" i="1">
                        <a:latin typeface="Cambria Math" panose="02040503050406030204" pitchFamily="18" charset="0"/>
                      </a:rPr>
                      <m:t>=</m:t>
                    </m:r>
                    <m:sSub>
                      <m:sSubPr>
                        <m:ctrlPr>
                          <a:rPr lang="en-US" altLang="zh-TW" sz="2000" i="1" smtClean="0">
                            <a:latin typeface="Cambria Math" panose="02040503050406030204" pitchFamily="18" charset="0"/>
                          </a:rPr>
                        </m:ctrlPr>
                      </m:sSubPr>
                      <m:e>
                        <m:acc>
                          <m:accPr>
                            <m:chr m:val="̂"/>
                            <m:ctrlPr>
                              <a:rPr lang="en-US" altLang="zh-TW" sz="2000" i="1">
                                <a:latin typeface="Cambria Math" panose="02040503050406030204" pitchFamily="18" charset="0"/>
                              </a:rPr>
                            </m:ctrlPr>
                          </m:accPr>
                          <m:e>
                            <m:r>
                              <a:rPr lang="en-US" altLang="zh-TW" sz="2000" i="1">
                                <a:latin typeface="Cambria Math" panose="02040503050406030204" pitchFamily="18" charset="0"/>
                              </a:rPr>
                              <m:t>𝑑</m:t>
                            </m:r>
                          </m:e>
                        </m:acc>
                      </m:e>
                      <m:sub>
                        <m:r>
                          <a:rPr lang="en-US" altLang="zh-TW" sz="2000" b="0" i="1" smtClean="0">
                            <a:latin typeface="Cambria Math" panose="02040503050406030204" pitchFamily="18" charset="0"/>
                          </a:rPr>
                          <m:t>𝑖𝑗</m:t>
                        </m:r>
                      </m:sub>
                    </m:sSub>
                  </m:oMath>
                </a14:m>
                <a:endParaRPr lang="zh-TW" altLang="en-US" sz="2000" dirty="0"/>
              </a:p>
            </p:txBody>
          </p:sp>
        </mc:Choice>
        <mc:Fallback>
          <p:sp>
            <p:nvSpPr>
              <p:cNvPr id="5" name="矩形 4">
                <a:extLst>
                  <a:ext uri="{FF2B5EF4-FFF2-40B4-BE49-F238E27FC236}">
                    <a16:creationId xmlns:a16="http://schemas.microsoft.com/office/drawing/2014/main" xmlns="" xmlns:a14="http://schemas.microsoft.com/office/drawing/2010/main" id="{3DBD4285-D808-4FBD-B8DD-98415B830457}"/>
                  </a:ext>
                </a:extLst>
              </p:cNvPr>
              <p:cNvSpPr>
                <a:spLocks noRot="1" noChangeAspect="1" noMove="1" noResize="1" noEditPoints="1" noAdjustHandles="1" noChangeArrowheads="1" noChangeShapeType="1" noTextEdit="1"/>
              </p:cNvSpPr>
              <p:nvPr/>
            </p:nvSpPr>
            <p:spPr>
              <a:xfrm>
                <a:off x="899592" y="3429000"/>
                <a:ext cx="3168352" cy="635780"/>
              </a:xfrm>
              <a:prstGeom prst="rect">
                <a:avLst/>
              </a:prstGeom>
              <a:blipFill>
                <a:blip r:embed="rId3" cstate="print"/>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6" name="矩形 5">
                <a:extLst>
                  <a:ext uri="{FF2B5EF4-FFF2-40B4-BE49-F238E27FC236}">
                    <a16:creationId xmlns:a16="http://schemas.microsoft.com/office/drawing/2014/main" id="{E82CF248-5BE6-40C6-B7A8-60207AD5CEED}"/>
                  </a:ext>
                </a:extLst>
              </p:cNvPr>
              <p:cNvSpPr/>
              <p:nvPr/>
            </p:nvSpPr>
            <p:spPr>
              <a:xfrm>
                <a:off x="889248" y="2492895"/>
                <a:ext cx="2962672" cy="636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000" b="0" i="1" smtClean="0">
                          <a:latin typeface="Cambria Math" panose="02040503050406030204" pitchFamily="18" charset="0"/>
                        </a:rPr>
                        <m:t>𝑋</m:t>
                      </m:r>
                      <m:r>
                        <a:rPr lang="en-US" altLang="zh-TW" sz="2000" b="0" i="1" smtClean="0">
                          <a:latin typeface="Cambria Math" panose="02040503050406030204" pitchFamily="18" charset="0"/>
                        </a:rPr>
                        <m:t>=</m:t>
                      </m:r>
                      <m:d>
                        <m:dPr>
                          <m:begChr m:val="["/>
                          <m:endChr m:val="]"/>
                          <m:ctrlPr>
                            <a:rPr lang="en-US" altLang="zh-TW" sz="2000" b="0" i="1" smtClean="0">
                              <a:latin typeface="Cambria Math" panose="02040503050406030204" pitchFamily="18" charset="0"/>
                            </a:rPr>
                          </m:ctrlPr>
                        </m:dPr>
                        <m:e>
                          <m:sSub>
                            <m:sSubPr>
                              <m:ctrlPr>
                                <a:rPr lang="en-US" altLang="zh-TW" sz="2000" b="0" i="1" smtClean="0">
                                  <a:latin typeface="Cambria Math" panose="02040503050406030204" pitchFamily="18" charset="0"/>
                                </a:rPr>
                              </m:ctrlPr>
                            </m:sSubPr>
                            <m:e>
                              <m:acc>
                                <m:accPr>
                                  <m:chr m:val="⃑"/>
                                  <m:ctrlPr>
                                    <a:rPr lang="en-US" altLang="zh-TW" sz="2000" b="0" i="1" smtClean="0">
                                      <a:latin typeface="Cambria Math" panose="02040503050406030204" pitchFamily="18" charset="0"/>
                                    </a:rPr>
                                  </m:ctrlPr>
                                </m:accPr>
                                <m:e>
                                  <m:r>
                                    <a:rPr lang="en-US" altLang="zh-TW" sz="2000" b="0" i="1" smtClean="0">
                                      <a:latin typeface="Cambria Math" panose="02040503050406030204" pitchFamily="18" charset="0"/>
                                    </a:rPr>
                                    <m:t>𝑥</m:t>
                                  </m:r>
                                </m:e>
                              </m:acc>
                            </m:e>
                            <m:sub>
                              <m:r>
                                <a:rPr lang="en-US" altLang="zh-TW" sz="2000" b="0" i="1" smtClean="0">
                                  <a:latin typeface="Cambria Math" panose="02040503050406030204" pitchFamily="18" charset="0"/>
                                </a:rPr>
                                <m:t>1</m:t>
                              </m:r>
                            </m:sub>
                          </m:sSub>
                          <m:r>
                            <a:rPr lang="en-US" altLang="zh-TW" sz="2000" b="0" i="1" smtClean="0">
                              <a:latin typeface="Cambria Math" panose="02040503050406030204" pitchFamily="18" charset="0"/>
                              <a:ea typeface="Cambria Math" panose="02040503050406030204" pitchFamily="18" charset="0"/>
                            </a:rPr>
                            <m:t>⋯</m:t>
                          </m:r>
                          <m:sSub>
                            <m:sSubPr>
                              <m:ctrlPr>
                                <a:rPr lang="en-US" altLang="zh-TW" sz="2000" i="1">
                                  <a:latin typeface="Cambria Math" panose="02040503050406030204" pitchFamily="18" charset="0"/>
                                </a:rPr>
                              </m:ctrlPr>
                            </m:sSubPr>
                            <m:e>
                              <m:acc>
                                <m:accPr>
                                  <m:chr m:val="⃑"/>
                                  <m:ctrlPr>
                                    <a:rPr lang="en-US" altLang="zh-TW" sz="2000" i="1">
                                      <a:latin typeface="Cambria Math" panose="02040503050406030204" pitchFamily="18" charset="0"/>
                                    </a:rPr>
                                  </m:ctrlPr>
                                </m:accPr>
                                <m:e>
                                  <m:r>
                                    <a:rPr lang="en-US" altLang="zh-TW" sz="2000" i="1">
                                      <a:latin typeface="Cambria Math" panose="02040503050406030204" pitchFamily="18" charset="0"/>
                                    </a:rPr>
                                    <m:t>𝑥</m:t>
                                  </m:r>
                                </m:e>
                              </m:acc>
                            </m:e>
                            <m:sub>
                              <m:r>
                                <a:rPr lang="en-US" altLang="zh-TW" sz="2000" b="0" i="1" smtClean="0">
                                  <a:latin typeface="Cambria Math" panose="02040503050406030204" pitchFamily="18" charset="0"/>
                                </a:rPr>
                                <m:t>𝑛</m:t>
                              </m:r>
                            </m:sub>
                          </m:sSub>
                        </m:e>
                      </m:d>
                      <m:r>
                        <m:rPr>
                          <m:sty m:val="p"/>
                        </m:rPr>
                        <a:rPr lang="en-US" altLang="zh-TW" sz="2000" b="0" i="0" baseline="30000" smtClean="0">
                          <a:latin typeface="Cambria Math" panose="02040503050406030204" pitchFamily="18" charset="0"/>
                        </a:rPr>
                        <m:t>T</m:t>
                      </m:r>
                      <m:r>
                        <a:rPr lang="en-US" altLang="zh-TW" sz="2000" b="0" i="1" smtClean="0">
                          <a:latin typeface="Cambria Math" panose="02040503050406030204" pitchFamily="18" charset="0"/>
                          <a:ea typeface="Cambria Math" panose="02040503050406030204" pitchFamily="18" charset="0"/>
                        </a:rPr>
                        <m:t>∈</m:t>
                      </m:r>
                      <m:sSup>
                        <m:sSupPr>
                          <m:ctrlPr>
                            <a:rPr lang="en-US" altLang="zh-TW" sz="2000" b="0" i="1" smtClean="0">
                              <a:latin typeface="Cambria Math" panose="02040503050406030204" pitchFamily="18" charset="0"/>
                              <a:ea typeface="Cambria Math" panose="02040503050406030204" pitchFamily="18" charset="0"/>
                            </a:rPr>
                          </m:ctrlPr>
                        </m:sSupPr>
                        <m:e>
                          <m:r>
                            <m:rPr>
                              <m:nor/>
                            </m:rPr>
                            <a:rPr lang="en-US" altLang="zh-TW" sz="2000" dirty="0">
                              <a:latin typeface="Arial Unicode MS"/>
                              <a:ea typeface="Arial Unicode MS"/>
                              <a:cs typeface="Arial Unicode MS"/>
                            </a:rPr>
                            <m:t>ℝ</m:t>
                          </m:r>
                        </m:e>
                        <m:sup>
                          <m:r>
                            <a:rPr lang="en-US" altLang="zh-TW" sz="2000" b="0" i="1" smtClean="0">
                              <a:latin typeface="Cambria Math" panose="02040503050406030204" pitchFamily="18" charset="0"/>
                              <a:ea typeface="Cambria Math" panose="02040503050406030204" pitchFamily="18" charset="0"/>
                            </a:rPr>
                            <m:t>𝑛</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𝑟</m:t>
                          </m:r>
                        </m:sup>
                      </m:sSup>
                    </m:oMath>
                  </m:oMathPara>
                </a14:m>
                <a:endParaRPr lang="zh-TW" altLang="en-US" sz="2000" dirty="0"/>
              </a:p>
            </p:txBody>
          </p:sp>
        </mc:Choice>
        <mc:Fallback>
          <p:sp>
            <p:nvSpPr>
              <p:cNvPr id="6" name="矩形 5">
                <a:extLst>
                  <a:ext uri="{FF2B5EF4-FFF2-40B4-BE49-F238E27FC236}">
                    <a16:creationId xmlns:a16="http://schemas.microsoft.com/office/drawing/2014/main" xmlns="" xmlns:a14="http://schemas.microsoft.com/office/drawing/2010/main" id="{E82CF248-5BE6-40C6-B7A8-60207AD5CEED}"/>
                  </a:ext>
                </a:extLst>
              </p:cNvPr>
              <p:cNvSpPr>
                <a:spLocks noRot="1" noChangeAspect="1" noMove="1" noResize="1" noEditPoints="1" noAdjustHandles="1" noChangeArrowheads="1" noChangeShapeType="1" noTextEdit="1"/>
              </p:cNvSpPr>
              <p:nvPr/>
            </p:nvSpPr>
            <p:spPr>
              <a:xfrm>
                <a:off x="889248" y="2492895"/>
                <a:ext cx="2962672" cy="636360"/>
              </a:xfrm>
              <a:prstGeom prst="rect">
                <a:avLst/>
              </a:prstGeom>
              <a:blipFill>
                <a:blip r:embed="rId4" cstate="print"/>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7" name="矩形 6">
                <a:extLst>
                  <a:ext uri="{FF2B5EF4-FFF2-40B4-BE49-F238E27FC236}">
                    <a16:creationId xmlns:a16="http://schemas.microsoft.com/office/drawing/2014/main" id="{B47C1C83-9124-4FB4-AA76-3B9DAC8AC122}"/>
                  </a:ext>
                </a:extLst>
              </p:cNvPr>
              <p:cNvSpPr/>
              <p:nvPr/>
            </p:nvSpPr>
            <p:spPr>
              <a:xfrm>
                <a:off x="5391367" y="1676441"/>
                <a:ext cx="2592283" cy="495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distance matrix : </a:t>
                </a:r>
                <a14:m>
                  <m:oMath xmlns:m="http://schemas.openxmlformats.org/officeDocument/2006/math">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𝑑</m:t>
                        </m:r>
                      </m:e>
                      <m:sub>
                        <m:r>
                          <a:rPr lang="en-US" altLang="zh-TW" sz="2000" i="1">
                            <a:latin typeface="Cambria Math" panose="02040503050406030204" pitchFamily="18" charset="0"/>
                          </a:rPr>
                          <m:t>𝑖𝑗</m:t>
                        </m:r>
                      </m:sub>
                    </m:sSub>
                  </m:oMath>
                </a14:m>
                <a:endParaRPr lang="zh-TW" altLang="en-US" sz="2000" baseline="-25000" dirty="0"/>
              </a:p>
            </p:txBody>
          </p:sp>
        </mc:Choice>
        <mc:Fallback>
          <p:sp>
            <p:nvSpPr>
              <p:cNvPr id="7" name="矩形 6">
                <a:extLst>
                  <a:ext uri="{FF2B5EF4-FFF2-40B4-BE49-F238E27FC236}">
                    <a16:creationId xmlns:a16="http://schemas.microsoft.com/office/drawing/2014/main" xmlns="" xmlns:a14="http://schemas.microsoft.com/office/drawing/2010/main" id="{B47C1C83-9124-4FB4-AA76-3B9DAC8AC122}"/>
                  </a:ext>
                </a:extLst>
              </p:cNvPr>
              <p:cNvSpPr>
                <a:spLocks noRot="1" noChangeAspect="1" noMove="1" noResize="1" noEditPoints="1" noAdjustHandles="1" noChangeArrowheads="1" noChangeShapeType="1" noTextEdit="1"/>
              </p:cNvSpPr>
              <p:nvPr/>
            </p:nvSpPr>
            <p:spPr>
              <a:xfrm>
                <a:off x="5391367" y="1676441"/>
                <a:ext cx="2592283" cy="495972"/>
              </a:xfrm>
              <a:prstGeom prst="rect">
                <a:avLst/>
              </a:prstGeom>
              <a:blipFill>
                <a:blip r:embed="rId5" cstate="print"/>
                <a:stretch>
                  <a:fillRect b="-7059"/>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8" name="矩形 7">
                <a:extLst>
                  <a:ext uri="{FF2B5EF4-FFF2-40B4-BE49-F238E27FC236}">
                    <a16:creationId xmlns:a16="http://schemas.microsoft.com/office/drawing/2014/main" id="{EEB1324E-2DA3-4D13-826B-C6B5F2D49AA0}"/>
                  </a:ext>
                </a:extLst>
              </p:cNvPr>
              <p:cNvSpPr/>
              <p:nvPr/>
            </p:nvSpPr>
            <p:spPr>
              <a:xfrm>
                <a:off x="5387563" y="2488783"/>
                <a:ext cx="2962667" cy="1052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m:rPr>
                          <m:sty m:val="p"/>
                        </m:rPr>
                        <a:rPr lang="en-US" altLang="zh-TW" sz="2000" smtClean="0">
                          <a:latin typeface="Cambria Math" panose="02040503050406030204" pitchFamily="18" charset="0"/>
                        </a:rPr>
                        <m:t>STRESS</m:t>
                      </m:r>
                      <m:r>
                        <a:rPr lang="en-US" altLang="zh-TW" sz="2000" i="1">
                          <a:latin typeface="Cambria Math" panose="02040503050406030204" pitchFamily="18" charset="0"/>
                        </a:rPr>
                        <m:t>=</m:t>
                      </m:r>
                      <m:rad>
                        <m:radPr>
                          <m:degHide m:val="on"/>
                          <m:ctrlPr>
                            <a:rPr lang="en-US" altLang="zh-TW" sz="2000" i="1">
                              <a:latin typeface="Cambria Math" panose="02040503050406030204" pitchFamily="18" charset="0"/>
                            </a:rPr>
                          </m:ctrlPr>
                        </m:radPr>
                        <m:deg/>
                        <m:e>
                          <m:f>
                            <m:fPr>
                              <m:ctrlPr>
                                <a:rPr lang="en-US" altLang="zh-TW" sz="2000" i="1">
                                  <a:latin typeface="Cambria Math" panose="02040503050406030204" pitchFamily="18" charset="0"/>
                                </a:rPr>
                              </m:ctrlPr>
                            </m:fPr>
                            <m:num>
                              <m:nary>
                                <m:naryPr>
                                  <m:chr m:val="∑"/>
                                  <m:subHide m:val="on"/>
                                  <m:supHide m:val="on"/>
                                  <m:ctrlPr>
                                    <a:rPr lang="en-US" altLang="zh-TW" sz="2000" i="1">
                                      <a:latin typeface="Cambria Math" panose="02040503050406030204" pitchFamily="18" charset="0"/>
                                    </a:rPr>
                                  </m:ctrlPr>
                                </m:naryPr>
                                <m:sub/>
                                <m:sup/>
                                <m:e>
                                  <m:sSup>
                                    <m:sSupPr>
                                      <m:ctrlPr>
                                        <a:rPr lang="en-US" altLang="zh-TW" sz="2000" i="1" smtClean="0">
                                          <a:latin typeface="Cambria Math" panose="02040503050406030204" pitchFamily="18" charset="0"/>
                                        </a:rPr>
                                      </m:ctrlPr>
                                    </m:sSupPr>
                                    <m:e>
                                      <m:r>
                                        <a:rPr lang="en-US" altLang="zh-TW" sz="2000" b="0" i="1" smtClean="0">
                                          <a:latin typeface="Cambria Math" panose="02040503050406030204" pitchFamily="18" charset="0"/>
                                        </a:rPr>
                                        <m:t>(</m:t>
                                      </m:r>
                                      <m:sSub>
                                        <m:sSubPr>
                                          <m:ctrlPr>
                                            <a:rPr lang="en-US" altLang="zh-TW" sz="2000" i="1" smtClean="0">
                                              <a:solidFill>
                                                <a:schemeClr val="bg1"/>
                                              </a:solidFill>
                                              <a:latin typeface="Cambria Math" panose="02040503050406030204" pitchFamily="18" charset="0"/>
                                            </a:rPr>
                                          </m:ctrlPr>
                                        </m:sSubPr>
                                        <m:e>
                                          <m:r>
                                            <a:rPr lang="en-US" altLang="zh-TW" sz="2000" i="1">
                                              <a:solidFill>
                                                <a:schemeClr val="bg1"/>
                                              </a:solidFill>
                                              <a:latin typeface="Cambria Math" panose="02040503050406030204" pitchFamily="18" charset="0"/>
                                            </a:rPr>
                                            <m:t>𝑑</m:t>
                                          </m:r>
                                        </m:e>
                                        <m:sub>
                                          <m:r>
                                            <a:rPr lang="en-US" altLang="zh-TW" sz="2000" i="1">
                                              <a:solidFill>
                                                <a:schemeClr val="bg1"/>
                                              </a:solidFill>
                                              <a:latin typeface="Cambria Math" panose="02040503050406030204" pitchFamily="18" charset="0"/>
                                            </a:rPr>
                                            <m:t>𝑖𝑗</m:t>
                                          </m:r>
                                        </m:sub>
                                      </m:sSub>
                                      <m:sSub>
                                        <m:sSubPr>
                                          <m:ctrlPr>
                                            <a:rPr lang="en-US" altLang="zh-TW" sz="2000" i="1">
                                              <a:solidFill>
                                                <a:schemeClr val="bg1"/>
                                              </a:solidFill>
                                              <a:latin typeface="Cambria Math" panose="02040503050406030204" pitchFamily="18" charset="0"/>
                                            </a:rPr>
                                          </m:ctrlPr>
                                        </m:sSubPr>
                                        <m:e>
                                          <m:r>
                                            <a:rPr lang="en-US" altLang="zh-TW" sz="2000" i="1">
                                              <a:solidFill>
                                                <a:schemeClr val="bg1"/>
                                              </a:solidFill>
                                              <a:latin typeface="Cambria Math" panose="02040503050406030204" pitchFamily="18" charset="0"/>
                                            </a:rPr>
                                            <m:t>−</m:t>
                                          </m:r>
                                          <m:acc>
                                            <m:accPr>
                                              <m:chr m:val="̂"/>
                                              <m:ctrlPr>
                                                <a:rPr lang="en-US" altLang="zh-TW" sz="2000" i="1">
                                                  <a:solidFill>
                                                    <a:schemeClr val="bg1"/>
                                                  </a:solidFill>
                                                  <a:latin typeface="Cambria Math" panose="02040503050406030204" pitchFamily="18" charset="0"/>
                                                </a:rPr>
                                              </m:ctrlPr>
                                            </m:accPr>
                                            <m:e>
                                              <m:r>
                                                <a:rPr lang="en-US" altLang="zh-TW" sz="2000" i="1">
                                                  <a:solidFill>
                                                    <a:schemeClr val="bg1"/>
                                                  </a:solidFill>
                                                  <a:latin typeface="Cambria Math" panose="02040503050406030204" pitchFamily="18" charset="0"/>
                                                </a:rPr>
                                                <m:t>𝑑</m:t>
                                              </m:r>
                                            </m:e>
                                          </m:acc>
                                        </m:e>
                                        <m:sub>
                                          <m:r>
                                            <a:rPr lang="en-US" altLang="zh-TW" sz="2000" i="1">
                                              <a:solidFill>
                                                <a:schemeClr val="bg1"/>
                                              </a:solidFill>
                                              <a:latin typeface="Cambria Math" panose="02040503050406030204" pitchFamily="18" charset="0"/>
                                            </a:rPr>
                                            <m:t>𝑖𝑗</m:t>
                                          </m:r>
                                        </m:sub>
                                      </m:sSub>
                                      <m:r>
                                        <a:rPr lang="en-US" altLang="zh-TW" sz="2000" b="0" i="1" smtClean="0">
                                          <a:latin typeface="Cambria Math" panose="02040503050406030204" pitchFamily="18" charset="0"/>
                                        </a:rPr>
                                        <m:t>)</m:t>
                                      </m:r>
                                    </m:e>
                                    <m:sup>
                                      <m:r>
                                        <a:rPr lang="en-US" altLang="zh-TW" sz="2000" b="0" i="1" smtClean="0">
                                          <a:latin typeface="Cambria Math" panose="02040503050406030204" pitchFamily="18" charset="0"/>
                                        </a:rPr>
                                        <m:t>2</m:t>
                                      </m:r>
                                    </m:sup>
                                  </m:sSup>
                                </m:e>
                              </m:nary>
                            </m:num>
                            <m:den>
                              <m:nary>
                                <m:naryPr>
                                  <m:chr m:val="∑"/>
                                  <m:subHide m:val="on"/>
                                  <m:supHide m:val="on"/>
                                  <m:ctrlPr>
                                    <a:rPr lang="en-US" altLang="zh-TW" sz="2000" i="1">
                                      <a:latin typeface="Cambria Math" panose="02040503050406030204" pitchFamily="18" charset="0"/>
                                    </a:rPr>
                                  </m:ctrlPr>
                                </m:naryPr>
                                <m:sub/>
                                <m:sup/>
                                <m:e>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𝑑</m:t>
                                      </m:r>
                                    </m:e>
                                    <m:sub>
                                      <m:r>
                                        <a:rPr lang="en-US" altLang="zh-TW" sz="2000" i="1">
                                          <a:latin typeface="Cambria Math" panose="02040503050406030204" pitchFamily="18" charset="0"/>
                                        </a:rPr>
                                        <m:t>𝑖𝑗</m:t>
                                      </m:r>
                                    </m:sub>
                                  </m:sSub>
                                  <m:r>
                                    <a:rPr lang="en-US" altLang="zh-TW" sz="2000" b="0" i="1" baseline="30000" smtClean="0">
                                      <a:latin typeface="Cambria Math" panose="02040503050406030204" pitchFamily="18" charset="0"/>
                                    </a:rPr>
                                    <m:t>2</m:t>
                                  </m:r>
                                </m:e>
                              </m:nary>
                            </m:den>
                          </m:f>
                        </m:e>
                      </m:rad>
                    </m:oMath>
                  </m:oMathPara>
                </a14:m>
                <a:endParaRPr lang="zh-TW" altLang="en-US" sz="2000" baseline="-25000" dirty="0"/>
              </a:p>
            </p:txBody>
          </p:sp>
        </mc:Choice>
        <mc:Fallback>
          <p:sp>
            <p:nvSpPr>
              <p:cNvPr id="8" name="矩形 7">
                <a:extLst>
                  <a:ext uri="{FF2B5EF4-FFF2-40B4-BE49-F238E27FC236}">
                    <a16:creationId xmlns:a16="http://schemas.microsoft.com/office/drawing/2014/main" xmlns="" xmlns:a14="http://schemas.microsoft.com/office/drawing/2010/main" id="{EEB1324E-2DA3-4D13-826B-C6B5F2D49AA0}"/>
                  </a:ext>
                </a:extLst>
              </p:cNvPr>
              <p:cNvSpPr>
                <a:spLocks noRot="1" noChangeAspect="1" noMove="1" noResize="1" noEditPoints="1" noAdjustHandles="1" noChangeArrowheads="1" noChangeShapeType="1" noTextEdit="1"/>
              </p:cNvSpPr>
              <p:nvPr/>
            </p:nvSpPr>
            <p:spPr>
              <a:xfrm>
                <a:off x="5387563" y="2488783"/>
                <a:ext cx="2962667" cy="1052868"/>
              </a:xfrm>
              <a:prstGeom prst="rect">
                <a:avLst/>
              </a:prstGeom>
              <a:blipFill>
                <a:blip r:embed="rId6" cstate="print"/>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9" name="流程圖: 決策 8">
                <a:extLst>
                  <a:ext uri="{FF2B5EF4-FFF2-40B4-BE49-F238E27FC236}">
                    <a16:creationId xmlns:a16="http://schemas.microsoft.com/office/drawing/2014/main" id="{F4BFE9DF-C6C7-4FFE-88CA-46C465B0B101}"/>
                  </a:ext>
                </a:extLst>
              </p:cNvPr>
              <p:cNvSpPr/>
              <p:nvPr/>
            </p:nvSpPr>
            <p:spPr>
              <a:xfrm>
                <a:off x="845038" y="4969150"/>
                <a:ext cx="4231018" cy="132831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2000" i="1" smtClean="0">
                              <a:latin typeface="Cambria Math" panose="02040503050406030204" pitchFamily="18" charset="0"/>
                            </a:rPr>
                          </m:ctrlPr>
                        </m:fPr>
                        <m:num>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r>
                                <a:rPr lang="en-US" altLang="zh-TW" sz="2000" i="1">
                                  <a:latin typeface="Cambria Math" panose="02040503050406030204" pitchFamily="18" charset="0"/>
                                </a:rPr>
                                <m:t>′</m:t>
                              </m:r>
                            </m:e>
                            <m:sub>
                              <m:r>
                                <a:rPr lang="en-US" altLang="zh-TW" sz="2000" i="1">
                                  <a:latin typeface="Cambria Math" panose="02040503050406030204" pitchFamily="18" charset="0"/>
                                </a:rPr>
                                <m:t>𝑖𝑎</m:t>
                              </m:r>
                            </m:sub>
                          </m:sSub>
                          <m:r>
                            <a:rPr lang="en-US" altLang="zh-TW" sz="2000" b="0" i="1" smtClean="0">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𝑖𝑎</m:t>
                              </m:r>
                            </m:sub>
                          </m:sSub>
                        </m:num>
                        <m:den>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𝑖𝑎</m:t>
                              </m:r>
                            </m:sub>
                          </m:sSub>
                        </m:den>
                      </m:f>
                      <m:r>
                        <a:rPr lang="en-US" altLang="zh-TW" sz="2000" b="0" i="1" smtClean="0">
                          <a:latin typeface="Cambria Math" panose="02040503050406030204" pitchFamily="18" charset="0"/>
                        </a:rPr>
                        <m:t>&lt;</m:t>
                      </m:r>
                      <m:sSup>
                        <m:sSupPr>
                          <m:ctrlPr>
                            <a:rPr lang="en-US" altLang="zh-TW" sz="2000" i="1" dirty="0" smtClean="0">
                              <a:latin typeface="Cambria Math" panose="02040503050406030204" pitchFamily="18" charset="0"/>
                              <a:ea typeface="Cambria Math" panose="02040503050406030204" pitchFamily="18" charset="0"/>
                            </a:rPr>
                          </m:ctrlPr>
                        </m:sSupPr>
                        <m:e>
                          <m:r>
                            <a:rPr lang="en-US" altLang="zh-TW" sz="2000" b="0" i="1" dirty="0" smtClean="0">
                              <a:latin typeface="Cambria Math" panose="02040503050406030204" pitchFamily="18" charset="0"/>
                              <a:ea typeface="Cambria Math" panose="02040503050406030204" pitchFamily="18" charset="0"/>
                            </a:rPr>
                            <m:t>10</m:t>
                          </m:r>
                        </m:e>
                        <m:sup>
                          <m:r>
                            <a:rPr lang="en-US" altLang="zh-TW" sz="2000" b="0" i="1" dirty="0" smtClean="0">
                              <a:latin typeface="Cambria Math" panose="02040503050406030204" pitchFamily="18" charset="0"/>
                              <a:ea typeface="Cambria Math" panose="02040503050406030204" pitchFamily="18" charset="0"/>
                            </a:rPr>
                            <m:t>−3</m:t>
                          </m:r>
                        </m:sup>
                      </m:sSup>
                    </m:oMath>
                  </m:oMathPara>
                </a14:m>
                <a:endParaRPr lang="zh-TW" altLang="en-US" sz="2000" dirty="0"/>
              </a:p>
            </p:txBody>
          </p:sp>
        </mc:Choice>
        <mc:Fallback>
          <p:sp>
            <p:nvSpPr>
              <p:cNvPr id="9" name="流程圖: 決策 8">
                <a:extLst>
                  <a:ext uri="{FF2B5EF4-FFF2-40B4-BE49-F238E27FC236}">
                    <a16:creationId xmlns:a16="http://schemas.microsoft.com/office/drawing/2014/main" xmlns="" xmlns:a14="http://schemas.microsoft.com/office/drawing/2010/main" id="{F4BFE9DF-C6C7-4FFE-88CA-46C465B0B101}"/>
                  </a:ext>
                </a:extLst>
              </p:cNvPr>
              <p:cNvSpPr>
                <a:spLocks noRot="1" noChangeAspect="1" noMove="1" noResize="1" noEditPoints="1" noAdjustHandles="1" noChangeArrowheads="1" noChangeShapeType="1" noTextEdit="1"/>
              </p:cNvSpPr>
              <p:nvPr/>
            </p:nvSpPr>
            <p:spPr>
              <a:xfrm>
                <a:off x="845038" y="4969150"/>
                <a:ext cx="4231018" cy="1328311"/>
              </a:xfrm>
              <a:prstGeom prst="flowChartDecision">
                <a:avLst/>
              </a:prstGeom>
              <a:blipFill>
                <a:blip r:embed="rId7" cstate="print"/>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10" name="流程圖: 決策 9">
                <a:extLst>
                  <a:ext uri="{FF2B5EF4-FFF2-40B4-BE49-F238E27FC236}">
                    <a16:creationId xmlns:a16="http://schemas.microsoft.com/office/drawing/2014/main" id="{03F147B9-3269-41F7-AC20-7198CCCDF2F6}"/>
                  </a:ext>
                </a:extLst>
              </p:cNvPr>
              <p:cNvSpPr/>
              <p:nvPr/>
            </p:nvSpPr>
            <p:spPr>
              <a:xfrm>
                <a:off x="5488389" y="5364088"/>
                <a:ext cx="1952600" cy="5131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000" b="0" i="1" dirty="0" smtClean="0">
                          <a:latin typeface="Cambria Math" panose="02040503050406030204" pitchFamily="18" charset="0"/>
                        </a:rPr>
                        <m:t>𝑟</m:t>
                      </m:r>
                      <m:r>
                        <a:rPr lang="en-US" altLang="zh-TW" sz="2000" i="1" dirty="0">
                          <a:latin typeface="Cambria Math" panose="02040503050406030204" pitchFamily="18" charset="0"/>
                          <a:ea typeface="Cambria Math" panose="02040503050406030204" pitchFamily="18" charset="0"/>
                        </a:rPr>
                        <m:t>=</m:t>
                      </m:r>
                      <m:r>
                        <a:rPr lang="en-US" altLang="zh-TW" sz="2000" b="0" i="1" dirty="0" smtClean="0">
                          <a:latin typeface="Cambria Math" panose="02040503050406030204" pitchFamily="18" charset="0"/>
                          <a:ea typeface="Cambria Math" panose="02040503050406030204" pitchFamily="18" charset="0"/>
                        </a:rPr>
                        <m:t>1</m:t>
                      </m:r>
                    </m:oMath>
                  </m:oMathPara>
                </a14:m>
                <a:endParaRPr lang="zh-TW" altLang="en-US" sz="2000" dirty="0"/>
              </a:p>
            </p:txBody>
          </p:sp>
        </mc:Choice>
        <mc:Fallback>
          <p:sp>
            <p:nvSpPr>
              <p:cNvPr id="10" name="流程圖: 決策 9">
                <a:extLst>
                  <a:ext uri="{FF2B5EF4-FFF2-40B4-BE49-F238E27FC236}">
                    <a16:creationId xmlns:a16="http://schemas.microsoft.com/office/drawing/2014/main" xmlns="" xmlns:a14="http://schemas.microsoft.com/office/drawing/2010/main" id="{03F147B9-3269-41F7-AC20-7198CCCDF2F6}"/>
                  </a:ext>
                </a:extLst>
              </p:cNvPr>
              <p:cNvSpPr>
                <a:spLocks noRot="1" noChangeAspect="1" noMove="1" noResize="1" noEditPoints="1" noAdjustHandles="1" noChangeArrowheads="1" noChangeShapeType="1" noTextEdit="1"/>
              </p:cNvSpPr>
              <p:nvPr/>
            </p:nvSpPr>
            <p:spPr>
              <a:xfrm>
                <a:off x="5488389" y="5364088"/>
                <a:ext cx="1952600" cy="513184"/>
              </a:xfrm>
              <a:prstGeom prst="flowChartDecision">
                <a:avLst/>
              </a:prstGeom>
              <a:blipFill>
                <a:blip r:embed="rId8" cstate="print"/>
                <a:stretch>
                  <a:fillRect/>
                </a:stretch>
              </a:blipFill>
            </p:spPr>
            <p:txBody>
              <a:bodyPr/>
              <a:lstStyle/>
              <a:p>
                <a:r>
                  <a:rPr lang="zh-TW" altLang="en-US">
                    <a:noFill/>
                  </a:rPr>
                  <a:t> </a:t>
                </a:r>
              </a:p>
            </p:txBody>
          </p:sp>
        </mc:Fallback>
      </mc:AlternateContent>
      <p:sp>
        <p:nvSpPr>
          <p:cNvPr id="35" name="文字方塊 34">
            <a:extLst>
              <a:ext uri="{FF2B5EF4-FFF2-40B4-BE49-F238E27FC236}">
                <a16:creationId xmlns:a16="http://schemas.microsoft.com/office/drawing/2014/main" xmlns="" id="{C16D1CB9-8C0A-4F64-88B1-13A11F70D606}"/>
              </a:ext>
            </a:extLst>
          </p:cNvPr>
          <p:cNvSpPr txBox="1"/>
          <p:nvPr/>
        </p:nvSpPr>
        <p:spPr>
          <a:xfrm>
            <a:off x="2338294" y="2133914"/>
            <a:ext cx="1728192" cy="369332"/>
          </a:xfrm>
          <a:prstGeom prst="rect">
            <a:avLst/>
          </a:prstGeom>
          <a:noFill/>
        </p:spPr>
        <p:txBody>
          <a:bodyPr wrap="square" rtlCol="0">
            <a:spAutoFit/>
          </a:bodyPr>
          <a:lstStyle/>
          <a:p>
            <a:r>
              <a:rPr lang="en-US" altLang="zh-TW" dirty="0"/>
              <a:t>classical MDS</a:t>
            </a:r>
            <a:endParaRPr lang="zh-TW" altLang="en-US" dirty="0"/>
          </a:p>
        </p:txBody>
      </p:sp>
      <p:sp>
        <p:nvSpPr>
          <p:cNvPr id="48" name="矩形 47">
            <a:extLst>
              <a:ext uri="{FF2B5EF4-FFF2-40B4-BE49-F238E27FC236}">
                <a16:creationId xmlns:a16="http://schemas.microsoft.com/office/drawing/2014/main" xmlns="" id="{07AAA7AE-4B50-44B3-9921-D7E3EC9B7C9A}"/>
              </a:ext>
            </a:extLst>
          </p:cNvPr>
          <p:cNvSpPr/>
          <p:nvPr/>
        </p:nvSpPr>
        <p:spPr>
          <a:xfrm>
            <a:off x="7845657" y="5397946"/>
            <a:ext cx="1009146" cy="407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End</a:t>
            </a:r>
            <a:endParaRPr lang="zh-TW" altLang="en-US" sz="2000" baseline="-25000" dirty="0"/>
          </a:p>
        </p:txBody>
      </p:sp>
      <p:sp>
        <p:nvSpPr>
          <p:cNvPr id="55" name="文字方塊 54">
            <a:extLst>
              <a:ext uri="{FF2B5EF4-FFF2-40B4-BE49-F238E27FC236}">
                <a16:creationId xmlns:a16="http://schemas.microsoft.com/office/drawing/2014/main" xmlns="" id="{0F3DA99C-504C-47EE-820A-5CB7D59D316E}"/>
              </a:ext>
            </a:extLst>
          </p:cNvPr>
          <p:cNvSpPr txBox="1"/>
          <p:nvPr/>
        </p:nvSpPr>
        <p:spPr>
          <a:xfrm>
            <a:off x="110601" y="2008484"/>
            <a:ext cx="1296141" cy="369332"/>
          </a:xfrm>
          <a:prstGeom prst="rect">
            <a:avLst/>
          </a:prstGeom>
          <a:noFill/>
        </p:spPr>
        <p:txBody>
          <a:bodyPr wrap="square" rtlCol="0">
            <a:spAutoFit/>
          </a:bodyPr>
          <a:lstStyle/>
          <a:p>
            <a:r>
              <a:rPr lang="en-US" altLang="zh-TW" dirty="0"/>
              <a:t>Try</a:t>
            </a:r>
            <a:r>
              <a:rPr lang="en-US" altLang="zh-TW" dirty="0">
                <a:solidFill>
                  <a:srgbClr val="339933"/>
                </a:solidFill>
              </a:rPr>
              <a:t> r-1</a:t>
            </a:r>
            <a:endParaRPr lang="zh-TW" altLang="en-US" dirty="0">
              <a:solidFill>
                <a:srgbClr val="339933"/>
              </a:solidFill>
            </a:endParaRPr>
          </a:p>
        </p:txBody>
      </p:sp>
      <mc:AlternateContent xmlns:mc="http://schemas.openxmlformats.org/markup-compatibility/2006">
        <mc:Choice xmlns:a14="http://schemas.microsoft.com/office/drawing/2010/main" xmlns="" Requires="a14">
          <p:sp>
            <p:nvSpPr>
              <p:cNvPr id="31" name="矩形 30">
                <a:extLst>
                  <a:ext uri="{FF2B5EF4-FFF2-40B4-BE49-F238E27FC236}">
                    <a16:creationId xmlns:a16="http://schemas.microsoft.com/office/drawing/2014/main" id="{45DEBF5B-66D0-493D-8E47-5992A9E2A732}"/>
                  </a:ext>
                </a:extLst>
              </p:cNvPr>
              <p:cNvSpPr/>
              <p:nvPr/>
            </p:nvSpPr>
            <p:spPr>
              <a:xfrm>
                <a:off x="3788159" y="4260249"/>
                <a:ext cx="5204750" cy="700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𝑥</m:t>
                        </m:r>
                        <m:r>
                          <a:rPr lang="en-US" altLang="zh-TW" sz="2000" b="0" i="1" smtClean="0">
                            <a:latin typeface="Cambria Math" panose="02040503050406030204" pitchFamily="18" charset="0"/>
                          </a:rPr>
                          <m:t>′</m:t>
                        </m:r>
                      </m:e>
                      <m:sub>
                        <m:r>
                          <a:rPr lang="en-US" altLang="zh-TW" sz="2000" b="0" i="1" smtClean="0">
                            <a:latin typeface="Cambria Math" panose="02040503050406030204" pitchFamily="18" charset="0"/>
                          </a:rPr>
                          <m:t>𝑖𝑎</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𝑥</m:t>
                        </m:r>
                      </m:e>
                      <m:sub>
                        <m:r>
                          <a:rPr lang="en-US" altLang="zh-TW" sz="2000" b="0" i="1" smtClean="0">
                            <a:latin typeface="Cambria Math" panose="02040503050406030204" pitchFamily="18" charset="0"/>
                          </a:rPr>
                          <m:t>𝑖𝑎</m:t>
                        </m:r>
                      </m:sub>
                    </m:sSub>
                    <m:r>
                      <a:rPr lang="en-US" altLang="zh-TW" sz="2000" b="0" i="1" smtClean="0">
                        <a:latin typeface="Cambria Math" panose="02040503050406030204" pitchFamily="18" charset="0"/>
                      </a:rPr>
                      <m:t>+</m:t>
                    </m:r>
                    <m:f>
                      <m:fPr>
                        <m:ctrlPr>
                          <a:rPr lang="en-US" altLang="zh-TW" sz="2000" b="0" i="1" smtClean="0">
                            <a:latin typeface="Cambria Math" panose="02040503050406030204" pitchFamily="18" charset="0"/>
                          </a:rPr>
                        </m:ctrlPr>
                      </m:fPr>
                      <m:num>
                        <m:r>
                          <a:rPr lang="zh-TW" altLang="en-US" sz="2000" b="0" i="1" smtClean="0">
                            <a:latin typeface="Cambria Math" panose="02040503050406030204" pitchFamily="18" charset="0"/>
                          </a:rPr>
                          <m:t>𝛼</m:t>
                        </m:r>
                      </m:num>
                      <m:den>
                        <m:r>
                          <a:rPr lang="en-US" altLang="zh-TW" sz="2000" b="0" i="1" smtClean="0">
                            <a:latin typeface="Cambria Math" panose="02040503050406030204" pitchFamily="18" charset="0"/>
                          </a:rPr>
                          <m:t>𝑛</m:t>
                        </m:r>
                        <m:r>
                          <a:rPr lang="en-US" altLang="zh-TW" sz="2000" b="0" i="1" smtClean="0">
                            <a:latin typeface="Cambria Math" panose="02040503050406030204" pitchFamily="18" charset="0"/>
                          </a:rPr>
                          <m:t>−1</m:t>
                        </m:r>
                      </m:den>
                    </m:f>
                    <m:nary>
                      <m:naryPr>
                        <m:chr m:val="∑"/>
                        <m:ctrlPr>
                          <a:rPr lang="en-US" altLang="zh-TW" sz="2000" b="0" i="1" smtClean="0">
                            <a:latin typeface="Cambria Math" panose="02040503050406030204" pitchFamily="18" charset="0"/>
                          </a:rPr>
                        </m:ctrlPr>
                      </m:naryPr>
                      <m:sub>
                        <m:r>
                          <m:rPr>
                            <m:brk m:alnAt="23"/>
                          </m:rPr>
                          <a:rPr lang="en-US" altLang="zh-TW" sz="2000" b="0" i="1" smtClean="0">
                            <a:latin typeface="Cambria Math" panose="02040503050406030204" pitchFamily="18" charset="0"/>
                          </a:rPr>
                          <m:t>𝑖</m:t>
                        </m:r>
                        <m:r>
                          <a:rPr lang="en-US" altLang="zh-TW" sz="2000" b="0" i="1" smtClean="0">
                            <a:latin typeface="Cambria Math" panose="02040503050406030204" pitchFamily="18" charset="0"/>
                          </a:rPr>
                          <m:t>=1,</m:t>
                        </m:r>
                        <m:r>
                          <a:rPr lang="en-US" altLang="zh-TW" sz="2000" b="0" i="1" smtClean="0">
                            <a:latin typeface="Cambria Math" panose="02040503050406030204" pitchFamily="18" charset="0"/>
                          </a:rPr>
                          <m:t>𝑗</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𝑖</m:t>
                        </m:r>
                      </m:sub>
                      <m:sup>
                        <m:r>
                          <a:rPr lang="en-US" altLang="zh-TW" sz="2000" b="0" i="1" smtClean="0">
                            <a:latin typeface="Cambria Math" panose="02040503050406030204" pitchFamily="18" charset="0"/>
                          </a:rPr>
                          <m:t>𝑛</m:t>
                        </m:r>
                      </m:sup>
                      <m:e>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1−</m:t>
                            </m:r>
                            <m:f>
                              <m:fPr>
                                <m:ctrlPr>
                                  <a:rPr lang="en-US" altLang="zh-TW" sz="2000" b="0" i="1" smtClean="0">
                                    <a:latin typeface="Cambria Math" panose="02040503050406030204" pitchFamily="18" charset="0"/>
                                  </a:rPr>
                                </m:ctrlPr>
                              </m:fPr>
                              <m:num>
                                <m:sSub>
                                  <m:sSubPr>
                                    <m:ctrlPr>
                                      <a:rPr lang="en-US" altLang="zh-TW" sz="2000" b="0" i="1" smtClean="0">
                                        <a:latin typeface="Cambria Math" panose="02040503050406030204" pitchFamily="18" charset="0"/>
                                      </a:rPr>
                                    </m:ctrlPr>
                                  </m:sSubPr>
                                  <m:e>
                                    <m:acc>
                                      <m:accPr>
                                        <m:chr m:val="̂"/>
                                        <m:ctrlPr>
                                          <a:rPr lang="en-US" altLang="zh-TW" sz="2000" b="0" i="1" smtClean="0">
                                            <a:latin typeface="Cambria Math" panose="02040503050406030204" pitchFamily="18" charset="0"/>
                                          </a:rPr>
                                        </m:ctrlPr>
                                      </m:accPr>
                                      <m:e>
                                        <m:r>
                                          <a:rPr lang="en-US" altLang="zh-TW" sz="2000" b="0" i="1" smtClean="0">
                                            <a:latin typeface="Cambria Math" panose="02040503050406030204" pitchFamily="18" charset="0"/>
                                          </a:rPr>
                                          <m:t>𝑑</m:t>
                                        </m:r>
                                      </m:e>
                                    </m:acc>
                                  </m:e>
                                  <m:sub>
                                    <m:r>
                                      <a:rPr lang="en-US" altLang="zh-TW" sz="2000" b="0" i="1" smtClean="0">
                                        <a:latin typeface="Cambria Math" panose="02040503050406030204" pitchFamily="18" charset="0"/>
                                      </a:rPr>
                                      <m:t>𝑖𝑗</m:t>
                                    </m:r>
                                  </m:sub>
                                </m:sSub>
                              </m:num>
                              <m:den>
                                <m:r>
                                  <a:rPr lang="en-US" altLang="zh-TW" sz="2000" b="0" i="1" smtClean="0">
                                    <a:latin typeface="Cambria Math" panose="02040503050406030204" pitchFamily="18" charset="0"/>
                                  </a:rPr>
                                  <m:t>𝑑𝑖𝑗</m:t>
                                </m:r>
                              </m:den>
                            </m:f>
                          </m:e>
                        </m:d>
                        <m:d>
                          <m:dPr>
                            <m:ctrlPr>
                              <a:rPr lang="en-US" altLang="zh-TW" sz="2000" b="0" i="1" smtClean="0">
                                <a:latin typeface="Cambria Math" panose="02040503050406030204" pitchFamily="18" charset="0"/>
                              </a:rPr>
                            </m:ctrlPr>
                          </m:dPr>
                          <m:e>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𝑥</m:t>
                                </m:r>
                              </m:e>
                              <m:sub>
                                <m:r>
                                  <a:rPr lang="en-US" altLang="zh-TW" sz="2000" b="0" i="1" smtClean="0">
                                    <a:latin typeface="Cambria Math" panose="02040503050406030204" pitchFamily="18" charset="0"/>
                                  </a:rPr>
                                  <m:t>𝑗𝑎</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𝑥</m:t>
                                </m:r>
                              </m:e>
                              <m:sub>
                                <m:r>
                                  <a:rPr lang="en-US" altLang="zh-TW" sz="2000" b="0" i="1" smtClean="0">
                                    <a:latin typeface="Cambria Math" panose="02040503050406030204" pitchFamily="18" charset="0"/>
                                  </a:rPr>
                                  <m:t>𝑖𝑎</m:t>
                                </m:r>
                              </m:sub>
                            </m:sSub>
                          </m:e>
                        </m:d>
                      </m:e>
                    </m:nary>
                  </m:oMath>
                </a14:m>
                <a:endParaRPr lang="zh-TW" altLang="en-US" sz="2000" dirty="0"/>
              </a:p>
            </p:txBody>
          </p:sp>
        </mc:Choice>
        <mc:Fallback>
          <p:sp>
            <p:nvSpPr>
              <p:cNvPr id="31" name="矩形 30">
                <a:extLst>
                  <a:ext uri="{FF2B5EF4-FFF2-40B4-BE49-F238E27FC236}">
                    <a16:creationId xmlns:a16="http://schemas.microsoft.com/office/drawing/2014/main" xmlns="" xmlns:a14="http://schemas.microsoft.com/office/drawing/2010/main" id="{45DEBF5B-66D0-493D-8E47-5992A9E2A732}"/>
                  </a:ext>
                </a:extLst>
              </p:cNvPr>
              <p:cNvSpPr>
                <a:spLocks noRot="1" noChangeAspect="1" noMove="1" noResize="1" noEditPoints="1" noAdjustHandles="1" noChangeArrowheads="1" noChangeShapeType="1" noTextEdit="1"/>
              </p:cNvSpPr>
              <p:nvPr/>
            </p:nvSpPr>
            <p:spPr>
              <a:xfrm>
                <a:off x="3788159" y="4260249"/>
                <a:ext cx="5204750" cy="700580"/>
              </a:xfrm>
              <a:prstGeom prst="rect">
                <a:avLst/>
              </a:prstGeom>
              <a:blipFill>
                <a:blip r:embed="rId9" cstate="print"/>
                <a:stretch>
                  <a:fillRect/>
                </a:stretch>
              </a:blipFill>
            </p:spPr>
            <p:txBody>
              <a:bodyPr/>
              <a:lstStyle/>
              <a:p>
                <a:r>
                  <a:rPr lang="zh-TW" altLang="en-US">
                    <a:noFill/>
                  </a:rPr>
                  <a:t> </a:t>
                </a:r>
              </a:p>
            </p:txBody>
          </p:sp>
        </mc:Fallback>
      </mc:AlternateContent>
      <p:cxnSp>
        <p:nvCxnSpPr>
          <p:cNvPr id="13" name="直線單箭頭接點 12">
            <a:extLst>
              <a:ext uri="{FF2B5EF4-FFF2-40B4-BE49-F238E27FC236}">
                <a16:creationId xmlns:a16="http://schemas.microsoft.com/office/drawing/2014/main" xmlns="" id="{B2A824DC-BE53-4686-A314-88D422473070}"/>
              </a:ext>
            </a:extLst>
          </p:cNvPr>
          <p:cNvCxnSpPr>
            <a:cxnSpLocks/>
          </p:cNvCxnSpPr>
          <p:nvPr/>
        </p:nvCxnSpPr>
        <p:spPr>
          <a:xfrm>
            <a:off x="2195736" y="2148377"/>
            <a:ext cx="0" cy="340406"/>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xmlns="" id="{667140D6-8460-4036-9B2F-F59975F0CE28}"/>
              </a:ext>
            </a:extLst>
          </p:cNvPr>
          <p:cNvCxnSpPr/>
          <p:nvPr/>
        </p:nvCxnSpPr>
        <p:spPr>
          <a:xfrm>
            <a:off x="2208579" y="3129256"/>
            <a:ext cx="0" cy="29974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xmlns="" id="{CA5013C1-81A1-4561-91CE-BC905691A44A}"/>
              </a:ext>
            </a:extLst>
          </p:cNvPr>
          <p:cNvCxnSpPr>
            <a:cxnSpLocks/>
          </p:cNvCxnSpPr>
          <p:nvPr/>
        </p:nvCxnSpPr>
        <p:spPr>
          <a:xfrm>
            <a:off x="4800600" y="1906995"/>
            <a:ext cx="564390"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xmlns="" id="{7A085B46-E7F5-4EA0-92CF-8F6AC4500592}"/>
              </a:ext>
            </a:extLst>
          </p:cNvPr>
          <p:cNvCxnSpPr/>
          <p:nvPr/>
        </p:nvCxnSpPr>
        <p:spPr>
          <a:xfrm>
            <a:off x="4800600" y="1924427"/>
            <a:ext cx="0" cy="18224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xmlns="" id="{49ED14FB-91C0-40CA-8E31-30B16CEB045B}"/>
              </a:ext>
            </a:extLst>
          </p:cNvPr>
          <p:cNvCxnSpPr>
            <a:cxnSpLocks/>
            <a:endCxn id="5" idx="3"/>
          </p:cNvCxnSpPr>
          <p:nvPr/>
        </p:nvCxnSpPr>
        <p:spPr>
          <a:xfrm flipH="1">
            <a:off x="4067944" y="3746890"/>
            <a:ext cx="7326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xmlns="" id="{FC3E663C-41C5-47E8-8816-C825F9EF3FC0}"/>
              </a:ext>
            </a:extLst>
          </p:cNvPr>
          <p:cNvCxnSpPr/>
          <p:nvPr/>
        </p:nvCxnSpPr>
        <p:spPr>
          <a:xfrm>
            <a:off x="6687508" y="2172413"/>
            <a:ext cx="0" cy="340406"/>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xmlns="" id="{073FFBD1-1E84-4B7D-85B8-9D32A5476B42}"/>
              </a:ext>
            </a:extLst>
          </p:cNvPr>
          <p:cNvCxnSpPr>
            <a:cxnSpLocks/>
          </p:cNvCxnSpPr>
          <p:nvPr/>
        </p:nvCxnSpPr>
        <p:spPr>
          <a:xfrm>
            <a:off x="6687508" y="3576687"/>
            <a:ext cx="0" cy="68356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xmlns="" id="{7794BFDF-956F-4997-B2E7-05F2F23863A0}"/>
              </a:ext>
            </a:extLst>
          </p:cNvPr>
          <p:cNvCxnSpPr/>
          <p:nvPr/>
        </p:nvCxnSpPr>
        <p:spPr>
          <a:xfrm>
            <a:off x="2972221" y="4610539"/>
            <a:ext cx="0" cy="340406"/>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xmlns="" id="{D5294DA7-7554-4C4D-855F-830DBD0E0B22}"/>
              </a:ext>
            </a:extLst>
          </p:cNvPr>
          <p:cNvCxnSpPr/>
          <p:nvPr/>
        </p:nvCxnSpPr>
        <p:spPr>
          <a:xfrm flipH="1">
            <a:off x="2960547" y="4610539"/>
            <a:ext cx="8046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xmlns="" id="{80B55AD6-36AF-4208-87BE-BFC58BF15D2B}"/>
              </a:ext>
            </a:extLst>
          </p:cNvPr>
          <p:cNvCxnSpPr>
            <a:stCxn id="9" idx="1"/>
          </p:cNvCxnSpPr>
          <p:nvPr/>
        </p:nvCxnSpPr>
        <p:spPr>
          <a:xfrm flipH="1">
            <a:off x="457200" y="5633306"/>
            <a:ext cx="387838" cy="110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xmlns="" id="{1D7D4F51-ECCA-4F5F-ADBA-FF9618546C05}"/>
              </a:ext>
            </a:extLst>
          </p:cNvPr>
          <p:cNvCxnSpPr>
            <a:cxnSpLocks/>
          </p:cNvCxnSpPr>
          <p:nvPr/>
        </p:nvCxnSpPr>
        <p:spPr>
          <a:xfrm>
            <a:off x="458372" y="2835658"/>
            <a:ext cx="0" cy="279764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xmlns="" id="{59945195-2FFE-44BF-B8B3-0E01B6ABD08B}"/>
              </a:ext>
            </a:extLst>
          </p:cNvPr>
          <p:cNvCxnSpPr>
            <a:cxnSpLocks/>
            <a:endCxn id="6" idx="1"/>
          </p:cNvCxnSpPr>
          <p:nvPr/>
        </p:nvCxnSpPr>
        <p:spPr>
          <a:xfrm flipV="1">
            <a:off x="457200" y="2811075"/>
            <a:ext cx="432048" cy="2458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xmlns="" id="{2DA1C1A5-36E3-4371-9901-FC5C40F2C1A9}"/>
              </a:ext>
            </a:extLst>
          </p:cNvPr>
          <p:cNvCxnSpPr>
            <a:stCxn id="10" idx="2"/>
          </p:cNvCxnSpPr>
          <p:nvPr/>
        </p:nvCxnSpPr>
        <p:spPr>
          <a:xfrm>
            <a:off x="6464689" y="5877272"/>
            <a:ext cx="0" cy="76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xmlns="" id="{05F7D388-63BA-489A-B88D-0FD93A624506}"/>
              </a:ext>
            </a:extLst>
          </p:cNvPr>
          <p:cNvCxnSpPr/>
          <p:nvPr/>
        </p:nvCxnSpPr>
        <p:spPr>
          <a:xfrm flipH="1">
            <a:off x="179512" y="6656071"/>
            <a:ext cx="62851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xmlns="" id="{43E4740F-35D8-4CA2-B2FB-75A09CAEC585}"/>
              </a:ext>
            </a:extLst>
          </p:cNvPr>
          <p:cNvCxnSpPr/>
          <p:nvPr/>
        </p:nvCxnSpPr>
        <p:spPr>
          <a:xfrm flipV="1">
            <a:off x="179512" y="2342616"/>
            <a:ext cx="0" cy="43134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xmlns="" id="{B1E676A2-5909-4B8A-A12E-2047C93B9271}"/>
              </a:ext>
            </a:extLst>
          </p:cNvPr>
          <p:cNvCxnSpPr>
            <a:cxnSpLocks/>
          </p:cNvCxnSpPr>
          <p:nvPr/>
        </p:nvCxnSpPr>
        <p:spPr>
          <a:xfrm>
            <a:off x="179512" y="2342616"/>
            <a:ext cx="187220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xmlns="" id="{011C36CA-DDA4-4FFD-837F-D683E4651BAB}"/>
              </a:ext>
            </a:extLst>
          </p:cNvPr>
          <p:cNvCxnSpPr>
            <a:cxnSpLocks/>
          </p:cNvCxnSpPr>
          <p:nvPr/>
        </p:nvCxnSpPr>
        <p:spPr>
          <a:xfrm flipV="1">
            <a:off x="5044741" y="5610786"/>
            <a:ext cx="432048" cy="2458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xmlns="" id="{5A663EBD-673A-43C1-828D-DC773FF07978}"/>
              </a:ext>
            </a:extLst>
          </p:cNvPr>
          <p:cNvCxnSpPr>
            <a:cxnSpLocks/>
          </p:cNvCxnSpPr>
          <p:nvPr/>
        </p:nvCxnSpPr>
        <p:spPr>
          <a:xfrm flipV="1">
            <a:off x="7410116" y="5596096"/>
            <a:ext cx="432048" cy="2458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70" name="文字方塊 69">
            <a:extLst>
              <a:ext uri="{FF2B5EF4-FFF2-40B4-BE49-F238E27FC236}">
                <a16:creationId xmlns:a16="http://schemas.microsoft.com/office/drawing/2014/main" xmlns="" id="{B5799694-9429-4D5B-9652-3407C0F15844}"/>
              </a:ext>
            </a:extLst>
          </p:cNvPr>
          <p:cNvSpPr txBox="1"/>
          <p:nvPr/>
        </p:nvSpPr>
        <p:spPr>
          <a:xfrm>
            <a:off x="467544" y="5301208"/>
            <a:ext cx="479618" cy="369332"/>
          </a:xfrm>
          <a:prstGeom prst="rect">
            <a:avLst/>
          </a:prstGeom>
          <a:noFill/>
        </p:spPr>
        <p:txBody>
          <a:bodyPr wrap="square" rtlCol="0">
            <a:spAutoFit/>
          </a:bodyPr>
          <a:lstStyle/>
          <a:p>
            <a:r>
              <a:rPr lang="en-US" altLang="zh-TW" dirty="0">
                <a:solidFill>
                  <a:srgbClr val="FF0000"/>
                </a:solidFill>
              </a:rPr>
              <a:t>No</a:t>
            </a:r>
            <a:endParaRPr lang="zh-TW" altLang="en-US" dirty="0">
              <a:solidFill>
                <a:srgbClr val="FF0000"/>
              </a:solidFill>
            </a:endParaRPr>
          </a:p>
        </p:txBody>
      </p:sp>
      <p:sp>
        <p:nvSpPr>
          <p:cNvPr id="71" name="文字方塊 70">
            <a:extLst>
              <a:ext uri="{FF2B5EF4-FFF2-40B4-BE49-F238E27FC236}">
                <a16:creationId xmlns:a16="http://schemas.microsoft.com/office/drawing/2014/main" xmlns="" id="{FEE62DF6-1C0E-46BB-B80D-6456E0C63039}"/>
              </a:ext>
            </a:extLst>
          </p:cNvPr>
          <p:cNvSpPr txBox="1"/>
          <p:nvPr/>
        </p:nvSpPr>
        <p:spPr>
          <a:xfrm>
            <a:off x="3954654" y="6324600"/>
            <a:ext cx="479618" cy="369332"/>
          </a:xfrm>
          <a:prstGeom prst="rect">
            <a:avLst/>
          </a:prstGeom>
          <a:noFill/>
        </p:spPr>
        <p:txBody>
          <a:bodyPr wrap="square" rtlCol="0">
            <a:spAutoFit/>
          </a:bodyPr>
          <a:lstStyle/>
          <a:p>
            <a:r>
              <a:rPr lang="en-US" altLang="zh-TW" dirty="0">
                <a:solidFill>
                  <a:srgbClr val="FF0000"/>
                </a:solidFill>
              </a:rPr>
              <a:t>No</a:t>
            </a:r>
            <a:endParaRPr lang="zh-TW" altLang="en-US" dirty="0">
              <a:solidFill>
                <a:srgbClr val="FF0000"/>
              </a:solidFill>
            </a:endParaRPr>
          </a:p>
        </p:txBody>
      </p:sp>
      <p:sp>
        <p:nvSpPr>
          <p:cNvPr id="72" name="文字方塊 71">
            <a:extLst>
              <a:ext uri="{FF2B5EF4-FFF2-40B4-BE49-F238E27FC236}">
                <a16:creationId xmlns:a16="http://schemas.microsoft.com/office/drawing/2014/main" xmlns="" id="{4464FE47-33BA-41A3-9107-11FF92C900AD}"/>
              </a:ext>
            </a:extLst>
          </p:cNvPr>
          <p:cNvSpPr txBox="1"/>
          <p:nvPr/>
        </p:nvSpPr>
        <p:spPr>
          <a:xfrm>
            <a:off x="4905203" y="5271404"/>
            <a:ext cx="704713" cy="369332"/>
          </a:xfrm>
          <a:prstGeom prst="rect">
            <a:avLst/>
          </a:prstGeom>
          <a:noFill/>
        </p:spPr>
        <p:txBody>
          <a:bodyPr wrap="square" rtlCol="0">
            <a:spAutoFit/>
          </a:bodyPr>
          <a:lstStyle/>
          <a:p>
            <a:r>
              <a:rPr lang="en-US" altLang="zh-TW" dirty="0">
                <a:solidFill>
                  <a:schemeClr val="tx1">
                    <a:lumMod val="75000"/>
                    <a:lumOff val="25000"/>
                  </a:schemeClr>
                </a:solidFill>
              </a:rPr>
              <a:t>Yes</a:t>
            </a:r>
            <a:endParaRPr lang="zh-TW" altLang="en-US" dirty="0">
              <a:solidFill>
                <a:schemeClr val="tx1">
                  <a:lumMod val="75000"/>
                  <a:lumOff val="25000"/>
                </a:schemeClr>
              </a:solidFill>
            </a:endParaRPr>
          </a:p>
        </p:txBody>
      </p:sp>
      <p:sp>
        <p:nvSpPr>
          <p:cNvPr id="73" name="文字方塊 72">
            <a:extLst>
              <a:ext uri="{FF2B5EF4-FFF2-40B4-BE49-F238E27FC236}">
                <a16:creationId xmlns:a16="http://schemas.microsoft.com/office/drawing/2014/main" xmlns="" id="{5F33E7D1-1BE1-4E8F-A89D-A9E1371E83B2}"/>
              </a:ext>
            </a:extLst>
          </p:cNvPr>
          <p:cNvSpPr txBox="1"/>
          <p:nvPr/>
        </p:nvSpPr>
        <p:spPr>
          <a:xfrm>
            <a:off x="7251663" y="5269516"/>
            <a:ext cx="704713" cy="369332"/>
          </a:xfrm>
          <a:prstGeom prst="rect">
            <a:avLst/>
          </a:prstGeom>
          <a:noFill/>
        </p:spPr>
        <p:txBody>
          <a:bodyPr wrap="square" rtlCol="0">
            <a:spAutoFit/>
          </a:bodyPr>
          <a:lstStyle/>
          <a:p>
            <a:r>
              <a:rPr lang="en-US" altLang="zh-TW" dirty="0">
                <a:solidFill>
                  <a:schemeClr val="tx1">
                    <a:lumMod val="75000"/>
                    <a:lumOff val="25000"/>
                  </a:schemeClr>
                </a:solidFill>
              </a:rPr>
              <a:t>Yes</a:t>
            </a:r>
            <a:endParaRPr lang="zh-TW" altLang="en-US" dirty="0">
              <a:solidFill>
                <a:schemeClr val="tx1">
                  <a:lumMod val="75000"/>
                  <a:lumOff val="25000"/>
                </a:schemeClr>
              </a:solidFill>
            </a:endParaRPr>
          </a:p>
        </p:txBody>
      </p:sp>
      <p:sp>
        <p:nvSpPr>
          <p:cNvPr id="41" name="投影片編號版面配置區 40"/>
          <p:cNvSpPr>
            <a:spLocks noGrp="1"/>
          </p:cNvSpPr>
          <p:nvPr>
            <p:ph type="sldNum" sz="quarter" idx="12"/>
          </p:nvPr>
        </p:nvSpPr>
        <p:spPr/>
        <p:txBody>
          <a:bodyPr/>
          <a:lstStyle/>
          <a:p>
            <a:fld id="{90544606-A084-4404-B9A1-9A56BFA65CBE}" type="slidenum">
              <a:rPr lang="zh-TW" altLang="en-US" smtClean="0"/>
              <a:pPr/>
              <a:t>26</a:t>
            </a:fld>
            <a:endParaRPr lang="zh-TW" altLang="en-US"/>
          </a:p>
        </p:txBody>
      </p:sp>
    </p:spTree>
    <p:extLst>
      <p:ext uri="{BB962C8B-B14F-4D97-AF65-F5344CB8AC3E}">
        <p14:creationId xmlns:p14="http://schemas.microsoft.com/office/powerpoint/2010/main" xmlns="" val="10684393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8AF9BF5-3972-4304-B911-0262D483F7BA}"/>
              </a:ext>
            </a:extLst>
          </p:cNvPr>
          <p:cNvSpPr>
            <a:spLocks noGrp="1"/>
          </p:cNvSpPr>
          <p:nvPr>
            <p:ph type="title"/>
          </p:nvPr>
        </p:nvSpPr>
        <p:spPr/>
        <p:txBody>
          <a:bodyPr/>
          <a:lstStyle/>
          <a:p>
            <a:r>
              <a:rPr lang="en-US" altLang="zh-TW" dirty="0"/>
              <a:t>Nonmetric MDS</a:t>
            </a:r>
            <a:endParaRPr lang="zh-TW" altLang="en-US" sz="3600"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EB56C421-2034-4E9C-99D3-459C053EABFD}"/>
                  </a:ext>
                </a:extLst>
              </p:cNvPr>
              <p:cNvSpPr>
                <a:spLocks noGrp="1"/>
              </p:cNvSpPr>
              <p:nvPr>
                <p:ph idx="1"/>
              </p:nvPr>
            </p:nvSpPr>
            <p:spPr>
              <a:xfrm>
                <a:off x="457200" y="1600200"/>
                <a:ext cx="8795320" cy="535719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m:rPr>
                          <m:sty m:val="p"/>
                        </m:rPr>
                        <a:rPr lang="en-US" altLang="zh-TW" b="0" i="0" smtClean="0">
                          <a:latin typeface="Cambria Math" panose="02040503050406030204" pitchFamily="18" charset="0"/>
                        </a:rPr>
                        <m:t>STRESS</m:t>
                      </m:r>
                      <m:r>
                        <a:rPr lang="en-US" altLang="zh-TW" b="0" i="1" smtClean="0">
                          <a:latin typeface="Cambria Math" panose="02040503050406030204" pitchFamily="18" charset="0"/>
                        </a:rPr>
                        <m:t>=</m:t>
                      </m:r>
                      <m:rad>
                        <m:radPr>
                          <m:degHide m:val="on"/>
                          <m:ctrlPr>
                            <a:rPr lang="en-US" altLang="zh-TW" b="0" i="1" smtClean="0">
                              <a:latin typeface="Cambria Math" panose="02040503050406030204" pitchFamily="18" charset="0"/>
                            </a:rPr>
                          </m:ctrlPr>
                        </m:radPr>
                        <m:deg/>
                        <m:e>
                          <m:f>
                            <m:fPr>
                              <m:ctrlPr>
                                <a:rPr lang="en-US" altLang="zh-TW" b="0" i="1" smtClean="0">
                                  <a:latin typeface="Cambria Math" panose="02040503050406030204" pitchFamily="18" charset="0"/>
                                </a:rPr>
                              </m:ctrlPr>
                            </m:fPr>
                            <m:num>
                              <m:nary>
                                <m:naryPr>
                                  <m:chr m:val="∑"/>
                                  <m:subHide m:val="on"/>
                                  <m:supHide m:val="on"/>
                                  <m:ctrlPr>
                                    <a:rPr lang="en-US" altLang="zh-TW" b="0" i="1" smtClean="0">
                                      <a:latin typeface="Cambria Math" panose="02040503050406030204" pitchFamily="18" charset="0"/>
                                    </a:rPr>
                                  </m:ctrlPr>
                                </m:naryPr>
                                <m:sub/>
                                <m:sup/>
                                <m:e>
                                  <m:sSup>
                                    <m:sSupPr>
                                      <m:ctrlPr>
                                        <a:rPr lang="en-US" altLang="zh-TW" b="0" i="1" smtClean="0">
                                          <a:latin typeface="Cambria Math" panose="02040503050406030204" pitchFamily="18" charset="0"/>
                                        </a:rPr>
                                      </m:ctrlPr>
                                    </m:sSupPr>
                                    <m:e>
                                      <m:d>
                                        <m:dPr>
                                          <m:begChr m:val="["/>
                                          <m:endChr m:val="]"/>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𝑓</m:t>
                                          </m:r>
                                          <m:d>
                                            <m:dPr>
                                              <m:ctrlPr>
                                                <a:rPr lang="en-US" altLang="zh-TW" b="0" i="1" smtClean="0">
                                                  <a:latin typeface="Cambria Math" panose="02040503050406030204" pitchFamily="18" charset="0"/>
                                                </a:rPr>
                                              </m:ctrlPr>
                                            </m:dPr>
                                            <m:e>
                                              <m:r>
                                                <a:rPr lang="en-US" altLang="zh-TW" b="0" i="1" smtClean="0">
                                                  <a:latin typeface="Cambria Math" panose="02040503050406030204" pitchFamily="18" charset="0"/>
                                                </a:rPr>
                                                <m:t>𝑝</m:t>
                                              </m:r>
                                            </m:e>
                                          </m:d>
                                          <m:r>
                                            <a:rPr lang="en-US" altLang="zh-TW" b="0" i="1" smtClean="0">
                                              <a:latin typeface="Cambria Math" panose="02040503050406030204" pitchFamily="18" charset="0"/>
                                            </a:rPr>
                                            <m:t>−</m:t>
                                          </m:r>
                                          <m:r>
                                            <a:rPr lang="en-US" altLang="zh-TW" b="0" i="1" smtClean="0">
                                              <a:latin typeface="Cambria Math" panose="02040503050406030204" pitchFamily="18" charset="0"/>
                                            </a:rPr>
                                            <m:t>𝑑</m:t>
                                          </m:r>
                                        </m:e>
                                      </m:d>
                                    </m:e>
                                    <m:sup>
                                      <m:r>
                                        <a:rPr lang="en-US" altLang="zh-TW" b="0" i="1" smtClean="0">
                                          <a:latin typeface="Cambria Math" panose="02040503050406030204" pitchFamily="18" charset="0"/>
                                        </a:rPr>
                                        <m:t>2</m:t>
                                      </m:r>
                                    </m:sup>
                                  </m:sSup>
                                </m:e>
                              </m:nary>
                            </m:num>
                            <m:den>
                              <m:nary>
                                <m:naryPr>
                                  <m:chr m:val="∑"/>
                                  <m:subHide m:val="on"/>
                                  <m:supHide m:val="on"/>
                                  <m:ctrlPr>
                                    <a:rPr lang="en-US" altLang="zh-TW" b="0" i="1" smtClean="0">
                                      <a:latin typeface="Cambria Math" panose="02040503050406030204" pitchFamily="18" charset="0"/>
                                    </a:rPr>
                                  </m:ctrlPr>
                                </m:naryPr>
                                <m:sub/>
                                <m:sup/>
                                <m:e>
                                  <m:sSup>
                                    <m:sSupPr>
                                      <m:ctrlPr>
                                        <a:rPr lang="en-US" altLang="zh-TW" b="0" i="1" smtClean="0">
                                          <a:latin typeface="Cambria Math" panose="02040503050406030204" pitchFamily="18" charset="0"/>
                                        </a:rPr>
                                      </m:ctrlPr>
                                    </m:sSupPr>
                                    <m:e>
                                      <m:r>
                                        <a:rPr lang="en-US" altLang="zh-TW" b="0" i="1" smtClean="0">
                                          <a:latin typeface="Cambria Math" panose="02040503050406030204" pitchFamily="18" charset="0"/>
                                        </a:rPr>
                                        <m:t>𝑑</m:t>
                                      </m:r>
                                    </m:e>
                                    <m:sup>
                                      <m:r>
                                        <a:rPr lang="en-US" altLang="zh-TW" b="0" i="1" smtClean="0">
                                          <a:latin typeface="Cambria Math" panose="02040503050406030204" pitchFamily="18" charset="0"/>
                                        </a:rPr>
                                        <m:t>2</m:t>
                                      </m:r>
                                    </m:sup>
                                  </m:sSup>
                                </m:e>
                              </m:nary>
                            </m:den>
                          </m:f>
                        </m:e>
                      </m:rad>
                    </m:oMath>
                  </m:oMathPara>
                </a14:m>
                <a:endParaRPr lang="en-US" altLang="zh-TW" dirty="0"/>
              </a:p>
              <a:p>
                <a:pPr marL="0" indent="0">
                  <a:buNone/>
                </a:pPr>
                <a:r>
                  <a:rPr lang="en-US" altLang="zh-TW" dirty="0">
                    <a:solidFill>
                      <a:srgbClr val="336699"/>
                    </a:solidFill>
                  </a:rPr>
                  <a:t>where:</a:t>
                </a:r>
              </a:p>
              <a:p>
                <a:pPr marL="0" indent="0">
                  <a:buNone/>
                </a:pPr>
                <a14:m>
                  <m:oMath xmlns:m="http://schemas.openxmlformats.org/officeDocument/2006/math">
                    <m:r>
                      <a:rPr lang="en-US" altLang="zh-TW" b="0" i="1" smtClean="0">
                        <a:latin typeface="Cambria Math" panose="02040503050406030204" pitchFamily="18" charset="0"/>
                      </a:rPr>
                      <m:t>𝑝</m:t>
                    </m:r>
                  </m:oMath>
                </a14:m>
                <a:r>
                  <a:rPr lang="en-US" altLang="zh-TW" dirty="0"/>
                  <a:t> : </a:t>
                </a:r>
                <a:r>
                  <a:rPr lang="en-US" altLang="zh-TW" dirty="0">
                    <a:solidFill>
                      <a:srgbClr val="002060"/>
                    </a:solidFill>
                  </a:rPr>
                  <a:t>the vector of proximities</a:t>
                </a:r>
              </a:p>
              <a:p>
                <a:pPr marL="0" indent="0">
                  <a:buNone/>
                </a:pPr>
                <a14:m>
                  <m:oMath xmlns:m="http://schemas.openxmlformats.org/officeDocument/2006/math">
                    <m:r>
                      <a:rPr lang="en-US" altLang="zh-TW" b="0" i="1" smtClean="0">
                        <a:latin typeface="Cambria Math" panose="02040503050406030204" pitchFamily="18" charset="0"/>
                      </a:rPr>
                      <m:t>𝑓</m:t>
                    </m:r>
                    <m:d>
                      <m:dPr>
                        <m:ctrlPr>
                          <a:rPr lang="en-US" altLang="zh-TW" i="1">
                            <a:latin typeface="Cambria Math" panose="02040503050406030204" pitchFamily="18" charset="0"/>
                          </a:rPr>
                        </m:ctrlPr>
                      </m:dPr>
                      <m:e>
                        <m:r>
                          <a:rPr lang="en-US" altLang="zh-TW" i="1">
                            <a:latin typeface="Cambria Math" panose="02040503050406030204" pitchFamily="18" charset="0"/>
                          </a:rPr>
                          <m:t>𝑝</m:t>
                        </m:r>
                      </m:e>
                    </m:d>
                  </m:oMath>
                </a14:m>
                <a:r>
                  <a:rPr lang="en-US" altLang="zh-TW" dirty="0"/>
                  <a:t> : </a:t>
                </a:r>
                <a:r>
                  <a:rPr lang="en-US" altLang="zh-TW" dirty="0">
                    <a:solidFill>
                      <a:srgbClr val="002060"/>
                    </a:solidFill>
                  </a:rPr>
                  <a:t>a monotonic transformation of</a:t>
                </a:r>
                <a:r>
                  <a:rPr lang="en-US" altLang="zh-TW" dirty="0"/>
                  <a:t> </a:t>
                </a:r>
                <a14:m>
                  <m:oMath xmlns:m="http://schemas.openxmlformats.org/officeDocument/2006/math">
                    <m:r>
                      <a:rPr lang="en-US" altLang="zh-TW" i="1">
                        <a:latin typeface="Cambria Math" panose="02040503050406030204" pitchFamily="18" charset="0"/>
                      </a:rPr>
                      <m:t>𝑝</m:t>
                    </m:r>
                  </m:oMath>
                </a14:m>
                <a:r>
                  <a:rPr lang="en-US" altLang="zh-TW" dirty="0"/>
                  <a:t> </a:t>
                </a:r>
                <a:r>
                  <a:rPr lang="en-US" altLang="zh-TW" dirty="0">
                    <a:solidFill>
                      <a:srgbClr val="006699"/>
                    </a:solidFill>
                  </a:rPr>
                  <a:t>(scaled proximities)</a:t>
                </a:r>
              </a:p>
              <a:p>
                <a:pPr marL="0" indent="0">
                  <a:buNone/>
                </a:pPr>
                <a:r>
                  <a:rPr lang="en-US" altLang="zh-TW" dirty="0"/>
                  <a:t>        </a:t>
                </a:r>
                <a:r>
                  <a:rPr lang="en-US" altLang="zh-TW" dirty="0">
                    <a:solidFill>
                      <a:srgbClr val="002060"/>
                    </a:solidFill>
                  </a:rPr>
                  <a:t> as </a:t>
                </a:r>
                <a14:m>
                  <m:oMath xmlns:m="http://schemas.openxmlformats.org/officeDocument/2006/math">
                    <m:r>
                      <a:rPr lang="en-US" altLang="zh-TW" i="1">
                        <a:latin typeface="Cambria Math" panose="02040503050406030204" pitchFamily="18" charset="0"/>
                      </a:rPr>
                      <m:t>𝑓</m:t>
                    </m:r>
                    <m:d>
                      <m:dPr>
                        <m:ctrlPr>
                          <a:rPr lang="en-US" altLang="zh-TW" i="1">
                            <a:latin typeface="Cambria Math" panose="02040503050406030204" pitchFamily="18" charset="0"/>
                          </a:rPr>
                        </m:ctrlPr>
                      </m:dPr>
                      <m:e>
                        <m:r>
                          <a:rPr lang="en-US" altLang="zh-TW" i="1">
                            <a:latin typeface="Cambria Math" panose="02040503050406030204" pitchFamily="18" charset="0"/>
                          </a:rPr>
                          <m:t>𝑝</m:t>
                        </m:r>
                      </m:e>
                    </m:d>
                    <m:r>
                      <a:rPr lang="en-US" altLang="zh-TW" b="0" i="1" smtClean="0">
                        <a:latin typeface="Cambria Math" panose="02040503050406030204" pitchFamily="18" charset="0"/>
                      </a:rPr>
                      <m:t>=</m:t>
                    </m:r>
                    <m:acc>
                      <m:accPr>
                        <m:chr m:val="̂"/>
                        <m:ctrlPr>
                          <a:rPr lang="en-US" altLang="zh-TW" b="0" i="1" smtClean="0">
                            <a:latin typeface="Cambria Math" panose="02040503050406030204" pitchFamily="18" charset="0"/>
                          </a:rPr>
                        </m:ctrlPr>
                      </m:accPr>
                      <m:e>
                        <m:r>
                          <a:rPr lang="en-US" altLang="zh-TW" b="0" i="1" smtClean="0">
                            <a:latin typeface="Cambria Math" panose="02040503050406030204" pitchFamily="18" charset="0"/>
                          </a:rPr>
                          <m:t>𝑑</m:t>
                        </m:r>
                      </m:e>
                    </m:acc>
                    <m:r>
                      <a:rPr lang="en-US" altLang="zh-TW" i="1">
                        <a:latin typeface="Cambria Math"/>
                      </a:rPr>
                      <m:t>⟹ </m:t>
                    </m:r>
                  </m:oMath>
                </a14:m>
                <a:r>
                  <a:rPr lang="en-US" altLang="zh-TW" dirty="0">
                    <a:solidFill>
                      <a:srgbClr val="002060"/>
                    </a:solidFill>
                  </a:rPr>
                  <a:t>Optimally scaled proximities </a:t>
                </a:r>
                <a:r>
                  <a:rPr lang="en-US" altLang="zh-TW" dirty="0">
                    <a:solidFill>
                      <a:srgbClr val="006699"/>
                    </a:solidFill>
                  </a:rPr>
                  <a:t>(disparities)</a:t>
                </a:r>
              </a:p>
              <a:p>
                <a:pPr marL="0" indent="0">
                  <a:buNone/>
                </a:pPr>
                <a14:m>
                  <m:oMath xmlns:m="http://schemas.openxmlformats.org/officeDocument/2006/math">
                    <m:r>
                      <a:rPr lang="en-US" altLang="zh-TW" i="1">
                        <a:latin typeface="Cambria Math" panose="02040503050406030204" pitchFamily="18" charset="0"/>
                      </a:rPr>
                      <m:t>𝑑</m:t>
                    </m:r>
                  </m:oMath>
                </a14:m>
                <a:r>
                  <a:rPr lang="en-US" altLang="zh-TW" dirty="0"/>
                  <a:t> : </a:t>
                </a:r>
                <a:r>
                  <a:rPr lang="en-US" altLang="zh-TW" dirty="0">
                    <a:solidFill>
                      <a:srgbClr val="002060"/>
                    </a:solidFill>
                  </a:rPr>
                  <a:t>the point distances</a:t>
                </a:r>
                <a:r>
                  <a:rPr lang="en-US" altLang="zh-TW" dirty="0">
                    <a:solidFill>
                      <a:srgbClr val="C00000"/>
                    </a:solidFill>
                  </a:rPr>
                  <a:t>(by </a:t>
                </a:r>
                <a:r>
                  <a:rPr lang="en-US" altLang="zh-TW">
                    <a:solidFill>
                      <a:srgbClr val="C00000"/>
                    </a:solidFill>
                  </a:rPr>
                  <a:t>metric MDS)</a:t>
                </a:r>
                <a:endParaRPr lang="en-US" altLang="zh-TW" dirty="0">
                  <a:solidFill>
                    <a:srgbClr val="C00000"/>
                  </a:solidFill>
                </a:endParaRPr>
              </a:p>
              <a:p>
                <a:pPr marL="0" indent="0">
                  <a:buNone/>
                </a:pPr>
                <a:endParaRPr lang="en-US" altLang="zh-TW" dirty="0">
                  <a:solidFill>
                    <a:srgbClr val="336699"/>
                  </a:solidFill>
                </a:endParaRPr>
              </a:p>
              <a:p>
                <a:pPr marL="0" indent="0">
                  <a:buNone/>
                </a:pPr>
                <a:r>
                  <a:rPr lang="en-US" altLang="zh-TW" dirty="0">
                    <a:solidFill>
                      <a:srgbClr val="336699"/>
                    </a:solidFill>
                  </a:rPr>
                  <a:t>Note: </a:t>
                </a:r>
              </a:p>
              <a:p>
                <a:pPr marL="0" indent="0">
                  <a:buNone/>
                </a:pPr>
                <a:r>
                  <a:rPr lang="en-US" altLang="zh-TW" dirty="0"/>
                  <a:t>The problem of nonmetric MDS is how to ﬁnd a conﬁguration of points that minimizes the squared diﬀerences between </a:t>
                </a:r>
                <a:r>
                  <a:rPr lang="en-US" altLang="zh-TW" i="1" dirty="0">
                    <a:solidFill>
                      <a:srgbClr val="FF0000"/>
                    </a:solidFill>
                    <a:latin typeface="Times New Roman" panose="02020603050405020304" pitchFamily="18" charset="0"/>
                    <a:cs typeface="Times New Roman" panose="02020603050405020304" pitchFamily="18" charset="0"/>
                  </a:rPr>
                  <a:t>the optimally scaled proximities </a:t>
                </a:r>
                <a:r>
                  <a:rPr lang="en-US" altLang="zh-TW" dirty="0"/>
                  <a:t>and </a:t>
                </a:r>
                <a:r>
                  <a:rPr lang="en-US" altLang="zh-TW" i="1" dirty="0">
                    <a:solidFill>
                      <a:srgbClr val="FF0000"/>
                    </a:solidFill>
                    <a:latin typeface="Times New Roman" panose="02020603050405020304" pitchFamily="18" charset="0"/>
                    <a:cs typeface="Times New Roman" panose="02020603050405020304" pitchFamily="18" charset="0"/>
                  </a:rPr>
                  <a:t>the distances between the points</a:t>
                </a:r>
                <a:r>
                  <a:rPr lang="en-US" altLang="zh-TW" dirty="0"/>
                  <a:t>.</a:t>
                </a:r>
              </a:p>
              <a:p>
                <a:pPr marL="0" indent="0">
                  <a:buNone/>
                </a:pPr>
                <a:endParaRPr lang="zh-TW" altLang="en-US" dirty="0"/>
              </a:p>
            </p:txBody>
          </p:sp>
        </mc:Choice>
        <mc:Fallback>
          <p:sp>
            <p:nvSpPr>
              <p:cNvPr id="3" name="內容版面配置區 2">
                <a:extLst>
                  <a:ext uri="{FF2B5EF4-FFF2-40B4-BE49-F238E27FC236}">
                    <a16:creationId xmlns:a16="http://schemas.microsoft.com/office/drawing/2014/main" xmlns="" xmlns:a14="http://schemas.microsoft.com/office/drawing/2010/main" id="{EB56C421-2034-4E9C-99D3-459C053EABFD}"/>
                  </a:ext>
                </a:extLst>
              </p:cNvPr>
              <p:cNvSpPr>
                <a:spLocks noGrp="1" noRot="1" noChangeAspect="1" noMove="1" noResize="1" noEditPoints="1" noAdjustHandles="1" noChangeArrowheads="1" noChangeShapeType="1" noTextEdit="1"/>
              </p:cNvSpPr>
              <p:nvPr>
                <p:ph idx="1"/>
              </p:nvPr>
            </p:nvSpPr>
            <p:spPr>
              <a:xfrm>
                <a:off x="457200" y="1600200"/>
                <a:ext cx="8795320" cy="5357192"/>
              </a:xfrm>
              <a:blipFill>
                <a:blip r:embed="rId2" cstate="print"/>
                <a:stretch>
                  <a:fillRect l="-1040" r="-970"/>
                </a:stretch>
              </a:blipFill>
            </p:spPr>
            <p:txBody>
              <a:bodyPr/>
              <a:lstStyle/>
              <a:p>
                <a:r>
                  <a:rPr lang="zh-TW" altLang="en-US" dirty="0">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27</a:t>
            </a:fld>
            <a:endParaRPr lang="zh-TW" altLang="en-US"/>
          </a:p>
        </p:txBody>
      </p:sp>
    </p:spTree>
    <p:extLst>
      <p:ext uri="{BB962C8B-B14F-4D97-AF65-F5344CB8AC3E}">
        <p14:creationId xmlns:p14="http://schemas.microsoft.com/office/powerpoint/2010/main" xmlns="" val="28235457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174EADA-855E-42ED-9935-428613A65A7D}"/>
              </a:ext>
            </a:extLst>
          </p:cNvPr>
          <p:cNvSpPr>
            <a:spLocks noGrp="1"/>
          </p:cNvSpPr>
          <p:nvPr>
            <p:ph type="title"/>
          </p:nvPr>
        </p:nvSpPr>
        <p:spPr/>
        <p:txBody>
          <a:bodyPr>
            <a:normAutofit fontScale="90000"/>
          </a:bodyPr>
          <a:lstStyle/>
          <a:p>
            <a:r>
              <a:rPr lang="en-US" altLang="zh-TW" sz="4400" dirty="0"/>
              <a:t>Nonmetric MD</a:t>
            </a:r>
            <a:r>
              <a:rPr lang="en-US" altLang="zh-TW" dirty="0"/>
              <a:t>S</a:t>
            </a:r>
            <a:r>
              <a:rPr lang="en-US" altLang="zh-TW" dirty="0">
                <a:solidFill>
                  <a:schemeClr val="bg2">
                    <a:lumMod val="50000"/>
                  </a:schemeClr>
                </a:solidFill>
              </a:rPr>
              <a:t> </a:t>
            </a:r>
            <a:br>
              <a:rPr lang="en-US" altLang="zh-TW" dirty="0">
                <a:solidFill>
                  <a:schemeClr val="bg2">
                    <a:lumMod val="50000"/>
                  </a:schemeClr>
                </a:solidFill>
              </a:rPr>
            </a:br>
            <a:r>
              <a:rPr lang="en-US" altLang="zh-TW" dirty="0">
                <a:solidFill>
                  <a:schemeClr val="bg2">
                    <a:lumMod val="50000"/>
                  </a:schemeClr>
                </a:solidFill>
              </a:rPr>
              <a:t>--</a:t>
            </a:r>
            <a:r>
              <a:rPr lang="en-US" altLang="zh-TW" dirty="0"/>
              <a:t> </a:t>
            </a:r>
            <a:r>
              <a:rPr lang="en-US" altLang="zh-TW" sz="3800" dirty="0">
                <a:solidFill>
                  <a:schemeClr val="accent1">
                    <a:lumMod val="50000"/>
                  </a:schemeClr>
                </a:solidFill>
              </a:rPr>
              <a:t>example of monotonic transformation</a:t>
            </a:r>
            <a:endParaRPr lang="zh-TW" altLang="en-US" sz="3800" dirty="0">
              <a:solidFill>
                <a:schemeClr val="accent1">
                  <a:lumMod val="50000"/>
                </a:schemeClr>
              </a:solidFill>
            </a:endParaRPr>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0EF2858A-8063-4361-81E0-7C56AD9AFA4B}"/>
                  </a:ext>
                </a:extLst>
              </p:cNvPr>
              <p:cNvSpPr>
                <a:spLocks noGrp="1"/>
              </p:cNvSpPr>
              <p:nvPr>
                <p:ph idx="1"/>
              </p:nvPr>
            </p:nvSpPr>
            <p:spPr>
              <a:xfrm>
                <a:off x="5292080" y="1600200"/>
                <a:ext cx="3682752" cy="4205064"/>
              </a:xfrm>
            </p:spPr>
            <p:txBody>
              <a:bodyPr>
                <a:normAutofit/>
              </a:bodyPr>
              <a:lstStyle/>
              <a:p>
                <a:pPr marL="0" indent="0">
                  <a:buNone/>
                </a:pPr>
                <a:r>
                  <a:rPr lang="en-US" altLang="zh-TW" sz="2000" dirty="0">
                    <a:solidFill>
                      <a:srgbClr val="3333FF"/>
                    </a:solidFill>
                  </a:rPr>
                  <a:t>as</a:t>
                </a:r>
                <a:r>
                  <a:rPr lang="en-US" altLang="zh-TW" sz="2000" dirty="0"/>
                  <a:t>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𝑝</m:t>
                        </m:r>
                      </m:e>
                      <m:sub>
                        <m:r>
                          <a:rPr lang="en-US" altLang="zh-TW" sz="2000" b="0" i="1" smtClean="0">
                            <a:latin typeface="Cambria Math" panose="02040503050406030204" pitchFamily="18" charset="0"/>
                          </a:rPr>
                          <m:t>𝑖𝑗</m:t>
                        </m:r>
                      </m:sub>
                    </m:sSub>
                    <m:r>
                      <a:rPr lang="en-US" altLang="zh-TW" sz="2000" i="1" smtClean="0">
                        <a:latin typeface="Cambria Math" panose="02040503050406030204" pitchFamily="18" charset="0"/>
                        <a:ea typeface="Cambria Math" panose="02040503050406030204" pitchFamily="18" charset="0"/>
                      </a:rPr>
                      <m:t>&lt;</m:t>
                    </m:r>
                    <m:sSub>
                      <m:sSubPr>
                        <m:ctrlPr>
                          <a:rPr lang="en-US" altLang="zh-TW" sz="2000" i="1" smtClean="0">
                            <a:latin typeface="Cambria Math" panose="02040503050406030204" pitchFamily="18" charset="0"/>
                            <a:ea typeface="Cambria Math" panose="02040503050406030204" pitchFamily="18" charset="0"/>
                          </a:rPr>
                        </m:ctrlPr>
                      </m:sSubPr>
                      <m:e>
                        <m:r>
                          <a:rPr lang="en-US" altLang="zh-TW" sz="2000" b="0" i="1" smtClean="0">
                            <a:latin typeface="Cambria Math" panose="02040503050406030204" pitchFamily="18" charset="0"/>
                            <a:ea typeface="Cambria Math" panose="02040503050406030204" pitchFamily="18" charset="0"/>
                          </a:rPr>
                          <m:t>𝑝</m:t>
                        </m:r>
                      </m:e>
                      <m:sub>
                        <m:sSup>
                          <m:sSupPr>
                            <m:ctrlPr>
                              <a:rPr lang="en-US" altLang="zh-TW" sz="2000" b="0" i="1" smtClean="0">
                                <a:latin typeface="Cambria Math" panose="02040503050406030204" pitchFamily="18" charset="0"/>
                                <a:ea typeface="Cambria Math" panose="02040503050406030204" pitchFamily="18" charset="0"/>
                              </a:rPr>
                            </m:ctrlPr>
                          </m:sSupPr>
                          <m:e>
                            <m:r>
                              <a:rPr lang="en-US" altLang="zh-TW" sz="2000" b="0" i="1" smtClean="0">
                                <a:latin typeface="Cambria Math" panose="02040503050406030204" pitchFamily="18" charset="0"/>
                                <a:ea typeface="Cambria Math" panose="02040503050406030204" pitchFamily="18" charset="0"/>
                              </a:rPr>
                              <m:t>𝑖</m:t>
                            </m:r>
                          </m:e>
                          <m:sup>
                            <m:r>
                              <a:rPr lang="en-US" altLang="zh-TW" sz="2000" b="0" i="1" smtClean="0">
                                <a:latin typeface="Cambria Math" panose="02040503050406030204" pitchFamily="18" charset="0"/>
                                <a:ea typeface="Cambria Math" panose="02040503050406030204" pitchFamily="18" charset="0"/>
                              </a:rPr>
                              <m:t>′</m:t>
                            </m:r>
                          </m:sup>
                        </m:sSup>
                        <m:sSup>
                          <m:sSupPr>
                            <m:ctrlPr>
                              <a:rPr lang="en-US" altLang="zh-TW" sz="2000" b="0" i="1" smtClean="0">
                                <a:latin typeface="Cambria Math" panose="02040503050406030204" pitchFamily="18" charset="0"/>
                                <a:ea typeface="Cambria Math" panose="02040503050406030204" pitchFamily="18" charset="0"/>
                              </a:rPr>
                            </m:ctrlPr>
                          </m:sSupPr>
                          <m:e>
                            <m:r>
                              <a:rPr lang="en-US" altLang="zh-TW" sz="2000" b="0" i="1" smtClean="0">
                                <a:latin typeface="Cambria Math" panose="02040503050406030204" pitchFamily="18" charset="0"/>
                                <a:ea typeface="Cambria Math" panose="02040503050406030204" pitchFamily="18" charset="0"/>
                              </a:rPr>
                              <m:t>𝑗</m:t>
                            </m:r>
                          </m:e>
                          <m:sup>
                            <m:r>
                              <a:rPr lang="en-US" altLang="zh-TW" sz="2000" b="0" i="1" smtClean="0">
                                <a:latin typeface="Cambria Math" panose="02040503050406030204" pitchFamily="18" charset="0"/>
                                <a:ea typeface="Cambria Math" panose="02040503050406030204" pitchFamily="18" charset="0"/>
                              </a:rPr>
                              <m:t>′</m:t>
                            </m:r>
                          </m:sup>
                        </m:sSup>
                      </m:sub>
                    </m:sSub>
                  </m:oMath>
                </a14:m>
                <a:r>
                  <a:rPr lang="en-US" altLang="zh-TW" sz="2000" dirty="0"/>
                  <a:t> </a:t>
                </a:r>
                <a:r>
                  <a:rPr lang="en-US" altLang="zh-TW" sz="2000" dirty="0">
                    <a:solidFill>
                      <a:srgbClr val="3333FF"/>
                    </a:solidFill>
                  </a:rPr>
                  <a:t>&amp;</a:t>
                </a:r>
                <a:r>
                  <a:rPr lang="en-US" altLang="zh-TW" sz="2000" dirty="0"/>
                  <a:t> </a:t>
                </a:r>
                <a14:m>
                  <m:oMath xmlns:m="http://schemas.openxmlformats.org/officeDocument/2006/math">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𝑑</m:t>
                        </m:r>
                      </m:e>
                      <m:sub>
                        <m:r>
                          <a:rPr lang="en-US" altLang="zh-TW" sz="2000" i="1">
                            <a:latin typeface="Cambria Math" panose="02040503050406030204" pitchFamily="18" charset="0"/>
                          </a:rPr>
                          <m:t>𝑖𝑗</m:t>
                        </m:r>
                      </m:sub>
                    </m:sSub>
                    <m:r>
                      <a:rPr lang="en-US" altLang="zh-TW" sz="2000" i="1">
                        <a:latin typeface="Cambria Math" panose="02040503050406030204" pitchFamily="18" charset="0"/>
                        <a:ea typeface="Cambria Math" panose="02040503050406030204" pitchFamily="18" charset="0"/>
                      </a:rPr>
                      <m:t>&lt;</m:t>
                    </m:r>
                    <m:sSub>
                      <m:sSubPr>
                        <m:ctrlPr>
                          <a:rPr lang="en-US" altLang="zh-TW" sz="2000" i="1">
                            <a:latin typeface="Cambria Math" panose="02040503050406030204" pitchFamily="18" charset="0"/>
                            <a:ea typeface="Cambria Math" panose="02040503050406030204" pitchFamily="18" charset="0"/>
                          </a:rPr>
                        </m:ctrlPr>
                      </m:sSubPr>
                      <m:e>
                        <m:r>
                          <a:rPr lang="en-US" altLang="zh-TW" sz="2000" b="0" i="1" smtClean="0">
                            <a:latin typeface="Cambria Math" panose="02040503050406030204" pitchFamily="18" charset="0"/>
                            <a:ea typeface="Cambria Math" panose="02040503050406030204" pitchFamily="18" charset="0"/>
                          </a:rPr>
                          <m:t>𝑑</m:t>
                        </m:r>
                      </m:e>
                      <m:sub>
                        <m:sSup>
                          <m:sSupPr>
                            <m:ctrlPr>
                              <a:rPr lang="en-US" altLang="zh-TW" sz="2000" i="1">
                                <a:latin typeface="Cambria Math" panose="02040503050406030204" pitchFamily="18" charset="0"/>
                                <a:ea typeface="Cambria Math" panose="02040503050406030204" pitchFamily="18" charset="0"/>
                              </a:rPr>
                            </m:ctrlPr>
                          </m:sSupPr>
                          <m:e>
                            <m:r>
                              <a:rPr lang="en-US" altLang="zh-TW" sz="2000" i="1">
                                <a:latin typeface="Cambria Math" panose="02040503050406030204" pitchFamily="18" charset="0"/>
                                <a:ea typeface="Cambria Math" panose="02040503050406030204" pitchFamily="18" charset="0"/>
                              </a:rPr>
                              <m:t>𝑖</m:t>
                            </m:r>
                          </m:e>
                          <m:sup>
                            <m:r>
                              <a:rPr lang="en-US" altLang="zh-TW" sz="2000" i="1">
                                <a:latin typeface="Cambria Math" panose="02040503050406030204" pitchFamily="18" charset="0"/>
                                <a:ea typeface="Cambria Math" panose="02040503050406030204" pitchFamily="18" charset="0"/>
                              </a:rPr>
                              <m:t>′</m:t>
                            </m:r>
                          </m:sup>
                        </m:sSup>
                        <m:sSup>
                          <m:sSupPr>
                            <m:ctrlPr>
                              <a:rPr lang="en-US" altLang="zh-TW" sz="2000" i="1">
                                <a:latin typeface="Cambria Math" panose="02040503050406030204" pitchFamily="18" charset="0"/>
                                <a:ea typeface="Cambria Math" panose="02040503050406030204" pitchFamily="18" charset="0"/>
                              </a:rPr>
                            </m:ctrlPr>
                          </m:sSupPr>
                          <m:e>
                            <m:r>
                              <a:rPr lang="en-US" altLang="zh-TW" sz="2000" i="1">
                                <a:latin typeface="Cambria Math" panose="02040503050406030204" pitchFamily="18" charset="0"/>
                                <a:ea typeface="Cambria Math" panose="02040503050406030204" pitchFamily="18" charset="0"/>
                              </a:rPr>
                              <m:t>𝑗</m:t>
                            </m:r>
                          </m:e>
                          <m:sup>
                            <m:r>
                              <a:rPr lang="en-US" altLang="zh-TW" sz="2000" i="1">
                                <a:latin typeface="Cambria Math" panose="02040503050406030204" pitchFamily="18" charset="0"/>
                                <a:ea typeface="Cambria Math" panose="02040503050406030204" pitchFamily="18" charset="0"/>
                              </a:rPr>
                              <m:t>′</m:t>
                            </m:r>
                          </m:sup>
                        </m:sSup>
                      </m:sub>
                    </m:sSub>
                  </m:oMath>
                </a14:m>
                <a:endParaRPr lang="en-US" altLang="zh-TW" sz="2000" i="1" dirty="0">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altLang="zh-TW" sz="2000" i="1">
                        <a:latin typeface="Cambria Math"/>
                      </a:rPr>
                      <m:t>⟹</m:t>
                    </m:r>
                    <m:sSub>
                      <m:sSubPr>
                        <m:ctrlPr>
                          <a:rPr lang="en-US" altLang="zh-TW" sz="2000" i="1" smtClean="0">
                            <a:latin typeface="Cambria Math" panose="02040503050406030204" pitchFamily="18" charset="0"/>
                          </a:rPr>
                        </m:ctrlPr>
                      </m:sSubPr>
                      <m:e>
                        <m:acc>
                          <m:accPr>
                            <m:chr m:val="̂"/>
                            <m:ctrlPr>
                              <a:rPr lang="en-US" altLang="zh-TW" sz="2000" i="1" smtClean="0">
                                <a:latin typeface="Cambria Math" panose="02040503050406030204" pitchFamily="18" charset="0"/>
                              </a:rPr>
                            </m:ctrlPr>
                          </m:accPr>
                          <m:e>
                            <m:r>
                              <a:rPr lang="en-US" altLang="zh-TW" sz="2000" b="0" i="1" smtClean="0">
                                <a:latin typeface="Cambria Math" panose="02040503050406030204" pitchFamily="18" charset="0"/>
                              </a:rPr>
                              <m:t>𝑑</m:t>
                            </m:r>
                          </m:e>
                        </m:acc>
                      </m:e>
                      <m:sub>
                        <m:r>
                          <a:rPr lang="en-US" altLang="zh-TW" sz="2000" b="0" i="1" smtClean="0">
                            <a:latin typeface="Cambria Math" panose="02040503050406030204" pitchFamily="18" charset="0"/>
                          </a:rPr>
                          <m:t>𝑖𝑗</m:t>
                        </m:r>
                      </m:sub>
                    </m:sSub>
                    <m:r>
                      <a:rPr lang="en-US" altLang="zh-TW" sz="2000" b="0" i="1" smtClean="0">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𝑑</m:t>
                        </m:r>
                      </m:e>
                      <m:sub>
                        <m:r>
                          <a:rPr lang="en-US" altLang="zh-TW" sz="2000" i="1">
                            <a:latin typeface="Cambria Math" panose="02040503050406030204" pitchFamily="18" charset="0"/>
                          </a:rPr>
                          <m:t>𝑖𝑗</m:t>
                        </m:r>
                      </m:sub>
                    </m:sSub>
                  </m:oMath>
                </a14:m>
                <a:r>
                  <a:rPr lang="zh-TW" altLang="en-US" sz="2000" dirty="0"/>
                  <a:t> </a:t>
                </a:r>
                <a:r>
                  <a:rPr lang="en-US" altLang="zh-TW" sz="2000" dirty="0">
                    <a:solidFill>
                      <a:srgbClr val="3333FF"/>
                    </a:solidFill>
                  </a:rPr>
                  <a:t>&amp;</a:t>
                </a:r>
                <a:r>
                  <a:rPr lang="en-US" altLang="zh-TW" sz="2000" dirty="0"/>
                  <a:t> </a:t>
                </a:r>
                <a14:m>
                  <m:oMath xmlns:m="http://schemas.openxmlformats.org/officeDocument/2006/math">
                    <m:sSub>
                      <m:sSubPr>
                        <m:ctrlPr>
                          <a:rPr lang="en-US" altLang="zh-TW" sz="2000" i="1">
                            <a:latin typeface="Cambria Math" panose="02040503050406030204" pitchFamily="18" charset="0"/>
                          </a:rPr>
                        </m:ctrlPr>
                      </m:sSubPr>
                      <m:e>
                        <m:acc>
                          <m:accPr>
                            <m:chr m:val="̂"/>
                            <m:ctrlPr>
                              <a:rPr lang="en-US" altLang="zh-TW" sz="2000" i="1">
                                <a:latin typeface="Cambria Math" panose="02040503050406030204" pitchFamily="18" charset="0"/>
                              </a:rPr>
                            </m:ctrlPr>
                          </m:accPr>
                          <m:e>
                            <m:r>
                              <a:rPr lang="en-US" altLang="zh-TW" sz="2000" i="1">
                                <a:latin typeface="Cambria Math" panose="02040503050406030204" pitchFamily="18" charset="0"/>
                              </a:rPr>
                              <m:t>𝑑</m:t>
                            </m:r>
                          </m:e>
                        </m:acc>
                      </m:e>
                      <m:sub>
                        <m:sSup>
                          <m:sSupPr>
                            <m:ctrlPr>
                              <a:rPr lang="en-US" altLang="zh-TW" sz="2000" b="0" i="1" smtClean="0">
                                <a:latin typeface="Cambria Math" panose="02040503050406030204" pitchFamily="18" charset="0"/>
                              </a:rPr>
                            </m:ctrlPr>
                          </m:sSupPr>
                          <m:e>
                            <m:r>
                              <a:rPr lang="en-US" altLang="zh-TW" sz="2000" i="1">
                                <a:latin typeface="Cambria Math" panose="02040503050406030204" pitchFamily="18" charset="0"/>
                              </a:rPr>
                              <m:t>𝑖</m:t>
                            </m:r>
                          </m:e>
                          <m:sup>
                            <m:r>
                              <a:rPr lang="en-US" altLang="zh-TW" sz="2000" b="0" i="1" smtClean="0">
                                <a:latin typeface="Cambria Math" panose="02040503050406030204" pitchFamily="18" charset="0"/>
                              </a:rPr>
                              <m:t>′</m:t>
                            </m:r>
                          </m:sup>
                        </m:sSup>
                        <m:sSup>
                          <m:sSupPr>
                            <m:ctrlPr>
                              <a:rPr lang="en-US" altLang="zh-TW" sz="2000" b="0" i="1" smtClean="0">
                                <a:latin typeface="Cambria Math" panose="02040503050406030204" pitchFamily="18" charset="0"/>
                              </a:rPr>
                            </m:ctrlPr>
                          </m:sSupPr>
                          <m:e>
                            <m:r>
                              <a:rPr lang="en-US" altLang="zh-TW" sz="2000" b="0" i="1" smtClean="0">
                                <a:latin typeface="Cambria Math" panose="02040503050406030204" pitchFamily="18" charset="0"/>
                              </a:rPr>
                              <m:t>𝑗</m:t>
                            </m:r>
                          </m:e>
                          <m:sup>
                            <m:r>
                              <a:rPr lang="en-US" altLang="zh-TW" sz="2000" b="0" i="1" smtClean="0">
                                <a:latin typeface="Cambria Math" panose="02040503050406030204" pitchFamily="18" charset="0"/>
                              </a:rPr>
                              <m:t>′</m:t>
                            </m:r>
                          </m:sup>
                        </m:sSup>
                      </m:sub>
                    </m:sSub>
                    <m:r>
                      <a:rPr lang="en-US" altLang="zh-TW" sz="2000" i="1">
                        <a:latin typeface="Cambria Math" panose="02040503050406030204" pitchFamily="18" charset="0"/>
                      </a:rPr>
                      <m:t>=</m:t>
                    </m:r>
                    <m:sSub>
                      <m:sSubPr>
                        <m:ctrlPr>
                          <a:rPr lang="en-US" altLang="zh-TW" sz="2000" i="1">
                            <a:latin typeface="Cambria Math" panose="02040503050406030204" pitchFamily="18" charset="0"/>
                            <a:ea typeface="Cambria Math" panose="02040503050406030204" pitchFamily="18" charset="0"/>
                          </a:rPr>
                        </m:ctrlPr>
                      </m:sSubPr>
                      <m:e>
                        <m:r>
                          <a:rPr lang="en-US" altLang="zh-TW" sz="2000" i="1">
                            <a:latin typeface="Cambria Math" panose="02040503050406030204" pitchFamily="18" charset="0"/>
                            <a:ea typeface="Cambria Math" panose="02040503050406030204" pitchFamily="18" charset="0"/>
                          </a:rPr>
                          <m:t>𝑑</m:t>
                        </m:r>
                      </m:e>
                      <m:sub>
                        <m:sSup>
                          <m:sSupPr>
                            <m:ctrlPr>
                              <a:rPr lang="en-US" altLang="zh-TW" sz="2000" i="1">
                                <a:latin typeface="Cambria Math" panose="02040503050406030204" pitchFamily="18" charset="0"/>
                                <a:ea typeface="Cambria Math" panose="02040503050406030204" pitchFamily="18" charset="0"/>
                              </a:rPr>
                            </m:ctrlPr>
                          </m:sSupPr>
                          <m:e>
                            <m:r>
                              <a:rPr lang="en-US" altLang="zh-TW" sz="2000" i="1">
                                <a:latin typeface="Cambria Math" panose="02040503050406030204" pitchFamily="18" charset="0"/>
                                <a:ea typeface="Cambria Math" panose="02040503050406030204" pitchFamily="18" charset="0"/>
                              </a:rPr>
                              <m:t>𝑖</m:t>
                            </m:r>
                          </m:e>
                          <m:sup>
                            <m:r>
                              <a:rPr lang="en-US" altLang="zh-TW" sz="2000" i="1">
                                <a:latin typeface="Cambria Math" panose="02040503050406030204" pitchFamily="18" charset="0"/>
                                <a:ea typeface="Cambria Math" panose="02040503050406030204" pitchFamily="18" charset="0"/>
                              </a:rPr>
                              <m:t>′</m:t>
                            </m:r>
                          </m:sup>
                        </m:sSup>
                        <m:sSup>
                          <m:sSupPr>
                            <m:ctrlPr>
                              <a:rPr lang="en-US" altLang="zh-TW" sz="2000" i="1">
                                <a:latin typeface="Cambria Math" panose="02040503050406030204" pitchFamily="18" charset="0"/>
                                <a:ea typeface="Cambria Math" panose="02040503050406030204" pitchFamily="18" charset="0"/>
                              </a:rPr>
                            </m:ctrlPr>
                          </m:sSupPr>
                          <m:e>
                            <m:r>
                              <a:rPr lang="en-US" altLang="zh-TW" sz="2000" i="1">
                                <a:latin typeface="Cambria Math" panose="02040503050406030204" pitchFamily="18" charset="0"/>
                                <a:ea typeface="Cambria Math" panose="02040503050406030204" pitchFamily="18" charset="0"/>
                              </a:rPr>
                              <m:t>𝑗</m:t>
                            </m:r>
                          </m:e>
                          <m:sup>
                            <m:r>
                              <a:rPr lang="en-US" altLang="zh-TW" sz="2000" i="1">
                                <a:latin typeface="Cambria Math" panose="02040503050406030204" pitchFamily="18" charset="0"/>
                                <a:ea typeface="Cambria Math" panose="02040503050406030204" pitchFamily="18" charset="0"/>
                              </a:rPr>
                              <m:t>′</m:t>
                            </m:r>
                          </m:sup>
                        </m:sSup>
                      </m:sub>
                    </m:sSub>
                  </m:oMath>
                </a14:m>
                <a:endParaRPr lang="en-US" altLang="zh-TW" sz="2000" dirty="0"/>
              </a:p>
              <a:p>
                <a:pPr marL="0" indent="0">
                  <a:lnSpc>
                    <a:spcPct val="150000"/>
                  </a:lnSpc>
                  <a:buNone/>
                </a:pPr>
                <a:r>
                  <a:rPr lang="en-US" altLang="zh-TW" sz="2000" dirty="0">
                    <a:solidFill>
                      <a:srgbClr val="3333FF"/>
                    </a:solidFill>
                  </a:rPr>
                  <a:t>as</a:t>
                </a:r>
                <a:r>
                  <a:rPr lang="en-US" altLang="zh-TW" sz="2000" dirty="0"/>
                  <a:t>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𝑝</m:t>
                        </m:r>
                      </m:e>
                      <m:sub>
                        <m:r>
                          <a:rPr lang="en-US" altLang="zh-TW" sz="2000" i="1">
                            <a:latin typeface="Cambria Math" panose="02040503050406030204" pitchFamily="18" charset="0"/>
                          </a:rPr>
                          <m:t>𝑖𝑗</m:t>
                        </m:r>
                      </m:sub>
                    </m:sSub>
                    <m:r>
                      <a:rPr lang="en-US" altLang="zh-TW" sz="2000" i="1">
                        <a:latin typeface="Cambria Math" panose="02040503050406030204" pitchFamily="18" charset="0"/>
                        <a:ea typeface="Cambria Math" panose="02040503050406030204" pitchFamily="18" charset="0"/>
                      </a:rPr>
                      <m:t>&lt;</m:t>
                    </m:r>
                    <m:sSub>
                      <m:sSubPr>
                        <m:ctrlPr>
                          <a:rPr lang="en-US" altLang="zh-TW" sz="2000" i="1">
                            <a:latin typeface="Cambria Math" panose="02040503050406030204" pitchFamily="18" charset="0"/>
                            <a:ea typeface="Cambria Math" panose="02040503050406030204" pitchFamily="18" charset="0"/>
                          </a:rPr>
                        </m:ctrlPr>
                      </m:sSubPr>
                      <m:e>
                        <m:r>
                          <a:rPr lang="en-US" altLang="zh-TW" sz="2000" i="1">
                            <a:latin typeface="Cambria Math" panose="02040503050406030204" pitchFamily="18" charset="0"/>
                            <a:ea typeface="Cambria Math" panose="02040503050406030204" pitchFamily="18" charset="0"/>
                          </a:rPr>
                          <m:t>𝑝</m:t>
                        </m:r>
                      </m:e>
                      <m:sub>
                        <m:sSup>
                          <m:sSupPr>
                            <m:ctrlPr>
                              <a:rPr lang="en-US" altLang="zh-TW" sz="2000" i="1">
                                <a:latin typeface="Cambria Math" panose="02040503050406030204" pitchFamily="18" charset="0"/>
                                <a:ea typeface="Cambria Math" panose="02040503050406030204" pitchFamily="18" charset="0"/>
                              </a:rPr>
                            </m:ctrlPr>
                          </m:sSupPr>
                          <m:e>
                            <m:r>
                              <a:rPr lang="en-US" altLang="zh-TW" sz="2000" i="1">
                                <a:latin typeface="Cambria Math" panose="02040503050406030204" pitchFamily="18" charset="0"/>
                                <a:ea typeface="Cambria Math" panose="02040503050406030204" pitchFamily="18" charset="0"/>
                              </a:rPr>
                              <m:t>𝑖</m:t>
                            </m:r>
                          </m:e>
                          <m:sup>
                            <m:r>
                              <a:rPr lang="en-US" altLang="zh-TW" sz="2000" i="1">
                                <a:latin typeface="Cambria Math" panose="02040503050406030204" pitchFamily="18" charset="0"/>
                                <a:ea typeface="Cambria Math" panose="02040503050406030204" pitchFamily="18" charset="0"/>
                              </a:rPr>
                              <m:t>′</m:t>
                            </m:r>
                          </m:sup>
                        </m:sSup>
                        <m:sSup>
                          <m:sSupPr>
                            <m:ctrlPr>
                              <a:rPr lang="en-US" altLang="zh-TW" sz="2000" i="1">
                                <a:latin typeface="Cambria Math" panose="02040503050406030204" pitchFamily="18" charset="0"/>
                                <a:ea typeface="Cambria Math" panose="02040503050406030204" pitchFamily="18" charset="0"/>
                              </a:rPr>
                            </m:ctrlPr>
                          </m:sSupPr>
                          <m:e>
                            <m:r>
                              <a:rPr lang="en-US" altLang="zh-TW" sz="2000" i="1">
                                <a:latin typeface="Cambria Math" panose="02040503050406030204" pitchFamily="18" charset="0"/>
                                <a:ea typeface="Cambria Math" panose="02040503050406030204" pitchFamily="18" charset="0"/>
                              </a:rPr>
                              <m:t>𝑗</m:t>
                            </m:r>
                          </m:e>
                          <m:sup>
                            <m:r>
                              <a:rPr lang="en-US" altLang="zh-TW" sz="2000" i="1">
                                <a:latin typeface="Cambria Math" panose="02040503050406030204" pitchFamily="18" charset="0"/>
                                <a:ea typeface="Cambria Math" panose="02040503050406030204" pitchFamily="18" charset="0"/>
                              </a:rPr>
                              <m:t>′</m:t>
                            </m:r>
                          </m:sup>
                        </m:sSup>
                      </m:sub>
                    </m:sSub>
                  </m:oMath>
                </a14:m>
                <a:r>
                  <a:rPr lang="en-US" altLang="zh-TW" sz="2000" dirty="0"/>
                  <a:t> </a:t>
                </a:r>
                <a:r>
                  <a:rPr lang="en-US" altLang="zh-TW" sz="2000" dirty="0">
                    <a:solidFill>
                      <a:srgbClr val="3333FF"/>
                    </a:solidFill>
                  </a:rPr>
                  <a:t>but</a:t>
                </a:r>
                <a:r>
                  <a:rPr lang="en-US" altLang="zh-TW" sz="2000" dirty="0"/>
                  <a:t>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𝑑</m:t>
                        </m:r>
                      </m:e>
                      <m:sub>
                        <m:r>
                          <a:rPr lang="en-US" altLang="zh-TW" sz="2000" i="1">
                            <a:latin typeface="Cambria Math" panose="02040503050406030204" pitchFamily="18" charset="0"/>
                          </a:rPr>
                          <m:t>𝑖𝑗</m:t>
                        </m:r>
                      </m:sub>
                    </m:sSub>
                    <m:r>
                      <a:rPr lang="en-US" altLang="zh-TW" sz="2000" i="1" smtClean="0">
                        <a:latin typeface="Cambria Math" panose="02040503050406030204" pitchFamily="18" charset="0"/>
                        <a:ea typeface="Cambria Math" panose="02040503050406030204" pitchFamily="18" charset="0"/>
                      </a:rPr>
                      <m:t>≥</m:t>
                    </m:r>
                    <m:sSub>
                      <m:sSubPr>
                        <m:ctrlPr>
                          <a:rPr lang="en-US" altLang="zh-TW" sz="2000" i="1">
                            <a:latin typeface="Cambria Math" panose="02040503050406030204" pitchFamily="18" charset="0"/>
                            <a:ea typeface="Cambria Math" panose="02040503050406030204" pitchFamily="18" charset="0"/>
                          </a:rPr>
                        </m:ctrlPr>
                      </m:sSubPr>
                      <m:e>
                        <m:r>
                          <a:rPr lang="en-US" altLang="zh-TW" sz="2000" i="1">
                            <a:latin typeface="Cambria Math" panose="02040503050406030204" pitchFamily="18" charset="0"/>
                            <a:ea typeface="Cambria Math" panose="02040503050406030204" pitchFamily="18" charset="0"/>
                          </a:rPr>
                          <m:t>𝑑</m:t>
                        </m:r>
                      </m:e>
                      <m:sub>
                        <m:sSup>
                          <m:sSupPr>
                            <m:ctrlPr>
                              <a:rPr lang="en-US" altLang="zh-TW" sz="2000" i="1">
                                <a:latin typeface="Cambria Math" panose="02040503050406030204" pitchFamily="18" charset="0"/>
                                <a:ea typeface="Cambria Math" panose="02040503050406030204" pitchFamily="18" charset="0"/>
                              </a:rPr>
                            </m:ctrlPr>
                          </m:sSupPr>
                          <m:e>
                            <m:r>
                              <a:rPr lang="en-US" altLang="zh-TW" sz="2000" i="1">
                                <a:latin typeface="Cambria Math" panose="02040503050406030204" pitchFamily="18" charset="0"/>
                                <a:ea typeface="Cambria Math" panose="02040503050406030204" pitchFamily="18" charset="0"/>
                              </a:rPr>
                              <m:t>𝑖</m:t>
                            </m:r>
                          </m:e>
                          <m:sup>
                            <m:r>
                              <a:rPr lang="en-US" altLang="zh-TW" sz="2000" i="1">
                                <a:latin typeface="Cambria Math" panose="02040503050406030204" pitchFamily="18" charset="0"/>
                                <a:ea typeface="Cambria Math" panose="02040503050406030204" pitchFamily="18" charset="0"/>
                              </a:rPr>
                              <m:t>′</m:t>
                            </m:r>
                          </m:sup>
                        </m:sSup>
                        <m:sSup>
                          <m:sSupPr>
                            <m:ctrlPr>
                              <a:rPr lang="en-US" altLang="zh-TW" sz="2000" i="1">
                                <a:latin typeface="Cambria Math" panose="02040503050406030204" pitchFamily="18" charset="0"/>
                                <a:ea typeface="Cambria Math" panose="02040503050406030204" pitchFamily="18" charset="0"/>
                              </a:rPr>
                            </m:ctrlPr>
                          </m:sSupPr>
                          <m:e>
                            <m:r>
                              <a:rPr lang="en-US" altLang="zh-TW" sz="2000" i="1">
                                <a:latin typeface="Cambria Math" panose="02040503050406030204" pitchFamily="18" charset="0"/>
                                <a:ea typeface="Cambria Math" panose="02040503050406030204" pitchFamily="18" charset="0"/>
                              </a:rPr>
                              <m:t>𝑗</m:t>
                            </m:r>
                          </m:e>
                          <m:sup>
                            <m:r>
                              <a:rPr lang="en-US" altLang="zh-TW" sz="2000" i="1">
                                <a:latin typeface="Cambria Math" panose="02040503050406030204" pitchFamily="18" charset="0"/>
                                <a:ea typeface="Cambria Math" panose="02040503050406030204" pitchFamily="18" charset="0"/>
                              </a:rPr>
                              <m:t>′</m:t>
                            </m:r>
                          </m:sup>
                        </m:sSup>
                      </m:sub>
                    </m:sSub>
                  </m:oMath>
                </a14:m>
                <a:endParaRPr lang="en-US" altLang="zh-TW" sz="2000" dirty="0"/>
              </a:p>
              <a:p>
                <a:pPr marL="0" indent="0">
                  <a:buNone/>
                </a:pPr>
                <a14:m>
                  <m:oMathPara xmlns:m="http://schemas.openxmlformats.org/officeDocument/2006/math">
                    <m:oMathParaPr>
                      <m:jc m:val="left"/>
                    </m:oMathParaPr>
                    <m:oMath xmlns:m="http://schemas.openxmlformats.org/officeDocument/2006/math">
                      <m:r>
                        <a:rPr lang="en-US" altLang="zh-TW" sz="2000" i="1">
                          <a:latin typeface="Cambria Math"/>
                        </a:rPr>
                        <m:t>⟹</m:t>
                      </m:r>
                      <m:sSub>
                        <m:sSubPr>
                          <m:ctrlPr>
                            <a:rPr lang="en-US" altLang="zh-TW" sz="2000" i="1">
                              <a:latin typeface="Cambria Math" panose="02040503050406030204" pitchFamily="18" charset="0"/>
                            </a:rPr>
                          </m:ctrlPr>
                        </m:sSubPr>
                        <m:e>
                          <m:acc>
                            <m:accPr>
                              <m:chr m:val="̂"/>
                              <m:ctrlPr>
                                <a:rPr lang="en-US" altLang="zh-TW" sz="2000" i="1">
                                  <a:latin typeface="Cambria Math" panose="02040503050406030204" pitchFamily="18" charset="0"/>
                                </a:rPr>
                              </m:ctrlPr>
                            </m:accPr>
                            <m:e>
                              <m:r>
                                <a:rPr lang="en-US" altLang="zh-TW" sz="2000" i="1">
                                  <a:latin typeface="Cambria Math" panose="02040503050406030204" pitchFamily="18" charset="0"/>
                                </a:rPr>
                                <m:t>𝑑</m:t>
                              </m:r>
                            </m:e>
                          </m:acc>
                        </m:e>
                        <m:sub>
                          <m:r>
                            <a:rPr lang="en-US" altLang="zh-TW" sz="2000" i="1">
                              <a:latin typeface="Cambria Math" panose="02040503050406030204" pitchFamily="18" charset="0"/>
                            </a:rPr>
                            <m:t>𝑖𝑗</m:t>
                          </m:r>
                        </m:sub>
                      </m:sSub>
                      <m:r>
                        <a:rPr lang="en-US" altLang="zh-TW" sz="2000" i="1">
                          <a:latin typeface="Cambria Math" panose="02040503050406030204" pitchFamily="18" charset="0"/>
                        </a:rPr>
                        <m:t>=</m:t>
                      </m:r>
                      <m:sSub>
                        <m:sSubPr>
                          <m:ctrlPr>
                            <a:rPr lang="en-US" altLang="zh-TW" sz="2000" i="1">
                              <a:latin typeface="Cambria Math" panose="02040503050406030204" pitchFamily="18" charset="0"/>
                            </a:rPr>
                          </m:ctrlPr>
                        </m:sSubPr>
                        <m:e>
                          <m:acc>
                            <m:accPr>
                              <m:chr m:val="̂"/>
                              <m:ctrlPr>
                                <a:rPr lang="en-US" altLang="zh-TW" sz="2000" i="1">
                                  <a:latin typeface="Cambria Math" panose="02040503050406030204" pitchFamily="18" charset="0"/>
                                </a:rPr>
                              </m:ctrlPr>
                            </m:accPr>
                            <m:e>
                              <m:r>
                                <a:rPr lang="en-US" altLang="zh-TW" sz="2000" i="1">
                                  <a:latin typeface="Cambria Math" panose="02040503050406030204" pitchFamily="18" charset="0"/>
                                </a:rPr>
                                <m:t>𝑑</m:t>
                              </m:r>
                            </m:e>
                          </m:acc>
                        </m:e>
                        <m:sub>
                          <m:sSup>
                            <m:sSupPr>
                              <m:ctrlPr>
                                <a:rPr lang="en-US" altLang="zh-TW" sz="2000" i="1">
                                  <a:latin typeface="Cambria Math" panose="02040503050406030204" pitchFamily="18" charset="0"/>
                                </a:rPr>
                              </m:ctrlPr>
                            </m:sSupPr>
                            <m:e>
                              <m:r>
                                <a:rPr lang="en-US" altLang="zh-TW" sz="2000" i="1">
                                  <a:latin typeface="Cambria Math" panose="02040503050406030204" pitchFamily="18" charset="0"/>
                                </a:rPr>
                                <m:t>𝑖</m:t>
                              </m:r>
                            </m:e>
                            <m:sup>
                              <m:r>
                                <a:rPr lang="en-US" altLang="zh-TW" sz="2000" i="1">
                                  <a:latin typeface="Cambria Math" panose="02040503050406030204" pitchFamily="18" charset="0"/>
                                </a:rPr>
                                <m:t>′</m:t>
                              </m:r>
                            </m:sup>
                          </m:sSup>
                          <m:sSup>
                            <m:sSupPr>
                              <m:ctrlPr>
                                <a:rPr lang="en-US" altLang="zh-TW" sz="2000" i="1">
                                  <a:latin typeface="Cambria Math" panose="02040503050406030204" pitchFamily="18" charset="0"/>
                                </a:rPr>
                              </m:ctrlPr>
                            </m:sSupPr>
                            <m:e>
                              <m:r>
                                <a:rPr lang="en-US" altLang="zh-TW" sz="2000" i="1">
                                  <a:latin typeface="Cambria Math" panose="02040503050406030204" pitchFamily="18" charset="0"/>
                                </a:rPr>
                                <m:t>𝑗</m:t>
                              </m:r>
                            </m:e>
                            <m:sup>
                              <m:r>
                                <a:rPr lang="en-US" altLang="zh-TW" sz="2000" i="1">
                                  <a:latin typeface="Cambria Math" panose="02040503050406030204" pitchFamily="18" charset="0"/>
                                </a:rPr>
                                <m:t>′</m:t>
                              </m:r>
                            </m:sup>
                          </m:sSup>
                        </m:sub>
                      </m:sSub>
                      <m:r>
                        <a:rPr lang="en-US" altLang="zh-TW" sz="2000" i="1">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m:t>
                          </m:r>
                          <m:r>
                            <a:rPr lang="en-US" altLang="zh-TW" sz="2000" i="1">
                              <a:latin typeface="Cambria Math" panose="02040503050406030204" pitchFamily="18" charset="0"/>
                            </a:rPr>
                            <m:t>𝑑</m:t>
                          </m:r>
                        </m:e>
                        <m:sub>
                          <m:r>
                            <a:rPr lang="en-US" altLang="zh-TW" sz="2000" i="1">
                              <a:latin typeface="Cambria Math" panose="02040503050406030204" pitchFamily="18" charset="0"/>
                            </a:rPr>
                            <m:t>𝑖𝑗</m:t>
                          </m:r>
                        </m:sub>
                      </m:sSub>
                      <m:sSub>
                        <m:sSubPr>
                          <m:ctrlPr>
                            <a:rPr lang="en-US" altLang="zh-TW" sz="2000" i="1">
                              <a:latin typeface="Cambria Math" panose="02040503050406030204" pitchFamily="18" charset="0"/>
                              <a:ea typeface="Cambria Math" panose="02040503050406030204" pitchFamily="18" charset="0"/>
                            </a:rPr>
                          </m:ctrlPr>
                        </m:sSubPr>
                        <m:e>
                          <m:r>
                            <a:rPr lang="en-US" altLang="zh-TW" sz="2000" i="1">
                              <a:latin typeface="Cambria Math" panose="02040503050406030204" pitchFamily="18" charset="0"/>
                              <a:ea typeface="Cambria Math" panose="02040503050406030204" pitchFamily="18" charset="0"/>
                            </a:rPr>
                            <m:t>+</m:t>
                          </m:r>
                          <m:r>
                            <a:rPr lang="en-US" altLang="zh-TW" sz="2000" i="1">
                              <a:latin typeface="Cambria Math" panose="02040503050406030204" pitchFamily="18" charset="0"/>
                              <a:ea typeface="Cambria Math" panose="02040503050406030204" pitchFamily="18" charset="0"/>
                            </a:rPr>
                            <m:t>𝑑</m:t>
                          </m:r>
                        </m:e>
                        <m:sub>
                          <m:sSup>
                            <m:sSupPr>
                              <m:ctrlPr>
                                <a:rPr lang="en-US" altLang="zh-TW" sz="2000" i="1">
                                  <a:latin typeface="Cambria Math" panose="02040503050406030204" pitchFamily="18" charset="0"/>
                                  <a:ea typeface="Cambria Math" panose="02040503050406030204" pitchFamily="18" charset="0"/>
                                </a:rPr>
                              </m:ctrlPr>
                            </m:sSupPr>
                            <m:e>
                              <m:r>
                                <a:rPr lang="en-US" altLang="zh-TW" sz="2000" i="1">
                                  <a:latin typeface="Cambria Math" panose="02040503050406030204" pitchFamily="18" charset="0"/>
                                  <a:ea typeface="Cambria Math" panose="02040503050406030204" pitchFamily="18" charset="0"/>
                                </a:rPr>
                                <m:t>𝑖</m:t>
                              </m:r>
                            </m:e>
                            <m:sup>
                              <m:r>
                                <a:rPr lang="en-US" altLang="zh-TW" sz="2000" i="1">
                                  <a:latin typeface="Cambria Math" panose="02040503050406030204" pitchFamily="18" charset="0"/>
                                  <a:ea typeface="Cambria Math" panose="02040503050406030204" pitchFamily="18" charset="0"/>
                                </a:rPr>
                                <m:t>′</m:t>
                              </m:r>
                            </m:sup>
                          </m:sSup>
                          <m:sSup>
                            <m:sSupPr>
                              <m:ctrlPr>
                                <a:rPr lang="en-US" altLang="zh-TW" sz="2000" i="1">
                                  <a:latin typeface="Cambria Math" panose="02040503050406030204" pitchFamily="18" charset="0"/>
                                  <a:ea typeface="Cambria Math" panose="02040503050406030204" pitchFamily="18" charset="0"/>
                                </a:rPr>
                              </m:ctrlPr>
                            </m:sSupPr>
                            <m:e>
                              <m:r>
                                <a:rPr lang="en-US" altLang="zh-TW" sz="2000" i="1">
                                  <a:latin typeface="Cambria Math" panose="02040503050406030204" pitchFamily="18" charset="0"/>
                                  <a:ea typeface="Cambria Math" panose="02040503050406030204" pitchFamily="18" charset="0"/>
                                </a:rPr>
                                <m:t>𝑗</m:t>
                              </m:r>
                            </m:e>
                            <m:sup>
                              <m:r>
                                <a:rPr lang="en-US" altLang="zh-TW" sz="2000" i="1">
                                  <a:latin typeface="Cambria Math" panose="02040503050406030204" pitchFamily="18" charset="0"/>
                                  <a:ea typeface="Cambria Math" panose="02040503050406030204" pitchFamily="18" charset="0"/>
                                </a:rPr>
                                <m:t>′</m:t>
                              </m:r>
                            </m:sup>
                          </m:sSup>
                        </m:sub>
                      </m:sSub>
                      <m:r>
                        <a:rPr lang="en-US" altLang="zh-TW" sz="2000" i="1">
                          <a:latin typeface="Cambria Math" panose="02040503050406030204" pitchFamily="18" charset="0"/>
                          <a:ea typeface="Cambria Math" panose="02040503050406030204" pitchFamily="18" charset="0"/>
                        </a:rPr>
                        <m:t>)/2</m:t>
                      </m:r>
                    </m:oMath>
                  </m:oMathPara>
                </a14:m>
                <a:endParaRPr lang="en-US" altLang="zh-TW" sz="2000" dirty="0"/>
              </a:p>
              <a:p>
                <a:pPr marL="0" indent="0">
                  <a:buNone/>
                </a:pPr>
                <a:endParaRPr lang="en-US" altLang="zh-TW" sz="2000" dirty="0"/>
              </a:p>
              <a:p>
                <a:pPr marL="0" indent="0">
                  <a:buNone/>
                </a:pPr>
                <a14:m>
                  <m:oMathPara xmlns:m="http://schemas.openxmlformats.org/officeDocument/2006/math">
                    <m:oMathParaPr>
                      <m:jc m:val="left"/>
                    </m:oMathParaPr>
                    <m:oMath xmlns:m="http://schemas.openxmlformats.org/officeDocument/2006/math">
                      <m:r>
                        <m:rPr>
                          <m:sty m:val="p"/>
                        </m:rPr>
                        <a:rPr lang="en-US" altLang="zh-TW" sz="2000" smtClean="0">
                          <a:solidFill>
                            <a:srgbClr val="002060"/>
                          </a:solidFill>
                          <a:latin typeface="Cambria Math" panose="02040503050406030204" pitchFamily="18" charset="0"/>
                        </a:rPr>
                        <m:t>STRESS</m:t>
                      </m:r>
                      <m:r>
                        <a:rPr lang="en-US" altLang="zh-TW" sz="2000" i="1">
                          <a:solidFill>
                            <a:srgbClr val="002060"/>
                          </a:solidFill>
                          <a:latin typeface="Cambria Math" panose="02040503050406030204" pitchFamily="18" charset="0"/>
                        </a:rPr>
                        <m:t>=</m:t>
                      </m:r>
                      <m:rad>
                        <m:radPr>
                          <m:degHide m:val="on"/>
                          <m:ctrlPr>
                            <a:rPr lang="en-US" altLang="zh-TW" sz="2000" i="1">
                              <a:solidFill>
                                <a:srgbClr val="002060"/>
                              </a:solidFill>
                              <a:latin typeface="Cambria Math" panose="02040503050406030204" pitchFamily="18" charset="0"/>
                            </a:rPr>
                          </m:ctrlPr>
                        </m:radPr>
                        <m:deg/>
                        <m:e>
                          <m:f>
                            <m:fPr>
                              <m:ctrlPr>
                                <a:rPr lang="en-US" altLang="zh-TW" sz="2000" i="1">
                                  <a:solidFill>
                                    <a:srgbClr val="002060"/>
                                  </a:solidFill>
                                  <a:latin typeface="Cambria Math" panose="02040503050406030204" pitchFamily="18" charset="0"/>
                                </a:rPr>
                              </m:ctrlPr>
                            </m:fPr>
                            <m:num>
                              <m:nary>
                                <m:naryPr>
                                  <m:chr m:val="∑"/>
                                  <m:subHide m:val="on"/>
                                  <m:supHide m:val="on"/>
                                  <m:ctrlPr>
                                    <a:rPr lang="en-US" altLang="zh-TW" sz="2000" i="1">
                                      <a:solidFill>
                                        <a:srgbClr val="002060"/>
                                      </a:solidFill>
                                      <a:latin typeface="Cambria Math" panose="02040503050406030204" pitchFamily="18" charset="0"/>
                                    </a:rPr>
                                  </m:ctrlPr>
                                </m:naryPr>
                                <m:sub/>
                                <m:sup/>
                                <m:e>
                                  <m:sSup>
                                    <m:sSupPr>
                                      <m:ctrlPr>
                                        <a:rPr lang="en-US" altLang="zh-TW" sz="2000" i="1">
                                          <a:solidFill>
                                            <a:srgbClr val="002060"/>
                                          </a:solidFill>
                                          <a:latin typeface="Cambria Math" panose="02040503050406030204" pitchFamily="18" charset="0"/>
                                        </a:rPr>
                                      </m:ctrlPr>
                                    </m:sSupPr>
                                    <m:e>
                                      <m:r>
                                        <a:rPr lang="en-US" altLang="zh-TW" sz="2000" i="1">
                                          <a:solidFill>
                                            <a:srgbClr val="002060"/>
                                          </a:solidFill>
                                          <a:latin typeface="Cambria Math" panose="02040503050406030204" pitchFamily="18" charset="0"/>
                                        </a:rPr>
                                        <m:t>(</m:t>
                                      </m:r>
                                      <m:sSub>
                                        <m:sSubPr>
                                          <m:ctrlPr>
                                            <a:rPr lang="en-US" altLang="zh-TW" sz="2000" i="1">
                                              <a:solidFill>
                                                <a:srgbClr val="002060"/>
                                              </a:solidFill>
                                              <a:latin typeface="Cambria Math" panose="02040503050406030204" pitchFamily="18" charset="0"/>
                                            </a:rPr>
                                          </m:ctrlPr>
                                        </m:sSubPr>
                                        <m:e>
                                          <m:r>
                                            <a:rPr lang="en-US" altLang="zh-TW" sz="2000" i="1">
                                              <a:solidFill>
                                                <a:srgbClr val="002060"/>
                                              </a:solidFill>
                                              <a:latin typeface="Cambria Math" panose="02040503050406030204" pitchFamily="18" charset="0"/>
                                            </a:rPr>
                                            <m:t>𝑑</m:t>
                                          </m:r>
                                        </m:e>
                                        <m:sub>
                                          <m:r>
                                            <a:rPr lang="en-US" altLang="zh-TW" sz="2000" i="1">
                                              <a:solidFill>
                                                <a:srgbClr val="002060"/>
                                              </a:solidFill>
                                              <a:latin typeface="Cambria Math" panose="02040503050406030204" pitchFamily="18" charset="0"/>
                                            </a:rPr>
                                            <m:t>𝑖𝑗</m:t>
                                          </m:r>
                                        </m:sub>
                                      </m:sSub>
                                      <m:sSub>
                                        <m:sSubPr>
                                          <m:ctrlPr>
                                            <a:rPr lang="en-US" altLang="zh-TW" sz="2000" i="1">
                                              <a:solidFill>
                                                <a:srgbClr val="002060"/>
                                              </a:solidFill>
                                              <a:latin typeface="Cambria Math" panose="02040503050406030204" pitchFamily="18" charset="0"/>
                                            </a:rPr>
                                          </m:ctrlPr>
                                        </m:sSubPr>
                                        <m:e>
                                          <m:r>
                                            <a:rPr lang="en-US" altLang="zh-TW" sz="2000" b="0" i="1" smtClean="0">
                                              <a:solidFill>
                                                <a:srgbClr val="002060"/>
                                              </a:solidFill>
                                              <a:latin typeface="Cambria Math" panose="02040503050406030204" pitchFamily="18" charset="0"/>
                                            </a:rPr>
                                            <m:t>−</m:t>
                                          </m:r>
                                          <m:acc>
                                            <m:accPr>
                                              <m:chr m:val="̂"/>
                                              <m:ctrlPr>
                                                <a:rPr lang="en-US" altLang="zh-TW" sz="2000" i="1">
                                                  <a:solidFill>
                                                    <a:srgbClr val="002060"/>
                                                  </a:solidFill>
                                                  <a:latin typeface="Cambria Math" panose="02040503050406030204" pitchFamily="18" charset="0"/>
                                                </a:rPr>
                                              </m:ctrlPr>
                                            </m:accPr>
                                            <m:e>
                                              <m:r>
                                                <a:rPr lang="en-US" altLang="zh-TW" sz="2000" i="1">
                                                  <a:solidFill>
                                                    <a:srgbClr val="002060"/>
                                                  </a:solidFill>
                                                  <a:latin typeface="Cambria Math" panose="02040503050406030204" pitchFamily="18" charset="0"/>
                                                </a:rPr>
                                                <m:t>𝑑</m:t>
                                              </m:r>
                                            </m:e>
                                          </m:acc>
                                        </m:e>
                                        <m:sub>
                                          <m:r>
                                            <a:rPr lang="en-US" altLang="zh-TW" sz="2000" i="1">
                                              <a:solidFill>
                                                <a:srgbClr val="002060"/>
                                              </a:solidFill>
                                              <a:latin typeface="Cambria Math" panose="02040503050406030204" pitchFamily="18" charset="0"/>
                                            </a:rPr>
                                            <m:t>𝑖𝑗</m:t>
                                          </m:r>
                                        </m:sub>
                                      </m:sSub>
                                      <m:r>
                                        <a:rPr lang="en-US" altLang="zh-TW" sz="2000" i="1">
                                          <a:solidFill>
                                            <a:srgbClr val="002060"/>
                                          </a:solidFill>
                                          <a:latin typeface="Cambria Math" panose="02040503050406030204" pitchFamily="18" charset="0"/>
                                        </a:rPr>
                                        <m:t>)</m:t>
                                      </m:r>
                                    </m:e>
                                    <m:sup>
                                      <m:r>
                                        <a:rPr lang="en-US" altLang="zh-TW" sz="2000" i="1">
                                          <a:solidFill>
                                            <a:srgbClr val="002060"/>
                                          </a:solidFill>
                                          <a:latin typeface="Cambria Math" panose="02040503050406030204" pitchFamily="18" charset="0"/>
                                        </a:rPr>
                                        <m:t>2</m:t>
                                      </m:r>
                                    </m:sup>
                                  </m:sSup>
                                </m:e>
                              </m:nary>
                            </m:num>
                            <m:den>
                              <m:nary>
                                <m:naryPr>
                                  <m:chr m:val="∑"/>
                                  <m:subHide m:val="on"/>
                                  <m:supHide m:val="on"/>
                                  <m:ctrlPr>
                                    <a:rPr lang="en-US" altLang="zh-TW" sz="2000" i="1">
                                      <a:solidFill>
                                        <a:srgbClr val="002060"/>
                                      </a:solidFill>
                                      <a:latin typeface="Cambria Math" panose="02040503050406030204" pitchFamily="18" charset="0"/>
                                    </a:rPr>
                                  </m:ctrlPr>
                                </m:naryPr>
                                <m:sub/>
                                <m:sup/>
                                <m:e>
                                  <m:sSub>
                                    <m:sSubPr>
                                      <m:ctrlPr>
                                        <a:rPr lang="en-US" altLang="zh-TW" sz="2000" i="1">
                                          <a:solidFill>
                                            <a:srgbClr val="002060"/>
                                          </a:solidFill>
                                          <a:latin typeface="Cambria Math" panose="02040503050406030204" pitchFamily="18" charset="0"/>
                                        </a:rPr>
                                      </m:ctrlPr>
                                    </m:sSubPr>
                                    <m:e>
                                      <m:r>
                                        <a:rPr lang="en-US" altLang="zh-TW" sz="2000" i="1">
                                          <a:solidFill>
                                            <a:srgbClr val="002060"/>
                                          </a:solidFill>
                                          <a:latin typeface="Cambria Math" panose="02040503050406030204" pitchFamily="18" charset="0"/>
                                        </a:rPr>
                                        <m:t>𝑑</m:t>
                                      </m:r>
                                    </m:e>
                                    <m:sub>
                                      <m:r>
                                        <a:rPr lang="en-US" altLang="zh-TW" sz="2000" i="1">
                                          <a:solidFill>
                                            <a:srgbClr val="002060"/>
                                          </a:solidFill>
                                          <a:latin typeface="Cambria Math" panose="02040503050406030204" pitchFamily="18" charset="0"/>
                                        </a:rPr>
                                        <m:t>𝑖𝑗</m:t>
                                      </m:r>
                                    </m:sub>
                                  </m:sSub>
                                  <m:r>
                                    <a:rPr lang="en-US" altLang="zh-TW" sz="2000" i="1" baseline="30000">
                                      <a:solidFill>
                                        <a:srgbClr val="002060"/>
                                      </a:solidFill>
                                      <a:latin typeface="Cambria Math" panose="02040503050406030204" pitchFamily="18" charset="0"/>
                                    </a:rPr>
                                    <m:t>2</m:t>
                                  </m:r>
                                </m:e>
                              </m:nary>
                            </m:den>
                          </m:f>
                        </m:e>
                      </m:rad>
                    </m:oMath>
                  </m:oMathPara>
                </a14:m>
                <a:endParaRPr lang="en-US" altLang="zh-TW" sz="2000" dirty="0">
                  <a:solidFill>
                    <a:srgbClr val="002060"/>
                  </a:solidFill>
                </a:endParaRPr>
              </a:p>
              <a:p>
                <a:pPr marL="0" indent="0">
                  <a:buNone/>
                </a:pPr>
                <a14:m>
                  <m:oMath xmlns:m="http://schemas.openxmlformats.org/officeDocument/2006/math">
                    <m:r>
                      <a:rPr lang="en-US" altLang="zh-TW" sz="2000" i="1">
                        <a:solidFill>
                          <a:srgbClr val="002060"/>
                        </a:solidFill>
                        <a:latin typeface="Cambria Math" panose="02040503050406030204" pitchFamily="18" charset="0"/>
                      </a:rPr>
                      <m:t>=</m:t>
                    </m:r>
                    <m:rad>
                      <m:radPr>
                        <m:degHide m:val="on"/>
                        <m:ctrlPr>
                          <a:rPr lang="en-US" altLang="zh-TW" sz="2000" i="1">
                            <a:solidFill>
                              <a:srgbClr val="002060"/>
                            </a:solidFill>
                            <a:latin typeface="Cambria Math" panose="02040503050406030204" pitchFamily="18" charset="0"/>
                          </a:rPr>
                        </m:ctrlPr>
                      </m:radPr>
                      <m:deg/>
                      <m:e>
                        <m:f>
                          <m:fPr>
                            <m:ctrlPr>
                              <a:rPr lang="en-US" altLang="zh-TW" sz="2000" i="1">
                                <a:solidFill>
                                  <a:srgbClr val="002060"/>
                                </a:solidFill>
                                <a:latin typeface="Cambria Math" panose="02040503050406030204" pitchFamily="18" charset="0"/>
                              </a:rPr>
                            </m:ctrlPr>
                          </m:fPr>
                          <m:num>
                            <m:r>
                              <a:rPr lang="en-US" altLang="zh-TW" sz="2000" b="0" i="1" smtClean="0">
                                <a:solidFill>
                                  <a:srgbClr val="002060"/>
                                </a:solidFill>
                                <a:latin typeface="Cambria Math" panose="02040503050406030204" pitchFamily="18" charset="0"/>
                              </a:rPr>
                              <m:t>0.6</m:t>
                            </m:r>
                          </m:num>
                          <m:den>
                            <m:r>
                              <a:rPr lang="en-US" altLang="zh-TW" sz="2000" b="0" i="1" smtClean="0">
                                <a:solidFill>
                                  <a:srgbClr val="002060"/>
                                </a:solidFill>
                                <a:latin typeface="Cambria Math" panose="02040503050406030204" pitchFamily="18" charset="0"/>
                              </a:rPr>
                              <m:t>656.08</m:t>
                            </m:r>
                          </m:den>
                        </m:f>
                      </m:e>
                    </m:rad>
                  </m:oMath>
                </a14:m>
                <a:r>
                  <a:rPr lang="en-US" altLang="zh-TW" sz="2000" dirty="0">
                    <a:solidFill>
                      <a:srgbClr val="002060"/>
                    </a:solidFill>
                  </a:rPr>
                  <a:t> </a:t>
                </a:r>
                <a14:m>
                  <m:oMath xmlns:m="http://schemas.openxmlformats.org/officeDocument/2006/math">
                    <m:r>
                      <a:rPr lang="en-US" altLang="zh-TW" sz="2000" i="1">
                        <a:solidFill>
                          <a:srgbClr val="002060"/>
                        </a:solidFill>
                        <a:latin typeface="Cambria Math" panose="02040503050406030204" pitchFamily="18" charset="0"/>
                      </a:rPr>
                      <m:t>=</m:t>
                    </m:r>
                  </m:oMath>
                </a14:m>
                <a:r>
                  <a:rPr lang="en-US" altLang="zh-TW" sz="2000" dirty="0">
                    <a:solidFill>
                      <a:srgbClr val="002060"/>
                    </a:solidFill>
                  </a:rPr>
                  <a:t>0.0302</a:t>
                </a:r>
                <a:endParaRPr lang="zh-TW" altLang="en-US" sz="2000" dirty="0">
                  <a:solidFill>
                    <a:srgbClr val="002060"/>
                  </a:solidFill>
                </a:endParaRPr>
              </a:p>
            </p:txBody>
          </p:sp>
        </mc:Choice>
        <mc:Fallback>
          <p:sp>
            <p:nvSpPr>
              <p:cNvPr id="3" name="內容版面配置區 2">
                <a:extLst>
                  <a:ext uri="{FF2B5EF4-FFF2-40B4-BE49-F238E27FC236}">
                    <a16:creationId xmlns:a16="http://schemas.microsoft.com/office/drawing/2014/main" xmlns="" xmlns:a14="http://schemas.microsoft.com/office/drawing/2010/main" id="{0EF2858A-8063-4361-81E0-7C56AD9AFA4B}"/>
                  </a:ext>
                </a:extLst>
              </p:cNvPr>
              <p:cNvSpPr>
                <a:spLocks noGrp="1" noRot="1" noChangeAspect="1" noMove="1" noResize="1" noEditPoints="1" noAdjustHandles="1" noChangeArrowheads="1" noChangeShapeType="1" noTextEdit="1"/>
              </p:cNvSpPr>
              <p:nvPr>
                <p:ph idx="1"/>
              </p:nvPr>
            </p:nvSpPr>
            <p:spPr>
              <a:xfrm>
                <a:off x="5292080" y="1600200"/>
                <a:ext cx="3682752" cy="4205064"/>
              </a:xfrm>
              <a:blipFill>
                <a:blip r:embed="rId2" cstate="print"/>
                <a:stretch>
                  <a:fillRect l="-1656" t="-871"/>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graphicFrame>
            <p:nvGraphicFramePr>
              <p:cNvPr id="8" name="表格 7">
                <a:extLst>
                  <a:ext uri="{FF2B5EF4-FFF2-40B4-BE49-F238E27FC236}">
                    <a16:creationId xmlns:a16="http://schemas.microsoft.com/office/drawing/2014/main" id="{40550872-19E9-44AB-B8ED-C1A22AE4E249}"/>
                  </a:ext>
                </a:extLst>
              </p:cNvPr>
              <p:cNvGraphicFramePr>
                <a:graphicFrameLocks noGrp="1"/>
              </p:cNvGraphicFramePr>
              <p:nvPr>
                <p:extLst>
                  <p:ext uri="{D42A27DB-BD31-4B8C-83A1-F6EECF244321}">
                    <p14:modId xmlns:p14="http://schemas.microsoft.com/office/powerpoint/2010/main" val="267554283"/>
                  </p:ext>
                </p:extLst>
              </p:nvPr>
            </p:nvGraphicFramePr>
            <p:xfrm>
              <a:off x="0" y="1589648"/>
              <a:ext cx="5183560" cy="5254736"/>
            </p:xfrm>
            <a:graphic>
              <a:graphicData uri="http://schemas.openxmlformats.org/drawingml/2006/table">
                <a:tbl>
                  <a:tblPr firstRow="1" firstCol="1" bandRow="1">
                    <a:tableStyleId>{5C22544A-7EE6-4342-B048-85BDC9FD1C3A}</a:tableStyleId>
                  </a:tblPr>
                  <a:tblGrid>
                    <a:gridCol w="539475">
                      <a:extLst>
                        <a:ext uri="{9D8B030D-6E8A-4147-A177-3AD203B41FA5}">
                          <a16:colId xmlns:a16="http://schemas.microsoft.com/office/drawing/2014/main" val="4089463785"/>
                        </a:ext>
                      </a:extLst>
                    </a:gridCol>
                    <a:gridCol w="953199">
                      <a:extLst>
                        <a:ext uri="{9D8B030D-6E8A-4147-A177-3AD203B41FA5}">
                          <a16:colId xmlns:a16="http://schemas.microsoft.com/office/drawing/2014/main" val="1204948596"/>
                        </a:ext>
                      </a:extLst>
                    </a:gridCol>
                    <a:gridCol w="952239">
                      <a:extLst>
                        <a:ext uri="{9D8B030D-6E8A-4147-A177-3AD203B41FA5}">
                          <a16:colId xmlns:a16="http://schemas.microsoft.com/office/drawing/2014/main" val="2722414293"/>
                        </a:ext>
                      </a:extLst>
                    </a:gridCol>
                    <a:gridCol w="1224856">
                      <a:extLst>
                        <a:ext uri="{9D8B030D-6E8A-4147-A177-3AD203B41FA5}">
                          <a16:colId xmlns:a16="http://schemas.microsoft.com/office/drawing/2014/main" val="75861094"/>
                        </a:ext>
                      </a:extLst>
                    </a:gridCol>
                    <a:gridCol w="1513791">
                      <a:extLst>
                        <a:ext uri="{9D8B030D-6E8A-4147-A177-3AD203B41FA5}">
                          <a16:colId xmlns:a16="http://schemas.microsoft.com/office/drawing/2014/main" val="2940206578"/>
                        </a:ext>
                      </a:extLst>
                    </a:gridCol>
                  </a:tblGrid>
                  <a:tr h="327184">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TW" sz="1600" i="1" kern="0" smtClean="0">
                                        <a:solidFill>
                                          <a:schemeClr val="tx2">
                                            <a:lumMod val="20000"/>
                                            <a:lumOff val="80000"/>
                                          </a:schemeClr>
                                        </a:solidFill>
                                        <a:effectLst/>
                                        <a:latin typeface="Cambria Math" panose="02040503050406030204" pitchFamily="18" charset="0"/>
                                      </a:rPr>
                                    </m:ctrlPr>
                                  </m:sSubPr>
                                  <m:e>
                                    <m:r>
                                      <a:rPr lang="en-US" sz="1600" kern="0">
                                        <a:solidFill>
                                          <a:schemeClr val="tx2">
                                            <a:lumMod val="20000"/>
                                            <a:lumOff val="80000"/>
                                          </a:schemeClr>
                                        </a:solidFill>
                                        <a:effectLst/>
                                        <a:latin typeface="Cambria Math" panose="02040503050406030204" pitchFamily="18" charset="0"/>
                                      </a:rPr>
                                      <m:t>𝒑</m:t>
                                    </m:r>
                                  </m:e>
                                  <m:sub>
                                    <m:r>
                                      <a:rPr lang="en-US" sz="1600" kern="0">
                                        <a:solidFill>
                                          <a:schemeClr val="tx2">
                                            <a:lumMod val="20000"/>
                                            <a:lumOff val="80000"/>
                                          </a:schemeClr>
                                        </a:solidFill>
                                        <a:effectLst/>
                                        <a:latin typeface="Cambria Math" panose="02040503050406030204" pitchFamily="18" charset="0"/>
                                      </a:rPr>
                                      <m:t>𝒊𝒋</m:t>
                                    </m:r>
                                  </m:sub>
                                </m:sSub>
                              </m:oMath>
                            </m:oMathPara>
                          </a14:m>
                          <a:endParaRPr lang="zh-TW" sz="1600" kern="100" dirty="0">
                            <a:solidFill>
                              <a:schemeClr val="tx2">
                                <a:lumMod val="20000"/>
                                <a:lumOff val="80000"/>
                              </a:schemeClr>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TW" sz="1600" i="1" kern="0" smtClean="0">
                                        <a:solidFill>
                                          <a:schemeClr val="tx2">
                                            <a:lumMod val="20000"/>
                                            <a:lumOff val="80000"/>
                                          </a:schemeClr>
                                        </a:solidFill>
                                        <a:effectLst/>
                                        <a:latin typeface="Cambria Math" panose="02040503050406030204" pitchFamily="18" charset="0"/>
                                      </a:rPr>
                                    </m:ctrlPr>
                                  </m:sSubPr>
                                  <m:e>
                                    <m:r>
                                      <a:rPr lang="en-US" sz="1600" kern="0">
                                        <a:solidFill>
                                          <a:schemeClr val="tx2">
                                            <a:lumMod val="20000"/>
                                            <a:lumOff val="80000"/>
                                          </a:schemeClr>
                                        </a:solidFill>
                                        <a:effectLst/>
                                        <a:latin typeface="Cambria Math" panose="02040503050406030204" pitchFamily="18" charset="0"/>
                                      </a:rPr>
                                      <m:t>𝒅</m:t>
                                    </m:r>
                                  </m:e>
                                  <m:sub>
                                    <m:r>
                                      <a:rPr lang="en-US" sz="1600" kern="0">
                                        <a:solidFill>
                                          <a:schemeClr val="tx2">
                                            <a:lumMod val="20000"/>
                                            <a:lumOff val="80000"/>
                                          </a:schemeClr>
                                        </a:solidFill>
                                        <a:effectLst/>
                                        <a:latin typeface="Cambria Math" panose="02040503050406030204" pitchFamily="18" charset="0"/>
                                      </a:rPr>
                                      <m:t>𝒊𝒋</m:t>
                                    </m:r>
                                  </m:sub>
                                </m:sSub>
                              </m:oMath>
                            </m:oMathPara>
                          </a14:m>
                          <a:endParaRPr lang="zh-TW" sz="1600" kern="100" dirty="0">
                            <a:solidFill>
                              <a:schemeClr val="tx2">
                                <a:lumMod val="20000"/>
                                <a:lumOff val="80000"/>
                              </a:schemeClr>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14:m>
                            <m:oMathPara xmlns:m="http://schemas.openxmlformats.org/officeDocument/2006/math">
                              <m:oMathParaPr>
                                <m:jc m:val="centerGroup"/>
                              </m:oMathParaPr>
                              <m:oMath xmlns:m="http://schemas.openxmlformats.org/officeDocument/2006/math">
                                <m:sSub>
                                  <m:sSubPr>
                                    <m:ctrlPr>
                                      <a:rPr lang="zh-TW" sz="1600" i="1" kern="0" smtClean="0">
                                        <a:solidFill>
                                          <a:schemeClr val="tx2">
                                            <a:lumMod val="20000"/>
                                            <a:lumOff val="80000"/>
                                          </a:schemeClr>
                                        </a:solidFill>
                                        <a:effectLst/>
                                        <a:latin typeface="Cambria Math" panose="02040503050406030204" pitchFamily="18" charset="0"/>
                                      </a:rPr>
                                    </m:ctrlPr>
                                  </m:sSubPr>
                                  <m:e>
                                    <m:acc>
                                      <m:accPr>
                                        <m:chr m:val="̂"/>
                                        <m:ctrlPr>
                                          <a:rPr lang="zh-TW" sz="1600" i="1" kern="0">
                                            <a:solidFill>
                                              <a:schemeClr val="tx2">
                                                <a:lumMod val="20000"/>
                                                <a:lumOff val="80000"/>
                                              </a:schemeClr>
                                            </a:solidFill>
                                            <a:effectLst/>
                                            <a:latin typeface="Cambria Math" panose="02040503050406030204" pitchFamily="18" charset="0"/>
                                          </a:rPr>
                                        </m:ctrlPr>
                                      </m:accPr>
                                      <m:e>
                                        <m:r>
                                          <a:rPr lang="en-US" sz="1600" kern="0">
                                            <a:solidFill>
                                              <a:schemeClr val="tx2">
                                                <a:lumMod val="20000"/>
                                                <a:lumOff val="80000"/>
                                              </a:schemeClr>
                                            </a:solidFill>
                                            <a:effectLst/>
                                            <a:latin typeface="Cambria Math" panose="02040503050406030204" pitchFamily="18" charset="0"/>
                                          </a:rPr>
                                          <m:t>𝒅</m:t>
                                        </m:r>
                                      </m:e>
                                    </m:acc>
                                  </m:e>
                                  <m:sub>
                                    <m:r>
                                      <a:rPr lang="en-US" sz="1600" kern="0">
                                        <a:solidFill>
                                          <a:schemeClr val="tx2">
                                            <a:lumMod val="20000"/>
                                            <a:lumOff val="80000"/>
                                          </a:schemeClr>
                                        </a:solidFill>
                                        <a:effectLst/>
                                        <a:latin typeface="Cambria Math" panose="02040503050406030204" pitchFamily="18" charset="0"/>
                                      </a:rPr>
                                      <m:t>𝒊𝒋</m:t>
                                    </m:r>
                                  </m:sub>
                                </m:sSub>
                              </m:oMath>
                            </m:oMathPara>
                          </a14:m>
                          <a:endParaRPr lang="zh-TW" sz="1600" kern="100" dirty="0">
                            <a:solidFill>
                              <a:schemeClr val="tx2">
                                <a:lumMod val="20000"/>
                                <a:lumOff val="80000"/>
                              </a:schemeClr>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14:m>
                            <m:oMathPara xmlns:m="http://schemas.openxmlformats.org/officeDocument/2006/math">
                              <m:oMathParaPr>
                                <m:jc m:val="centerGroup"/>
                              </m:oMathParaPr>
                              <m:oMath xmlns:m="http://schemas.openxmlformats.org/officeDocument/2006/math">
                                <m:sSubSup>
                                  <m:sSubSupPr>
                                    <m:ctrlPr>
                                      <a:rPr lang="zh-TW" sz="1600" i="1" kern="0" smtClean="0">
                                        <a:solidFill>
                                          <a:schemeClr val="tx2">
                                            <a:lumMod val="20000"/>
                                            <a:lumOff val="80000"/>
                                          </a:schemeClr>
                                        </a:solidFill>
                                        <a:effectLst/>
                                        <a:latin typeface="Cambria Math" panose="02040503050406030204" pitchFamily="18" charset="0"/>
                                      </a:rPr>
                                    </m:ctrlPr>
                                  </m:sSubSupPr>
                                  <m:e>
                                    <m:r>
                                      <a:rPr lang="en-US" sz="1600" kern="0">
                                        <a:solidFill>
                                          <a:schemeClr val="tx2">
                                            <a:lumMod val="20000"/>
                                            <a:lumOff val="80000"/>
                                          </a:schemeClr>
                                        </a:solidFill>
                                        <a:effectLst/>
                                        <a:latin typeface="Cambria Math" panose="02040503050406030204" pitchFamily="18" charset="0"/>
                                      </a:rPr>
                                      <m:t>𝒅</m:t>
                                    </m:r>
                                  </m:e>
                                  <m:sub>
                                    <m:r>
                                      <a:rPr lang="en-US" sz="1600" kern="0">
                                        <a:solidFill>
                                          <a:schemeClr val="tx2">
                                            <a:lumMod val="20000"/>
                                            <a:lumOff val="80000"/>
                                          </a:schemeClr>
                                        </a:solidFill>
                                        <a:effectLst/>
                                        <a:latin typeface="Cambria Math" panose="02040503050406030204" pitchFamily="18" charset="0"/>
                                      </a:rPr>
                                      <m:t>𝒊𝒋</m:t>
                                    </m:r>
                                  </m:sub>
                                  <m:sup>
                                    <m:r>
                                      <a:rPr lang="en-US" sz="1600" kern="0">
                                        <a:solidFill>
                                          <a:schemeClr val="tx2">
                                            <a:lumMod val="20000"/>
                                            <a:lumOff val="80000"/>
                                          </a:schemeClr>
                                        </a:solidFill>
                                        <a:effectLst/>
                                        <a:latin typeface="Cambria Math" panose="02040503050406030204" pitchFamily="18" charset="0"/>
                                      </a:rPr>
                                      <m:t>𝟐</m:t>
                                    </m:r>
                                  </m:sup>
                                </m:sSubSup>
                              </m:oMath>
                            </m:oMathPara>
                          </a14:m>
                          <a:endParaRPr lang="zh-TW" sz="1600" kern="100" dirty="0">
                            <a:solidFill>
                              <a:schemeClr val="tx2">
                                <a:lumMod val="20000"/>
                                <a:lumOff val="80000"/>
                              </a:schemeClr>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14:m>
                            <m:oMathPara xmlns:m="http://schemas.openxmlformats.org/officeDocument/2006/math">
                              <m:oMathParaPr>
                                <m:jc m:val="centerGroup"/>
                              </m:oMathParaPr>
                              <m:oMath xmlns:m="http://schemas.openxmlformats.org/officeDocument/2006/math">
                                <m:sSup>
                                  <m:sSupPr>
                                    <m:ctrlPr>
                                      <a:rPr lang="zh-TW" sz="1600" i="1" kern="0" smtClean="0">
                                        <a:solidFill>
                                          <a:schemeClr val="tx2">
                                            <a:lumMod val="20000"/>
                                            <a:lumOff val="80000"/>
                                          </a:schemeClr>
                                        </a:solidFill>
                                        <a:effectLst/>
                                        <a:latin typeface="Cambria Math" panose="02040503050406030204" pitchFamily="18" charset="0"/>
                                      </a:rPr>
                                    </m:ctrlPr>
                                  </m:sSupPr>
                                  <m:e>
                                    <m:r>
                                      <a:rPr lang="en-US" sz="1600" kern="0">
                                        <a:solidFill>
                                          <a:schemeClr val="tx2">
                                            <a:lumMod val="20000"/>
                                            <a:lumOff val="80000"/>
                                          </a:schemeClr>
                                        </a:solidFill>
                                        <a:effectLst/>
                                        <a:latin typeface="Cambria Math" panose="02040503050406030204" pitchFamily="18" charset="0"/>
                                      </a:rPr>
                                      <m:t>(</m:t>
                                    </m:r>
                                    <m:sSub>
                                      <m:sSubPr>
                                        <m:ctrlPr>
                                          <a:rPr lang="zh-TW" sz="1600" i="1" kern="0">
                                            <a:solidFill>
                                              <a:schemeClr val="tx2">
                                                <a:lumMod val="20000"/>
                                                <a:lumOff val="80000"/>
                                              </a:schemeClr>
                                            </a:solidFill>
                                            <a:effectLst/>
                                            <a:latin typeface="Cambria Math" panose="02040503050406030204" pitchFamily="18" charset="0"/>
                                          </a:rPr>
                                        </m:ctrlPr>
                                      </m:sSubPr>
                                      <m:e>
                                        <m:r>
                                          <a:rPr lang="en-US" sz="1600" kern="0">
                                            <a:solidFill>
                                              <a:schemeClr val="tx2">
                                                <a:lumMod val="20000"/>
                                                <a:lumOff val="80000"/>
                                              </a:schemeClr>
                                            </a:solidFill>
                                            <a:effectLst/>
                                            <a:latin typeface="Cambria Math" panose="02040503050406030204" pitchFamily="18" charset="0"/>
                                          </a:rPr>
                                          <m:t>𝒅</m:t>
                                        </m:r>
                                      </m:e>
                                      <m:sub>
                                        <m:r>
                                          <a:rPr lang="en-US" sz="1600" kern="0">
                                            <a:solidFill>
                                              <a:schemeClr val="tx2">
                                                <a:lumMod val="20000"/>
                                                <a:lumOff val="80000"/>
                                              </a:schemeClr>
                                            </a:solidFill>
                                            <a:effectLst/>
                                            <a:latin typeface="Cambria Math" panose="02040503050406030204" pitchFamily="18" charset="0"/>
                                          </a:rPr>
                                          <m:t>𝒊𝒋</m:t>
                                        </m:r>
                                      </m:sub>
                                    </m:sSub>
                                    <m:r>
                                      <a:rPr lang="en-US" sz="1600" kern="0">
                                        <a:solidFill>
                                          <a:schemeClr val="tx2">
                                            <a:lumMod val="20000"/>
                                            <a:lumOff val="80000"/>
                                          </a:schemeClr>
                                        </a:solidFill>
                                        <a:effectLst/>
                                        <a:latin typeface="Cambria Math" panose="02040503050406030204" pitchFamily="18" charset="0"/>
                                      </a:rPr>
                                      <m:t>−</m:t>
                                    </m:r>
                                    <m:sSub>
                                      <m:sSubPr>
                                        <m:ctrlPr>
                                          <a:rPr lang="zh-TW" sz="1600" i="1" kern="0">
                                            <a:solidFill>
                                              <a:schemeClr val="tx2">
                                                <a:lumMod val="20000"/>
                                                <a:lumOff val="80000"/>
                                              </a:schemeClr>
                                            </a:solidFill>
                                            <a:effectLst/>
                                            <a:latin typeface="Cambria Math" panose="02040503050406030204" pitchFamily="18" charset="0"/>
                                          </a:rPr>
                                        </m:ctrlPr>
                                      </m:sSubPr>
                                      <m:e>
                                        <m:acc>
                                          <m:accPr>
                                            <m:chr m:val="̂"/>
                                            <m:ctrlPr>
                                              <a:rPr lang="zh-TW" sz="1600" i="1" kern="0">
                                                <a:solidFill>
                                                  <a:schemeClr val="tx2">
                                                    <a:lumMod val="20000"/>
                                                    <a:lumOff val="80000"/>
                                                  </a:schemeClr>
                                                </a:solidFill>
                                                <a:effectLst/>
                                                <a:latin typeface="Cambria Math" panose="02040503050406030204" pitchFamily="18" charset="0"/>
                                              </a:rPr>
                                            </m:ctrlPr>
                                          </m:accPr>
                                          <m:e>
                                            <m:r>
                                              <a:rPr lang="en-US" sz="1600" kern="0">
                                                <a:solidFill>
                                                  <a:schemeClr val="tx2">
                                                    <a:lumMod val="20000"/>
                                                    <a:lumOff val="80000"/>
                                                  </a:schemeClr>
                                                </a:solidFill>
                                                <a:effectLst/>
                                                <a:latin typeface="Cambria Math" panose="02040503050406030204" pitchFamily="18" charset="0"/>
                                              </a:rPr>
                                              <m:t>𝒅</m:t>
                                            </m:r>
                                          </m:e>
                                        </m:acc>
                                      </m:e>
                                      <m:sub>
                                        <m:r>
                                          <a:rPr lang="en-US" sz="1600" kern="0">
                                            <a:solidFill>
                                              <a:schemeClr val="tx2">
                                                <a:lumMod val="20000"/>
                                                <a:lumOff val="80000"/>
                                              </a:schemeClr>
                                            </a:solidFill>
                                            <a:effectLst/>
                                            <a:latin typeface="Cambria Math" panose="02040503050406030204" pitchFamily="18" charset="0"/>
                                          </a:rPr>
                                          <m:t>𝒊𝒋</m:t>
                                        </m:r>
                                      </m:sub>
                                    </m:sSub>
                                    <m:r>
                                      <a:rPr lang="en-US" sz="1600" kern="0">
                                        <a:solidFill>
                                          <a:schemeClr val="tx2">
                                            <a:lumMod val="20000"/>
                                            <a:lumOff val="80000"/>
                                          </a:schemeClr>
                                        </a:solidFill>
                                        <a:effectLst/>
                                        <a:latin typeface="Cambria Math" panose="02040503050406030204" pitchFamily="18" charset="0"/>
                                      </a:rPr>
                                      <m:t>)</m:t>
                                    </m:r>
                                  </m:e>
                                  <m:sup>
                                    <m:r>
                                      <a:rPr lang="en-US" sz="1600" kern="0">
                                        <a:solidFill>
                                          <a:schemeClr val="tx2">
                                            <a:lumMod val="20000"/>
                                            <a:lumOff val="80000"/>
                                          </a:schemeClr>
                                        </a:solidFill>
                                        <a:effectLst/>
                                        <a:latin typeface="Cambria Math" panose="02040503050406030204" pitchFamily="18" charset="0"/>
                                      </a:rPr>
                                      <m:t>𝟐</m:t>
                                    </m:r>
                                  </m:sup>
                                </m:sSup>
                              </m:oMath>
                            </m:oMathPara>
                          </a14:m>
                          <a:endParaRPr lang="zh-TW" sz="1600" kern="100" dirty="0">
                            <a:solidFill>
                              <a:schemeClr val="tx2">
                                <a:lumMod val="20000"/>
                                <a:lumOff val="80000"/>
                              </a:schemeClr>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676774863"/>
                      </a:ext>
                    </a:extLst>
                  </a:tr>
                  <a:tr h="307972">
                    <a:tc>
                      <a:txBody>
                        <a:bodyPr/>
                        <a:lstStyle/>
                        <a:p>
                          <a:pPr algn="ctr">
                            <a:spcAft>
                              <a:spcPts val="0"/>
                            </a:spcAft>
                          </a:pPr>
                          <a:r>
                            <a:rPr lang="en-US" sz="1200" kern="0">
                              <a:effectLst/>
                            </a:rPr>
                            <a:t>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720125147"/>
                      </a:ext>
                    </a:extLst>
                  </a:tr>
                  <a:tr h="307972">
                    <a:tc>
                      <a:txBody>
                        <a:bodyPr/>
                        <a:lstStyle/>
                        <a:p>
                          <a:pPr algn="ctr">
                            <a:spcAft>
                              <a:spcPts val="0"/>
                            </a:spcAft>
                          </a:pPr>
                          <a:r>
                            <a:rPr lang="en-US" sz="1200" kern="0">
                              <a:effectLst/>
                            </a:rPr>
                            <a:t>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0.8</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0.8</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0.64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947454961"/>
                      </a:ext>
                    </a:extLst>
                  </a:tr>
                  <a:tr h="307972">
                    <a:tc>
                      <a:txBody>
                        <a:bodyPr/>
                        <a:lstStyle/>
                        <a:p>
                          <a:pPr algn="ctr">
                            <a:spcAft>
                              <a:spcPts val="0"/>
                            </a:spcAft>
                          </a:pPr>
                          <a:r>
                            <a:rPr lang="en-US" sz="1200" kern="0">
                              <a:effectLst/>
                            </a:rPr>
                            <a:t>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effectLst/>
                            </a:rPr>
                            <a:t>1.2</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1.44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969920137"/>
                      </a:ext>
                    </a:extLst>
                  </a:tr>
                  <a:tr h="307972">
                    <a:tc>
                      <a:txBody>
                        <a:bodyPr/>
                        <a:lstStyle/>
                        <a:p>
                          <a:pPr algn="ctr">
                            <a:spcAft>
                              <a:spcPts val="0"/>
                            </a:spcAft>
                          </a:pPr>
                          <a:r>
                            <a:rPr lang="en-US" sz="1200" kern="0" dirty="0">
                              <a:effectLst/>
                            </a:rPr>
                            <a:t>4</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1.9</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1.7</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3.61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0.04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857312208"/>
                      </a:ext>
                    </a:extLst>
                  </a:tr>
                  <a:tr h="307972">
                    <a:tc>
                      <a:txBody>
                        <a:bodyPr/>
                        <a:lstStyle/>
                        <a:p>
                          <a:pPr algn="ctr">
                            <a:spcAft>
                              <a:spcPts val="0"/>
                            </a:spcAft>
                          </a:pPr>
                          <a:r>
                            <a:rPr lang="en-US" sz="1200" kern="0">
                              <a:effectLst/>
                            </a:rPr>
                            <a:t>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1.5</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1.7</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2.25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0.04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670492138"/>
                      </a:ext>
                    </a:extLst>
                  </a:tr>
                  <a:tr h="307972">
                    <a:tc>
                      <a:txBody>
                        <a:bodyPr/>
                        <a:lstStyle/>
                        <a:p>
                          <a:pPr algn="ctr">
                            <a:spcAft>
                              <a:spcPts val="0"/>
                            </a:spcAft>
                          </a:pPr>
                          <a:r>
                            <a:rPr lang="en-US" sz="1200" kern="0">
                              <a:effectLst/>
                            </a:rPr>
                            <a:t>6</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effectLst/>
                            </a:rPr>
                            <a:t>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783677111"/>
                      </a:ext>
                    </a:extLst>
                  </a:tr>
                  <a:tr h="307972">
                    <a:tc>
                      <a:txBody>
                        <a:bodyPr/>
                        <a:lstStyle/>
                        <a:p>
                          <a:pPr algn="ctr">
                            <a:spcAft>
                              <a:spcPts val="0"/>
                            </a:spcAft>
                          </a:pPr>
                          <a:r>
                            <a:rPr lang="en-US" sz="1200" kern="0">
                              <a:effectLst/>
                            </a:rPr>
                            <a:t>7</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4.5</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4.0</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20.25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366037475"/>
                      </a:ext>
                    </a:extLst>
                  </a:tr>
                  <a:tr h="307972">
                    <a:tc>
                      <a:txBody>
                        <a:bodyPr/>
                        <a:lstStyle/>
                        <a:p>
                          <a:pPr algn="ctr">
                            <a:spcAft>
                              <a:spcPts val="0"/>
                            </a:spcAft>
                          </a:pPr>
                          <a:r>
                            <a:rPr lang="en-US" sz="1200" kern="0">
                              <a:effectLst/>
                            </a:rPr>
                            <a:t>8</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4.0</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4.0</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16.00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4060797455"/>
                      </a:ext>
                    </a:extLst>
                  </a:tr>
                  <a:tr h="307972">
                    <a:tc>
                      <a:txBody>
                        <a:bodyPr/>
                        <a:lstStyle/>
                        <a:p>
                          <a:pPr algn="ctr">
                            <a:spcAft>
                              <a:spcPts val="0"/>
                            </a:spcAft>
                          </a:pPr>
                          <a:r>
                            <a:rPr lang="en-US" sz="1200" kern="0">
                              <a:effectLst/>
                            </a:rPr>
                            <a:t>9</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3.5</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4.0</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12.25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578262464"/>
                      </a:ext>
                    </a:extLst>
                  </a:tr>
                  <a:tr h="307972">
                    <a:tc>
                      <a:txBody>
                        <a:bodyPr/>
                        <a:lstStyle/>
                        <a:p>
                          <a:pPr algn="ctr">
                            <a:spcAft>
                              <a:spcPts val="0"/>
                            </a:spcAft>
                          </a:pPr>
                          <a:r>
                            <a:rPr lang="en-US" sz="1200" kern="0">
                              <a:effectLst/>
                            </a:rPr>
                            <a:t>10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6.0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effectLst/>
                            </a:rPr>
                            <a:t>6.0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36.00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961149450"/>
                      </a:ext>
                    </a:extLst>
                  </a:tr>
                  <a:tr h="307972">
                    <a:tc>
                      <a:txBody>
                        <a:bodyPr/>
                        <a:lstStyle/>
                        <a:p>
                          <a:pPr algn="ctr">
                            <a:spcAft>
                              <a:spcPts val="0"/>
                            </a:spcAft>
                          </a:pPr>
                          <a:r>
                            <a:rPr lang="en-US" sz="1200" kern="0">
                              <a:effectLst/>
                            </a:rPr>
                            <a:t>11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56.25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2694675926"/>
                      </a:ext>
                    </a:extLst>
                  </a:tr>
                  <a:tr h="307972">
                    <a:tc>
                      <a:txBody>
                        <a:bodyPr/>
                        <a:lstStyle/>
                        <a:p>
                          <a:pPr algn="ctr">
                            <a:spcAft>
                              <a:spcPts val="0"/>
                            </a:spcAft>
                          </a:pPr>
                          <a:r>
                            <a:rPr lang="en-US" sz="1200" kern="0">
                              <a:effectLst/>
                            </a:rPr>
                            <a:t>12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9.2</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9.1</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84.64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0.01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458820927"/>
                      </a:ext>
                    </a:extLst>
                  </a:tr>
                  <a:tr h="307972">
                    <a:tc>
                      <a:txBody>
                        <a:bodyPr/>
                        <a:lstStyle/>
                        <a:p>
                          <a:pPr algn="ctr">
                            <a:spcAft>
                              <a:spcPts val="0"/>
                            </a:spcAft>
                          </a:pPr>
                          <a:r>
                            <a:rPr lang="en-US" sz="1200" kern="0">
                              <a:effectLst/>
                            </a:rPr>
                            <a:t>13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9.0</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9.1</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81.00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0.01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864387606"/>
                      </a:ext>
                    </a:extLst>
                  </a:tr>
                  <a:tr h="307972">
                    <a:tc>
                      <a:txBody>
                        <a:bodyPr/>
                        <a:lstStyle/>
                        <a:p>
                          <a:pPr algn="ctr">
                            <a:spcAft>
                              <a:spcPts val="0"/>
                            </a:spcAft>
                          </a:pPr>
                          <a:r>
                            <a:rPr lang="en-US" sz="1200" kern="0">
                              <a:effectLst/>
                            </a:rPr>
                            <a:t>14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10.5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10.5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110.25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3698684802"/>
                      </a:ext>
                    </a:extLst>
                  </a:tr>
                  <a:tr h="307972">
                    <a:tc>
                      <a:txBody>
                        <a:bodyPr/>
                        <a:lstStyle/>
                        <a:p>
                          <a:pPr algn="ctr">
                            <a:spcAft>
                              <a:spcPts val="0"/>
                            </a:spcAft>
                          </a:pPr>
                          <a:r>
                            <a:rPr lang="en-US" sz="1200" kern="0">
                              <a:effectLst/>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225.00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1427065212"/>
                      </a:ext>
                    </a:extLst>
                  </a:tr>
                  <a:tr h="307972">
                    <a:tc>
                      <a:txBody>
                        <a:bodyPr/>
                        <a:lstStyle/>
                        <a:p>
                          <a:endParaRPr lang="zh-TW" sz="1200" kern="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zh-TW" sz="1200" kern="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zh-TW" sz="1200" kern="100">
                            <a:effectLst/>
                            <a:latin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200" kern="0">
                              <a:effectLst/>
                            </a:rPr>
                            <a:t>656.08</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effectLst/>
                            </a:rPr>
                            <a:t>0.6</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val="559556708"/>
                      </a:ext>
                    </a:extLst>
                  </a:tr>
                </a:tbl>
              </a:graphicData>
            </a:graphic>
          </p:graphicFrame>
        </mc:Choice>
        <mc:Fallback>
          <p:graphicFrame>
            <p:nvGraphicFramePr>
              <p:cNvPr id="8" name="表格 7">
                <a:extLst>
                  <a:ext uri="{FF2B5EF4-FFF2-40B4-BE49-F238E27FC236}">
                    <a16:creationId xmlns:a16="http://schemas.microsoft.com/office/drawing/2014/main" xmlns="" xmlns:a14="http://schemas.microsoft.com/office/drawing/2010/main" id="{40550872-19E9-44AB-B8ED-C1A22AE4E249}"/>
                  </a:ext>
                </a:extLst>
              </p:cNvPr>
              <p:cNvGraphicFramePr>
                <a:graphicFrameLocks noGrp="1"/>
              </p:cNvGraphicFramePr>
              <p:nvPr>
                <p:extLst>
                  <p:ext uri="{D42A27DB-BD31-4B8C-83A1-F6EECF244321}">
                    <p14:modId xmlns:p14="http://schemas.microsoft.com/office/powerpoint/2010/main" xmlns="" xmlns:a14="http://schemas.microsoft.com/office/drawing/2010/main" val="267554283"/>
                  </p:ext>
                </p:extLst>
              </p:nvPr>
            </p:nvGraphicFramePr>
            <p:xfrm>
              <a:off x="0" y="1589648"/>
              <a:ext cx="5183560" cy="5254736"/>
            </p:xfrm>
            <a:graphic>
              <a:graphicData uri="http://schemas.openxmlformats.org/drawingml/2006/table">
                <a:tbl>
                  <a:tblPr firstRow="1" firstCol="1" bandRow="1">
                    <a:tableStyleId>{5C22544A-7EE6-4342-B048-85BDC9FD1C3A}</a:tableStyleId>
                  </a:tblPr>
                  <a:tblGrid>
                    <a:gridCol w="539475">
                      <a:extLst>
                        <a:ext uri="{9D8B030D-6E8A-4147-A177-3AD203B41FA5}">
                          <a16:colId xmlns:a16="http://schemas.microsoft.com/office/drawing/2014/main" xmlns="" xmlns:a14="http://schemas.microsoft.com/office/drawing/2010/main" val="4089463785"/>
                        </a:ext>
                      </a:extLst>
                    </a:gridCol>
                    <a:gridCol w="953199">
                      <a:extLst>
                        <a:ext uri="{9D8B030D-6E8A-4147-A177-3AD203B41FA5}">
                          <a16:colId xmlns:a16="http://schemas.microsoft.com/office/drawing/2014/main" xmlns="" xmlns:a14="http://schemas.microsoft.com/office/drawing/2010/main" val="1204948596"/>
                        </a:ext>
                      </a:extLst>
                    </a:gridCol>
                    <a:gridCol w="952239">
                      <a:extLst>
                        <a:ext uri="{9D8B030D-6E8A-4147-A177-3AD203B41FA5}">
                          <a16:colId xmlns:a16="http://schemas.microsoft.com/office/drawing/2014/main" xmlns="" xmlns:a14="http://schemas.microsoft.com/office/drawing/2010/main" val="2722414293"/>
                        </a:ext>
                      </a:extLst>
                    </a:gridCol>
                    <a:gridCol w="1224856">
                      <a:extLst>
                        <a:ext uri="{9D8B030D-6E8A-4147-A177-3AD203B41FA5}">
                          <a16:colId xmlns:a16="http://schemas.microsoft.com/office/drawing/2014/main" xmlns="" xmlns:a14="http://schemas.microsoft.com/office/drawing/2010/main" val="75861094"/>
                        </a:ext>
                      </a:extLst>
                    </a:gridCol>
                    <a:gridCol w="1513791">
                      <a:extLst>
                        <a:ext uri="{9D8B030D-6E8A-4147-A177-3AD203B41FA5}">
                          <a16:colId xmlns:a16="http://schemas.microsoft.com/office/drawing/2014/main" xmlns="" xmlns:a14="http://schemas.microsoft.com/office/drawing/2010/main" val="2940206578"/>
                        </a:ext>
                      </a:extLst>
                    </a:gridCol>
                  </a:tblGrid>
                  <a:tr h="327184">
                    <a:tc>
                      <a:txBody>
                        <a:bodyPr/>
                        <a:lstStyle/>
                        <a:p>
                          <a:endParaRPr lang="zh-TW" dirty="0"/>
                        </a:p>
                      </a:txBody>
                      <a:tcPr marL="68580" marR="68580" marT="0" marB="0">
                        <a:blipFill>
                          <a:blip r:embed="rId3"/>
                          <a:stretch>
                            <a:fillRect l="-2247" t="-12963" r="-860674" b="-1501852"/>
                          </a:stretch>
                        </a:blipFill>
                      </a:tcPr>
                    </a:tc>
                    <a:tc>
                      <a:txBody>
                        <a:bodyPr/>
                        <a:lstStyle/>
                        <a:p>
                          <a:endParaRPr lang="zh-TW" dirty="0"/>
                        </a:p>
                      </a:txBody>
                      <a:tcPr marL="68580" marR="68580" marT="0" marB="0">
                        <a:blipFill>
                          <a:blip r:embed="rId3"/>
                          <a:stretch>
                            <a:fillRect l="-58333" t="-12963" r="-391026" b="-1501852"/>
                          </a:stretch>
                        </a:blipFill>
                      </a:tcPr>
                    </a:tc>
                    <a:tc>
                      <a:txBody>
                        <a:bodyPr/>
                        <a:lstStyle/>
                        <a:p>
                          <a:endParaRPr lang="zh-TW" dirty="0"/>
                        </a:p>
                      </a:txBody>
                      <a:tcPr marL="68580" marR="68580" marT="0" marB="0">
                        <a:blipFill>
                          <a:blip r:embed="rId3"/>
                          <a:stretch>
                            <a:fillRect l="-158333" t="-12963" r="-291026" b="-1501852"/>
                          </a:stretch>
                        </a:blipFill>
                      </a:tcPr>
                    </a:tc>
                    <a:tc>
                      <a:txBody>
                        <a:bodyPr/>
                        <a:lstStyle/>
                        <a:p>
                          <a:endParaRPr lang="zh-TW"/>
                        </a:p>
                      </a:txBody>
                      <a:tcPr marL="68580" marR="68580" marT="0" marB="0">
                        <a:blipFill>
                          <a:blip r:embed="rId3"/>
                          <a:stretch>
                            <a:fillRect l="-200498" t="-12963" r="-125871" b="-1501852"/>
                          </a:stretch>
                        </a:blipFill>
                      </a:tcPr>
                    </a:tc>
                    <a:tc>
                      <a:txBody>
                        <a:bodyPr/>
                        <a:lstStyle/>
                        <a:p>
                          <a:endParaRPr lang="zh-TW"/>
                        </a:p>
                      </a:txBody>
                      <a:tcPr marL="68580" marR="68580" marT="0" marB="0">
                        <a:blipFill>
                          <a:blip r:embed="rId3"/>
                          <a:stretch>
                            <a:fillRect l="-242570" t="-12963" r="-1606" b="-1501852"/>
                          </a:stretch>
                        </a:blipFill>
                      </a:tcPr>
                    </a:tc>
                    <a:extLst>
                      <a:ext uri="{0D108BD9-81ED-4DB2-BD59-A6C34878D82A}">
                        <a16:rowId xmlns:a16="http://schemas.microsoft.com/office/drawing/2014/main" xmlns="" xmlns:a14="http://schemas.microsoft.com/office/drawing/2010/main" val="676774863"/>
                      </a:ext>
                    </a:extLst>
                  </a:tr>
                  <a:tr h="307972">
                    <a:tc>
                      <a:txBody>
                        <a:bodyPr/>
                        <a:lstStyle/>
                        <a:p>
                          <a:pPr algn="ctr">
                            <a:spcAft>
                              <a:spcPts val="0"/>
                            </a:spcAft>
                          </a:pPr>
                          <a:r>
                            <a:rPr lang="en-US" sz="1200" kern="0">
                              <a:effectLst/>
                            </a:rPr>
                            <a:t>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effectLst/>
                            </a:rPr>
                            <a:t>0.5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3720125147"/>
                      </a:ext>
                    </a:extLst>
                  </a:tr>
                  <a:tr h="307972">
                    <a:tc>
                      <a:txBody>
                        <a:bodyPr/>
                        <a:lstStyle/>
                        <a:p>
                          <a:pPr algn="ctr">
                            <a:spcAft>
                              <a:spcPts val="0"/>
                            </a:spcAft>
                          </a:pPr>
                          <a:r>
                            <a:rPr lang="en-US" sz="1200" kern="0">
                              <a:effectLst/>
                            </a:rPr>
                            <a:t>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effectLst/>
                            </a:rPr>
                            <a:t>0.8</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0.8</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0.64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2947454961"/>
                      </a:ext>
                    </a:extLst>
                  </a:tr>
                  <a:tr h="307972">
                    <a:tc>
                      <a:txBody>
                        <a:bodyPr/>
                        <a:lstStyle/>
                        <a:p>
                          <a:pPr algn="ctr">
                            <a:spcAft>
                              <a:spcPts val="0"/>
                            </a:spcAft>
                          </a:pPr>
                          <a:r>
                            <a:rPr lang="en-US" sz="1200" kern="0">
                              <a:effectLst/>
                            </a:rPr>
                            <a:t>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effectLst/>
                            </a:rPr>
                            <a:t>1.2</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effectLst/>
                            </a:rPr>
                            <a:t>1.2</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1.44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2969920137"/>
                      </a:ext>
                    </a:extLst>
                  </a:tr>
                  <a:tr h="307972">
                    <a:tc>
                      <a:txBody>
                        <a:bodyPr/>
                        <a:lstStyle/>
                        <a:p>
                          <a:pPr algn="ctr">
                            <a:spcAft>
                              <a:spcPts val="0"/>
                            </a:spcAft>
                          </a:pPr>
                          <a:r>
                            <a:rPr lang="en-US" sz="1200" kern="0" dirty="0">
                              <a:effectLst/>
                            </a:rPr>
                            <a:t>4</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1.9</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1.7</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3.61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0.04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857312208"/>
                      </a:ext>
                    </a:extLst>
                  </a:tr>
                  <a:tr h="307972">
                    <a:tc>
                      <a:txBody>
                        <a:bodyPr/>
                        <a:lstStyle/>
                        <a:p>
                          <a:pPr algn="ctr">
                            <a:spcAft>
                              <a:spcPts val="0"/>
                            </a:spcAft>
                          </a:pPr>
                          <a:r>
                            <a:rPr lang="en-US" sz="1200" kern="0">
                              <a:effectLst/>
                            </a:rPr>
                            <a:t>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1.5</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1.7</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2.25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0.04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1670492138"/>
                      </a:ext>
                    </a:extLst>
                  </a:tr>
                  <a:tr h="307972">
                    <a:tc>
                      <a:txBody>
                        <a:bodyPr/>
                        <a:lstStyle/>
                        <a:p>
                          <a:pPr algn="ctr">
                            <a:spcAft>
                              <a:spcPts val="0"/>
                            </a:spcAft>
                          </a:pPr>
                          <a:r>
                            <a:rPr lang="en-US" sz="1200" kern="0">
                              <a:effectLst/>
                            </a:rPr>
                            <a:t>6</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effectLst/>
                            </a:rPr>
                            <a:t>2.5</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3783677111"/>
                      </a:ext>
                    </a:extLst>
                  </a:tr>
                  <a:tr h="307972">
                    <a:tc>
                      <a:txBody>
                        <a:bodyPr/>
                        <a:lstStyle/>
                        <a:p>
                          <a:pPr algn="ctr">
                            <a:spcAft>
                              <a:spcPts val="0"/>
                            </a:spcAft>
                          </a:pPr>
                          <a:r>
                            <a:rPr lang="en-US" sz="1200" kern="0">
                              <a:effectLst/>
                            </a:rPr>
                            <a:t>7</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4.5</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4.0</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20.25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1366037475"/>
                      </a:ext>
                    </a:extLst>
                  </a:tr>
                  <a:tr h="307972">
                    <a:tc>
                      <a:txBody>
                        <a:bodyPr/>
                        <a:lstStyle/>
                        <a:p>
                          <a:pPr algn="ctr">
                            <a:spcAft>
                              <a:spcPts val="0"/>
                            </a:spcAft>
                          </a:pPr>
                          <a:r>
                            <a:rPr lang="en-US" sz="1200" kern="0">
                              <a:effectLst/>
                            </a:rPr>
                            <a:t>8</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4.0</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4.0</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16.00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4060797455"/>
                      </a:ext>
                    </a:extLst>
                  </a:tr>
                  <a:tr h="307972">
                    <a:tc>
                      <a:txBody>
                        <a:bodyPr/>
                        <a:lstStyle/>
                        <a:p>
                          <a:pPr algn="ctr">
                            <a:spcAft>
                              <a:spcPts val="0"/>
                            </a:spcAft>
                          </a:pPr>
                          <a:r>
                            <a:rPr lang="en-US" sz="1200" kern="0">
                              <a:effectLst/>
                            </a:rPr>
                            <a:t>9</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3.5</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4.0</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12.25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1578262464"/>
                      </a:ext>
                    </a:extLst>
                  </a:tr>
                  <a:tr h="307972">
                    <a:tc>
                      <a:txBody>
                        <a:bodyPr/>
                        <a:lstStyle/>
                        <a:p>
                          <a:pPr algn="ctr">
                            <a:spcAft>
                              <a:spcPts val="0"/>
                            </a:spcAft>
                          </a:pPr>
                          <a:r>
                            <a:rPr lang="en-US" sz="1200" kern="0">
                              <a:effectLst/>
                            </a:rPr>
                            <a:t>10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6.0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effectLst/>
                            </a:rPr>
                            <a:t>6.0</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36.00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2961149450"/>
                      </a:ext>
                    </a:extLst>
                  </a:tr>
                  <a:tr h="307972">
                    <a:tc>
                      <a:txBody>
                        <a:bodyPr/>
                        <a:lstStyle/>
                        <a:p>
                          <a:pPr algn="ctr">
                            <a:spcAft>
                              <a:spcPts val="0"/>
                            </a:spcAft>
                          </a:pPr>
                          <a:r>
                            <a:rPr lang="en-US" sz="1200" kern="0">
                              <a:effectLst/>
                            </a:rPr>
                            <a:t>11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7.5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56.25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2694675926"/>
                      </a:ext>
                    </a:extLst>
                  </a:tr>
                  <a:tr h="307972">
                    <a:tc>
                      <a:txBody>
                        <a:bodyPr/>
                        <a:lstStyle/>
                        <a:p>
                          <a:pPr algn="ctr">
                            <a:spcAft>
                              <a:spcPts val="0"/>
                            </a:spcAft>
                          </a:pPr>
                          <a:r>
                            <a:rPr lang="en-US" sz="1200" kern="0">
                              <a:effectLst/>
                            </a:rPr>
                            <a:t>12</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9.2</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9.1</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84.64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0.01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1458820927"/>
                      </a:ext>
                    </a:extLst>
                  </a:tr>
                  <a:tr h="307972">
                    <a:tc>
                      <a:txBody>
                        <a:bodyPr/>
                        <a:lstStyle/>
                        <a:p>
                          <a:pPr algn="ctr">
                            <a:spcAft>
                              <a:spcPts val="0"/>
                            </a:spcAft>
                          </a:pPr>
                          <a:r>
                            <a:rPr lang="en-US" sz="1200" kern="0">
                              <a:effectLst/>
                            </a:rPr>
                            <a:t>13</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solidFill>
                                <a:srgbClr val="FF0000"/>
                              </a:solidFill>
                              <a:effectLst/>
                            </a:rPr>
                            <a:t>9.0</a:t>
                          </a:r>
                          <a:endParaRPr lang="zh-TW" sz="1200" kern="10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solidFill>
                                <a:srgbClr val="FF0000"/>
                              </a:solidFill>
                              <a:effectLst/>
                            </a:rPr>
                            <a:t>9.1</a:t>
                          </a:r>
                          <a:endParaRPr lang="zh-TW" sz="1200" kern="100" dirty="0">
                            <a:solidFill>
                              <a:srgbClr val="FF0000"/>
                            </a:solidFill>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81.00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0.01</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864387606"/>
                      </a:ext>
                    </a:extLst>
                  </a:tr>
                  <a:tr h="307972">
                    <a:tc>
                      <a:txBody>
                        <a:bodyPr/>
                        <a:lstStyle/>
                        <a:p>
                          <a:pPr algn="ctr">
                            <a:spcAft>
                              <a:spcPts val="0"/>
                            </a:spcAft>
                          </a:pPr>
                          <a:r>
                            <a:rPr lang="en-US" sz="1200" kern="0">
                              <a:effectLst/>
                            </a:rPr>
                            <a:t>14</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10.5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10.5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110.25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3698684802"/>
                      </a:ext>
                    </a:extLst>
                  </a:tr>
                  <a:tr h="307972">
                    <a:tc>
                      <a:txBody>
                        <a:bodyPr/>
                        <a:lstStyle/>
                        <a:p>
                          <a:pPr algn="ctr">
                            <a:spcAft>
                              <a:spcPts val="0"/>
                            </a:spcAft>
                          </a:pPr>
                          <a:r>
                            <a:rPr lang="en-US" sz="1200" kern="0">
                              <a:effectLst/>
                            </a:rPr>
                            <a:t>15</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15.0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225.00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a:effectLst/>
                            </a:rPr>
                            <a:t>0</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1427065212"/>
                      </a:ext>
                    </a:extLst>
                  </a:tr>
                  <a:tr h="307972">
                    <a:tc>
                      <a:txBody>
                        <a:bodyPr/>
                        <a:lstStyle/>
                        <a:p>
                          <a:endParaRPr lang="zh-TW" sz="1200" kern="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zh-TW" sz="1200" kern="100">
                            <a:effectLst/>
                            <a:latin typeface="Calibri" panose="020F0502020204030204" pitchFamily="34" charset="0"/>
                            <a:cs typeface="Times New Roman" panose="02020603050405020304" pitchFamily="18" charset="0"/>
                          </a:endParaRPr>
                        </a:p>
                      </a:txBody>
                      <a:tcPr marL="68580" marR="68580" marT="0" marB="0"/>
                    </a:tc>
                    <a:tc>
                      <a:txBody>
                        <a:bodyPr/>
                        <a:lstStyle/>
                        <a:p>
                          <a:endParaRPr lang="zh-TW" sz="1200" kern="100">
                            <a:effectLst/>
                            <a:latin typeface="Calibri" panose="020F0502020204030204" pitchFamily="34" charset="0"/>
                            <a:cs typeface="Times New Roman" panose="02020603050405020304" pitchFamily="18" charset="0"/>
                          </a:endParaRPr>
                        </a:p>
                      </a:txBody>
                      <a:tcPr marL="68580" marR="68580" marT="0" marB="0"/>
                    </a:tc>
                    <a:tc>
                      <a:txBody>
                        <a:bodyPr/>
                        <a:lstStyle/>
                        <a:p>
                          <a:pPr algn="ctr">
                            <a:spcAft>
                              <a:spcPts val="0"/>
                            </a:spcAft>
                          </a:pPr>
                          <a:r>
                            <a:rPr lang="en-US" sz="1200" kern="0">
                              <a:effectLst/>
                            </a:rPr>
                            <a:t>656.08</a:t>
                          </a:r>
                          <a:endParaRPr lang="zh-TW" sz="1200" kern="10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tc>
                      <a:txBody>
                        <a:bodyPr/>
                        <a:lstStyle/>
                        <a:p>
                          <a:pPr algn="ctr">
                            <a:spcAft>
                              <a:spcPts val="0"/>
                            </a:spcAft>
                          </a:pPr>
                          <a:r>
                            <a:rPr lang="en-US" sz="1200" kern="0" dirty="0">
                              <a:effectLst/>
                            </a:rPr>
                            <a:t>0.6</a:t>
                          </a:r>
                          <a:endParaRPr lang="zh-TW" sz="1200" kern="100" dirty="0">
                            <a:effectLst/>
                            <a:latin typeface="Calibri" panose="020F0502020204030204" pitchFamily="34" charset="0"/>
                            <a:ea typeface="新細明體" panose="02020500000000000000" pitchFamily="18" charset="-120"/>
                            <a:cs typeface="Times New Roman" panose="02020603050405020304" pitchFamily="18" charset="0"/>
                          </a:endParaRPr>
                        </a:p>
                      </a:txBody>
                      <a:tcPr marL="68580" marR="68580" marT="0" marB="0"/>
                    </a:tc>
                    <a:extLst>
                      <a:ext uri="{0D108BD9-81ED-4DB2-BD59-A6C34878D82A}">
                        <a16:rowId xmlns:a16="http://schemas.microsoft.com/office/drawing/2014/main" xmlns="" xmlns:a14="http://schemas.microsoft.com/office/drawing/2010/main" val="559556708"/>
                      </a:ext>
                    </a:extLst>
                  </a:tr>
                </a:tbl>
              </a:graphicData>
            </a:graphic>
          </p:graphicFrame>
        </mc:Fallback>
      </mc:AlternateContent>
      <p:sp>
        <p:nvSpPr>
          <p:cNvPr id="10" name="投影片編號版面配置區 9"/>
          <p:cNvSpPr>
            <a:spLocks noGrp="1"/>
          </p:cNvSpPr>
          <p:nvPr>
            <p:ph type="sldNum" sz="quarter" idx="12"/>
          </p:nvPr>
        </p:nvSpPr>
        <p:spPr/>
        <p:txBody>
          <a:bodyPr/>
          <a:lstStyle/>
          <a:p>
            <a:fld id="{90544606-A084-4404-B9A1-9A56BFA65CBE}" type="slidenum">
              <a:rPr lang="zh-TW" altLang="en-US" smtClean="0"/>
              <a:pPr/>
              <a:t>28</a:t>
            </a:fld>
            <a:endParaRPr lang="zh-TW" altLang="en-US"/>
          </a:p>
        </p:txBody>
      </p:sp>
    </p:spTree>
    <p:extLst>
      <p:ext uri="{BB962C8B-B14F-4D97-AF65-F5344CB8AC3E}">
        <p14:creationId xmlns:p14="http://schemas.microsoft.com/office/powerpoint/2010/main" xmlns="" val="3504715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AEBADCA-169D-400F-816E-EE871A169B83}"/>
              </a:ext>
            </a:extLst>
          </p:cNvPr>
          <p:cNvSpPr>
            <a:spLocks noGrp="1"/>
          </p:cNvSpPr>
          <p:nvPr>
            <p:ph type="title"/>
          </p:nvPr>
        </p:nvSpPr>
        <p:spPr/>
        <p:txBody>
          <a:bodyPr/>
          <a:lstStyle/>
          <a:p>
            <a:r>
              <a:rPr lang="en-US" altLang="zh-TW" dirty="0"/>
              <a:t>Deriving proximities</a:t>
            </a:r>
            <a:endParaRPr lang="zh-TW" altLang="en-US" dirty="0"/>
          </a:p>
        </p:txBody>
      </p:sp>
      <p:sp>
        <p:nvSpPr>
          <p:cNvPr id="3" name="內容版面配置區 2">
            <a:extLst>
              <a:ext uri="{FF2B5EF4-FFF2-40B4-BE49-F238E27FC236}">
                <a16:creationId xmlns:a16="http://schemas.microsoft.com/office/drawing/2014/main" xmlns="" id="{D1A6E45F-96AD-4355-BA2D-0342D99134B4}"/>
              </a:ext>
            </a:extLst>
          </p:cNvPr>
          <p:cNvSpPr>
            <a:spLocks noGrp="1"/>
          </p:cNvSpPr>
          <p:nvPr>
            <p:ph idx="1"/>
          </p:nvPr>
        </p:nvSpPr>
        <p:spPr>
          <a:xfrm>
            <a:off x="457200" y="1857364"/>
            <a:ext cx="8686800" cy="5257800"/>
          </a:xfrm>
        </p:spPr>
        <p:txBody>
          <a:bodyPr>
            <a:normAutofit/>
          </a:bodyPr>
          <a:lstStyle/>
          <a:p>
            <a:pPr>
              <a:lnSpc>
                <a:spcPct val="130000"/>
              </a:lnSpc>
              <a:buClr>
                <a:srgbClr val="002060"/>
              </a:buClr>
              <a:buFont typeface="Wingdings" panose="05000000000000000000" pitchFamily="2" charset="2"/>
              <a:buChar char="l"/>
            </a:pPr>
            <a:r>
              <a:rPr lang="en-US" altLang="zh-TW" dirty="0">
                <a:solidFill>
                  <a:srgbClr val="002060"/>
                </a:solidFill>
              </a:rPr>
              <a:t>Proximities indicate the overall (dis)similarity of the objects under investigation. </a:t>
            </a:r>
          </a:p>
          <a:p>
            <a:pPr>
              <a:lnSpc>
                <a:spcPct val="130000"/>
              </a:lnSpc>
              <a:buClr>
                <a:srgbClr val="002060"/>
              </a:buClr>
              <a:buFont typeface="Wingdings" panose="05000000000000000000" pitchFamily="2" charset="2"/>
              <a:buChar char="l"/>
            </a:pPr>
            <a:r>
              <a:rPr lang="en-US" altLang="zh-TW" dirty="0">
                <a:solidFill>
                  <a:srgbClr val="002060"/>
                </a:solidFill>
              </a:rPr>
              <a:t>An MDS program looks for a </a:t>
            </a:r>
            <a:r>
              <a:rPr lang="en-US" altLang="zh-TW" dirty="0">
                <a:solidFill>
                  <a:srgbClr val="C00000"/>
                </a:solidFill>
              </a:rPr>
              <a:t>spatial conﬁguration of the objects</a:t>
            </a:r>
            <a:r>
              <a:rPr lang="en-US" altLang="zh-TW" dirty="0">
                <a:solidFill>
                  <a:srgbClr val="002060"/>
                </a:solidFill>
              </a:rPr>
              <a:t>, so that the </a:t>
            </a:r>
            <a:r>
              <a:rPr lang="en-US" altLang="zh-TW" u="heavy" dirty="0">
                <a:solidFill>
                  <a:srgbClr val="0070C0"/>
                </a:solidFill>
              </a:rPr>
              <a:t>distances</a:t>
            </a:r>
            <a:r>
              <a:rPr lang="en-US" altLang="zh-TW" dirty="0">
                <a:solidFill>
                  <a:srgbClr val="002060"/>
                </a:solidFill>
              </a:rPr>
              <a:t> between the objects match their </a:t>
            </a:r>
            <a:r>
              <a:rPr lang="en-US" altLang="zh-TW" u="heavy" dirty="0">
                <a:solidFill>
                  <a:srgbClr val="0070C0"/>
                </a:solidFill>
              </a:rPr>
              <a:t>proximities</a:t>
            </a:r>
            <a:r>
              <a:rPr lang="en-US" altLang="zh-TW" dirty="0">
                <a:solidFill>
                  <a:srgbClr val="002060"/>
                </a:solidFill>
              </a:rPr>
              <a:t> as closely as possible</a:t>
            </a:r>
            <a:r>
              <a:rPr lang="en-US" altLang="zh-TW" dirty="0" smtClean="0">
                <a:solidFill>
                  <a:srgbClr val="002060"/>
                </a:solidFill>
              </a:rPr>
              <a:t>.</a:t>
            </a:r>
            <a:endParaRPr lang="en-US" altLang="zh-TW" dirty="0">
              <a:solidFill>
                <a:srgbClr val="002060"/>
              </a:solidFill>
            </a:endParaRPr>
          </a:p>
        </p:txBody>
      </p:sp>
      <p:sp>
        <p:nvSpPr>
          <p:cNvPr id="8" name="投影片編號版面配置區 7"/>
          <p:cNvSpPr>
            <a:spLocks noGrp="1"/>
          </p:cNvSpPr>
          <p:nvPr>
            <p:ph type="sldNum" sz="quarter" idx="12"/>
          </p:nvPr>
        </p:nvSpPr>
        <p:spPr/>
        <p:txBody>
          <a:bodyPr/>
          <a:lstStyle/>
          <a:p>
            <a:fld id="{90544606-A084-4404-B9A1-9A56BFA65CBE}" type="slidenum">
              <a:rPr lang="zh-TW" altLang="en-US" smtClean="0"/>
              <a:pPr/>
              <a:t>2</a:t>
            </a:fld>
            <a:endParaRPr lang="zh-TW" altLang="en-US"/>
          </a:p>
        </p:txBody>
      </p:sp>
      <p:sp>
        <p:nvSpPr>
          <p:cNvPr id="5" name="文字方塊 4"/>
          <p:cNvSpPr txBox="1"/>
          <p:nvPr/>
        </p:nvSpPr>
        <p:spPr>
          <a:xfrm>
            <a:off x="428596" y="5786454"/>
            <a:ext cx="1407758" cy="646331"/>
          </a:xfrm>
          <a:prstGeom prst="rect">
            <a:avLst/>
          </a:prstGeom>
          <a:noFill/>
        </p:spPr>
        <p:txBody>
          <a:bodyPr wrap="none" rtlCol="0">
            <a:spAutoFit/>
          </a:bodyPr>
          <a:lstStyle/>
          <a:p>
            <a:r>
              <a:rPr lang="zh-TW" altLang="en-US" sz="1200" dirty="0" smtClean="0"/>
              <a:t>●重要名詞解釋</a:t>
            </a:r>
            <a:endParaRPr lang="en-US" altLang="zh-TW" sz="1200" dirty="0" smtClean="0"/>
          </a:p>
          <a:p>
            <a:r>
              <a:rPr lang="en-US" altLang="zh-TW" sz="1200" dirty="0" smtClean="0"/>
              <a:t>Proximity : </a:t>
            </a:r>
            <a:r>
              <a:rPr lang="zh-TW" altLang="en-US" sz="1200" dirty="0" smtClean="0"/>
              <a:t>鄰近度</a:t>
            </a:r>
            <a:endParaRPr lang="en-US" altLang="zh-TW" sz="1200" dirty="0" smtClean="0"/>
          </a:p>
          <a:p>
            <a:r>
              <a:rPr lang="en-US" altLang="zh-TW" sz="1200" dirty="0" smtClean="0"/>
              <a:t>Similarity : </a:t>
            </a:r>
            <a:r>
              <a:rPr lang="zh-TW" altLang="en-US" sz="1200" dirty="0" smtClean="0"/>
              <a:t>相似度</a:t>
            </a:r>
            <a:endParaRPr lang="en-US" altLang="zh-TW" sz="1200" dirty="0" smtClean="0"/>
          </a:p>
        </p:txBody>
      </p:sp>
    </p:spTree>
    <p:extLst>
      <p:ext uri="{BB962C8B-B14F-4D97-AF65-F5344CB8AC3E}">
        <p14:creationId xmlns:p14="http://schemas.microsoft.com/office/powerpoint/2010/main" xmlns="" val="114701132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en-US" altLang="zh-TW" sz="4800" dirty="0" err="1" smtClean="0"/>
              <a:t>Nonmetric</a:t>
            </a:r>
            <a:r>
              <a:rPr lang="en-US" altLang="zh-TW" sz="4800" dirty="0" smtClean="0"/>
              <a:t> </a:t>
            </a:r>
            <a:r>
              <a:rPr lang="en-US" altLang="zh-TW" dirty="0" smtClean="0"/>
              <a:t>MDS</a:t>
            </a:r>
            <a:r>
              <a:rPr lang="en-US" altLang="zh-TW" dirty="0" smtClean="0">
                <a:solidFill>
                  <a:schemeClr val="bg2">
                    <a:lumMod val="50000"/>
                  </a:schemeClr>
                </a:solidFill>
              </a:rPr>
              <a:t> </a:t>
            </a:r>
            <a:br>
              <a:rPr lang="en-US" altLang="zh-TW" dirty="0" smtClean="0">
                <a:solidFill>
                  <a:schemeClr val="bg2">
                    <a:lumMod val="50000"/>
                  </a:schemeClr>
                </a:solidFill>
              </a:rPr>
            </a:br>
            <a:r>
              <a:rPr lang="en-US" altLang="zh-TW" dirty="0" smtClean="0">
                <a:solidFill>
                  <a:schemeClr val="bg2">
                    <a:lumMod val="50000"/>
                  </a:schemeClr>
                </a:solidFill>
              </a:rPr>
              <a:t>--</a:t>
            </a:r>
            <a:r>
              <a:rPr lang="en-US" altLang="zh-TW" dirty="0" smtClean="0"/>
              <a:t> </a:t>
            </a:r>
            <a:r>
              <a:rPr lang="en-US" altLang="zh-TW" dirty="0" smtClean="0">
                <a:solidFill>
                  <a:schemeClr val="accent1">
                    <a:lumMod val="50000"/>
                  </a:schemeClr>
                </a:solidFill>
              </a:rPr>
              <a:t>example of monotonic transformation</a:t>
            </a:r>
            <a:endParaRPr lang="zh-TW" altLang="en-US" dirty="0"/>
          </a:p>
        </p:txBody>
      </p:sp>
      <p:sp>
        <p:nvSpPr>
          <p:cNvPr id="4" name="投影片編號版面配置區 3"/>
          <p:cNvSpPr>
            <a:spLocks noGrp="1"/>
          </p:cNvSpPr>
          <p:nvPr>
            <p:ph type="sldNum" sz="quarter" idx="12"/>
          </p:nvPr>
        </p:nvSpPr>
        <p:spPr/>
        <p:txBody>
          <a:bodyPr/>
          <a:lstStyle/>
          <a:p>
            <a:fld id="{90544606-A084-4404-B9A1-9A56BFA65CBE}" type="slidenum">
              <a:rPr lang="zh-TW" altLang="en-US" smtClean="0"/>
              <a:pPr/>
              <a:t>29</a:t>
            </a:fld>
            <a:endParaRPr lang="zh-TW" altLang="en-US"/>
          </a:p>
        </p:txBody>
      </p:sp>
      <p:pic>
        <p:nvPicPr>
          <p:cNvPr id="5" name="內容版面配置區 4">
            <a:extLst>
              <a:ext uri="{FF2B5EF4-FFF2-40B4-BE49-F238E27FC236}">
                <a16:creationId xmlns:a16="http://schemas.microsoft.com/office/drawing/2014/main" xmlns="" id="{2600B9B7-7096-4A39-A5DE-A77CA3B5802B}"/>
              </a:ext>
            </a:extLst>
          </p:cNvPr>
          <p:cNvPicPr>
            <a:picLocks noGrp="1" noChangeAspect="1"/>
          </p:cNvPicPr>
          <p:nvPr>
            <p:ph idx="1"/>
          </p:nvPr>
        </p:nvPicPr>
        <p:blipFill>
          <a:blip r:embed="rId2" cstate="print"/>
          <a:stretch>
            <a:fillRect/>
          </a:stretch>
        </p:blipFill>
        <p:spPr>
          <a:xfrm>
            <a:off x="1154430" y="1905000"/>
            <a:ext cx="6835140" cy="42672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9ACADF4-DB12-4002-9415-97C4368B724C}"/>
              </a:ext>
            </a:extLst>
          </p:cNvPr>
          <p:cNvSpPr>
            <a:spLocks noGrp="1"/>
          </p:cNvSpPr>
          <p:nvPr>
            <p:ph type="title"/>
          </p:nvPr>
        </p:nvSpPr>
        <p:spPr>
          <a:xfrm>
            <a:off x="457200" y="533400"/>
            <a:ext cx="8686800" cy="990600"/>
          </a:xfrm>
        </p:spPr>
        <p:txBody>
          <a:bodyPr>
            <a:normAutofit fontScale="90000"/>
          </a:bodyPr>
          <a:lstStyle/>
          <a:p>
            <a:r>
              <a:rPr lang="en-US" altLang="zh-TW" sz="4400" dirty="0"/>
              <a:t>Nonmetric MDS</a:t>
            </a:r>
            <a:r>
              <a:rPr lang="en-US" altLang="zh-TW" sz="4400" dirty="0">
                <a:solidFill>
                  <a:schemeClr val="bg2">
                    <a:lumMod val="50000"/>
                  </a:schemeClr>
                </a:solidFill>
              </a:rPr>
              <a:t> </a:t>
            </a:r>
            <a:r>
              <a:rPr lang="en-US" altLang="zh-TW" dirty="0">
                <a:solidFill>
                  <a:schemeClr val="bg2">
                    <a:lumMod val="50000"/>
                  </a:schemeClr>
                </a:solidFill>
              </a:rPr>
              <a:t>--</a:t>
            </a:r>
            <a:r>
              <a:rPr lang="en-US" altLang="zh-TW" dirty="0"/>
              <a:t> </a:t>
            </a:r>
            <a:r>
              <a:rPr lang="en-US" altLang="zh-TW" sz="3600" dirty="0">
                <a:solidFill>
                  <a:schemeClr val="accent1">
                    <a:lumMod val="50000"/>
                  </a:schemeClr>
                </a:solidFill>
              </a:rPr>
              <a:t>stress and goodness of fit</a:t>
            </a:r>
            <a:endParaRPr lang="zh-TW" altLang="en-US" sz="3600" dirty="0"/>
          </a:p>
        </p:txBody>
      </p:sp>
      <p:graphicFrame>
        <p:nvGraphicFramePr>
          <p:cNvPr id="10" name="表格 10">
            <a:extLst>
              <a:ext uri="{FF2B5EF4-FFF2-40B4-BE49-F238E27FC236}">
                <a16:creationId xmlns:a16="http://schemas.microsoft.com/office/drawing/2014/main" xmlns="" id="{F12E0B44-2DB3-4D8E-97CA-55F0358BDFB7}"/>
              </a:ext>
            </a:extLst>
          </p:cNvPr>
          <p:cNvGraphicFramePr>
            <a:graphicFrameLocks noGrp="1"/>
          </p:cNvGraphicFramePr>
          <p:nvPr>
            <p:ph idx="1"/>
            <p:extLst>
              <p:ext uri="{D42A27DB-BD31-4B8C-83A1-F6EECF244321}">
                <p14:modId xmlns:p14="http://schemas.microsoft.com/office/powerpoint/2010/main" xmlns="" val="345619917"/>
              </p:ext>
            </p:extLst>
          </p:nvPr>
        </p:nvGraphicFramePr>
        <p:xfrm>
          <a:off x="457200" y="1600200"/>
          <a:ext cx="8229600" cy="1010920"/>
        </p:xfrm>
        <a:graphic>
          <a:graphicData uri="http://schemas.openxmlformats.org/drawingml/2006/table">
            <a:tbl>
              <a:tblPr firstRow="1" bandRow="1">
                <a:tableStyleId>{C4B1156A-380E-4F78-BDF5-A606A8083BF9}</a:tableStyleId>
              </a:tblPr>
              <a:tblGrid>
                <a:gridCol w="1371600">
                  <a:extLst>
                    <a:ext uri="{9D8B030D-6E8A-4147-A177-3AD203B41FA5}">
                      <a16:colId xmlns:a16="http://schemas.microsoft.com/office/drawing/2014/main" xmlns="" val="1229156946"/>
                    </a:ext>
                  </a:extLst>
                </a:gridCol>
                <a:gridCol w="1371600">
                  <a:extLst>
                    <a:ext uri="{9D8B030D-6E8A-4147-A177-3AD203B41FA5}">
                      <a16:colId xmlns:a16="http://schemas.microsoft.com/office/drawing/2014/main" xmlns="" val="1489043229"/>
                    </a:ext>
                  </a:extLst>
                </a:gridCol>
                <a:gridCol w="1371600">
                  <a:extLst>
                    <a:ext uri="{9D8B030D-6E8A-4147-A177-3AD203B41FA5}">
                      <a16:colId xmlns:a16="http://schemas.microsoft.com/office/drawing/2014/main" xmlns="" val="3503355724"/>
                    </a:ext>
                  </a:extLst>
                </a:gridCol>
                <a:gridCol w="1371600">
                  <a:extLst>
                    <a:ext uri="{9D8B030D-6E8A-4147-A177-3AD203B41FA5}">
                      <a16:colId xmlns:a16="http://schemas.microsoft.com/office/drawing/2014/main" xmlns="" val="3669545505"/>
                    </a:ext>
                  </a:extLst>
                </a:gridCol>
                <a:gridCol w="1371600">
                  <a:extLst>
                    <a:ext uri="{9D8B030D-6E8A-4147-A177-3AD203B41FA5}">
                      <a16:colId xmlns:a16="http://schemas.microsoft.com/office/drawing/2014/main" xmlns="" val="3359928781"/>
                    </a:ext>
                  </a:extLst>
                </a:gridCol>
                <a:gridCol w="1371600">
                  <a:extLst>
                    <a:ext uri="{9D8B030D-6E8A-4147-A177-3AD203B41FA5}">
                      <a16:colId xmlns:a16="http://schemas.microsoft.com/office/drawing/2014/main" xmlns="" val="4057913993"/>
                    </a:ext>
                  </a:extLst>
                </a:gridCol>
              </a:tblGrid>
              <a:tr h="370840">
                <a:tc>
                  <a:txBody>
                    <a:bodyPr/>
                    <a:lstStyle/>
                    <a:p>
                      <a:r>
                        <a:rPr lang="en-US" altLang="zh-TW" b="1" dirty="0"/>
                        <a:t>Stress</a:t>
                      </a:r>
                      <a:endParaRPr lang="zh-TW" altLang="en-US" b="1" dirty="0">
                        <a:solidFill>
                          <a:schemeClr val="tx1"/>
                        </a:solidFill>
                        <a:latin typeface="+mn-lt"/>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0" dirty="0">
                          <a:solidFill>
                            <a:schemeClr val="tx1">
                              <a:lumMod val="90000"/>
                              <a:lumOff val="10000"/>
                            </a:schemeClr>
                          </a:solidFill>
                        </a:rPr>
                        <a:t>&gt;0.20</a:t>
                      </a:r>
                      <a:endParaRPr lang="zh-TW" altLang="en-US" b="0" dirty="0">
                        <a:solidFill>
                          <a:schemeClr val="tx1">
                            <a:lumMod val="90000"/>
                            <a:lumOff val="10000"/>
                          </a:schemeClr>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0" dirty="0">
                          <a:solidFill>
                            <a:schemeClr val="tx1">
                              <a:lumMod val="90000"/>
                              <a:lumOff val="10000"/>
                            </a:schemeClr>
                          </a:solidFill>
                        </a:rPr>
                        <a:t>0.10</a:t>
                      </a:r>
                      <a:endParaRPr lang="zh-TW" altLang="en-US" b="0" dirty="0">
                        <a:solidFill>
                          <a:schemeClr val="tx1">
                            <a:lumMod val="90000"/>
                            <a:lumOff val="10000"/>
                          </a:schemeClr>
                        </a:solidFill>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0" dirty="0">
                          <a:solidFill>
                            <a:schemeClr val="tx1">
                              <a:lumMod val="90000"/>
                              <a:lumOff val="10000"/>
                            </a:schemeClr>
                          </a:solidFill>
                        </a:rPr>
                        <a:t>0.05</a:t>
                      </a:r>
                      <a:endParaRPr lang="zh-TW" altLang="en-US" b="0" dirty="0">
                        <a:solidFill>
                          <a:schemeClr val="tx1">
                            <a:lumMod val="90000"/>
                            <a:lumOff val="10000"/>
                          </a:schemeClr>
                        </a:solidFill>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0" dirty="0">
                          <a:solidFill>
                            <a:schemeClr val="tx1">
                              <a:lumMod val="90000"/>
                              <a:lumOff val="10000"/>
                            </a:schemeClr>
                          </a:solidFill>
                        </a:rPr>
                        <a:t>0.025</a:t>
                      </a:r>
                      <a:endParaRPr lang="zh-TW" altLang="en-US" b="0" dirty="0">
                        <a:solidFill>
                          <a:schemeClr val="tx1">
                            <a:lumMod val="90000"/>
                            <a:lumOff val="10000"/>
                          </a:schemeClr>
                        </a:solidFill>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0" dirty="0">
                          <a:solidFill>
                            <a:schemeClr val="tx1">
                              <a:lumMod val="90000"/>
                              <a:lumOff val="10000"/>
                            </a:schemeClr>
                          </a:solidFill>
                        </a:rPr>
                        <a:t>0.00</a:t>
                      </a:r>
                      <a:endParaRPr lang="zh-TW" altLang="en-US" b="0" dirty="0">
                        <a:solidFill>
                          <a:schemeClr val="tx1">
                            <a:lumMod val="90000"/>
                            <a:lumOff val="10000"/>
                          </a:schemeClr>
                        </a:solidFill>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48683867"/>
                  </a:ext>
                </a:extLst>
              </a:tr>
              <a:tr h="370840">
                <a:tc>
                  <a:txBody>
                    <a:bodyPr/>
                    <a:lstStyle/>
                    <a:p>
                      <a:r>
                        <a:rPr lang="en-US" altLang="zh-TW" b="1" dirty="0"/>
                        <a:t>Goodness of fit</a:t>
                      </a:r>
                      <a:endParaRPr lang="zh-TW" altLang="en-US" b="1" dirty="0">
                        <a:solidFill>
                          <a:schemeClr val="tx1"/>
                        </a:solidFill>
                        <a:latin typeface="+mn-lt"/>
                        <a:cs typeface="Times New Roman" panose="02020603050405020304" pitchFamily="18" charset="0"/>
                      </a:endParaRPr>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0" dirty="0">
                          <a:solidFill>
                            <a:schemeClr val="tx1">
                              <a:lumMod val="90000"/>
                              <a:lumOff val="10000"/>
                            </a:schemeClr>
                          </a:solidFill>
                        </a:rPr>
                        <a:t>poor</a:t>
                      </a:r>
                      <a:endParaRPr lang="zh-TW" altLang="en-US" b="0" dirty="0">
                        <a:solidFill>
                          <a:schemeClr val="tx1">
                            <a:lumMod val="90000"/>
                            <a:lumOff val="10000"/>
                          </a:schemeClr>
                        </a:solidFill>
                      </a:endParaRPr>
                    </a:p>
                  </a:txBody>
                  <a:tcPr anchor="ctr">
                    <a:lnL w="28575" cap="flat" cmpd="sng" algn="ctr">
                      <a:solidFill>
                        <a:schemeClr val="tx1"/>
                      </a:solidFill>
                      <a:prstDash val="solid"/>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0" dirty="0">
                          <a:solidFill>
                            <a:schemeClr val="tx1">
                              <a:lumMod val="90000"/>
                              <a:lumOff val="10000"/>
                            </a:schemeClr>
                          </a:solidFill>
                        </a:rPr>
                        <a:t>fair</a:t>
                      </a:r>
                      <a:endParaRPr lang="zh-TW" altLang="en-US" b="0" dirty="0">
                        <a:solidFill>
                          <a:schemeClr val="tx1">
                            <a:lumMod val="90000"/>
                            <a:lumOff val="10000"/>
                          </a:schemeClr>
                        </a:solidFill>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0" dirty="0">
                          <a:solidFill>
                            <a:schemeClr val="tx1">
                              <a:lumMod val="90000"/>
                              <a:lumOff val="10000"/>
                            </a:schemeClr>
                          </a:solidFill>
                        </a:rPr>
                        <a:t>good</a:t>
                      </a:r>
                      <a:endParaRPr lang="zh-TW" altLang="en-US" b="0" dirty="0">
                        <a:solidFill>
                          <a:schemeClr val="tx1">
                            <a:lumMod val="90000"/>
                            <a:lumOff val="10000"/>
                          </a:schemeClr>
                        </a:solidFill>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0" dirty="0">
                          <a:solidFill>
                            <a:schemeClr val="tx1">
                              <a:lumMod val="90000"/>
                              <a:lumOff val="10000"/>
                            </a:schemeClr>
                          </a:solidFill>
                        </a:rPr>
                        <a:t>excellent</a:t>
                      </a:r>
                      <a:endParaRPr lang="zh-TW" altLang="en-US" b="0" dirty="0">
                        <a:solidFill>
                          <a:schemeClr val="tx1">
                            <a:lumMod val="90000"/>
                            <a:lumOff val="10000"/>
                          </a:schemeClr>
                        </a:solidFill>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ysDot"/>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tc>
                  <a:txBody>
                    <a:bodyPr/>
                    <a:lstStyle/>
                    <a:p>
                      <a:pPr algn="ctr"/>
                      <a:r>
                        <a:rPr lang="en-US" altLang="zh-TW" b="0" dirty="0">
                          <a:solidFill>
                            <a:schemeClr val="tx1">
                              <a:lumMod val="90000"/>
                              <a:lumOff val="10000"/>
                            </a:schemeClr>
                          </a:solidFill>
                        </a:rPr>
                        <a:t>perfect</a:t>
                      </a:r>
                      <a:endParaRPr lang="zh-TW" altLang="en-US" b="0" dirty="0">
                        <a:solidFill>
                          <a:schemeClr val="tx1">
                            <a:lumMod val="90000"/>
                            <a:lumOff val="10000"/>
                          </a:schemeClr>
                        </a:solidFill>
                      </a:endParaRPr>
                    </a:p>
                  </a:txBody>
                  <a:tcPr anchor="ctr">
                    <a:lnL w="28575" cap="flat" cmpd="sng" algn="ctr">
                      <a:solidFill>
                        <a:schemeClr val="tx1"/>
                      </a:solidFill>
                      <a:prstDash val="sysDot"/>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2624928188"/>
                  </a:ext>
                </a:extLst>
              </a:tr>
            </a:tbl>
          </a:graphicData>
        </a:graphic>
      </p:graphicFrame>
      <p:pic>
        <p:nvPicPr>
          <p:cNvPr id="12" name="圖片 11">
            <a:extLst>
              <a:ext uri="{FF2B5EF4-FFF2-40B4-BE49-F238E27FC236}">
                <a16:creationId xmlns:a16="http://schemas.microsoft.com/office/drawing/2014/main" xmlns="" id="{21D16190-2F8E-4E6E-A88A-B159590BC37E}"/>
              </a:ext>
            </a:extLst>
          </p:cNvPr>
          <p:cNvPicPr>
            <a:picLocks noChangeAspect="1"/>
          </p:cNvPicPr>
          <p:nvPr/>
        </p:nvPicPr>
        <p:blipFill>
          <a:blip r:embed="rId2" cstate="print"/>
          <a:stretch>
            <a:fillRect/>
          </a:stretch>
        </p:blipFill>
        <p:spPr>
          <a:xfrm>
            <a:off x="209550" y="2729666"/>
            <a:ext cx="8724900" cy="4114800"/>
          </a:xfrm>
          <a:prstGeom prst="rect">
            <a:avLst/>
          </a:prstGeom>
        </p:spPr>
      </p:pic>
      <p:sp>
        <p:nvSpPr>
          <p:cNvPr id="9" name="投影片編號版面配置區 8"/>
          <p:cNvSpPr>
            <a:spLocks noGrp="1"/>
          </p:cNvSpPr>
          <p:nvPr>
            <p:ph type="sldNum" sz="quarter" idx="12"/>
          </p:nvPr>
        </p:nvSpPr>
        <p:spPr/>
        <p:txBody>
          <a:bodyPr/>
          <a:lstStyle/>
          <a:p>
            <a:fld id="{90544606-A084-4404-B9A1-9A56BFA65CBE}" type="slidenum">
              <a:rPr lang="zh-TW" altLang="en-US" smtClean="0"/>
              <a:pPr/>
              <a:t>30</a:t>
            </a:fld>
            <a:endParaRPr lang="zh-TW" altLang="en-US"/>
          </a:p>
        </p:txBody>
      </p:sp>
    </p:spTree>
    <p:extLst>
      <p:ext uri="{BB962C8B-B14F-4D97-AF65-F5344CB8AC3E}">
        <p14:creationId xmlns:p14="http://schemas.microsoft.com/office/powerpoint/2010/main" xmlns="" val="3072635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9CB4594-CCEF-4464-9701-345EF0244B79}"/>
              </a:ext>
            </a:extLst>
          </p:cNvPr>
          <p:cNvSpPr>
            <a:spLocks noGrp="1"/>
          </p:cNvSpPr>
          <p:nvPr>
            <p:ph type="title"/>
          </p:nvPr>
        </p:nvSpPr>
        <p:spPr>
          <a:xfrm>
            <a:off x="457200" y="533400"/>
            <a:ext cx="8686800" cy="990600"/>
          </a:xfrm>
        </p:spPr>
        <p:txBody>
          <a:bodyPr>
            <a:normAutofit/>
          </a:bodyPr>
          <a:lstStyle/>
          <a:p>
            <a:r>
              <a:rPr lang="en-US" altLang="zh-TW" dirty="0"/>
              <a:t>Basics of a nonmetric MDS algorithm</a:t>
            </a:r>
            <a:endParaRPr lang="zh-TW" altLang="en-US" dirty="0"/>
          </a:p>
        </p:txBody>
      </p:sp>
      <mc:AlternateContent xmlns:mc="http://schemas.openxmlformats.org/markup-compatibility/2006">
        <mc:Choice xmlns:a14="http://schemas.microsoft.com/office/drawing/2010/main" xmlns="" Requires="a14">
          <p:sp>
            <p:nvSpPr>
              <p:cNvPr id="4" name="矩形 3">
                <a:extLst>
                  <a:ext uri="{FF2B5EF4-FFF2-40B4-BE49-F238E27FC236}">
                    <a16:creationId xmlns:a16="http://schemas.microsoft.com/office/drawing/2014/main" id="{4DFF48F0-5254-482C-8572-DE247A13C5D7}"/>
                  </a:ext>
                </a:extLst>
              </p:cNvPr>
              <p:cNvSpPr/>
              <p:nvPr/>
            </p:nvSpPr>
            <p:spPr>
              <a:xfrm>
                <a:off x="925278" y="1615554"/>
                <a:ext cx="2710618" cy="5328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Proximities matrix : </a:t>
                </a:r>
                <a14:m>
                  <m:oMath xmlns:m="http://schemas.openxmlformats.org/officeDocument/2006/math">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𝑝</m:t>
                        </m:r>
                      </m:e>
                      <m:sub>
                        <m:r>
                          <a:rPr lang="en-US" altLang="zh-TW" sz="2000" i="1">
                            <a:latin typeface="Cambria Math" panose="02040503050406030204" pitchFamily="18" charset="0"/>
                          </a:rPr>
                          <m:t>𝑖𝑗</m:t>
                        </m:r>
                      </m:sub>
                    </m:sSub>
                  </m:oMath>
                </a14:m>
                <a:endParaRPr lang="zh-TW" altLang="en-US" sz="2000" baseline="-25000" dirty="0"/>
              </a:p>
            </p:txBody>
          </p:sp>
        </mc:Choice>
        <mc:Fallback>
          <p:sp>
            <p:nvSpPr>
              <p:cNvPr id="4" name="矩形 3">
                <a:extLst>
                  <a:ext uri="{FF2B5EF4-FFF2-40B4-BE49-F238E27FC236}">
                    <a16:creationId xmlns:a16="http://schemas.microsoft.com/office/drawing/2014/main" xmlns="" xmlns:a14="http://schemas.microsoft.com/office/drawing/2010/main" id="{4DFF48F0-5254-482C-8572-DE247A13C5D7}"/>
                  </a:ext>
                </a:extLst>
              </p:cNvPr>
              <p:cNvSpPr>
                <a:spLocks noRot="1" noChangeAspect="1" noMove="1" noResize="1" noEditPoints="1" noAdjustHandles="1" noChangeArrowheads="1" noChangeShapeType="1" noTextEdit="1"/>
              </p:cNvSpPr>
              <p:nvPr/>
            </p:nvSpPr>
            <p:spPr>
              <a:xfrm>
                <a:off x="925278" y="1615554"/>
                <a:ext cx="2710618" cy="532823"/>
              </a:xfrm>
              <a:prstGeom prst="rect">
                <a:avLst/>
              </a:prstGeom>
              <a:blipFill>
                <a:blip r:embed="rId2" cstate="print"/>
                <a:stretch>
                  <a:fillRect l="-1786" b="-3297"/>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6" name="矩形 5">
                <a:extLst>
                  <a:ext uri="{FF2B5EF4-FFF2-40B4-BE49-F238E27FC236}">
                    <a16:creationId xmlns:a16="http://schemas.microsoft.com/office/drawing/2014/main" id="{E82CF248-5BE6-40C6-B7A8-60207AD5CEED}"/>
                  </a:ext>
                </a:extLst>
              </p:cNvPr>
              <p:cNvSpPr/>
              <p:nvPr/>
            </p:nvSpPr>
            <p:spPr>
              <a:xfrm>
                <a:off x="889248" y="2492895"/>
                <a:ext cx="2962672" cy="636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000" b="0" i="1" smtClean="0">
                          <a:latin typeface="Cambria Math" panose="02040503050406030204" pitchFamily="18" charset="0"/>
                        </a:rPr>
                        <m:t>𝑋</m:t>
                      </m:r>
                      <m:r>
                        <a:rPr lang="en-US" altLang="zh-TW" sz="2000" b="0" i="1" smtClean="0">
                          <a:latin typeface="Cambria Math" panose="02040503050406030204" pitchFamily="18" charset="0"/>
                        </a:rPr>
                        <m:t>=</m:t>
                      </m:r>
                      <m:d>
                        <m:dPr>
                          <m:begChr m:val="["/>
                          <m:endChr m:val="]"/>
                          <m:ctrlPr>
                            <a:rPr lang="en-US" altLang="zh-TW" sz="2000" b="0" i="1" smtClean="0">
                              <a:latin typeface="Cambria Math" panose="02040503050406030204" pitchFamily="18" charset="0"/>
                            </a:rPr>
                          </m:ctrlPr>
                        </m:dPr>
                        <m:e>
                          <m:sSub>
                            <m:sSubPr>
                              <m:ctrlPr>
                                <a:rPr lang="en-US" altLang="zh-TW" sz="2000" b="0" i="1" smtClean="0">
                                  <a:latin typeface="Cambria Math" panose="02040503050406030204" pitchFamily="18" charset="0"/>
                                </a:rPr>
                              </m:ctrlPr>
                            </m:sSubPr>
                            <m:e>
                              <m:acc>
                                <m:accPr>
                                  <m:chr m:val="⃑"/>
                                  <m:ctrlPr>
                                    <a:rPr lang="en-US" altLang="zh-TW" sz="2000" b="0" i="1" smtClean="0">
                                      <a:latin typeface="Cambria Math" panose="02040503050406030204" pitchFamily="18" charset="0"/>
                                    </a:rPr>
                                  </m:ctrlPr>
                                </m:accPr>
                                <m:e>
                                  <m:r>
                                    <a:rPr lang="en-US" altLang="zh-TW" sz="2000" b="0" i="1" smtClean="0">
                                      <a:latin typeface="Cambria Math" panose="02040503050406030204" pitchFamily="18" charset="0"/>
                                    </a:rPr>
                                    <m:t>𝑥</m:t>
                                  </m:r>
                                </m:e>
                              </m:acc>
                            </m:e>
                            <m:sub>
                              <m:r>
                                <a:rPr lang="en-US" altLang="zh-TW" sz="2000" b="0" i="1" smtClean="0">
                                  <a:latin typeface="Cambria Math" panose="02040503050406030204" pitchFamily="18" charset="0"/>
                                </a:rPr>
                                <m:t>1</m:t>
                              </m:r>
                            </m:sub>
                          </m:sSub>
                          <m:r>
                            <a:rPr lang="en-US" altLang="zh-TW" sz="2000" b="0" i="1" smtClean="0">
                              <a:latin typeface="Cambria Math" panose="02040503050406030204" pitchFamily="18" charset="0"/>
                              <a:ea typeface="Cambria Math" panose="02040503050406030204" pitchFamily="18" charset="0"/>
                            </a:rPr>
                            <m:t>⋯</m:t>
                          </m:r>
                          <m:sSub>
                            <m:sSubPr>
                              <m:ctrlPr>
                                <a:rPr lang="en-US" altLang="zh-TW" sz="2000" i="1">
                                  <a:latin typeface="Cambria Math" panose="02040503050406030204" pitchFamily="18" charset="0"/>
                                </a:rPr>
                              </m:ctrlPr>
                            </m:sSubPr>
                            <m:e>
                              <m:acc>
                                <m:accPr>
                                  <m:chr m:val="⃑"/>
                                  <m:ctrlPr>
                                    <a:rPr lang="en-US" altLang="zh-TW" sz="2000" i="1">
                                      <a:latin typeface="Cambria Math" panose="02040503050406030204" pitchFamily="18" charset="0"/>
                                    </a:rPr>
                                  </m:ctrlPr>
                                </m:accPr>
                                <m:e>
                                  <m:r>
                                    <a:rPr lang="en-US" altLang="zh-TW" sz="2000" i="1">
                                      <a:latin typeface="Cambria Math" panose="02040503050406030204" pitchFamily="18" charset="0"/>
                                    </a:rPr>
                                    <m:t>𝑥</m:t>
                                  </m:r>
                                </m:e>
                              </m:acc>
                            </m:e>
                            <m:sub>
                              <m:r>
                                <a:rPr lang="en-US" altLang="zh-TW" sz="2000" b="0" i="1" smtClean="0">
                                  <a:latin typeface="Cambria Math" panose="02040503050406030204" pitchFamily="18" charset="0"/>
                                </a:rPr>
                                <m:t>𝑛</m:t>
                              </m:r>
                            </m:sub>
                          </m:sSub>
                        </m:e>
                      </m:d>
                      <m:r>
                        <m:rPr>
                          <m:sty m:val="p"/>
                        </m:rPr>
                        <a:rPr lang="en-US" altLang="zh-TW" sz="2000" b="0" i="0" baseline="30000" smtClean="0">
                          <a:latin typeface="Cambria Math" panose="02040503050406030204" pitchFamily="18" charset="0"/>
                        </a:rPr>
                        <m:t>T</m:t>
                      </m:r>
                      <m:r>
                        <a:rPr lang="en-US" altLang="zh-TW" sz="2000" b="0" i="1" smtClean="0">
                          <a:latin typeface="Cambria Math" panose="02040503050406030204" pitchFamily="18" charset="0"/>
                          <a:ea typeface="Cambria Math" panose="02040503050406030204" pitchFamily="18" charset="0"/>
                        </a:rPr>
                        <m:t>∈</m:t>
                      </m:r>
                      <m:sSup>
                        <m:sSupPr>
                          <m:ctrlPr>
                            <a:rPr lang="en-US" altLang="zh-TW" sz="2000" b="0" i="1" smtClean="0">
                              <a:latin typeface="Cambria Math" panose="02040503050406030204" pitchFamily="18" charset="0"/>
                              <a:ea typeface="Cambria Math" panose="02040503050406030204" pitchFamily="18" charset="0"/>
                            </a:rPr>
                          </m:ctrlPr>
                        </m:sSupPr>
                        <m:e>
                          <m:r>
                            <m:rPr>
                              <m:nor/>
                            </m:rPr>
                            <a:rPr lang="en-US" altLang="zh-TW" sz="2000" dirty="0">
                              <a:latin typeface="Arial Unicode MS"/>
                              <a:ea typeface="Arial Unicode MS"/>
                              <a:cs typeface="Arial Unicode MS"/>
                            </a:rPr>
                            <m:t>ℝ</m:t>
                          </m:r>
                        </m:e>
                        <m:sup>
                          <m:r>
                            <a:rPr lang="en-US" altLang="zh-TW" sz="2000" b="0" i="1" smtClean="0">
                              <a:latin typeface="Cambria Math" panose="02040503050406030204" pitchFamily="18" charset="0"/>
                              <a:ea typeface="Cambria Math" panose="02040503050406030204" pitchFamily="18" charset="0"/>
                            </a:rPr>
                            <m:t>𝑛</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𝑟</m:t>
                          </m:r>
                        </m:sup>
                      </m:sSup>
                    </m:oMath>
                  </m:oMathPara>
                </a14:m>
                <a:endParaRPr lang="zh-TW" altLang="en-US" sz="2000" dirty="0"/>
              </a:p>
            </p:txBody>
          </p:sp>
        </mc:Choice>
        <mc:Fallback>
          <p:sp>
            <p:nvSpPr>
              <p:cNvPr id="6" name="矩形 5">
                <a:extLst>
                  <a:ext uri="{FF2B5EF4-FFF2-40B4-BE49-F238E27FC236}">
                    <a16:creationId xmlns:a16="http://schemas.microsoft.com/office/drawing/2014/main" xmlns="" xmlns:a14="http://schemas.microsoft.com/office/drawing/2010/main" id="{E82CF248-5BE6-40C6-B7A8-60207AD5CEED}"/>
                  </a:ext>
                </a:extLst>
              </p:cNvPr>
              <p:cNvSpPr>
                <a:spLocks noRot="1" noChangeAspect="1" noMove="1" noResize="1" noEditPoints="1" noAdjustHandles="1" noChangeArrowheads="1" noChangeShapeType="1" noTextEdit="1"/>
              </p:cNvSpPr>
              <p:nvPr/>
            </p:nvSpPr>
            <p:spPr>
              <a:xfrm>
                <a:off x="889248" y="2492895"/>
                <a:ext cx="2962672" cy="636360"/>
              </a:xfrm>
              <a:prstGeom prst="rect">
                <a:avLst/>
              </a:prstGeom>
              <a:blipFill>
                <a:blip r:embed="rId3" cstate="print"/>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7" name="矩形 6">
                <a:extLst>
                  <a:ext uri="{FF2B5EF4-FFF2-40B4-BE49-F238E27FC236}">
                    <a16:creationId xmlns:a16="http://schemas.microsoft.com/office/drawing/2014/main" id="{B47C1C83-9124-4FB4-AA76-3B9DAC8AC122}"/>
                  </a:ext>
                </a:extLst>
              </p:cNvPr>
              <p:cNvSpPr/>
              <p:nvPr/>
            </p:nvSpPr>
            <p:spPr>
              <a:xfrm>
                <a:off x="5391367" y="1676441"/>
                <a:ext cx="2592283" cy="4959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distance matrix : </a:t>
                </a:r>
                <a14:m>
                  <m:oMath xmlns:m="http://schemas.openxmlformats.org/officeDocument/2006/math">
                    <m:sSub>
                      <m:sSubPr>
                        <m:ctrlPr>
                          <a:rPr lang="en-US" altLang="zh-TW" sz="2000" i="1">
                            <a:latin typeface="Cambria Math" panose="02040503050406030204" pitchFamily="18" charset="0"/>
                          </a:rPr>
                        </m:ctrlPr>
                      </m:sSubPr>
                      <m:e>
                        <m:r>
                          <a:rPr lang="en-US" altLang="zh-TW" sz="2000" b="0" i="1" smtClean="0">
                            <a:latin typeface="Cambria Math" panose="02040503050406030204" pitchFamily="18" charset="0"/>
                          </a:rPr>
                          <m:t>𝑑</m:t>
                        </m:r>
                      </m:e>
                      <m:sub>
                        <m:r>
                          <a:rPr lang="en-US" altLang="zh-TW" sz="2000" i="1">
                            <a:latin typeface="Cambria Math" panose="02040503050406030204" pitchFamily="18" charset="0"/>
                          </a:rPr>
                          <m:t>𝑖𝑗</m:t>
                        </m:r>
                      </m:sub>
                    </m:sSub>
                  </m:oMath>
                </a14:m>
                <a:endParaRPr lang="zh-TW" altLang="en-US" sz="2000" baseline="-25000" dirty="0"/>
              </a:p>
            </p:txBody>
          </p:sp>
        </mc:Choice>
        <mc:Fallback>
          <p:sp>
            <p:nvSpPr>
              <p:cNvPr id="7" name="矩形 6">
                <a:extLst>
                  <a:ext uri="{FF2B5EF4-FFF2-40B4-BE49-F238E27FC236}">
                    <a16:creationId xmlns:a16="http://schemas.microsoft.com/office/drawing/2014/main" xmlns="" xmlns:a14="http://schemas.microsoft.com/office/drawing/2010/main" id="{B47C1C83-9124-4FB4-AA76-3B9DAC8AC122}"/>
                  </a:ext>
                </a:extLst>
              </p:cNvPr>
              <p:cNvSpPr>
                <a:spLocks noRot="1" noChangeAspect="1" noMove="1" noResize="1" noEditPoints="1" noAdjustHandles="1" noChangeArrowheads="1" noChangeShapeType="1" noTextEdit="1"/>
              </p:cNvSpPr>
              <p:nvPr/>
            </p:nvSpPr>
            <p:spPr>
              <a:xfrm>
                <a:off x="5391367" y="1676441"/>
                <a:ext cx="2592283" cy="495972"/>
              </a:xfrm>
              <a:prstGeom prst="rect">
                <a:avLst/>
              </a:prstGeom>
              <a:blipFill>
                <a:blip r:embed="rId4" cstate="print"/>
                <a:stretch>
                  <a:fillRect b="-7059"/>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8" name="矩形 7">
                <a:extLst>
                  <a:ext uri="{FF2B5EF4-FFF2-40B4-BE49-F238E27FC236}">
                    <a16:creationId xmlns:a16="http://schemas.microsoft.com/office/drawing/2014/main" id="{EEB1324E-2DA3-4D13-826B-C6B5F2D49AA0}"/>
                  </a:ext>
                </a:extLst>
              </p:cNvPr>
              <p:cNvSpPr/>
              <p:nvPr/>
            </p:nvSpPr>
            <p:spPr>
              <a:xfrm>
                <a:off x="5387563" y="2488783"/>
                <a:ext cx="2962667" cy="1052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m:rPr>
                          <m:sty m:val="p"/>
                        </m:rPr>
                        <a:rPr lang="en-US" altLang="zh-TW" sz="2000" smtClean="0">
                          <a:latin typeface="Cambria Math" panose="02040503050406030204" pitchFamily="18" charset="0"/>
                        </a:rPr>
                        <m:t>STRESS</m:t>
                      </m:r>
                      <m:r>
                        <a:rPr lang="en-US" altLang="zh-TW" sz="2000" i="1">
                          <a:latin typeface="Cambria Math" panose="02040503050406030204" pitchFamily="18" charset="0"/>
                        </a:rPr>
                        <m:t>=</m:t>
                      </m:r>
                      <m:rad>
                        <m:radPr>
                          <m:degHide m:val="on"/>
                          <m:ctrlPr>
                            <a:rPr lang="en-US" altLang="zh-TW" sz="2000" i="1">
                              <a:latin typeface="Cambria Math" panose="02040503050406030204" pitchFamily="18" charset="0"/>
                            </a:rPr>
                          </m:ctrlPr>
                        </m:radPr>
                        <m:deg/>
                        <m:e>
                          <m:f>
                            <m:fPr>
                              <m:ctrlPr>
                                <a:rPr lang="en-US" altLang="zh-TW" sz="2000" i="1">
                                  <a:latin typeface="Cambria Math" panose="02040503050406030204" pitchFamily="18" charset="0"/>
                                </a:rPr>
                              </m:ctrlPr>
                            </m:fPr>
                            <m:num>
                              <m:nary>
                                <m:naryPr>
                                  <m:chr m:val="∑"/>
                                  <m:subHide m:val="on"/>
                                  <m:supHide m:val="on"/>
                                  <m:ctrlPr>
                                    <a:rPr lang="en-US" altLang="zh-TW" sz="2000" i="1">
                                      <a:latin typeface="Cambria Math" panose="02040503050406030204" pitchFamily="18" charset="0"/>
                                    </a:rPr>
                                  </m:ctrlPr>
                                </m:naryPr>
                                <m:sub/>
                                <m:sup/>
                                <m:e>
                                  <m:sSup>
                                    <m:sSupPr>
                                      <m:ctrlPr>
                                        <a:rPr lang="en-US" altLang="zh-TW" sz="2000" i="1" smtClean="0">
                                          <a:latin typeface="Cambria Math" panose="02040503050406030204" pitchFamily="18" charset="0"/>
                                        </a:rPr>
                                      </m:ctrlPr>
                                    </m:sSupPr>
                                    <m:e>
                                      <m:r>
                                        <a:rPr lang="en-US" altLang="zh-TW" sz="2000" b="0" i="1" smtClean="0">
                                          <a:latin typeface="Cambria Math" panose="02040503050406030204" pitchFamily="18" charset="0"/>
                                        </a:rPr>
                                        <m:t>(</m:t>
                                      </m:r>
                                      <m:sSub>
                                        <m:sSubPr>
                                          <m:ctrlPr>
                                            <a:rPr lang="en-US" altLang="zh-TW" sz="2000" i="1" smtClean="0">
                                              <a:solidFill>
                                                <a:schemeClr val="bg1"/>
                                              </a:solidFill>
                                              <a:latin typeface="Cambria Math" panose="02040503050406030204" pitchFamily="18" charset="0"/>
                                            </a:rPr>
                                          </m:ctrlPr>
                                        </m:sSubPr>
                                        <m:e>
                                          <m:r>
                                            <a:rPr lang="en-US" altLang="zh-TW" sz="2000" i="1">
                                              <a:solidFill>
                                                <a:schemeClr val="bg1"/>
                                              </a:solidFill>
                                              <a:latin typeface="Cambria Math" panose="02040503050406030204" pitchFamily="18" charset="0"/>
                                            </a:rPr>
                                            <m:t>𝑑</m:t>
                                          </m:r>
                                        </m:e>
                                        <m:sub>
                                          <m:r>
                                            <a:rPr lang="en-US" altLang="zh-TW" sz="2000" i="1">
                                              <a:solidFill>
                                                <a:schemeClr val="bg1"/>
                                              </a:solidFill>
                                              <a:latin typeface="Cambria Math" panose="02040503050406030204" pitchFamily="18" charset="0"/>
                                            </a:rPr>
                                            <m:t>𝑖𝑗</m:t>
                                          </m:r>
                                        </m:sub>
                                      </m:sSub>
                                      <m:sSub>
                                        <m:sSubPr>
                                          <m:ctrlPr>
                                            <a:rPr lang="en-US" altLang="zh-TW" sz="2000" i="1">
                                              <a:solidFill>
                                                <a:schemeClr val="bg1"/>
                                              </a:solidFill>
                                              <a:latin typeface="Cambria Math" panose="02040503050406030204" pitchFamily="18" charset="0"/>
                                            </a:rPr>
                                          </m:ctrlPr>
                                        </m:sSubPr>
                                        <m:e>
                                          <m:r>
                                            <a:rPr lang="en-US" altLang="zh-TW" sz="2000" i="1">
                                              <a:solidFill>
                                                <a:schemeClr val="bg1"/>
                                              </a:solidFill>
                                              <a:latin typeface="Cambria Math" panose="02040503050406030204" pitchFamily="18" charset="0"/>
                                            </a:rPr>
                                            <m:t>−</m:t>
                                          </m:r>
                                          <m:acc>
                                            <m:accPr>
                                              <m:chr m:val="̂"/>
                                              <m:ctrlPr>
                                                <a:rPr lang="en-US" altLang="zh-TW" sz="2000" i="1">
                                                  <a:solidFill>
                                                    <a:schemeClr val="bg1"/>
                                                  </a:solidFill>
                                                  <a:latin typeface="Cambria Math" panose="02040503050406030204" pitchFamily="18" charset="0"/>
                                                </a:rPr>
                                              </m:ctrlPr>
                                            </m:accPr>
                                            <m:e>
                                              <m:r>
                                                <a:rPr lang="en-US" altLang="zh-TW" sz="2000" i="1">
                                                  <a:solidFill>
                                                    <a:schemeClr val="bg1"/>
                                                  </a:solidFill>
                                                  <a:latin typeface="Cambria Math" panose="02040503050406030204" pitchFamily="18" charset="0"/>
                                                </a:rPr>
                                                <m:t>𝑑</m:t>
                                              </m:r>
                                            </m:e>
                                          </m:acc>
                                        </m:e>
                                        <m:sub>
                                          <m:r>
                                            <a:rPr lang="en-US" altLang="zh-TW" sz="2000" i="1">
                                              <a:solidFill>
                                                <a:schemeClr val="bg1"/>
                                              </a:solidFill>
                                              <a:latin typeface="Cambria Math" panose="02040503050406030204" pitchFamily="18" charset="0"/>
                                            </a:rPr>
                                            <m:t>𝑖𝑗</m:t>
                                          </m:r>
                                        </m:sub>
                                      </m:sSub>
                                      <m:r>
                                        <a:rPr lang="en-US" altLang="zh-TW" sz="2000" b="0" i="1" smtClean="0">
                                          <a:latin typeface="Cambria Math" panose="02040503050406030204" pitchFamily="18" charset="0"/>
                                        </a:rPr>
                                        <m:t>)</m:t>
                                      </m:r>
                                    </m:e>
                                    <m:sup>
                                      <m:r>
                                        <a:rPr lang="en-US" altLang="zh-TW" sz="2000" b="0" i="1" smtClean="0">
                                          <a:latin typeface="Cambria Math" panose="02040503050406030204" pitchFamily="18" charset="0"/>
                                        </a:rPr>
                                        <m:t>2</m:t>
                                      </m:r>
                                    </m:sup>
                                  </m:sSup>
                                </m:e>
                              </m:nary>
                            </m:num>
                            <m:den>
                              <m:nary>
                                <m:naryPr>
                                  <m:chr m:val="∑"/>
                                  <m:subHide m:val="on"/>
                                  <m:supHide m:val="on"/>
                                  <m:ctrlPr>
                                    <a:rPr lang="en-US" altLang="zh-TW" sz="2000" i="1">
                                      <a:latin typeface="Cambria Math" panose="02040503050406030204" pitchFamily="18" charset="0"/>
                                    </a:rPr>
                                  </m:ctrlPr>
                                </m:naryPr>
                                <m:sub/>
                                <m:sup/>
                                <m:e>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𝑑</m:t>
                                      </m:r>
                                    </m:e>
                                    <m:sub>
                                      <m:r>
                                        <a:rPr lang="en-US" altLang="zh-TW" sz="2000" i="1">
                                          <a:latin typeface="Cambria Math" panose="02040503050406030204" pitchFamily="18" charset="0"/>
                                        </a:rPr>
                                        <m:t>𝑖𝑗</m:t>
                                      </m:r>
                                    </m:sub>
                                  </m:sSub>
                                  <m:r>
                                    <a:rPr lang="en-US" altLang="zh-TW" sz="2000" b="0" i="1" baseline="30000" smtClean="0">
                                      <a:latin typeface="Cambria Math" panose="02040503050406030204" pitchFamily="18" charset="0"/>
                                    </a:rPr>
                                    <m:t>2</m:t>
                                  </m:r>
                                </m:e>
                              </m:nary>
                            </m:den>
                          </m:f>
                        </m:e>
                      </m:rad>
                    </m:oMath>
                  </m:oMathPara>
                </a14:m>
                <a:endParaRPr lang="zh-TW" altLang="en-US" sz="2000" baseline="-25000" dirty="0"/>
              </a:p>
            </p:txBody>
          </p:sp>
        </mc:Choice>
        <mc:Fallback>
          <p:sp>
            <p:nvSpPr>
              <p:cNvPr id="8" name="矩形 7">
                <a:extLst>
                  <a:ext uri="{FF2B5EF4-FFF2-40B4-BE49-F238E27FC236}">
                    <a16:creationId xmlns:a16="http://schemas.microsoft.com/office/drawing/2014/main" xmlns="" xmlns:a14="http://schemas.microsoft.com/office/drawing/2010/main" id="{EEB1324E-2DA3-4D13-826B-C6B5F2D49AA0}"/>
                  </a:ext>
                </a:extLst>
              </p:cNvPr>
              <p:cNvSpPr>
                <a:spLocks noRot="1" noChangeAspect="1" noMove="1" noResize="1" noEditPoints="1" noAdjustHandles="1" noChangeArrowheads="1" noChangeShapeType="1" noTextEdit="1"/>
              </p:cNvSpPr>
              <p:nvPr/>
            </p:nvSpPr>
            <p:spPr>
              <a:xfrm>
                <a:off x="5387563" y="2488783"/>
                <a:ext cx="2962667" cy="1052868"/>
              </a:xfrm>
              <a:prstGeom prst="rect">
                <a:avLst/>
              </a:prstGeom>
              <a:blipFill>
                <a:blip r:embed="rId5" cstate="print"/>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9" name="流程圖: 決策 8">
                <a:extLst>
                  <a:ext uri="{FF2B5EF4-FFF2-40B4-BE49-F238E27FC236}">
                    <a16:creationId xmlns:a16="http://schemas.microsoft.com/office/drawing/2014/main" id="{F4BFE9DF-C6C7-4FFE-88CA-46C465B0B101}"/>
                  </a:ext>
                </a:extLst>
              </p:cNvPr>
              <p:cNvSpPr/>
              <p:nvPr/>
            </p:nvSpPr>
            <p:spPr>
              <a:xfrm>
                <a:off x="845038" y="4969150"/>
                <a:ext cx="4231018" cy="1328311"/>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lang="en-US" altLang="zh-TW" sz="2000" i="1" smtClean="0">
                              <a:latin typeface="Cambria Math" panose="02040503050406030204" pitchFamily="18" charset="0"/>
                            </a:rPr>
                          </m:ctrlPr>
                        </m:fPr>
                        <m:num>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r>
                                <a:rPr lang="en-US" altLang="zh-TW" sz="2000" i="1">
                                  <a:latin typeface="Cambria Math" panose="02040503050406030204" pitchFamily="18" charset="0"/>
                                </a:rPr>
                                <m:t>′</m:t>
                              </m:r>
                            </m:e>
                            <m:sub>
                              <m:r>
                                <a:rPr lang="en-US" altLang="zh-TW" sz="2000" i="1">
                                  <a:latin typeface="Cambria Math" panose="02040503050406030204" pitchFamily="18" charset="0"/>
                                </a:rPr>
                                <m:t>𝑖𝑎</m:t>
                              </m:r>
                            </m:sub>
                          </m:sSub>
                          <m:r>
                            <a:rPr lang="en-US" altLang="zh-TW" sz="2000" b="0" i="1" smtClean="0">
                              <a:latin typeface="Cambria Math" panose="02040503050406030204" pitchFamily="18" charset="0"/>
                            </a:rPr>
                            <m:t>−</m:t>
                          </m:r>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𝑖𝑎</m:t>
                              </m:r>
                            </m:sub>
                          </m:sSub>
                        </m:num>
                        <m:den>
                          <m:sSub>
                            <m:sSubPr>
                              <m:ctrlPr>
                                <a:rPr lang="en-US" altLang="zh-TW" sz="2000" i="1">
                                  <a:latin typeface="Cambria Math" panose="02040503050406030204" pitchFamily="18" charset="0"/>
                                </a:rPr>
                              </m:ctrlPr>
                            </m:sSubPr>
                            <m:e>
                              <m:r>
                                <a:rPr lang="en-US" altLang="zh-TW" sz="2000" i="1">
                                  <a:latin typeface="Cambria Math" panose="02040503050406030204" pitchFamily="18" charset="0"/>
                                </a:rPr>
                                <m:t>𝑥</m:t>
                              </m:r>
                            </m:e>
                            <m:sub>
                              <m:r>
                                <a:rPr lang="en-US" altLang="zh-TW" sz="2000" i="1">
                                  <a:latin typeface="Cambria Math" panose="02040503050406030204" pitchFamily="18" charset="0"/>
                                </a:rPr>
                                <m:t>𝑖𝑎</m:t>
                              </m:r>
                            </m:sub>
                          </m:sSub>
                        </m:den>
                      </m:f>
                      <m:r>
                        <a:rPr lang="en-US" altLang="zh-TW" sz="2000" b="0" i="1" smtClean="0">
                          <a:latin typeface="Cambria Math" panose="02040503050406030204" pitchFamily="18" charset="0"/>
                        </a:rPr>
                        <m:t>&lt;</m:t>
                      </m:r>
                      <m:sSup>
                        <m:sSupPr>
                          <m:ctrlPr>
                            <a:rPr lang="en-US" altLang="zh-TW" sz="2000" i="1" dirty="0" smtClean="0">
                              <a:latin typeface="Cambria Math" panose="02040503050406030204" pitchFamily="18" charset="0"/>
                              <a:ea typeface="Cambria Math" panose="02040503050406030204" pitchFamily="18" charset="0"/>
                            </a:rPr>
                          </m:ctrlPr>
                        </m:sSupPr>
                        <m:e>
                          <m:r>
                            <a:rPr lang="en-US" altLang="zh-TW" sz="2000" b="0" i="1" dirty="0" smtClean="0">
                              <a:latin typeface="Cambria Math" panose="02040503050406030204" pitchFamily="18" charset="0"/>
                              <a:ea typeface="Cambria Math" panose="02040503050406030204" pitchFamily="18" charset="0"/>
                            </a:rPr>
                            <m:t>10</m:t>
                          </m:r>
                        </m:e>
                        <m:sup>
                          <m:r>
                            <a:rPr lang="en-US" altLang="zh-TW" sz="2000" b="0" i="1" dirty="0" smtClean="0">
                              <a:latin typeface="Cambria Math" panose="02040503050406030204" pitchFamily="18" charset="0"/>
                              <a:ea typeface="Cambria Math" panose="02040503050406030204" pitchFamily="18" charset="0"/>
                            </a:rPr>
                            <m:t>−3</m:t>
                          </m:r>
                        </m:sup>
                      </m:sSup>
                    </m:oMath>
                  </m:oMathPara>
                </a14:m>
                <a:endParaRPr lang="zh-TW" altLang="en-US" sz="2000" dirty="0"/>
              </a:p>
            </p:txBody>
          </p:sp>
        </mc:Choice>
        <mc:Fallback>
          <p:sp>
            <p:nvSpPr>
              <p:cNvPr id="9" name="流程圖: 決策 8">
                <a:extLst>
                  <a:ext uri="{FF2B5EF4-FFF2-40B4-BE49-F238E27FC236}">
                    <a16:creationId xmlns:a16="http://schemas.microsoft.com/office/drawing/2014/main" xmlns="" xmlns:a14="http://schemas.microsoft.com/office/drawing/2010/main" id="{F4BFE9DF-C6C7-4FFE-88CA-46C465B0B101}"/>
                  </a:ext>
                </a:extLst>
              </p:cNvPr>
              <p:cNvSpPr>
                <a:spLocks noRot="1" noChangeAspect="1" noMove="1" noResize="1" noEditPoints="1" noAdjustHandles="1" noChangeArrowheads="1" noChangeShapeType="1" noTextEdit="1"/>
              </p:cNvSpPr>
              <p:nvPr/>
            </p:nvSpPr>
            <p:spPr>
              <a:xfrm>
                <a:off x="845038" y="4969150"/>
                <a:ext cx="4231018" cy="1328311"/>
              </a:xfrm>
              <a:prstGeom prst="flowChartDecision">
                <a:avLst/>
              </a:prstGeom>
              <a:blipFill>
                <a:blip r:embed="rId6" cstate="print"/>
                <a:stretch>
                  <a:fillRect/>
                </a:stretch>
              </a:blipFill>
            </p:spPr>
            <p:txBody>
              <a:bodyPr/>
              <a:lstStyle/>
              <a:p>
                <a:r>
                  <a:rPr lang="zh-TW" altLang="en-US">
                    <a:noFill/>
                  </a:rPr>
                  <a:t> </a:t>
                </a:r>
              </a:p>
            </p:txBody>
          </p:sp>
        </mc:Fallback>
      </mc:AlternateContent>
      <mc:AlternateContent xmlns:mc="http://schemas.openxmlformats.org/markup-compatibility/2006">
        <mc:Choice xmlns:a14="http://schemas.microsoft.com/office/drawing/2010/main" xmlns="" Requires="a14">
          <p:sp>
            <p:nvSpPr>
              <p:cNvPr id="10" name="流程圖: 決策 9">
                <a:extLst>
                  <a:ext uri="{FF2B5EF4-FFF2-40B4-BE49-F238E27FC236}">
                    <a16:creationId xmlns:a16="http://schemas.microsoft.com/office/drawing/2014/main" id="{03F147B9-3269-41F7-AC20-7198CCCDF2F6}"/>
                  </a:ext>
                </a:extLst>
              </p:cNvPr>
              <p:cNvSpPr/>
              <p:nvPr/>
            </p:nvSpPr>
            <p:spPr>
              <a:xfrm>
                <a:off x="5488389" y="5364088"/>
                <a:ext cx="1952600" cy="513184"/>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2000" b="0" i="1" dirty="0" smtClean="0">
                          <a:latin typeface="Cambria Math" panose="02040503050406030204" pitchFamily="18" charset="0"/>
                        </a:rPr>
                        <m:t>𝑟</m:t>
                      </m:r>
                      <m:r>
                        <a:rPr lang="en-US" altLang="zh-TW" sz="2000" i="1" dirty="0">
                          <a:latin typeface="Cambria Math" panose="02040503050406030204" pitchFamily="18" charset="0"/>
                          <a:ea typeface="Cambria Math" panose="02040503050406030204" pitchFamily="18" charset="0"/>
                        </a:rPr>
                        <m:t>=</m:t>
                      </m:r>
                      <m:r>
                        <a:rPr lang="en-US" altLang="zh-TW" sz="2000" b="0" i="1" dirty="0" smtClean="0">
                          <a:latin typeface="Cambria Math" panose="02040503050406030204" pitchFamily="18" charset="0"/>
                          <a:ea typeface="Cambria Math" panose="02040503050406030204" pitchFamily="18" charset="0"/>
                        </a:rPr>
                        <m:t>1</m:t>
                      </m:r>
                    </m:oMath>
                  </m:oMathPara>
                </a14:m>
                <a:endParaRPr lang="zh-TW" altLang="en-US" sz="2000" dirty="0"/>
              </a:p>
            </p:txBody>
          </p:sp>
        </mc:Choice>
        <mc:Fallback>
          <p:sp>
            <p:nvSpPr>
              <p:cNvPr id="10" name="流程圖: 決策 9">
                <a:extLst>
                  <a:ext uri="{FF2B5EF4-FFF2-40B4-BE49-F238E27FC236}">
                    <a16:creationId xmlns:a16="http://schemas.microsoft.com/office/drawing/2014/main" xmlns="" xmlns:a14="http://schemas.microsoft.com/office/drawing/2010/main" id="{03F147B9-3269-41F7-AC20-7198CCCDF2F6}"/>
                  </a:ext>
                </a:extLst>
              </p:cNvPr>
              <p:cNvSpPr>
                <a:spLocks noRot="1" noChangeAspect="1" noMove="1" noResize="1" noEditPoints="1" noAdjustHandles="1" noChangeArrowheads="1" noChangeShapeType="1" noTextEdit="1"/>
              </p:cNvSpPr>
              <p:nvPr/>
            </p:nvSpPr>
            <p:spPr>
              <a:xfrm>
                <a:off x="5488389" y="5364088"/>
                <a:ext cx="1952600" cy="513184"/>
              </a:xfrm>
              <a:prstGeom prst="flowChartDecision">
                <a:avLst/>
              </a:prstGeom>
              <a:blipFill>
                <a:blip r:embed="rId7" cstate="print"/>
                <a:stretch>
                  <a:fillRect/>
                </a:stretch>
              </a:blipFill>
            </p:spPr>
            <p:txBody>
              <a:bodyPr/>
              <a:lstStyle/>
              <a:p>
                <a:r>
                  <a:rPr lang="zh-TW" altLang="en-US">
                    <a:noFill/>
                  </a:rPr>
                  <a:t> </a:t>
                </a:r>
              </a:p>
            </p:txBody>
          </p:sp>
        </mc:Fallback>
      </mc:AlternateContent>
      <p:sp>
        <p:nvSpPr>
          <p:cNvPr id="35" name="文字方塊 34">
            <a:extLst>
              <a:ext uri="{FF2B5EF4-FFF2-40B4-BE49-F238E27FC236}">
                <a16:creationId xmlns:a16="http://schemas.microsoft.com/office/drawing/2014/main" xmlns="" id="{C16D1CB9-8C0A-4F64-88B1-13A11F70D606}"/>
              </a:ext>
            </a:extLst>
          </p:cNvPr>
          <p:cNvSpPr txBox="1"/>
          <p:nvPr/>
        </p:nvSpPr>
        <p:spPr>
          <a:xfrm>
            <a:off x="2338294" y="2133914"/>
            <a:ext cx="1728192" cy="369332"/>
          </a:xfrm>
          <a:prstGeom prst="rect">
            <a:avLst/>
          </a:prstGeom>
          <a:noFill/>
        </p:spPr>
        <p:txBody>
          <a:bodyPr wrap="square" rtlCol="0">
            <a:spAutoFit/>
          </a:bodyPr>
          <a:lstStyle/>
          <a:p>
            <a:r>
              <a:rPr lang="en-US" altLang="zh-TW" dirty="0"/>
              <a:t>classical MDS</a:t>
            </a:r>
            <a:endParaRPr lang="zh-TW" altLang="en-US" dirty="0"/>
          </a:p>
        </p:txBody>
      </p:sp>
      <p:sp>
        <p:nvSpPr>
          <p:cNvPr id="48" name="矩形 47">
            <a:extLst>
              <a:ext uri="{FF2B5EF4-FFF2-40B4-BE49-F238E27FC236}">
                <a16:creationId xmlns:a16="http://schemas.microsoft.com/office/drawing/2014/main" xmlns="" id="{07AAA7AE-4B50-44B3-9921-D7E3EC9B7C9A}"/>
              </a:ext>
            </a:extLst>
          </p:cNvPr>
          <p:cNvSpPr/>
          <p:nvPr/>
        </p:nvSpPr>
        <p:spPr>
          <a:xfrm>
            <a:off x="7845657" y="5397946"/>
            <a:ext cx="1009146" cy="4073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End</a:t>
            </a:r>
            <a:endParaRPr lang="zh-TW" altLang="en-US" sz="2000" baseline="-25000" dirty="0"/>
          </a:p>
        </p:txBody>
      </p:sp>
      <p:sp>
        <p:nvSpPr>
          <p:cNvPr id="55" name="文字方塊 54">
            <a:extLst>
              <a:ext uri="{FF2B5EF4-FFF2-40B4-BE49-F238E27FC236}">
                <a16:creationId xmlns:a16="http://schemas.microsoft.com/office/drawing/2014/main" xmlns="" id="{0F3DA99C-504C-47EE-820A-5CB7D59D316E}"/>
              </a:ext>
            </a:extLst>
          </p:cNvPr>
          <p:cNvSpPr txBox="1"/>
          <p:nvPr/>
        </p:nvSpPr>
        <p:spPr>
          <a:xfrm>
            <a:off x="110601" y="2008484"/>
            <a:ext cx="1296141" cy="369332"/>
          </a:xfrm>
          <a:prstGeom prst="rect">
            <a:avLst/>
          </a:prstGeom>
          <a:noFill/>
        </p:spPr>
        <p:txBody>
          <a:bodyPr wrap="square" rtlCol="0">
            <a:spAutoFit/>
          </a:bodyPr>
          <a:lstStyle/>
          <a:p>
            <a:r>
              <a:rPr lang="en-US" altLang="zh-TW" dirty="0"/>
              <a:t>Try</a:t>
            </a:r>
            <a:r>
              <a:rPr lang="en-US" altLang="zh-TW" dirty="0">
                <a:solidFill>
                  <a:srgbClr val="339933"/>
                </a:solidFill>
              </a:rPr>
              <a:t> r-1</a:t>
            </a:r>
            <a:endParaRPr lang="zh-TW" altLang="en-US" dirty="0">
              <a:solidFill>
                <a:srgbClr val="339933"/>
              </a:solidFill>
            </a:endParaRPr>
          </a:p>
        </p:txBody>
      </p:sp>
      <mc:AlternateContent xmlns:mc="http://schemas.openxmlformats.org/markup-compatibility/2006">
        <mc:Choice xmlns:a14="http://schemas.microsoft.com/office/drawing/2010/main" xmlns="" Requires="a14">
          <p:sp>
            <p:nvSpPr>
              <p:cNvPr id="31" name="矩形 30">
                <a:extLst>
                  <a:ext uri="{FF2B5EF4-FFF2-40B4-BE49-F238E27FC236}">
                    <a16:creationId xmlns:a16="http://schemas.microsoft.com/office/drawing/2014/main" id="{45DEBF5B-66D0-493D-8E47-5992A9E2A732}"/>
                  </a:ext>
                </a:extLst>
              </p:cNvPr>
              <p:cNvSpPr/>
              <p:nvPr/>
            </p:nvSpPr>
            <p:spPr>
              <a:xfrm>
                <a:off x="3788159" y="4260249"/>
                <a:ext cx="5204750" cy="7005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2000" dirty="0"/>
                  <a:t> </a:t>
                </a:r>
                <a14:m>
                  <m:oMath xmlns:m="http://schemas.openxmlformats.org/officeDocument/2006/math">
                    <m:sSub>
                      <m:sSubPr>
                        <m:ctrlPr>
                          <a:rPr lang="en-US" altLang="zh-TW" sz="2000" i="1" smtClean="0">
                            <a:latin typeface="Cambria Math" panose="02040503050406030204" pitchFamily="18" charset="0"/>
                          </a:rPr>
                        </m:ctrlPr>
                      </m:sSubPr>
                      <m:e>
                        <m:r>
                          <a:rPr lang="en-US" altLang="zh-TW" sz="2000" b="0" i="1" smtClean="0">
                            <a:latin typeface="Cambria Math" panose="02040503050406030204" pitchFamily="18" charset="0"/>
                          </a:rPr>
                          <m:t>𝑥</m:t>
                        </m:r>
                        <m:r>
                          <a:rPr lang="en-US" altLang="zh-TW" sz="2000" b="0" i="1" smtClean="0">
                            <a:latin typeface="Cambria Math" panose="02040503050406030204" pitchFamily="18" charset="0"/>
                          </a:rPr>
                          <m:t>′</m:t>
                        </m:r>
                      </m:e>
                      <m:sub>
                        <m:r>
                          <a:rPr lang="en-US" altLang="zh-TW" sz="2000" b="0" i="1" smtClean="0">
                            <a:latin typeface="Cambria Math" panose="02040503050406030204" pitchFamily="18" charset="0"/>
                          </a:rPr>
                          <m:t>𝑖𝑎</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𝑥</m:t>
                        </m:r>
                      </m:e>
                      <m:sub>
                        <m:r>
                          <a:rPr lang="en-US" altLang="zh-TW" sz="2000" b="0" i="1" smtClean="0">
                            <a:latin typeface="Cambria Math" panose="02040503050406030204" pitchFamily="18" charset="0"/>
                          </a:rPr>
                          <m:t>𝑖𝑎</m:t>
                        </m:r>
                      </m:sub>
                    </m:sSub>
                    <m:r>
                      <a:rPr lang="en-US" altLang="zh-TW" sz="2000" b="0" i="1" smtClean="0">
                        <a:latin typeface="Cambria Math" panose="02040503050406030204" pitchFamily="18" charset="0"/>
                      </a:rPr>
                      <m:t>+</m:t>
                    </m:r>
                    <m:f>
                      <m:fPr>
                        <m:ctrlPr>
                          <a:rPr lang="en-US" altLang="zh-TW" sz="2000" b="0" i="1" smtClean="0">
                            <a:latin typeface="Cambria Math" panose="02040503050406030204" pitchFamily="18" charset="0"/>
                          </a:rPr>
                        </m:ctrlPr>
                      </m:fPr>
                      <m:num>
                        <m:r>
                          <a:rPr lang="zh-TW" altLang="en-US" sz="2000" b="0" i="1" smtClean="0">
                            <a:latin typeface="Cambria Math" panose="02040503050406030204" pitchFamily="18" charset="0"/>
                          </a:rPr>
                          <m:t>𝛼</m:t>
                        </m:r>
                      </m:num>
                      <m:den>
                        <m:r>
                          <a:rPr lang="en-US" altLang="zh-TW" sz="2000" b="0" i="1" smtClean="0">
                            <a:latin typeface="Cambria Math" panose="02040503050406030204" pitchFamily="18" charset="0"/>
                          </a:rPr>
                          <m:t>𝑛</m:t>
                        </m:r>
                        <m:r>
                          <a:rPr lang="en-US" altLang="zh-TW" sz="2000" b="0" i="1" smtClean="0">
                            <a:latin typeface="Cambria Math" panose="02040503050406030204" pitchFamily="18" charset="0"/>
                          </a:rPr>
                          <m:t>−1</m:t>
                        </m:r>
                      </m:den>
                    </m:f>
                    <m:nary>
                      <m:naryPr>
                        <m:chr m:val="∑"/>
                        <m:ctrlPr>
                          <a:rPr lang="en-US" altLang="zh-TW" sz="2000" b="0" i="1" smtClean="0">
                            <a:latin typeface="Cambria Math" panose="02040503050406030204" pitchFamily="18" charset="0"/>
                          </a:rPr>
                        </m:ctrlPr>
                      </m:naryPr>
                      <m:sub>
                        <m:r>
                          <m:rPr>
                            <m:brk m:alnAt="23"/>
                          </m:rPr>
                          <a:rPr lang="en-US" altLang="zh-TW" sz="2000" b="0" i="1" smtClean="0">
                            <a:latin typeface="Cambria Math" panose="02040503050406030204" pitchFamily="18" charset="0"/>
                          </a:rPr>
                          <m:t>𝑖</m:t>
                        </m:r>
                        <m:r>
                          <a:rPr lang="en-US" altLang="zh-TW" sz="2000" b="0" i="1" smtClean="0">
                            <a:latin typeface="Cambria Math" panose="02040503050406030204" pitchFamily="18" charset="0"/>
                          </a:rPr>
                          <m:t>=1,</m:t>
                        </m:r>
                        <m:r>
                          <a:rPr lang="en-US" altLang="zh-TW" sz="2000" b="0" i="1" smtClean="0">
                            <a:latin typeface="Cambria Math" panose="02040503050406030204" pitchFamily="18" charset="0"/>
                          </a:rPr>
                          <m:t>𝑗</m:t>
                        </m:r>
                        <m:r>
                          <a:rPr lang="en-US" altLang="zh-TW" sz="2000" b="0" i="1" smtClean="0">
                            <a:latin typeface="Cambria Math" panose="02040503050406030204" pitchFamily="18" charset="0"/>
                            <a:ea typeface="Cambria Math" panose="02040503050406030204" pitchFamily="18" charset="0"/>
                          </a:rPr>
                          <m:t>≠</m:t>
                        </m:r>
                        <m:r>
                          <a:rPr lang="en-US" altLang="zh-TW" sz="2000" b="0" i="1" smtClean="0">
                            <a:latin typeface="Cambria Math" panose="02040503050406030204" pitchFamily="18" charset="0"/>
                            <a:ea typeface="Cambria Math" panose="02040503050406030204" pitchFamily="18" charset="0"/>
                          </a:rPr>
                          <m:t>𝑖</m:t>
                        </m:r>
                      </m:sub>
                      <m:sup>
                        <m:r>
                          <a:rPr lang="en-US" altLang="zh-TW" sz="2000" b="0" i="1" smtClean="0">
                            <a:latin typeface="Cambria Math" panose="02040503050406030204" pitchFamily="18" charset="0"/>
                          </a:rPr>
                          <m:t>𝑛</m:t>
                        </m:r>
                      </m:sup>
                      <m:e>
                        <m:d>
                          <m:dPr>
                            <m:ctrlPr>
                              <a:rPr lang="en-US" altLang="zh-TW" sz="2000" b="0" i="1" smtClean="0">
                                <a:latin typeface="Cambria Math" panose="02040503050406030204" pitchFamily="18" charset="0"/>
                              </a:rPr>
                            </m:ctrlPr>
                          </m:dPr>
                          <m:e>
                            <m:r>
                              <a:rPr lang="en-US" altLang="zh-TW" sz="2000" b="0" i="1" smtClean="0">
                                <a:latin typeface="Cambria Math" panose="02040503050406030204" pitchFamily="18" charset="0"/>
                              </a:rPr>
                              <m:t>1−</m:t>
                            </m:r>
                            <m:f>
                              <m:fPr>
                                <m:ctrlPr>
                                  <a:rPr lang="en-US" altLang="zh-TW" sz="2000" b="0" i="1" smtClean="0">
                                    <a:latin typeface="Cambria Math" panose="02040503050406030204" pitchFamily="18" charset="0"/>
                                  </a:rPr>
                                </m:ctrlPr>
                              </m:fPr>
                              <m:num>
                                <m:sSub>
                                  <m:sSubPr>
                                    <m:ctrlPr>
                                      <a:rPr lang="en-US" altLang="zh-TW" sz="2000" b="0" i="1" smtClean="0">
                                        <a:latin typeface="Cambria Math" panose="02040503050406030204" pitchFamily="18" charset="0"/>
                                      </a:rPr>
                                    </m:ctrlPr>
                                  </m:sSubPr>
                                  <m:e>
                                    <m:acc>
                                      <m:accPr>
                                        <m:chr m:val="̂"/>
                                        <m:ctrlPr>
                                          <a:rPr lang="en-US" altLang="zh-TW" sz="2000" b="0" i="1" smtClean="0">
                                            <a:latin typeface="Cambria Math" panose="02040503050406030204" pitchFamily="18" charset="0"/>
                                          </a:rPr>
                                        </m:ctrlPr>
                                      </m:accPr>
                                      <m:e>
                                        <m:r>
                                          <a:rPr lang="en-US" altLang="zh-TW" sz="2000" b="0" i="1" smtClean="0">
                                            <a:latin typeface="Cambria Math" panose="02040503050406030204" pitchFamily="18" charset="0"/>
                                          </a:rPr>
                                          <m:t>𝑑</m:t>
                                        </m:r>
                                      </m:e>
                                    </m:acc>
                                  </m:e>
                                  <m:sub>
                                    <m:r>
                                      <a:rPr lang="en-US" altLang="zh-TW" sz="2000" b="0" i="1" smtClean="0">
                                        <a:latin typeface="Cambria Math" panose="02040503050406030204" pitchFamily="18" charset="0"/>
                                      </a:rPr>
                                      <m:t>𝑖𝑗</m:t>
                                    </m:r>
                                  </m:sub>
                                </m:sSub>
                              </m:num>
                              <m:den>
                                <m:r>
                                  <a:rPr lang="en-US" altLang="zh-TW" sz="2000" b="0" i="1" smtClean="0">
                                    <a:latin typeface="Cambria Math" panose="02040503050406030204" pitchFamily="18" charset="0"/>
                                  </a:rPr>
                                  <m:t>𝑑𝑖𝑗</m:t>
                                </m:r>
                              </m:den>
                            </m:f>
                          </m:e>
                        </m:d>
                        <m:d>
                          <m:dPr>
                            <m:ctrlPr>
                              <a:rPr lang="en-US" altLang="zh-TW" sz="2000" b="0" i="1" smtClean="0">
                                <a:latin typeface="Cambria Math" panose="02040503050406030204" pitchFamily="18" charset="0"/>
                              </a:rPr>
                            </m:ctrlPr>
                          </m:dPr>
                          <m:e>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𝑥</m:t>
                                </m:r>
                              </m:e>
                              <m:sub>
                                <m:r>
                                  <a:rPr lang="en-US" altLang="zh-TW" sz="2000" b="0" i="1" smtClean="0">
                                    <a:latin typeface="Cambria Math" panose="02040503050406030204" pitchFamily="18" charset="0"/>
                                  </a:rPr>
                                  <m:t>𝑗𝑎</m:t>
                                </m:r>
                              </m:sub>
                            </m:sSub>
                            <m:r>
                              <a:rPr lang="en-US" altLang="zh-TW" sz="2000" b="0" i="1" smtClean="0">
                                <a:latin typeface="Cambria Math" panose="02040503050406030204" pitchFamily="18" charset="0"/>
                              </a:rPr>
                              <m:t>−</m:t>
                            </m:r>
                            <m:sSub>
                              <m:sSubPr>
                                <m:ctrlPr>
                                  <a:rPr lang="en-US" altLang="zh-TW" sz="2000" b="0" i="1" smtClean="0">
                                    <a:latin typeface="Cambria Math" panose="02040503050406030204" pitchFamily="18" charset="0"/>
                                  </a:rPr>
                                </m:ctrlPr>
                              </m:sSubPr>
                              <m:e>
                                <m:r>
                                  <a:rPr lang="en-US" altLang="zh-TW" sz="2000" b="0" i="1" smtClean="0">
                                    <a:latin typeface="Cambria Math" panose="02040503050406030204" pitchFamily="18" charset="0"/>
                                  </a:rPr>
                                  <m:t>𝑥</m:t>
                                </m:r>
                              </m:e>
                              <m:sub>
                                <m:r>
                                  <a:rPr lang="en-US" altLang="zh-TW" sz="2000" b="0" i="1" smtClean="0">
                                    <a:latin typeface="Cambria Math" panose="02040503050406030204" pitchFamily="18" charset="0"/>
                                  </a:rPr>
                                  <m:t>𝑖𝑎</m:t>
                                </m:r>
                              </m:sub>
                            </m:sSub>
                          </m:e>
                        </m:d>
                      </m:e>
                    </m:nary>
                  </m:oMath>
                </a14:m>
                <a:endParaRPr lang="zh-TW" altLang="en-US" sz="2000" dirty="0"/>
              </a:p>
            </p:txBody>
          </p:sp>
        </mc:Choice>
        <mc:Fallback>
          <p:sp>
            <p:nvSpPr>
              <p:cNvPr id="31" name="矩形 30">
                <a:extLst>
                  <a:ext uri="{FF2B5EF4-FFF2-40B4-BE49-F238E27FC236}">
                    <a16:creationId xmlns:a16="http://schemas.microsoft.com/office/drawing/2014/main" xmlns="" xmlns:a14="http://schemas.microsoft.com/office/drawing/2010/main" id="{45DEBF5B-66D0-493D-8E47-5992A9E2A732}"/>
                  </a:ext>
                </a:extLst>
              </p:cNvPr>
              <p:cNvSpPr>
                <a:spLocks noRot="1" noChangeAspect="1" noMove="1" noResize="1" noEditPoints="1" noAdjustHandles="1" noChangeArrowheads="1" noChangeShapeType="1" noTextEdit="1"/>
              </p:cNvSpPr>
              <p:nvPr/>
            </p:nvSpPr>
            <p:spPr>
              <a:xfrm>
                <a:off x="3788159" y="4260249"/>
                <a:ext cx="5204750" cy="700580"/>
              </a:xfrm>
              <a:prstGeom prst="rect">
                <a:avLst/>
              </a:prstGeom>
              <a:blipFill>
                <a:blip r:embed="rId8" cstate="print"/>
                <a:stretch>
                  <a:fillRect/>
                </a:stretch>
              </a:blipFill>
            </p:spPr>
            <p:txBody>
              <a:bodyPr/>
              <a:lstStyle/>
              <a:p>
                <a:r>
                  <a:rPr lang="zh-TW" altLang="en-US">
                    <a:noFill/>
                  </a:rPr>
                  <a:t> </a:t>
                </a:r>
              </a:p>
            </p:txBody>
          </p:sp>
        </mc:Fallback>
      </mc:AlternateContent>
      <p:cxnSp>
        <p:nvCxnSpPr>
          <p:cNvPr id="13" name="直線單箭頭接點 12">
            <a:extLst>
              <a:ext uri="{FF2B5EF4-FFF2-40B4-BE49-F238E27FC236}">
                <a16:creationId xmlns:a16="http://schemas.microsoft.com/office/drawing/2014/main" xmlns="" id="{B2A824DC-BE53-4686-A314-88D422473070}"/>
              </a:ext>
            </a:extLst>
          </p:cNvPr>
          <p:cNvCxnSpPr>
            <a:cxnSpLocks/>
          </p:cNvCxnSpPr>
          <p:nvPr/>
        </p:nvCxnSpPr>
        <p:spPr>
          <a:xfrm>
            <a:off x="2195736" y="2148377"/>
            <a:ext cx="0" cy="340406"/>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16" name="直線單箭頭接點 15">
            <a:extLst>
              <a:ext uri="{FF2B5EF4-FFF2-40B4-BE49-F238E27FC236}">
                <a16:creationId xmlns:a16="http://schemas.microsoft.com/office/drawing/2014/main" xmlns="" id="{667140D6-8460-4036-9B2F-F59975F0CE28}"/>
              </a:ext>
            </a:extLst>
          </p:cNvPr>
          <p:cNvCxnSpPr/>
          <p:nvPr/>
        </p:nvCxnSpPr>
        <p:spPr>
          <a:xfrm>
            <a:off x="2208579" y="3129256"/>
            <a:ext cx="0" cy="29974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6" name="直線單箭頭接點 35">
            <a:extLst>
              <a:ext uri="{FF2B5EF4-FFF2-40B4-BE49-F238E27FC236}">
                <a16:creationId xmlns:a16="http://schemas.microsoft.com/office/drawing/2014/main" xmlns="" id="{CA5013C1-81A1-4561-91CE-BC905691A44A}"/>
              </a:ext>
            </a:extLst>
          </p:cNvPr>
          <p:cNvCxnSpPr>
            <a:cxnSpLocks/>
          </p:cNvCxnSpPr>
          <p:nvPr/>
        </p:nvCxnSpPr>
        <p:spPr>
          <a:xfrm>
            <a:off x="4800600" y="1906995"/>
            <a:ext cx="564390"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線接點 19">
            <a:extLst>
              <a:ext uri="{FF2B5EF4-FFF2-40B4-BE49-F238E27FC236}">
                <a16:creationId xmlns:a16="http://schemas.microsoft.com/office/drawing/2014/main" xmlns="" id="{7A085B46-E7F5-4EA0-92CF-8F6AC4500592}"/>
              </a:ext>
            </a:extLst>
          </p:cNvPr>
          <p:cNvCxnSpPr/>
          <p:nvPr/>
        </p:nvCxnSpPr>
        <p:spPr>
          <a:xfrm>
            <a:off x="4800600" y="1924427"/>
            <a:ext cx="0" cy="182246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線接點 21">
            <a:extLst>
              <a:ext uri="{FF2B5EF4-FFF2-40B4-BE49-F238E27FC236}">
                <a16:creationId xmlns:a16="http://schemas.microsoft.com/office/drawing/2014/main" xmlns="" id="{49ED14FB-91C0-40CA-8E31-30B16CEB045B}"/>
              </a:ext>
            </a:extLst>
          </p:cNvPr>
          <p:cNvCxnSpPr>
            <a:cxnSpLocks/>
          </p:cNvCxnSpPr>
          <p:nvPr/>
        </p:nvCxnSpPr>
        <p:spPr>
          <a:xfrm flipH="1">
            <a:off x="4067944" y="3746890"/>
            <a:ext cx="732656"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 name="直線單箭頭接點 41">
            <a:extLst>
              <a:ext uri="{FF2B5EF4-FFF2-40B4-BE49-F238E27FC236}">
                <a16:creationId xmlns:a16="http://schemas.microsoft.com/office/drawing/2014/main" xmlns="" id="{FC3E663C-41C5-47E8-8816-C825F9EF3FC0}"/>
              </a:ext>
            </a:extLst>
          </p:cNvPr>
          <p:cNvCxnSpPr/>
          <p:nvPr/>
        </p:nvCxnSpPr>
        <p:spPr>
          <a:xfrm>
            <a:off x="6687508" y="2172413"/>
            <a:ext cx="0" cy="340406"/>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43" name="直線單箭頭接點 42">
            <a:extLst>
              <a:ext uri="{FF2B5EF4-FFF2-40B4-BE49-F238E27FC236}">
                <a16:creationId xmlns:a16="http://schemas.microsoft.com/office/drawing/2014/main" xmlns="" id="{073FFBD1-1E84-4B7D-85B8-9D32A5476B42}"/>
              </a:ext>
            </a:extLst>
          </p:cNvPr>
          <p:cNvCxnSpPr>
            <a:cxnSpLocks/>
          </p:cNvCxnSpPr>
          <p:nvPr/>
        </p:nvCxnSpPr>
        <p:spPr>
          <a:xfrm>
            <a:off x="6687508" y="3576687"/>
            <a:ext cx="0" cy="683562"/>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直線單箭頭接點 52">
            <a:extLst>
              <a:ext uri="{FF2B5EF4-FFF2-40B4-BE49-F238E27FC236}">
                <a16:creationId xmlns:a16="http://schemas.microsoft.com/office/drawing/2014/main" xmlns="" id="{7794BFDF-956F-4997-B2E7-05F2F23863A0}"/>
              </a:ext>
            </a:extLst>
          </p:cNvPr>
          <p:cNvCxnSpPr/>
          <p:nvPr/>
        </p:nvCxnSpPr>
        <p:spPr>
          <a:xfrm>
            <a:off x="2972221" y="4610539"/>
            <a:ext cx="0" cy="340406"/>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xmlns="" id="{D5294DA7-7554-4C4D-855F-830DBD0E0B22}"/>
              </a:ext>
            </a:extLst>
          </p:cNvPr>
          <p:cNvCxnSpPr/>
          <p:nvPr/>
        </p:nvCxnSpPr>
        <p:spPr>
          <a:xfrm flipH="1">
            <a:off x="2960547" y="4610539"/>
            <a:ext cx="80466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直線接點 27">
            <a:extLst>
              <a:ext uri="{FF2B5EF4-FFF2-40B4-BE49-F238E27FC236}">
                <a16:creationId xmlns:a16="http://schemas.microsoft.com/office/drawing/2014/main" xmlns="" id="{80B55AD6-36AF-4208-87BE-BFC58BF15D2B}"/>
              </a:ext>
            </a:extLst>
          </p:cNvPr>
          <p:cNvCxnSpPr>
            <a:stCxn id="9" idx="1"/>
          </p:cNvCxnSpPr>
          <p:nvPr/>
        </p:nvCxnSpPr>
        <p:spPr>
          <a:xfrm flipH="1">
            <a:off x="457200" y="5633306"/>
            <a:ext cx="387838" cy="1108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直線接點 57">
            <a:extLst>
              <a:ext uri="{FF2B5EF4-FFF2-40B4-BE49-F238E27FC236}">
                <a16:creationId xmlns:a16="http://schemas.microsoft.com/office/drawing/2014/main" xmlns="" id="{1D7D4F51-ECCA-4F5F-ADBA-FF9618546C05}"/>
              </a:ext>
            </a:extLst>
          </p:cNvPr>
          <p:cNvCxnSpPr>
            <a:cxnSpLocks/>
          </p:cNvCxnSpPr>
          <p:nvPr/>
        </p:nvCxnSpPr>
        <p:spPr>
          <a:xfrm>
            <a:off x="458372" y="2835658"/>
            <a:ext cx="0" cy="279764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9" name="直線單箭頭接點 58">
            <a:extLst>
              <a:ext uri="{FF2B5EF4-FFF2-40B4-BE49-F238E27FC236}">
                <a16:creationId xmlns:a16="http://schemas.microsoft.com/office/drawing/2014/main" xmlns="" id="{59945195-2FFE-44BF-B8B3-0E01B6ABD08B}"/>
              </a:ext>
            </a:extLst>
          </p:cNvPr>
          <p:cNvCxnSpPr>
            <a:cxnSpLocks/>
            <a:endCxn id="6" idx="1"/>
          </p:cNvCxnSpPr>
          <p:nvPr/>
        </p:nvCxnSpPr>
        <p:spPr>
          <a:xfrm flipV="1">
            <a:off x="457200" y="2811075"/>
            <a:ext cx="432048" cy="24584"/>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0" name="直線接點 59">
            <a:extLst>
              <a:ext uri="{FF2B5EF4-FFF2-40B4-BE49-F238E27FC236}">
                <a16:creationId xmlns:a16="http://schemas.microsoft.com/office/drawing/2014/main" xmlns="" id="{2DA1C1A5-36E3-4371-9901-FC5C40F2C1A9}"/>
              </a:ext>
            </a:extLst>
          </p:cNvPr>
          <p:cNvCxnSpPr>
            <a:stCxn id="10" idx="2"/>
          </p:cNvCxnSpPr>
          <p:nvPr/>
        </p:nvCxnSpPr>
        <p:spPr>
          <a:xfrm>
            <a:off x="6464689" y="5877272"/>
            <a:ext cx="0" cy="7606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xmlns="" id="{05F7D388-63BA-489A-B88D-0FD93A624506}"/>
              </a:ext>
            </a:extLst>
          </p:cNvPr>
          <p:cNvCxnSpPr/>
          <p:nvPr/>
        </p:nvCxnSpPr>
        <p:spPr>
          <a:xfrm flipH="1">
            <a:off x="179512" y="6656071"/>
            <a:ext cx="6285177"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4" name="直線接點 63">
            <a:extLst>
              <a:ext uri="{FF2B5EF4-FFF2-40B4-BE49-F238E27FC236}">
                <a16:creationId xmlns:a16="http://schemas.microsoft.com/office/drawing/2014/main" xmlns="" id="{43E4740F-35D8-4CA2-B2FB-75A09CAEC585}"/>
              </a:ext>
            </a:extLst>
          </p:cNvPr>
          <p:cNvCxnSpPr/>
          <p:nvPr/>
        </p:nvCxnSpPr>
        <p:spPr>
          <a:xfrm flipV="1">
            <a:off x="179512" y="2342616"/>
            <a:ext cx="0" cy="4313455"/>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65" name="直線單箭頭接點 64">
            <a:extLst>
              <a:ext uri="{FF2B5EF4-FFF2-40B4-BE49-F238E27FC236}">
                <a16:creationId xmlns:a16="http://schemas.microsoft.com/office/drawing/2014/main" xmlns="" id="{B1E676A2-5909-4B8A-A12E-2047C93B9271}"/>
              </a:ext>
            </a:extLst>
          </p:cNvPr>
          <p:cNvCxnSpPr>
            <a:cxnSpLocks/>
          </p:cNvCxnSpPr>
          <p:nvPr/>
        </p:nvCxnSpPr>
        <p:spPr>
          <a:xfrm>
            <a:off x="179512" y="2342616"/>
            <a:ext cx="1872208" cy="0"/>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8" name="直線單箭頭接點 67">
            <a:extLst>
              <a:ext uri="{FF2B5EF4-FFF2-40B4-BE49-F238E27FC236}">
                <a16:creationId xmlns:a16="http://schemas.microsoft.com/office/drawing/2014/main" xmlns="" id="{011C36CA-DDA4-4FFD-837F-D683E4651BAB}"/>
              </a:ext>
            </a:extLst>
          </p:cNvPr>
          <p:cNvCxnSpPr>
            <a:cxnSpLocks/>
          </p:cNvCxnSpPr>
          <p:nvPr/>
        </p:nvCxnSpPr>
        <p:spPr>
          <a:xfrm flipV="1">
            <a:off x="5044741" y="5610786"/>
            <a:ext cx="432048" cy="2458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cxnSp>
        <p:nvCxnSpPr>
          <p:cNvPr id="69" name="直線單箭頭接點 68">
            <a:extLst>
              <a:ext uri="{FF2B5EF4-FFF2-40B4-BE49-F238E27FC236}">
                <a16:creationId xmlns:a16="http://schemas.microsoft.com/office/drawing/2014/main" xmlns="" id="{5A663EBD-673A-43C1-828D-DC773FF07978}"/>
              </a:ext>
            </a:extLst>
          </p:cNvPr>
          <p:cNvCxnSpPr>
            <a:cxnSpLocks/>
          </p:cNvCxnSpPr>
          <p:nvPr/>
        </p:nvCxnSpPr>
        <p:spPr>
          <a:xfrm flipV="1">
            <a:off x="7410116" y="5596096"/>
            <a:ext cx="432048" cy="24584"/>
          </a:xfrm>
          <a:prstGeom prst="straightConnector1">
            <a:avLst/>
          </a:prstGeom>
          <a:ln w="19050">
            <a:tailEnd type="triangle" w="lg" len="lg"/>
          </a:ln>
        </p:spPr>
        <p:style>
          <a:lnRef idx="1">
            <a:schemeClr val="accent1"/>
          </a:lnRef>
          <a:fillRef idx="0">
            <a:schemeClr val="accent1"/>
          </a:fillRef>
          <a:effectRef idx="0">
            <a:schemeClr val="accent1"/>
          </a:effectRef>
          <a:fontRef idx="minor">
            <a:schemeClr val="tx1"/>
          </a:fontRef>
        </p:style>
      </p:cxnSp>
      <p:sp>
        <p:nvSpPr>
          <p:cNvPr id="70" name="文字方塊 69">
            <a:extLst>
              <a:ext uri="{FF2B5EF4-FFF2-40B4-BE49-F238E27FC236}">
                <a16:creationId xmlns:a16="http://schemas.microsoft.com/office/drawing/2014/main" xmlns="" id="{B5799694-9429-4D5B-9652-3407C0F15844}"/>
              </a:ext>
            </a:extLst>
          </p:cNvPr>
          <p:cNvSpPr txBox="1"/>
          <p:nvPr/>
        </p:nvSpPr>
        <p:spPr>
          <a:xfrm>
            <a:off x="467544" y="5301208"/>
            <a:ext cx="479618" cy="369332"/>
          </a:xfrm>
          <a:prstGeom prst="rect">
            <a:avLst/>
          </a:prstGeom>
          <a:noFill/>
        </p:spPr>
        <p:txBody>
          <a:bodyPr wrap="square" rtlCol="0">
            <a:spAutoFit/>
          </a:bodyPr>
          <a:lstStyle/>
          <a:p>
            <a:r>
              <a:rPr lang="en-US" altLang="zh-TW" dirty="0">
                <a:solidFill>
                  <a:srgbClr val="FF0000"/>
                </a:solidFill>
              </a:rPr>
              <a:t>No</a:t>
            </a:r>
            <a:endParaRPr lang="zh-TW" altLang="en-US" dirty="0">
              <a:solidFill>
                <a:srgbClr val="FF0000"/>
              </a:solidFill>
            </a:endParaRPr>
          </a:p>
        </p:txBody>
      </p:sp>
      <p:sp>
        <p:nvSpPr>
          <p:cNvPr id="71" name="文字方塊 70">
            <a:extLst>
              <a:ext uri="{FF2B5EF4-FFF2-40B4-BE49-F238E27FC236}">
                <a16:creationId xmlns:a16="http://schemas.microsoft.com/office/drawing/2014/main" xmlns="" id="{FEE62DF6-1C0E-46BB-B80D-6456E0C63039}"/>
              </a:ext>
            </a:extLst>
          </p:cNvPr>
          <p:cNvSpPr txBox="1"/>
          <p:nvPr/>
        </p:nvSpPr>
        <p:spPr>
          <a:xfrm>
            <a:off x="3954654" y="6324600"/>
            <a:ext cx="479618" cy="369332"/>
          </a:xfrm>
          <a:prstGeom prst="rect">
            <a:avLst/>
          </a:prstGeom>
          <a:noFill/>
        </p:spPr>
        <p:txBody>
          <a:bodyPr wrap="square" rtlCol="0">
            <a:spAutoFit/>
          </a:bodyPr>
          <a:lstStyle/>
          <a:p>
            <a:r>
              <a:rPr lang="en-US" altLang="zh-TW" dirty="0">
                <a:solidFill>
                  <a:srgbClr val="FF0000"/>
                </a:solidFill>
              </a:rPr>
              <a:t>No</a:t>
            </a:r>
            <a:endParaRPr lang="zh-TW" altLang="en-US" dirty="0">
              <a:solidFill>
                <a:srgbClr val="FF0000"/>
              </a:solidFill>
            </a:endParaRPr>
          </a:p>
        </p:txBody>
      </p:sp>
      <p:sp>
        <p:nvSpPr>
          <p:cNvPr id="72" name="文字方塊 71">
            <a:extLst>
              <a:ext uri="{FF2B5EF4-FFF2-40B4-BE49-F238E27FC236}">
                <a16:creationId xmlns:a16="http://schemas.microsoft.com/office/drawing/2014/main" xmlns="" id="{4464FE47-33BA-41A3-9107-11FF92C900AD}"/>
              </a:ext>
            </a:extLst>
          </p:cNvPr>
          <p:cNvSpPr txBox="1"/>
          <p:nvPr/>
        </p:nvSpPr>
        <p:spPr>
          <a:xfrm>
            <a:off x="4905203" y="5271404"/>
            <a:ext cx="704713" cy="369332"/>
          </a:xfrm>
          <a:prstGeom prst="rect">
            <a:avLst/>
          </a:prstGeom>
          <a:noFill/>
        </p:spPr>
        <p:txBody>
          <a:bodyPr wrap="square" rtlCol="0">
            <a:spAutoFit/>
          </a:bodyPr>
          <a:lstStyle/>
          <a:p>
            <a:r>
              <a:rPr lang="en-US" altLang="zh-TW" dirty="0">
                <a:solidFill>
                  <a:schemeClr val="tx1">
                    <a:lumMod val="75000"/>
                    <a:lumOff val="25000"/>
                  </a:schemeClr>
                </a:solidFill>
              </a:rPr>
              <a:t>Yes</a:t>
            </a:r>
            <a:endParaRPr lang="zh-TW" altLang="en-US" dirty="0">
              <a:solidFill>
                <a:schemeClr val="tx1">
                  <a:lumMod val="75000"/>
                  <a:lumOff val="25000"/>
                </a:schemeClr>
              </a:solidFill>
            </a:endParaRPr>
          </a:p>
        </p:txBody>
      </p:sp>
      <p:sp>
        <p:nvSpPr>
          <p:cNvPr id="73" name="文字方塊 72">
            <a:extLst>
              <a:ext uri="{FF2B5EF4-FFF2-40B4-BE49-F238E27FC236}">
                <a16:creationId xmlns:a16="http://schemas.microsoft.com/office/drawing/2014/main" xmlns="" id="{5F33E7D1-1BE1-4E8F-A89D-A9E1371E83B2}"/>
              </a:ext>
            </a:extLst>
          </p:cNvPr>
          <p:cNvSpPr txBox="1"/>
          <p:nvPr/>
        </p:nvSpPr>
        <p:spPr>
          <a:xfrm>
            <a:off x="7251663" y="5269516"/>
            <a:ext cx="704713" cy="369332"/>
          </a:xfrm>
          <a:prstGeom prst="rect">
            <a:avLst/>
          </a:prstGeom>
          <a:noFill/>
        </p:spPr>
        <p:txBody>
          <a:bodyPr wrap="square" rtlCol="0">
            <a:spAutoFit/>
          </a:bodyPr>
          <a:lstStyle/>
          <a:p>
            <a:r>
              <a:rPr lang="en-US" altLang="zh-TW" dirty="0">
                <a:solidFill>
                  <a:schemeClr val="tx1">
                    <a:lumMod val="75000"/>
                    <a:lumOff val="25000"/>
                  </a:schemeClr>
                </a:solidFill>
              </a:rPr>
              <a:t>Yes</a:t>
            </a:r>
            <a:endParaRPr lang="zh-TW" altLang="en-US" dirty="0">
              <a:solidFill>
                <a:schemeClr val="tx1">
                  <a:lumMod val="75000"/>
                  <a:lumOff val="25000"/>
                </a:schemeClr>
              </a:solidFill>
            </a:endParaRPr>
          </a:p>
        </p:txBody>
      </p:sp>
      <p:sp>
        <p:nvSpPr>
          <p:cNvPr id="41" name="投影片編號版面配置區 40"/>
          <p:cNvSpPr>
            <a:spLocks noGrp="1"/>
          </p:cNvSpPr>
          <p:nvPr>
            <p:ph type="sldNum" sz="quarter" idx="12"/>
          </p:nvPr>
        </p:nvSpPr>
        <p:spPr/>
        <p:txBody>
          <a:bodyPr/>
          <a:lstStyle/>
          <a:p>
            <a:fld id="{90544606-A084-4404-B9A1-9A56BFA65CBE}" type="slidenum">
              <a:rPr lang="zh-TW" altLang="en-US" smtClean="0"/>
              <a:pPr/>
              <a:t>31</a:t>
            </a:fld>
            <a:endParaRPr lang="zh-TW" altLang="en-US"/>
          </a:p>
        </p:txBody>
      </p:sp>
      <p:sp>
        <p:nvSpPr>
          <p:cNvPr id="39" name="矩形 38">
            <a:extLst>
              <a:ext uri="{FF2B5EF4-FFF2-40B4-BE49-F238E27FC236}">
                <a16:creationId xmlns:a16="http://schemas.microsoft.com/office/drawing/2014/main" xmlns="" xmlns:a14="http://schemas.microsoft.com/office/drawing/2010/main" xmlns:mc="http://schemas.openxmlformats.org/markup-compatibility/2006" id="{3DBD4285-D808-4FBD-B8DD-98415B830457}"/>
              </a:ext>
            </a:extLst>
          </p:cNvPr>
          <p:cNvSpPr>
            <a:spLocks noRot="1" noChangeAspect="1" noMove="1" noResize="1" noEditPoints="1" noAdjustHandles="1" noChangeArrowheads="1" noChangeShapeType="1" noTextEdit="1"/>
          </p:cNvSpPr>
          <p:nvPr/>
        </p:nvSpPr>
        <p:spPr>
          <a:xfrm>
            <a:off x="899592" y="3429000"/>
            <a:ext cx="3168352" cy="635780"/>
          </a:xfrm>
          <a:prstGeom prst="rect">
            <a:avLst/>
          </a:prstGeom>
          <a:blipFill>
            <a:blip r:embed="rId9" cstate="print"/>
            <a:stretch>
              <a:fillRect/>
            </a:stretch>
          </a:blipFill>
        </p:spPr>
        <p:txBody>
          <a:bodyPr/>
          <a:lstStyle/>
          <a:p>
            <a:r>
              <a:rPr lang="zh-TW" altLang="en-US">
                <a:noFill/>
              </a:rPr>
              <a:t> </a:t>
            </a:r>
          </a:p>
        </p:txBody>
      </p:sp>
    </p:spTree>
    <p:extLst>
      <p:ext uri="{BB962C8B-B14F-4D97-AF65-F5344CB8AC3E}">
        <p14:creationId xmlns:p14="http://schemas.microsoft.com/office/powerpoint/2010/main" xmlns="" val="10684393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1546B5AD-16F2-4AFD-ACC5-11FAA3A2B8A1}"/>
              </a:ext>
            </a:extLst>
          </p:cNvPr>
          <p:cNvSpPr>
            <a:spLocks noGrp="1"/>
          </p:cNvSpPr>
          <p:nvPr>
            <p:ph type="title"/>
          </p:nvPr>
        </p:nvSpPr>
        <p:spPr/>
        <p:txBody>
          <a:bodyPr/>
          <a:lstStyle/>
          <a:p>
            <a:r>
              <a:rPr lang="en-US" altLang="zh-TW" dirty="0"/>
              <a:t>Decisions to take before analysis</a:t>
            </a:r>
            <a:endParaRPr lang="zh-TW" altLang="en-US" dirty="0"/>
          </a:p>
        </p:txBody>
      </p:sp>
      <p:sp>
        <p:nvSpPr>
          <p:cNvPr id="9" name="文字方塊 8">
            <a:extLst>
              <a:ext uri="{FF2B5EF4-FFF2-40B4-BE49-F238E27FC236}">
                <a16:creationId xmlns:a16="http://schemas.microsoft.com/office/drawing/2014/main" xmlns="" id="{57DCABA6-6D25-454A-96BC-E9465D0DB62A}"/>
              </a:ext>
            </a:extLst>
          </p:cNvPr>
          <p:cNvSpPr txBox="1"/>
          <p:nvPr/>
        </p:nvSpPr>
        <p:spPr>
          <a:xfrm>
            <a:off x="457200" y="1628800"/>
            <a:ext cx="3698448" cy="1200329"/>
          </a:xfrm>
          <a:prstGeom prst="rect">
            <a:avLst/>
          </a:prstGeom>
          <a:noFill/>
          <a:ln w="38100">
            <a:solidFill>
              <a:schemeClr val="tx1"/>
            </a:solidFill>
          </a:ln>
        </p:spPr>
        <p:txBody>
          <a:bodyPr wrap="none" rtlCol="0">
            <a:spAutoFit/>
          </a:bodyPr>
          <a:lstStyle/>
          <a:p>
            <a:r>
              <a:rPr lang="en-US" altLang="zh-TW" b="1" dirty="0"/>
              <a:t>Proximities</a:t>
            </a:r>
          </a:p>
          <a:p>
            <a:pPr marL="342900" indent="-342900">
              <a:buFont typeface="Wingdings" panose="05000000000000000000" pitchFamily="2" charset="2"/>
              <a:buChar char="n"/>
            </a:pPr>
            <a:r>
              <a:rPr lang="en-US" altLang="zh-TW" dirty="0"/>
              <a:t>similarities vs. dissimilarities</a:t>
            </a:r>
          </a:p>
          <a:p>
            <a:pPr marL="342900" indent="-342900">
              <a:buFont typeface="Wingdings" panose="05000000000000000000" pitchFamily="2" charset="2"/>
              <a:buChar char="n"/>
            </a:pPr>
            <a:r>
              <a:rPr lang="en-US" altLang="zh-TW" dirty="0"/>
              <a:t>direct vs. indirect methods</a:t>
            </a:r>
          </a:p>
          <a:p>
            <a:pPr marL="342900" indent="-342900">
              <a:buFont typeface="Wingdings" panose="05000000000000000000" pitchFamily="2" charset="2"/>
              <a:buChar char="n"/>
            </a:pPr>
            <a:r>
              <a:rPr lang="en-US" altLang="zh-TW" dirty="0"/>
              <a:t>symmetric vs. asymmetric data</a:t>
            </a:r>
          </a:p>
        </p:txBody>
      </p:sp>
      <p:sp>
        <p:nvSpPr>
          <p:cNvPr id="10" name="文字方塊 9">
            <a:extLst>
              <a:ext uri="{FF2B5EF4-FFF2-40B4-BE49-F238E27FC236}">
                <a16:creationId xmlns:a16="http://schemas.microsoft.com/office/drawing/2014/main" xmlns="" id="{09A12308-E902-49BA-A070-C7BC5A4D83BE}"/>
              </a:ext>
            </a:extLst>
          </p:cNvPr>
          <p:cNvSpPr txBox="1"/>
          <p:nvPr/>
        </p:nvSpPr>
        <p:spPr>
          <a:xfrm>
            <a:off x="467544" y="3212976"/>
            <a:ext cx="3688104" cy="1200329"/>
          </a:xfrm>
          <a:prstGeom prst="rect">
            <a:avLst/>
          </a:prstGeom>
          <a:noFill/>
          <a:ln w="38100">
            <a:solidFill>
              <a:schemeClr val="tx1"/>
            </a:solidFill>
          </a:ln>
        </p:spPr>
        <p:txBody>
          <a:bodyPr wrap="square" rtlCol="0">
            <a:spAutoFit/>
          </a:bodyPr>
          <a:lstStyle/>
          <a:p>
            <a:r>
              <a:rPr lang="en-US" altLang="zh-TW" b="1" dirty="0"/>
              <a:t>MDS model</a:t>
            </a:r>
          </a:p>
          <a:p>
            <a:pPr marL="342900" indent="-342900">
              <a:buFont typeface="Wingdings" panose="05000000000000000000" pitchFamily="2" charset="2"/>
              <a:buChar char="n"/>
            </a:pPr>
            <a:r>
              <a:rPr lang="en-US" altLang="zh-TW" dirty="0"/>
              <a:t>metric vs. nonmetric</a:t>
            </a:r>
          </a:p>
          <a:p>
            <a:pPr marL="342900" indent="-342900">
              <a:buFont typeface="Wingdings" panose="05000000000000000000" pitchFamily="2" charset="2"/>
              <a:buChar char="n"/>
            </a:pPr>
            <a:r>
              <a:rPr lang="en-US" altLang="zh-TW" dirty="0"/>
              <a:t>Euclidean vs. non- Euclidean</a:t>
            </a:r>
          </a:p>
          <a:p>
            <a:pPr marL="342900" indent="-342900">
              <a:buFont typeface="Wingdings" panose="05000000000000000000" pitchFamily="2" charset="2"/>
              <a:buChar char="n"/>
            </a:pPr>
            <a:r>
              <a:rPr lang="en-US" altLang="zh-TW" dirty="0"/>
              <a:t>Type of stress</a:t>
            </a:r>
          </a:p>
        </p:txBody>
      </p:sp>
      <p:sp>
        <p:nvSpPr>
          <p:cNvPr id="11" name="文字方塊 10">
            <a:extLst>
              <a:ext uri="{FF2B5EF4-FFF2-40B4-BE49-F238E27FC236}">
                <a16:creationId xmlns:a16="http://schemas.microsoft.com/office/drawing/2014/main" xmlns="" id="{5B189C24-87C7-4B45-BC59-72663BB1CAA7}"/>
              </a:ext>
            </a:extLst>
          </p:cNvPr>
          <p:cNvSpPr txBox="1"/>
          <p:nvPr/>
        </p:nvSpPr>
        <p:spPr>
          <a:xfrm>
            <a:off x="467544" y="4881934"/>
            <a:ext cx="3688104" cy="923330"/>
          </a:xfrm>
          <a:prstGeom prst="rect">
            <a:avLst/>
          </a:prstGeom>
          <a:noFill/>
          <a:ln w="38100">
            <a:solidFill>
              <a:schemeClr val="tx1"/>
            </a:solidFill>
          </a:ln>
        </p:spPr>
        <p:txBody>
          <a:bodyPr wrap="square" rtlCol="0">
            <a:spAutoFit/>
          </a:bodyPr>
          <a:lstStyle/>
          <a:p>
            <a:r>
              <a:rPr lang="en-US" altLang="zh-TW" b="1" dirty="0"/>
              <a:t>Dimensions</a:t>
            </a:r>
          </a:p>
          <a:p>
            <a:pPr marL="342900" indent="-342900">
              <a:buFont typeface="Wingdings" panose="05000000000000000000" pitchFamily="2" charset="2"/>
              <a:buChar char="n"/>
            </a:pPr>
            <a:r>
              <a:rPr lang="en-US" altLang="zh-TW" dirty="0"/>
              <a:t>1,2,3 or more dimensions</a:t>
            </a:r>
          </a:p>
          <a:p>
            <a:pPr marL="342900" indent="-342900">
              <a:buFont typeface="Wingdings" panose="05000000000000000000" pitchFamily="2" charset="2"/>
              <a:buChar char="n"/>
            </a:pPr>
            <a:r>
              <a:rPr lang="en-US" altLang="zh-TW" dirty="0"/>
              <a:t>Number of objects</a:t>
            </a:r>
            <a:r>
              <a:rPr lang="en-US" altLang="zh-TW" baseline="30000" dirty="0">
                <a:solidFill>
                  <a:srgbClr val="3366CC"/>
                </a:solidFill>
              </a:rPr>
              <a:t>(</a:t>
            </a:r>
            <a:r>
              <a:rPr lang="en-US" altLang="zh-TW" dirty="0">
                <a:solidFill>
                  <a:srgbClr val="3366CC"/>
                </a:solidFill>
              </a:rPr>
              <a:t>*</a:t>
            </a:r>
            <a:r>
              <a:rPr lang="en-US" altLang="zh-TW" baseline="30000" dirty="0">
                <a:solidFill>
                  <a:srgbClr val="3366CC"/>
                </a:solidFill>
              </a:rPr>
              <a:t>)</a:t>
            </a:r>
          </a:p>
        </p:txBody>
      </p:sp>
      <p:sp>
        <p:nvSpPr>
          <p:cNvPr id="12" name="文字方塊 11">
            <a:extLst>
              <a:ext uri="{FF2B5EF4-FFF2-40B4-BE49-F238E27FC236}">
                <a16:creationId xmlns:a16="http://schemas.microsoft.com/office/drawing/2014/main" xmlns="" id="{6C0CD8DA-246A-477F-B8C5-F22B38A3B6D9}"/>
              </a:ext>
            </a:extLst>
          </p:cNvPr>
          <p:cNvSpPr txBox="1"/>
          <p:nvPr/>
        </p:nvSpPr>
        <p:spPr>
          <a:xfrm>
            <a:off x="4572000" y="4857760"/>
            <a:ext cx="2561772" cy="923330"/>
          </a:xfrm>
          <a:prstGeom prst="rect">
            <a:avLst/>
          </a:prstGeom>
          <a:noFill/>
          <a:ln w="38100">
            <a:solidFill>
              <a:schemeClr val="tx1"/>
            </a:solidFill>
          </a:ln>
        </p:spPr>
        <p:txBody>
          <a:bodyPr wrap="square" rtlCol="0">
            <a:spAutoFit/>
          </a:bodyPr>
          <a:lstStyle/>
          <a:p>
            <a:r>
              <a:rPr lang="en-US" altLang="zh-TW" b="1" dirty="0"/>
              <a:t>Analysis</a:t>
            </a:r>
          </a:p>
          <a:p>
            <a:pPr marL="342900" indent="-342900">
              <a:buFont typeface="Wingdings" panose="05000000000000000000" pitchFamily="2" charset="2"/>
              <a:buChar char="n"/>
            </a:pPr>
            <a:r>
              <a:rPr lang="en-US" altLang="zh-TW" dirty="0"/>
              <a:t>Individual analysis</a:t>
            </a:r>
          </a:p>
          <a:p>
            <a:pPr marL="342900" indent="-342900">
              <a:buFont typeface="Wingdings" panose="05000000000000000000" pitchFamily="2" charset="2"/>
              <a:buChar char="n"/>
            </a:pPr>
            <a:r>
              <a:rPr lang="en-US" altLang="zh-TW" dirty="0"/>
              <a:t>Aggregate </a:t>
            </a:r>
            <a:r>
              <a:rPr lang="en-US" altLang="zh-TW" dirty="0" smtClean="0"/>
              <a:t>analysis</a:t>
            </a:r>
            <a:endParaRPr lang="en-US" altLang="zh-TW" dirty="0"/>
          </a:p>
        </p:txBody>
      </p:sp>
      <p:sp>
        <p:nvSpPr>
          <p:cNvPr id="14" name="文字方塊 13">
            <a:extLst>
              <a:ext uri="{FF2B5EF4-FFF2-40B4-BE49-F238E27FC236}">
                <a16:creationId xmlns:a16="http://schemas.microsoft.com/office/drawing/2014/main" xmlns="" id="{C94025FB-41FC-4168-BC7B-712C6C2A2BA3}"/>
              </a:ext>
            </a:extLst>
          </p:cNvPr>
          <p:cNvSpPr txBox="1"/>
          <p:nvPr/>
        </p:nvSpPr>
        <p:spPr>
          <a:xfrm>
            <a:off x="7611156" y="5149250"/>
            <a:ext cx="1180722" cy="369332"/>
          </a:xfrm>
          <a:prstGeom prst="rect">
            <a:avLst/>
          </a:prstGeom>
          <a:noFill/>
          <a:ln w="38100">
            <a:solidFill>
              <a:schemeClr val="tx1"/>
            </a:solidFill>
          </a:ln>
        </p:spPr>
        <p:txBody>
          <a:bodyPr wrap="square" rtlCol="0">
            <a:spAutoFit/>
          </a:bodyPr>
          <a:lstStyle/>
          <a:p>
            <a:r>
              <a:rPr lang="en-US" altLang="zh-TW" b="1" dirty="0"/>
              <a:t>Software</a:t>
            </a:r>
          </a:p>
        </p:txBody>
      </p:sp>
      <p:cxnSp>
        <p:nvCxnSpPr>
          <p:cNvPr id="16" name="直線單箭頭接點 15">
            <a:extLst>
              <a:ext uri="{FF2B5EF4-FFF2-40B4-BE49-F238E27FC236}">
                <a16:creationId xmlns:a16="http://schemas.microsoft.com/office/drawing/2014/main" xmlns="" id="{AB968730-707F-44E0-AA36-03AEB8A0EDF7}"/>
              </a:ext>
            </a:extLst>
          </p:cNvPr>
          <p:cNvCxnSpPr>
            <a:stCxn id="9" idx="2"/>
            <a:endCxn id="10" idx="0"/>
          </p:cNvCxnSpPr>
          <p:nvPr/>
        </p:nvCxnSpPr>
        <p:spPr>
          <a:xfrm>
            <a:off x="2306424" y="2829128"/>
            <a:ext cx="0" cy="396000"/>
          </a:xfrm>
          <a:prstGeom prst="straightConnector1">
            <a:avLst/>
          </a:prstGeom>
          <a:ln w="28575">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7" name="直線單箭頭接點 16">
            <a:extLst>
              <a:ext uri="{FF2B5EF4-FFF2-40B4-BE49-F238E27FC236}">
                <a16:creationId xmlns:a16="http://schemas.microsoft.com/office/drawing/2014/main" xmlns="" id="{9EFDCAE4-9B8E-4A63-9594-5939586F40CA}"/>
              </a:ext>
            </a:extLst>
          </p:cNvPr>
          <p:cNvCxnSpPr/>
          <p:nvPr/>
        </p:nvCxnSpPr>
        <p:spPr>
          <a:xfrm>
            <a:off x="2301252" y="4415220"/>
            <a:ext cx="0" cy="468000"/>
          </a:xfrm>
          <a:prstGeom prst="straightConnector1">
            <a:avLst/>
          </a:prstGeom>
          <a:ln w="28575">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9" name="直線單箭頭接點 18">
            <a:extLst>
              <a:ext uri="{FF2B5EF4-FFF2-40B4-BE49-F238E27FC236}">
                <a16:creationId xmlns:a16="http://schemas.microsoft.com/office/drawing/2014/main" xmlns="" id="{12AD3709-9455-4C64-9A89-9B21D1FE0C26}"/>
              </a:ext>
            </a:extLst>
          </p:cNvPr>
          <p:cNvCxnSpPr>
            <a:cxnSpLocks/>
          </p:cNvCxnSpPr>
          <p:nvPr/>
        </p:nvCxnSpPr>
        <p:spPr>
          <a:xfrm>
            <a:off x="4155648" y="5343599"/>
            <a:ext cx="446868" cy="0"/>
          </a:xfrm>
          <a:prstGeom prst="straightConnector1">
            <a:avLst/>
          </a:prstGeom>
          <a:ln w="28575">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直線單箭頭接點 19">
            <a:extLst>
              <a:ext uri="{FF2B5EF4-FFF2-40B4-BE49-F238E27FC236}">
                <a16:creationId xmlns:a16="http://schemas.microsoft.com/office/drawing/2014/main" xmlns="" id="{F6405786-4E51-43B3-AF4C-AD76C892156C}"/>
              </a:ext>
            </a:extLst>
          </p:cNvPr>
          <p:cNvCxnSpPr/>
          <p:nvPr/>
        </p:nvCxnSpPr>
        <p:spPr>
          <a:xfrm>
            <a:off x="7164288" y="5333916"/>
            <a:ext cx="446868" cy="0"/>
          </a:xfrm>
          <a:prstGeom prst="straightConnector1">
            <a:avLst/>
          </a:prstGeom>
          <a:ln w="28575">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2" name="接點: 肘形 21">
            <a:extLst>
              <a:ext uri="{FF2B5EF4-FFF2-40B4-BE49-F238E27FC236}">
                <a16:creationId xmlns:a16="http://schemas.microsoft.com/office/drawing/2014/main" xmlns="" id="{0D3BA637-9E61-4690-B6F7-137853249352}"/>
              </a:ext>
            </a:extLst>
          </p:cNvPr>
          <p:cNvCxnSpPr>
            <a:cxnSpLocks/>
            <a:stCxn id="14" idx="2"/>
          </p:cNvCxnSpPr>
          <p:nvPr/>
        </p:nvCxnSpPr>
        <p:spPr>
          <a:xfrm rot="5400000">
            <a:off x="3742251" y="1955844"/>
            <a:ext cx="896529" cy="8022005"/>
          </a:xfrm>
          <a:prstGeom prst="bentConnector2">
            <a:avLst/>
          </a:prstGeom>
          <a:ln w="28575">
            <a:solidFill>
              <a:srgbClr val="000000"/>
            </a:solidFill>
          </a:ln>
        </p:spPr>
        <p:style>
          <a:lnRef idx="1">
            <a:schemeClr val="dk1"/>
          </a:lnRef>
          <a:fillRef idx="0">
            <a:schemeClr val="dk1"/>
          </a:fillRef>
          <a:effectRef idx="0">
            <a:schemeClr val="dk1"/>
          </a:effectRef>
          <a:fontRef idx="minor">
            <a:schemeClr val="tx1"/>
          </a:fontRef>
        </p:style>
      </p:cxnSp>
      <p:cxnSp>
        <p:nvCxnSpPr>
          <p:cNvPr id="30" name="直線接點 29">
            <a:extLst>
              <a:ext uri="{FF2B5EF4-FFF2-40B4-BE49-F238E27FC236}">
                <a16:creationId xmlns:a16="http://schemas.microsoft.com/office/drawing/2014/main" xmlns="" id="{5E3C644E-8584-49BE-9D35-FCD64D3E5F83}"/>
              </a:ext>
            </a:extLst>
          </p:cNvPr>
          <p:cNvCxnSpPr/>
          <p:nvPr/>
        </p:nvCxnSpPr>
        <p:spPr>
          <a:xfrm flipV="1">
            <a:off x="179513" y="2228964"/>
            <a:ext cx="0" cy="4186147"/>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xmlns="" id="{C8AA9D88-B5AF-401D-8520-92B146B13C7C}"/>
              </a:ext>
            </a:extLst>
          </p:cNvPr>
          <p:cNvCxnSpPr/>
          <p:nvPr/>
        </p:nvCxnSpPr>
        <p:spPr>
          <a:xfrm>
            <a:off x="179513" y="2243032"/>
            <a:ext cx="288000" cy="0"/>
          </a:xfrm>
          <a:prstGeom prst="straightConnector1">
            <a:avLst/>
          </a:prstGeom>
          <a:ln w="28575">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2" name="直線單箭頭接點 31">
            <a:extLst>
              <a:ext uri="{FF2B5EF4-FFF2-40B4-BE49-F238E27FC236}">
                <a16:creationId xmlns:a16="http://schemas.microsoft.com/office/drawing/2014/main" xmlns="" id="{ACB6B95A-32BF-400C-812F-9DC0507572DA}"/>
              </a:ext>
            </a:extLst>
          </p:cNvPr>
          <p:cNvCxnSpPr/>
          <p:nvPr/>
        </p:nvCxnSpPr>
        <p:spPr>
          <a:xfrm>
            <a:off x="179513" y="3813140"/>
            <a:ext cx="288000" cy="0"/>
          </a:xfrm>
          <a:prstGeom prst="straightConnector1">
            <a:avLst/>
          </a:prstGeom>
          <a:ln w="28575">
            <a:solidFill>
              <a:srgbClr val="00000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xmlns="" id="{AFF2CF9E-15E3-4B54-B667-C1318C748F7E}"/>
              </a:ext>
            </a:extLst>
          </p:cNvPr>
          <p:cNvCxnSpPr>
            <a:cxnSpLocks/>
          </p:cNvCxnSpPr>
          <p:nvPr/>
        </p:nvCxnSpPr>
        <p:spPr>
          <a:xfrm flipV="1">
            <a:off x="2301252" y="5805264"/>
            <a:ext cx="0" cy="612000"/>
          </a:xfrm>
          <a:prstGeom prst="straightConnector1">
            <a:avLst/>
          </a:prstGeom>
          <a:ln w="28575">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35" name="直線單箭頭接點 34">
            <a:extLst>
              <a:ext uri="{FF2B5EF4-FFF2-40B4-BE49-F238E27FC236}">
                <a16:creationId xmlns:a16="http://schemas.microsoft.com/office/drawing/2014/main" xmlns="" id="{96465DD5-251E-4BAC-8854-3E63042BA9B2}"/>
              </a:ext>
            </a:extLst>
          </p:cNvPr>
          <p:cNvCxnSpPr>
            <a:cxnSpLocks/>
          </p:cNvCxnSpPr>
          <p:nvPr/>
        </p:nvCxnSpPr>
        <p:spPr>
          <a:xfrm flipV="1">
            <a:off x="5883402" y="5949280"/>
            <a:ext cx="0" cy="468000"/>
          </a:xfrm>
          <a:prstGeom prst="straightConnector1">
            <a:avLst/>
          </a:prstGeom>
          <a:ln w="28575">
            <a:solidFill>
              <a:schemeClr val="tx1"/>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文字方塊 2">
            <a:extLst>
              <a:ext uri="{FF2B5EF4-FFF2-40B4-BE49-F238E27FC236}">
                <a16:creationId xmlns:a16="http://schemas.microsoft.com/office/drawing/2014/main" xmlns="" id="{2BA862F6-E29F-4AC4-99A8-BBB86ACF00EE}"/>
              </a:ext>
            </a:extLst>
          </p:cNvPr>
          <p:cNvSpPr txBox="1"/>
          <p:nvPr/>
        </p:nvSpPr>
        <p:spPr>
          <a:xfrm>
            <a:off x="20251" y="6411132"/>
            <a:ext cx="9376285" cy="369332"/>
          </a:xfrm>
          <a:prstGeom prst="rect">
            <a:avLst/>
          </a:prstGeom>
          <a:noFill/>
        </p:spPr>
        <p:txBody>
          <a:bodyPr wrap="none" rtlCol="0">
            <a:spAutoFit/>
          </a:bodyPr>
          <a:lstStyle/>
          <a:p>
            <a:r>
              <a:rPr lang="en-US" altLang="zh-TW" dirty="0">
                <a:solidFill>
                  <a:srgbClr val="3366CC"/>
                </a:solidFill>
              </a:rPr>
              <a:t>Note</a:t>
            </a:r>
            <a:r>
              <a:rPr lang="en-US" altLang="zh-TW" baseline="30000" dirty="0">
                <a:solidFill>
                  <a:srgbClr val="3366CC"/>
                </a:solidFill>
              </a:rPr>
              <a:t> (</a:t>
            </a:r>
            <a:r>
              <a:rPr lang="en-US" altLang="zh-TW" dirty="0">
                <a:solidFill>
                  <a:srgbClr val="3366CC"/>
                </a:solidFill>
              </a:rPr>
              <a:t>*</a:t>
            </a:r>
            <a:r>
              <a:rPr lang="en-US" altLang="zh-TW" baseline="30000" dirty="0">
                <a:solidFill>
                  <a:srgbClr val="3366CC"/>
                </a:solidFill>
              </a:rPr>
              <a:t>) </a:t>
            </a:r>
            <a:r>
              <a:rPr lang="en-US" altLang="zh-TW" dirty="0">
                <a:solidFill>
                  <a:schemeClr val="accent5">
                    <a:lumMod val="75000"/>
                  </a:schemeClr>
                </a:solidFill>
              </a:rPr>
              <a:t>a </a:t>
            </a:r>
            <a:r>
              <a:rPr lang="en-US" altLang="zh-TW" i="1" dirty="0">
                <a:solidFill>
                  <a:srgbClr val="C00000"/>
                </a:solidFill>
                <a:latin typeface="Times New Roman" panose="02020603050405020304" pitchFamily="18" charset="0"/>
                <a:cs typeface="Times New Roman" panose="02020603050405020304" pitchFamily="18" charset="0"/>
              </a:rPr>
              <a:t>k</a:t>
            </a:r>
            <a:r>
              <a:rPr lang="en-US" altLang="zh-TW" dirty="0">
                <a:solidFill>
                  <a:schemeClr val="accent5">
                    <a:lumMod val="75000"/>
                  </a:schemeClr>
                </a:solidFill>
              </a:rPr>
              <a:t>-dimensional representation requires at least </a:t>
            </a:r>
            <a:r>
              <a:rPr lang="en-US" altLang="zh-TW" dirty="0">
                <a:solidFill>
                  <a:srgbClr val="FF0000"/>
                </a:solidFill>
              </a:rPr>
              <a:t>4k</a:t>
            </a:r>
            <a:r>
              <a:rPr lang="en-US" altLang="zh-TW" dirty="0">
                <a:solidFill>
                  <a:schemeClr val="accent5">
                    <a:lumMod val="75000"/>
                  </a:schemeClr>
                </a:solidFill>
              </a:rPr>
              <a:t> objects(</a:t>
            </a:r>
            <a:r>
              <a:rPr lang="en-US" altLang="zh-TW" b="1" dirty="0">
                <a:solidFill>
                  <a:schemeClr val="accent6">
                    <a:lumMod val="75000"/>
                  </a:schemeClr>
                </a:solidFill>
                <a:latin typeface="Ink Free" panose="03080402000500000000" pitchFamily="66" charset="0"/>
              </a:rPr>
              <a:t>Borg</a:t>
            </a:r>
            <a:r>
              <a:rPr lang="en-US" altLang="zh-TW" dirty="0">
                <a:solidFill>
                  <a:schemeClr val="accent5">
                    <a:lumMod val="75000"/>
                  </a:schemeClr>
                </a:solidFill>
              </a:rPr>
              <a:t> &amp; </a:t>
            </a:r>
            <a:r>
              <a:rPr lang="en-US" altLang="zh-TW" b="1" dirty="0">
                <a:solidFill>
                  <a:schemeClr val="accent6">
                    <a:lumMod val="75000"/>
                  </a:schemeClr>
                </a:solidFill>
                <a:latin typeface="Ink Free" panose="03080402000500000000" pitchFamily="66" charset="0"/>
              </a:rPr>
              <a:t>Groenen</a:t>
            </a:r>
            <a:r>
              <a:rPr lang="en-US" altLang="zh-TW" dirty="0">
                <a:solidFill>
                  <a:schemeClr val="accent5">
                    <a:lumMod val="75000"/>
                  </a:schemeClr>
                </a:solidFill>
              </a:rPr>
              <a:t>,1997)</a:t>
            </a:r>
            <a:endParaRPr lang="zh-TW" altLang="en-US" dirty="0">
              <a:solidFill>
                <a:schemeClr val="accent5">
                  <a:lumMod val="75000"/>
                </a:schemeClr>
              </a:solidFill>
            </a:endParaRPr>
          </a:p>
        </p:txBody>
      </p:sp>
      <p:sp>
        <p:nvSpPr>
          <p:cNvPr id="26" name="投影片編號版面配置區 25"/>
          <p:cNvSpPr>
            <a:spLocks noGrp="1"/>
          </p:cNvSpPr>
          <p:nvPr>
            <p:ph type="sldNum" sz="quarter" idx="12"/>
          </p:nvPr>
        </p:nvSpPr>
        <p:spPr/>
        <p:txBody>
          <a:bodyPr/>
          <a:lstStyle/>
          <a:p>
            <a:fld id="{90544606-A084-4404-B9A1-9A56BFA65CBE}" type="slidenum">
              <a:rPr lang="zh-TW" altLang="en-US" smtClean="0"/>
              <a:pPr/>
              <a:t>32</a:t>
            </a:fld>
            <a:endParaRPr lang="zh-TW" altLang="en-US"/>
          </a:p>
        </p:txBody>
      </p:sp>
    </p:spTree>
    <p:extLst>
      <p:ext uri="{BB962C8B-B14F-4D97-AF65-F5344CB8AC3E}">
        <p14:creationId xmlns:p14="http://schemas.microsoft.com/office/powerpoint/2010/main" xmlns="" val="72264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5B5C4147-09DC-45A0-92A0-E2B3EC482893}"/>
              </a:ext>
            </a:extLst>
          </p:cNvPr>
          <p:cNvSpPr>
            <a:spLocks noGrp="1"/>
          </p:cNvSpPr>
          <p:nvPr>
            <p:ph type="title"/>
          </p:nvPr>
        </p:nvSpPr>
        <p:spPr/>
        <p:txBody>
          <a:bodyPr/>
          <a:lstStyle/>
          <a:p>
            <a:r>
              <a:rPr lang="en-US" altLang="zh-TW" dirty="0"/>
              <a:t>Deriving proximities</a:t>
            </a:r>
            <a:r>
              <a:rPr lang="en-US" altLang="zh-TW" dirty="0">
                <a:solidFill>
                  <a:schemeClr val="bg2">
                    <a:lumMod val="50000"/>
                  </a:schemeClr>
                </a:solidFill>
              </a:rPr>
              <a:t> --</a:t>
            </a:r>
            <a:r>
              <a:rPr lang="en-US" altLang="zh-TW" dirty="0"/>
              <a:t> </a:t>
            </a:r>
            <a:r>
              <a:rPr lang="en-US" altLang="zh-TW" dirty="0">
                <a:solidFill>
                  <a:schemeClr val="accent1">
                    <a:lumMod val="50000"/>
                  </a:schemeClr>
                </a:solidFill>
              </a:rPr>
              <a:t>direct methods</a:t>
            </a:r>
            <a:endParaRPr lang="zh-TW" altLang="en-US" dirty="0"/>
          </a:p>
        </p:txBody>
      </p:sp>
      <p:sp>
        <p:nvSpPr>
          <p:cNvPr id="3" name="內容版面配置區 2">
            <a:extLst>
              <a:ext uri="{FF2B5EF4-FFF2-40B4-BE49-F238E27FC236}">
                <a16:creationId xmlns:a16="http://schemas.microsoft.com/office/drawing/2014/main" xmlns="" id="{9D08D35A-89D2-4241-95FB-62C5C574BC05}"/>
              </a:ext>
            </a:extLst>
          </p:cNvPr>
          <p:cNvSpPr>
            <a:spLocks noGrp="1"/>
          </p:cNvSpPr>
          <p:nvPr>
            <p:ph idx="1"/>
          </p:nvPr>
        </p:nvSpPr>
        <p:spPr>
          <a:xfrm>
            <a:off x="457200" y="1600200"/>
            <a:ext cx="8579296" cy="5257800"/>
          </a:xfrm>
        </p:spPr>
        <p:txBody>
          <a:bodyPr>
            <a:normAutofit lnSpcReduction="10000"/>
          </a:bodyPr>
          <a:lstStyle/>
          <a:p>
            <a:pPr>
              <a:lnSpc>
                <a:spcPct val="120000"/>
              </a:lnSpc>
            </a:pPr>
            <a:r>
              <a:rPr lang="en-US" altLang="zh-TW" dirty="0"/>
              <a:t>(Dis)Similarity ratings</a:t>
            </a:r>
          </a:p>
          <a:p>
            <a:pPr marL="274320" lvl="1" indent="0">
              <a:lnSpc>
                <a:spcPct val="120000"/>
              </a:lnSpc>
              <a:buNone/>
            </a:pPr>
            <a:r>
              <a:rPr lang="en-US" altLang="zh-TW" sz="2200" dirty="0">
                <a:solidFill>
                  <a:srgbClr val="002060"/>
                </a:solidFill>
              </a:rPr>
              <a:t>Often a 7- or a 9-point scale is used.</a:t>
            </a:r>
          </a:p>
          <a:p>
            <a:pPr>
              <a:lnSpc>
                <a:spcPct val="120000"/>
              </a:lnSpc>
            </a:pPr>
            <a:r>
              <a:rPr lang="en-US" altLang="zh-TW" dirty="0"/>
              <a:t>Sorting tasks:</a:t>
            </a:r>
          </a:p>
          <a:p>
            <a:pPr marL="274320" lvl="1" indent="0">
              <a:lnSpc>
                <a:spcPct val="120000"/>
              </a:lnSpc>
              <a:buNone/>
            </a:pPr>
            <a:r>
              <a:rPr lang="en-US" altLang="zh-TW" sz="2200" b="1" dirty="0">
                <a:solidFill>
                  <a:srgbClr val="002060"/>
                </a:solidFill>
              </a:rPr>
              <a:t>method 1 : </a:t>
            </a:r>
            <a:r>
              <a:rPr lang="en-US" altLang="zh-TW" sz="2200" dirty="0">
                <a:solidFill>
                  <a:srgbClr val="0070C0"/>
                </a:solidFill>
              </a:rPr>
              <a:t>Write each object pair on a card and let the participant sort the cards from the lowest similarity to the highest</a:t>
            </a:r>
          </a:p>
          <a:p>
            <a:pPr marL="274320" lvl="1" indent="0">
              <a:lnSpc>
                <a:spcPct val="120000"/>
              </a:lnSpc>
              <a:buNone/>
            </a:pPr>
            <a:r>
              <a:rPr lang="en-US" altLang="zh-TW" sz="2200" b="1" dirty="0">
                <a:solidFill>
                  <a:srgbClr val="002060"/>
                </a:solidFill>
              </a:rPr>
              <a:t>method 2 </a:t>
            </a:r>
            <a:r>
              <a:rPr lang="en-US" altLang="zh-TW" sz="2200" dirty="0">
                <a:solidFill>
                  <a:srgbClr val="0070C0"/>
                </a:solidFill>
              </a:rPr>
              <a:t>: Let the subject put cards with pairs of low similarity into one pile, cards with pairs of higher similarity in the next pile and so on.</a:t>
            </a:r>
          </a:p>
          <a:p>
            <a:pPr marL="274320" lvl="1" indent="0">
              <a:lnSpc>
                <a:spcPct val="120000"/>
              </a:lnSpc>
              <a:buNone/>
            </a:pPr>
            <a:r>
              <a:rPr lang="en-US" altLang="zh-TW" sz="2200" b="1" dirty="0">
                <a:solidFill>
                  <a:srgbClr val="002060"/>
                </a:solidFill>
              </a:rPr>
              <a:t>method 3 : </a:t>
            </a:r>
            <a:r>
              <a:rPr lang="en-US" altLang="zh-TW" sz="2200" dirty="0">
                <a:solidFill>
                  <a:srgbClr val="0070C0"/>
                </a:solidFill>
              </a:rPr>
              <a:t>Write only one object on each card and ask the participants to sort the cards with the most similar objects into piles. Counting how many times two objects appear together in a pile, yields the similarity matrix. </a:t>
            </a:r>
          </a:p>
          <a:p>
            <a:pPr marL="274320" lvl="1" indent="0">
              <a:buNone/>
            </a:pPr>
            <a:endParaRPr lang="en-US" altLang="zh-TW" dirty="0"/>
          </a:p>
          <a:p>
            <a:pPr marL="274320" lvl="1" indent="0">
              <a:buNone/>
            </a:pPr>
            <a:endParaRPr lang="zh-TW" altLang="en-US" dirty="0"/>
          </a:p>
        </p:txBody>
      </p:sp>
      <p:sp>
        <p:nvSpPr>
          <p:cNvPr id="8" name="投影片編號版面配置區 7"/>
          <p:cNvSpPr>
            <a:spLocks noGrp="1"/>
          </p:cNvSpPr>
          <p:nvPr>
            <p:ph type="sldNum" sz="quarter" idx="12"/>
          </p:nvPr>
        </p:nvSpPr>
        <p:spPr/>
        <p:txBody>
          <a:bodyPr/>
          <a:lstStyle/>
          <a:p>
            <a:fld id="{90544606-A084-4404-B9A1-9A56BFA65CBE}" type="slidenum">
              <a:rPr lang="zh-TW" altLang="en-US" smtClean="0"/>
              <a:pPr/>
              <a:t>33</a:t>
            </a:fld>
            <a:endParaRPr lang="zh-TW" altLang="en-US"/>
          </a:p>
        </p:txBody>
      </p:sp>
    </p:spTree>
    <p:extLst>
      <p:ext uri="{BB962C8B-B14F-4D97-AF65-F5344CB8AC3E}">
        <p14:creationId xmlns:p14="http://schemas.microsoft.com/office/powerpoint/2010/main" xmlns="" val="1919818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DF1914D-C61A-473A-B871-80E610E42EB2}"/>
              </a:ext>
            </a:extLst>
          </p:cNvPr>
          <p:cNvSpPr>
            <a:spLocks noGrp="1"/>
          </p:cNvSpPr>
          <p:nvPr>
            <p:ph type="title"/>
          </p:nvPr>
        </p:nvSpPr>
        <p:spPr>
          <a:xfrm>
            <a:off x="457200" y="533400"/>
            <a:ext cx="8686800" cy="990600"/>
          </a:xfrm>
        </p:spPr>
        <p:txBody>
          <a:bodyPr/>
          <a:lstStyle/>
          <a:p>
            <a:r>
              <a:rPr lang="en-US" altLang="zh-TW" dirty="0"/>
              <a:t>Deriving proximities</a:t>
            </a:r>
            <a:r>
              <a:rPr lang="en-US" altLang="zh-TW" dirty="0">
                <a:solidFill>
                  <a:schemeClr val="bg2">
                    <a:lumMod val="50000"/>
                  </a:schemeClr>
                </a:solidFill>
              </a:rPr>
              <a:t> --</a:t>
            </a:r>
            <a:r>
              <a:rPr lang="en-US" altLang="zh-TW" dirty="0"/>
              <a:t> </a:t>
            </a:r>
            <a:r>
              <a:rPr lang="en-US" altLang="zh-TW" dirty="0">
                <a:solidFill>
                  <a:schemeClr val="accent1">
                    <a:lumMod val="50000"/>
                  </a:schemeClr>
                </a:solidFill>
              </a:rPr>
              <a:t>indirect methods</a:t>
            </a:r>
            <a:endParaRPr lang="zh-TW" altLang="en-US" dirty="0"/>
          </a:p>
        </p:txBody>
      </p:sp>
      <p:sp>
        <p:nvSpPr>
          <p:cNvPr id="3" name="內容版面配置區 2">
            <a:extLst>
              <a:ext uri="{FF2B5EF4-FFF2-40B4-BE49-F238E27FC236}">
                <a16:creationId xmlns:a16="http://schemas.microsoft.com/office/drawing/2014/main" xmlns="" id="{EB574DCA-FD6F-42B7-B64B-BE954EDF76D6}"/>
              </a:ext>
            </a:extLst>
          </p:cNvPr>
          <p:cNvSpPr>
            <a:spLocks noGrp="1"/>
          </p:cNvSpPr>
          <p:nvPr>
            <p:ph idx="1"/>
          </p:nvPr>
        </p:nvSpPr>
        <p:spPr/>
        <p:txBody>
          <a:bodyPr/>
          <a:lstStyle/>
          <a:p>
            <a:pPr>
              <a:lnSpc>
                <a:spcPct val="150000"/>
              </a:lnSpc>
              <a:buClr>
                <a:schemeClr val="tx1">
                  <a:lumMod val="90000"/>
                  <a:lumOff val="10000"/>
                </a:schemeClr>
              </a:buClr>
              <a:buFont typeface="Wingdings" panose="05000000000000000000" pitchFamily="2" charset="2"/>
              <a:buChar char="l"/>
            </a:pPr>
            <a:r>
              <a:rPr lang="en-US" altLang="zh-TW" dirty="0">
                <a:solidFill>
                  <a:srgbClr val="002060"/>
                </a:solidFill>
              </a:rPr>
              <a:t>Indirect methods for proximity data do not require that a subject assigns a numerical value to the elements of the proximity matrix directly.</a:t>
            </a:r>
          </a:p>
          <a:p>
            <a:pPr>
              <a:lnSpc>
                <a:spcPct val="150000"/>
              </a:lnSpc>
              <a:buClr>
                <a:schemeClr val="tx1">
                  <a:lumMod val="90000"/>
                  <a:lumOff val="10000"/>
                </a:schemeClr>
              </a:buClr>
              <a:buFont typeface="Wingdings" panose="05000000000000000000" pitchFamily="2" charset="2"/>
              <a:buChar char="l"/>
            </a:pPr>
            <a:r>
              <a:rPr lang="en-US" altLang="zh-TW" dirty="0">
                <a:solidFill>
                  <a:srgbClr val="002060"/>
                </a:solidFill>
              </a:rPr>
              <a:t>The proximity matrix is derived from other measures. Ex:</a:t>
            </a:r>
          </a:p>
          <a:p>
            <a:pPr lvl="1">
              <a:lnSpc>
                <a:spcPct val="150000"/>
              </a:lnSpc>
              <a:buClr>
                <a:srgbClr val="0070C0"/>
              </a:buClr>
              <a:buFont typeface="Wingdings" panose="05000000000000000000" pitchFamily="2" charset="2"/>
              <a:buChar char="n"/>
            </a:pPr>
            <a:r>
              <a:rPr lang="en-US" altLang="zh-TW" sz="2200" dirty="0">
                <a:solidFill>
                  <a:srgbClr val="0070C0"/>
                </a:solidFill>
              </a:rPr>
              <a:t>Confusion Data</a:t>
            </a:r>
          </a:p>
          <a:p>
            <a:pPr lvl="1">
              <a:lnSpc>
                <a:spcPct val="150000"/>
              </a:lnSpc>
              <a:buClr>
                <a:srgbClr val="0070C0"/>
              </a:buClr>
              <a:buFont typeface="Wingdings" panose="05000000000000000000" pitchFamily="2" charset="2"/>
              <a:buChar char="n"/>
            </a:pPr>
            <a:r>
              <a:rPr lang="en-US" altLang="zh-TW" sz="2200" dirty="0">
                <a:solidFill>
                  <a:srgbClr val="0070C0"/>
                </a:solidFill>
              </a:rPr>
              <a:t>Correlation matrices</a:t>
            </a:r>
          </a:p>
          <a:p>
            <a:pPr marL="274320" lvl="1" indent="0">
              <a:buNone/>
            </a:pPr>
            <a:endParaRPr lang="en-US" altLang="zh-TW" dirty="0"/>
          </a:p>
          <a:p>
            <a:endParaRPr lang="en-US" altLang="zh-TW" dirty="0"/>
          </a:p>
          <a:p>
            <a:endParaRPr lang="zh-TW" altLang="en-US" dirty="0"/>
          </a:p>
        </p:txBody>
      </p:sp>
      <p:sp>
        <p:nvSpPr>
          <p:cNvPr id="8" name="投影片編號版面配置區 7"/>
          <p:cNvSpPr>
            <a:spLocks noGrp="1"/>
          </p:cNvSpPr>
          <p:nvPr>
            <p:ph type="sldNum" sz="quarter" idx="12"/>
          </p:nvPr>
        </p:nvSpPr>
        <p:spPr/>
        <p:txBody>
          <a:bodyPr/>
          <a:lstStyle/>
          <a:p>
            <a:fld id="{90544606-A084-4404-B9A1-9A56BFA65CBE}" type="slidenum">
              <a:rPr lang="zh-TW" altLang="en-US" smtClean="0"/>
              <a:pPr/>
              <a:t>34</a:t>
            </a:fld>
            <a:endParaRPr lang="zh-TW" altLang="en-US"/>
          </a:p>
        </p:txBody>
      </p:sp>
    </p:spTree>
    <p:extLst>
      <p:ext uri="{BB962C8B-B14F-4D97-AF65-F5344CB8AC3E}">
        <p14:creationId xmlns:p14="http://schemas.microsoft.com/office/powerpoint/2010/main" xmlns="" val="6529312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10EC72D-F24D-41D3-BB43-0A21076B58CA}"/>
              </a:ext>
            </a:extLst>
          </p:cNvPr>
          <p:cNvSpPr>
            <a:spLocks noGrp="1"/>
          </p:cNvSpPr>
          <p:nvPr>
            <p:ph type="title"/>
          </p:nvPr>
        </p:nvSpPr>
        <p:spPr>
          <a:xfrm>
            <a:off x="457200" y="533400"/>
            <a:ext cx="8686800" cy="990600"/>
          </a:xfrm>
        </p:spPr>
        <p:txBody>
          <a:bodyPr/>
          <a:lstStyle/>
          <a:p>
            <a:r>
              <a:rPr lang="en-US" altLang="zh-TW" dirty="0"/>
              <a:t>Deriving proximities</a:t>
            </a:r>
            <a:r>
              <a:rPr lang="en-US" altLang="zh-TW" dirty="0">
                <a:solidFill>
                  <a:schemeClr val="bg2">
                    <a:lumMod val="50000"/>
                  </a:schemeClr>
                </a:solidFill>
              </a:rPr>
              <a:t> --</a:t>
            </a:r>
            <a:r>
              <a:rPr lang="en-US" altLang="zh-TW" dirty="0"/>
              <a:t> </a:t>
            </a:r>
            <a:r>
              <a:rPr lang="en-US" altLang="zh-TW" dirty="0">
                <a:solidFill>
                  <a:schemeClr val="accent1">
                    <a:lumMod val="50000"/>
                  </a:schemeClr>
                </a:solidFill>
              </a:rPr>
              <a:t>indirect methods</a:t>
            </a:r>
            <a:endParaRPr lang="zh-TW" altLang="en-US" dirty="0"/>
          </a:p>
        </p:txBody>
      </p:sp>
      <p:sp>
        <p:nvSpPr>
          <p:cNvPr id="3" name="內容版面配置區 2">
            <a:extLst>
              <a:ext uri="{FF2B5EF4-FFF2-40B4-BE49-F238E27FC236}">
                <a16:creationId xmlns:a16="http://schemas.microsoft.com/office/drawing/2014/main" xmlns="" id="{BC1E437B-901F-4B8B-8E39-19A1697D566B}"/>
              </a:ext>
            </a:extLst>
          </p:cNvPr>
          <p:cNvSpPr>
            <a:spLocks noGrp="1"/>
          </p:cNvSpPr>
          <p:nvPr>
            <p:ph idx="1"/>
          </p:nvPr>
        </p:nvSpPr>
        <p:spPr>
          <a:xfrm>
            <a:off x="457200" y="1600200"/>
            <a:ext cx="8229600" cy="5257800"/>
          </a:xfrm>
        </p:spPr>
        <p:txBody>
          <a:bodyPr>
            <a:normAutofit lnSpcReduction="10000"/>
          </a:bodyPr>
          <a:lstStyle/>
          <a:p>
            <a:pPr>
              <a:lnSpc>
                <a:spcPct val="130000"/>
              </a:lnSpc>
              <a:buFont typeface="Wingdings" panose="05000000000000000000" pitchFamily="2" charset="2"/>
              <a:buChar char="l"/>
            </a:pPr>
            <a:r>
              <a:rPr lang="en-US" altLang="zh-TW" b="1" u="heavy" dirty="0"/>
              <a:t>Confusion data</a:t>
            </a:r>
            <a:r>
              <a:rPr lang="en-US" altLang="zh-TW" dirty="0"/>
              <a:t> arise when the researcher records how often subjects </a:t>
            </a:r>
            <a:r>
              <a:rPr lang="en-US" altLang="zh-TW" dirty="0">
                <a:solidFill>
                  <a:srgbClr val="C00000"/>
                </a:solidFill>
              </a:rPr>
              <a:t>mistake</a:t>
            </a:r>
            <a:r>
              <a:rPr lang="en-US" altLang="zh-TW" dirty="0"/>
              <a:t> one stimulus for another.</a:t>
            </a:r>
          </a:p>
          <a:p>
            <a:pPr lvl="1">
              <a:lnSpc>
                <a:spcPct val="130000"/>
              </a:lnSpc>
              <a:buFont typeface="Wingdings" panose="05000000000000000000" pitchFamily="2" charset="2"/>
              <a:buChar char="n"/>
            </a:pPr>
            <a:r>
              <a:rPr lang="en-US" altLang="zh-TW" sz="2200" dirty="0">
                <a:solidFill>
                  <a:srgbClr val="003399"/>
                </a:solidFill>
              </a:rPr>
              <a:t>Consider an experiment where the letters of the alphabet are brieﬂy presented via loudspeaker : </a:t>
            </a:r>
            <a:r>
              <a:rPr lang="en-US" altLang="zh-TW" sz="2200" dirty="0">
                <a:solidFill>
                  <a:srgbClr val="339933"/>
                </a:solidFill>
              </a:rPr>
              <a:t>letters that are </a:t>
            </a:r>
            <a:r>
              <a:rPr lang="en-US" altLang="zh-TW" sz="2200" dirty="0">
                <a:solidFill>
                  <a:srgbClr val="0070C0"/>
                </a:solidFill>
              </a:rPr>
              <a:t>rarely</a:t>
            </a:r>
            <a:r>
              <a:rPr lang="en-US" altLang="zh-TW" sz="2200" dirty="0">
                <a:solidFill>
                  <a:srgbClr val="339933"/>
                </a:solidFill>
              </a:rPr>
              <a:t> confused get a </a:t>
            </a:r>
            <a:r>
              <a:rPr lang="en-US" altLang="zh-TW" sz="2200" dirty="0">
                <a:solidFill>
                  <a:srgbClr val="0070C0"/>
                </a:solidFill>
              </a:rPr>
              <a:t>high</a:t>
            </a:r>
            <a:r>
              <a:rPr lang="en-US" altLang="zh-TW" sz="2200" dirty="0">
                <a:solidFill>
                  <a:srgbClr val="339933"/>
                </a:solidFill>
              </a:rPr>
              <a:t> dissimilarity value, letters that are </a:t>
            </a:r>
            <a:r>
              <a:rPr lang="en-US" altLang="zh-TW" sz="2200" dirty="0">
                <a:solidFill>
                  <a:schemeClr val="tx2">
                    <a:lumMod val="75000"/>
                  </a:schemeClr>
                </a:solidFill>
              </a:rPr>
              <a:t>often</a:t>
            </a:r>
            <a:r>
              <a:rPr lang="en-US" altLang="zh-TW" sz="2200" dirty="0">
                <a:solidFill>
                  <a:srgbClr val="339933"/>
                </a:solidFill>
              </a:rPr>
              <a:t> confused a </a:t>
            </a:r>
            <a:r>
              <a:rPr lang="en-US" altLang="zh-TW" sz="2200" dirty="0">
                <a:solidFill>
                  <a:schemeClr val="tx2">
                    <a:lumMod val="75000"/>
                  </a:schemeClr>
                </a:solidFill>
              </a:rPr>
              <a:t>low</a:t>
            </a:r>
            <a:r>
              <a:rPr lang="en-US" altLang="zh-TW" sz="2200" dirty="0">
                <a:solidFill>
                  <a:srgbClr val="339933"/>
                </a:solidFill>
              </a:rPr>
              <a:t> one.</a:t>
            </a:r>
          </a:p>
          <a:p>
            <a:pPr lvl="1">
              <a:lnSpc>
                <a:spcPct val="130000"/>
              </a:lnSpc>
              <a:buFont typeface="Wingdings" panose="05000000000000000000" pitchFamily="2" charset="2"/>
              <a:buChar char="n"/>
            </a:pPr>
            <a:r>
              <a:rPr lang="en-US" altLang="zh-TW" sz="2200" dirty="0">
                <a:solidFill>
                  <a:srgbClr val="003399"/>
                </a:solidFill>
              </a:rPr>
              <a:t>Confusion data are often </a:t>
            </a:r>
            <a:r>
              <a:rPr lang="en-US" altLang="zh-TW" sz="2200" dirty="0">
                <a:solidFill>
                  <a:srgbClr val="FF0000"/>
                </a:solidFill>
              </a:rPr>
              <a:t>asymmetric</a:t>
            </a:r>
            <a:r>
              <a:rPr lang="en-US" altLang="zh-TW" sz="2200" dirty="0">
                <a:solidFill>
                  <a:srgbClr val="003399"/>
                </a:solidFill>
              </a:rPr>
              <a:t> .</a:t>
            </a:r>
          </a:p>
          <a:p>
            <a:pPr>
              <a:lnSpc>
                <a:spcPct val="130000"/>
              </a:lnSpc>
              <a:buFont typeface="Wingdings" panose="05000000000000000000" pitchFamily="2" charset="2"/>
              <a:buChar char="l"/>
            </a:pPr>
            <a:r>
              <a:rPr lang="en-US" altLang="zh-TW" b="1" u="heavy" dirty="0"/>
              <a:t>Correlation matrices</a:t>
            </a:r>
          </a:p>
          <a:p>
            <a:pPr marL="274320" lvl="1" indent="0">
              <a:lnSpc>
                <a:spcPct val="130000"/>
              </a:lnSpc>
              <a:buNone/>
            </a:pPr>
            <a:r>
              <a:rPr lang="en-US" altLang="zh-TW" sz="2400" dirty="0"/>
              <a:t>When objects are measured on diﬀerent scales and </a:t>
            </a:r>
            <a:r>
              <a:rPr lang="en-US" altLang="zh-TW" sz="2400" u="heavy" dirty="0">
                <a:solidFill>
                  <a:srgbClr val="3333FF"/>
                </a:solidFill>
              </a:rPr>
              <a:t>the measurements are correlated with each other</a:t>
            </a:r>
            <a:r>
              <a:rPr lang="en-US" altLang="zh-TW" sz="2400" dirty="0"/>
              <a:t>, a matrix of </a:t>
            </a:r>
            <a:r>
              <a:rPr lang="en-US" altLang="zh-TW" sz="2400" dirty="0">
                <a:solidFill>
                  <a:srgbClr val="3333FF"/>
                </a:solidFill>
              </a:rPr>
              <a:t>correlation coeﬃcients </a:t>
            </a:r>
            <a:r>
              <a:rPr lang="en-US" altLang="zh-TW" sz="2400" dirty="0"/>
              <a:t>evolves.</a:t>
            </a:r>
            <a:endParaRPr lang="en-US" altLang="zh-TW" dirty="0"/>
          </a:p>
        </p:txBody>
      </p:sp>
      <p:sp>
        <p:nvSpPr>
          <p:cNvPr id="8" name="投影片編號版面配置區 7"/>
          <p:cNvSpPr>
            <a:spLocks noGrp="1"/>
          </p:cNvSpPr>
          <p:nvPr>
            <p:ph type="sldNum" sz="quarter" idx="12"/>
          </p:nvPr>
        </p:nvSpPr>
        <p:spPr/>
        <p:txBody>
          <a:bodyPr/>
          <a:lstStyle/>
          <a:p>
            <a:fld id="{90544606-A084-4404-B9A1-9A56BFA65CBE}" type="slidenum">
              <a:rPr lang="zh-TW" altLang="en-US" smtClean="0"/>
              <a:pPr/>
              <a:t>35</a:t>
            </a:fld>
            <a:endParaRPr lang="zh-TW" altLang="en-US"/>
          </a:p>
        </p:txBody>
      </p:sp>
    </p:spTree>
    <p:extLst>
      <p:ext uri="{BB962C8B-B14F-4D97-AF65-F5344CB8AC3E}">
        <p14:creationId xmlns:p14="http://schemas.microsoft.com/office/powerpoint/2010/main" xmlns="" val="16574621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E895DAF-766C-463D-953F-B45FB7373C7B}"/>
              </a:ext>
            </a:extLst>
          </p:cNvPr>
          <p:cNvSpPr>
            <a:spLocks noGrp="1"/>
          </p:cNvSpPr>
          <p:nvPr>
            <p:ph type="title"/>
          </p:nvPr>
        </p:nvSpPr>
        <p:spPr/>
        <p:txBody>
          <a:bodyPr/>
          <a:lstStyle/>
          <a:p>
            <a:r>
              <a:rPr lang="en-US" altLang="zh-TW" dirty="0"/>
              <a:t>Example of correlation matrices</a:t>
            </a:r>
            <a:endParaRPr lang="zh-TW" altLang="en-US" dirty="0"/>
          </a:p>
        </p:txBody>
      </p:sp>
      <p:pic>
        <p:nvPicPr>
          <p:cNvPr id="5" name="內容版面配置區 4">
            <a:extLst>
              <a:ext uri="{FF2B5EF4-FFF2-40B4-BE49-F238E27FC236}">
                <a16:creationId xmlns:a16="http://schemas.microsoft.com/office/drawing/2014/main" xmlns="" id="{EC5A5A0B-C78A-47D7-A2A4-CFC0D41C5D7B}"/>
              </a:ext>
            </a:extLst>
          </p:cNvPr>
          <p:cNvPicPr>
            <a:picLocks noGrp="1" noChangeAspect="1"/>
          </p:cNvPicPr>
          <p:nvPr>
            <p:ph idx="1"/>
          </p:nvPr>
        </p:nvPicPr>
        <p:blipFill>
          <a:blip r:embed="rId2" cstate="print"/>
          <a:stretch>
            <a:fillRect/>
          </a:stretch>
        </p:blipFill>
        <p:spPr>
          <a:xfrm>
            <a:off x="5076056" y="1700808"/>
            <a:ext cx="3960440" cy="2256439"/>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4" name="圖片 3">
            <a:extLst>
              <a:ext uri="{FF2B5EF4-FFF2-40B4-BE49-F238E27FC236}">
                <a16:creationId xmlns:a16="http://schemas.microsoft.com/office/drawing/2014/main" xmlns="" id="{464DC1F0-C436-470B-ABFB-07F8BC3819E3}"/>
              </a:ext>
            </a:extLst>
          </p:cNvPr>
          <p:cNvPicPr>
            <a:picLocks noChangeAspect="1"/>
          </p:cNvPicPr>
          <p:nvPr/>
        </p:nvPicPr>
        <p:blipFill>
          <a:blip r:embed="rId3" cstate="print"/>
          <a:stretch>
            <a:fillRect/>
          </a:stretch>
        </p:blipFill>
        <p:spPr>
          <a:xfrm>
            <a:off x="3374843" y="4320480"/>
            <a:ext cx="5733661" cy="249289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7" name="內容版面配置區 2">
            <a:extLst>
              <a:ext uri="{FF2B5EF4-FFF2-40B4-BE49-F238E27FC236}">
                <a16:creationId xmlns:a16="http://schemas.microsoft.com/office/drawing/2014/main" xmlns="" id="{B667F4D8-E48F-425E-AB74-A838D2A311A8}"/>
              </a:ext>
            </a:extLst>
          </p:cNvPr>
          <p:cNvSpPr txBox="1">
            <a:spLocks/>
          </p:cNvSpPr>
          <p:nvPr/>
        </p:nvSpPr>
        <p:spPr>
          <a:xfrm>
            <a:off x="-36512" y="1600200"/>
            <a:ext cx="4680520" cy="5257800"/>
          </a:xfrm>
          <a:prstGeom prst="rect">
            <a:avLst/>
          </a:prstGeom>
        </p:spPr>
        <p:txBody>
          <a:bodyPr vert="horz" lIns="91440" tIns="45720" rIns="91440" bIns="45720" rtlCol="0">
            <a:noAutofit/>
          </a:bodyPr>
          <a:lst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a:lstStyle>
          <a:p>
            <a:pPr>
              <a:lnSpc>
                <a:spcPct val="120000"/>
              </a:lnSpc>
              <a:buFont typeface="Wingdings" panose="05000000000000000000" pitchFamily="2" charset="2"/>
              <a:buChar char="l"/>
            </a:pPr>
            <a:r>
              <a:rPr lang="en-US" altLang="zh-TW" sz="2000" dirty="0">
                <a:solidFill>
                  <a:srgbClr val="002060"/>
                </a:solidFill>
              </a:rPr>
              <a:t>MDS analysis provides an explanation of the correlations by interpreting the axes of the MDS space: the </a:t>
            </a:r>
            <a:r>
              <a:rPr lang="en-US" altLang="zh-TW" sz="2000" i="1" dirty="0">
                <a:solidFill>
                  <a:srgbClr val="006600"/>
                </a:solidFill>
                <a:latin typeface="Times New Roman" panose="02020603050405020304" pitchFamily="18" charset="0"/>
                <a:cs typeface="Times New Roman" panose="02020603050405020304" pitchFamily="18" charset="0"/>
              </a:rPr>
              <a:t>x</a:t>
            </a:r>
            <a:r>
              <a:rPr lang="en-US" altLang="zh-TW" sz="2000" dirty="0">
                <a:solidFill>
                  <a:srgbClr val="006600"/>
                </a:solidFill>
              </a:rPr>
              <a:t>-axis</a:t>
            </a:r>
            <a:r>
              <a:rPr lang="en-US" altLang="zh-TW" sz="2000" dirty="0">
                <a:solidFill>
                  <a:srgbClr val="002060"/>
                </a:solidFill>
              </a:rPr>
              <a:t> might be interpreted as “</a:t>
            </a:r>
            <a:r>
              <a:rPr lang="en-US" altLang="zh-TW" sz="2000" i="1" dirty="0">
                <a:solidFill>
                  <a:srgbClr val="006600"/>
                </a:solidFill>
                <a:latin typeface="Times New Roman" panose="02020603050405020304" pitchFamily="18" charset="0"/>
                <a:cs typeface="Times New Roman" panose="02020603050405020304" pitchFamily="18" charset="0"/>
              </a:rPr>
              <a:t>person</a:t>
            </a:r>
            <a:r>
              <a:rPr lang="en-US" altLang="zh-TW" sz="2000" dirty="0">
                <a:solidFill>
                  <a:srgbClr val="002060"/>
                </a:solidFill>
              </a:rPr>
              <a:t> versus </a:t>
            </a:r>
            <a:r>
              <a:rPr lang="en-US" altLang="zh-TW" sz="2000" i="1" dirty="0">
                <a:solidFill>
                  <a:srgbClr val="006600"/>
                </a:solidFill>
                <a:latin typeface="Times New Roman" panose="02020603050405020304" pitchFamily="18" charset="0"/>
                <a:cs typeface="Times New Roman" panose="02020603050405020304" pitchFamily="18" charset="0"/>
              </a:rPr>
              <a:t>property</a:t>
            </a:r>
            <a:r>
              <a:rPr lang="en-US" altLang="zh-TW" sz="2000" dirty="0">
                <a:solidFill>
                  <a:srgbClr val="002060"/>
                </a:solidFill>
              </a:rPr>
              <a:t>”, the </a:t>
            </a:r>
            <a:r>
              <a:rPr lang="en-US" altLang="zh-TW" sz="2000" i="1" dirty="0">
                <a:solidFill>
                  <a:schemeClr val="tx2">
                    <a:lumMod val="75000"/>
                  </a:schemeClr>
                </a:solidFill>
                <a:latin typeface="Times New Roman" panose="02020603050405020304" pitchFamily="18" charset="0"/>
                <a:cs typeface="Times New Roman" panose="02020603050405020304" pitchFamily="18" charset="0"/>
              </a:rPr>
              <a:t>y</a:t>
            </a:r>
            <a:r>
              <a:rPr lang="en-US" altLang="zh-TW" sz="2000" dirty="0">
                <a:solidFill>
                  <a:schemeClr val="tx2">
                    <a:lumMod val="75000"/>
                  </a:schemeClr>
                </a:solidFill>
              </a:rPr>
              <a:t>-axis</a:t>
            </a:r>
            <a:r>
              <a:rPr lang="en-US" altLang="zh-TW" sz="2000" dirty="0">
                <a:solidFill>
                  <a:srgbClr val="002060"/>
                </a:solidFill>
              </a:rPr>
              <a:t> as “</a:t>
            </a:r>
            <a:r>
              <a:rPr lang="en-US" altLang="zh-TW" sz="2000" i="1" dirty="0">
                <a:solidFill>
                  <a:schemeClr val="tx2">
                    <a:lumMod val="75000"/>
                  </a:schemeClr>
                </a:solidFill>
                <a:latin typeface="Times New Roman" panose="02020603050405020304" pitchFamily="18" charset="0"/>
                <a:cs typeface="Times New Roman" panose="02020603050405020304" pitchFamily="18" charset="0"/>
              </a:rPr>
              <a:t>hidden</a:t>
            </a:r>
            <a:r>
              <a:rPr lang="en-US" altLang="zh-TW" sz="2000" dirty="0">
                <a:solidFill>
                  <a:srgbClr val="002060"/>
                </a:solidFill>
              </a:rPr>
              <a:t> versus </a:t>
            </a:r>
            <a:r>
              <a:rPr lang="en-US" altLang="zh-TW" sz="2000" i="1" dirty="0">
                <a:solidFill>
                  <a:schemeClr val="tx2">
                    <a:lumMod val="75000"/>
                  </a:schemeClr>
                </a:solidFill>
                <a:latin typeface="Times New Roman" panose="02020603050405020304" pitchFamily="18" charset="0"/>
                <a:cs typeface="Times New Roman" panose="02020603050405020304" pitchFamily="18" charset="0"/>
              </a:rPr>
              <a:t>street</a:t>
            </a:r>
            <a:r>
              <a:rPr lang="en-US" altLang="zh-TW" sz="2000" dirty="0">
                <a:solidFill>
                  <a:srgbClr val="002060"/>
                </a:solidFill>
              </a:rPr>
              <a:t>”.</a:t>
            </a:r>
          </a:p>
          <a:p>
            <a:pPr>
              <a:lnSpc>
                <a:spcPct val="120000"/>
              </a:lnSpc>
              <a:buFont typeface="Wingdings" panose="05000000000000000000" pitchFamily="2" charset="2"/>
              <a:buChar char="l"/>
            </a:pPr>
            <a:r>
              <a:rPr lang="en-US" altLang="zh-TW" sz="2000" dirty="0">
                <a:solidFill>
                  <a:srgbClr val="002060"/>
                </a:solidFill>
              </a:rPr>
              <a:t>A </a:t>
            </a:r>
            <a:r>
              <a:rPr lang="en-US" altLang="zh-TW" sz="2000" i="1" u="heavy" dirty="0">
                <a:solidFill>
                  <a:srgbClr val="FF0000"/>
                </a:solidFill>
                <a:latin typeface="Times New Roman" panose="02020603050405020304" pitchFamily="18" charset="0"/>
                <a:cs typeface="Times New Roman" panose="02020603050405020304" pitchFamily="18" charset="0"/>
              </a:rPr>
              <a:t>drawback</a:t>
            </a:r>
            <a:r>
              <a:rPr lang="en-US" altLang="zh-TW" sz="2000" dirty="0">
                <a:solidFill>
                  <a:srgbClr val="002060"/>
                </a:solidFill>
              </a:rPr>
              <a:t> of this method is</a:t>
            </a:r>
          </a:p>
          <a:p>
            <a:pPr marL="0" indent="0">
              <a:lnSpc>
                <a:spcPct val="120000"/>
              </a:lnSpc>
              <a:buNone/>
            </a:pPr>
            <a:r>
              <a:rPr lang="en-US" altLang="zh-TW" sz="2000" dirty="0">
                <a:solidFill>
                  <a:srgbClr val="002060"/>
                </a:solidFill>
              </a:rPr>
              <a:t>  that </a:t>
            </a:r>
            <a:r>
              <a:rPr lang="en-US" altLang="zh-TW" sz="2000" dirty="0">
                <a:solidFill>
                  <a:srgbClr val="FF0000"/>
                </a:solidFill>
              </a:rPr>
              <a:t>the proximities need to </a:t>
            </a:r>
          </a:p>
          <a:p>
            <a:pPr marL="0" indent="0">
              <a:lnSpc>
                <a:spcPct val="120000"/>
              </a:lnSpc>
              <a:buNone/>
            </a:pPr>
            <a:r>
              <a:rPr lang="en-US" altLang="zh-TW" sz="2000" dirty="0">
                <a:solidFill>
                  <a:srgbClr val="FF0000"/>
                </a:solidFill>
              </a:rPr>
              <a:t>  be constructed from </a:t>
            </a:r>
          </a:p>
          <a:p>
            <a:pPr marL="0" indent="0">
              <a:lnSpc>
                <a:spcPct val="120000"/>
              </a:lnSpc>
              <a:buNone/>
            </a:pPr>
            <a:r>
              <a:rPr lang="zh-TW" altLang="en-US" sz="2000" dirty="0">
                <a:solidFill>
                  <a:srgbClr val="FF0000"/>
                </a:solidFill>
              </a:rPr>
              <a:t>  </a:t>
            </a:r>
            <a:r>
              <a:rPr lang="en-US" altLang="zh-TW" sz="2000" dirty="0">
                <a:solidFill>
                  <a:srgbClr val="FF0000"/>
                </a:solidFill>
              </a:rPr>
              <a:t>additional measurements.</a:t>
            </a:r>
            <a:endParaRPr lang="zh-TW" altLang="en-US" sz="2000" dirty="0">
              <a:solidFill>
                <a:srgbClr val="FF0000"/>
              </a:solidFill>
            </a:endParaRPr>
          </a:p>
        </p:txBody>
      </p:sp>
      <p:sp>
        <p:nvSpPr>
          <p:cNvPr id="6" name="投影片編號版面配置區 7"/>
          <p:cNvSpPr>
            <a:spLocks noGrp="1"/>
          </p:cNvSpPr>
          <p:nvPr>
            <p:ph type="sldNum" sz="quarter" idx="12"/>
          </p:nvPr>
        </p:nvSpPr>
        <p:spPr>
          <a:xfrm>
            <a:off x="7620000" y="18288"/>
            <a:ext cx="1066800" cy="329184"/>
          </a:xfrm>
        </p:spPr>
        <p:txBody>
          <a:bodyPr/>
          <a:lstStyle/>
          <a:p>
            <a:fld id="{90544606-A084-4404-B9A1-9A56BFA65CBE}" type="slidenum">
              <a:rPr lang="zh-TW" altLang="en-US" smtClean="0"/>
              <a:pPr/>
              <a:t>36</a:t>
            </a:fld>
            <a:endParaRPr lang="zh-TW" altLang="en-US"/>
          </a:p>
        </p:txBody>
      </p:sp>
    </p:spTree>
    <p:extLst>
      <p:ext uri="{BB962C8B-B14F-4D97-AF65-F5344CB8AC3E}">
        <p14:creationId xmlns:p14="http://schemas.microsoft.com/office/powerpoint/2010/main" xmlns="" val="18609165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Metric MDS --example</a:t>
            </a:r>
            <a:endParaRPr lang="zh-TW" altLang="en-US" dirty="0"/>
          </a:p>
        </p:txBody>
      </p:sp>
      <p:sp>
        <p:nvSpPr>
          <p:cNvPr id="4" name="投影片編號版面配置區 3"/>
          <p:cNvSpPr>
            <a:spLocks noGrp="1"/>
          </p:cNvSpPr>
          <p:nvPr>
            <p:ph type="sldNum" sz="quarter" idx="12"/>
          </p:nvPr>
        </p:nvSpPr>
        <p:spPr/>
        <p:txBody>
          <a:bodyPr/>
          <a:lstStyle/>
          <a:p>
            <a:fld id="{90544606-A084-4404-B9A1-9A56BFA65CBE}" type="slidenum">
              <a:rPr lang="zh-TW" altLang="en-US" smtClean="0"/>
              <a:pPr/>
              <a:t>37</a:t>
            </a:fld>
            <a:endParaRPr lang="zh-TW" altLang="en-US"/>
          </a:p>
        </p:txBody>
      </p:sp>
      <p:pic>
        <p:nvPicPr>
          <p:cNvPr id="60422" name="Picture 6"/>
          <p:cNvPicPr>
            <a:picLocks noGrp="1" noChangeAspect="1" noChangeArrowheads="1"/>
          </p:cNvPicPr>
          <p:nvPr>
            <p:ph idx="1"/>
          </p:nvPr>
        </p:nvPicPr>
        <p:blipFill>
          <a:blip r:embed="rId2" cstate="print"/>
          <a:srcRect/>
          <a:stretch>
            <a:fillRect/>
          </a:stretch>
        </p:blipFill>
        <p:spPr bwMode="auto">
          <a:xfrm>
            <a:off x="571472" y="1643050"/>
            <a:ext cx="3357586" cy="2178336"/>
          </a:xfrm>
          <a:prstGeom prst="rect">
            <a:avLst/>
          </a:prstGeom>
          <a:noFill/>
          <a:ln w="9525">
            <a:noFill/>
            <a:miter lim="800000"/>
            <a:headEnd/>
            <a:tailEnd/>
          </a:ln>
          <a:effectLst/>
        </p:spPr>
      </p:pic>
      <p:pic>
        <p:nvPicPr>
          <p:cNvPr id="60423" name="Picture 7"/>
          <p:cNvPicPr>
            <a:picLocks noChangeAspect="1" noChangeArrowheads="1"/>
          </p:cNvPicPr>
          <p:nvPr/>
        </p:nvPicPr>
        <p:blipFill>
          <a:blip r:embed="rId3" cstate="print"/>
          <a:srcRect/>
          <a:stretch>
            <a:fillRect/>
          </a:stretch>
        </p:blipFill>
        <p:spPr bwMode="auto">
          <a:xfrm>
            <a:off x="4286248" y="2071678"/>
            <a:ext cx="4305316" cy="292895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0544606-A084-4404-B9A1-9A56BFA65CBE}" type="slidenum">
              <a:rPr lang="zh-TW" altLang="en-US" smtClean="0"/>
              <a:pPr/>
              <a:t>38</a:t>
            </a:fld>
            <a:endParaRPr lang="zh-TW" altLang="en-US"/>
          </a:p>
        </p:txBody>
      </p:sp>
      <p:sp>
        <p:nvSpPr>
          <p:cNvPr id="7" name="標題 1"/>
          <p:cNvSpPr>
            <a:spLocks noGrp="1"/>
          </p:cNvSpPr>
          <p:nvPr>
            <p:ph type="title"/>
          </p:nvPr>
        </p:nvSpPr>
        <p:spPr/>
        <p:txBody>
          <a:bodyPr/>
          <a:lstStyle/>
          <a:p>
            <a:r>
              <a:rPr lang="en-US" altLang="zh-TW" dirty="0" smtClean="0"/>
              <a:t>Metric MDS -- example</a:t>
            </a:r>
            <a:endParaRPr lang="zh-TW" altLang="en-US" dirty="0"/>
          </a:p>
        </p:txBody>
      </p:sp>
      <p:pic>
        <p:nvPicPr>
          <p:cNvPr id="61444" name="Picture 4"/>
          <p:cNvPicPr>
            <a:picLocks noChangeAspect="1" noChangeArrowheads="1"/>
          </p:cNvPicPr>
          <p:nvPr/>
        </p:nvPicPr>
        <p:blipFill>
          <a:blip r:embed="rId2" cstate="print"/>
          <a:srcRect/>
          <a:stretch>
            <a:fillRect/>
          </a:stretch>
        </p:blipFill>
        <p:spPr bwMode="auto">
          <a:xfrm>
            <a:off x="4429124" y="3071810"/>
            <a:ext cx="4114800" cy="2762250"/>
          </a:xfrm>
          <a:prstGeom prst="rect">
            <a:avLst/>
          </a:prstGeom>
          <a:noFill/>
          <a:ln w="9525">
            <a:noFill/>
            <a:miter lim="800000"/>
            <a:headEnd/>
            <a:tailEnd/>
          </a:ln>
          <a:effectLst/>
        </p:spPr>
      </p:pic>
      <p:pic>
        <p:nvPicPr>
          <p:cNvPr id="14" name="Picture 8"/>
          <p:cNvPicPr>
            <a:picLocks noGrp="1" noChangeAspect="1" noChangeArrowheads="1"/>
          </p:cNvPicPr>
          <p:nvPr>
            <p:ph idx="1"/>
          </p:nvPr>
        </p:nvPicPr>
        <p:blipFill>
          <a:blip r:embed="rId3" cstate="print"/>
          <a:srcRect/>
          <a:stretch>
            <a:fillRect/>
          </a:stretch>
        </p:blipFill>
        <p:spPr bwMode="auto">
          <a:xfrm>
            <a:off x="714348" y="1748932"/>
            <a:ext cx="3429024" cy="403844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字方塊 5"/>
          <p:cNvSpPr txBox="1"/>
          <p:nvPr/>
        </p:nvSpPr>
        <p:spPr>
          <a:xfrm>
            <a:off x="928662" y="857232"/>
            <a:ext cx="3491661" cy="707886"/>
          </a:xfrm>
          <a:prstGeom prst="rect">
            <a:avLst/>
          </a:prstGeom>
          <a:noFill/>
        </p:spPr>
        <p:txBody>
          <a:bodyPr wrap="none" rtlCol="0">
            <a:spAutoFit/>
          </a:bodyPr>
          <a:lstStyle/>
          <a:p>
            <a:r>
              <a:rPr lang="en-US" altLang="zh-TW" sz="4000" dirty="0" smtClean="0"/>
              <a:t>Just </a:t>
            </a:r>
            <a:r>
              <a:rPr lang="en-US" altLang="zh-TW" sz="4000" smtClean="0"/>
              <a:t>like this…</a:t>
            </a:r>
            <a:endParaRPr lang="zh-TW" altLang="en-US" sz="4000" dirty="0"/>
          </a:p>
        </p:txBody>
      </p:sp>
      <p:sp>
        <p:nvSpPr>
          <p:cNvPr id="11" name="投影片編號版面配置區 10"/>
          <p:cNvSpPr>
            <a:spLocks noGrp="1"/>
          </p:cNvSpPr>
          <p:nvPr>
            <p:ph type="sldNum" sz="quarter" idx="12"/>
          </p:nvPr>
        </p:nvSpPr>
        <p:spPr/>
        <p:txBody>
          <a:bodyPr/>
          <a:lstStyle/>
          <a:p>
            <a:fld id="{90544606-A084-4404-B9A1-9A56BFA65CBE}" type="slidenum">
              <a:rPr lang="zh-TW" altLang="en-US" smtClean="0"/>
              <a:pPr/>
              <a:t>3</a:t>
            </a:fld>
            <a:endParaRPr lang="zh-TW" alt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214282" y="1857364"/>
            <a:ext cx="4861560" cy="1836420"/>
          </a:xfrm>
          <a:prstGeom prst="rect">
            <a:avLst/>
          </a:prstGeom>
          <a:noFill/>
          <a:ln w="9525">
            <a:noFill/>
            <a:miter lim="800000"/>
            <a:headEnd/>
            <a:tailEnd/>
          </a:ln>
          <a:effectLst/>
        </p:spPr>
      </p:pic>
      <p:pic>
        <p:nvPicPr>
          <p:cNvPr id="1028" name="Picture 4" descr="箭头设计元素_箭头免抠素材_觅元素51yuansu.com"/>
          <p:cNvPicPr>
            <a:picLocks noChangeAspect="1" noChangeArrowheads="1"/>
          </p:cNvPicPr>
          <p:nvPr/>
        </p:nvPicPr>
        <p:blipFill>
          <a:blip r:embed="rId3" cstate="print"/>
          <a:srcRect/>
          <a:stretch>
            <a:fillRect/>
          </a:stretch>
        </p:blipFill>
        <p:spPr bwMode="auto">
          <a:xfrm>
            <a:off x="1428728" y="3786190"/>
            <a:ext cx="2476500" cy="2476501"/>
          </a:xfrm>
          <a:prstGeom prst="rect">
            <a:avLst/>
          </a:prstGeom>
          <a:noFill/>
        </p:spPr>
      </p:pic>
      <p:pic>
        <p:nvPicPr>
          <p:cNvPr id="8" name="Picture 3"/>
          <p:cNvPicPr>
            <a:picLocks noChangeAspect="1" noChangeArrowheads="1"/>
          </p:cNvPicPr>
          <p:nvPr/>
        </p:nvPicPr>
        <p:blipFill>
          <a:blip r:embed="rId4" cstate="print"/>
          <a:srcRect/>
          <a:stretch>
            <a:fillRect/>
          </a:stretch>
        </p:blipFill>
        <p:spPr bwMode="auto">
          <a:xfrm>
            <a:off x="4786314" y="3697461"/>
            <a:ext cx="3815517" cy="27462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D2AD9F95-FC5B-4E18-BA07-976D4A168D2E}"/>
              </a:ext>
            </a:extLst>
          </p:cNvPr>
          <p:cNvSpPr>
            <a:spLocks noGrp="1"/>
          </p:cNvSpPr>
          <p:nvPr>
            <p:ph type="title"/>
          </p:nvPr>
        </p:nvSpPr>
        <p:spPr/>
        <p:txBody>
          <a:bodyPr/>
          <a:lstStyle/>
          <a:p>
            <a:r>
              <a:rPr lang="en-US" altLang="zh-TW" dirty="0"/>
              <a:t>Sound quality evaluation</a:t>
            </a:r>
            <a:endParaRPr lang="zh-TW" altLang="en-US" dirty="0"/>
          </a:p>
        </p:txBody>
      </p:sp>
      <p:sp>
        <p:nvSpPr>
          <p:cNvPr id="3" name="內容版面配置區 2">
            <a:extLst>
              <a:ext uri="{FF2B5EF4-FFF2-40B4-BE49-F238E27FC236}">
                <a16:creationId xmlns:a16="http://schemas.microsoft.com/office/drawing/2014/main" xmlns="" id="{B8F432D1-60B3-4FB1-A30E-2DF30AE7C31E}"/>
              </a:ext>
            </a:extLst>
          </p:cNvPr>
          <p:cNvSpPr>
            <a:spLocks noGrp="1"/>
          </p:cNvSpPr>
          <p:nvPr>
            <p:ph idx="1"/>
          </p:nvPr>
        </p:nvSpPr>
        <p:spPr>
          <a:xfrm>
            <a:off x="457200" y="1600200"/>
            <a:ext cx="8686800" cy="4876800"/>
          </a:xfrm>
        </p:spPr>
        <p:txBody>
          <a:bodyPr>
            <a:normAutofit lnSpcReduction="10000"/>
          </a:bodyPr>
          <a:lstStyle/>
          <a:p>
            <a:pPr>
              <a:lnSpc>
                <a:spcPct val="150000"/>
              </a:lnSpc>
            </a:pPr>
            <a:r>
              <a:rPr lang="en-US" altLang="zh-TW" dirty="0" smtClean="0"/>
              <a:t>The </a:t>
            </a:r>
            <a:r>
              <a:rPr lang="en-US" altLang="zh-TW" dirty="0"/>
              <a:t>data were collected at </a:t>
            </a:r>
            <a:r>
              <a:rPr lang="en-US" altLang="zh-TW" dirty="0">
                <a:solidFill>
                  <a:schemeClr val="accent1">
                    <a:lumMod val="75000"/>
                  </a:schemeClr>
                </a:solidFill>
                <a:latin typeface="Monotype Corsiva" panose="03010101010201010101" pitchFamily="66" charset="0"/>
              </a:rPr>
              <a:t>the Sound Quality Research Unit </a:t>
            </a:r>
            <a:r>
              <a:rPr lang="en-US" altLang="zh-TW" dirty="0">
                <a:solidFill>
                  <a:schemeClr val="accent1">
                    <a:lumMod val="75000"/>
                  </a:schemeClr>
                </a:solidFill>
                <a:latin typeface="Times New Roman" panose="02020603050405020304" pitchFamily="18" charset="0"/>
                <a:cs typeface="Times New Roman" panose="02020603050405020304" pitchFamily="18" charset="0"/>
              </a:rPr>
              <a:t>(</a:t>
            </a:r>
            <a:r>
              <a:rPr lang="en-US" altLang="zh-TW" dirty="0">
                <a:solidFill>
                  <a:schemeClr val="accent1">
                    <a:lumMod val="75000"/>
                  </a:schemeClr>
                </a:solidFill>
                <a:latin typeface="Monotype Corsiva" panose="03010101010201010101" pitchFamily="66" charset="0"/>
              </a:rPr>
              <a:t>SQRU</a:t>
            </a:r>
            <a:r>
              <a:rPr lang="en-US" altLang="zh-TW" dirty="0">
                <a:solidFill>
                  <a:schemeClr val="accent1">
                    <a:lumMod val="75000"/>
                  </a:schemeClr>
                </a:solidFill>
                <a:latin typeface="Times New Roman" panose="02020603050405020304" pitchFamily="18" charset="0"/>
                <a:cs typeface="Times New Roman" panose="02020603050405020304" pitchFamily="18" charset="0"/>
              </a:rPr>
              <a:t>),</a:t>
            </a:r>
            <a:r>
              <a:rPr lang="en-US" altLang="zh-TW" dirty="0">
                <a:solidFill>
                  <a:schemeClr val="accent1">
                    <a:lumMod val="75000"/>
                  </a:schemeClr>
                </a:solidFill>
                <a:latin typeface="Monotype Corsiva" panose="03010101010201010101" pitchFamily="66" charset="0"/>
              </a:rPr>
              <a:t> Aalborg University</a:t>
            </a:r>
            <a:r>
              <a:rPr lang="en-US" altLang="zh-TW" dirty="0"/>
              <a:t>, in the summer of 2002 by </a:t>
            </a:r>
            <a:r>
              <a:rPr lang="en-US" altLang="zh-TW" dirty="0">
                <a:solidFill>
                  <a:srgbClr val="006699"/>
                </a:solidFill>
                <a:latin typeface="Ink Free" panose="03080402000500000000" pitchFamily="66" charset="0"/>
              </a:rPr>
              <a:t>Christian Schmid</a:t>
            </a:r>
            <a:r>
              <a:rPr lang="en-US" altLang="zh-TW" dirty="0"/>
              <a:t>.</a:t>
            </a:r>
          </a:p>
          <a:p>
            <a:pPr lvl="1">
              <a:lnSpc>
                <a:spcPct val="150000"/>
              </a:lnSpc>
              <a:buFont typeface="Wingdings" panose="05000000000000000000" pitchFamily="2" charset="2"/>
              <a:buChar char="n"/>
            </a:pPr>
            <a:r>
              <a:rPr lang="en-US" altLang="zh-TW" sz="2200" dirty="0">
                <a:solidFill>
                  <a:schemeClr val="accent5">
                    <a:lumMod val="75000"/>
                  </a:schemeClr>
                </a:solidFill>
              </a:rPr>
              <a:t>Subjects : </a:t>
            </a:r>
            <a:r>
              <a:rPr lang="en-US" altLang="zh-TW" sz="2200" dirty="0">
                <a:solidFill>
                  <a:srgbClr val="FF0000"/>
                </a:solidFill>
              </a:rPr>
              <a:t>77</a:t>
            </a:r>
          </a:p>
          <a:p>
            <a:pPr lvl="1">
              <a:lnSpc>
                <a:spcPct val="150000"/>
              </a:lnSpc>
              <a:buFont typeface="Wingdings" panose="05000000000000000000" pitchFamily="2" charset="2"/>
              <a:buChar char="n"/>
            </a:pPr>
            <a:r>
              <a:rPr lang="en-US" altLang="zh-TW" sz="2200" dirty="0">
                <a:solidFill>
                  <a:schemeClr val="accent5">
                    <a:lumMod val="75000"/>
                  </a:schemeClr>
                </a:solidFill>
              </a:rPr>
              <a:t>Environmental sounds (stimuli) : </a:t>
            </a:r>
            <a:r>
              <a:rPr lang="en-US" altLang="zh-TW" sz="2200" dirty="0">
                <a:solidFill>
                  <a:srgbClr val="FF0000"/>
                </a:solidFill>
              </a:rPr>
              <a:t>12</a:t>
            </a:r>
          </a:p>
          <a:p>
            <a:pPr lvl="1">
              <a:lnSpc>
                <a:spcPct val="150000"/>
              </a:lnSpc>
              <a:buFont typeface="Wingdings" panose="05000000000000000000" pitchFamily="2" charset="2"/>
              <a:buChar char="n"/>
            </a:pPr>
            <a:r>
              <a:rPr lang="en-US" altLang="zh-TW" sz="2200" dirty="0">
                <a:solidFill>
                  <a:schemeClr val="accent5">
                    <a:lumMod val="75000"/>
                  </a:schemeClr>
                </a:solidFill>
              </a:rPr>
              <a:t>the dissimilarity of each two sounds on a scale from </a:t>
            </a:r>
            <a:r>
              <a:rPr lang="en-US" altLang="zh-TW" sz="2200" dirty="0">
                <a:solidFill>
                  <a:srgbClr val="0070C0"/>
                </a:solidFill>
              </a:rPr>
              <a:t>1</a:t>
            </a:r>
            <a:r>
              <a:rPr lang="en-US" altLang="zh-TW" sz="2200" dirty="0">
                <a:solidFill>
                  <a:schemeClr val="accent5">
                    <a:lumMod val="75000"/>
                  </a:schemeClr>
                </a:solidFill>
              </a:rPr>
              <a:t> (</a:t>
            </a:r>
            <a:r>
              <a:rPr lang="en-US" altLang="zh-TW" sz="2200" dirty="0">
                <a:solidFill>
                  <a:srgbClr val="0070C0"/>
                </a:solidFill>
              </a:rPr>
              <a:t>very similar</a:t>
            </a:r>
            <a:r>
              <a:rPr lang="en-US" altLang="zh-TW" sz="2200" dirty="0">
                <a:solidFill>
                  <a:schemeClr val="accent5">
                    <a:lumMod val="75000"/>
                  </a:schemeClr>
                </a:solidFill>
              </a:rPr>
              <a:t>) to </a:t>
            </a:r>
            <a:r>
              <a:rPr lang="en-US" altLang="zh-TW" sz="2200" dirty="0">
                <a:solidFill>
                  <a:schemeClr val="tx2">
                    <a:lumMod val="75000"/>
                  </a:schemeClr>
                </a:solidFill>
              </a:rPr>
              <a:t>9</a:t>
            </a:r>
            <a:r>
              <a:rPr lang="en-US" altLang="zh-TW" sz="2200" dirty="0">
                <a:solidFill>
                  <a:schemeClr val="accent5">
                    <a:lumMod val="75000"/>
                  </a:schemeClr>
                </a:solidFill>
              </a:rPr>
              <a:t> (</a:t>
            </a:r>
            <a:r>
              <a:rPr lang="en-US" altLang="zh-TW" sz="2200" dirty="0">
                <a:solidFill>
                  <a:schemeClr val="tx2">
                    <a:lumMod val="75000"/>
                  </a:schemeClr>
                </a:solidFill>
              </a:rPr>
              <a:t>very dissimilar</a:t>
            </a:r>
            <a:r>
              <a:rPr lang="en-US" altLang="zh-TW" sz="2200" dirty="0" smtClean="0">
                <a:solidFill>
                  <a:schemeClr val="accent5">
                    <a:lumMod val="75000"/>
                  </a:schemeClr>
                </a:solidFill>
              </a:rPr>
              <a:t>).</a:t>
            </a:r>
          </a:p>
          <a:p>
            <a:pPr>
              <a:lnSpc>
                <a:spcPct val="150000"/>
              </a:lnSpc>
            </a:pPr>
            <a:r>
              <a:rPr lang="en-US" altLang="zh-TW" dirty="0" smtClean="0"/>
              <a:t> </a:t>
            </a:r>
            <a:r>
              <a:rPr lang="en-US" altLang="zh-TW" dirty="0" err="1" smtClean="0"/>
              <a:t>Diﬀerent</a:t>
            </a:r>
            <a:r>
              <a:rPr lang="en-US" altLang="zh-TW" dirty="0" smtClean="0"/>
              <a:t> types of MDS analyses in sound quality research.</a:t>
            </a:r>
          </a:p>
          <a:p>
            <a:pPr lvl="1">
              <a:lnSpc>
                <a:spcPct val="150000"/>
              </a:lnSpc>
              <a:buFont typeface="Wingdings" panose="05000000000000000000" pitchFamily="2" charset="2"/>
              <a:buChar char="n"/>
            </a:pPr>
            <a:r>
              <a:rPr lang="en-US" altLang="zh-TW" sz="2200" dirty="0" smtClean="0">
                <a:solidFill>
                  <a:schemeClr val="accent5">
                    <a:lumMod val="75000"/>
                  </a:schemeClr>
                </a:solidFill>
              </a:rPr>
              <a:t>Individual analysis</a:t>
            </a:r>
          </a:p>
          <a:p>
            <a:pPr lvl="1">
              <a:lnSpc>
                <a:spcPct val="150000"/>
              </a:lnSpc>
              <a:buFont typeface="Wingdings" panose="05000000000000000000" pitchFamily="2" charset="2"/>
              <a:buChar char="n"/>
            </a:pPr>
            <a:r>
              <a:rPr lang="en-US" altLang="zh-TW" sz="2200" dirty="0" smtClean="0">
                <a:solidFill>
                  <a:schemeClr val="accent5">
                    <a:lumMod val="75000"/>
                  </a:schemeClr>
                </a:solidFill>
              </a:rPr>
              <a:t>Aggregate analysis</a:t>
            </a:r>
          </a:p>
          <a:p>
            <a:pPr lvl="1">
              <a:lnSpc>
                <a:spcPct val="150000"/>
              </a:lnSpc>
              <a:buFont typeface="Wingdings" panose="05000000000000000000" pitchFamily="2" charset="2"/>
              <a:buChar char="n"/>
            </a:pPr>
            <a:endParaRPr lang="zh-TW" altLang="en-US" sz="2200" dirty="0">
              <a:solidFill>
                <a:schemeClr val="accent5">
                  <a:lumMod val="75000"/>
                </a:schemeClr>
              </a:solidFill>
            </a:endParaRPr>
          </a:p>
        </p:txBody>
      </p:sp>
      <p:sp>
        <p:nvSpPr>
          <p:cNvPr id="8" name="投影片編號版面配置區 7"/>
          <p:cNvSpPr>
            <a:spLocks noGrp="1"/>
          </p:cNvSpPr>
          <p:nvPr>
            <p:ph type="sldNum" sz="quarter" idx="12"/>
          </p:nvPr>
        </p:nvSpPr>
        <p:spPr/>
        <p:txBody>
          <a:bodyPr/>
          <a:lstStyle/>
          <a:p>
            <a:fld id="{90544606-A084-4404-B9A1-9A56BFA65CBE}" type="slidenum">
              <a:rPr lang="zh-TW" altLang="en-US" smtClean="0"/>
              <a:pPr/>
              <a:t>39</a:t>
            </a:fld>
            <a:endParaRPr lang="zh-TW" altLang="en-US"/>
          </a:p>
        </p:txBody>
      </p:sp>
    </p:spTree>
    <p:extLst>
      <p:ext uri="{BB962C8B-B14F-4D97-AF65-F5344CB8AC3E}">
        <p14:creationId xmlns:p14="http://schemas.microsoft.com/office/powerpoint/2010/main" xmlns="" val="325622148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64F5B157-CF84-41C1-8F68-4D473EB28358}"/>
              </a:ext>
            </a:extLst>
          </p:cNvPr>
          <p:cNvSpPr>
            <a:spLocks noGrp="1"/>
          </p:cNvSpPr>
          <p:nvPr>
            <p:ph type="title"/>
          </p:nvPr>
        </p:nvSpPr>
        <p:spPr/>
        <p:txBody>
          <a:bodyPr>
            <a:normAutofit fontScale="90000"/>
          </a:bodyPr>
          <a:lstStyle/>
          <a:p>
            <a:r>
              <a:rPr lang="en-US" altLang="zh-TW" sz="4400" dirty="0"/>
              <a:t>Sound quality evaluation</a:t>
            </a:r>
            <a:r>
              <a:rPr lang="en-US" altLang="zh-TW" sz="4400" dirty="0">
                <a:solidFill>
                  <a:schemeClr val="bg2">
                    <a:lumMod val="50000"/>
                  </a:schemeClr>
                </a:solidFill>
              </a:rPr>
              <a:t> </a:t>
            </a:r>
            <a:r>
              <a:rPr lang="en-US" altLang="zh-TW" dirty="0">
                <a:solidFill>
                  <a:schemeClr val="bg2">
                    <a:lumMod val="50000"/>
                  </a:schemeClr>
                </a:solidFill>
              </a:rPr>
              <a:t/>
            </a:r>
            <a:br>
              <a:rPr lang="en-US" altLang="zh-TW" dirty="0">
                <a:solidFill>
                  <a:schemeClr val="bg2">
                    <a:lumMod val="50000"/>
                  </a:schemeClr>
                </a:solidFill>
              </a:rPr>
            </a:br>
            <a:r>
              <a:rPr lang="en-US" altLang="zh-TW" dirty="0"/>
              <a:t> </a:t>
            </a:r>
            <a:r>
              <a:rPr lang="en-US" altLang="zh-TW" dirty="0">
                <a:solidFill>
                  <a:schemeClr val="bg2">
                    <a:lumMod val="50000"/>
                  </a:schemeClr>
                </a:solidFill>
              </a:rPr>
              <a:t>--</a:t>
            </a:r>
            <a:r>
              <a:rPr lang="en-US" altLang="zh-TW" dirty="0"/>
              <a:t> </a:t>
            </a:r>
            <a:r>
              <a:rPr lang="en-US" altLang="zh-TW" dirty="0">
                <a:solidFill>
                  <a:schemeClr val="accent1">
                    <a:lumMod val="50000"/>
                  </a:schemeClr>
                </a:solidFill>
              </a:rPr>
              <a:t>individual analysis</a:t>
            </a:r>
            <a:endParaRPr lang="zh-TW" altLang="en-US" dirty="0"/>
          </a:p>
        </p:txBody>
      </p:sp>
      <p:sp>
        <p:nvSpPr>
          <p:cNvPr id="3" name="內容版面配置區 2">
            <a:extLst>
              <a:ext uri="{FF2B5EF4-FFF2-40B4-BE49-F238E27FC236}">
                <a16:creationId xmlns:a16="http://schemas.microsoft.com/office/drawing/2014/main" xmlns="" id="{1E4E645C-C17C-425F-91A4-6A4BF747A446}"/>
              </a:ext>
            </a:extLst>
          </p:cNvPr>
          <p:cNvSpPr>
            <a:spLocks noGrp="1"/>
          </p:cNvSpPr>
          <p:nvPr>
            <p:ph idx="1"/>
          </p:nvPr>
        </p:nvSpPr>
        <p:spPr>
          <a:xfrm>
            <a:off x="457200" y="1600200"/>
            <a:ext cx="8795320" cy="4876800"/>
          </a:xfrm>
        </p:spPr>
        <p:txBody>
          <a:bodyPr>
            <a:normAutofit/>
          </a:bodyPr>
          <a:lstStyle/>
          <a:p>
            <a:r>
              <a:rPr lang="en-US" altLang="zh-TW" sz="2200" dirty="0"/>
              <a:t>Consider </a:t>
            </a:r>
            <a:r>
              <a:rPr lang="en-US" altLang="zh-TW" sz="2200" dirty="0">
                <a:solidFill>
                  <a:srgbClr val="3333FF"/>
                </a:solidFill>
              </a:rPr>
              <a:t>subject 37 </a:t>
            </a:r>
            <a:r>
              <a:rPr lang="en-US" altLang="zh-TW" sz="2200" dirty="0"/>
              <a:t>as an example.</a:t>
            </a:r>
          </a:p>
          <a:p>
            <a:r>
              <a:rPr lang="en-US" altLang="zh-TW" sz="2200" dirty="0"/>
              <a:t>With </a:t>
            </a:r>
            <a:r>
              <a:rPr lang="en-US" altLang="zh-TW" sz="2200" dirty="0">
                <a:solidFill>
                  <a:srgbClr val="C00000"/>
                </a:solidFill>
              </a:rPr>
              <a:t>12 stimuli </a:t>
            </a:r>
            <a:r>
              <a:rPr lang="en-US" altLang="zh-TW" sz="2200" dirty="0"/>
              <a:t>it is possible to look for a spatial representation in at most </a:t>
            </a:r>
            <a:r>
              <a:rPr lang="en-US" altLang="zh-TW" sz="2200" dirty="0">
                <a:solidFill>
                  <a:srgbClr val="C00000"/>
                </a:solidFill>
              </a:rPr>
              <a:t>three dimensions</a:t>
            </a:r>
            <a:endParaRPr lang="zh-TW" altLang="en-US" sz="2200" dirty="0">
              <a:solidFill>
                <a:srgbClr val="C00000"/>
              </a:solidFill>
            </a:endParaRPr>
          </a:p>
        </p:txBody>
      </p:sp>
      <p:pic>
        <p:nvPicPr>
          <p:cNvPr id="5" name="圖片 4">
            <a:extLst>
              <a:ext uri="{FF2B5EF4-FFF2-40B4-BE49-F238E27FC236}">
                <a16:creationId xmlns:a16="http://schemas.microsoft.com/office/drawing/2014/main" xmlns="" id="{2600B9B7-7096-4A39-A5DE-A77CA3B5802B}"/>
              </a:ext>
            </a:extLst>
          </p:cNvPr>
          <p:cNvPicPr>
            <a:picLocks noChangeAspect="1"/>
          </p:cNvPicPr>
          <p:nvPr/>
        </p:nvPicPr>
        <p:blipFill>
          <a:blip r:embed="rId2" cstate="print"/>
          <a:stretch>
            <a:fillRect/>
          </a:stretch>
        </p:blipFill>
        <p:spPr>
          <a:xfrm>
            <a:off x="1187624" y="2740389"/>
            <a:ext cx="6408712" cy="4000979"/>
          </a:xfrm>
          <a:prstGeom prst="rect">
            <a:avLst/>
          </a:prstGeom>
          <a:ln>
            <a:noFill/>
          </a:ln>
          <a:effectLst>
            <a:outerShdw blurRad="292100" dist="139700" dir="2700000" algn="tl" rotWithShape="0">
              <a:srgbClr val="333333">
                <a:alpha val="65000"/>
              </a:srgbClr>
            </a:outerShdw>
          </a:effectLst>
        </p:spPr>
      </p:pic>
      <p:sp>
        <p:nvSpPr>
          <p:cNvPr id="10" name="投影片編號版面配置區 9"/>
          <p:cNvSpPr>
            <a:spLocks noGrp="1"/>
          </p:cNvSpPr>
          <p:nvPr>
            <p:ph type="sldNum" sz="quarter" idx="12"/>
          </p:nvPr>
        </p:nvSpPr>
        <p:spPr/>
        <p:txBody>
          <a:bodyPr/>
          <a:lstStyle/>
          <a:p>
            <a:fld id="{90544606-A084-4404-B9A1-9A56BFA65CBE}" type="slidenum">
              <a:rPr lang="zh-TW" altLang="en-US" smtClean="0"/>
              <a:pPr/>
              <a:t>40</a:t>
            </a:fld>
            <a:endParaRPr lang="zh-TW" altLang="en-US"/>
          </a:p>
        </p:txBody>
      </p:sp>
    </p:spTree>
    <p:extLst>
      <p:ext uri="{BB962C8B-B14F-4D97-AF65-F5344CB8AC3E}">
        <p14:creationId xmlns:p14="http://schemas.microsoft.com/office/powerpoint/2010/main" xmlns="" val="13227836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xmlns="" id="{209B807F-6A45-46D8-9490-141742B70475}"/>
              </a:ext>
            </a:extLst>
          </p:cNvPr>
          <p:cNvSpPr>
            <a:spLocks noGrp="1"/>
          </p:cNvSpPr>
          <p:nvPr>
            <p:ph type="title"/>
          </p:nvPr>
        </p:nvSpPr>
        <p:spPr/>
        <p:txBody>
          <a:bodyPr>
            <a:normAutofit fontScale="90000"/>
          </a:bodyPr>
          <a:lstStyle/>
          <a:p>
            <a:r>
              <a:rPr lang="en-US" altLang="zh-TW" sz="4400" dirty="0"/>
              <a:t>Sound quality evaluation</a:t>
            </a:r>
            <a:r>
              <a:rPr lang="en-US" altLang="zh-TW" sz="4400" dirty="0">
                <a:solidFill>
                  <a:schemeClr val="bg2">
                    <a:lumMod val="50000"/>
                  </a:schemeClr>
                </a:solidFill>
              </a:rPr>
              <a:t> </a:t>
            </a:r>
            <a:r>
              <a:rPr lang="en-US" altLang="zh-TW" dirty="0">
                <a:solidFill>
                  <a:schemeClr val="bg2">
                    <a:lumMod val="50000"/>
                  </a:schemeClr>
                </a:solidFill>
              </a:rPr>
              <a:t/>
            </a:r>
            <a:br>
              <a:rPr lang="en-US" altLang="zh-TW" dirty="0">
                <a:solidFill>
                  <a:schemeClr val="bg2">
                    <a:lumMod val="50000"/>
                  </a:schemeClr>
                </a:solidFill>
              </a:rPr>
            </a:br>
            <a:r>
              <a:rPr lang="en-US" altLang="zh-TW" dirty="0"/>
              <a:t> </a:t>
            </a:r>
            <a:r>
              <a:rPr lang="en-US" altLang="zh-TW" dirty="0">
                <a:solidFill>
                  <a:schemeClr val="bg2">
                    <a:lumMod val="50000"/>
                  </a:schemeClr>
                </a:solidFill>
              </a:rPr>
              <a:t>--</a:t>
            </a:r>
            <a:r>
              <a:rPr lang="en-US" altLang="zh-TW" dirty="0"/>
              <a:t> </a:t>
            </a:r>
            <a:r>
              <a:rPr lang="en-US" altLang="zh-TW" dirty="0">
                <a:solidFill>
                  <a:schemeClr val="accent1">
                    <a:lumMod val="50000"/>
                  </a:schemeClr>
                </a:solidFill>
              </a:rPr>
              <a:t>individual analysis</a:t>
            </a:r>
            <a:endParaRPr lang="zh-TW" altLang="en-US" dirty="0"/>
          </a:p>
        </p:txBody>
      </p:sp>
      <p:sp>
        <p:nvSpPr>
          <p:cNvPr id="5" name="內容版面配置區 4">
            <a:extLst>
              <a:ext uri="{FF2B5EF4-FFF2-40B4-BE49-F238E27FC236}">
                <a16:creationId xmlns:a16="http://schemas.microsoft.com/office/drawing/2014/main" xmlns="" id="{5744C565-EA0B-48F5-9A1B-4716D266758B}"/>
              </a:ext>
            </a:extLst>
          </p:cNvPr>
          <p:cNvSpPr>
            <a:spLocks noGrp="1"/>
          </p:cNvSpPr>
          <p:nvPr>
            <p:ph sz="half" idx="1"/>
          </p:nvPr>
        </p:nvSpPr>
        <p:spPr/>
        <p:txBody>
          <a:bodyPr>
            <a:normAutofit/>
          </a:bodyPr>
          <a:lstStyle/>
          <a:p>
            <a:pPr>
              <a:lnSpc>
                <a:spcPct val="120000"/>
              </a:lnSpc>
              <a:buFont typeface="Wingdings" panose="05000000000000000000" pitchFamily="2" charset="2"/>
              <a:buChar char="l"/>
            </a:pPr>
            <a:r>
              <a:rPr lang="en-US" altLang="zh-TW" sz="2200" dirty="0">
                <a:solidFill>
                  <a:srgbClr val="FF0000"/>
                </a:solidFill>
              </a:rPr>
              <a:t>1-D</a:t>
            </a:r>
            <a:r>
              <a:rPr lang="en-US" altLang="zh-TW" sz="2200" dirty="0"/>
              <a:t> representation is not adequate (</a:t>
            </a:r>
            <a:r>
              <a:rPr lang="en-US" altLang="zh-TW" sz="2200" dirty="0">
                <a:solidFill>
                  <a:srgbClr val="FF0000"/>
                </a:solidFill>
              </a:rPr>
              <a:t>stress &gt; .30</a:t>
            </a:r>
            <a:r>
              <a:rPr lang="en-US" altLang="zh-TW" sz="2200" dirty="0"/>
              <a:t>).</a:t>
            </a:r>
          </a:p>
          <a:p>
            <a:pPr>
              <a:lnSpc>
                <a:spcPct val="120000"/>
              </a:lnSpc>
              <a:buFont typeface="Wingdings" panose="05000000000000000000" pitchFamily="2" charset="2"/>
              <a:buChar char="l"/>
            </a:pPr>
            <a:r>
              <a:rPr lang="en-US" altLang="zh-TW" sz="2200" dirty="0"/>
              <a:t>The scree plot doesn’t display a </a:t>
            </a:r>
            <a:r>
              <a:rPr lang="en-US" altLang="zh-TW" sz="2200" b="1" u="heavy" dirty="0">
                <a:solidFill>
                  <a:srgbClr val="006699"/>
                </a:solidFill>
              </a:rPr>
              <a:t>clear elbow</a:t>
            </a:r>
            <a:r>
              <a:rPr lang="en-US" altLang="zh-TW" sz="2200" dirty="0"/>
              <a:t>, but the </a:t>
            </a:r>
            <a:r>
              <a:rPr lang="en-US" altLang="zh-TW" sz="2200" b="1" u="heavy" dirty="0">
                <a:solidFill>
                  <a:srgbClr val="006699"/>
                </a:solidFill>
              </a:rPr>
              <a:t>largest improvement </a:t>
            </a:r>
            <a:r>
              <a:rPr lang="en-US" altLang="zh-TW" sz="2200" dirty="0"/>
              <a:t>in terms of stress occurs when changing from </a:t>
            </a:r>
            <a:r>
              <a:rPr lang="en-US" altLang="zh-TW" sz="2200" dirty="0">
                <a:solidFill>
                  <a:srgbClr val="FF0000"/>
                </a:solidFill>
              </a:rPr>
              <a:t>1</a:t>
            </a:r>
            <a:r>
              <a:rPr lang="en-US" altLang="zh-TW" sz="2200" dirty="0"/>
              <a:t> to </a:t>
            </a:r>
            <a:r>
              <a:rPr lang="en-US" altLang="zh-TW" sz="2200" dirty="0">
                <a:solidFill>
                  <a:srgbClr val="3333FF"/>
                </a:solidFill>
              </a:rPr>
              <a:t>2</a:t>
            </a:r>
            <a:r>
              <a:rPr lang="en-US" altLang="zh-TW" sz="2200" dirty="0"/>
              <a:t> dimensions.</a:t>
            </a:r>
          </a:p>
          <a:p>
            <a:pPr>
              <a:lnSpc>
                <a:spcPct val="120000"/>
              </a:lnSpc>
              <a:buFont typeface="Wingdings" panose="05000000000000000000" pitchFamily="2" charset="2"/>
              <a:buChar char="l"/>
            </a:pPr>
            <a:r>
              <a:rPr lang="en-US" altLang="zh-TW" sz="2200" dirty="0"/>
              <a:t>The stress for the </a:t>
            </a:r>
            <a:r>
              <a:rPr lang="en-US" altLang="zh-TW" sz="2200" dirty="0">
                <a:solidFill>
                  <a:srgbClr val="3333FF"/>
                </a:solidFill>
              </a:rPr>
              <a:t>2-D</a:t>
            </a:r>
            <a:r>
              <a:rPr lang="en-US" altLang="zh-TW" sz="2200" dirty="0"/>
              <a:t> solution is </a:t>
            </a:r>
            <a:r>
              <a:rPr lang="en-US" altLang="zh-TW" sz="2200" dirty="0">
                <a:solidFill>
                  <a:srgbClr val="3333FF"/>
                </a:solidFill>
              </a:rPr>
              <a:t>0.156</a:t>
            </a:r>
            <a:r>
              <a:rPr lang="en-US" altLang="zh-TW" sz="2200" dirty="0"/>
              <a:t>.</a:t>
            </a:r>
          </a:p>
          <a:p>
            <a:endParaRPr lang="zh-TW" altLang="en-US" dirty="0"/>
          </a:p>
        </p:txBody>
      </p:sp>
      <p:pic>
        <p:nvPicPr>
          <p:cNvPr id="7" name="內容版面配置區 6">
            <a:extLst>
              <a:ext uri="{FF2B5EF4-FFF2-40B4-BE49-F238E27FC236}">
                <a16:creationId xmlns:a16="http://schemas.microsoft.com/office/drawing/2014/main" xmlns="" id="{1CC92569-38B6-45EA-AD66-081AD698F210}"/>
              </a:ext>
            </a:extLst>
          </p:cNvPr>
          <p:cNvPicPr>
            <a:picLocks noGrp="1" noChangeAspect="1"/>
          </p:cNvPicPr>
          <p:nvPr>
            <p:ph sz="half" idx="2"/>
          </p:nvPr>
        </p:nvPicPr>
        <p:blipFill>
          <a:blip r:embed="rId2" cstate="print"/>
          <a:stretch>
            <a:fillRect/>
          </a:stretch>
        </p:blipFill>
        <p:spPr>
          <a:xfrm>
            <a:off x="4572000" y="1673352"/>
            <a:ext cx="4265888" cy="4479627"/>
          </a:xfrm>
          <a:prstGeom prst="rect">
            <a:avLst/>
          </a:prstGeom>
        </p:spPr>
      </p:pic>
      <p:sp>
        <p:nvSpPr>
          <p:cNvPr id="11" name="投影片編號版面配置區 10"/>
          <p:cNvSpPr>
            <a:spLocks noGrp="1"/>
          </p:cNvSpPr>
          <p:nvPr>
            <p:ph type="sldNum" sz="quarter" idx="12"/>
          </p:nvPr>
        </p:nvSpPr>
        <p:spPr/>
        <p:txBody>
          <a:bodyPr/>
          <a:lstStyle/>
          <a:p>
            <a:fld id="{90544606-A084-4404-B9A1-9A56BFA65CBE}" type="slidenum">
              <a:rPr lang="zh-TW" altLang="en-US" smtClean="0"/>
              <a:pPr/>
              <a:t>41</a:t>
            </a:fld>
            <a:endParaRPr lang="zh-TW" altLang="en-US"/>
          </a:p>
        </p:txBody>
      </p:sp>
      <p:sp>
        <p:nvSpPr>
          <p:cNvPr id="6" name="文字方塊 5"/>
          <p:cNvSpPr txBox="1"/>
          <p:nvPr/>
        </p:nvSpPr>
        <p:spPr>
          <a:xfrm>
            <a:off x="4643438" y="6500834"/>
            <a:ext cx="1210588" cy="369332"/>
          </a:xfrm>
          <a:prstGeom prst="rect">
            <a:avLst/>
          </a:prstGeom>
          <a:noFill/>
        </p:spPr>
        <p:txBody>
          <a:bodyPr wrap="none" rtlCol="0">
            <a:spAutoFit/>
          </a:bodyPr>
          <a:lstStyle/>
          <a:p>
            <a:r>
              <a:rPr lang="en-US" altLang="zh-TW" dirty="0" smtClean="0"/>
              <a:t>elbow</a:t>
            </a:r>
            <a:r>
              <a:rPr lang="zh-TW" altLang="en-US" dirty="0" smtClean="0"/>
              <a:t> </a:t>
            </a:r>
            <a:r>
              <a:rPr lang="en-US" altLang="zh-TW" dirty="0" smtClean="0"/>
              <a:t>:</a:t>
            </a:r>
            <a:r>
              <a:rPr lang="zh-TW" altLang="en-US" dirty="0" smtClean="0"/>
              <a:t> 肘</a:t>
            </a:r>
            <a:endParaRPr lang="zh-TW" altLang="en-US" dirty="0"/>
          </a:p>
        </p:txBody>
      </p:sp>
    </p:spTree>
    <p:extLst>
      <p:ext uri="{BB962C8B-B14F-4D97-AF65-F5344CB8AC3E}">
        <p14:creationId xmlns:p14="http://schemas.microsoft.com/office/powerpoint/2010/main" xmlns="" val="178790859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xmlns="" id="{209B807F-6A45-46D8-9490-141742B70475}"/>
              </a:ext>
            </a:extLst>
          </p:cNvPr>
          <p:cNvSpPr>
            <a:spLocks noGrp="1"/>
          </p:cNvSpPr>
          <p:nvPr>
            <p:ph type="title"/>
          </p:nvPr>
        </p:nvSpPr>
        <p:spPr/>
        <p:txBody>
          <a:bodyPr>
            <a:normAutofit fontScale="90000"/>
          </a:bodyPr>
          <a:lstStyle/>
          <a:p>
            <a:r>
              <a:rPr lang="en-US" altLang="zh-TW" sz="4400" dirty="0"/>
              <a:t>Sound quality evaluation</a:t>
            </a:r>
            <a:r>
              <a:rPr lang="en-US" altLang="zh-TW" sz="4400" dirty="0">
                <a:solidFill>
                  <a:schemeClr val="bg2">
                    <a:lumMod val="50000"/>
                  </a:schemeClr>
                </a:solidFill>
              </a:rPr>
              <a:t> </a:t>
            </a:r>
            <a:r>
              <a:rPr lang="en-US" altLang="zh-TW" dirty="0">
                <a:solidFill>
                  <a:schemeClr val="bg2">
                    <a:lumMod val="50000"/>
                  </a:schemeClr>
                </a:solidFill>
              </a:rPr>
              <a:t/>
            </a:r>
            <a:br>
              <a:rPr lang="en-US" altLang="zh-TW" dirty="0">
                <a:solidFill>
                  <a:schemeClr val="bg2">
                    <a:lumMod val="50000"/>
                  </a:schemeClr>
                </a:solidFill>
              </a:rPr>
            </a:br>
            <a:r>
              <a:rPr lang="en-US" altLang="zh-TW" dirty="0"/>
              <a:t> </a:t>
            </a:r>
            <a:r>
              <a:rPr lang="en-US" altLang="zh-TW" dirty="0">
                <a:solidFill>
                  <a:schemeClr val="bg2">
                    <a:lumMod val="50000"/>
                  </a:schemeClr>
                </a:solidFill>
              </a:rPr>
              <a:t>--</a:t>
            </a:r>
            <a:r>
              <a:rPr lang="en-US" altLang="zh-TW" dirty="0"/>
              <a:t> </a:t>
            </a:r>
            <a:r>
              <a:rPr lang="en-US" altLang="zh-TW" dirty="0">
                <a:solidFill>
                  <a:schemeClr val="accent1">
                    <a:lumMod val="50000"/>
                  </a:schemeClr>
                </a:solidFill>
              </a:rPr>
              <a:t>individual analysis</a:t>
            </a:r>
            <a:endParaRPr lang="zh-TW" altLang="en-US" dirty="0"/>
          </a:p>
        </p:txBody>
      </p:sp>
      <p:sp>
        <p:nvSpPr>
          <p:cNvPr id="5" name="內容版面配置區 4">
            <a:extLst>
              <a:ext uri="{FF2B5EF4-FFF2-40B4-BE49-F238E27FC236}">
                <a16:creationId xmlns:a16="http://schemas.microsoft.com/office/drawing/2014/main" xmlns="" id="{5744C565-EA0B-48F5-9A1B-4716D266758B}"/>
              </a:ext>
            </a:extLst>
          </p:cNvPr>
          <p:cNvSpPr>
            <a:spLocks noGrp="1"/>
          </p:cNvSpPr>
          <p:nvPr>
            <p:ph sz="half" idx="1"/>
          </p:nvPr>
        </p:nvSpPr>
        <p:spPr>
          <a:xfrm>
            <a:off x="457200" y="1673352"/>
            <a:ext cx="4038600" cy="5184648"/>
          </a:xfrm>
        </p:spPr>
        <p:txBody>
          <a:bodyPr>
            <a:normAutofit lnSpcReduction="10000"/>
          </a:bodyPr>
          <a:lstStyle/>
          <a:p>
            <a:pPr>
              <a:lnSpc>
                <a:spcPct val="120000"/>
              </a:lnSpc>
              <a:buFont typeface="Wingdings" panose="05000000000000000000" pitchFamily="2" charset="2"/>
              <a:buChar char="l"/>
            </a:pPr>
            <a:r>
              <a:rPr lang="en-US" altLang="zh-TW" sz="2200" dirty="0"/>
              <a:t>The </a:t>
            </a:r>
            <a:r>
              <a:rPr lang="en-US" altLang="zh-TW" sz="2200" dirty="0">
                <a:latin typeface="Ink Free" panose="03080402000500000000" pitchFamily="66" charset="0"/>
              </a:rPr>
              <a:t>Shepard</a:t>
            </a:r>
            <a:r>
              <a:rPr lang="en-US" altLang="zh-TW" sz="2200" dirty="0"/>
              <a:t> </a:t>
            </a:r>
            <a:r>
              <a:rPr lang="en-US" altLang="zh-TW" sz="2200" dirty="0">
                <a:latin typeface="Ink Free" panose="03080402000500000000" pitchFamily="66" charset="0"/>
              </a:rPr>
              <a:t>diagram</a:t>
            </a:r>
            <a:r>
              <a:rPr lang="en-US" altLang="zh-TW" sz="2200" dirty="0"/>
              <a:t> displays the goodness of ﬁt of the </a:t>
            </a:r>
            <a:r>
              <a:rPr lang="en-US" altLang="zh-TW" sz="2200" dirty="0">
                <a:solidFill>
                  <a:srgbClr val="3333FF"/>
                </a:solidFill>
              </a:rPr>
              <a:t>2-D</a:t>
            </a:r>
            <a:r>
              <a:rPr lang="en-US" altLang="zh-TW" sz="2200" dirty="0"/>
              <a:t> solution. </a:t>
            </a:r>
          </a:p>
          <a:p>
            <a:pPr>
              <a:lnSpc>
                <a:spcPct val="120000"/>
              </a:lnSpc>
              <a:buFont typeface="Wingdings" panose="05000000000000000000" pitchFamily="2" charset="2"/>
              <a:buChar char="l"/>
            </a:pPr>
            <a:r>
              <a:rPr lang="en-US" altLang="zh-TW" sz="2200" dirty="0"/>
              <a:t>The points of a perfectly ﬁtting solution would lie on the monotonically increasing line.</a:t>
            </a:r>
          </a:p>
          <a:p>
            <a:pPr>
              <a:lnSpc>
                <a:spcPct val="120000"/>
              </a:lnSpc>
              <a:buFont typeface="Wingdings" panose="05000000000000000000" pitchFamily="2" charset="2"/>
              <a:buChar char="l"/>
            </a:pPr>
            <a:r>
              <a:rPr lang="en-US" altLang="zh-TW" sz="2200" dirty="0"/>
              <a:t>The spread in the </a:t>
            </a:r>
            <a:r>
              <a:rPr lang="en-US" altLang="zh-TW" sz="2200" dirty="0">
                <a:latin typeface="Ink Free" panose="03080402000500000000" pitchFamily="66" charset="0"/>
              </a:rPr>
              <a:t>Shepard diagram</a:t>
            </a:r>
            <a:r>
              <a:rPr lang="en-US" altLang="zh-TW" sz="2200" dirty="0"/>
              <a:t> indicates </a:t>
            </a:r>
            <a:r>
              <a:rPr lang="en-US" altLang="zh-TW" sz="2200" dirty="0">
                <a:solidFill>
                  <a:srgbClr val="FF0000"/>
                </a:solidFill>
              </a:rPr>
              <a:t>some deviation</a:t>
            </a:r>
            <a:r>
              <a:rPr lang="en-US" altLang="zh-TW" sz="2200" dirty="0"/>
              <a:t> from a perfect ﬁt; it was, however, considered </a:t>
            </a:r>
            <a:r>
              <a:rPr lang="en-US" altLang="zh-TW" sz="2200" dirty="0">
                <a:solidFill>
                  <a:srgbClr val="3333FF"/>
                </a:solidFill>
              </a:rPr>
              <a:t>small enough </a:t>
            </a:r>
            <a:r>
              <a:rPr lang="en-US" altLang="zh-TW" sz="2200" dirty="0"/>
              <a:t>to carry out further analyses. </a:t>
            </a:r>
          </a:p>
          <a:p>
            <a:endParaRPr lang="zh-TW" altLang="en-US" dirty="0"/>
          </a:p>
        </p:txBody>
      </p:sp>
      <p:pic>
        <p:nvPicPr>
          <p:cNvPr id="2" name="圖片 1">
            <a:extLst>
              <a:ext uri="{FF2B5EF4-FFF2-40B4-BE49-F238E27FC236}">
                <a16:creationId xmlns:a16="http://schemas.microsoft.com/office/drawing/2014/main" xmlns="" id="{B0DA036C-D001-460C-AB13-57652F81C81D}"/>
              </a:ext>
            </a:extLst>
          </p:cNvPr>
          <p:cNvPicPr>
            <a:picLocks noChangeAspect="1"/>
          </p:cNvPicPr>
          <p:nvPr/>
        </p:nvPicPr>
        <p:blipFill>
          <a:blip r:embed="rId2" cstate="print"/>
          <a:stretch>
            <a:fillRect/>
          </a:stretch>
        </p:blipFill>
        <p:spPr>
          <a:xfrm>
            <a:off x="4426827" y="1768309"/>
            <a:ext cx="4486275" cy="4781550"/>
          </a:xfrm>
          <a:prstGeom prst="rect">
            <a:avLst/>
          </a:prstGeom>
        </p:spPr>
      </p:pic>
      <p:sp>
        <p:nvSpPr>
          <p:cNvPr id="10" name="投影片編號版面配置區 9"/>
          <p:cNvSpPr>
            <a:spLocks noGrp="1"/>
          </p:cNvSpPr>
          <p:nvPr>
            <p:ph type="sldNum" sz="quarter" idx="12"/>
          </p:nvPr>
        </p:nvSpPr>
        <p:spPr/>
        <p:txBody>
          <a:bodyPr/>
          <a:lstStyle/>
          <a:p>
            <a:fld id="{90544606-A084-4404-B9A1-9A56BFA65CBE}" type="slidenum">
              <a:rPr lang="zh-TW" altLang="en-US" smtClean="0"/>
              <a:pPr/>
              <a:t>42</a:t>
            </a:fld>
            <a:endParaRPr lang="zh-TW" altLang="en-US"/>
          </a:p>
        </p:txBody>
      </p:sp>
    </p:spTree>
    <p:extLst>
      <p:ext uri="{BB962C8B-B14F-4D97-AF65-F5344CB8AC3E}">
        <p14:creationId xmlns:p14="http://schemas.microsoft.com/office/powerpoint/2010/main" xmlns="" val="16678406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xmlns="" id="{209B807F-6A45-46D8-9490-141742B70475}"/>
              </a:ext>
            </a:extLst>
          </p:cNvPr>
          <p:cNvSpPr>
            <a:spLocks noGrp="1"/>
          </p:cNvSpPr>
          <p:nvPr>
            <p:ph type="title"/>
          </p:nvPr>
        </p:nvSpPr>
        <p:spPr/>
        <p:txBody>
          <a:bodyPr>
            <a:normAutofit fontScale="90000"/>
          </a:bodyPr>
          <a:lstStyle/>
          <a:p>
            <a:r>
              <a:rPr lang="en-US" altLang="zh-TW" sz="4400" dirty="0"/>
              <a:t>Sound quality evaluation</a:t>
            </a:r>
            <a:r>
              <a:rPr lang="en-US" altLang="zh-TW" sz="4400" dirty="0">
                <a:solidFill>
                  <a:schemeClr val="bg2">
                    <a:lumMod val="50000"/>
                  </a:schemeClr>
                </a:solidFill>
              </a:rPr>
              <a:t> </a:t>
            </a:r>
            <a:r>
              <a:rPr lang="en-US" altLang="zh-TW" dirty="0">
                <a:solidFill>
                  <a:schemeClr val="bg2">
                    <a:lumMod val="50000"/>
                  </a:schemeClr>
                </a:solidFill>
              </a:rPr>
              <a:t/>
            </a:r>
            <a:br>
              <a:rPr lang="en-US" altLang="zh-TW" dirty="0">
                <a:solidFill>
                  <a:schemeClr val="bg2">
                    <a:lumMod val="50000"/>
                  </a:schemeClr>
                </a:solidFill>
              </a:rPr>
            </a:br>
            <a:r>
              <a:rPr lang="en-US" altLang="zh-TW" dirty="0"/>
              <a:t> </a:t>
            </a:r>
            <a:r>
              <a:rPr lang="en-US" altLang="zh-TW" dirty="0">
                <a:solidFill>
                  <a:schemeClr val="bg2">
                    <a:lumMod val="50000"/>
                  </a:schemeClr>
                </a:solidFill>
              </a:rPr>
              <a:t>--</a:t>
            </a:r>
            <a:r>
              <a:rPr lang="en-US" altLang="zh-TW" dirty="0"/>
              <a:t> </a:t>
            </a:r>
            <a:r>
              <a:rPr lang="en-US" altLang="zh-TW" dirty="0">
                <a:solidFill>
                  <a:schemeClr val="accent1">
                    <a:lumMod val="50000"/>
                  </a:schemeClr>
                </a:solidFill>
              </a:rPr>
              <a:t>individual analysis</a:t>
            </a:r>
            <a:endParaRPr lang="zh-TW" altLang="en-US" dirty="0"/>
          </a:p>
        </p:txBody>
      </p:sp>
      <p:sp>
        <p:nvSpPr>
          <p:cNvPr id="5" name="內容版面配置區 4">
            <a:extLst>
              <a:ext uri="{FF2B5EF4-FFF2-40B4-BE49-F238E27FC236}">
                <a16:creationId xmlns:a16="http://schemas.microsoft.com/office/drawing/2014/main" xmlns="" id="{5744C565-EA0B-48F5-9A1B-4716D266758B}"/>
              </a:ext>
            </a:extLst>
          </p:cNvPr>
          <p:cNvSpPr>
            <a:spLocks noGrp="1"/>
          </p:cNvSpPr>
          <p:nvPr>
            <p:ph sz="half" idx="1"/>
          </p:nvPr>
        </p:nvSpPr>
        <p:spPr>
          <a:xfrm>
            <a:off x="457200" y="1673352"/>
            <a:ext cx="4038600" cy="5184648"/>
          </a:xfrm>
        </p:spPr>
        <p:txBody>
          <a:bodyPr>
            <a:normAutofit/>
          </a:bodyPr>
          <a:lstStyle/>
          <a:p>
            <a:pPr>
              <a:lnSpc>
                <a:spcPct val="120000"/>
              </a:lnSpc>
              <a:buFont typeface="Wingdings" panose="05000000000000000000" pitchFamily="2" charset="2"/>
              <a:buChar char="l"/>
            </a:pPr>
            <a:r>
              <a:rPr lang="en-US" altLang="zh-TW" sz="2200" dirty="0"/>
              <a:t>The 3 objects ‘</a:t>
            </a:r>
            <a:r>
              <a:rPr lang="en-US" altLang="zh-TW" sz="2200" dirty="0">
                <a:solidFill>
                  <a:srgbClr val="3333CC"/>
                </a:solidFill>
                <a:latin typeface="Ink Free" panose="03080402000500000000" pitchFamily="66" charset="0"/>
              </a:rPr>
              <a:t>ty</a:t>
            </a:r>
            <a:r>
              <a:rPr lang="en-US" altLang="zh-TW" sz="2200" dirty="0"/>
              <a:t>’, ‘</a:t>
            </a:r>
            <a:r>
              <a:rPr lang="en-US" altLang="zh-TW" sz="2200" dirty="0" err="1">
                <a:solidFill>
                  <a:srgbClr val="336699"/>
                </a:solidFill>
                <a:latin typeface="Ink Free" panose="03080402000500000000" pitchFamily="66" charset="0"/>
              </a:rPr>
              <a:t>tg</a:t>
            </a:r>
            <a:r>
              <a:rPr lang="en-US" altLang="zh-TW" sz="2200" dirty="0"/>
              <a:t>’, and ‘</a:t>
            </a:r>
            <a:r>
              <a:rPr lang="en-US" altLang="zh-TW" sz="2200" dirty="0" err="1">
                <a:solidFill>
                  <a:srgbClr val="336699"/>
                </a:solidFill>
                <a:latin typeface="Ink Free" panose="03080402000500000000" pitchFamily="66" charset="0"/>
              </a:rPr>
              <a:t>hw</a:t>
            </a:r>
            <a:r>
              <a:rPr lang="en-US" altLang="zh-TW" sz="2200" dirty="0"/>
              <a:t>’  seem to form a group, since they are closer to each other than to any other sound. </a:t>
            </a:r>
          </a:p>
          <a:p>
            <a:pPr>
              <a:lnSpc>
                <a:spcPct val="120000"/>
              </a:lnSpc>
              <a:buFont typeface="Wingdings" panose="05000000000000000000" pitchFamily="2" charset="2"/>
              <a:buChar char="l"/>
            </a:pPr>
            <a:r>
              <a:rPr lang="en-US" altLang="zh-TW" sz="2200" dirty="0"/>
              <a:t>The sounds ‘</a:t>
            </a:r>
            <a:r>
              <a:rPr lang="en-US" altLang="zh-TW" sz="2200" dirty="0" err="1">
                <a:solidFill>
                  <a:srgbClr val="336699"/>
                </a:solidFill>
                <a:latin typeface="Ink Free" panose="03080402000500000000" pitchFamily="66" charset="0"/>
              </a:rPr>
              <a:t>sw</a:t>
            </a:r>
            <a:r>
              <a:rPr lang="en-US" altLang="zh-TW" sz="2200" dirty="0"/>
              <a:t>’ and ‘</a:t>
            </a:r>
            <a:r>
              <a:rPr lang="en-US" altLang="zh-TW" sz="2200" dirty="0" err="1">
                <a:solidFill>
                  <a:srgbClr val="336699"/>
                </a:solidFill>
                <a:latin typeface="Ink Free" panose="03080402000500000000" pitchFamily="66" charset="0"/>
              </a:rPr>
              <a:t>wa</a:t>
            </a:r>
            <a:r>
              <a:rPr lang="en-US" altLang="zh-TW" sz="2200" dirty="0"/>
              <a:t>’ seem to be very </a:t>
            </a:r>
            <a:r>
              <a:rPr lang="en-US" altLang="zh-TW" sz="2200" u="heavy" dirty="0">
                <a:solidFill>
                  <a:schemeClr val="accent2">
                    <a:lumMod val="75000"/>
                  </a:schemeClr>
                </a:solidFill>
              </a:rPr>
              <a:t>diﬀerent on dimension two</a:t>
            </a:r>
            <a:r>
              <a:rPr lang="en-US" altLang="zh-TW" sz="2200" dirty="0"/>
              <a:t>, but rather </a:t>
            </a:r>
            <a:r>
              <a:rPr lang="en-US" altLang="zh-TW" sz="2200" u="heavy" dirty="0">
                <a:solidFill>
                  <a:schemeClr val="accent2">
                    <a:lumMod val="75000"/>
                  </a:schemeClr>
                </a:solidFill>
              </a:rPr>
              <a:t>similar on dimension one</a:t>
            </a:r>
            <a:r>
              <a:rPr lang="en-US" altLang="zh-TW" sz="2200" dirty="0"/>
              <a:t>. </a:t>
            </a:r>
          </a:p>
          <a:p>
            <a:pPr>
              <a:lnSpc>
                <a:spcPct val="120000"/>
              </a:lnSpc>
              <a:buFont typeface="Wingdings" panose="05000000000000000000" pitchFamily="2" charset="2"/>
              <a:buChar char="l"/>
            </a:pPr>
            <a:r>
              <a:rPr lang="en-US" altLang="zh-TW" sz="2200" dirty="0"/>
              <a:t>The substantial interpretation of these dimensions isn’t obvious.</a:t>
            </a:r>
          </a:p>
        </p:txBody>
      </p:sp>
      <p:pic>
        <p:nvPicPr>
          <p:cNvPr id="3" name="圖片 2">
            <a:extLst>
              <a:ext uri="{FF2B5EF4-FFF2-40B4-BE49-F238E27FC236}">
                <a16:creationId xmlns:a16="http://schemas.microsoft.com/office/drawing/2014/main" xmlns="" id="{17AA2B4B-73CE-4FDA-B78B-AFAF6092785F}"/>
              </a:ext>
            </a:extLst>
          </p:cNvPr>
          <p:cNvPicPr>
            <a:picLocks noChangeAspect="1"/>
          </p:cNvPicPr>
          <p:nvPr/>
        </p:nvPicPr>
        <p:blipFill>
          <a:blip r:embed="rId2" cstate="print"/>
          <a:stretch>
            <a:fillRect/>
          </a:stretch>
        </p:blipFill>
        <p:spPr>
          <a:xfrm>
            <a:off x="4534574" y="1978634"/>
            <a:ext cx="4501922" cy="3898638"/>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0" name="投影片編號版面配置區 9"/>
          <p:cNvSpPr>
            <a:spLocks noGrp="1"/>
          </p:cNvSpPr>
          <p:nvPr>
            <p:ph type="sldNum" sz="quarter" idx="12"/>
          </p:nvPr>
        </p:nvSpPr>
        <p:spPr/>
        <p:txBody>
          <a:bodyPr/>
          <a:lstStyle/>
          <a:p>
            <a:fld id="{90544606-A084-4404-B9A1-9A56BFA65CBE}" type="slidenum">
              <a:rPr lang="zh-TW" altLang="en-US" smtClean="0"/>
              <a:pPr/>
              <a:t>43</a:t>
            </a:fld>
            <a:endParaRPr lang="zh-TW" altLang="en-US"/>
          </a:p>
        </p:txBody>
      </p:sp>
      <p:sp>
        <p:nvSpPr>
          <p:cNvPr id="6" name="矩形 5"/>
          <p:cNvSpPr/>
          <p:nvPr/>
        </p:nvSpPr>
        <p:spPr>
          <a:xfrm>
            <a:off x="8358214" y="3429000"/>
            <a:ext cx="422064" cy="830997"/>
          </a:xfrm>
          <a:prstGeom prst="rect">
            <a:avLst/>
          </a:prstGeom>
        </p:spPr>
        <p:txBody>
          <a:bodyPr wrap="square">
            <a:spAutoFit/>
          </a:bodyPr>
          <a:lstStyle/>
          <a:p>
            <a:r>
              <a:rPr lang="zh-TW" altLang="en-US" sz="4800" dirty="0" smtClean="0"/>
              <a:t>○</a:t>
            </a:r>
            <a:endParaRPr lang="zh-TW" altLang="en-US" sz="4800" dirty="0"/>
          </a:p>
        </p:txBody>
      </p:sp>
      <p:sp>
        <p:nvSpPr>
          <p:cNvPr id="7" name="矩形 6"/>
          <p:cNvSpPr/>
          <p:nvPr/>
        </p:nvSpPr>
        <p:spPr>
          <a:xfrm>
            <a:off x="7286644" y="4357694"/>
            <a:ext cx="422064" cy="830997"/>
          </a:xfrm>
          <a:prstGeom prst="rect">
            <a:avLst/>
          </a:prstGeom>
        </p:spPr>
        <p:txBody>
          <a:bodyPr wrap="square">
            <a:spAutoFit/>
          </a:bodyPr>
          <a:lstStyle/>
          <a:p>
            <a:r>
              <a:rPr lang="zh-TW" altLang="en-US" sz="4800" dirty="0" smtClean="0"/>
              <a:t>○</a:t>
            </a:r>
            <a:endParaRPr lang="zh-TW" altLang="en-US" sz="4800" dirty="0"/>
          </a:p>
        </p:txBody>
      </p:sp>
      <p:sp>
        <p:nvSpPr>
          <p:cNvPr id="8" name="矩形 7"/>
          <p:cNvSpPr/>
          <p:nvPr/>
        </p:nvSpPr>
        <p:spPr>
          <a:xfrm>
            <a:off x="5429256" y="4214818"/>
            <a:ext cx="571504" cy="830997"/>
          </a:xfrm>
          <a:prstGeom prst="rect">
            <a:avLst/>
          </a:prstGeom>
        </p:spPr>
        <p:txBody>
          <a:bodyPr wrap="square">
            <a:spAutoFit/>
          </a:bodyPr>
          <a:lstStyle/>
          <a:p>
            <a:r>
              <a:rPr lang="zh-TW" altLang="en-US" sz="4800" dirty="0" smtClean="0"/>
              <a:t>○</a:t>
            </a:r>
            <a:endParaRPr lang="zh-TW" altLang="en-US" sz="4800" dirty="0"/>
          </a:p>
        </p:txBody>
      </p:sp>
    </p:spTree>
    <p:extLst>
      <p:ext uri="{BB962C8B-B14F-4D97-AF65-F5344CB8AC3E}">
        <p14:creationId xmlns:p14="http://schemas.microsoft.com/office/powerpoint/2010/main" xmlns="" val="6725311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72969379-60AB-4E53-91A9-602043C80A0B}"/>
              </a:ext>
            </a:extLst>
          </p:cNvPr>
          <p:cNvSpPr>
            <a:spLocks noGrp="1"/>
          </p:cNvSpPr>
          <p:nvPr>
            <p:ph type="title"/>
          </p:nvPr>
        </p:nvSpPr>
        <p:spPr/>
        <p:txBody>
          <a:bodyPr>
            <a:normAutofit fontScale="90000"/>
          </a:bodyPr>
          <a:lstStyle/>
          <a:p>
            <a:r>
              <a:rPr lang="en-US" altLang="zh-TW" sz="4400" dirty="0"/>
              <a:t>Sound quality evaluation</a:t>
            </a:r>
            <a:r>
              <a:rPr lang="en-US" altLang="zh-TW" sz="4400" dirty="0">
                <a:solidFill>
                  <a:schemeClr val="bg2">
                    <a:lumMod val="50000"/>
                  </a:schemeClr>
                </a:solidFill>
              </a:rPr>
              <a:t> </a:t>
            </a:r>
            <a:r>
              <a:rPr lang="en-US" altLang="zh-TW" dirty="0">
                <a:solidFill>
                  <a:schemeClr val="bg2">
                    <a:lumMod val="50000"/>
                  </a:schemeClr>
                </a:solidFill>
              </a:rPr>
              <a:t/>
            </a:r>
            <a:br>
              <a:rPr lang="en-US" altLang="zh-TW" dirty="0">
                <a:solidFill>
                  <a:schemeClr val="bg2">
                    <a:lumMod val="50000"/>
                  </a:schemeClr>
                </a:solidFill>
              </a:rPr>
            </a:br>
            <a:r>
              <a:rPr lang="en-US" altLang="zh-TW" dirty="0"/>
              <a:t> </a:t>
            </a:r>
            <a:r>
              <a:rPr lang="en-US" altLang="zh-TW" dirty="0">
                <a:solidFill>
                  <a:schemeClr val="bg2">
                    <a:lumMod val="50000"/>
                  </a:schemeClr>
                </a:solidFill>
              </a:rPr>
              <a:t>--</a:t>
            </a:r>
            <a:r>
              <a:rPr lang="en-US" altLang="zh-TW" dirty="0"/>
              <a:t> </a:t>
            </a:r>
            <a:r>
              <a:rPr lang="en-US" altLang="zh-TW" dirty="0">
                <a:solidFill>
                  <a:schemeClr val="accent1">
                    <a:lumMod val="50000"/>
                  </a:schemeClr>
                </a:solidFill>
              </a:rPr>
              <a:t>aggregate analysis</a:t>
            </a:r>
            <a:endParaRPr lang="zh-TW" altLang="en-US" dirty="0"/>
          </a:p>
        </p:txBody>
      </p:sp>
      <p:sp>
        <p:nvSpPr>
          <p:cNvPr id="3" name="內容版面配置區 2">
            <a:extLst>
              <a:ext uri="{FF2B5EF4-FFF2-40B4-BE49-F238E27FC236}">
                <a16:creationId xmlns:a16="http://schemas.microsoft.com/office/drawing/2014/main" xmlns="" id="{4596CF64-5CA1-45D7-A67B-841BDBBC8004}"/>
              </a:ext>
            </a:extLst>
          </p:cNvPr>
          <p:cNvSpPr>
            <a:spLocks noGrp="1"/>
          </p:cNvSpPr>
          <p:nvPr>
            <p:ph idx="1"/>
          </p:nvPr>
        </p:nvSpPr>
        <p:spPr/>
        <p:txBody>
          <a:bodyPr/>
          <a:lstStyle/>
          <a:p>
            <a:pPr>
              <a:lnSpc>
                <a:spcPct val="150000"/>
              </a:lnSpc>
            </a:pPr>
            <a:r>
              <a:rPr lang="en-US" altLang="zh-TW" dirty="0"/>
              <a:t>The </a:t>
            </a:r>
            <a:r>
              <a:rPr lang="en-US" altLang="zh-TW" dirty="0">
                <a:solidFill>
                  <a:srgbClr val="336699"/>
                </a:solidFill>
              </a:rPr>
              <a:t>77 single </a:t>
            </a:r>
            <a:r>
              <a:rPr lang="en-US" altLang="zh-TW" dirty="0"/>
              <a:t>proximity matrices were combined by computing the average value for each cell.</a:t>
            </a:r>
          </a:p>
          <a:p>
            <a:pPr>
              <a:lnSpc>
                <a:spcPct val="150000"/>
              </a:lnSpc>
            </a:pPr>
            <a:r>
              <a:rPr lang="en-US" altLang="zh-TW" dirty="0">
                <a:solidFill>
                  <a:srgbClr val="336699"/>
                </a:solidFill>
              </a:rPr>
              <a:t>nonmetric MDS </a:t>
            </a:r>
            <a:r>
              <a:rPr lang="en-US" altLang="zh-TW" dirty="0"/>
              <a:t>model with </a:t>
            </a:r>
            <a:r>
              <a:rPr lang="en-US" altLang="zh-TW" dirty="0">
                <a:solidFill>
                  <a:srgbClr val="336699"/>
                </a:solidFill>
              </a:rPr>
              <a:t>Euclidean distances </a:t>
            </a:r>
            <a:r>
              <a:rPr lang="en-US" altLang="zh-TW" dirty="0"/>
              <a:t>was chosen to represent the data.</a:t>
            </a:r>
          </a:p>
          <a:p>
            <a:pPr>
              <a:lnSpc>
                <a:spcPct val="150000"/>
              </a:lnSpc>
            </a:pPr>
            <a:r>
              <a:rPr lang="en-US" altLang="zh-TW" dirty="0"/>
              <a:t>The </a:t>
            </a:r>
            <a:r>
              <a:rPr lang="en-US" altLang="zh-TW" u="heavy" dirty="0"/>
              <a:t>largest improvement </a:t>
            </a:r>
            <a:r>
              <a:rPr lang="en-US" altLang="zh-TW" dirty="0"/>
              <a:t>in terms of stress occurs when changing from </a:t>
            </a:r>
            <a:r>
              <a:rPr lang="en-US" altLang="zh-TW" dirty="0">
                <a:solidFill>
                  <a:srgbClr val="336699"/>
                </a:solidFill>
              </a:rPr>
              <a:t>1</a:t>
            </a:r>
            <a:r>
              <a:rPr lang="en-US" altLang="zh-TW" dirty="0"/>
              <a:t> to </a:t>
            </a:r>
            <a:r>
              <a:rPr lang="en-US" altLang="zh-TW" dirty="0">
                <a:solidFill>
                  <a:srgbClr val="336699"/>
                </a:solidFill>
              </a:rPr>
              <a:t>2</a:t>
            </a:r>
            <a:r>
              <a:rPr lang="en-US" altLang="zh-TW" dirty="0"/>
              <a:t> dimensions.</a:t>
            </a:r>
          </a:p>
          <a:p>
            <a:pPr>
              <a:lnSpc>
                <a:spcPct val="150000"/>
              </a:lnSpc>
            </a:pPr>
            <a:r>
              <a:rPr lang="en-US" altLang="zh-TW" dirty="0"/>
              <a:t>Stress(2-D)=0.106</a:t>
            </a:r>
          </a:p>
          <a:p>
            <a:endParaRPr lang="zh-TW" altLang="en-US" dirty="0"/>
          </a:p>
        </p:txBody>
      </p:sp>
      <p:sp>
        <p:nvSpPr>
          <p:cNvPr id="8" name="投影片編號版面配置區 7"/>
          <p:cNvSpPr>
            <a:spLocks noGrp="1"/>
          </p:cNvSpPr>
          <p:nvPr>
            <p:ph type="sldNum" sz="quarter" idx="12"/>
          </p:nvPr>
        </p:nvSpPr>
        <p:spPr/>
        <p:txBody>
          <a:bodyPr/>
          <a:lstStyle/>
          <a:p>
            <a:fld id="{90544606-A084-4404-B9A1-9A56BFA65CBE}" type="slidenum">
              <a:rPr lang="zh-TW" altLang="en-US" smtClean="0"/>
              <a:pPr/>
              <a:t>44</a:t>
            </a:fld>
            <a:endParaRPr lang="zh-TW" altLang="en-US"/>
          </a:p>
        </p:txBody>
      </p:sp>
    </p:spTree>
    <p:extLst>
      <p:ext uri="{BB962C8B-B14F-4D97-AF65-F5344CB8AC3E}">
        <p14:creationId xmlns:p14="http://schemas.microsoft.com/office/powerpoint/2010/main" xmlns="" val="31418403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xmlns="" id="{209B807F-6A45-46D8-9490-141742B70475}"/>
              </a:ext>
            </a:extLst>
          </p:cNvPr>
          <p:cNvSpPr>
            <a:spLocks noGrp="1"/>
          </p:cNvSpPr>
          <p:nvPr>
            <p:ph type="title"/>
          </p:nvPr>
        </p:nvSpPr>
        <p:spPr/>
        <p:txBody>
          <a:bodyPr>
            <a:normAutofit fontScale="90000"/>
          </a:bodyPr>
          <a:lstStyle/>
          <a:p>
            <a:r>
              <a:rPr lang="en-US" altLang="zh-TW" sz="4400" dirty="0"/>
              <a:t>Sound quality evaluation</a:t>
            </a:r>
            <a:r>
              <a:rPr lang="en-US" altLang="zh-TW" sz="4400" dirty="0">
                <a:solidFill>
                  <a:schemeClr val="bg2">
                    <a:lumMod val="50000"/>
                  </a:schemeClr>
                </a:solidFill>
              </a:rPr>
              <a:t> </a:t>
            </a:r>
            <a:r>
              <a:rPr lang="en-US" altLang="zh-TW" dirty="0">
                <a:solidFill>
                  <a:schemeClr val="bg2">
                    <a:lumMod val="50000"/>
                  </a:schemeClr>
                </a:solidFill>
              </a:rPr>
              <a:t/>
            </a:r>
            <a:br>
              <a:rPr lang="en-US" altLang="zh-TW" dirty="0">
                <a:solidFill>
                  <a:schemeClr val="bg2">
                    <a:lumMod val="50000"/>
                  </a:schemeClr>
                </a:solidFill>
              </a:rPr>
            </a:br>
            <a:r>
              <a:rPr lang="en-US" altLang="zh-TW" dirty="0"/>
              <a:t> </a:t>
            </a:r>
            <a:r>
              <a:rPr lang="en-US" altLang="zh-TW" dirty="0">
                <a:solidFill>
                  <a:schemeClr val="bg2">
                    <a:lumMod val="50000"/>
                  </a:schemeClr>
                </a:solidFill>
              </a:rPr>
              <a:t>--</a:t>
            </a:r>
            <a:r>
              <a:rPr lang="en-US" altLang="zh-TW" dirty="0"/>
              <a:t> </a:t>
            </a:r>
            <a:r>
              <a:rPr lang="en-US" altLang="zh-TW" dirty="0">
                <a:solidFill>
                  <a:schemeClr val="accent1">
                    <a:lumMod val="50000"/>
                  </a:schemeClr>
                </a:solidFill>
              </a:rPr>
              <a:t>aggregate analysis</a:t>
            </a:r>
            <a:endParaRPr lang="zh-TW" altLang="en-US" dirty="0"/>
          </a:p>
        </p:txBody>
      </p:sp>
      <p:sp>
        <p:nvSpPr>
          <p:cNvPr id="5" name="內容版面配置區 4">
            <a:extLst>
              <a:ext uri="{FF2B5EF4-FFF2-40B4-BE49-F238E27FC236}">
                <a16:creationId xmlns:a16="http://schemas.microsoft.com/office/drawing/2014/main" xmlns="" id="{5744C565-EA0B-48F5-9A1B-4716D266758B}"/>
              </a:ext>
            </a:extLst>
          </p:cNvPr>
          <p:cNvSpPr>
            <a:spLocks noGrp="1"/>
          </p:cNvSpPr>
          <p:nvPr>
            <p:ph sz="half" idx="1"/>
          </p:nvPr>
        </p:nvSpPr>
        <p:spPr>
          <a:xfrm>
            <a:off x="70078" y="1673352"/>
            <a:ext cx="4501922" cy="4924000"/>
          </a:xfrm>
          <a:ln>
            <a:noFill/>
            <a:prstDash val="lgDash"/>
          </a:ln>
        </p:spPr>
        <p:txBody>
          <a:bodyPr>
            <a:normAutofit fontScale="92500"/>
          </a:bodyPr>
          <a:lstStyle/>
          <a:p>
            <a:pPr>
              <a:lnSpc>
                <a:spcPct val="120000"/>
              </a:lnSpc>
              <a:buFont typeface="Wingdings" panose="05000000000000000000" pitchFamily="2" charset="2"/>
              <a:buChar char="l"/>
            </a:pPr>
            <a:r>
              <a:rPr lang="en-US" altLang="zh-TW" sz="2300" dirty="0"/>
              <a:t>From another experiment with </a:t>
            </a:r>
            <a:r>
              <a:rPr lang="en-US" altLang="zh-TW" sz="2300" u="heavy" dirty="0">
                <a:solidFill>
                  <a:srgbClr val="336699"/>
                </a:solidFill>
              </a:rPr>
              <a:t>the same sounds</a:t>
            </a:r>
            <a:r>
              <a:rPr lang="en-US" altLang="zh-TW" sz="2300" dirty="0"/>
              <a:t> and </a:t>
            </a:r>
            <a:r>
              <a:rPr lang="en-US" altLang="zh-TW" sz="2300" u="heavy" dirty="0">
                <a:solidFill>
                  <a:srgbClr val="336699"/>
                </a:solidFill>
              </a:rPr>
              <a:t>largely the same subjects</a:t>
            </a:r>
            <a:r>
              <a:rPr lang="en-US" altLang="zh-TW" sz="2300" dirty="0"/>
              <a:t>, an </a:t>
            </a:r>
            <a:r>
              <a:rPr lang="en-US" altLang="zh-TW" sz="2300" dirty="0">
                <a:solidFill>
                  <a:schemeClr val="tx2">
                    <a:lumMod val="75000"/>
                  </a:schemeClr>
                </a:solidFill>
              </a:rPr>
              <a:t>unpleasantness </a:t>
            </a:r>
            <a:r>
              <a:rPr lang="en-US" altLang="zh-TW" sz="2300" dirty="0"/>
              <a:t>scale was derived.</a:t>
            </a:r>
          </a:p>
          <a:p>
            <a:pPr>
              <a:lnSpc>
                <a:spcPct val="120000"/>
              </a:lnSpc>
              <a:buFont typeface="Wingdings" panose="05000000000000000000" pitchFamily="2" charset="2"/>
              <a:buChar char="l"/>
            </a:pPr>
            <a:r>
              <a:rPr lang="en-US" altLang="zh-TW" sz="2300" dirty="0"/>
              <a:t>Correlating the values on the </a:t>
            </a:r>
            <a:r>
              <a:rPr lang="en-US" altLang="zh-TW" sz="2300" i="1" dirty="0">
                <a:latin typeface="Times New Roman" panose="02020603050405020304" pitchFamily="18" charset="0"/>
                <a:cs typeface="Times New Roman" panose="02020603050405020304" pitchFamily="18" charset="0"/>
              </a:rPr>
              <a:t>x</a:t>
            </a:r>
            <a:r>
              <a:rPr lang="en-US" altLang="zh-TW" sz="2300" dirty="0"/>
              <a:t>-axis with the </a:t>
            </a:r>
            <a:r>
              <a:rPr lang="en-US" altLang="zh-TW" sz="2300" dirty="0">
                <a:solidFill>
                  <a:schemeClr val="tx2">
                    <a:lumMod val="75000"/>
                  </a:schemeClr>
                </a:solidFill>
              </a:rPr>
              <a:t>unpleasantness</a:t>
            </a:r>
            <a:r>
              <a:rPr lang="en-US" altLang="zh-TW" sz="2300" dirty="0"/>
              <a:t> scale using </a:t>
            </a:r>
            <a:r>
              <a:rPr lang="en-US" altLang="zh-TW" sz="2300" dirty="0">
                <a:solidFill>
                  <a:srgbClr val="006699"/>
                </a:solidFill>
                <a:latin typeface="Ink Free" panose="03080402000500000000" pitchFamily="66" charset="0"/>
              </a:rPr>
              <a:t>Spearman’s</a:t>
            </a:r>
            <a:r>
              <a:rPr lang="en-US" altLang="zh-TW" sz="2300" dirty="0">
                <a:solidFill>
                  <a:srgbClr val="006699"/>
                </a:solidFill>
              </a:rPr>
              <a:t> </a:t>
            </a:r>
            <a:r>
              <a:rPr lang="en-US" altLang="zh-TW" sz="2300" i="1" dirty="0">
                <a:solidFill>
                  <a:srgbClr val="006699"/>
                </a:solidFill>
              </a:rPr>
              <a:t>rank correlation </a:t>
            </a:r>
            <a:r>
              <a:rPr lang="en-US" altLang="zh-TW" sz="2300" dirty="0"/>
              <a:t>yields a </a:t>
            </a:r>
            <a:r>
              <a:rPr lang="en-US" altLang="zh-TW" sz="2300" i="1" dirty="0">
                <a:solidFill>
                  <a:srgbClr val="006699"/>
                </a:solidFill>
              </a:rPr>
              <a:t>statistically signiﬁcant correlation</a:t>
            </a:r>
            <a:r>
              <a:rPr lang="en-US" altLang="zh-TW" sz="2300" dirty="0"/>
              <a:t> of 69% .</a:t>
            </a:r>
          </a:p>
          <a:p>
            <a:pPr>
              <a:lnSpc>
                <a:spcPct val="120000"/>
              </a:lnSpc>
              <a:buFont typeface="Wingdings" panose="05000000000000000000" pitchFamily="2" charset="2"/>
              <a:buChar char="l"/>
            </a:pPr>
            <a:r>
              <a:rPr lang="en-US" altLang="zh-TW" sz="2300" dirty="0"/>
              <a:t>Half of the variance along the </a:t>
            </a:r>
            <a:r>
              <a:rPr lang="en-US" altLang="zh-TW" sz="2300" i="1" dirty="0">
                <a:latin typeface="Times New Roman" panose="02020603050405020304" pitchFamily="18" charset="0"/>
                <a:cs typeface="Times New Roman" panose="02020603050405020304" pitchFamily="18" charset="0"/>
              </a:rPr>
              <a:t>x</a:t>
            </a:r>
            <a:r>
              <a:rPr lang="en-US" altLang="zh-TW" sz="2300" dirty="0"/>
              <a:t>-axis can be explained by the </a:t>
            </a:r>
            <a:r>
              <a:rPr lang="en-US" altLang="zh-TW" sz="2300" dirty="0">
                <a:solidFill>
                  <a:schemeClr val="tx2">
                    <a:lumMod val="75000"/>
                  </a:schemeClr>
                </a:solidFill>
              </a:rPr>
              <a:t>unpleasantness </a:t>
            </a:r>
            <a:r>
              <a:rPr lang="en-US" altLang="zh-TW" sz="2300" dirty="0"/>
              <a:t>of the sounds.</a:t>
            </a:r>
          </a:p>
        </p:txBody>
      </p:sp>
      <p:pic>
        <p:nvPicPr>
          <p:cNvPr id="2" name="圖片 1">
            <a:extLst>
              <a:ext uri="{FF2B5EF4-FFF2-40B4-BE49-F238E27FC236}">
                <a16:creationId xmlns:a16="http://schemas.microsoft.com/office/drawing/2014/main" xmlns="" id="{83676707-4660-45A8-A86E-25E713FCBD11}"/>
              </a:ext>
            </a:extLst>
          </p:cNvPr>
          <p:cNvPicPr>
            <a:picLocks noChangeAspect="1"/>
          </p:cNvPicPr>
          <p:nvPr/>
        </p:nvPicPr>
        <p:blipFill>
          <a:blip r:embed="rId2" cstate="print"/>
          <a:stretch>
            <a:fillRect/>
          </a:stretch>
        </p:blipFill>
        <p:spPr>
          <a:xfrm>
            <a:off x="4757941" y="2276872"/>
            <a:ext cx="4206547" cy="326159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10" name="投影片編號版面配置區 9"/>
          <p:cNvSpPr>
            <a:spLocks noGrp="1"/>
          </p:cNvSpPr>
          <p:nvPr>
            <p:ph type="sldNum" sz="quarter" idx="12"/>
          </p:nvPr>
        </p:nvSpPr>
        <p:spPr/>
        <p:txBody>
          <a:bodyPr/>
          <a:lstStyle/>
          <a:p>
            <a:fld id="{90544606-A084-4404-B9A1-9A56BFA65CBE}" type="slidenum">
              <a:rPr lang="zh-TW" altLang="en-US" smtClean="0"/>
              <a:pPr/>
              <a:t>45</a:t>
            </a:fld>
            <a:endParaRPr lang="zh-TW" altLang="en-US"/>
          </a:p>
        </p:txBody>
      </p:sp>
    </p:spTree>
    <p:extLst>
      <p:ext uri="{BB962C8B-B14F-4D97-AF65-F5344CB8AC3E}">
        <p14:creationId xmlns:p14="http://schemas.microsoft.com/office/powerpoint/2010/main" xmlns="" val="3624846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CDEF2BF7-93F4-4B8D-9F8C-7B8C444AD987}"/>
              </a:ext>
            </a:extLst>
          </p:cNvPr>
          <p:cNvSpPr>
            <a:spLocks noGrp="1"/>
          </p:cNvSpPr>
          <p:nvPr>
            <p:ph type="title"/>
          </p:nvPr>
        </p:nvSpPr>
        <p:spPr/>
        <p:txBody>
          <a:bodyPr/>
          <a:lstStyle/>
          <a:p>
            <a:r>
              <a:rPr lang="en-US" altLang="zh-TW" dirty="0"/>
              <a:t>Sound quality evaluation</a:t>
            </a:r>
            <a:endParaRPr lang="zh-TW" altLang="en-US" dirty="0"/>
          </a:p>
        </p:txBody>
      </p:sp>
      <p:sp>
        <p:nvSpPr>
          <p:cNvPr id="3" name="內容版面配置區 2">
            <a:extLst>
              <a:ext uri="{FF2B5EF4-FFF2-40B4-BE49-F238E27FC236}">
                <a16:creationId xmlns:a16="http://schemas.microsoft.com/office/drawing/2014/main" xmlns="" id="{5E143210-7403-4834-8A0B-AB5FB78B7F7E}"/>
              </a:ext>
            </a:extLst>
          </p:cNvPr>
          <p:cNvSpPr>
            <a:spLocks noGrp="1"/>
          </p:cNvSpPr>
          <p:nvPr>
            <p:ph idx="1"/>
          </p:nvPr>
        </p:nvSpPr>
        <p:spPr/>
        <p:txBody>
          <a:bodyPr/>
          <a:lstStyle/>
          <a:p>
            <a:pPr marL="0" indent="0">
              <a:lnSpc>
                <a:spcPct val="150000"/>
              </a:lnSpc>
              <a:buNone/>
            </a:pPr>
            <a:r>
              <a:rPr lang="en-US" altLang="zh-TW" sz="2800" b="1" dirty="0">
                <a:solidFill>
                  <a:srgbClr val="3333FF"/>
                </a:solidFill>
                <a:latin typeface="Bradley Hand ITC" panose="03070402050302030203" pitchFamily="66" charset="0"/>
              </a:rPr>
              <a:t>Conclusion</a:t>
            </a:r>
            <a:r>
              <a:rPr lang="en-US" altLang="zh-TW" dirty="0">
                <a:solidFill>
                  <a:srgbClr val="3333FF"/>
                </a:solidFill>
              </a:rPr>
              <a:t> :</a:t>
            </a:r>
          </a:p>
          <a:p>
            <a:pPr marL="457200" indent="-457200">
              <a:lnSpc>
                <a:spcPct val="150000"/>
              </a:lnSpc>
              <a:buClr>
                <a:schemeClr val="accent5">
                  <a:lumMod val="75000"/>
                </a:schemeClr>
              </a:buClr>
              <a:buFont typeface="+mj-lt"/>
              <a:buAutoNum type="arabicParenR"/>
            </a:pPr>
            <a:r>
              <a:rPr lang="en-US" altLang="zh-TW" dirty="0"/>
              <a:t>The subjects used </a:t>
            </a:r>
            <a:r>
              <a:rPr lang="en-US" altLang="zh-TW" dirty="0">
                <a:solidFill>
                  <a:srgbClr val="FF0000"/>
                </a:solidFill>
              </a:rPr>
              <a:t>largely the same dimensions</a:t>
            </a:r>
            <a:r>
              <a:rPr lang="en-US" altLang="zh-TW" dirty="0"/>
              <a:t> when evaluating environmental sounds</a:t>
            </a:r>
          </a:p>
          <a:p>
            <a:pPr marL="457200" indent="-457200">
              <a:lnSpc>
                <a:spcPct val="150000"/>
              </a:lnSpc>
              <a:buClr>
                <a:schemeClr val="accent5">
                  <a:lumMod val="75000"/>
                </a:schemeClr>
              </a:buClr>
              <a:buFont typeface="+mj-lt"/>
              <a:buAutoNum type="arabicParenR"/>
            </a:pPr>
            <a:r>
              <a:rPr lang="en-US" altLang="zh-TW" dirty="0"/>
              <a:t>One of the evaluative dimensions was </a:t>
            </a:r>
            <a:r>
              <a:rPr lang="en-US" altLang="zh-TW" dirty="0">
                <a:solidFill>
                  <a:srgbClr val="FF0000"/>
                </a:solidFill>
              </a:rPr>
              <a:t>highly related to the perceived unpleasantness of the sounds</a:t>
            </a:r>
            <a:endParaRPr lang="zh-TW" altLang="en-US" dirty="0">
              <a:solidFill>
                <a:srgbClr val="FF0000"/>
              </a:solidFill>
            </a:endParaRPr>
          </a:p>
        </p:txBody>
      </p:sp>
      <p:sp>
        <p:nvSpPr>
          <p:cNvPr id="8" name="投影片編號版面配置區 7"/>
          <p:cNvSpPr>
            <a:spLocks noGrp="1"/>
          </p:cNvSpPr>
          <p:nvPr>
            <p:ph type="sldNum" sz="quarter" idx="12"/>
          </p:nvPr>
        </p:nvSpPr>
        <p:spPr/>
        <p:txBody>
          <a:bodyPr/>
          <a:lstStyle/>
          <a:p>
            <a:fld id="{90544606-A084-4404-B9A1-9A56BFA65CBE}" type="slidenum">
              <a:rPr lang="zh-TW" altLang="en-US" smtClean="0"/>
              <a:pPr/>
              <a:t>46</a:t>
            </a:fld>
            <a:endParaRPr lang="zh-TW" altLang="en-US"/>
          </a:p>
        </p:txBody>
      </p:sp>
    </p:spTree>
    <p:extLst>
      <p:ext uri="{BB962C8B-B14F-4D97-AF65-F5344CB8AC3E}">
        <p14:creationId xmlns:p14="http://schemas.microsoft.com/office/powerpoint/2010/main" xmlns="" val="197642570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Metric MDS -- example</a:t>
            </a:r>
            <a:endParaRPr lang="zh-TW" altLang="en-US" dirty="0"/>
          </a:p>
        </p:txBody>
      </p:sp>
      <p:sp>
        <p:nvSpPr>
          <p:cNvPr id="4" name="投影片編號版面配置區 3"/>
          <p:cNvSpPr>
            <a:spLocks noGrp="1"/>
          </p:cNvSpPr>
          <p:nvPr>
            <p:ph type="sldNum" sz="quarter" idx="12"/>
          </p:nvPr>
        </p:nvSpPr>
        <p:spPr/>
        <p:txBody>
          <a:bodyPr/>
          <a:lstStyle/>
          <a:p>
            <a:fld id="{90544606-A084-4404-B9A1-9A56BFA65CBE}" type="slidenum">
              <a:rPr lang="zh-TW" altLang="en-US" smtClean="0"/>
              <a:pPr/>
              <a:t>47</a:t>
            </a:fld>
            <a:endParaRPr lang="zh-TW" altLang="en-US"/>
          </a:p>
        </p:txBody>
      </p:sp>
      <p:pic>
        <p:nvPicPr>
          <p:cNvPr id="1026" name="Picture 2"/>
          <p:cNvPicPr>
            <a:picLocks noGrp="1" noChangeAspect="1" noChangeArrowheads="1"/>
          </p:cNvPicPr>
          <p:nvPr>
            <p:ph idx="1"/>
          </p:nvPr>
        </p:nvPicPr>
        <p:blipFill>
          <a:blip r:embed="rId2" cstate="print"/>
          <a:srcRect/>
          <a:stretch>
            <a:fillRect/>
          </a:stretch>
        </p:blipFill>
        <p:spPr bwMode="auto">
          <a:xfrm>
            <a:off x="571472" y="1785926"/>
            <a:ext cx="3261374" cy="2512539"/>
          </a:xfrm>
          <a:prstGeom prst="rect">
            <a:avLst/>
          </a:prstGeom>
          <a:noFill/>
          <a:ln w="9525">
            <a:noFill/>
            <a:miter lim="800000"/>
            <a:headEnd/>
            <a:tailEnd/>
          </a:ln>
          <a:effectLst/>
        </p:spPr>
      </p:pic>
      <p:pic>
        <p:nvPicPr>
          <p:cNvPr id="1028" name="Picture 4"/>
          <p:cNvPicPr>
            <a:picLocks noChangeAspect="1" noChangeArrowheads="1"/>
          </p:cNvPicPr>
          <p:nvPr/>
        </p:nvPicPr>
        <p:blipFill>
          <a:blip r:embed="rId3" cstate="print"/>
          <a:srcRect/>
          <a:stretch>
            <a:fillRect/>
          </a:stretch>
        </p:blipFill>
        <p:spPr bwMode="auto">
          <a:xfrm>
            <a:off x="3786182" y="2714620"/>
            <a:ext cx="4991100" cy="3495675"/>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投影片編號版面配置區 3"/>
          <p:cNvSpPr>
            <a:spLocks noGrp="1"/>
          </p:cNvSpPr>
          <p:nvPr>
            <p:ph type="sldNum" sz="quarter" idx="12"/>
          </p:nvPr>
        </p:nvSpPr>
        <p:spPr/>
        <p:txBody>
          <a:bodyPr/>
          <a:lstStyle/>
          <a:p>
            <a:fld id="{90544606-A084-4404-B9A1-9A56BFA65CBE}" type="slidenum">
              <a:rPr lang="zh-TW" altLang="en-US" smtClean="0"/>
              <a:pPr/>
              <a:t>48</a:t>
            </a:fld>
            <a:endParaRPr lang="zh-TW" altLang="en-US"/>
          </a:p>
        </p:txBody>
      </p:sp>
      <p:sp>
        <p:nvSpPr>
          <p:cNvPr id="6" name="標題 1"/>
          <p:cNvSpPr>
            <a:spLocks noGrp="1"/>
          </p:cNvSpPr>
          <p:nvPr>
            <p:ph type="title"/>
          </p:nvPr>
        </p:nvSpPr>
        <p:spPr/>
        <p:txBody>
          <a:bodyPr/>
          <a:lstStyle/>
          <a:p>
            <a:r>
              <a:rPr lang="en-US" altLang="zh-TW" dirty="0" smtClean="0"/>
              <a:t>Metric MDS -- example</a:t>
            </a:r>
            <a:endParaRPr lang="zh-TW" altLang="en-US" dirty="0"/>
          </a:p>
        </p:txBody>
      </p:sp>
      <p:pic>
        <p:nvPicPr>
          <p:cNvPr id="2051" name="Picture 3"/>
          <p:cNvPicPr>
            <a:picLocks noGrp="1" noChangeAspect="1" noChangeArrowheads="1"/>
          </p:cNvPicPr>
          <p:nvPr>
            <p:ph idx="1"/>
          </p:nvPr>
        </p:nvPicPr>
        <p:blipFill>
          <a:blip r:embed="rId2" cstate="print"/>
          <a:srcRect/>
          <a:stretch>
            <a:fillRect/>
          </a:stretch>
        </p:blipFill>
        <p:spPr bwMode="auto">
          <a:xfrm>
            <a:off x="571472" y="1500174"/>
            <a:ext cx="2381716" cy="2214578"/>
          </a:xfrm>
          <a:prstGeom prst="rect">
            <a:avLst/>
          </a:prstGeom>
          <a:noFill/>
          <a:ln w="9525">
            <a:noFill/>
            <a:miter lim="800000"/>
            <a:headEnd/>
            <a:tailEnd/>
          </a:ln>
          <a:effectLst/>
        </p:spPr>
      </p:pic>
      <p:pic>
        <p:nvPicPr>
          <p:cNvPr id="2052" name="Picture 4"/>
          <p:cNvPicPr>
            <a:picLocks noChangeAspect="1" noChangeArrowheads="1"/>
          </p:cNvPicPr>
          <p:nvPr/>
        </p:nvPicPr>
        <p:blipFill>
          <a:blip r:embed="rId3" cstate="print"/>
          <a:srcRect/>
          <a:stretch>
            <a:fillRect/>
          </a:stretch>
        </p:blipFill>
        <p:spPr bwMode="auto">
          <a:xfrm>
            <a:off x="428596" y="3643314"/>
            <a:ext cx="3538534" cy="2512025"/>
          </a:xfrm>
          <a:prstGeom prst="rect">
            <a:avLst/>
          </a:prstGeom>
          <a:noFill/>
          <a:ln w="9525">
            <a:noFill/>
            <a:miter lim="800000"/>
            <a:headEnd/>
            <a:tailEnd/>
          </a:ln>
          <a:effectLst/>
        </p:spPr>
      </p:pic>
      <p:pic>
        <p:nvPicPr>
          <p:cNvPr id="2053" name="Picture 5"/>
          <p:cNvPicPr>
            <a:picLocks noChangeAspect="1" noChangeArrowheads="1"/>
          </p:cNvPicPr>
          <p:nvPr/>
        </p:nvPicPr>
        <p:blipFill>
          <a:blip r:embed="rId4" cstate="print"/>
          <a:srcRect/>
          <a:stretch>
            <a:fillRect/>
          </a:stretch>
        </p:blipFill>
        <p:spPr bwMode="auto">
          <a:xfrm>
            <a:off x="4000496" y="1428736"/>
            <a:ext cx="1949450" cy="5073650"/>
          </a:xfrm>
          <a:prstGeom prst="rect">
            <a:avLst/>
          </a:prstGeom>
          <a:noFill/>
          <a:ln w="9525">
            <a:noFill/>
            <a:miter lim="800000"/>
            <a:headEnd/>
            <a:tailEnd/>
          </a:ln>
          <a:effectLst/>
        </p:spPr>
      </p:pic>
      <p:pic>
        <p:nvPicPr>
          <p:cNvPr id="2054" name="Picture 6"/>
          <p:cNvPicPr>
            <a:picLocks noChangeAspect="1" noChangeArrowheads="1"/>
          </p:cNvPicPr>
          <p:nvPr/>
        </p:nvPicPr>
        <p:blipFill>
          <a:blip r:embed="rId5" cstate="print"/>
          <a:srcRect/>
          <a:stretch>
            <a:fillRect/>
          </a:stretch>
        </p:blipFill>
        <p:spPr bwMode="auto">
          <a:xfrm>
            <a:off x="6072198" y="1571612"/>
            <a:ext cx="2895600" cy="344805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BAEBADCA-169D-400F-816E-EE871A169B83}"/>
              </a:ext>
            </a:extLst>
          </p:cNvPr>
          <p:cNvSpPr>
            <a:spLocks noGrp="1"/>
          </p:cNvSpPr>
          <p:nvPr>
            <p:ph type="title"/>
          </p:nvPr>
        </p:nvSpPr>
        <p:spPr/>
        <p:txBody>
          <a:bodyPr/>
          <a:lstStyle/>
          <a:p>
            <a:r>
              <a:rPr lang="en-US" altLang="zh-TW" dirty="0"/>
              <a:t>Deriving proximities</a:t>
            </a:r>
            <a:endParaRPr lang="zh-TW" altLang="en-US" dirty="0"/>
          </a:p>
        </p:txBody>
      </p:sp>
      <p:sp>
        <p:nvSpPr>
          <p:cNvPr id="3" name="內容版面配置區 2">
            <a:extLst>
              <a:ext uri="{FF2B5EF4-FFF2-40B4-BE49-F238E27FC236}">
                <a16:creationId xmlns:a16="http://schemas.microsoft.com/office/drawing/2014/main" xmlns="" id="{D1A6E45F-96AD-4355-BA2D-0342D99134B4}"/>
              </a:ext>
            </a:extLst>
          </p:cNvPr>
          <p:cNvSpPr>
            <a:spLocks noGrp="1"/>
          </p:cNvSpPr>
          <p:nvPr>
            <p:ph idx="1"/>
          </p:nvPr>
        </p:nvSpPr>
        <p:spPr>
          <a:xfrm>
            <a:off x="457200" y="1600200"/>
            <a:ext cx="8686800" cy="5257800"/>
          </a:xfrm>
        </p:spPr>
        <p:txBody>
          <a:bodyPr>
            <a:normAutofit/>
          </a:bodyPr>
          <a:lstStyle/>
          <a:p>
            <a:pPr>
              <a:lnSpc>
                <a:spcPct val="130000"/>
              </a:lnSpc>
              <a:buClr>
                <a:srgbClr val="002060"/>
              </a:buClr>
              <a:buFont typeface="Wingdings" panose="05000000000000000000" pitchFamily="2" charset="2"/>
              <a:buChar char="l"/>
            </a:pPr>
            <a:r>
              <a:rPr lang="en-US" altLang="zh-TW" dirty="0" smtClean="0">
                <a:solidFill>
                  <a:srgbClr val="002060"/>
                </a:solidFill>
              </a:rPr>
              <a:t>Often the data(proximities) </a:t>
            </a:r>
            <a:r>
              <a:rPr lang="en-US" altLang="zh-TW" dirty="0">
                <a:solidFill>
                  <a:srgbClr val="002060"/>
                </a:solidFill>
              </a:rPr>
              <a:t>are arranged in a square matrix (</a:t>
            </a:r>
            <a:r>
              <a:rPr lang="en-US" altLang="zh-TW" dirty="0">
                <a:solidFill>
                  <a:srgbClr val="C00000"/>
                </a:solidFill>
              </a:rPr>
              <a:t>the proximity matrix</a:t>
            </a:r>
            <a:r>
              <a:rPr lang="en-US" altLang="zh-TW" dirty="0" smtClean="0">
                <a:solidFill>
                  <a:srgbClr val="002060"/>
                </a:solidFill>
              </a:rPr>
              <a:t>).</a:t>
            </a:r>
          </a:p>
          <a:p>
            <a:pPr>
              <a:lnSpc>
                <a:spcPct val="130000"/>
              </a:lnSpc>
              <a:buClr>
                <a:srgbClr val="002060"/>
              </a:buClr>
              <a:buFont typeface="Wingdings" panose="05000000000000000000" pitchFamily="2" charset="2"/>
              <a:buChar char="l"/>
            </a:pPr>
            <a:endParaRPr lang="en-US" altLang="zh-TW" dirty="0" smtClean="0">
              <a:solidFill>
                <a:srgbClr val="002060"/>
              </a:solidFill>
            </a:endParaRPr>
          </a:p>
          <a:p>
            <a:pPr>
              <a:lnSpc>
                <a:spcPct val="130000"/>
              </a:lnSpc>
              <a:buClr>
                <a:srgbClr val="002060"/>
              </a:buClr>
              <a:buFont typeface="Wingdings" panose="05000000000000000000" pitchFamily="2" charset="2"/>
              <a:buChar char="l"/>
            </a:pPr>
            <a:endParaRPr lang="en-US" altLang="zh-TW" dirty="0" smtClean="0">
              <a:solidFill>
                <a:srgbClr val="002060"/>
              </a:solidFill>
            </a:endParaRPr>
          </a:p>
          <a:p>
            <a:pPr>
              <a:lnSpc>
                <a:spcPct val="130000"/>
              </a:lnSpc>
              <a:buClr>
                <a:srgbClr val="002060"/>
              </a:buClr>
              <a:buFont typeface="Wingdings" panose="05000000000000000000" pitchFamily="2" charset="2"/>
              <a:buChar char="l"/>
            </a:pPr>
            <a:endParaRPr lang="en-US" altLang="zh-TW" dirty="0">
              <a:solidFill>
                <a:srgbClr val="002060"/>
              </a:solidFill>
            </a:endParaRPr>
          </a:p>
          <a:p>
            <a:pPr>
              <a:lnSpc>
                <a:spcPct val="130000"/>
              </a:lnSpc>
              <a:buClr>
                <a:srgbClr val="002060"/>
              </a:buClr>
              <a:buFont typeface="Wingdings" panose="05000000000000000000" pitchFamily="2" charset="2"/>
              <a:buChar char="l"/>
            </a:pPr>
            <a:r>
              <a:rPr lang="en-US" altLang="zh-TW" dirty="0">
                <a:solidFill>
                  <a:srgbClr val="002060"/>
                </a:solidFill>
              </a:rPr>
              <a:t>There are two major groups of methods for deriving proximities:</a:t>
            </a:r>
          </a:p>
          <a:p>
            <a:pPr marL="731520" lvl="1" indent="-457200">
              <a:lnSpc>
                <a:spcPct val="130000"/>
              </a:lnSpc>
              <a:buClr>
                <a:srgbClr val="339966"/>
              </a:buClr>
              <a:buFont typeface="+mj-lt"/>
              <a:buAutoNum type="arabicParenR"/>
            </a:pPr>
            <a:r>
              <a:rPr lang="en-US" altLang="zh-TW" sz="2200" dirty="0">
                <a:solidFill>
                  <a:srgbClr val="339933"/>
                </a:solidFill>
              </a:rPr>
              <a:t>Direct methods</a:t>
            </a:r>
          </a:p>
          <a:p>
            <a:pPr marL="731520" lvl="1" indent="-457200">
              <a:lnSpc>
                <a:spcPct val="130000"/>
              </a:lnSpc>
              <a:buClr>
                <a:srgbClr val="339966"/>
              </a:buClr>
              <a:buFont typeface="+mj-lt"/>
              <a:buAutoNum type="arabicParenR"/>
            </a:pPr>
            <a:r>
              <a:rPr lang="en-US" altLang="zh-TW" sz="2200" dirty="0">
                <a:solidFill>
                  <a:srgbClr val="339933"/>
                </a:solidFill>
              </a:rPr>
              <a:t>Indirect </a:t>
            </a:r>
            <a:r>
              <a:rPr lang="en-US" altLang="zh-TW" sz="2200" dirty="0" smtClean="0">
                <a:solidFill>
                  <a:srgbClr val="339933"/>
                </a:solidFill>
              </a:rPr>
              <a:t>methods</a:t>
            </a:r>
            <a:endParaRPr lang="en-US" altLang="zh-TW" sz="2200" dirty="0">
              <a:solidFill>
                <a:srgbClr val="339933"/>
              </a:solidFill>
            </a:endParaRPr>
          </a:p>
        </p:txBody>
      </p:sp>
      <p:pic>
        <p:nvPicPr>
          <p:cNvPr id="4" name="圖片 3">
            <a:extLst>
              <a:ext uri="{FF2B5EF4-FFF2-40B4-BE49-F238E27FC236}">
                <a16:creationId xmlns:a16="http://schemas.microsoft.com/office/drawing/2014/main" xmlns="" id="{464DC1F0-C436-470B-ABFB-07F8BC3819E3}"/>
              </a:ext>
            </a:extLst>
          </p:cNvPr>
          <p:cNvPicPr>
            <a:picLocks noChangeAspect="1"/>
          </p:cNvPicPr>
          <p:nvPr/>
        </p:nvPicPr>
        <p:blipFill>
          <a:blip r:embed="rId2" cstate="print"/>
          <a:stretch>
            <a:fillRect/>
          </a:stretch>
        </p:blipFill>
        <p:spPr>
          <a:xfrm>
            <a:off x="3929058" y="2500306"/>
            <a:ext cx="4090587" cy="1778516"/>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
        <p:nvSpPr>
          <p:cNvPr id="9" name="投影片編號版面配置區 8"/>
          <p:cNvSpPr>
            <a:spLocks noGrp="1"/>
          </p:cNvSpPr>
          <p:nvPr>
            <p:ph type="sldNum" sz="quarter" idx="12"/>
          </p:nvPr>
        </p:nvSpPr>
        <p:spPr/>
        <p:txBody>
          <a:bodyPr/>
          <a:lstStyle/>
          <a:p>
            <a:fld id="{90544606-A084-4404-B9A1-9A56BFA65CBE}" type="slidenum">
              <a:rPr lang="zh-TW" altLang="en-US" smtClean="0"/>
              <a:pPr/>
              <a:t>4</a:t>
            </a:fld>
            <a:endParaRPr lang="zh-TW" altLang="en-US"/>
          </a:p>
        </p:txBody>
      </p:sp>
    </p:spTree>
    <p:extLst>
      <p:ext uri="{BB962C8B-B14F-4D97-AF65-F5344CB8AC3E}">
        <p14:creationId xmlns:p14="http://schemas.microsoft.com/office/powerpoint/2010/main" xmlns="" val="114701132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p:cNvSpPr>
            <a:spLocks noGrp="1"/>
          </p:cNvSpPr>
          <p:nvPr>
            <p:ph idx="1"/>
          </p:nvPr>
        </p:nvSpPr>
        <p:spPr>
          <a:xfrm>
            <a:off x="428596" y="1357298"/>
            <a:ext cx="8229600" cy="4876800"/>
          </a:xfrm>
        </p:spPr>
        <p:txBody>
          <a:bodyPr>
            <a:normAutofit/>
          </a:bodyPr>
          <a:lstStyle/>
          <a:p>
            <a:pPr algn="ctr">
              <a:buNone/>
            </a:pPr>
            <a:endParaRPr lang="en-US" altLang="zh-TW" sz="5400" dirty="0" smtClean="0"/>
          </a:p>
          <a:p>
            <a:pPr algn="ctr">
              <a:buNone/>
            </a:pPr>
            <a:r>
              <a:rPr lang="en-US" altLang="zh-TW" sz="8000" dirty="0" smtClean="0"/>
              <a:t>~The END ~</a:t>
            </a:r>
            <a:endParaRPr lang="zh-TW" altLang="en-US" sz="8000" dirty="0"/>
          </a:p>
        </p:txBody>
      </p:sp>
      <p:sp>
        <p:nvSpPr>
          <p:cNvPr id="4" name="投影片編號版面配置區 3"/>
          <p:cNvSpPr>
            <a:spLocks noGrp="1"/>
          </p:cNvSpPr>
          <p:nvPr>
            <p:ph type="sldNum" sz="quarter" idx="12"/>
          </p:nvPr>
        </p:nvSpPr>
        <p:spPr/>
        <p:txBody>
          <a:bodyPr/>
          <a:lstStyle/>
          <a:p>
            <a:fld id="{90544606-A084-4404-B9A1-9A56BFA65CBE}" type="slidenum">
              <a:rPr lang="zh-TW" altLang="en-US" smtClean="0"/>
              <a:pPr/>
              <a:t>49</a:t>
            </a:fld>
            <a:endParaRPr lang="zh-TW"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867FF54C-61FF-4E0B-BCA1-53B3E8C04A5E}"/>
              </a:ext>
            </a:extLst>
          </p:cNvPr>
          <p:cNvSpPr>
            <a:spLocks noGrp="1"/>
          </p:cNvSpPr>
          <p:nvPr>
            <p:ph type="title"/>
          </p:nvPr>
        </p:nvSpPr>
        <p:spPr/>
        <p:txBody>
          <a:bodyPr/>
          <a:lstStyle/>
          <a:p>
            <a:r>
              <a:rPr lang="en-US" altLang="zh-TW" dirty="0"/>
              <a:t>Metric (Classical) MDS</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2DF4BF46-62BE-4A5E-8957-C76B0EA1A547}"/>
                  </a:ext>
                </a:extLst>
              </p:cNvPr>
              <p:cNvSpPr>
                <a:spLocks noGrp="1"/>
              </p:cNvSpPr>
              <p:nvPr>
                <p:ph idx="1"/>
              </p:nvPr>
            </p:nvSpPr>
            <p:spPr/>
            <p:txBody>
              <a:bodyPr/>
              <a:lstStyle/>
              <a:p>
                <a:pPr>
                  <a:lnSpc>
                    <a:spcPct val="150000"/>
                  </a:lnSpc>
                  <a:buFont typeface="Wingdings" panose="05000000000000000000" pitchFamily="2" charset="2"/>
                  <a:buChar char="l"/>
                </a:pPr>
                <a:r>
                  <a:rPr lang="en-US" altLang="zh-TW" dirty="0"/>
                  <a:t>It is possible to obtain the map by using </a:t>
                </a:r>
                <a:r>
                  <a:rPr lang="en-US" altLang="zh-TW" dirty="0">
                    <a:solidFill>
                      <a:srgbClr val="C00000"/>
                    </a:solidFill>
                  </a:rPr>
                  <a:t>distance</a:t>
                </a:r>
                <a:r>
                  <a:rPr lang="en-US" altLang="zh-TW" dirty="0"/>
                  <a:t> only.</a:t>
                </a:r>
              </a:p>
              <a:p>
                <a:pPr lvl="1">
                  <a:lnSpc>
                    <a:spcPct val="150000"/>
                  </a:lnSpc>
                  <a:buClr>
                    <a:schemeClr val="accent5">
                      <a:lumMod val="75000"/>
                    </a:schemeClr>
                  </a:buClr>
                  <a:buFont typeface="Wingdings" panose="05000000000000000000" pitchFamily="2" charset="2"/>
                  <a:buChar char="n"/>
                </a:pPr>
                <a:r>
                  <a:rPr lang="en-US" altLang="zh-TW" sz="2200" dirty="0">
                    <a:solidFill>
                      <a:schemeClr val="accent5">
                        <a:lumMod val="75000"/>
                      </a:schemeClr>
                    </a:solidFill>
                  </a:rPr>
                  <a:t>Ex : Euclidean distance</a:t>
                </a:r>
              </a:p>
              <a:p>
                <a:pPr>
                  <a:lnSpc>
                    <a:spcPct val="150000"/>
                  </a:lnSpc>
                  <a:buFont typeface="Wingdings" panose="05000000000000000000" pitchFamily="2" charset="2"/>
                  <a:buChar char="l"/>
                </a:pPr>
                <a14:m>
                  <m:oMath xmlns:m="http://schemas.openxmlformats.org/officeDocument/2006/math">
                    <m:d>
                      <m:dPr>
                        <m:begChr m:val="{"/>
                        <m:endChr m:val="}"/>
                        <m:ctrlPr>
                          <a:rPr lang="zh-TW" altLang="en-US" i="1" dirty="0">
                            <a:latin typeface="Cambria Math" panose="02040503050406030204" pitchFamily="18" charset="0"/>
                          </a:rPr>
                        </m:ctrlPr>
                      </m:dPr>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1</m:t>
                            </m:r>
                          </m:sub>
                        </m:sSub>
                        <m:r>
                          <a:rPr lang="en-US" altLang="zh-TW" i="1" dirty="0">
                            <a:latin typeface="Cambria Math" panose="02040503050406030204" pitchFamily="18" charset="0"/>
                          </a:rPr>
                          <m:t>,</m:t>
                        </m:r>
                        <m:r>
                          <a:rPr lang="en-US" altLang="zh-TW" i="1" dirty="0">
                            <a:latin typeface="Cambria Math" panose="02040503050406030204" pitchFamily="18" charset="0"/>
                            <a:ea typeface="Cambria Math" panose="02040503050406030204" pitchFamily="18" charset="0"/>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m:rPr>
                                <m:sty m:val="p"/>
                              </m:rPr>
                              <a:rPr lang="en-US" altLang="zh-TW" dirty="0">
                                <a:latin typeface="Cambria Math" panose="02040503050406030204" pitchFamily="18" charset="0"/>
                              </a:rPr>
                              <m:t>n</m:t>
                            </m:r>
                          </m:sub>
                        </m:sSub>
                      </m:e>
                    </m:d>
                    <m:r>
                      <m:rPr>
                        <m:nor/>
                      </m:rPr>
                      <a:rPr lang="zh-TW" altLang="en-US"/>
                      <m:t>⊆</m:t>
                    </m:r>
                    <m:sSup>
                      <m:sSupPr>
                        <m:ctrlPr>
                          <a:rPr lang="en-US" altLang="zh-TW" i="1">
                            <a:latin typeface="Cambria Math" panose="02040503050406030204" pitchFamily="18" charset="0"/>
                            <a:ea typeface="Cambria Math"/>
                          </a:rPr>
                        </m:ctrlPr>
                      </m:sSupPr>
                      <m:e>
                        <m:r>
                          <m:rPr>
                            <m:nor/>
                          </m:rPr>
                          <a:rPr lang="en-US" altLang="zh-TW" dirty="0">
                            <a:latin typeface="Arial Unicode MS"/>
                            <a:ea typeface="Arial Unicode MS"/>
                            <a:cs typeface="Arial Unicode MS"/>
                          </a:rPr>
                          <m:t>ℝ</m:t>
                        </m:r>
                      </m:e>
                      <m:sup>
                        <m:r>
                          <m:rPr>
                            <m:sty m:val="p"/>
                          </m:rPr>
                          <a:rPr lang="en-US" altLang="zh-TW" dirty="0">
                            <a:latin typeface="Cambria Math" panose="02040503050406030204" pitchFamily="18" charset="0"/>
                            <a:ea typeface="Arial Unicode MS"/>
                            <a:cs typeface="Arial Unicode MS"/>
                          </a:rPr>
                          <m:t>k</m:t>
                        </m:r>
                      </m:sup>
                    </m:sSup>
                    <m:groupChr>
                      <m:groupChrPr>
                        <m:chr m:val="→"/>
                        <m:vertJc m:val="bot"/>
                        <m:ctrlPr>
                          <a:rPr lang="en-US" altLang="zh-TW" i="1" dirty="0" smtClean="0">
                            <a:latin typeface="Cambria Math" panose="02040503050406030204" pitchFamily="18" charset="0"/>
                            <a:ea typeface="Arial Unicode MS"/>
                          </a:rPr>
                        </m:ctrlPr>
                      </m:groupChrPr>
                      <m:e>
                        <m:r>
                          <m:rPr>
                            <m:brk m:alnAt="2"/>
                          </m:rPr>
                          <a:rPr lang="en-US" altLang="zh-TW" b="0" i="1" dirty="0" smtClean="0">
                            <a:latin typeface="Cambria Math" panose="02040503050406030204" pitchFamily="18" charset="0"/>
                            <a:ea typeface="Arial Unicode MS"/>
                          </a:rPr>
                          <m:t> </m:t>
                        </m:r>
                        <m:r>
                          <a:rPr lang="en-US" altLang="zh-TW" b="0" i="1" dirty="0" smtClean="0">
                            <a:latin typeface="Cambria Math" panose="02040503050406030204" pitchFamily="18" charset="0"/>
                            <a:ea typeface="Arial Unicode MS"/>
                          </a:rPr>
                          <m:t>   </m:t>
                        </m:r>
                        <m:r>
                          <m:rPr>
                            <m:sty m:val="p"/>
                            <m:brk m:alnAt="2"/>
                          </m:rPr>
                          <a:rPr lang="en-US" altLang="zh-TW" b="0" i="0" dirty="0" smtClean="0">
                            <a:latin typeface="Cambria Math" panose="02040503050406030204" pitchFamily="18" charset="0"/>
                            <a:ea typeface="Arial Unicode MS"/>
                          </a:rPr>
                          <m:t>M</m:t>
                        </m:r>
                        <m:r>
                          <m:rPr>
                            <m:sty m:val="p"/>
                          </m:rPr>
                          <a:rPr lang="en-US" altLang="zh-TW" b="0" i="0" dirty="0" smtClean="0">
                            <a:latin typeface="Cambria Math" panose="02040503050406030204" pitchFamily="18" charset="0"/>
                            <a:ea typeface="Arial Unicode MS"/>
                          </a:rPr>
                          <m:t>DS</m:t>
                        </m:r>
                        <m:r>
                          <m:rPr>
                            <m:brk m:alnAt="2"/>
                          </m:rPr>
                          <a:rPr lang="en-US" altLang="zh-TW" b="0" i="1" dirty="0" smtClean="0">
                            <a:latin typeface="Cambria Math" panose="02040503050406030204" pitchFamily="18" charset="0"/>
                            <a:ea typeface="Arial Unicode MS"/>
                          </a:rPr>
                          <m:t> </m:t>
                        </m:r>
                        <m:r>
                          <a:rPr lang="en-US" altLang="zh-TW" b="0" i="1" dirty="0" smtClean="0">
                            <a:latin typeface="Cambria Math" panose="02040503050406030204" pitchFamily="18" charset="0"/>
                            <a:ea typeface="Arial Unicode MS"/>
                          </a:rPr>
                          <m:t>   </m:t>
                        </m:r>
                      </m:e>
                    </m:groupChr>
                    <m:d>
                      <m:dPr>
                        <m:begChr m:val="{"/>
                        <m:endChr m:val="}"/>
                        <m:ctrlPr>
                          <a:rPr lang="zh-TW" altLang="en-US" i="1" dirty="0">
                            <a:latin typeface="Cambria Math" panose="02040503050406030204" pitchFamily="18" charset="0"/>
                          </a:rPr>
                        </m:ctrlPr>
                      </m:dPr>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1</m:t>
                            </m:r>
                          </m:sub>
                        </m:sSub>
                        <m:r>
                          <a:rPr lang="en-US" altLang="zh-TW" i="1" dirty="0">
                            <a:latin typeface="Cambria Math" panose="02040503050406030204" pitchFamily="18" charset="0"/>
                          </a:rPr>
                          <m:t>'</m:t>
                        </m:r>
                        <m:r>
                          <a:rPr lang="en-US" altLang="zh-TW" i="1" dirty="0">
                            <a:latin typeface="Cambria Math" panose="02040503050406030204" pitchFamily="18" charset="0"/>
                          </a:rPr>
                          <m:t>,</m:t>
                        </m:r>
                        <m:r>
                          <a:rPr lang="en-US" altLang="zh-TW" i="1" dirty="0">
                            <a:latin typeface="Cambria Math" panose="02040503050406030204" pitchFamily="18" charset="0"/>
                            <a:ea typeface="Cambria Math" panose="02040503050406030204" pitchFamily="18" charset="0"/>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m:rPr>
                                <m:sty m:val="p"/>
                              </m:rPr>
                              <a:rPr lang="en-US" altLang="zh-TW" dirty="0">
                                <a:latin typeface="Cambria Math" panose="02040503050406030204" pitchFamily="18" charset="0"/>
                              </a:rPr>
                              <m:t>n</m:t>
                            </m:r>
                          </m:sub>
                        </m:sSub>
                        <m:r>
                          <a:rPr lang="en-US" altLang="zh-TW" i="1" dirty="0">
                            <a:latin typeface="Cambria Math" panose="02040503050406030204" pitchFamily="18" charset="0"/>
                          </a:rPr>
                          <m:t>'</m:t>
                        </m:r>
                      </m:e>
                    </m:d>
                    <m:r>
                      <m:rPr>
                        <m:nor/>
                      </m:rPr>
                      <a:rPr lang="zh-TW" altLang="en-US"/>
                      <m:t>⊆</m:t>
                    </m:r>
                    <m:sSup>
                      <m:sSupPr>
                        <m:ctrlPr>
                          <a:rPr lang="en-US" altLang="zh-TW" i="1">
                            <a:latin typeface="Cambria Math" panose="02040503050406030204" pitchFamily="18" charset="0"/>
                            <a:ea typeface="Cambria Math"/>
                          </a:rPr>
                        </m:ctrlPr>
                      </m:sSupPr>
                      <m:e>
                        <m:r>
                          <m:rPr>
                            <m:nor/>
                          </m:rPr>
                          <a:rPr lang="en-US" altLang="zh-TW" dirty="0">
                            <a:latin typeface="Arial Unicode MS"/>
                            <a:ea typeface="Arial Unicode MS"/>
                            <a:cs typeface="Arial Unicode MS"/>
                          </a:rPr>
                          <m:t>ℝ</m:t>
                        </m:r>
                      </m:e>
                      <m:sup>
                        <m:r>
                          <m:rPr>
                            <m:sty m:val="p"/>
                          </m:rPr>
                          <a:rPr lang="en-US" altLang="zh-TW" b="0" i="0" dirty="0" smtClean="0">
                            <a:latin typeface="Cambria Math" panose="02040503050406030204" pitchFamily="18" charset="0"/>
                            <a:ea typeface="Arial Unicode MS"/>
                            <a:cs typeface="Arial Unicode MS"/>
                          </a:rPr>
                          <m:t>m</m:t>
                        </m:r>
                      </m:sup>
                    </m:sSup>
                    <m:r>
                      <a:rPr lang="en-US" altLang="zh-TW" b="0" i="1" dirty="0" smtClean="0">
                        <a:latin typeface="Cambria Math" panose="02040503050406030204" pitchFamily="18" charset="0"/>
                        <a:ea typeface="Arial Unicode MS"/>
                        <a:cs typeface="Arial Unicode MS"/>
                      </a:rPr>
                      <m:t>, </m:t>
                    </m:r>
                    <m:r>
                      <m:rPr>
                        <m:sty m:val="p"/>
                      </m:rPr>
                      <a:rPr lang="en-US" altLang="zh-TW" b="0" i="0" dirty="0" smtClean="0">
                        <a:latin typeface="Cambria Math" panose="02040503050406030204" pitchFamily="18" charset="0"/>
                        <a:ea typeface="Arial Unicode MS"/>
                        <a:cs typeface="Arial Unicode MS"/>
                      </a:rPr>
                      <m:t>m</m:t>
                    </m:r>
                    <m:r>
                      <a:rPr lang="en-US" altLang="zh-TW" b="0" i="0" dirty="0" smtClean="0">
                        <a:latin typeface="Cambria Math" panose="02040503050406030204" pitchFamily="18" charset="0"/>
                        <a:ea typeface="Arial Unicode MS"/>
                        <a:cs typeface="Arial Unicode MS"/>
                      </a:rPr>
                      <m:t>&lt;</m:t>
                    </m:r>
                    <m:r>
                      <m:rPr>
                        <m:sty m:val="p"/>
                      </m:rPr>
                      <a:rPr lang="en-US" altLang="zh-TW" b="0" i="0" dirty="0" smtClean="0">
                        <a:latin typeface="Cambria Math" panose="02040503050406030204" pitchFamily="18" charset="0"/>
                        <a:ea typeface="Arial Unicode MS"/>
                        <a:cs typeface="Arial Unicode MS"/>
                      </a:rPr>
                      <m:t>k</m:t>
                    </m:r>
                  </m:oMath>
                </a14:m>
                <a:endParaRPr lang="en-US" altLang="zh-TW" dirty="0"/>
              </a:p>
              <a:p>
                <a:pPr>
                  <a:lnSpc>
                    <a:spcPct val="150000"/>
                  </a:lnSpc>
                  <a:buFont typeface="Wingdings" panose="05000000000000000000" pitchFamily="2" charset="2"/>
                  <a:buChar char="l"/>
                </a:pPr>
                <a:r>
                  <a:rPr lang="en-US" altLang="zh-TW" dirty="0"/>
                  <a:t>The </a:t>
                </a:r>
                <a:r>
                  <a:rPr lang="en-US" altLang="zh-TW" dirty="0">
                    <a:solidFill>
                      <a:srgbClr val="C00000"/>
                    </a:solidFill>
                  </a:rPr>
                  <a:t>advantage</a:t>
                </a:r>
                <a:r>
                  <a:rPr lang="en-US" altLang="zh-TW" dirty="0"/>
                  <a:t> of classical MDS is that it provides an analytical solution, </a:t>
                </a:r>
                <a:r>
                  <a:rPr lang="en-US" altLang="zh-TW" dirty="0">
                    <a:solidFill>
                      <a:srgbClr val="C00000"/>
                    </a:solidFill>
                  </a:rPr>
                  <a:t>requiring no iterative procedures</a:t>
                </a:r>
                <a:r>
                  <a:rPr lang="en-US" altLang="zh-TW" dirty="0"/>
                  <a:t>.</a:t>
                </a:r>
              </a:p>
            </p:txBody>
          </p:sp>
        </mc:Choice>
        <mc:Fallback>
          <p:sp>
            <p:nvSpPr>
              <p:cNvPr id="3" name="內容版面配置區 2">
                <a:extLst>
                  <a:ext uri="{FF2B5EF4-FFF2-40B4-BE49-F238E27FC236}">
                    <a16:creationId xmlns:a16="http://schemas.microsoft.com/office/drawing/2014/main" xmlns="" id="{2DF4BF46-62BE-4A5E-8957-C76B0EA1A547}"/>
                  </a:ext>
                </a:extLst>
              </p:cNvPr>
              <p:cNvSpPr>
                <a:spLocks noGrp="1" noRot="1" noChangeAspect="1" noMove="1" noResize="1" noEditPoints="1" noAdjustHandles="1" noChangeArrowheads="1" noChangeShapeType="1" noTextEdit="1"/>
              </p:cNvSpPr>
              <p:nvPr>
                <p:ph idx="1"/>
              </p:nvPr>
            </p:nvSpPr>
            <p:spPr>
              <a:blipFill>
                <a:blip r:embed="rId2" cstate="print"/>
                <a:stretch>
                  <a:fillRect l="-667"/>
                </a:stretch>
              </a:blipFill>
            </p:spPr>
            <p:txBody>
              <a:bodyPr/>
              <a:lstStyle/>
              <a:p>
                <a:r>
                  <a:rPr lang="zh-TW" altLang="en-US" dirty="0" smtClean="0">
                    <a:noFill/>
                  </a:rPr>
                  <a:t> </a:t>
                </a:r>
                <a:endParaRPr lang="zh-TW" altLang="en-US" dirty="0">
                  <a:noFill/>
                </a:endParaRP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5</a:t>
            </a:fld>
            <a:endParaRPr lang="zh-TW" altLang="en-US"/>
          </a:p>
        </p:txBody>
      </p:sp>
    </p:spTree>
    <p:extLst>
      <p:ext uri="{BB962C8B-B14F-4D97-AF65-F5344CB8AC3E}">
        <p14:creationId xmlns:p14="http://schemas.microsoft.com/office/powerpoint/2010/main" xmlns="" val="23588157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a:bodyPr>
          <a:lstStyle/>
          <a:p>
            <a:r>
              <a:rPr lang="en-US" altLang="zh-TW" dirty="0"/>
              <a:t>Deriving metric MDS</a:t>
            </a:r>
            <a:endParaRPr lang="zh-TW" altLang="en-US" dirty="0"/>
          </a:p>
        </p:txBody>
      </p:sp>
      <mc:AlternateContent xmlns:mc="http://schemas.openxmlformats.org/markup-compatibility/2006">
        <mc:Choice xmlns:a14="http://schemas.microsoft.com/office/drawing/2010/main" xmlns="" Requires="a14">
          <p:sp>
            <p:nvSpPr>
              <p:cNvPr id="3" name="內容版面配置區 2"/>
              <p:cNvSpPr>
                <a:spLocks noGrp="1"/>
              </p:cNvSpPr>
              <p:nvPr>
                <p:ph idx="1"/>
              </p:nvPr>
            </p:nvSpPr>
            <p:spPr/>
            <p:txBody>
              <a:bodyPr>
                <a:normAutofit/>
              </a:bodyPr>
              <a:lstStyle/>
              <a:p>
                <a:pPr marL="0" indent="0">
                  <a:lnSpc>
                    <a:spcPct val="150000"/>
                  </a:lnSpc>
                  <a:buNone/>
                </a:pPr>
                <a14:m>
                  <m:oMath xmlns:m="http://schemas.openxmlformats.org/officeDocument/2006/math">
                    <m:r>
                      <m:rPr>
                        <m:sty m:val="p"/>
                      </m:rPr>
                      <a:rPr lang="en-US" altLang="zh-TW" i="1" smtClean="0">
                        <a:latin typeface="Cambria Math" panose="02040503050406030204" pitchFamily="18" charset="0"/>
                      </a:rPr>
                      <m:t>G</m:t>
                    </m:r>
                    <m:r>
                      <a:rPr lang="en-US" altLang="zh-TW" b="0" i="1" smtClean="0">
                        <a:latin typeface="Cambria Math"/>
                      </a:rPr>
                      <m:t>=</m:t>
                    </m:r>
                    <m:d>
                      <m:dPr>
                        <m:begChr m:val="{"/>
                        <m:endChr m:val="}"/>
                        <m:ctrlPr>
                          <a:rPr lang="zh-TW" altLang="en-US" b="0" i="1" dirty="0" smtClean="0">
                            <a:latin typeface="Cambria Math" panose="02040503050406030204" pitchFamily="18" charset="0"/>
                          </a:rPr>
                        </m:ctrlPr>
                      </m:dPr>
                      <m:e>
                        <m:sSub>
                          <m:sSubPr>
                            <m:ctrlPr>
                              <a:rPr lang="en-US" altLang="zh-TW" b="0" i="1" dirty="0" smtClean="0">
                                <a:latin typeface="Cambria Math" panose="02040503050406030204" pitchFamily="18" charset="0"/>
                              </a:rPr>
                            </m:ctrlPr>
                          </m:sSubPr>
                          <m:e>
                            <m:acc>
                              <m:accPr>
                                <m:chr m:val="⃑"/>
                                <m:ctrlPr>
                                  <a:rPr lang="en-US" altLang="zh-TW" b="0" i="1" dirty="0" smtClean="0">
                                    <a:latin typeface="Cambria Math" panose="02040503050406030204" pitchFamily="18" charset="0"/>
                                  </a:rPr>
                                </m:ctrlPr>
                              </m:accPr>
                              <m:e>
                                <m:r>
                                  <a:rPr lang="en-US" altLang="zh-TW" b="0" i="1" dirty="0" smtClean="0">
                                    <a:latin typeface="Cambria Math" panose="02040503050406030204" pitchFamily="18" charset="0"/>
                                  </a:rPr>
                                  <m:t>𝑥</m:t>
                                </m:r>
                              </m:e>
                            </m:acc>
                          </m:e>
                          <m:sub>
                            <m:r>
                              <a:rPr lang="en-US" altLang="zh-TW" b="0" i="1" dirty="0" smtClean="0">
                                <a:latin typeface="Cambria Math" panose="02040503050406030204" pitchFamily="18" charset="0"/>
                              </a:rPr>
                              <m:t>1</m:t>
                            </m:r>
                          </m:sub>
                        </m:sSub>
                        <m:r>
                          <a:rPr lang="en-US" altLang="zh-TW" b="0" i="1" dirty="0" smtClean="0">
                            <a:latin typeface="Cambria Math" panose="02040503050406030204" pitchFamily="18" charset="0"/>
                          </a:rPr>
                          <m:t>,</m:t>
                        </m:r>
                        <m:r>
                          <a:rPr lang="en-US" altLang="zh-TW" b="0" i="1" dirty="0" smtClean="0">
                            <a:latin typeface="Cambria Math" panose="02040503050406030204" pitchFamily="18" charset="0"/>
                            <a:ea typeface="Cambria Math" panose="02040503050406030204" pitchFamily="18" charset="0"/>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m:rPr>
                                <m:sty m:val="p"/>
                              </m:rPr>
                              <a:rPr lang="en-US" altLang="zh-TW" b="0" i="0" dirty="0" smtClean="0">
                                <a:latin typeface="Cambria Math" panose="02040503050406030204" pitchFamily="18" charset="0"/>
                              </a:rPr>
                              <m:t>n</m:t>
                            </m:r>
                          </m:sub>
                        </m:sSub>
                      </m:e>
                    </m:d>
                    <m:r>
                      <m:rPr>
                        <m:nor/>
                      </m:rPr>
                      <a:rPr lang="zh-TW" altLang="en-US"/>
                      <m:t>⊆</m:t>
                    </m:r>
                    <m:sSup>
                      <m:sSupPr>
                        <m:ctrlPr>
                          <a:rPr lang="en-US" altLang="zh-TW" i="1">
                            <a:latin typeface="Cambria Math" panose="02040503050406030204" pitchFamily="18" charset="0"/>
                            <a:ea typeface="Cambria Math"/>
                          </a:rPr>
                        </m:ctrlPr>
                      </m:sSupPr>
                      <m:e>
                        <m:r>
                          <m:rPr>
                            <m:nor/>
                          </m:rPr>
                          <a:rPr lang="en-US" altLang="zh-TW" dirty="0">
                            <a:latin typeface="Arial Unicode MS"/>
                            <a:ea typeface="Arial Unicode MS"/>
                            <a:cs typeface="Arial Unicode MS"/>
                          </a:rPr>
                          <m:t>ℝ</m:t>
                        </m:r>
                      </m:e>
                      <m:sup>
                        <m:r>
                          <m:rPr>
                            <m:sty m:val="p"/>
                          </m:rPr>
                          <a:rPr lang="en-US" altLang="zh-TW" b="0" i="0" dirty="0" smtClean="0">
                            <a:latin typeface="Cambria Math" panose="02040503050406030204" pitchFamily="18" charset="0"/>
                            <a:ea typeface="Arial Unicode MS"/>
                            <a:cs typeface="Arial Unicode MS"/>
                          </a:rPr>
                          <m:t>k</m:t>
                        </m:r>
                      </m:sup>
                    </m:sSup>
                  </m:oMath>
                </a14:m>
                <a:r>
                  <a:rPr lang="zh-TW" altLang="en-US" dirty="0"/>
                  <a:t> </a:t>
                </a:r>
                <a:r>
                  <a:rPr lang="en-US" altLang="zh-TW" dirty="0"/>
                  <a:t>,  </a:t>
                </a:r>
                <a14:m>
                  <m:oMath xmlns:m="http://schemas.openxmlformats.org/officeDocument/2006/math">
                    <m:r>
                      <m:rPr>
                        <m:sty m:val="p"/>
                      </m:rPr>
                      <a:rPr lang="en-US" altLang="zh-TW" b="0" i="0" smtClean="0">
                        <a:latin typeface="Cambria Math" panose="02040503050406030204" pitchFamily="18" charset="0"/>
                      </a:rPr>
                      <m:t>n</m:t>
                    </m:r>
                  </m:oMath>
                </a14:m>
                <a:r>
                  <a:rPr lang="en-US" altLang="zh-TW" dirty="0"/>
                  <a:t> : </a:t>
                </a:r>
                <a:r>
                  <a:rPr lang="en-US" altLang="zh-TW" dirty="0">
                    <a:solidFill>
                      <a:srgbClr val="0070C0"/>
                    </a:solidFill>
                  </a:rPr>
                  <a:t>the</a:t>
                </a:r>
                <a:r>
                  <a:rPr lang="en-US" altLang="zh-TW" dirty="0"/>
                  <a:t> </a:t>
                </a:r>
                <a:r>
                  <a:rPr lang="en-US" altLang="zh-TW" dirty="0">
                    <a:solidFill>
                      <a:srgbClr val="0070C0"/>
                    </a:solidFill>
                  </a:rPr>
                  <a:t>number of objects</a:t>
                </a:r>
              </a:p>
              <a:p>
                <a:pPr marL="0" indent="0">
                  <a:lnSpc>
                    <a:spcPct val="150000"/>
                  </a:lnSpc>
                  <a:buNone/>
                </a:pPr>
                <a14:m>
                  <m:oMath xmlns:m="http://schemas.openxmlformats.org/officeDocument/2006/math">
                    <m:sSub>
                      <m:sSubPr>
                        <m:ctrlPr>
                          <a:rPr lang="en-US" altLang="zh-TW" i="1" smtClean="0">
                            <a:solidFill>
                              <a:schemeClr val="tx1"/>
                            </a:solidFill>
                            <a:latin typeface="Cambria Math" panose="02040503050406030204" pitchFamily="18" charset="0"/>
                          </a:rPr>
                        </m:ctrlPr>
                      </m:sSubPr>
                      <m:e>
                        <m:acc>
                          <m:accPr>
                            <m:chr m:val="⃑"/>
                            <m:ctrlPr>
                              <a:rPr lang="en-US" altLang="zh-TW" i="1" smtClean="0">
                                <a:solidFill>
                                  <a:schemeClr val="tx1"/>
                                </a:solidFill>
                                <a:latin typeface="Cambria Math" panose="02040503050406030204" pitchFamily="18" charset="0"/>
                              </a:rPr>
                            </m:ctrlPr>
                          </m:accPr>
                          <m:e>
                            <m:r>
                              <a:rPr lang="en-US" altLang="zh-TW" b="0" i="1" smtClean="0">
                                <a:solidFill>
                                  <a:schemeClr val="tx1"/>
                                </a:solidFill>
                                <a:latin typeface="Cambria Math" panose="02040503050406030204" pitchFamily="18" charset="0"/>
                              </a:rPr>
                              <m:t>𝑥</m:t>
                            </m:r>
                          </m:e>
                        </m:acc>
                      </m:e>
                      <m:sub>
                        <m:r>
                          <m:rPr>
                            <m:sty m:val="p"/>
                          </m:rPr>
                          <a:rPr lang="en-US" altLang="zh-TW" b="0" i="0" smtClean="0">
                            <a:solidFill>
                              <a:schemeClr val="tx1"/>
                            </a:solidFill>
                            <a:latin typeface="Cambria Math" panose="02040503050406030204" pitchFamily="18" charset="0"/>
                          </a:rPr>
                          <m:t>r</m:t>
                        </m:r>
                      </m:sub>
                    </m:sSub>
                    <m:r>
                      <a:rPr lang="en-US" altLang="zh-TW" b="0" i="1" smtClean="0">
                        <a:solidFill>
                          <a:schemeClr val="tx1"/>
                        </a:solidFill>
                        <a:latin typeface="Cambria Math" panose="02040503050406030204" pitchFamily="18" charset="0"/>
                      </a:rPr>
                      <m:t>=</m:t>
                    </m:r>
                    <m:d>
                      <m:dPr>
                        <m:ctrlPr>
                          <a:rPr lang="en-US" altLang="zh-TW" b="0" i="1" smtClean="0">
                            <a:solidFill>
                              <a:schemeClr val="tx1"/>
                            </a:solidFill>
                            <a:latin typeface="Cambria Math" panose="02040503050406030204" pitchFamily="18" charset="0"/>
                          </a:rPr>
                        </m:ctrlPr>
                      </m:dPr>
                      <m:e>
                        <m:r>
                          <a:rPr lang="en-US" altLang="zh-TW" b="0" i="1" smtClean="0">
                            <a:solidFill>
                              <a:schemeClr val="tx1"/>
                            </a:solidFill>
                            <a:latin typeface="Cambria Math" panose="02040503050406030204" pitchFamily="18" charset="0"/>
                          </a:rPr>
                          <m:t>𝑥</m:t>
                        </m:r>
                        <m:r>
                          <m:rPr>
                            <m:sty m:val="p"/>
                          </m:rPr>
                          <a:rPr lang="en-US" altLang="zh-TW" b="0" i="0" baseline="-25000" smtClean="0">
                            <a:solidFill>
                              <a:schemeClr val="tx1"/>
                            </a:solidFill>
                            <a:latin typeface="Cambria Math" panose="02040503050406030204" pitchFamily="18" charset="0"/>
                          </a:rPr>
                          <m:t>r</m:t>
                        </m:r>
                        <m:r>
                          <a:rPr lang="en-US" altLang="zh-TW" b="0" i="1" baseline="-25000" smtClean="0">
                            <a:solidFill>
                              <a:schemeClr val="tx1"/>
                            </a:solidFill>
                            <a:latin typeface="Cambria Math" panose="02040503050406030204" pitchFamily="18" charset="0"/>
                          </a:rPr>
                          <m:t>1</m:t>
                        </m:r>
                        <m:r>
                          <a:rPr lang="en-US" altLang="zh-TW" b="0" i="1" smtClean="0">
                            <a:solidFill>
                              <a:schemeClr val="tx1"/>
                            </a:solidFill>
                            <a:latin typeface="Cambria Math" panose="02040503050406030204" pitchFamily="18" charset="0"/>
                          </a:rPr>
                          <m:t>,</m:t>
                        </m:r>
                        <m:r>
                          <a:rPr lang="en-US" altLang="zh-TW" b="0" i="1" smtClean="0">
                            <a:solidFill>
                              <a:schemeClr val="tx1"/>
                            </a:solidFill>
                            <a:latin typeface="Cambria Math" panose="02040503050406030204" pitchFamily="18" charset="0"/>
                            <a:ea typeface="Cambria Math" panose="02040503050406030204" pitchFamily="18" charset="0"/>
                          </a:rPr>
                          <m:t>⋯,</m:t>
                        </m:r>
                        <m:r>
                          <a:rPr lang="en-US" altLang="zh-TW" b="0" i="1" smtClean="0">
                            <a:solidFill>
                              <a:schemeClr val="tx1"/>
                            </a:solidFill>
                            <a:latin typeface="Cambria Math" panose="02040503050406030204" pitchFamily="18" charset="0"/>
                            <a:ea typeface="Cambria Math" panose="02040503050406030204" pitchFamily="18" charset="0"/>
                          </a:rPr>
                          <m:t>𝑥</m:t>
                        </m:r>
                        <m:r>
                          <m:rPr>
                            <m:sty m:val="p"/>
                          </m:rPr>
                          <a:rPr lang="en-US" altLang="zh-TW" b="0" i="0" baseline="-25000" smtClean="0">
                            <a:solidFill>
                              <a:schemeClr val="tx1"/>
                            </a:solidFill>
                            <a:latin typeface="Cambria Math" panose="02040503050406030204" pitchFamily="18" charset="0"/>
                            <a:ea typeface="Cambria Math" panose="02040503050406030204" pitchFamily="18" charset="0"/>
                          </a:rPr>
                          <m:t>rk</m:t>
                        </m:r>
                      </m:e>
                    </m:d>
                    <m:r>
                      <a:rPr lang="en-US" altLang="zh-TW" b="0" i="1" baseline="30000" smtClean="0">
                        <a:solidFill>
                          <a:schemeClr val="tx1"/>
                        </a:solidFill>
                        <a:latin typeface="Cambria Math" panose="02040503050406030204" pitchFamily="18" charset="0"/>
                      </a:rPr>
                      <m:t>𝑇</m:t>
                    </m:r>
                    <m:r>
                      <a:rPr lang="en-US" altLang="zh-TW" i="1">
                        <a:latin typeface="Cambria Math"/>
                        <a:ea typeface="Cambria Math"/>
                      </a:rPr>
                      <m:t>∈</m:t>
                    </m:r>
                  </m:oMath>
                </a14:m>
                <a:r>
                  <a:rPr lang="en-US" altLang="zh-TW" dirty="0">
                    <a:ea typeface="Cambria Math"/>
                  </a:rPr>
                  <a:t> </a:t>
                </a:r>
                <a14:m>
                  <m:oMath xmlns:m="http://schemas.openxmlformats.org/officeDocument/2006/math">
                    <m:sSup>
                      <m:sSupPr>
                        <m:ctrlPr>
                          <a:rPr lang="en-US" altLang="zh-TW" i="1">
                            <a:latin typeface="Cambria Math" panose="02040503050406030204" pitchFamily="18" charset="0"/>
                            <a:ea typeface="Cambria Math"/>
                          </a:rPr>
                        </m:ctrlPr>
                      </m:sSupPr>
                      <m:e>
                        <m:r>
                          <m:rPr>
                            <m:nor/>
                          </m:rPr>
                          <a:rPr lang="en-US" altLang="zh-TW" dirty="0">
                            <a:latin typeface="Arial Unicode MS"/>
                            <a:ea typeface="Arial Unicode MS"/>
                            <a:cs typeface="Arial Unicode MS"/>
                          </a:rPr>
                          <m:t>ℝ</m:t>
                        </m:r>
                      </m:e>
                      <m:sup>
                        <m:r>
                          <m:rPr>
                            <m:sty m:val="p"/>
                          </m:rPr>
                          <a:rPr lang="en-US" altLang="zh-TW" dirty="0">
                            <a:latin typeface="Cambria Math" panose="02040503050406030204" pitchFamily="18" charset="0"/>
                            <a:ea typeface="Arial Unicode MS"/>
                            <a:cs typeface="Arial Unicode MS"/>
                          </a:rPr>
                          <m:t>k</m:t>
                        </m:r>
                      </m:sup>
                    </m:sSup>
                  </m:oMath>
                </a14:m>
                <a:r>
                  <a:rPr lang="zh-TW" altLang="en-US" dirty="0">
                    <a:solidFill>
                      <a:srgbClr val="336699"/>
                    </a:solidFill>
                  </a:rPr>
                  <a:t> </a:t>
                </a:r>
                <a:r>
                  <a:rPr lang="en-US" altLang="zh-TW" dirty="0">
                    <a:solidFill>
                      <a:srgbClr val="336699"/>
                    </a:solidFill>
                  </a:rPr>
                  <a:t>, </a:t>
                </a:r>
                <a14:m>
                  <m:oMath xmlns:m="http://schemas.openxmlformats.org/officeDocument/2006/math">
                    <m:r>
                      <a:rPr lang="en-US" altLang="zh-TW" i="1" dirty="0">
                        <a:latin typeface="Cambria Math"/>
                        <a:ea typeface="Cambria Math"/>
                      </a:rPr>
                      <m:t>∀</m:t>
                    </m:r>
                    <m:r>
                      <m:rPr>
                        <m:sty m:val="p"/>
                      </m:rPr>
                      <a:rPr lang="en-US" altLang="zh-TW" b="0" i="0" dirty="0" smtClean="0">
                        <a:latin typeface="Cambria Math" panose="02040503050406030204" pitchFamily="18" charset="0"/>
                        <a:ea typeface="Cambria Math"/>
                      </a:rPr>
                      <m:t>r</m:t>
                    </m:r>
                    <m:r>
                      <a:rPr lang="en-US" altLang="zh-TW" i="1" dirty="0">
                        <a:latin typeface="Cambria Math"/>
                        <a:ea typeface="Cambria Math"/>
                      </a:rPr>
                      <m:t>=1,⋯</m:t>
                    </m:r>
                    <m:r>
                      <a:rPr lang="en-US" altLang="zh-TW" b="0" i="0" dirty="0" smtClean="0">
                        <a:latin typeface="Cambria Math" panose="02040503050406030204" pitchFamily="18" charset="0"/>
                        <a:ea typeface="Cambria Math"/>
                      </a:rPr>
                      <m:t>,</m:t>
                    </m:r>
                    <m:r>
                      <m:rPr>
                        <m:sty m:val="p"/>
                      </m:rPr>
                      <a:rPr lang="en-US" altLang="zh-TW" dirty="0">
                        <a:latin typeface="Cambria Math"/>
                        <a:ea typeface="Cambria Math"/>
                      </a:rPr>
                      <m:t>n</m:t>
                    </m:r>
                  </m:oMath>
                </a14:m>
                <a:endParaRPr lang="en-US" altLang="zh-TW" dirty="0">
                  <a:solidFill>
                    <a:srgbClr val="336699"/>
                  </a:solidFill>
                </a:endParaRPr>
              </a:p>
              <a:p>
                <a:pPr marL="0" indent="0">
                  <a:lnSpc>
                    <a:spcPct val="150000"/>
                  </a:lnSpc>
                  <a:buNone/>
                </a:pPr>
                <a:r>
                  <a:rPr lang="en-US" altLang="zh-TW" dirty="0">
                    <a:solidFill>
                      <a:srgbClr val="336699"/>
                    </a:solidFill>
                  </a:rPr>
                  <a:t>Define: </a:t>
                </a:r>
                <a14:m>
                  <m:oMath xmlns:m="http://schemas.openxmlformats.org/officeDocument/2006/math">
                    <m:sSup>
                      <m:sSupPr>
                        <m:ctrlPr>
                          <a:rPr lang="en-US" altLang="zh-TW" i="1" smtClean="0">
                            <a:latin typeface="Cambria Math" panose="02040503050406030204" pitchFamily="18" charset="0"/>
                          </a:rPr>
                        </m:ctrlPr>
                      </m:sSupPr>
                      <m:e>
                        <m:r>
                          <a:rPr lang="en-US" altLang="zh-TW" b="0" i="1" smtClean="0">
                            <a:latin typeface="Cambria Math" panose="02040503050406030204" pitchFamily="18" charset="0"/>
                          </a:rPr>
                          <m:t>𝑃</m:t>
                        </m:r>
                      </m:e>
                      <m:sup>
                        <m:r>
                          <a:rPr lang="en-US" altLang="zh-TW" b="0" i="1" smtClean="0">
                            <a:latin typeface="Cambria Math" panose="02040503050406030204" pitchFamily="18" charset="0"/>
                          </a:rPr>
                          <m:t>(2)</m:t>
                        </m:r>
                      </m:sup>
                    </m:sSup>
                  </m:oMath>
                </a14:m>
                <a:r>
                  <a:rPr lang="en-US" altLang="zh-TW" dirty="0">
                    <a:solidFill>
                      <a:schemeClr val="tx1"/>
                    </a:solidFill>
                  </a:rPr>
                  <a:t>=[</a:t>
                </a:r>
                <a14:m>
                  <m:oMath xmlns:m="http://schemas.openxmlformats.org/officeDocument/2006/math">
                    <m:sSubSup>
                      <m:sSubSupPr>
                        <m:ctrlPr>
                          <a:rPr lang="en-US" altLang="zh-TW" i="1" smtClean="0">
                            <a:solidFill>
                              <a:schemeClr val="tx1"/>
                            </a:solidFill>
                            <a:latin typeface="Cambria Math" panose="02040503050406030204" pitchFamily="18" charset="0"/>
                          </a:rPr>
                        </m:ctrlPr>
                      </m:sSubSupPr>
                      <m:e>
                        <m:r>
                          <a:rPr lang="en-US" altLang="zh-TW" b="0" i="1" smtClean="0">
                            <a:solidFill>
                              <a:schemeClr val="tx1"/>
                            </a:solidFill>
                            <a:latin typeface="Cambria Math" panose="02040503050406030204" pitchFamily="18" charset="0"/>
                          </a:rPr>
                          <m:t>𝑑</m:t>
                        </m:r>
                      </m:e>
                      <m:sub>
                        <m:r>
                          <m:rPr>
                            <m:sty m:val="p"/>
                          </m:rPr>
                          <a:rPr lang="en-US" altLang="zh-TW" b="0" i="0" smtClean="0">
                            <a:solidFill>
                              <a:schemeClr val="tx1"/>
                            </a:solidFill>
                            <a:latin typeface="Cambria Math" panose="02040503050406030204" pitchFamily="18" charset="0"/>
                          </a:rPr>
                          <m:t>rs</m:t>
                        </m:r>
                      </m:sub>
                      <m:sup>
                        <m:r>
                          <a:rPr lang="en-US" altLang="zh-TW" b="0" i="1" smtClean="0">
                            <a:solidFill>
                              <a:schemeClr val="tx1"/>
                            </a:solidFill>
                            <a:latin typeface="Cambria Math" panose="02040503050406030204" pitchFamily="18" charset="0"/>
                          </a:rPr>
                          <m:t>2</m:t>
                        </m:r>
                      </m:sup>
                    </m:sSubSup>
                  </m:oMath>
                </a14:m>
                <a:r>
                  <a:rPr lang="en-US" altLang="zh-TW" dirty="0">
                    <a:solidFill>
                      <a:schemeClr val="tx1"/>
                    </a:solidFill>
                  </a:rPr>
                  <a:t>]</a:t>
                </a:r>
                <a:r>
                  <a:rPr lang="en-US" altLang="zh-TW" dirty="0">
                    <a:ea typeface="Cambria Math"/>
                  </a:rPr>
                  <a:t> </a:t>
                </a:r>
                <a14:m>
                  <m:oMath xmlns:m="http://schemas.openxmlformats.org/officeDocument/2006/math">
                    <m:r>
                      <a:rPr lang="en-US" altLang="zh-TW" i="1">
                        <a:latin typeface="Cambria Math"/>
                        <a:ea typeface="Cambria Math"/>
                      </a:rPr>
                      <m:t>∈</m:t>
                    </m:r>
                    <m:sSup>
                      <m:sSupPr>
                        <m:ctrlPr>
                          <a:rPr lang="en-US" altLang="zh-TW" i="1">
                            <a:latin typeface="Cambria Math" panose="02040503050406030204" pitchFamily="18" charset="0"/>
                            <a:ea typeface="Cambria Math"/>
                          </a:rPr>
                        </m:ctrlPr>
                      </m:sSupPr>
                      <m:e>
                        <m:r>
                          <m:rPr>
                            <m:nor/>
                          </m:rPr>
                          <a:rPr lang="en-US" altLang="zh-TW" dirty="0">
                            <a:latin typeface="Arial Unicode MS"/>
                            <a:ea typeface="Arial Unicode MS"/>
                            <a:cs typeface="Arial Unicode MS"/>
                          </a:rPr>
                          <m:t>ℝ</m:t>
                        </m:r>
                      </m:e>
                      <m:sup>
                        <m:r>
                          <m:rPr>
                            <m:sty m:val="p"/>
                          </m:rPr>
                          <a:rPr lang="en-US" altLang="zh-TW" b="0" i="0" dirty="0" smtClean="0">
                            <a:latin typeface="Cambria Math" panose="02040503050406030204" pitchFamily="18" charset="0"/>
                            <a:ea typeface="Arial Unicode MS"/>
                            <a:cs typeface="Arial Unicode MS"/>
                          </a:rPr>
                          <m:t>n</m:t>
                        </m:r>
                        <m:r>
                          <a:rPr lang="en-US" altLang="zh-TW">
                            <a:latin typeface="Cambria Math"/>
                            <a:ea typeface="Cambria Math"/>
                          </a:rPr>
                          <m:t>×</m:t>
                        </m:r>
                        <m:r>
                          <m:rPr>
                            <m:sty m:val="p"/>
                          </m:rPr>
                          <a:rPr lang="en-US" altLang="zh-TW">
                            <a:latin typeface="Cambria Math"/>
                            <a:ea typeface="Cambria Math"/>
                          </a:rPr>
                          <m:t>n</m:t>
                        </m:r>
                      </m:sup>
                    </m:sSup>
                  </m:oMath>
                </a14:m>
                <a:endParaRPr lang="en-US" altLang="zh-TW" dirty="0">
                  <a:solidFill>
                    <a:schemeClr val="tx1"/>
                  </a:solidFill>
                </a:endParaRPr>
              </a:p>
              <a:p>
                <a:pPr marL="0" indent="0">
                  <a:lnSpc>
                    <a:spcPct val="150000"/>
                  </a:lnSpc>
                  <a:buNone/>
                </a:pPr>
                <a14:m>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𝑑</m:t>
                        </m:r>
                      </m:e>
                      <m:sub>
                        <m:r>
                          <m:rPr>
                            <m:sty m:val="p"/>
                          </m:rPr>
                          <a:rPr lang="en-US" altLang="zh-TW">
                            <a:latin typeface="Cambria Math" panose="02040503050406030204" pitchFamily="18" charset="0"/>
                          </a:rPr>
                          <m:t>rs</m:t>
                        </m:r>
                      </m:sub>
                      <m:sup>
                        <m:r>
                          <a:rPr lang="en-US" altLang="zh-TW" i="1">
                            <a:latin typeface="Cambria Math" panose="02040503050406030204" pitchFamily="18" charset="0"/>
                          </a:rPr>
                          <m:t>2</m:t>
                        </m:r>
                      </m:sup>
                    </m:sSubSup>
                  </m:oMath>
                </a14:m>
                <a:r>
                  <a:rPr lang="en-US" altLang="zh-TW" dirty="0">
                    <a:solidFill>
                      <a:schemeClr val="tx1"/>
                    </a:solidFill>
                  </a:rPr>
                  <a:t>=</a:t>
                </a:r>
                <a14:m>
                  <m:oMath xmlns:m="http://schemas.openxmlformats.org/officeDocument/2006/math">
                    <m:nary>
                      <m:naryPr>
                        <m:chr m:val="∑"/>
                        <m:ctrlPr>
                          <a:rPr lang="en-US" altLang="zh-TW" i="1" dirty="0" smtClean="0">
                            <a:solidFill>
                              <a:schemeClr val="tx1"/>
                            </a:solidFill>
                            <a:latin typeface="Cambria Math" panose="02040503050406030204" pitchFamily="18" charset="0"/>
                          </a:rPr>
                        </m:ctrlPr>
                      </m:naryPr>
                      <m:sub>
                        <m:r>
                          <m:rPr>
                            <m:brk m:alnAt="23"/>
                          </m:rPr>
                          <a:rPr lang="en-US" altLang="zh-TW" b="0" i="1" dirty="0" smtClean="0">
                            <a:solidFill>
                              <a:schemeClr val="tx1"/>
                            </a:solidFill>
                            <a:latin typeface="Cambria Math" panose="02040503050406030204" pitchFamily="18" charset="0"/>
                          </a:rPr>
                          <m:t>𝑟</m:t>
                        </m:r>
                        <m:r>
                          <a:rPr lang="en-US" altLang="zh-TW" b="0" i="1" dirty="0" smtClean="0">
                            <a:solidFill>
                              <a:schemeClr val="tx1"/>
                            </a:solidFill>
                            <a:latin typeface="Cambria Math" panose="02040503050406030204" pitchFamily="18" charset="0"/>
                          </a:rPr>
                          <m:t>=1</m:t>
                        </m:r>
                      </m:sub>
                      <m:sup>
                        <m:r>
                          <a:rPr lang="en-US" altLang="zh-TW" b="0" i="1" dirty="0" smtClean="0">
                            <a:solidFill>
                              <a:schemeClr val="tx1"/>
                            </a:solidFill>
                            <a:latin typeface="Cambria Math" panose="02040503050406030204" pitchFamily="18" charset="0"/>
                          </a:rPr>
                          <m:t>𝑘</m:t>
                        </m:r>
                      </m:sup>
                      <m:e>
                        <m:d>
                          <m:dPr>
                            <m:ctrlPr>
                              <a:rPr lang="en-US" altLang="zh-TW" b="0" i="1" dirty="0" smtClean="0">
                                <a:solidFill>
                                  <a:schemeClr val="tx1"/>
                                </a:solidFill>
                                <a:latin typeface="Cambria Math" panose="02040503050406030204" pitchFamily="18" charset="0"/>
                              </a:rPr>
                            </m:ctrlPr>
                          </m:dPr>
                          <m:e>
                            <m:sSub>
                              <m:sSubPr>
                                <m:ctrlPr>
                                  <a:rPr lang="en-US" altLang="zh-TW" b="0" i="1" dirty="0" smtClean="0">
                                    <a:solidFill>
                                      <a:schemeClr val="tx1"/>
                                    </a:solidFill>
                                    <a:latin typeface="Cambria Math" panose="02040503050406030204" pitchFamily="18" charset="0"/>
                                  </a:rPr>
                                </m:ctrlPr>
                              </m:sSubPr>
                              <m:e>
                                <m:r>
                                  <a:rPr lang="en-US" altLang="zh-TW" b="0" i="1" dirty="0" smtClean="0">
                                    <a:solidFill>
                                      <a:schemeClr val="tx1"/>
                                    </a:solidFill>
                                    <a:latin typeface="Cambria Math" panose="02040503050406030204" pitchFamily="18" charset="0"/>
                                  </a:rPr>
                                  <m:t>𝑥</m:t>
                                </m:r>
                              </m:e>
                              <m:sub>
                                <m:r>
                                  <a:rPr lang="en-US" altLang="zh-TW" b="0" i="1" dirty="0" smtClean="0">
                                    <a:solidFill>
                                      <a:schemeClr val="tx1"/>
                                    </a:solidFill>
                                    <a:latin typeface="Cambria Math" panose="02040503050406030204" pitchFamily="18" charset="0"/>
                                  </a:rPr>
                                  <m:t>𝑟𝑖</m:t>
                                </m:r>
                              </m:sub>
                            </m:sSub>
                            <m:r>
                              <a:rPr lang="en-US" altLang="zh-TW" b="0" i="1" dirty="0" smtClean="0">
                                <a:solidFill>
                                  <a:schemeClr val="tx1"/>
                                </a:solidFill>
                                <a:latin typeface="Cambria Math" panose="02040503050406030204" pitchFamily="18" charset="0"/>
                              </a:rPr>
                              <m:t>−</m:t>
                            </m:r>
                            <m:sSub>
                              <m:sSubPr>
                                <m:ctrlPr>
                                  <a:rPr lang="en-US" altLang="zh-TW" b="0" i="1" dirty="0" smtClean="0">
                                    <a:solidFill>
                                      <a:schemeClr val="tx1"/>
                                    </a:solidFill>
                                    <a:latin typeface="Cambria Math" panose="02040503050406030204" pitchFamily="18" charset="0"/>
                                  </a:rPr>
                                </m:ctrlPr>
                              </m:sSubPr>
                              <m:e>
                                <m:r>
                                  <a:rPr lang="en-US" altLang="zh-TW" b="0" i="1" dirty="0" smtClean="0">
                                    <a:solidFill>
                                      <a:schemeClr val="tx1"/>
                                    </a:solidFill>
                                    <a:latin typeface="Cambria Math" panose="02040503050406030204" pitchFamily="18" charset="0"/>
                                  </a:rPr>
                                  <m:t>𝑥</m:t>
                                </m:r>
                              </m:e>
                              <m:sub>
                                <m:r>
                                  <a:rPr lang="en-US" altLang="zh-TW" b="0" i="1" dirty="0" smtClean="0">
                                    <a:solidFill>
                                      <a:schemeClr val="tx1"/>
                                    </a:solidFill>
                                    <a:latin typeface="Cambria Math" panose="02040503050406030204" pitchFamily="18" charset="0"/>
                                  </a:rPr>
                                  <m:t>𝑟𝑠</m:t>
                                </m:r>
                              </m:sub>
                            </m:sSub>
                          </m:e>
                        </m:d>
                        <m:r>
                          <a:rPr lang="en-US" altLang="zh-TW" b="0" i="1" baseline="30000" dirty="0" smtClean="0">
                            <a:solidFill>
                              <a:schemeClr val="tx1"/>
                            </a:solidFill>
                            <a:latin typeface="Cambria Math" panose="02040503050406030204" pitchFamily="18" charset="0"/>
                          </a:rPr>
                          <m:t>2</m:t>
                        </m:r>
                      </m:e>
                    </m:nary>
                    <m:r>
                      <a:rPr lang="en-US" altLang="zh-TW" b="0" i="1" dirty="0" smtClean="0">
                        <a:solidFill>
                          <a:schemeClr val="tx1"/>
                        </a:solidFill>
                        <a:latin typeface="Cambria Math" panose="02040503050406030204" pitchFamily="18" charset="0"/>
                      </a:rPr>
                      <m:t>=</m:t>
                    </m:r>
                    <m:d>
                      <m:dPr>
                        <m:begChr m:val="‖"/>
                        <m:endChr m:val="‖"/>
                        <m:ctrlPr>
                          <a:rPr lang="en-US" altLang="zh-TW" b="0" i="1" dirty="0" smtClean="0">
                            <a:solidFill>
                              <a:schemeClr val="tx1"/>
                            </a:solidFill>
                            <a:latin typeface="Cambria Math" panose="02040503050406030204" pitchFamily="18" charset="0"/>
                          </a:rPr>
                        </m:ctrlPr>
                      </m:dPr>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b="0" i="1" dirty="0" smtClean="0">
                                <a:latin typeface="Cambria Math" panose="02040503050406030204" pitchFamily="18" charset="0"/>
                              </a:rPr>
                              <m:t>𝑟</m:t>
                            </m:r>
                          </m:sub>
                        </m:sSub>
                        <m:r>
                          <a:rPr lang="en-US" altLang="zh-TW" b="0" i="1" dirty="0" smtClean="0">
                            <a:latin typeface="Cambria Math" panose="02040503050406030204" pitchFamily="18" charset="0"/>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b="0" i="1" dirty="0" smtClean="0">
                                <a:latin typeface="Cambria Math" panose="02040503050406030204" pitchFamily="18" charset="0"/>
                              </a:rPr>
                              <m:t>𝑠</m:t>
                            </m:r>
                          </m:sub>
                        </m:sSub>
                      </m:e>
                    </m:d>
                    <m:r>
                      <a:rPr lang="en-US" altLang="zh-TW" b="0" i="1" baseline="30000" dirty="0" smtClean="0">
                        <a:solidFill>
                          <a:schemeClr val="tx1"/>
                        </a:solidFill>
                        <a:latin typeface="Cambria Math" panose="02040503050406030204" pitchFamily="18" charset="0"/>
                      </a:rPr>
                      <m:t>2</m:t>
                    </m:r>
                    <m:r>
                      <a:rPr lang="en-US" altLang="zh-TW" b="0" i="1" dirty="0" smtClean="0">
                        <a:solidFill>
                          <a:schemeClr val="tx1"/>
                        </a:solidFill>
                        <a:latin typeface="Cambria Math" panose="02040503050406030204" pitchFamily="18" charset="0"/>
                      </a:rPr>
                      <m:t>=</m:t>
                    </m:r>
                    <m:d>
                      <m:dPr>
                        <m:ctrlPr>
                          <a:rPr lang="en-US" altLang="zh-TW" b="0" i="1" dirty="0" smtClean="0">
                            <a:solidFill>
                              <a:schemeClr val="tx1"/>
                            </a:solidFill>
                            <a:latin typeface="Cambria Math" panose="02040503050406030204" pitchFamily="18" charset="0"/>
                          </a:rPr>
                        </m:ctrlPr>
                      </m:dPr>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e>
                    </m:d>
                    <m:r>
                      <a:rPr lang="en-US" altLang="zh-TW" b="0" i="1" baseline="30000" dirty="0" smtClean="0">
                        <a:solidFill>
                          <a:schemeClr val="tx1"/>
                        </a:solidFill>
                        <a:latin typeface="Cambria Math" panose="02040503050406030204" pitchFamily="18" charset="0"/>
                      </a:rPr>
                      <m:t>𝑇</m:t>
                    </m:r>
                    <m:r>
                      <a:rPr lang="en-US" altLang="zh-TW" b="0" i="1" dirty="0" smtClean="0">
                        <a:solidFill>
                          <a:schemeClr val="tx1"/>
                        </a:solidFill>
                        <a:latin typeface="Cambria Math" panose="02040503050406030204" pitchFamily="18" charset="0"/>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r>
                      <a:rPr lang="en-US" altLang="zh-TW" b="0" i="1" dirty="0" smtClean="0">
                        <a:solidFill>
                          <a:schemeClr val="tx1"/>
                        </a:solidFill>
                        <a:latin typeface="Cambria Math" panose="02040503050406030204" pitchFamily="18" charset="0"/>
                      </a:rPr>
                      <m:t>)</m:t>
                    </m:r>
                  </m:oMath>
                </a14:m>
                <a:endParaRPr lang="en-US" altLang="zh-TW" baseline="30000" dirty="0">
                  <a:solidFill>
                    <a:schemeClr val="tx1"/>
                  </a:solidFill>
                </a:endParaRPr>
              </a:p>
              <a:p>
                <a:pPr marL="0" indent="0">
                  <a:lnSpc>
                    <a:spcPct val="150000"/>
                  </a:lnSpc>
                  <a:buNone/>
                </a:pPr>
                <a14:m>
                  <m:oMathPara xmlns:m="http://schemas.openxmlformats.org/officeDocument/2006/math">
                    <m:oMathParaPr>
                      <m:jc m:val="left"/>
                    </m:oMathParaPr>
                    <m:oMath xmlns:m="http://schemas.openxmlformats.org/officeDocument/2006/math">
                      <m:sSubSup>
                        <m:sSubSupPr>
                          <m:ctrlPr>
                            <a:rPr lang="en-US" altLang="zh-TW" i="1">
                              <a:latin typeface="Cambria Math" panose="02040503050406030204" pitchFamily="18" charset="0"/>
                            </a:rPr>
                          </m:ctrlPr>
                        </m:sSubSupPr>
                        <m:e>
                          <m:r>
                            <a:rPr lang="en-US" altLang="zh-TW" i="1">
                              <a:latin typeface="Cambria Math"/>
                            </a:rPr>
                            <m:t>⟹</m:t>
                          </m:r>
                          <m:r>
                            <a:rPr lang="en-US" altLang="zh-TW" i="1">
                              <a:latin typeface="Cambria Math" panose="02040503050406030204" pitchFamily="18" charset="0"/>
                            </a:rPr>
                            <m:t>𝑑</m:t>
                          </m:r>
                        </m:e>
                        <m:sub>
                          <m:r>
                            <m:rPr>
                              <m:sty m:val="p"/>
                            </m:rPr>
                            <a:rPr lang="en-US" altLang="zh-TW">
                              <a:latin typeface="Cambria Math" panose="02040503050406030204" pitchFamily="18" charset="0"/>
                            </a:rPr>
                            <m:t>rs</m:t>
                          </m:r>
                        </m:sub>
                        <m:sup>
                          <m:r>
                            <a:rPr lang="en-US" altLang="zh-TW" i="1">
                              <a:latin typeface="Cambria Math" panose="02040503050406030204" pitchFamily="18" charset="0"/>
                            </a:rPr>
                            <m:t>2</m:t>
                          </m:r>
                        </m:sup>
                      </m:sSubSup>
                      <m:r>
                        <a:rPr lang="en-US" altLang="zh-TW" b="0" i="1" smtClean="0">
                          <a:latin typeface="Cambria Math" panose="02040503050406030204" pitchFamily="18" charset="0"/>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baseline="30000" dirty="0">
                          <a:latin typeface="Cambria Math" panose="02040503050406030204" pitchFamily="18" charset="0"/>
                        </a:rPr>
                        <m:t>𝑇</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b="0" i="1" dirty="0" smtClean="0">
                          <a:latin typeface="Cambria Math" panose="02040503050406030204" pitchFamily="18" charset="0"/>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b="0" i="1" dirty="0" smtClean="0">
                              <a:latin typeface="Cambria Math" panose="02040503050406030204" pitchFamily="18" charset="0"/>
                            </a:rPr>
                            <m:t>𝑠</m:t>
                          </m:r>
                        </m:sub>
                      </m:sSub>
                      <m:r>
                        <a:rPr lang="en-US" altLang="zh-TW" i="1" baseline="30000" dirty="0">
                          <a:latin typeface="Cambria Math" panose="02040503050406030204" pitchFamily="18" charset="0"/>
                        </a:rPr>
                        <m:t>𝑇</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b="0" i="1" dirty="0" smtClean="0">
                              <a:latin typeface="Cambria Math" panose="02040503050406030204" pitchFamily="18" charset="0"/>
                            </a:rPr>
                            <m:t>𝑠</m:t>
                          </m:r>
                        </m:sub>
                      </m:sSub>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b="0" i="1" dirty="0" smtClean="0">
                              <a:latin typeface="Cambria Math" panose="02040503050406030204" pitchFamily="18" charset="0"/>
                            </a:rPr>
                            <m:t>2</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baseline="30000" dirty="0">
                              <a:latin typeface="Cambria Math" panose="02040503050406030204" pitchFamily="18" charset="0"/>
                            </a:rPr>
                            <m:t>𝑇</m:t>
                          </m:r>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oMath>
                  </m:oMathPara>
                </a14:m>
                <a:endParaRPr lang="en-US" altLang="zh-TW" baseline="30000" dirty="0">
                  <a:solidFill>
                    <a:schemeClr val="tx1"/>
                  </a:solidFill>
                </a:endParaRPr>
              </a:p>
              <a:p>
                <a:pPr marL="0" indent="0">
                  <a:lnSpc>
                    <a:spcPct val="150000"/>
                  </a:lnSpc>
                  <a:buNone/>
                </a:pPr>
                <a14:m>
                  <m:oMathPara xmlns:m="http://schemas.openxmlformats.org/officeDocument/2006/math">
                    <m:oMathParaPr>
                      <m:jc m:val="left"/>
                    </m:oMathParaPr>
                    <m:oMath xmlns:m="http://schemas.openxmlformats.org/officeDocument/2006/math">
                      <m:r>
                        <a:rPr lang="en-US" altLang="zh-TW" i="1" smtClean="0">
                          <a:latin typeface="Cambria Math"/>
                        </a:rPr>
                        <m:t>⟹</m:t>
                      </m:r>
                      <m:sSub>
                        <m:sSubPr>
                          <m:ctrlPr>
                            <a:rPr lang="en-US" altLang="zh-TW" i="1" dirty="0">
                              <a:latin typeface="Cambria Math" panose="02040503050406030204" pitchFamily="18" charset="0"/>
                            </a:rPr>
                          </m:ctrlPr>
                        </m:sSubPr>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baseline="30000" dirty="0">
                              <a:latin typeface="Cambria Math" panose="02040503050406030204" pitchFamily="18" charset="0"/>
                            </a:rPr>
                            <m:t>𝑇</m:t>
                          </m:r>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r>
                        <a:rPr lang="en-US" altLang="zh-TW" i="1">
                          <a:latin typeface="Cambria Math" panose="02040503050406030204" pitchFamily="18" charset="0"/>
                        </a:rPr>
                        <m:t>=</m:t>
                      </m:r>
                      <m:r>
                        <a:rPr lang="en-US" altLang="zh-TW" b="0" i="0" smtClean="0">
                          <a:latin typeface="Cambria Math" panose="02040503050406030204" pitchFamily="18" charset="0"/>
                        </a:rPr>
                        <m:t>(−1/2)</m:t>
                      </m:r>
                      <m:r>
                        <a:rPr lang="en-US" altLang="zh-TW" b="0" i="1" smtClean="0">
                          <a:latin typeface="Cambria Math" panose="02040503050406030204" pitchFamily="18" charset="0"/>
                        </a:rPr>
                        <m:t>(−</m:t>
                      </m:r>
                      <m:sSubSup>
                        <m:sSubSupPr>
                          <m:ctrlPr>
                            <a:rPr lang="en-US" altLang="zh-TW" i="1">
                              <a:latin typeface="Cambria Math" panose="02040503050406030204" pitchFamily="18" charset="0"/>
                            </a:rPr>
                          </m:ctrlPr>
                        </m:sSubSupPr>
                        <m:e>
                          <m:r>
                            <a:rPr lang="en-US" altLang="zh-TW" i="1">
                              <a:latin typeface="Cambria Math" panose="02040503050406030204" pitchFamily="18" charset="0"/>
                            </a:rPr>
                            <m:t>𝑑</m:t>
                          </m:r>
                        </m:e>
                        <m:sub>
                          <m:r>
                            <m:rPr>
                              <m:sty m:val="p"/>
                            </m:rPr>
                            <a:rPr lang="en-US" altLang="zh-TW">
                              <a:latin typeface="Cambria Math" panose="02040503050406030204" pitchFamily="18" charset="0"/>
                            </a:rPr>
                            <m:t>rs</m:t>
                          </m:r>
                        </m:sub>
                        <m:sup>
                          <m:r>
                            <a:rPr lang="en-US" altLang="zh-TW" i="1">
                              <a:latin typeface="Cambria Math" panose="02040503050406030204" pitchFamily="18" charset="0"/>
                            </a:rPr>
                            <m:t>2</m:t>
                          </m:r>
                        </m:sup>
                      </m:sSubSup>
                      <m:r>
                        <a:rPr lang="en-US" altLang="zh-TW" b="0" i="1" smtClean="0">
                          <a:latin typeface="Cambria Math" panose="02040503050406030204" pitchFamily="18" charset="0"/>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baseline="30000" dirty="0">
                          <a:latin typeface="Cambria Math" panose="02040503050406030204" pitchFamily="18" charset="0"/>
                        </a:rPr>
                        <m:t>𝑇</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r>
                        <a:rPr lang="en-US" altLang="zh-TW" i="1" baseline="30000" dirty="0">
                          <a:latin typeface="Cambria Math" panose="02040503050406030204" pitchFamily="18" charset="0"/>
                        </a:rPr>
                        <m:t>𝑇</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r>
                        <a:rPr lang="en-US" altLang="zh-TW" b="0" i="1" dirty="0" smtClean="0">
                          <a:latin typeface="Cambria Math" panose="02040503050406030204" pitchFamily="18" charset="0"/>
                        </a:rPr>
                        <m:t>)</m:t>
                      </m:r>
                    </m:oMath>
                  </m:oMathPara>
                </a14:m>
                <a:endParaRPr lang="en-US" altLang="zh-TW" baseline="30000" dirty="0">
                  <a:solidFill>
                    <a:schemeClr val="tx1"/>
                  </a:solidFill>
                </a:endParaRPr>
              </a:p>
              <a:p>
                <a:pPr marL="0" indent="0">
                  <a:lnSpc>
                    <a:spcPct val="150000"/>
                  </a:lnSpc>
                  <a:buNone/>
                </a:pPr>
                <a:r>
                  <a:rPr lang="en-US" altLang="zh-TW" dirty="0">
                    <a:solidFill>
                      <a:srgbClr val="336699"/>
                    </a:solidFill>
                  </a:rPr>
                  <a:t>Define: </a:t>
                </a:r>
                <a:r>
                  <a:rPr lang="en-US" altLang="zh-TW" i="1" dirty="0">
                    <a:latin typeface="Cambria Math" panose="02040503050406030204" pitchFamily="18" charset="0"/>
                    <a:ea typeface="Cambria Math" panose="02040503050406030204" pitchFamily="18" charset="0"/>
                  </a:rPr>
                  <a:t>B </a:t>
                </a:r>
                <a:r>
                  <a:rPr lang="en-US" altLang="zh-TW" dirty="0"/>
                  <a:t>=[</a:t>
                </a:r>
                <a14:m>
                  <m:oMath xmlns:m="http://schemas.openxmlformats.org/officeDocument/2006/math">
                    <m:r>
                      <a:rPr lang="en-US" altLang="zh-TW" b="0" i="1" smtClean="0">
                        <a:latin typeface="Cambria Math" panose="02040503050406030204" pitchFamily="18" charset="0"/>
                      </a:rPr>
                      <m:t>𝑏</m:t>
                    </m:r>
                    <m:r>
                      <a:rPr lang="en-US" altLang="zh-TW" b="0" i="1" baseline="-25000" smtClean="0">
                        <a:latin typeface="Cambria Math" panose="02040503050406030204" pitchFamily="18" charset="0"/>
                      </a:rPr>
                      <m:t>𝑟𝑠</m:t>
                    </m:r>
                  </m:oMath>
                </a14:m>
                <a:r>
                  <a:rPr lang="en-US" altLang="zh-TW" dirty="0"/>
                  <a:t>], </a:t>
                </a:r>
                <a14:m>
                  <m:oMath xmlns:m="http://schemas.openxmlformats.org/officeDocument/2006/math">
                    <m:r>
                      <a:rPr lang="en-US" altLang="zh-TW" i="1">
                        <a:latin typeface="Cambria Math" panose="02040503050406030204" pitchFamily="18" charset="0"/>
                      </a:rPr>
                      <m:t>𝑏</m:t>
                    </m:r>
                    <m:r>
                      <a:rPr lang="en-US" altLang="zh-TW" i="1" baseline="-25000">
                        <a:latin typeface="Cambria Math" panose="02040503050406030204" pitchFamily="18" charset="0"/>
                      </a:rPr>
                      <m:t>𝑟</m:t>
                    </m:r>
                    <m:r>
                      <a:rPr lang="en-US" altLang="zh-TW" i="1" baseline="-25000" smtClean="0">
                        <a:latin typeface="Cambria Math" panose="02040503050406030204" pitchFamily="18" charset="0"/>
                      </a:rPr>
                      <m:t>𝑠</m:t>
                    </m:r>
                  </m:oMath>
                </a14:m>
                <a:r>
                  <a:rPr lang="en-US" altLang="zh-TW" dirty="0"/>
                  <a:t>= </a:t>
                </a:r>
                <a14:m>
                  <m:oMath xmlns:m="http://schemas.openxmlformats.org/officeDocument/2006/math">
                    <m:sSub>
                      <m:sSubPr>
                        <m:ctrlPr>
                          <a:rPr lang="en-US" altLang="zh-TW" i="1" dirty="0">
                            <a:latin typeface="Cambria Math" panose="02040503050406030204" pitchFamily="18" charset="0"/>
                          </a:rPr>
                        </m:ctrlPr>
                      </m:sSubPr>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baseline="30000" dirty="0">
                            <a:latin typeface="Cambria Math" panose="02040503050406030204" pitchFamily="18" charset="0"/>
                          </a:rPr>
                          <m:t>𝑇</m:t>
                        </m:r>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oMath>
                </a14:m>
                <a:r>
                  <a:rPr lang="en-US" altLang="zh-TW" dirty="0"/>
                  <a:t> </a:t>
                </a:r>
                <a:r>
                  <a:rPr lang="en-US" altLang="zh-TW" dirty="0">
                    <a:solidFill>
                      <a:srgbClr val="336699"/>
                    </a:solidFill>
                  </a:rPr>
                  <a:t>, </a:t>
                </a:r>
                <a14:m>
                  <m:oMath xmlns:m="http://schemas.openxmlformats.org/officeDocument/2006/math">
                    <m:r>
                      <a:rPr lang="en-US" altLang="zh-TW" i="1" dirty="0">
                        <a:latin typeface="Cambria Math"/>
                        <a:ea typeface="Cambria Math"/>
                      </a:rPr>
                      <m:t>∀</m:t>
                    </m:r>
                    <m:r>
                      <m:rPr>
                        <m:sty m:val="p"/>
                      </m:rPr>
                      <a:rPr lang="en-US" altLang="zh-TW" dirty="0">
                        <a:latin typeface="Cambria Math" panose="02040503050406030204" pitchFamily="18" charset="0"/>
                        <a:ea typeface="Cambria Math"/>
                      </a:rPr>
                      <m:t>r</m:t>
                    </m:r>
                    <m:r>
                      <a:rPr lang="en-US" altLang="zh-TW" b="0" i="0" dirty="0" smtClean="0">
                        <a:latin typeface="Cambria Math" panose="02040503050406030204" pitchFamily="18" charset="0"/>
                        <a:ea typeface="Cambria Math"/>
                      </a:rPr>
                      <m:t>,</m:t>
                    </m:r>
                    <m:r>
                      <m:rPr>
                        <m:sty m:val="p"/>
                      </m:rPr>
                      <a:rPr lang="en-US" altLang="zh-TW" b="0" i="0" dirty="0" smtClean="0">
                        <a:latin typeface="Cambria Math" panose="02040503050406030204" pitchFamily="18" charset="0"/>
                        <a:ea typeface="Cambria Math"/>
                      </a:rPr>
                      <m:t>s</m:t>
                    </m:r>
                    <m:r>
                      <a:rPr lang="en-US" altLang="zh-TW" i="1" dirty="0">
                        <a:latin typeface="Cambria Math"/>
                        <a:ea typeface="Cambria Math"/>
                      </a:rPr>
                      <m:t>=1,⋯</m:t>
                    </m:r>
                    <m:r>
                      <a:rPr lang="en-US" altLang="zh-TW" b="0" i="0" dirty="0" smtClean="0">
                        <a:latin typeface="Cambria Math" panose="02040503050406030204" pitchFamily="18" charset="0"/>
                        <a:ea typeface="Cambria Math"/>
                      </a:rPr>
                      <m:t>,</m:t>
                    </m:r>
                    <m:r>
                      <m:rPr>
                        <m:sty m:val="p"/>
                      </m:rPr>
                      <a:rPr lang="en-US" altLang="zh-TW" dirty="0">
                        <a:latin typeface="Cambria Math"/>
                        <a:ea typeface="Cambria Math"/>
                      </a:rPr>
                      <m:t>n</m:t>
                    </m:r>
                  </m:oMath>
                </a14:m>
                <a:endParaRPr lang="en-US" altLang="zh-TW" dirty="0"/>
              </a:p>
              <a:p>
                <a:pPr marL="0" indent="0">
                  <a:lnSpc>
                    <a:spcPct val="150000"/>
                  </a:lnSpc>
                  <a:buNone/>
                </a:pPr>
                <a14:m>
                  <m:oMathPara xmlns:m="http://schemas.openxmlformats.org/officeDocument/2006/math">
                    <m:oMathParaPr>
                      <m:jc m:val="left"/>
                    </m:oMathParaPr>
                    <m:oMath xmlns:m="http://schemas.openxmlformats.org/officeDocument/2006/math">
                      <m:r>
                        <a:rPr lang="en-US" altLang="zh-TW" i="1">
                          <a:latin typeface="Cambria Math"/>
                        </a:rPr>
                        <m:t>⟹</m:t>
                      </m:r>
                      <m:r>
                        <a:rPr lang="en-US" altLang="zh-TW" i="1" smtClean="0">
                          <a:solidFill>
                            <a:srgbClr val="FF0000"/>
                          </a:solidFill>
                          <a:latin typeface="Cambria Math" panose="02040503050406030204" pitchFamily="18" charset="0"/>
                        </a:rPr>
                        <m:t>𝑏</m:t>
                      </m:r>
                      <m:r>
                        <a:rPr lang="en-US" altLang="zh-TW" i="1" baseline="-25000">
                          <a:solidFill>
                            <a:srgbClr val="FF0000"/>
                          </a:solidFill>
                          <a:latin typeface="Cambria Math" panose="02040503050406030204" pitchFamily="18" charset="0"/>
                        </a:rPr>
                        <m:t>𝑟𝑠</m:t>
                      </m:r>
                      <m:r>
                        <a:rPr lang="en-US" altLang="zh-TW" i="1">
                          <a:solidFill>
                            <a:srgbClr val="FF0000"/>
                          </a:solidFill>
                          <a:latin typeface="Cambria Math" panose="02040503050406030204" pitchFamily="18" charset="0"/>
                        </a:rPr>
                        <m:t>=</m:t>
                      </m:r>
                      <m:r>
                        <a:rPr lang="en-US" altLang="zh-TW">
                          <a:solidFill>
                            <a:srgbClr val="FF0000"/>
                          </a:solidFill>
                          <a:latin typeface="Cambria Math" panose="02040503050406030204" pitchFamily="18" charset="0"/>
                        </a:rPr>
                        <m:t>(−1/2)</m:t>
                      </m:r>
                      <m:r>
                        <a:rPr lang="en-US" altLang="zh-TW" i="1">
                          <a:solidFill>
                            <a:srgbClr val="FF0000"/>
                          </a:solidFill>
                          <a:latin typeface="Cambria Math" panose="02040503050406030204" pitchFamily="18" charset="0"/>
                        </a:rPr>
                        <m:t>(</m:t>
                      </m:r>
                      <m:sSubSup>
                        <m:sSubSupPr>
                          <m:ctrlPr>
                            <a:rPr lang="en-US" altLang="zh-TW" i="1">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𝑑</m:t>
                          </m:r>
                        </m:e>
                        <m:sub>
                          <m:r>
                            <m:rPr>
                              <m:sty m:val="p"/>
                            </m:rPr>
                            <a:rPr lang="en-US" altLang="zh-TW">
                              <a:solidFill>
                                <a:srgbClr val="FF0000"/>
                              </a:solidFill>
                              <a:latin typeface="Cambria Math" panose="02040503050406030204" pitchFamily="18" charset="0"/>
                            </a:rPr>
                            <m:t>rs</m:t>
                          </m:r>
                        </m:sub>
                        <m:sup>
                          <m:r>
                            <a:rPr lang="en-US" altLang="zh-TW" i="1">
                              <a:solidFill>
                                <a:srgbClr val="FF0000"/>
                              </a:solidFill>
                              <a:latin typeface="Cambria Math" panose="02040503050406030204" pitchFamily="18" charset="0"/>
                            </a:rPr>
                            <m:t>2</m:t>
                          </m:r>
                        </m:sup>
                      </m:sSubSup>
                      <m:r>
                        <a:rPr lang="en-US" altLang="zh-TW" b="0" i="1" smtClean="0">
                          <a:solidFill>
                            <a:srgbClr val="FF0000"/>
                          </a:solidFill>
                          <a:latin typeface="Cambria Math" panose="02040503050406030204" pitchFamily="18" charset="0"/>
                        </a:rPr>
                        <m:t>−</m:t>
                      </m:r>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𝑟</m:t>
                          </m:r>
                        </m:sub>
                      </m:sSub>
                      <m:r>
                        <a:rPr lang="en-US" altLang="zh-TW" i="1" baseline="30000" dirty="0">
                          <a:solidFill>
                            <a:srgbClr val="FF0000"/>
                          </a:solidFill>
                          <a:latin typeface="Cambria Math" panose="02040503050406030204" pitchFamily="18" charset="0"/>
                        </a:rPr>
                        <m:t>𝑇</m:t>
                      </m:r>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𝑟</m:t>
                          </m:r>
                        </m:sub>
                      </m:sSub>
                      <m:r>
                        <a:rPr lang="en-US" altLang="zh-TW" b="0" i="1" dirty="0" smtClean="0">
                          <a:solidFill>
                            <a:srgbClr val="FF0000"/>
                          </a:solidFill>
                          <a:latin typeface="Cambria Math" panose="02040503050406030204" pitchFamily="18" charset="0"/>
                        </a:rPr>
                        <m:t>−</m:t>
                      </m:r>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𝑠</m:t>
                          </m:r>
                        </m:sub>
                      </m:sSub>
                      <m:r>
                        <a:rPr lang="en-US" altLang="zh-TW" i="1" baseline="30000" dirty="0">
                          <a:solidFill>
                            <a:srgbClr val="FF0000"/>
                          </a:solidFill>
                          <a:latin typeface="Cambria Math" panose="02040503050406030204" pitchFamily="18" charset="0"/>
                        </a:rPr>
                        <m:t>𝑇</m:t>
                      </m:r>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𝑠</m:t>
                          </m:r>
                        </m:sub>
                      </m:sSub>
                      <m:r>
                        <a:rPr lang="en-US" altLang="zh-TW" i="1" dirty="0">
                          <a:solidFill>
                            <a:srgbClr val="FF0000"/>
                          </a:solidFill>
                          <a:latin typeface="Cambria Math" panose="02040503050406030204" pitchFamily="18" charset="0"/>
                        </a:rPr>
                        <m:t>)</m:t>
                      </m:r>
                    </m:oMath>
                  </m:oMathPara>
                </a14:m>
                <a:endParaRPr lang="en-US" altLang="zh-TW" baseline="30000" dirty="0"/>
              </a:p>
              <a:p>
                <a:pPr marL="0" indent="0">
                  <a:buNone/>
                </a:pPr>
                <a:endParaRPr lang="en-US" altLang="zh-TW" dirty="0"/>
              </a:p>
            </p:txBody>
          </p:sp>
        </mc:Choice>
        <mc:Fallback>
          <p:sp>
            <p:nvSpPr>
              <p:cNvPr id="3" name="內容版面配置區 2"/>
              <p:cNvSpPr>
                <a:spLocks noGrp="1" noRot="1" noChangeAspect="1" noMove="1" noResize="1" noEditPoints="1" noAdjustHandles="1" noChangeArrowheads="1" noChangeShapeType="1" noTextEdit="1"/>
              </p:cNvSpPr>
              <p:nvPr>
                <p:ph idx="1"/>
              </p:nvPr>
            </p:nvSpPr>
            <p:spPr>
              <a:blipFill>
                <a:blip r:embed="rId2" cstate="print"/>
                <a:stretch>
                  <a:fillRect l="-1111"/>
                </a:stretch>
              </a:blipFill>
            </p:spPr>
            <p:txBody>
              <a:bodyPr/>
              <a:lstStyle/>
              <a:p>
                <a:r>
                  <a:rPr lang="zh-TW" altLang="en-US" dirty="0">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6</a:t>
            </a:fld>
            <a:endParaRPr lang="zh-TW" altLang="en-US"/>
          </a:p>
        </p:txBody>
      </p:sp>
    </p:spTree>
    <p:extLst>
      <p:ext uri="{BB962C8B-B14F-4D97-AF65-F5344CB8AC3E}">
        <p14:creationId xmlns:p14="http://schemas.microsoft.com/office/powerpoint/2010/main" xmlns="" val="197308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E6204398-2259-4F3F-994C-3F0F462F6586}"/>
              </a:ext>
            </a:extLst>
          </p:cNvPr>
          <p:cNvSpPr>
            <a:spLocks noGrp="1"/>
          </p:cNvSpPr>
          <p:nvPr>
            <p:ph type="title"/>
          </p:nvPr>
        </p:nvSpPr>
        <p:spPr/>
        <p:txBody>
          <a:bodyPr/>
          <a:lstStyle/>
          <a:p>
            <a:r>
              <a:rPr lang="en-US" altLang="zh-TW" dirty="0"/>
              <a:t>Deriving metric MDS</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7BDDF24F-0C04-4550-AB52-CA5B0946B663}"/>
                  </a:ext>
                </a:extLst>
              </p:cNvPr>
              <p:cNvSpPr>
                <a:spLocks noGrp="1"/>
              </p:cNvSpPr>
              <p:nvPr>
                <p:ph idx="1"/>
              </p:nvPr>
            </p:nvSpPr>
            <p:spPr/>
            <p:txBody>
              <a:bodyPr/>
              <a:lstStyle/>
              <a:p>
                <a:pPr marL="0" indent="0">
                  <a:lnSpc>
                    <a:spcPct val="150000"/>
                  </a:lnSpc>
                  <a:buNone/>
                </a:pPr>
                <a14:m>
                  <m:oMath xmlns:m="http://schemas.openxmlformats.org/officeDocument/2006/math">
                    <m:f>
                      <m:fPr>
                        <m:ctrlPr>
                          <a:rPr lang="en-US" altLang="zh-TW"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den>
                    </m:f>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𝑟</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sSubSup>
                          <m:sSubSupPr>
                            <m:ctrlPr>
                              <a:rPr lang="en-US" altLang="zh-TW" i="1" smtClean="0">
                                <a:latin typeface="Cambria Math" panose="02040503050406030204" pitchFamily="18" charset="0"/>
                              </a:rPr>
                            </m:ctrlPr>
                          </m:sSubSupPr>
                          <m:e>
                            <m:r>
                              <a:rPr lang="en-US" altLang="zh-TW" b="0" i="1" smtClean="0">
                                <a:latin typeface="Cambria Math" panose="02040503050406030204" pitchFamily="18" charset="0"/>
                              </a:rPr>
                              <m:t>𝑑</m:t>
                            </m:r>
                          </m:e>
                          <m:sub>
                            <m:r>
                              <a:rPr lang="en-US" altLang="zh-TW" b="0" i="1" smtClean="0">
                                <a:latin typeface="Cambria Math" panose="02040503050406030204" pitchFamily="18" charset="0"/>
                              </a:rPr>
                              <m:t>𝑟𝑠</m:t>
                            </m:r>
                          </m:sub>
                          <m:sup>
                            <m:r>
                              <a:rPr lang="en-US" altLang="zh-TW" b="0" i="1" smtClean="0">
                                <a:latin typeface="Cambria Math" panose="02040503050406030204" pitchFamily="18" charset="0"/>
                              </a:rPr>
                              <m:t>2</m:t>
                            </m:r>
                          </m:sup>
                        </m:sSubSup>
                      </m:e>
                    </m:nary>
                    <m:r>
                      <a:rPr lang="en-US" altLang="zh-TW" b="0" i="1" smtClean="0">
                        <a:latin typeface="Cambria Math" panose="02040503050406030204" pitchFamily="18" charset="0"/>
                      </a:rPr>
                      <m:t>=</m:t>
                    </m:r>
                    <m:f>
                      <m:fPr>
                        <m:ctrlPr>
                          <a:rPr lang="en-US" altLang="zh-TW" b="0" i="1" smtClean="0">
                            <a:latin typeface="Cambria Math" panose="02040503050406030204" pitchFamily="18" charset="0"/>
                          </a:rPr>
                        </m:ctrlPr>
                      </m:fPr>
                      <m:num>
                        <m:r>
                          <a:rPr lang="en-US" altLang="zh-TW" b="0" i="1" smtClean="0">
                            <a:latin typeface="Cambria Math" panose="02040503050406030204" pitchFamily="18" charset="0"/>
                          </a:rPr>
                          <m:t>1</m:t>
                        </m:r>
                      </m:num>
                      <m:den>
                        <m:r>
                          <a:rPr lang="en-US" altLang="zh-TW" b="0" i="1" smtClean="0">
                            <a:latin typeface="Cambria Math" panose="02040503050406030204" pitchFamily="18" charset="0"/>
                          </a:rPr>
                          <m:t>𝑛</m:t>
                        </m:r>
                      </m:den>
                    </m:f>
                    <m:nary>
                      <m:naryPr>
                        <m:chr m:val="∑"/>
                        <m:ctrlPr>
                          <a:rPr lang="en-US" altLang="zh-TW" b="0" i="1" smtClean="0">
                            <a:latin typeface="Cambria Math" panose="02040503050406030204" pitchFamily="18" charset="0"/>
                          </a:rPr>
                        </m:ctrlPr>
                      </m:naryPr>
                      <m:sub>
                        <m:r>
                          <m:rPr>
                            <m:brk m:alnAt="23"/>
                          </m:rPr>
                          <a:rPr lang="en-US" altLang="zh-TW" b="0" i="1" smtClean="0">
                            <a:latin typeface="Cambria Math" panose="02040503050406030204" pitchFamily="18" charset="0"/>
                          </a:rPr>
                          <m:t>𝑟</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d>
                          <m:dPr>
                            <m:ctrlPr>
                              <a:rPr lang="en-US" altLang="zh-TW" b="0" i="1" smtClean="0">
                                <a:latin typeface="Cambria Math" panose="02040503050406030204" pitchFamily="18" charset="0"/>
                              </a:rPr>
                            </m:ctrlPr>
                          </m:dPr>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baseline="30000" dirty="0">
                                <a:latin typeface="Cambria Math" panose="02040503050406030204" pitchFamily="18" charset="0"/>
                              </a:rPr>
                              <m:t>𝑇</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r>
                              <a:rPr lang="en-US" altLang="zh-TW" i="1" baseline="30000" dirty="0">
                                <a:latin typeface="Cambria Math" panose="02040503050406030204" pitchFamily="18" charset="0"/>
                              </a:rPr>
                              <m:t>𝑇</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r>
                              <a:rPr lang="en-US" altLang="zh-TW" i="1" dirty="0">
                                <a:latin typeface="Cambria Math" panose="02040503050406030204" pitchFamily="18" charset="0"/>
                              </a:rPr>
                              <m:t>−</m:t>
                            </m:r>
                            <m:sSub>
                              <m:sSubPr>
                                <m:ctrlPr>
                                  <a:rPr lang="en-US" altLang="zh-TW" i="1" dirty="0">
                                    <a:latin typeface="Cambria Math" panose="02040503050406030204" pitchFamily="18" charset="0"/>
                                  </a:rPr>
                                </m:ctrlPr>
                              </m:sSubPr>
                              <m:e>
                                <m:r>
                                  <a:rPr lang="en-US" altLang="zh-TW" i="1" dirty="0">
                                    <a:latin typeface="Cambria Math" panose="02040503050406030204" pitchFamily="18" charset="0"/>
                                  </a:rPr>
                                  <m:t>2</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baseline="30000" dirty="0">
                                    <a:latin typeface="Cambria Math" panose="02040503050406030204" pitchFamily="18" charset="0"/>
                                  </a:rPr>
                                  <m:t>𝑇</m:t>
                                </m:r>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e>
                        </m:d>
                      </m:e>
                    </m:nary>
                  </m:oMath>
                </a14:m>
                <a:r>
                  <a:rPr lang="en-US" altLang="zh-TW" dirty="0"/>
                  <a:t> </a:t>
                </a:r>
              </a:p>
              <a:p>
                <a:pPr marL="0" indent="0">
                  <a:lnSpc>
                    <a:spcPct val="150000"/>
                  </a:lnSpc>
                  <a:buNone/>
                </a:pPr>
                <a14:m>
                  <m:oMath xmlns:m="http://schemas.openxmlformats.org/officeDocument/2006/math">
                    <m:r>
                      <a:rPr lang="en-US" altLang="zh-TW" b="0" i="1" smtClean="0">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r>
                          <a:rPr lang="en-US" altLang="zh-TW" i="1">
                            <a:latin typeface="Cambria Math" panose="02040503050406030204" pitchFamily="18" charset="0"/>
                          </a:rPr>
                          <m:t>𝑛</m:t>
                        </m:r>
                      </m:den>
                    </m:f>
                    <m:d>
                      <m:dPr>
                        <m:begChr m:val="["/>
                        <m:endChr m:val="]"/>
                        <m:ctrlPr>
                          <a:rPr lang="en-US" altLang="zh-TW" i="1" smtClean="0">
                            <a:latin typeface="Cambria Math" panose="02040503050406030204" pitchFamily="18" charset="0"/>
                          </a:rPr>
                        </m:ctrlPr>
                      </m:dPr>
                      <m:e>
                        <m:nary>
                          <m:naryPr>
                            <m:chr m:val="∑"/>
                            <m:ctrlPr>
                              <a:rPr lang="en-US" altLang="zh-TW" i="1" smtClean="0">
                                <a:latin typeface="Cambria Math" panose="02040503050406030204" pitchFamily="18" charset="0"/>
                              </a:rPr>
                            </m:ctrlPr>
                          </m:naryPr>
                          <m:sub>
                            <m:r>
                              <m:rPr>
                                <m:brk m:alnAt="23"/>
                              </m:rPr>
                              <a:rPr lang="en-US" altLang="zh-TW" b="0" i="1" smtClean="0">
                                <a:latin typeface="Cambria Math" panose="02040503050406030204" pitchFamily="18" charset="0"/>
                              </a:rPr>
                              <m:t>𝑟</m:t>
                            </m:r>
                            <m:r>
                              <a:rPr lang="en-US" altLang="zh-TW" b="0" i="1" smtClean="0">
                                <a:latin typeface="Cambria Math" panose="02040503050406030204" pitchFamily="18" charset="0"/>
                              </a:rPr>
                              <m:t>=1</m:t>
                            </m:r>
                          </m:sub>
                          <m:sup>
                            <m:r>
                              <a:rPr lang="en-US" altLang="zh-TW" b="0" i="1" smtClean="0">
                                <a:latin typeface="Cambria Math" panose="02040503050406030204" pitchFamily="18" charset="0"/>
                              </a:rPr>
                              <m:t>𝑛</m:t>
                            </m:r>
                          </m:sup>
                          <m:e>
                            <m:sSub>
                              <m:sSubPr>
                                <m:ctrlPr>
                                  <a:rPr lang="en-US" altLang="zh-TW" i="1" dirty="0">
                                    <a:latin typeface="Cambria Math" panose="02040503050406030204" pitchFamily="18" charset="0"/>
                                  </a:rPr>
                                </m:ctrlPr>
                              </m:sSubPr>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baseline="30000" dirty="0">
                                    <a:latin typeface="Cambria Math" panose="02040503050406030204" pitchFamily="18" charset="0"/>
                                  </a:rPr>
                                  <m:t>𝑇</m:t>
                                </m:r>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b="0" i="1" dirty="0" smtClean="0">
                                    <a:latin typeface="Cambria Math" panose="02040503050406030204" pitchFamily="18" charset="0"/>
                                  </a:rPr>
                                  <m:t>𝑟</m:t>
                                </m:r>
                              </m:sub>
                            </m:sSub>
                          </m:e>
                        </m:nary>
                        <m:r>
                          <a:rPr lang="en-US" altLang="zh-TW" b="0" i="1" smtClean="0">
                            <a:latin typeface="Cambria Math" panose="02040503050406030204" pitchFamily="18" charset="0"/>
                          </a:rPr>
                          <m:t>+</m:t>
                        </m:r>
                        <m:r>
                          <a:rPr lang="en-US" altLang="zh-TW" b="0" i="1" smtClean="0">
                            <a:latin typeface="Cambria Math" panose="02040503050406030204" pitchFamily="18" charset="0"/>
                          </a:rPr>
                          <m:t>𝑛</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r>
                          <a:rPr lang="en-US" altLang="zh-TW" i="1" baseline="30000" dirty="0">
                            <a:latin typeface="Cambria Math" panose="02040503050406030204" pitchFamily="18" charset="0"/>
                          </a:rPr>
                          <m:t>𝑇</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r>
                          <a:rPr lang="en-US" altLang="zh-TW" b="0" i="1" dirty="0" smtClean="0">
                            <a:latin typeface="Cambria Math" panose="02040503050406030204" pitchFamily="18" charset="0"/>
                          </a:rPr>
                          <m:t>−2</m:t>
                        </m:r>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𝑟</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e>
                            </m:nary>
                            <m:r>
                              <a:rPr lang="en-US" altLang="zh-TW" b="0" i="1" dirty="0" smtClean="0">
                                <a:latin typeface="Cambria Math" panose="02040503050406030204" pitchFamily="18" charset="0"/>
                              </a:rPr>
                              <m:t>)</m:t>
                            </m:r>
                          </m:e>
                          <m:sup>
                            <m:r>
                              <a:rPr lang="en-US" altLang="zh-TW" b="0" i="1" dirty="0" smtClean="0">
                                <a:latin typeface="Cambria Math" panose="02040503050406030204" pitchFamily="18" charset="0"/>
                              </a:rPr>
                              <m:t>𝑇</m:t>
                            </m:r>
                          </m:sup>
                        </m:sSup>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e>
                    </m:d>
                  </m:oMath>
                </a14:m>
                <a:r>
                  <a:rPr lang="en-US" altLang="zh-TW" dirty="0"/>
                  <a:t> </a:t>
                </a:r>
              </a:p>
              <a:p>
                <a:pPr marL="0" indent="0">
                  <a:lnSpc>
                    <a:spcPct val="150000"/>
                  </a:lnSpc>
                  <a:buNone/>
                </a:pPr>
                <a:r>
                  <a:rPr lang="en-US" altLang="zh-TW" dirty="0">
                    <a:solidFill>
                      <a:srgbClr val="336699"/>
                    </a:solidFill>
                  </a:rPr>
                  <a:t>Let: </a:t>
                </a:r>
                <a14:m>
                  <m:oMath xmlns:m="http://schemas.openxmlformats.org/officeDocument/2006/math">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𝑟</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dirty="0">
                            <a:latin typeface="Cambria Math" panose="02040503050406030204" pitchFamily="18" charset="0"/>
                          </a:rPr>
                          <m:t>=</m:t>
                        </m:r>
                        <m:acc>
                          <m:accPr>
                            <m:chr m:val="⃑"/>
                            <m:ctrlPr>
                              <a:rPr lang="en-US" altLang="zh-TW" i="1" dirty="0" smtClean="0">
                                <a:latin typeface="Cambria Math" panose="02040503050406030204" pitchFamily="18" charset="0"/>
                              </a:rPr>
                            </m:ctrlPr>
                          </m:accPr>
                          <m:e>
                            <m:r>
                              <a:rPr lang="en-US" altLang="zh-TW" b="0" i="1" dirty="0" smtClean="0">
                                <a:latin typeface="Cambria Math" panose="02040503050406030204" pitchFamily="18" charset="0"/>
                              </a:rPr>
                              <m:t>0</m:t>
                            </m:r>
                          </m:e>
                        </m:acc>
                      </m:e>
                    </m:nary>
                  </m:oMath>
                </a14:m>
                <a:endParaRPr lang="en-US" altLang="zh-TW" dirty="0"/>
              </a:p>
              <a:p>
                <a:pPr marL="0" indent="0">
                  <a:lnSpc>
                    <a:spcPct val="150000"/>
                  </a:lnSpc>
                  <a:buNone/>
                </a:pPr>
                <a14:m>
                  <m:oMath xmlns:m="http://schemas.openxmlformats.org/officeDocument/2006/math">
                    <m:r>
                      <a:rPr lang="en-US" altLang="zh-TW" i="1">
                        <a:latin typeface="Cambria Math"/>
                      </a:rPr>
                      <m:t>⟹ </m:t>
                    </m:r>
                    <m:f>
                      <m:fPr>
                        <m:ctrlPr>
                          <a:rPr lang="en-US" altLang="zh-TW" i="1" smtClean="0">
                            <a:solidFill>
                              <a:srgbClr val="FF0000"/>
                            </a:solidFill>
                            <a:latin typeface="Cambria Math" panose="02040503050406030204" pitchFamily="18" charset="0"/>
                          </a:rPr>
                        </m:ctrlPr>
                      </m:fPr>
                      <m:num>
                        <m:r>
                          <a:rPr lang="en-US" altLang="zh-TW" i="1">
                            <a:solidFill>
                              <a:srgbClr val="FF0000"/>
                            </a:solidFill>
                            <a:latin typeface="Cambria Math" panose="02040503050406030204" pitchFamily="18" charset="0"/>
                          </a:rPr>
                          <m:t>1</m:t>
                        </m:r>
                      </m:num>
                      <m:den>
                        <m:r>
                          <a:rPr lang="en-US" altLang="zh-TW" i="1">
                            <a:solidFill>
                              <a:srgbClr val="FF0000"/>
                            </a:solidFill>
                            <a:latin typeface="Cambria Math" panose="02040503050406030204" pitchFamily="18" charset="0"/>
                          </a:rPr>
                          <m:t>𝑛</m:t>
                        </m:r>
                      </m:den>
                    </m:f>
                    <m:nary>
                      <m:naryPr>
                        <m:chr m:val="∑"/>
                        <m:ctrlPr>
                          <a:rPr lang="en-US" altLang="zh-TW" i="1">
                            <a:solidFill>
                              <a:srgbClr val="FF0000"/>
                            </a:solidFill>
                            <a:latin typeface="Cambria Math" panose="02040503050406030204" pitchFamily="18" charset="0"/>
                          </a:rPr>
                        </m:ctrlPr>
                      </m:naryPr>
                      <m:sub>
                        <m:r>
                          <m:rPr>
                            <m:brk m:alnAt="23"/>
                          </m:rPr>
                          <a:rPr lang="en-US" altLang="zh-TW" i="1">
                            <a:solidFill>
                              <a:srgbClr val="FF0000"/>
                            </a:solidFill>
                            <a:latin typeface="Cambria Math" panose="02040503050406030204" pitchFamily="18" charset="0"/>
                          </a:rPr>
                          <m:t>𝑟</m:t>
                        </m:r>
                        <m:r>
                          <a:rPr lang="en-US" altLang="zh-TW" i="1">
                            <a:solidFill>
                              <a:srgbClr val="FF0000"/>
                            </a:solidFill>
                            <a:latin typeface="Cambria Math" panose="02040503050406030204" pitchFamily="18" charset="0"/>
                          </a:rPr>
                          <m:t>=1</m:t>
                        </m:r>
                      </m:sub>
                      <m:sup>
                        <m:r>
                          <a:rPr lang="en-US" altLang="zh-TW" i="1">
                            <a:solidFill>
                              <a:srgbClr val="FF0000"/>
                            </a:solidFill>
                            <a:latin typeface="Cambria Math" panose="02040503050406030204" pitchFamily="18" charset="0"/>
                          </a:rPr>
                          <m:t>𝑛</m:t>
                        </m:r>
                      </m:sup>
                      <m:e>
                        <m:sSubSup>
                          <m:sSubSupPr>
                            <m:ctrlPr>
                              <a:rPr lang="en-US" altLang="zh-TW" i="1">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𝑑</m:t>
                            </m:r>
                          </m:e>
                          <m:sub>
                            <m:r>
                              <a:rPr lang="en-US" altLang="zh-TW" i="1">
                                <a:solidFill>
                                  <a:srgbClr val="FF0000"/>
                                </a:solidFill>
                                <a:latin typeface="Cambria Math" panose="02040503050406030204" pitchFamily="18" charset="0"/>
                              </a:rPr>
                              <m:t>𝑟𝑠</m:t>
                            </m:r>
                          </m:sub>
                          <m:sup>
                            <m:r>
                              <a:rPr lang="en-US" altLang="zh-TW" i="1">
                                <a:solidFill>
                                  <a:srgbClr val="FF0000"/>
                                </a:solidFill>
                                <a:latin typeface="Cambria Math" panose="02040503050406030204" pitchFamily="18" charset="0"/>
                              </a:rPr>
                              <m:t>2</m:t>
                            </m:r>
                          </m:sup>
                        </m:sSubSup>
                      </m:e>
                    </m:nary>
                  </m:oMath>
                </a14:m>
                <a:r>
                  <a:rPr lang="en-US" altLang="zh-TW" dirty="0"/>
                  <a:t>=</a:t>
                </a:r>
                <a:r>
                  <a:rPr lang="en-US" altLang="zh-TW" dirty="0">
                    <a:solidFill>
                      <a:srgbClr val="FF0000"/>
                    </a:solidFill>
                  </a:rPr>
                  <a:t> </a:t>
                </a:r>
                <a14:m>
                  <m:oMath xmlns:m="http://schemas.openxmlformats.org/officeDocument/2006/math">
                    <m:f>
                      <m:fPr>
                        <m:ctrlPr>
                          <a:rPr lang="en-US" altLang="zh-TW" i="1">
                            <a:solidFill>
                              <a:srgbClr val="FF0000"/>
                            </a:solidFill>
                            <a:latin typeface="Cambria Math" panose="02040503050406030204" pitchFamily="18" charset="0"/>
                          </a:rPr>
                        </m:ctrlPr>
                      </m:fPr>
                      <m:num>
                        <m:r>
                          <a:rPr lang="en-US" altLang="zh-TW" i="1">
                            <a:solidFill>
                              <a:srgbClr val="FF0000"/>
                            </a:solidFill>
                            <a:latin typeface="Cambria Math" panose="02040503050406030204" pitchFamily="18" charset="0"/>
                          </a:rPr>
                          <m:t>1</m:t>
                        </m:r>
                      </m:num>
                      <m:den>
                        <m:r>
                          <a:rPr lang="en-US" altLang="zh-TW" i="1">
                            <a:solidFill>
                              <a:srgbClr val="FF0000"/>
                            </a:solidFill>
                            <a:latin typeface="Cambria Math" panose="02040503050406030204" pitchFamily="18" charset="0"/>
                          </a:rPr>
                          <m:t>𝑛</m:t>
                        </m:r>
                      </m:den>
                    </m:f>
                  </m:oMath>
                </a14:m>
                <a:r>
                  <a:rPr lang="en-US" altLang="zh-TW" dirty="0">
                    <a:solidFill>
                      <a:srgbClr val="FF0000"/>
                    </a:solidFill>
                  </a:rPr>
                  <a:t> </a:t>
                </a:r>
                <a14:m>
                  <m:oMath xmlns:m="http://schemas.openxmlformats.org/officeDocument/2006/math">
                    <m:nary>
                      <m:naryPr>
                        <m:chr m:val="∑"/>
                        <m:ctrlPr>
                          <a:rPr lang="en-US" altLang="zh-TW" i="1">
                            <a:solidFill>
                              <a:srgbClr val="FF0000"/>
                            </a:solidFill>
                            <a:latin typeface="Cambria Math" panose="02040503050406030204" pitchFamily="18" charset="0"/>
                          </a:rPr>
                        </m:ctrlPr>
                      </m:naryPr>
                      <m:sub>
                        <m:r>
                          <m:rPr>
                            <m:brk m:alnAt="23"/>
                          </m:rPr>
                          <a:rPr lang="en-US" altLang="zh-TW" i="1">
                            <a:solidFill>
                              <a:srgbClr val="FF0000"/>
                            </a:solidFill>
                            <a:latin typeface="Cambria Math" panose="02040503050406030204" pitchFamily="18" charset="0"/>
                          </a:rPr>
                          <m:t>𝑟</m:t>
                        </m:r>
                        <m:r>
                          <a:rPr lang="en-US" altLang="zh-TW" i="1">
                            <a:solidFill>
                              <a:srgbClr val="FF0000"/>
                            </a:solidFill>
                            <a:latin typeface="Cambria Math" panose="02040503050406030204" pitchFamily="18" charset="0"/>
                          </a:rPr>
                          <m:t>=1</m:t>
                        </m:r>
                      </m:sub>
                      <m:sup>
                        <m:r>
                          <a:rPr lang="en-US" altLang="zh-TW" i="1">
                            <a:solidFill>
                              <a:srgbClr val="FF0000"/>
                            </a:solidFill>
                            <a:latin typeface="Cambria Math" panose="02040503050406030204" pitchFamily="18" charset="0"/>
                          </a:rPr>
                          <m:t>𝑛</m:t>
                        </m:r>
                      </m:sup>
                      <m:e>
                        <m:sSub>
                          <m:sSubPr>
                            <m:ctrlPr>
                              <a:rPr lang="en-US" altLang="zh-TW" i="1" dirty="0">
                                <a:solidFill>
                                  <a:srgbClr val="FF0000"/>
                                </a:solidFill>
                                <a:latin typeface="Cambria Math" panose="02040503050406030204" pitchFamily="18" charset="0"/>
                              </a:rPr>
                            </m:ctrlPr>
                          </m:sSubPr>
                          <m:e>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𝑟</m:t>
                                </m:r>
                              </m:sub>
                            </m:sSub>
                            <m:r>
                              <a:rPr lang="en-US" altLang="zh-TW" i="1" baseline="30000" dirty="0">
                                <a:solidFill>
                                  <a:srgbClr val="FF0000"/>
                                </a:solidFill>
                                <a:latin typeface="Cambria Math" panose="02040503050406030204" pitchFamily="18" charset="0"/>
                              </a:rPr>
                              <m:t>𝑇</m:t>
                            </m:r>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𝑟</m:t>
                            </m:r>
                          </m:sub>
                        </m:sSub>
                      </m:e>
                    </m:nary>
                    <m:r>
                      <a:rPr lang="en-US" altLang="zh-TW" i="1">
                        <a:solidFill>
                          <a:srgbClr val="FF0000"/>
                        </a:solidFill>
                        <a:latin typeface="Cambria Math" panose="02040503050406030204" pitchFamily="18" charset="0"/>
                      </a:rPr>
                      <m:t>+</m:t>
                    </m:r>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𝑠</m:t>
                        </m:r>
                      </m:sub>
                    </m:sSub>
                    <m:r>
                      <a:rPr lang="en-US" altLang="zh-TW" i="1" baseline="30000" dirty="0">
                        <a:solidFill>
                          <a:srgbClr val="FF0000"/>
                        </a:solidFill>
                        <a:latin typeface="Cambria Math" panose="02040503050406030204" pitchFamily="18" charset="0"/>
                      </a:rPr>
                      <m:t>𝑇</m:t>
                    </m:r>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𝑠</m:t>
                        </m:r>
                      </m:sub>
                    </m:sSub>
                    <m:r>
                      <m:rPr>
                        <m:nor/>
                      </m:rPr>
                      <a:rPr lang="en-US" altLang="zh-TW" kern="100" dirty="0">
                        <a:solidFill>
                          <a:srgbClr val="7030A0"/>
                        </a:solidFill>
                        <a:latin typeface="Arial Unicode MS" pitchFamily="34" charset="-120"/>
                        <a:ea typeface="Arial Unicode MS" pitchFamily="34" charset="-120"/>
                        <a:cs typeface="Arial Unicode MS" pitchFamily="34" charset="-120"/>
                      </a:rPr>
                      <m:t>‧ ‧ ‧ </m:t>
                    </m:r>
                    <m:r>
                      <a:rPr lang="en-US" altLang="zh-TW" i="1" kern="100" dirty="0">
                        <a:solidFill>
                          <a:srgbClr val="7030A0"/>
                        </a:solidFill>
                        <a:latin typeface="Cambria Math" panose="02040503050406030204" pitchFamily="18" charset="0"/>
                        <a:ea typeface="Arial Unicode MS" pitchFamily="34" charset="-120"/>
                        <a:cs typeface="Arial Unicode MS" pitchFamily="34" charset="-120"/>
                      </a:rPr>
                      <m:t>①</m:t>
                    </m:r>
                  </m:oMath>
                </a14:m>
                <a:endParaRPr lang="en-US" altLang="zh-TW" dirty="0"/>
              </a:p>
              <a:p>
                <a:pPr marL="0" indent="0">
                  <a:lnSpc>
                    <a:spcPct val="150000"/>
                  </a:lnSpc>
                  <a:buNone/>
                </a:pPr>
                <a14:m>
                  <m:oMath xmlns:m="http://schemas.openxmlformats.org/officeDocument/2006/math">
                    <m:r>
                      <a:rPr lang="en-US" altLang="zh-TW" i="1">
                        <a:latin typeface="Cambria Math"/>
                      </a:rPr>
                      <m:t>⟹ </m:t>
                    </m:r>
                    <m:f>
                      <m:fPr>
                        <m:ctrlPr>
                          <a:rPr lang="en-US" altLang="zh-TW" i="1" smtClean="0">
                            <a:solidFill>
                              <a:srgbClr val="FF0000"/>
                            </a:solidFill>
                            <a:latin typeface="Cambria Math" panose="02040503050406030204" pitchFamily="18" charset="0"/>
                          </a:rPr>
                        </m:ctrlPr>
                      </m:fPr>
                      <m:num>
                        <m:r>
                          <a:rPr lang="en-US" altLang="zh-TW" i="1">
                            <a:solidFill>
                              <a:srgbClr val="FF0000"/>
                            </a:solidFill>
                            <a:latin typeface="Cambria Math" panose="02040503050406030204" pitchFamily="18" charset="0"/>
                          </a:rPr>
                          <m:t>1</m:t>
                        </m:r>
                      </m:num>
                      <m:den>
                        <m:r>
                          <a:rPr lang="en-US" altLang="zh-TW" i="1">
                            <a:solidFill>
                              <a:srgbClr val="FF0000"/>
                            </a:solidFill>
                            <a:latin typeface="Cambria Math" panose="02040503050406030204" pitchFamily="18" charset="0"/>
                          </a:rPr>
                          <m:t>𝑛</m:t>
                        </m:r>
                      </m:den>
                    </m:f>
                    <m:nary>
                      <m:naryPr>
                        <m:chr m:val="∑"/>
                        <m:ctrlPr>
                          <a:rPr lang="en-US" altLang="zh-TW" i="1">
                            <a:solidFill>
                              <a:srgbClr val="FF0000"/>
                            </a:solidFill>
                            <a:latin typeface="Cambria Math" panose="02040503050406030204" pitchFamily="18" charset="0"/>
                          </a:rPr>
                        </m:ctrlPr>
                      </m:naryPr>
                      <m:sub>
                        <m:r>
                          <a:rPr lang="en-US" altLang="zh-TW" b="0" i="1" smtClean="0">
                            <a:solidFill>
                              <a:srgbClr val="FF0000"/>
                            </a:solidFill>
                            <a:latin typeface="Cambria Math" panose="02040503050406030204" pitchFamily="18" charset="0"/>
                          </a:rPr>
                          <m:t>𝑠</m:t>
                        </m:r>
                        <m:r>
                          <a:rPr lang="en-US" altLang="zh-TW" i="1">
                            <a:solidFill>
                              <a:srgbClr val="FF0000"/>
                            </a:solidFill>
                            <a:latin typeface="Cambria Math" panose="02040503050406030204" pitchFamily="18" charset="0"/>
                          </a:rPr>
                          <m:t>=1</m:t>
                        </m:r>
                      </m:sub>
                      <m:sup>
                        <m:r>
                          <a:rPr lang="en-US" altLang="zh-TW" i="1">
                            <a:solidFill>
                              <a:srgbClr val="FF0000"/>
                            </a:solidFill>
                            <a:latin typeface="Cambria Math" panose="02040503050406030204" pitchFamily="18" charset="0"/>
                          </a:rPr>
                          <m:t>𝑛</m:t>
                        </m:r>
                      </m:sup>
                      <m:e>
                        <m:sSubSup>
                          <m:sSubSupPr>
                            <m:ctrlPr>
                              <a:rPr lang="en-US" altLang="zh-TW" i="1">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𝑑</m:t>
                            </m:r>
                          </m:e>
                          <m:sub>
                            <m:r>
                              <a:rPr lang="en-US" altLang="zh-TW" i="1">
                                <a:solidFill>
                                  <a:srgbClr val="FF0000"/>
                                </a:solidFill>
                                <a:latin typeface="Cambria Math" panose="02040503050406030204" pitchFamily="18" charset="0"/>
                              </a:rPr>
                              <m:t>𝑟𝑠</m:t>
                            </m:r>
                          </m:sub>
                          <m:sup>
                            <m:r>
                              <a:rPr lang="en-US" altLang="zh-TW" i="1">
                                <a:solidFill>
                                  <a:srgbClr val="FF0000"/>
                                </a:solidFill>
                                <a:latin typeface="Cambria Math" panose="02040503050406030204" pitchFamily="18" charset="0"/>
                              </a:rPr>
                              <m:t>2</m:t>
                            </m:r>
                          </m:sup>
                        </m:sSubSup>
                      </m:e>
                    </m:nary>
                  </m:oMath>
                </a14:m>
                <a:r>
                  <a:rPr lang="en-US" altLang="zh-TW" dirty="0"/>
                  <a:t>= </a:t>
                </a:r>
                <a14:m>
                  <m:oMath xmlns:m="http://schemas.openxmlformats.org/officeDocument/2006/math">
                    <m:f>
                      <m:fPr>
                        <m:ctrlPr>
                          <a:rPr lang="en-US" altLang="zh-TW" i="1">
                            <a:solidFill>
                              <a:srgbClr val="FF0000"/>
                            </a:solidFill>
                            <a:latin typeface="Cambria Math" panose="02040503050406030204" pitchFamily="18" charset="0"/>
                          </a:rPr>
                        </m:ctrlPr>
                      </m:fPr>
                      <m:num>
                        <m:r>
                          <a:rPr lang="en-US" altLang="zh-TW" i="1">
                            <a:solidFill>
                              <a:srgbClr val="FF0000"/>
                            </a:solidFill>
                            <a:latin typeface="Cambria Math" panose="02040503050406030204" pitchFamily="18" charset="0"/>
                          </a:rPr>
                          <m:t>1</m:t>
                        </m:r>
                      </m:num>
                      <m:den>
                        <m:r>
                          <a:rPr lang="en-US" altLang="zh-TW" i="1">
                            <a:solidFill>
                              <a:srgbClr val="FF0000"/>
                            </a:solidFill>
                            <a:latin typeface="Cambria Math" panose="02040503050406030204" pitchFamily="18" charset="0"/>
                          </a:rPr>
                          <m:t>𝑛</m:t>
                        </m:r>
                      </m:den>
                    </m:f>
                  </m:oMath>
                </a14:m>
                <a:r>
                  <a:rPr lang="en-US" altLang="zh-TW" dirty="0">
                    <a:solidFill>
                      <a:srgbClr val="FF0000"/>
                    </a:solidFill>
                  </a:rPr>
                  <a:t> </a:t>
                </a:r>
                <a14:m>
                  <m:oMath xmlns:m="http://schemas.openxmlformats.org/officeDocument/2006/math">
                    <m:nary>
                      <m:naryPr>
                        <m:chr m:val="∑"/>
                        <m:ctrlPr>
                          <a:rPr lang="en-US" altLang="zh-TW" i="1">
                            <a:solidFill>
                              <a:srgbClr val="FF0000"/>
                            </a:solidFill>
                            <a:latin typeface="Cambria Math" panose="02040503050406030204" pitchFamily="18" charset="0"/>
                          </a:rPr>
                        </m:ctrlPr>
                      </m:naryPr>
                      <m:sub>
                        <m:r>
                          <a:rPr lang="en-US" altLang="zh-TW" b="0" i="1" smtClean="0">
                            <a:solidFill>
                              <a:srgbClr val="FF0000"/>
                            </a:solidFill>
                            <a:latin typeface="Cambria Math" panose="02040503050406030204" pitchFamily="18" charset="0"/>
                          </a:rPr>
                          <m:t>𝑠</m:t>
                        </m:r>
                        <m:r>
                          <a:rPr lang="en-US" altLang="zh-TW" i="1">
                            <a:solidFill>
                              <a:srgbClr val="FF0000"/>
                            </a:solidFill>
                            <a:latin typeface="Cambria Math" panose="02040503050406030204" pitchFamily="18" charset="0"/>
                          </a:rPr>
                          <m:t>=1</m:t>
                        </m:r>
                      </m:sub>
                      <m:sup>
                        <m:r>
                          <a:rPr lang="en-US" altLang="zh-TW" i="1">
                            <a:solidFill>
                              <a:srgbClr val="FF0000"/>
                            </a:solidFill>
                            <a:latin typeface="Cambria Math" panose="02040503050406030204" pitchFamily="18" charset="0"/>
                          </a:rPr>
                          <m:t>𝑛</m:t>
                        </m:r>
                      </m:sup>
                      <m:e>
                        <m:sSub>
                          <m:sSubPr>
                            <m:ctrlPr>
                              <a:rPr lang="en-US" altLang="zh-TW" i="1" dirty="0">
                                <a:solidFill>
                                  <a:srgbClr val="FF0000"/>
                                </a:solidFill>
                                <a:latin typeface="Cambria Math" panose="02040503050406030204" pitchFamily="18" charset="0"/>
                              </a:rPr>
                            </m:ctrlPr>
                          </m:sSubPr>
                          <m:e>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b="0" i="1" dirty="0" smtClean="0">
                                    <a:solidFill>
                                      <a:srgbClr val="FF0000"/>
                                    </a:solidFill>
                                    <a:latin typeface="Cambria Math" panose="02040503050406030204" pitchFamily="18" charset="0"/>
                                  </a:rPr>
                                  <m:t>𝑠</m:t>
                                </m:r>
                              </m:sub>
                            </m:sSub>
                            <m:r>
                              <a:rPr lang="en-US" altLang="zh-TW" i="1" baseline="30000" dirty="0">
                                <a:solidFill>
                                  <a:srgbClr val="FF0000"/>
                                </a:solidFill>
                                <a:latin typeface="Cambria Math" panose="02040503050406030204" pitchFamily="18" charset="0"/>
                              </a:rPr>
                              <m:t>𝑇</m:t>
                            </m:r>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b="0" i="1" dirty="0" smtClean="0">
                                <a:solidFill>
                                  <a:srgbClr val="FF0000"/>
                                </a:solidFill>
                                <a:latin typeface="Cambria Math" panose="02040503050406030204" pitchFamily="18" charset="0"/>
                              </a:rPr>
                              <m:t>𝑠</m:t>
                            </m:r>
                          </m:sub>
                        </m:sSub>
                      </m:e>
                    </m:nary>
                    <m:r>
                      <a:rPr lang="en-US" altLang="zh-TW" i="1">
                        <a:solidFill>
                          <a:srgbClr val="FF0000"/>
                        </a:solidFill>
                        <a:latin typeface="Cambria Math" panose="02040503050406030204" pitchFamily="18" charset="0"/>
                      </a:rPr>
                      <m:t>+</m:t>
                    </m:r>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b="0" i="1" dirty="0" smtClean="0">
                            <a:solidFill>
                              <a:srgbClr val="FF0000"/>
                            </a:solidFill>
                            <a:latin typeface="Cambria Math" panose="02040503050406030204" pitchFamily="18" charset="0"/>
                          </a:rPr>
                          <m:t>𝑟</m:t>
                        </m:r>
                      </m:sub>
                    </m:sSub>
                    <m:r>
                      <a:rPr lang="en-US" altLang="zh-TW" i="1" baseline="30000" dirty="0">
                        <a:solidFill>
                          <a:srgbClr val="FF0000"/>
                        </a:solidFill>
                        <a:latin typeface="Cambria Math" panose="02040503050406030204" pitchFamily="18" charset="0"/>
                      </a:rPr>
                      <m:t>𝑇</m:t>
                    </m:r>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b="0" i="1" dirty="0" smtClean="0">
                            <a:solidFill>
                              <a:srgbClr val="FF0000"/>
                            </a:solidFill>
                            <a:latin typeface="Cambria Math" panose="02040503050406030204" pitchFamily="18" charset="0"/>
                          </a:rPr>
                          <m:t>𝑟</m:t>
                        </m:r>
                      </m:sub>
                    </m:sSub>
                    <m:r>
                      <m:rPr>
                        <m:nor/>
                      </m:rPr>
                      <a:rPr lang="en-US" altLang="zh-TW" kern="100" dirty="0">
                        <a:solidFill>
                          <a:srgbClr val="7030A0"/>
                        </a:solidFill>
                        <a:latin typeface="Arial Unicode MS" pitchFamily="34" charset="-120"/>
                        <a:ea typeface="Arial Unicode MS" pitchFamily="34" charset="-120"/>
                        <a:cs typeface="Arial Unicode MS" pitchFamily="34" charset="-120"/>
                      </a:rPr>
                      <m:t>‧ ‧ ‧ </m:t>
                    </m:r>
                    <m:r>
                      <a:rPr lang="en-US" altLang="zh-TW" i="1" kern="100" dirty="0">
                        <a:solidFill>
                          <a:srgbClr val="7030A0"/>
                        </a:solidFill>
                        <a:latin typeface="Cambria Math" panose="02040503050406030204" pitchFamily="18" charset="0"/>
                        <a:ea typeface="Arial Unicode MS" pitchFamily="34" charset="-120"/>
                        <a:cs typeface="Arial Unicode MS" pitchFamily="34" charset="-120"/>
                      </a:rPr>
                      <m:t>②</m:t>
                    </m:r>
                  </m:oMath>
                </a14:m>
                <a:endParaRPr lang="en-US" altLang="zh-TW" dirty="0"/>
              </a:p>
            </p:txBody>
          </p:sp>
        </mc:Choice>
        <mc:Fallback>
          <p:sp>
            <p:nvSpPr>
              <p:cNvPr id="3" name="內容版面配置區 2">
                <a:extLst>
                  <a:ext uri="{FF2B5EF4-FFF2-40B4-BE49-F238E27FC236}">
                    <a16:creationId xmlns:a16="http://schemas.microsoft.com/office/drawing/2014/main" xmlns="" xmlns:a14="http://schemas.microsoft.com/office/drawing/2010/main" id="{7BDDF24F-0C04-4550-AB52-CA5B0946B663}"/>
                  </a:ext>
                </a:extLst>
              </p:cNvPr>
              <p:cNvSpPr>
                <a:spLocks noGrp="1" noRot="1" noChangeAspect="1" noMove="1" noResize="1" noEditPoints="1" noAdjustHandles="1" noChangeArrowheads="1" noChangeShapeType="1" noTextEdit="1"/>
              </p:cNvSpPr>
              <p:nvPr>
                <p:ph idx="1"/>
              </p:nvPr>
            </p:nvSpPr>
            <p:spPr>
              <a:blipFill>
                <a:blip r:embed="rId2" cstate="print"/>
                <a:stretch>
                  <a:fillRect l="-1111"/>
                </a:stretch>
              </a:blipFill>
            </p:spPr>
            <p:txBody>
              <a:bodyPr/>
              <a:lstStyle/>
              <a:p>
                <a:r>
                  <a:rPr lang="zh-TW" altLang="en-US" dirty="0" smtClean="0">
                    <a:noFill/>
                  </a:rPr>
                  <a:t> </a:t>
                </a:r>
                <a:endParaRPr lang="zh-TW" altLang="en-US" dirty="0">
                  <a:noFill/>
                </a:endParaRP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7</a:t>
            </a:fld>
            <a:endParaRPr lang="zh-TW" altLang="en-US"/>
          </a:p>
        </p:txBody>
      </p:sp>
    </p:spTree>
    <p:extLst>
      <p:ext uri="{BB962C8B-B14F-4D97-AF65-F5344CB8AC3E}">
        <p14:creationId xmlns:p14="http://schemas.microsoft.com/office/powerpoint/2010/main" xmlns="" val="22387822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xmlns="" id="{36B47CD1-E60C-4DD7-85A1-CC9C8B02A8A8}"/>
              </a:ext>
            </a:extLst>
          </p:cNvPr>
          <p:cNvSpPr>
            <a:spLocks noGrp="1"/>
          </p:cNvSpPr>
          <p:nvPr>
            <p:ph type="title"/>
          </p:nvPr>
        </p:nvSpPr>
        <p:spPr/>
        <p:txBody>
          <a:bodyPr/>
          <a:lstStyle/>
          <a:p>
            <a:r>
              <a:rPr lang="en-US" altLang="zh-TW" dirty="0"/>
              <a:t>Deriving metric MDS</a:t>
            </a:r>
            <a:endParaRPr lang="zh-TW" altLang="en-US" dirty="0"/>
          </a:p>
        </p:txBody>
      </p:sp>
      <mc:AlternateContent xmlns:mc="http://schemas.openxmlformats.org/markup-compatibility/2006">
        <mc:Choice xmlns:a14="http://schemas.microsoft.com/office/drawing/2010/main" xmlns="" Requires="a14">
          <p:sp>
            <p:nvSpPr>
              <p:cNvPr id="3" name="內容版面配置區 2">
                <a:extLst>
                  <a:ext uri="{FF2B5EF4-FFF2-40B4-BE49-F238E27FC236}">
                    <a16:creationId xmlns:a16="http://schemas.microsoft.com/office/drawing/2014/main" id="{6C4D4F04-2134-463B-BDC0-348F63D2D049}"/>
                  </a:ext>
                </a:extLst>
              </p:cNvPr>
              <p:cNvSpPr>
                <a:spLocks noGrp="1"/>
              </p:cNvSpPr>
              <p:nvPr>
                <p:ph idx="1"/>
              </p:nvPr>
            </p:nvSpPr>
            <p:spPr/>
            <p:txBody>
              <a:bodyPr/>
              <a:lstStyle/>
              <a:p>
                <a:pPr marL="0" indent="0">
                  <a:lnSpc>
                    <a:spcPct val="150000"/>
                  </a:lnSpc>
                  <a:buNone/>
                </a:pPr>
                <a14:m>
                  <m:oMathPara xmlns:m="http://schemas.openxmlformats.org/officeDocument/2006/math">
                    <m:oMathParaPr>
                      <m:jc m:val="left"/>
                    </m:oMathParaPr>
                    <m:oMath xmlns:m="http://schemas.openxmlformats.org/officeDocument/2006/math">
                      <m:f>
                        <m:fPr>
                          <m:ctrlPr>
                            <a:rPr lang="en-US" altLang="zh-TW" i="1" smtClean="0">
                              <a:solidFill>
                                <a:srgbClr val="FF0000"/>
                              </a:solidFill>
                              <a:latin typeface="Cambria Math" panose="02040503050406030204" pitchFamily="18" charset="0"/>
                            </a:rPr>
                          </m:ctrlPr>
                        </m:fPr>
                        <m:num>
                          <m:r>
                            <a:rPr lang="en-US" altLang="zh-TW" b="0" i="1" smtClean="0">
                              <a:solidFill>
                                <a:srgbClr val="FF0000"/>
                              </a:solidFill>
                              <a:latin typeface="Cambria Math" panose="02040503050406030204" pitchFamily="18" charset="0"/>
                            </a:rPr>
                            <m:t>1</m:t>
                          </m:r>
                        </m:num>
                        <m:den>
                          <m:sSup>
                            <m:sSupPr>
                              <m:ctrlPr>
                                <a:rPr lang="en-US" altLang="zh-TW" i="1" smtClean="0">
                                  <a:solidFill>
                                    <a:srgbClr val="FF0000"/>
                                  </a:solidFill>
                                  <a:latin typeface="Cambria Math" panose="02040503050406030204" pitchFamily="18" charset="0"/>
                                </a:rPr>
                              </m:ctrlPr>
                            </m:sSupPr>
                            <m:e>
                              <m:r>
                                <a:rPr lang="en-US" altLang="zh-TW" b="0" i="1" smtClean="0">
                                  <a:solidFill>
                                    <a:srgbClr val="FF0000"/>
                                  </a:solidFill>
                                  <a:latin typeface="Cambria Math" panose="02040503050406030204" pitchFamily="18" charset="0"/>
                                </a:rPr>
                                <m:t>𝑛</m:t>
                              </m:r>
                            </m:e>
                            <m:sup>
                              <m:r>
                                <a:rPr lang="en-US" altLang="zh-TW" b="0" i="1" smtClean="0">
                                  <a:solidFill>
                                    <a:srgbClr val="FF0000"/>
                                  </a:solidFill>
                                  <a:latin typeface="Cambria Math" panose="02040503050406030204" pitchFamily="18" charset="0"/>
                                </a:rPr>
                                <m:t>2</m:t>
                              </m:r>
                            </m:sup>
                          </m:sSup>
                        </m:den>
                      </m:f>
                      <m:nary>
                        <m:naryPr>
                          <m:chr m:val="∑"/>
                          <m:ctrlPr>
                            <a:rPr lang="en-US" altLang="zh-TW" i="1" smtClean="0">
                              <a:solidFill>
                                <a:srgbClr val="FF0000"/>
                              </a:solidFill>
                              <a:latin typeface="Cambria Math" panose="02040503050406030204" pitchFamily="18" charset="0"/>
                            </a:rPr>
                          </m:ctrlPr>
                        </m:naryPr>
                        <m:sub>
                          <m:r>
                            <m:rPr>
                              <m:brk m:alnAt="23"/>
                            </m:rPr>
                            <a:rPr lang="en-US" altLang="zh-TW" b="0" i="1" smtClean="0">
                              <a:solidFill>
                                <a:srgbClr val="FF0000"/>
                              </a:solidFill>
                              <a:latin typeface="Cambria Math" panose="02040503050406030204" pitchFamily="18" charset="0"/>
                            </a:rPr>
                            <m:t>𝑟</m:t>
                          </m:r>
                          <m:r>
                            <a:rPr lang="en-US" altLang="zh-TW" b="0" i="1" smtClean="0">
                              <a:solidFill>
                                <a:srgbClr val="FF0000"/>
                              </a:solidFill>
                              <a:latin typeface="Cambria Math" panose="02040503050406030204" pitchFamily="18" charset="0"/>
                            </a:rPr>
                            <m:t>=1</m:t>
                          </m:r>
                        </m:sub>
                        <m:sup>
                          <m:r>
                            <a:rPr lang="en-US" altLang="zh-TW" b="0" i="1" smtClean="0">
                              <a:solidFill>
                                <a:srgbClr val="FF0000"/>
                              </a:solidFill>
                              <a:latin typeface="Cambria Math" panose="02040503050406030204" pitchFamily="18" charset="0"/>
                            </a:rPr>
                            <m:t>𝑛</m:t>
                          </m:r>
                        </m:sup>
                        <m:e>
                          <m:nary>
                            <m:naryPr>
                              <m:chr m:val="∑"/>
                              <m:ctrlPr>
                                <a:rPr lang="en-US" altLang="zh-TW" i="1" smtClean="0">
                                  <a:solidFill>
                                    <a:srgbClr val="FF0000"/>
                                  </a:solidFill>
                                  <a:latin typeface="Cambria Math" panose="02040503050406030204" pitchFamily="18" charset="0"/>
                                </a:rPr>
                              </m:ctrlPr>
                            </m:naryPr>
                            <m:sub>
                              <m:r>
                                <m:rPr>
                                  <m:brk m:alnAt="23"/>
                                </m:rPr>
                                <a:rPr lang="en-US" altLang="zh-TW" b="0" i="1" smtClean="0">
                                  <a:solidFill>
                                    <a:srgbClr val="FF0000"/>
                                  </a:solidFill>
                                  <a:latin typeface="Cambria Math" panose="02040503050406030204" pitchFamily="18" charset="0"/>
                                </a:rPr>
                                <m:t>𝑠</m:t>
                              </m:r>
                              <m:r>
                                <a:rPr lang="en-US" altLang="zh-TW" b="0" i="1" smtClean="0">
                                  <a:solidFill>
                                    <a:srgbClr val="FF0000"/>
                                  </a:solidFill>
                                  <a:latin typeface="Cambria Math" panose="02040503050406030204" pitchFamily="18" charset="0"/>
                                </a:rPr>
                                <m:t>=1</m:t>
                              </m:r>
                            </m:sub>
                            <m:sup>
                              <m:r>
                                <a:rPr lang="en-US" altLang="zh-TW" b="0" i="1" smtClean="0">
                                  <a:solidFill>
                                    <a:srgbClr val="FF0000"/>
                                  </a:solidFill>
                                  <a:latin typeface="Cambria Math" panose="02040503050406030204" pitchFamily="18" charset="0"/>
                                </a:rPr>
                                <m:t>𝑛</m:t>
                              </m:r>
                            </m:sup>
                            <m:e>
                              <m:sSubSup>
                                <m:sSubSupPr>
                                  <m:ctrlPr>
                                    <a:rPr lang="en-US" altLang="zh-TW" i="1">
                                      <a:solidFill>
                                        <a:srgbClr val="FF0000"/>
                                      </a:solidFill>
                                      <a:latin typeface="Cambria Math" panose="02040503050406030204" pitchFamily="18" charset="0"/>
                                    </a:rPr>
                                  </m:ctrlPr>
                                </m:sSubSupPr>
                                <m:e>
                                  <m:r>
                                    <a:rPr lang="en-US" altLang="zh-TW" i="1">
                                      <a:solidFill>
                                        <a:srgbClr val="FF0000"/>
                                      </a:solidFill>
                                      <a:latin typeface="Cambria Math" panose="02040503050406030204" pitchFamily="18" charset="0"/>
                                    </a:rPr>
                                    <m:t>𝑑</m:t>
                                  </m:r>
                                </m:e>
                                <m:sub>
                                  <m:r>
                                    <a:rPr lang="en-US" altLang="zh-TW" i="1">
                                      <a:solidFill>
                                        <a:srgbClr val="FF0000"/>
                                      </a:solidFill>
                                      <a:latin typeface="Cambria Math" panose="02040503050406030204" pitchFamily="18" charset="0"/>
                                    </a:rPr>
                                    <m:t>𝑟𝑠</m:t>
                                  </m:r>
                                </m:sub>
                                <m:sup>
                                  <m:r>
                                    <a:rPr lang="en-US" altLang="zh-TW" i="1">
                                      <a:solidFill>
                                        <a:srgbClr val="FF0000"/>
                                      </a:solidFill>
                                      <a:latin typeface="Cambria Math" panose="02040503050406030204" pitchFamily="18" charset="0"/>
                                    </a:rPr>
                                    <m:t>2</m:t>
                                  </m:r>
                                </m:sup>
                              </m:sSubSup>
                              <m:r>
                                <a:rPr lang="en-US" altLang="zh-TW" b="0" i="1" smtClean="0">
                                  <a:solidFill>
                                    <a:schemeClr val="tx1"/>
                                  </a:solidFill>
                                  <a:latin typeface="Cambria Math" panose="02040503050406030204" pitchFamily="18" charset="0"/>
                                </a:rPr>
                                <m:t>=</m:t>
                              </m:r>
                              <m:f>
                                <m:fPr>
                                  <m:ctrlPr>
                                    <a:rPr lang="en-US" altLang="zh-TW" i="1" smtClean="0">
                                      <a:solidFill>
                                        <a:schemeClr val="tx1"/>
                                      </a:solidFill>
                                      <a:latin typeface="Cambria Math" panose="02040503050406030204" pitchFamily="18" charset="0"/>
                                    </a:rPr>
                                  </m:ctrlPr>
                                </m:fPr>
                                <m:num>
                                  <m:r>
                                    <a:rPr lang="en-US" altLang="zh-TW" i="1">
                                      <a:solidFill>
                                        <a:schemeClr val="tx1"/>
                                      </a:solidFill>
                                      <a:latin typeface="Cambria Math" panose="02040503050406030204" pitchFamily="18" charset="0"/>
                                    </a:rPr>
                                    <m:t>1</m:t>
                                  </m:r>
                                </m:num>
                                <m:den>
                                  <m:sSup>
                                    <m:sSupPr>
                                      <m:ctrlPr>
                                        <a:rPr lang="en-US" altLang="zh-TW" i="1">
                                          <a:solidFill>
                                            <a:schemeClr val="tx1"/>
                                          </a:solidFill>
                                          <a:latin typeface="Cambria Math" panose="02040503050406030204" pitchFamily="18" charset="0"/>
                                        </a:rPr>
                                      </m:ctrlPr>
                                    </m:sSupPr>
                                    <m:e>
                                      <m:r>
                                        <a:rPr lang="en-US" altLang="zh-TW" i="1">
                                          <a:solidFill>
                                            <a:schemeClr val="tx1"/>
                                          </a:solidFill>
                                          <a:latin typeface="Cambria Math" panose="02040503050406030204" pitchFamily="18" charset="0"/>
                                        </a:rPr>
                                        <m:t>𝑛</m:t>
                                      </m:r>
                                    </m:e>
                                    <m:sup>
                                      <m:r>
                                        <a:rPr lang="en-US" altLang="zh-TW" i="1">
                                          <a:solidFill>
                                            <a:schemeClr val="tx1"/>
                                          </a:solidFill>
                                          <a:latin typeface="Cambria Math" panose="02040503050406030204" pitchFamily="18" charset="0"/>
                                        </a:rPr>
                                        <m:t>2</m:t>
                                      </m:r>
                                    </m:sup>
                                  </m:sSup>
                                </m:den>
                              </m:f>
                              <m:nary>
                                <m:naryPr>
                                  <m:chr m:val="∑"/>
                                  <m:ctrlPr>
                                    <a:rPr lang="en-US" altLang="zh-TW" i="1">
                                      <a:solidFill>
                                        <a:schemeClr val="tx1"/>
                                      </a:solidFill>
                                      <a:latin typeface="Cambria Math" panose="02040503050406030204" pitchFamily="18" charset="0"/>
                                    </a:rPr>
                                  </m:ctrlPr>
                                </m:naryPr>
                                <m:sub>
                                  <m:r>
                                    <m:rPr>
                                      <m:brk m:alnAt="23"/>
                                    </m:rPr>
                                    <a:rPr lang="en-US" altLang="zh-TW" i="1">
                                      <a:solidFill>
                                        <a:schemeClr val="tx1"/>
                                      </a:solidFill>
                                      <a:latin typeface="Cambria Math" panose="02040503050406030204" pitchFamily="18" charset="0"/>
                                    </a:rPr>
                                    <m:t>𝑟</m:t>
                                  </m:r>
                                  <m:r>
                                    <a:rPr lang="en-US" altLang="zh-TW" i="1">
                                      <a:solidFill>
                                        <a:schemeClr val="tx1"/>
                                      </a:solidFill>
                                      <a:latin typeface="Cambria Math" panose="02040503050406030204" pitchFamily="18" charset="0"/>
                                    </a:rPr>
                                    <m:t>=1</m:t>
                                  </m:r>
                                </m:sub>
                                <m:sup>
                                  <m:r>
                                    <a:rPr lang="en-US" altLang="zh-TW" i="1">
                                      <a:solidFill>
                                        <a:schemeClr val="tx1"/>
                                      </a:solidFill>
                                      <a:latin typeface="Cambria Math" panose="02040503050406030204" pitchFamily="18" charset="0"/>
                                    </a:rPr>
                                    <m:t>𝑛</m:t>
                                  </m:r>
                                </m:sup>
                                <m:e>
                                  <m:nary>
                                    <m:naryPr>
                                      <m:chr m:val="∑"/>
                                      <m:ctrlPr>
                                        <a:rPr lang="en-US" altLang="zh-TW" i="1">
                                          <a:solidFill>
                                            <a:schemeClr val="tx1"/>
                                          </a:solidFill>
                                          <a:latin typeface="Cambria Math" panose="02040503050406030204" pitchFamily="18" charset="0"/>
                                        </a:rPr>
                                      </m:ctrlPr>
                                    </m:naryPr>
                                    <m:sub>
                                      <m:r>
                                        <m:rPr>
                                          <m:brk m:alnAt="23"/>
                                        </m:rPr>
                                        <a:rPr lang="en-US" altLang="zh-TW" i="1">
                                          <a:solidFill>
                                            <a:schemeClr val="tx1"/>
                                          </a:solidFill>
                                          <a:latin typeface="Cambria Math" panose="02040503050406030204" pitchFamily="18" charset="0"/>
                                        </a:rPr>
                                        <m:t>𝑠</m:t>
                                      </m:r>
                                      <m:r>
                                        <a:rPr lang="en-US" altLang="zh-TW" i="1">
                                          <a:solidFill>
                                            <a:schemeClr val="tx1"/>
                                          </a:solidFill>
                                          <a:latin typeface="Cambria Math" panose="02040503050406030204" pitchFamily="18" charset="0"/>
                                        </a:rPr>
                                        <m:t>=1</m:t>
                                      </m:r>
                                    </m:sub>
                                    <m:sup>
                                      <m:r>
                                        <a:rPr lang="en-US" altLang="zh-TW" i="1">
                                          <a:solidFill>
                                            <a:schemeClr val="tx1"/>
                                          </a:solidFill>
                                          <a:latin typeface="Cambria Math" panose="02040503050406030204" pitchFamily="18" charset="0"/>
                                        </a:rPr>
                                        <m:t>𝑛</m:t>
                                      </m:r>
                                    </m:sup>
                                    <m:e>
                                      <m:r>
                                        <a:rPr lang="en-US" altLang="zh-TW" b="0" i="1" smtClean="0">
                                          <a:solidFill>
                                            <a:schemeClr val="tx1"/>
                                          </a:solidFill>
                                          <a:latin typeface="Cambria Math" panose="02040503050406030204" pitchFamily="18" charset="0"/>
                                        </a:rPr>
                                        <m:t>(</m:t>
                                      </m:r>
                                      <m:sSub>
                                        <m:sSubPr>
                                          <m:ctrlPr>
                                            <a:rPr lang="en-US" altLang="zh-TW" i="1" dirty="0">
                                              <a:solidFill>
                                                <a:schemeClr val="tx1"/>
                                              </a:solidFill>
                                              <a:latin typeface="Cambria Math" panose="02040503050406030204" pitchFamily="18" charset="0"/>
                                            </a:rPr>
                                          </m:ctrlPr>
                                        </m:sSubPr>
                                        <m:e>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𝑟</m:t>
                                          </m:r>
                                        </m:sub>
                                      </m:sSub>
                                      <m:r>
                                        <a:rPr lang="en-US" altLang="zh-TW" i="1" baseline="30000" dirty="0">
                                          <a:solidFill>
                                            <a:schemeClr val="tx1"/>
                                          </a:solidFill>
                                          <a:latin typeface="Cambria Math" panose="02040503050406030204" pitchFamily="18" charset="0"/>
                                        </a:rPr>
                                        <m:t>𝑇</m:t>
                                      </m:r>
                                      <m:sSub>
                                        <m:sSubPr>
                                          <m:ctrlPr>
                                            <a:rPr lang="en-US" altLang="zh-TW" i="1" dirty="0">
                                              <a:solidFill>
                                                <a:schemeClr val="tx1"/>
                                              </a:solidFill>
                                              <a:latin typeface="Cambria Math" panose="02040503050406030204" pitchFamily="18" charset="0"/>
                                            </a:rPr>
                                          </m:ctrlPr>
                                        </m:sSubPr>
                                        <m:e>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𝑟</m:t>
                                          </m:r>
                                        </m:sub>
                                      </m:sSub>
                                      <m:r>
                                        <a:rPr lang="en-US" altLang="zh-TW" i="1" dirty="0">
                                          <a:solidFill>
                                            <a:schemeClr val="tx1"/>
                                          </a:solidFill>
                                          <a:latin typeface="Cambria Math" panose="02040503050406030204" pitchFamily="18" charset="0"/>
                                        </a:rPr>
                                        <m:t>+</m:t>
                                      </m:r>
                                      <m:sSub>
                                        <m:sSubPr>
                                          <m:ctrlPr>
                                            <a:rPr lang="en-US" altLang="zh-TW" i="1" dirty="0">
                                              <a:solidFill>
                                                <a:schemeClr val="tx1"/>
                                              </a:solidFill>
                                              <a:latin typeface="Cambria Math" panose="02040503050406030204" pitchFamily="18" charset="0"/>
                                            </a:rPr>
                                          </m:ctrlPr>
                                        </m:sSubPr>
                                        <m:e>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𝑠</m:t>
                                          </m:r>
                                        </m:sub>
                                      </m:sSub>
                                      <m:r>
                                        <a:rPr lang="en-US" altLang="zh-TW" i="1" baseline="30000" dirty="0">
                                          <a:solidFill>
                                            <a:schemeClr val="tx1"/>
                                          </a:solidFill>
                                          <a:latin typeface="Cambria Math" panose="02040503050406030204" pitchFamily="18" charset="0"/>
                                        </a:rPr>
                                        <m:t>𝑇</m:t>
                                      </m:r>
                                      <m:sSub>
                                        <m:sSubPr>
                                          <m:ctrlPr>
                                            <a:rPr lang="en-US" altLang="zh-TW" i="1" dirty="0">
                                              <a:solidFill>
                                                <a:schemeClr val="tx1"/>
                                              </a:solidFill>
                                              <a:latin typeface="Cambria Math" panose="02040503050406030204" pitchFamily="18" charset="0"/>
                                            </a:rPr>
                                          </m:ctrlPr>
                                        </m:sSubPr>
                                        <m:e>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𝑠</m:t>
                                          </m:r>
                                        </m:sub>
                                      </m:sSub>
                                      <m:r>
                                        <a:rPr lang="en-US" altLang="zh-TW" i="1" dirty="0">
                                          <a:solidFill>
                                            <a:schemeClr val="tx1"/>
                                          </a:solidFill>
                                          <a:latin typeface="Cambria Math" panose="02040503050406030204" pitchFamily="18" charset="0"/>
                                        </a:rPr>
                                        <m:t>−</m:t>
                                      </m:r>
                                      <m:sSub>
                                        <m:sSubPr>
                                          <m:ctrlPr>
                                            <a:rPr lang="en-US" altLang="zh-TW" i="1" dirty="0">
                                              <a:solidFill>
                                                <a:schemeClr val="tx1"/>
                                              </a:solidFill>
                                              <a:latin typeface="Cambria Math" panose="02040503050406030204" pitchFamily="18" charset="0"/>
                                            </a:rPr>
                                          </m:ctrlPr>
                                        </m:sSubPr>
                                        <m:e>
                                          <m:r>
                                            <a:rPr lang="en-US" altLang="zh-TW" i="1" dirty="0">
                                              <a:solidFill>
                                                <a:schemeClr val="tx1"/>
                                              </a:solidFill>
                                              <a:latin typeface="Cambria Math" panose="02040503050406030204" pitchFamily="18" charset="0"/>
                                            </a:rPr>
                                            <m:t>2</m:t>
                                          </m:r>
                                          <m:sSub>
                                            <m:sSubPr>
                                              <m:ctrlPr>
                                                <a:rPr lang="en-US" altLang="zh-TW" i="1" dirty="0">
                                                  <a:solidFill>
                                                    <a:schemeClr val="tx1"/>
                                                  </a:solidFill>
                                                  <a:latin typeface="Cambria Math" panose="02040503050406030204" pitchFamily="18" charset="0"/>
                                                </a:rPr>
                                              </m:ctrlPr>
                                            </m:sSubPr>
                                            <m:e>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𝑟</m:t>
                                              </m:r>
                                            </m:sub>
                                          </m:sSub>
                                          <m:r>
                                            <a:rPr lang="en-US" altLang="zh-TW" i="1" baseline="30000" dirty="0">
                                              <a:solidFill>
                                                <a:schemeClr val="tx1"/>
                                              </a:solidFill>
                                              <a:latin typeface="Cambria Math" panose="02040503050406030204" pitchFamily="18" charset="0"/>
                                            </a:rPr>
                                            <m:t>𝑇</m:t>
                                          </m:r>
                                          <m:acc>
                                            <m:accPr>
                                              <m:chr m:val="⃑"/>
                                              <m:ctrlPr>
                                                <a:rPr lang="en-US" altLang="zh-TW" i="1" dirty="0">
                                                  <a:solidFill>
                                                    <a:schemeClr val="tx1"/>
                                                  </a:solidFill>
                                                  <a:latin typeface="Cambria Math" panose="02040503050406030204" pitchFamily="18" charset="0"/>
                                                </a:rPr>
                                              </m:ctrlPr>
                                            </m:accPr>
                                            <m:e>
                                              <m:r>
                                                <a:rPr lang="en-US" altLang="zh-TW" i="1" dirty="0">
                                                  <a:solidFill>
                                                    <a:schemeClr val="tx1"/>
                                                  </a:solidFill>
                                                  <a:latin typeface="Cambria Math" panose="02040503050406030204" pitchFamily="18" charset="0"/>
                                                </a:rPr>
                                                <m:t>𝑥</m:t>
                                              </m:r>
                                            </m:e>
                                          </m:acc>
                                        </m:e>
                                        <m:sub>
                                          <m:r>
                                            <a:rPr lang="en-US" altLang="zh-TW" i="1" dirty="0">
                                              <a:solidFill>
                                                <a:schemeClr val="tx1"/>
                                              </a:solidFill>
                                              <a:latin typeface="Cambria Math" panose="02040503050406030204" pitchFamily="18" charset="0"/>
                                            </a:rPr>
                                            <m:t>𝑠</m:t>
                                          </m:r>
                                        </m:sub>
                                      </m:sSub>
                                      <m:r>
                                        <a:rPr lang="en-US" altLang="zh-TW" b="0" i="1" smtClean="0">
                                          <a:solidFill>
                                            <a:schemeClr val="tx1"/>
                                          </a:solidFill>
                                          <a:latin typeface="Cambria Math" panose="02040503050406030204" pitchFamily="18" charset="0"/>
                                        </a:rPr>
                                        <m:t>)</m:t>
                                      </m:r>
                                    </m:e>
                                  </m:nary>
                                </m:e>
                              </m:nary>
                            </m:e>
                          </m:nary>
                        </m:e>
                      </m:nary>
                    </m:oMath>
                  </m:oMathPara>
                </a14:m>
                <a:endParaRPr lang="en-US" altLang="zh-TW" dirty="0"/>
              </a:p>
              <a:p>
                <a:pPr marL="0" indent="0">
                  <a:lnSpc>
                    <a:spcPct val="150000"/>
                  </a:lnSpc>
                  <a:buNone/>
                </a:pPr>
                <a14:m>
                  <m:oMathPara xmlns:m="http://schemas.openxmlformats.org/officeDocument/2006/math">
                    <m:oMathParaPr>
                      <m:jc m:val="left"/>
                    </m:oMathParaPr>
                    <m:oMath xmlns:m="http://schemas.openxmlformats.org/officeDocument/2006/math">
                      <m:r>
                        <a:rPr lang="en-US" altLang="zh-TW" i="1">
                          <a:latin typeface="Cambria Math" panose="02040503050406030204" pitchFamily="18" charset="0"/>
                        </a:rPr>
                        <m:t>=</m:t>
                      </m:r>
                      <m:f>
                        <m:fPr>
                          <m:ctrlPr>
                            <a:rPr lang="en-US" altLang="zh-TW" i="1">
                              <a:latin typeface="Cambria Math" panose="02040503050406030204" pitchFamily="18" charset="0"/>
                            </a:rPr>
                          </m:ctrlPr>
                        </m:fPr>
                        <m:num>
                          <m:r>
                            <a:rPr lang="en-US" altLang="zh-TW" i="1">
                              <a:latin typeface="Cambria Math" panose="02040503050406030204" pitchFamily="18" charset="0"/>
                            </a:rPr>
                            <m:t>1</m:t>
                          </m:r>
                        </m:num>
                        <m:den>
                          <m:sSup>
                            <m:sSupPr>
                              <m:ctrlPr>
                                <a:rPr lang="en-US" altLang="zh-TW" i="1">
                                  <a:latin typeface="Cambria Math" panose="02040503050406030204" pitchFamily="18" charset="0"/>
                                </a:rPr>
                              </m:ctrlPr>
                            </m:sSupPr>
                            <m:e>
                              <m:r>
                                <a:rPr lang="en-US" altLang="zh-TW" i="1">
                                  <a:latin typeface="Cambria Math" panose="02040503050406030204" pitchFamily="18" charset="0"/>
                                </a:rPr>
                                <m:t>𝑛</m:t>
                              </m:r>
                            </m:e>
                            <m:sup>
                              <m:r>
                                <a:rPr lang="en-US" altLang="zh-TW" i="1">
                                  <a:latin typeface="Cambria Math" panose="02040503050406030204" pitchFamily="18" charset="0"/>
                                </a:rPr>
                                <m:t>2</m:t>
                              </m:r>
                            </m:sup>
                          </m:sSup>
                        </m:den>
                      </m:f>
                      <m:r>
                        <a:rPr lang="en-US" altLang="zh-TW" b="0" i="1" smtClean="0">
                          <a:latin typeface="Cambria Math" panose="02040503050406030204" pitchFamily="18" charset="0"/>
                        </a:rPr>
                        <m:t>[</m:t>
                      </m:r>
                      <m:r>
                        <a:rPr lang="en-US" altLang="zh-TW" b="0" i="1" smtClean="0">
                          <a:latin typeface="Cambria Math" panose="02040503050406030204" pitchFamily="18" charset="0"/>
                        </a:rPr>
                        <m:t>𝑛</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𝑟</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r>
                            <a:rPr lang="en-US" altLang="zh-TW" i="1" baseline="30000" dirty="0">
                              <a:latin typeface="Cambria Math" panose="02040503050406030204" pitchFamily="18" charset="0"/>
                            </a:rPr>
                            <m:t>𝑇</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e>
                      </m:nary>
                      <m:r>
                        <a:rPr lang="en-US" altLang="zh-TW" b="0" i="1" smtClean="0">
                          <a:latin typeface="Cambria Math" panose="02040503050406030204" pitchFamily="18" charset="0"/>
                        </a:rPr>
                        <m:t>+</m:t>
                      </m:r>
                      <m:r>
                        <a:rPr lang="en-US" altLang="zh-TW" i="1">
                          <a:latin typeface="Cambria Math" panose="02040503050406030204" pitchFamily="18" charset="0"/>
                        </a:rPr>
                        <m:t>𝑛</m:t>
                      </m:r>
                      <m:nary>
                        <m:naryPr>
                          <m:chr m:val="∑"/>
                          <m:ctrlPr>
                            <a:rPr lang="en-US" altLang="zh-TW" i="1">
                              <a:latin typeface="Cambria Math" panose="02040503050406030204" pitchFamily="18" charset="0"/>
                            </a:rPr>
                          </m:ctrlPr>
                        </m:naryPr>
                        <m:sub>
                          <m:r>
                            <a:rPr lang="en-US" altLang="zh-TW" b="0" i="1" smtClean="0">
                              <a:latin typeface="Cambria Math" panose="02040503050406030204" pitchFamily="18" charset="0"/>
                            </a:rPr>
                            <m:t>𝑠</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b="0" i="1" dirty="0" smtClean="0">
                                  <a:latin typeface="Cambria Math" panose="02040503050406030204" pitchFamily="18" charset="0"/>
                                </a:rPr>
                                <m:t>𝑠</m:t>
                              </m:r>
                            </m:sub>
                          </m:sSub>
                          <m:r>
                            <a:rPr lang="en-US" altLang="zh-TW" i="1" baseline="30000" dirty="0">
                              <a:latin typeface="Cambria Math" panose="02040503050406030204" pitchFamily="18" charset="0"/>
                            </a:rPr>
                            <m:t>𝑇</m:t>
                          </m:r>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b="0" i="1" dirty="0" smtClean="0">
                                  <a:latin typeface="Cambria Math" panose="02040503050406030204" pitchFamily="18" charset="0"/>
                                </a:rPr>
                                <m:t>𝑠</m:t>
                              </m:r>
                            </m:sub>
                          </m:sSub>
                        </m:e>
                      </m:nary>
                      <m:r>
                        <a:rPr lang="en-US" altLang="zh-TW" b="0" i="1" dirty="0" smtClean="0">
                          <a:latin typeface="Cambria Math" panose="02040503050406030204" pitchFamily="18" charset="0"/>
                        </a:rPr>
                        <m:t>−2</m:t>
                      </m:r>
                      <m:nary>
                        <m:naryPr>
                          <m:chr m:val="∑"/>
                          <m:ctrlPr>
                            <a:rPr lang="en-US" altLang="zh-TW" b="0" i="1" dirty="0" smtClean="0">
                              <a:latin typeface="Cambria Math" panose="02040503050406030204" pitchFamily="18" charset="0"/>
                            </a:rPr>
                          </m:ctrlPr>
                        </m:naryPr>
                        <m:sub>
                          <m:r>
                            <m:rPr>
                              <m:brk m:alnAt="23"/>
                            </m:rPr>
                            <a:rPr lang="en-US" altLang="zh-TW" b="0" i="1" dirty="0" smtClean="0">
                              <a:latin typeface="Cambria Math" panose="02040503050406030204" pitchFamily="18" charset="0"/>
                            </a:rPr>
                            <m:t>𝑠</m:t>
                          </m:r>
                          <m:r>
                            <a:rPr lang="en-US" altLang="zh-TW" b="0" i="1" dirty="0" smtClean="0">
                              <a:latin typeface="Cambria Math" panose="02040503050406030204" pitchFamily="18" charset="0"/>
                            </a:rPr>
                            <m:t>=1</m:t>
                          </m:r>
                        </m:sub>
                        <m:sup>
                          <m:r>
                            <a:rPr lang="en-US" altLang="zh-TW" b="0" i="1" dirty="0" smtClean="0">
                              <a:latin typeface="Cambria Math" panose="02040503050406030204" pitchFamily="18" charset="0"/>
                            </a:rPr>
                            <m:t>𝑛</m:t>
                          </m:r>
                        </m:sup>
                        <m:e>
                          <m:sSup>
                            <m:sSupPr>
                              <m:ctrlPr>
                                <a:rPr lang="en-US" altLang="zh-TW" b="0" i="1" dirty="0" smtClean="0">
                                  <a:latin typeface="Cambria Math" panose="02040503050406030204" pitchFamily="18" charset="0"/>
                                </a:rPr>
                              </m:ctrlPr>
                            </m:sSupPr>
                            <m:e>
                              <m:r>
                                <a:rPr lang="en-US" altLang="zh-TW" b="0" i="1" dirty="0" smtClean="0">
                                  <a:latin typeface="Cambria Math" panose="02040503050406030204" pitchFamily="18" charset="0"/>
                                </a:rPr>
                                <m:t>(</m:t>
                              </m:r>
                              <m:nary>
                                <m:naryPr>
                                  <m:chr m:val="∑"/>
                                  <m:ctrlPr>
                                    <a:rPr lang="en-US" altLang="zh-TW" i="1">
                                      <a:latin typeface="Cambria Math" panose="02040503050406030204" pitchFamily="18" charset="0"/>
                                    </a:rPr>
                                  </m:ctrlPr>
                                </m:naryPr>
                                <m:sub>
                                  <m:r>
                                    <m:rPr>
                                      <m:brk m:alnAt="23"/>
                                    </m:rPr>
                                    <a:rPr lang="en-US" altLang="zh-TW" i="1">
                                      <a:latin typeface="Cambria Math" panose="02040503050406030204" pitchFamily="18" charset="0"/>
                                    </a:rPr>
                                    <m:t>𝑟</m:t>
                                  </m:r>
                                  <m:r>
                                    <a:rPr lang="en-US" altLang="zh-TW" i="1">
                                      <a:latin typeface="Cambria Math" panose="02040503050406030204" pitchFamily="18" charset="0"/>
                                    </a:rPr>
                                    <m:t>=1</m:t>
                                  </m:r>
                                </m:sub>
                                <m:sup>
                                  <m:r>
                                    <a:rPr lang="en-US" altLang="zh-TW" i="1">
                                      <a:latin typeface="Cambria Math" panose="02040503050406030204" pitchFamily="18" charset="0"/>
                                    </a:rPr>
                                    <m:t>𝑛</m:t>
                                  </m:r>
                                </m:sup>
                                <m:e>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𝑟</m:t>
                                      </m:r>
                                    </m:sub>
                                  </m:sSub>
                                </m:e>
                              </m:nary>
                              <m:r>
                                <a:rPr lang="en-US" altLang="zh-TW" b="0" i="1" dirty="0" smtClean="0">
                                  <a:latin typeface="Cambria Math" panose="02040503050406030204" pitchFamily="18" charset="0"/>
                                </a:rPr>
                                <m:t>)</m:t>
                              </m:r>
                            </m:e>
                            <m:sup>
                              <m:r>
                                <a:rPr lang="en-US" altLang="zh-TW" b="0" i="1" dirty="0" smtClean="0">
                                  <a:latin typeface="Cambria Math" panose="02040503050406030204" pitchFamily="18" charset="0"/>
                                </a:rPr>
                                <m:t>𝑇</m:t>
                              </m:r>
                            </m:sup>
                          </m:sSup>
                          <m:sSub>
                            <m:sSubPr>
                              <m:ctrlPr>
                                <a:rPr lang="en-US" altLang="zh-TW" i="1" dirty="0">
                                  <a:latin typeface="Cambria Math" panose="02040503050406030204" pitchFamily="18" charset="0"/>
                                </a:rPr>
                              </m:ctrlPr>
                            </m:sSubPr>
                            <m:e>
                              <m:acc>
                                <m:accPr>
                                  <m:chr m:val="⃑"/>
                                  <m:ctrlPr>
                                    <a:rPr lang="en-US" altLang="zh-TW" i="1" dirty="0">
                                      <a:latin typeface="Cambria Math" panose="02040503050406030204" pitchFamily="18" charset="0"/>
                                    </a:rPr>
                                  </m:ctrlPr>
                                </m:accPr>
                                <m:e>
                                  <m:r>
                                    <a:rPr lang="en-US" altLang="zh-TW" i="1" dirty="0">
                                      <a:latin typeface="Cambria Math" panose="02040503050406030204" pitchFamily="18" charset="0"/>
                                    </a:rPr>
                                    <m:t>𝑥</m:t>
                                  </m:r>
                                </m:e>
                              </m:acc>
                            </m:e>
                            <m:sub>
                              <m:r>
                                <a:rPr lang="en-US" altLang="zh-TW" i="1" dirty="0">
                                  <a:latin typeface="Cambria Math" panose="02040503050406030204" pitchFamily="18" charset="0"/>
                                </a:rPr>
                                <m:t>𝑠</m:t>
                              </m:r>
                            </m:sub>
                          </m:sSub>
                          <m:r>
                            <a:rPr lang="en-US" altLang="zh-TW" b="0" i="1" dirty="0" smtClean="0">
                              <a:latin typeface="Cambria Math" panose="02040503050406030204" pitchFamily="18" charset="0"/>
                            </a:rPr>
                            <m:t>]</m:t>
                          </m:r>
                        </m:e>
                      </m:nary>
                    </m:oMath>
                  </m:oMathPara>
                </a14:m>
                <a:endParaRPr lang="en-US" altLang="zh-TW" dirty="0"/>
              </a:p>
              <a:p>
                <a:pPr marL="0" indent="0">
                  <a:lnSpc>
                    <a:spcPct val="150000"/>
                  </a:lnSpc>
                  <a:buNone/>
                </a:pPr>
                <a14:m>
                  <m:oMathPara xmlns:m="http://schemas.openxmlformats.org/officeDocument/2006/math">
                    <m:oMathParaPr>
                      <m:jc m:val="left"/>
                    </m:oMathParaPr>
                    <m:oMath xmlns:m="http://schemas.openxmlformats.org/officeDocument/2006/math">
                      <m:r>
                        <a:rPr lang="en-US" altLang="zh-TW" b="0" i="1" smtClean="0">
                          <a:latin typeface="Cambria Math" panose="02040503050406030204" pitchFamily="18" charset="0"/>
                        </a:rPr>
                        <m:t>=</m:t>
                      </m:r>
                      <m:f>
                        <m:fPr>
                          <m:ctrlPr>
                            <a:rPr lang="en-US" altLang="zh-TW" b="0" i="1" smtClean="0">
                              <a:solidFill>
                                <a:srgbClr val="FF0000"/>
                              </a:solidFill>
                              <a:latin typeface="Cambria Math" panose="02040503050406030204" pitchFamily="18" charset="0"/>
                            </a:rPr>
                          </m:ctrlPr>
                        </m:fPr>
                        <m:num>
                          <m:r>
                            <a:rPr lang="en-US" altLang="zh-TW" b="0" i="1" smtClean="0">
                              <a:solidFill>
                                <a:srgbClr val="FF0000"/>
                              </a:solidFill>
                              <a:latin typeface="Cambria Math" panose="02040503050406030204" pitchFamily="18" charset="0"/>
                            </a:rPr>
                            <m:t>2</m:t>
                          </m:r>
                        </m:num>
                        <m:den>
                          <m:r>
                            <a:rPr lang="en-US" altLang="zh-TW" b="0" i="1" smtClean="0">
                              <a:solidFill>
                                <a:srgbClr val="FF0000"/>
                              </a:solidFill>
                              <a:latin typeface="Cambria Math" panose="02040503050406030204" pitchFamily="18" charset="0"/>
                            </a:rPr>
                            <m:t>𝑛</m:t>
                          </m:r>
                        </m:den>
                      </m:f>
                      <m:nary>
                        <m:naryPr>
                          <m:chr m:val="∑"/>
                          <m:ctrlPr>
                            <a:rPr lang="en-US" altLang="zh-TW" i="1">
                              <a:solidFill>
                                <a:srgbClr val="FF0000"/>
                              </a:solidFill>
                              <a:latin typeface="Cambria Math" panose="02040503050406030204" pitchFamily="18" charset="0"/>
                            </a:rPr>
                          </m:ctrlPr>
                        </m:naryPr>
                        <m:sub>
                          <m:r>
                            <m:rPr>
                              <m:brk m:alnAt="23"/>
                            </m:rPr>
                            <a:rPr lang="en-US" altLang="zh-TW" i="1">
                              <a:solidFill>
                                <a:srgbClr val="FF0000"/>
                              </a:solidFill>
                              <a:latin typeface="Cambria Math" panose="02040503050406030204" pitchFamily="18" charset="0"/>
                            </a:rPr>
                            <m:t>𝑟</m:t>
                          </m:r>
                          <m:r>
                            <a:rPr lang="en-US" altLang="zh-TW" i="1">
                              <a:solidFill>
                                <a:srgbClr val="FF0000"/>
                              </a:solidFill>
                              <a:latin typeface="Cambria Math" panose="02040503050406030204" pitchFamily="18" charset="0"/>
                            </a:rPr>
                            <m:t>=1</m:t>
                          </m:r>
                        </m:sub>
                        <m:sup>
                          <m:r>
                            <a:rPr lang="en-US" altLang="zh-TW" i="1">
                              <a:solidFill>
                                <a:srgbClr val="FF0000"/>
                              </a:solidFill>
                              <a:latin typeface="Cambria Math" panose="02040503050406030204" pitchFamily="18" charset="0"/>
                            </a:rPr>
                            <m:t>𝑛</m:t>
                          </m:r>
                        </m:sup>
                        <m:e>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𝑟</m:t>
                              </m:r>
                            </m:sub>
                          </m:sSub>
                          <m:r>
                            <a:rPr lang="en-US" altLang="zh-TW" i="1" baseline="30000" dirty="0">
                              <a:solidFill>
                                <a:srgbClr val="FF0000"/>
                              </a:solidFill>
                              <a:latin typeface="Cambria Math" panose="02040503050406030204" pitchFamily="18" charset="0"/>
                            </a:rPr>
                            <m:t>𝑇</m:t>
                          </m:r>
                          <m:sSub>
                            <m:sSubPr>
                              <m:ctrlPr>
                                <a:rPr lang="en-US" altLang="zh-TW" i="1" dirty="0">
                                  <a:solidFill>
                                    <a:srgbClr val="FF0000"/>
                                  </a:solidFill>
                                  <a:latin typeface="Cambria Math" panose="02040503050406030204" pitchFamily="18" charset="0"/>
                                </a:rPr>
                              </m:ctrlPr>
                            </m:sSubPr>
                            <m:e>
                              <m:acc>
                                <m:accPr>
                                  <m:chr m:val="⃑"/>
                                  <m:ctrlPr>
                                    <a:rPr lang="en-US" altLang="zh-TW" i="1" dirty="0">
                                      <a:solidFill>
                                        <a:srgbClr val="FF0000"/>
                                      </a:solidFill>
                                      <a:latin typeface="Cambria Math" panose="02040503050406030204" pitchFamily="18" charset="0"/>
                                    </a:rPr>
                                  </m:ctrlPr>
                                </m:accPr>
                                <m:e>
                                  <m:r>
                                    <a:rPr lang="en-US" altLang="zh-TW" i="1" dirty="0">
                                      <a:solidFill>
                                        <a:srgbClr val="FF0000"/>
                                      </a:solidFill>
                                      <a:latin typeface="Cambria Math" panose="02040503050406030204" pitchFamily="18" charset="0"/>
                                    </a:rPr>
                                    <m:t>𝑥</m:t>
                                  </m:r>
                                </m:e>
                              </m:acc>
                            </m:e>
                            <m:sub>
                              <m:r>
                                <a:rPr lang="en-US" altLang="zh-TW" i="1" dirty="0">
                                  <a:solidFill>
                                    <a:srgbClr val="FF0000"/>
                                  </a:solidFill>
                                  <a:latin typeface="Cambria Math" panose="02040503050406030204" pitchFamily="18" charset="0"/>
                                </a:rPr>
                                <m:t>𝑟</m:t>
                              </m:r>
                            </m:sub>
                          </m:sSub>
                          <m:r>
                            <m:rPr>
                              <m:nor/>
                            </m:rPr>
                            <a:rPr lang="en-US" altLang="zh-TW" kern="100" dirty="0">
                              <a:solidFill>
                                <a:srgbClr val="7030A0"/>
                              </a:solidFill>
                              <a:latin typeface="Arial Unicode MS" pitchFamily="34" charset="-120"/>
                              <a:ea typeface="Arial Unicode MS" pitchFamily="34" charset="-120"/>
                              <a:cs typeface="Arial Unicode MS" pitchFamily="34" charset="-120"/>
                            </a:rPr>
                            <m:t>‧ ‧ ‧ </m:t>
                          </m:r>
                          <m:r>
                            <a:rPr lang="en-US" altLang="zh-TW" i="1" kern="100" dirty="0" smtClean="0">
                              <a:solidFill>
                                <a:srgbClr val="7030A0"/>
                              </a:solidFill>
                              <a:latin typeface="Cambria Math" panose="02040503050406030204" pitchFamily="18" charset="0"/>
                              <a:ea typeface="Arial Unicode MS" pitchFamily="34" charset="-120"/>
                              <a:cs typeface="Arial Unicode MS" pitchFamily="34" charset="-120"/>
                            </a:rPr>
                            <m:t>③</m:t>
                          </m:r>
                        </m:e>
                      </m:nary>
                    </m:oMath>
                  </m:oMathPara>
                </a14:m>
                <a:endParaRPr lang="zh-TW" altLang="en-US" dirty="0"/>
              </a:p>
            </p:txBody>
          </p:sp>
        </mc:Choice>
        <mc:Fallback>
          <p:sp>
            <p:nvSpPr>
              <p:cNvPr id="3" name="內容版面配置區 2">
                <a:extLst>
                  <a:ext uri="{FF2B5EF4-FFF2-40B4-BE49-F238E27FC236}">
                    <a16:creationId xmlns:a16="http://schemas.microsoft.com/office/drawing/2014/main" xmlns="" xmlns:a14="http://schemas.microsoft.com/office/drawing/2010/main" id="{6C4D4F04-2134-463B-BDC0-348F63D2D049}"/>
                  </a:ext>
                </a:extLst>
              </p:cNvPr>
              <p:cNvSpPr>
                <a:spLocks noGrp="1" noRot="1" noChangeAspect="1" noMove="1" noResize="1" noEditPoints="1" noAdjustHandles="1" noChangeArrowheads="1" noChangeShapeType="1" noTextEdit="1"/>
              </p:cNvSpPr>
              <p:nvPr>
                <p:ph idx="1"/>
              </p:nvPr>
            </p:nvSpPr>
            <p:spPr>
              <a:blipFill>
                <a:blip r:embed="rId2" cstate="print"/>
                <a:stretch>
                  <a:fillRect/>
                </a:stretch>
              </a:blipFill>
            </p:spPr>
            <p:txBody>
              <a:bodyPr/>
              <a:lstStyle/>
              <a:p>
                <a:r>
                  <a:rPr lang="zh-TW" altLang="en-US">
                    <a:noFill/>
                  </a:rPr>
                  <a:t> </a:t>
                </a:r>
              </a:p>
            </p:txBody>
          </p:sp>
        </mc:Fallback>
      </mc:AlternateContent>
      <p:sp>
        <p:nvSpPr>
          <p:cNvPr id="8" name="投影片編號版面配置區 7"/>
          <p:cNvSpPr>
            <a:spLocks noGrp="1"/>
          </p:cNvSpPr>
          <p:nvPr>
            <p:ph type="sldNum" sz="quarter" idx="12"/>
          </p:nvPr>
        </p:nvSpPr>
        <p:spPr/>
        <p:txBody>
          <a:bodyPr/>
          <a:lstStyle/>
          <a:p>
            <a:fld id="{90544606-A084-4404-B9A1-9A56BFA65CBE}" type="slidenum">
              <a:rPr lang="zh-TW" altLang="en-US" smtClean="0"/>
              <a:pPr/>
              <a:t>8</a:t>
            </a:fld>
            <a:endParaRPr lang="zh-TW" altLang="en-US"/>
          </a:p>
        </p:txBody>
      </p:sp>
    </p:spTree>
    <p:extLst>
      <p:ext uri="{BB962C8B-B14F-4D97-AF65-F5344CB8AC3E}">
        <p14:creationId xmlns:p14="http://schemas.microsoft.com/office/powerpoint/2010/main" xmlns="" val="9532166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清晰度">
  <a:themeElements>
    <a:clrScheme name="清晰度">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古典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清晰度">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emplate>
  <TotalTime>12305</TotalTime>
  <Words>1326</Words>
  <Application>Microsoft Office PowerPoint</Application>
  <PresentationFormat>如螢幕大小 (4:3)</PresentationFormat>
  <Paragraphs>362</Paragraphs>
  <Slides>50</Slides>
  <Notes>0</Notes>
  <HiddenSlides>0</HiddenSlides>
  <MMClips>0</MMClips>
  <ScaleCrop>false</ScaleCrop>
  <HeadingPairs>
    <vt:vector size="4" baseType="variant">
      <vt:variant>
        <vt:lpstr>佈景主題</vt:lpstr>
      </vt:variant>
      <vt:variant>
        <vt:i4>1</vt:i4>
      </vt:variant>
      <vt:variant>
        <vt:lpstr>投影片標題</vt:lpstr>
      </vt:variant>
      <vt:variant>
        <vt:i4>50</vt:i4>
      </vt:variant>
    </vt:vector>
  </HeadingPairs>
  <TitlesOfParts>
    <vt:vector size="51" baseType="lpstr">
      <vt:lpstr>清晰度</vt:lpstr>
      <vt:lpstr>Multidimensional Scaling </vt:lpstr>
      <vt:lpstr>Introduction</vt:lpstr>
      <vt:lpstr>Deriving proximities</vt:lpstr>
      <vt:lpstr>投影片 3</vt:lpstr>
      <vt:lpstr>Deriving proximities</vt:lpstr>
      <vt:lpstr>Metric (Classical) MDS</vt:lpstr>
      <vt:lpstr>Deriving metric MDS</vt:lpstr>
      <vt:lpstr>Deriving metric MDS</vt:lpstr>
      <vt:lpstr>Deriving metric MDS</vt:lpstr>
      <vt:lpstr>Deriving metric MDS</vt:lpstr>
      <vt:lpstr>Deriving metric MDS</vt:lpstr>
      <vt:lpstr>Deriving metric MDS</vt:lpstr>
      <vt:lpstr>Deriving metric MDS</vt:lpstr>
      <vt:lpstr>Deriving metric MDS</vt:lpstr>
      <vt:lpstr>Deriving metric MDS</vt:lpstr>
      <vt:lpstr>Deriving metric MDS</vt:lpstr>
      <vt:lpstr>Steps of a metric MDS algorithm</vt:lpstr>
      <vt:lpstr>Metric MDS -- example</vt:lpstr>
      <vt:lpstr>Steps of a metric MDS algorithm</vt:lpstr>
      <vt:lpstr>Metric MDS -- example</vt:lpstr>
      <vt:lpstr>Steps of a metric MDS algorithm</vt:lpstr>
      <vt:lpstr>Metric MDS -- example</vt:lpstr>
      <vt:lpstr>Metric MDS -- example</vt:lpstr>
      <vt:lpstr>MDS code -- example</vt:lpstr>
      <vt:lpstr>投影片 24</vt:lpstr>
      <vt:lpstr>Nonmetric MDS</vt:lpstr>
      <vt:lpstr>Basics of a nonmetric MDS algorithm</vt:lpstr>
      <vt:lpstr>Nonmetric MDS</vt:lpstr>
      <vt:lpstr>Nonmetric MDS  -- example of monotonic transformation</vt:lpstr>
      <vt:lpstr>Nonmetric MDS  -- example of monotonic transformation</vt:lpstr>
      <vt:lpstr>Nonmetric MDS -- stress and goodness of fit</vt:lpstr>
      <vt:lpstr>Basics of a nonmetric MDS algorithm</vt:lpstr>
      <vt:lpstr>Decisions to take before analysis</vt:lpstr>
      <vt:lpstr>Deriving proximities -- direct methods</vt:lpstr>
      <vt:lpstr>Deriving proximities -- indirect methods</vt:lpstr>
      <vt:lpstr>Deriving proximities -- indirect methods</vt:lpstr>
      <vt:lpstr>Example of correlation matrices</vt:lpstr>
      <vt:lpstr>Metric MDS --example</vt:lpstr>
      <vt:lpstr>Metric MDS -- example</vt:lpstr>
      <vt:lpstr>Sound quality evaluation</vt:lpstr>
      <vt:lpstr>Sound quality evaluation   -- individual analysis</vt:lpstr>
      <vt:lpstr>Sound quality evaluation   -- individual analysis</vt:lpstr>
      <vt:lpstr>Sound quality evaluation   -- individual analysis</vt:lpstr>
      <vt:lpstr>Sound quality evaluation   -- individual analysis</vt:lpstr>
      <vt:lpstr>Sound quality evaluation   -- aggregate analysis</vt:lpstr>
      <vt:lpstr>Sound quality evaluation   -- aggregate analysis</vt:lpstr>
      <vt:lpstr>Sound quality evaluation</vt:lpstr>
      <vt:lpstr>Metric MDS -- example</vt:lpstr>
      <vt:lpstr>Metric MDS -- example</vt:lpstr>
      <vt:lpstr>投影片 49</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USER</dc:creator>
  <cp:lastModifiedBy>user</cp:lastModifiedBy>
  <cp:revision>433</cp:revision>
  <dcterms:created xsi:type="dcterms:W3CDTF">2019-09-30T16:23:28Z</dcterms:created>
  <dcterms:modified xsi:type="dcterms:W3CDTF">2021-01-13T03:24:32Z</dcterms:modified>
</cp:coreProperties>
</file>