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341888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250141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4911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296823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441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185195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3058693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375407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145486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B968AF1-F4F4-4135-8497-0BA9EA2FDDBA}" type="datetimeFigureOut">
              <a:rPr lang="tr-TR" smtClean="0"/>
              <a:t>13.04.2023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1241209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B968AF1-F4F4-4135-8497-0BA9EA2FDDBA}" type="datetimeFigureOut">
              <a:rPr lang="tr-TR" smtClean="0"/>
              <a:t>13.04.2023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103925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B968AF1-F4F4-4135-8497-0BA9EA2FDDBA}" type="datetimeFigureOut">
              <a:rPr lang="tr-TR" smtClean="0"/>
              <a:t>13.04.2023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252734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B968AF1-F4F4-4135-8497-0BA9EA2FDDBA}" type="datetimeFigureOut">
              <a:rPr lang="tr-TR" smtClean="0"/>
              <a:t>13.04.2023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42551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68AF1-F4F4-4135-8497-0BA9EA2FDDBA}" type="datetimeFigureOut">
              <a:rPr lang="tr-TR" smtClean="0"/>
              <a:t>13.04.2023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275209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B968AF1-F4F4-4135-8497-0BA9EA2FDDBA}" type="datetimeFigureOut">
              <a:rPr lang="tr-TR" smtClean="0"/>
              <a:t>13.04.2023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FBF53C2-FB78-42F5-A7BA-6AA01B90ABB1}" type="slidenum">
              <a:rPr lang="tr-TR" smtClean="0"/>
              <a:t>‹#›</a:t>
            </a:fld>
            <a:endParaRPr lang="tr-TR"/>
          </a:p>
        </p:txBody>
      </p:sp>
    </p:spTree>
    <p:extLst>
      <p:ext uri="{BB962C8B-B14F-4D97-AF65-F5344CB8AC3E}">
        <p14:creationId xmlns:p14="http://schemas.microsoft.com/office/powerpoint/2010/main" val="136190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FBF53C2-FB78-42F5-A7BA-6AA01B90ABB1}" type="slidenum">
              <a:rPr lang="tr-TR" smtClean="0"/>
              <a:t>‹#›</a:t>
            </a:fld>
            <a:endParaRPr lang="tr-TR"/>
          </a:p>
        </p:txBody>
      </p:sp>
      <p:sp>
        <p:nvSpPr>
          <p:cNvPr id="5" name="Date Placeholder 4"/>
          <p:cNvSpPr>
            <a:spLocks noGrp="1"/>
          </p:cNvSpPr>
          <p:nvPr>
            <p:ph type="dt" sz="half" idx="10"/>
          </p:nvPr>
        </p:nvSpPr>
        <p:spPr/>
        <p:txBody>
          <a:bodyPr/>
          <a:lstStyle/>
          <a:p>
            <a:fld id="{BB968AF1-F4F4-4135-8497-0BA9EA2FDDBA}" type="datetimeFigureOut">
              <a:rPr lang="tr-TR" smtClean="0"/>
              <a:t>13.04.2023</a:t>
            </a:fld>
            <a:endParaRPr lang="tr-TR"/>
          </a:p>
        </p:txBody>
      </p:sp>
    </p:spTree>
    <p:extLst>
      <p:ext uri="{BB962C8B-B14F-4D97-AF65-F5344CB8AC3E}">
        <p14:creationId xmlns:p14="http://schemas.microsoft.com/office/powerpoint/2010/main" val="273670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968AF1-F4F4-4135-8497-0BA9EA2FDDBA}" type="datetimeFigureOut">
              <a:rPr lang="tr-TR" smtClean="0"/>
              <a:t>13.04.2023</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BF53C2-FB78-42F5-A7BA-6AA01B90ABB1}" type="slidenum">
              <a:rPr lang="tr-TR" smtClean="0"/>
              <a:t>‹#›</a:t>
            </a:fld>
            <a:endParaRPr lang="tr-TR"/>
          </a:p>
        </p:txBody>
      </p:sp>
    </p:spTree>
    <p:extLst>
      <p:ext uri="{BB962C8B-B14F-4D97-AF65-F5344CB8AC3E}">
        <p14:creationId xmlns:p14="http://schemas.microsoft.com/office/powerpoint/2010/main" val="14018903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45432" y="2404534"/>
            <a:ext cx="8728571" cy="1646302"/>
          </a:xfrm>
        </p:spPr>
        <p:txBody>
          <a:bodyPr/>
          <a:lstStyle/>
          <a:p>
            <a:pPr algn="ctr"/>
            <a:r>
              <a:rPr lang="tr-TR" dirty="0"/>
              <a:t>Tabu Arama (Tabu </a:t>
            </a:r>
            <a:r>
              <a:rPr lang="tr-TR" dirty="0" err="1"/>
              <a:t>Search</a:t>
            </a:r>
            <a:r>
              <a:rPr lang="tr-TR" dirty="0"/>
              <a:t>)</a:t>
            </a:r>
            <a:br>
              <a:rPr lang="tr-TR" dirty="0"/>
            </a:br>
            <a:endParaRPr lang="tr-TR" dirty="0"/>
          </a:p>
        </p:txBody>
      </p:sp>
      <p:sp>
        <p:nvSpPr>
          <p:cNvPr id="3" name="Alt Başlık 2"/>
          <p:cNvSpPr>
            <a:spLocks noGrp="1"/>
          </p:cNvSpPr>
          <p:nvPr>
            <p:ph type="subTitle" idx="1"/>
          </p:nvPr>
        </p:nvSpPr>
        <p:spPr>
          <a:xfrm>
            <a:off x="786063" y="4050833"/>
            <a:ext cx="8487940" cy="1096899"/>
          </a:xfrm>
        </p:spPr>
        <p:txBody>
          <a:bodyPr/>
          <a:lstStyle/>
          <a:p>
            <a:pPr algn="ctr"/>
            <a:r>
              <a:rPr lang="tr-TR" sz="3200" dirty="0"/>
              <a:t>Sezgisel Optimizasyon Yöntemi</a:t>
            </a:r>
          </a:p>
          <a:p>
            <a:endParaRPr lang="tr-TR" dirty="0"/>
          </a:p>
        </p:txBody>
      </p:sp>
    </p:spTree>
    <p:extLst>
      <p:ext uri="{BB962C8B-B14F-4D97-AF65-F5344CB8AC3E}">
        <p14:creationId xmlns:p14="http://schemas.microsoft.com/office/powerpoint/2010/main" val="94736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677334" y="3773469"/>
            <a:ext cx="9284812" cy="1520426"/>
          </a:xfrm>
        </p:spPr>
        <p:txBody>
          <a:bodyPr>
            <a:normAutofit/>
          </a:bodyPr>
          <a:lstStyle/>
          <a:p>
            <a:r>
              <a:rPr lang="tr-TR" dirty="0">
                <a:solidFill>
                  <a:schemeClr val="tx1"/>
                </a:solidFill>
              </a:rPr>
              <a:t>Tabu listesi, yöntemin daha önce ziyaret edilen çözümleri hafızasına alır ve aynı </a:t>
            </a:r>
            <a:r>
              <a:rPr lang="tr-TR" dirty="0" smtClean="0">
                <a:solidFill>
                  <a:schemeClr val="tx1"/>
                </a:solidFill>
              </a:rPr>
              <a:t>çözümün </a:t>
            </a:r>
            <a:r>
              <a:rPr lang="tr-TR" dirty="0">
                <a:solidFill>
                  <a:schemeClr val="tx1"/>
                </a:solidFill>
              </a:rPr>
              <a:t>tekrar ziyaret edilmesini önleyen bir mekanizmadır. Bu, yöntemin yerel minimumlara </a:t>
            </a:r>
            <a:r>
              <a:rPr lang="tr-TR" dirty="0" smtClean="0">
                <a:solidFill>
                  <a:schemeClr val="tx1"/>
                </a:solidFill>
              </a:rPr>
              <a:t>takılmayı </a:t>
            </a:r>
            <a:r>
              <a:rPr lang="tr-TR" dirty="0">
                <a:solidFill>
                  <a:schemeClr val="tx1"/>
                </a:solidFill>
              </a:rPr>
              <a:t>engelleyerek daha geniş bir arama alanını </a:t>
            </a:r>
            <a:r>
              <a:rPr lang="tr-TR" dirty="0" smtClean="0">
                <a:solidFill>
                  <a:schemeClr val="tx1"/>
                </a:solidFill>
              </a:rPr>
              <a:t>keşfetmesine </a:t>
            </a:r>
            <a:r>
              <a:rPr lang="tr-TR" dirty="0">
                <a:solidFill>
                  <a:schemeClr val="tx1"/>
                </a:solidFill>
              </a:rPr>
              <a:t>olanak tanır.</a:t>
            </a:r>
          </a:p>
          <a:p>
            <a:endParaRPr lang="tr-TR" dirty="0">
              <a:solidFill>
                <a:schemeClr val="tx1"/>
              </a:solidFill>
            </a:endParaRPr>
          </a:p>
        </p:txBody>
      </p:sp>
      <p:sp>
        <p:nvSpPr>
          <p:cNvPr id="5" name="Metin kutusu 4"/>
          <p:cNvSpPr txBox="1"/>
          <p:nvPr/>
        </p:nvSpPr>
        <p:spPr>
          <a:xfrm>
            <a:off x="677334" y="545432"/>
            <a:ext cx="9060223" cy="2862322"/>
          </a:xfrm>
          <a:prstGeom prst="rect">
            <a:avLst/>
          </a:prstGeom>
          <a:noFill/>
        </p:spPr>
        <p:txBody>
          <a:bodyPr wrap="square" rtlCol="0">
            <a:spAutoFit/>
          </a:bodyPr>
          <a:lstStyle/>
          <a:p>
            <a:r>
              <a:rPr lang="tr-TR" sz="2000" dirty="0" smtClean="0"/>
              <a:t>Tabu Arama (Tabu </a:t>
            </a:r>
            <a:r>
              <a:rPr lang="tr-TR" sz="2000" dirty="0" err="1" smtClean="0"/>
              <a:t>Search</a:t>
            </a:r>
            <a:r>
              <a:rPr lang="tr-TR" sz="2000" dirty="0" smtClean="0"/>
              <a:t>), sezgisel bir optimizasyon yöntemidir. Yöntem, genellikle karar verme problemlerinde kullanılan matematiksel modellerin optimize edilmesi için kullanılır. Tabu Arama, birçok problem türü için etkili bir çözüm sağlar ve arama uzayında hızlı bir şekilde gezinebilir.</a:t>
            </a:r>
          </a:p>
          <a:p>
            <a:r>
              <a:rPr lang="tr-TR" sz="2000" dirty="0" smtClean="0"/>
              <a:t>Tabu Arama yöntemi, birçok diğer sezgisel optimizasyon yöntemi gibi, rastgele bir başlangıç noktasından başlayarak çözüm alanını gezinerek en iyi çözümü bulmaya çalışır. Ancak, yöntemin diğer yöntemlerden farklı bir özelliği vardır: Tabu listesi.</a:t>
            </a:r>
          </a:p>
          <a:p>
            <a:endParaRPr lang="tr-TR" sz="2000" dirty="0"/>
          </a:p>
        </p:txBody>
      </p:sp>
    </p:spTree>
    <p:extLst>
      <p:ext uri="{BB962C8B-B14F-4D97-AF65-F5344CB8AC3E}">
        <p14:creationId xmlns:p14="http://schemas.microsoft.com/office/powerpoint/2010/main" val="263195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5" y="-796311"/>
            <a:ext cx="8596668" cy="1826581"/>
          </a:xfrm>
        </p:spPr>
        <p:txBody>
          <a:bodyPr/>
          <a:lstStyle/>
          <a:p>
            <a:r>
              <a:rPr lang="tr-TR" dirty="0" smtClean="0"/>
              <a:t>Çalışma Adımları</a:t>
            </a:r>
            <a:endParaRPr lang="tr-TR" dirty="0"/>
          </a:p>
        </p:txBody>
      </p:sp>
      <p:sp>
        <p:nvSpPr>
          <p:cNvPr id="3" name="Metin Yer Tutucusu 2"/>
          <p:cNvSpPr>
            <a:spLocks noGrp="1"/>
          </p:cNvSpPr>
          <p:nvPr>
            <p:ph type="body" idx="1"/>
          </p:nvPr>
        </p:nvSpPr>
        <p:spPr>
          <a:xfrm>
            <a:off x="677335" y="1780674"/>
            <a:ext cx="8596668" cy="3607174"/>
          </a:xfrm>
        </p:spPr>
        <p:txBody>
          <a:bodyPr>
            <a:normAutofit/>
          </a:bodyPr>
          <a:lstStyle/>
          <a:p>
            <a:r>
              <a:rPr lang="tr-TR" b="1" dirty="0">
                <a:solidFill>
                  <a:schemeClr val="tx1"/>
                </a:solidFill>
              </a:rPr>
              <a:t>1.Başlangıç noktası seçilir.</a:t>
            </a:r>
            <a:endParaRPr lang="tr-TR" dirty="0">
              <a:solidFill>
                <a:schemeClr val="tx1"/>
              </a:solidFill>
            </a:endParaRPr>
          </a:p>
          <a:p>
            <a:r>
              <a:rPr lang="tr-TR" b="1" dirty="0">
                <a:solidFill>
                  <a:schemeClr val="tx1"/>
                </a:solidFill>
              </a:rPr>
              <a:t>2.Başlangıç noktasından başlayarak, çözüm alanında bir adım ileri gidilir.</a:t>
            </a:r>
            <a:endParaRPr lang="tr-TR" dirty="0">
              <a:solidFill>
                <a:schemeClr val="tx1"/>
              </a:solidFill>
            </a:endParaRPr>
          </a:p>
          <a:p>
            <a:r>
              <a:rPr lang="tr-TR" b="1" dirty="0">
                <a:solidFill>
                  <a:schemeClr val="tx1"/>
                </a:solidFill>
              </a:rPr>
              <a:t>3.Elde edilen çözüm değeri, en iyi çözüm olarak kaydedilir.</a:t>
            </a:r>
            <a:endParaRPr lang="tr-TR" dirty="0">
              <a:solidFill>
                <a:schemeClr val="tx1"/>
              </a:solidFill>
            </a:endParaRPr>
          </a:p>
          <a:p>
            <a:r>
              <a:rPr lang="tr-TR" b="1" dirty="0">
                <a:solidFill>
                  <a:schemeClr val="tx1"/>
                </a:solidFill>
              </a:rPr>
              <a:t>4.Tabu listesi kontrol edilir. Eğer çözüm listede yer alıyorsa, çözüm geçerli kabul edilmez.</a:t>
            </a:r>
            <a:endParaRPr lang="tr-TR" dirty="0">
              <a:solidFill>
                <a:schemeClr val="tx1"/>
              </a:solidFill>
            </a:endParaRPr>
          </a:p>
          <a:p>
            <a:r>
              <a:rPr lang="tr-TR" b="1" dirty="0">
                <a:solidFill>
                  <a:schemeClr val="tx1"/>
                </a:solidFill>
              </a:rPr>
              <a:t>5.Gezinme işlemi devam eder ve bir sonraki adım gerçekleştirilir.</a:t>
            </a:r>
            <a:endParaRPr lang="tr-TR" dirty="0">
              <a:solidFill>
                <a:schemeClr val="tx1"/>
              </a:solidFill>
            </a:endParaRPr>
          </a:p>
          <a:p>
            <a:endParaRPr lang="tr-TR" dirty="0">
              <a:solidFill>
                <a:schemeClr val="tx1"/>
              </a:solidFill>
            </a:endParaRPr>
          </a:p>
        </p:txBody>
      </p:sp>
    </p:spTree>
    <p:extLst>
      <p:ext uri="{BB962C8B-B14F-4D97-AF65-F5344CB8AC3E}">
        <p14:creationId xmlns:p14="http://schemas.microsoft.com/office/powerpoint/2010/main" val="101456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5" y="-331091"/>
            <a:ext cx="8596668" cy="1826581"/>
          </a:xfrm>
        </p:spPr>
        <p:txBody>
          <a:bodyPr/>
          <a:lstStyle/>
          <a:p>
            <a:r>
              <a:rPr lang="tr-TR" dirty="0"/>
              <a:t>Avantajlar ve Dezavantajlar</a:t>
            </a:r>
            <a:br>
              <a:rPr lang="tr-TR" dirty="0"/>
            </a:br>
            <a:endParaRPr lang="tr-TR" dirty="0"/>
          </a:p>
        </p:txBody>
      </p:sp>
      <p:sp>
        <p:nvSpPr>
          <p:cNvPr id="3" name="Metin Yer Tutucusu 2"/>
          <p:cNvSpPr>
            <a:spLocks noGrp="1"/>
          </p:cNvSpPr>
          <p:nvPr>
            <p:ph type="body" idx="1"/>
          </p:nvPr>
        </p:nvSpPr>
        <p:spPr>
          <a:xfrm>
            <a:off x="677335" y="1668379"/>
            <a:ext cx="8596668" cy="3719469"/>
          </a:xfrm>
        </p:spPr>
        <p:txBody>
          <a:bodyPr>
            <a:normAutofit/>
          </a:bodyPr>
          <a:lstStyle/>
          <a:p>
            <a:r>
              <a:rPr lang="tr-TR" dirty="0">
                <a:solidFill>
                  <a:schemeClr val="tx1"/>
                </a:solidFill>
              </a:rPr>
              <a:t>Tabu Arama yönteminin avantajları şunlardır:</a:t>
            </a:r>
          </a:p>
          <a:p>
            <a:r>
              <a:rPr lang="tr-TR" dirty="0">
                <a:solidFill>
                  <a:schemeClr val="tx1"/>
                </a:solidFill>
              </a:rPr>
              <a:t>1.Yerel minimumlara takılma riskinin azalması.</a:t>
            </a:r>
            <a:endParaRPr lang="tr-TR" dirty="0">
              <a:solidFill>
                <a:schemeClr val="tx1"/>
              </a:solidFill>
            </a:endParaRPr>
          </a:p>
          <a:p>
            <a:r>
              <a:rPr lang="tr-TR" dirty="0">
                <a:solidFill>
                  <a:schemeClr val="tx1"/>
                </a:solidFill>
              </a:rPr>
              <a:t>2.Çeşitli problemlere uygulanabilme esnekliği.</a:t>
            </a:r>
            <a:endParaRPr lang="tr-TR" dirty="0">
              <a:solidFill>
                <a:schemeClr val="tx1"/>
              </a:solidFill>
            </a:endParaRPr>
          </a:p>
          <a:p>
            <a:r>
              <a:rPr lang="tr-TR" dirty="0">
                <a:solidFill>
                  <a:schemeClr val="tx1"/>
                </a:solidFill>
              </a:rPr>
              <a:t>3.Başarılı sonuçlar elde etme potansiyeli.</a:t>
            </a:r>
            <a:endParaRPr lang="tr-TR" dirty="0">
              <a:solidFill>
                <a:schemeClr val="tx1"/>
              </a:solidFill>
            </a:endParaRPr>
          </a:p>
          <a:p>
            <a:r>
              <a:rPr lang="tr-TR" dirty="0">
                <a:solidFill>
                  <a:schemeClr val="tx1"/>
                </a:solidFill>
              </a:rPr>
              <a:t>Tabu </a:t>
            </a:r>
            <a:r>
              <a:rPr lang="tr-TR" dirty="0" err="1">
                <a:solidFill>
                  <a:schemeClr val="tx1"/>
                </a:solidFill>
              </a:rPr>
              <a:t>Arama'nın</a:t>
            </a:r>
            <a:r>
              <a:rPr lang="tr-TR" dirty="0">
                <a:solidFill>
                  <a:schemeClr val="tx1"/>
                </a:solidFill>
              </a:rPr>
              <a:t> dezavantajları ise şu şekildedir:</a:t>
            </a:r>
          </a:p>
          <a:p>
            <a:r>
              <a:rPr lang="tr-TR" dirty="0">
                <a:solidFill>
                  <a:schemeClr val="tx1"/>
                </a:solidFill>
              </a:rPr>
              <a:t>1.Hesaplama süresinin uzunluğu, özellikle büyük ve karmaşık problemlerde.</a:t>
            </a:r>
            <a:endParaRPr lang="tr-TR" dirty="0">
              <a:solidFill>
                <a:schemeClr val="tx1"/>
              </a:solidFill>
            </a:endParaRPr>
          </a:p>
          <a:p>
            <a:r>
              <a:rPr lang="tr-TR" dirty="0">
                <a:solidFill>
                  <a:schemeClr val="tx1"/>
                </a:solidFill>
              </a:rPr>
              <a:t>2.Algoritmanın parametrelerinin probleme göre ayarlanması gerekliliği.</a:t>
            </a:r>
            <a:endParaRPr lang="tr-TR" dirty="0">
              <a:solidFill>
                <a:schemeClr val="tx1"/>
              </a:solidFill>
            </a:endParaRPr>
          </a:p>
          <a:p>
            <a:endParaRPr lang="tr-TR" dirty="0">
              <a:solidFill>
                <a:schemeClr val="tx1"/>
              </a:solidFill>
            </a:endParaRPr>
          </a:p>
        </p:txBody>
      </p:sp>
    </p:spTree>
    <p:extLst>
      <p:ext uri="{BB962C8B-B14F-4D97-AF65-F5344CB8AC3E}">
        <p14:creationId xmlns:p14="http://schemas.microsoft.com/office/powerpoint/2010/main" val="181784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5" y="-122543"/>
            <a:ext cx="8596668" cy="1826581"/>
          </a:xfrm>
        </p:spPr>
        <p:txBody>
          <a:bodyPr/>
          <a:lstStyle/>
          <a:p>
            <a:r>
              <a:rPr lang="tr-TR" dirty="0" smtClean="0"/>
              <a:t>Sonuç olarak;</a:t>
            </a:r>
            <a:endParaRPr lang="tr-TR" dirty="0"/>
          </a:p>
        </p:txBody>
      </p:sp>
      <p:sp>
        <p:nvSpPr>
          <p:cNvPr id="3" name="Metin Yer Tutucusu 2"/>
          <p:cNvSpPr>
            <a:spLocks noGrp="1"/>
          </p:cNvSpPr>
          <p:nvPr>
            <p:ph type="body" idx="1"/>
          </p:nvPr>
        </p:nvSpPr>
        <p:spPr>
          <a:xfrm>
            <a:off x="677335" y="2149642"/>
            <a:ext cx="8596668" cy="3238206"/>
          </a:xfrm>
        </p:spPr>
        <p:txBody>
          <a:bodyPr>
            <a:normAutofit/>
          </a:bodyPr>
          <a:lstStyle/>
          <a:p>
            <a:r>
              <a:rPr lang="tr-TR" dirty="0">
                <a:solidFill>
                  <a:schemeClr val="tx1"/>
                </a:solidFill>
              </a:rPr>
              <a:t>Tabu Arama yöntemi, birçok problem türü için etkili bir optimizasyon aracıdır. Bu yöntem, özellikle karmaşık karar verme problemleri ve benzeri alanlarda kullanılmaktadır. Tabu Arama, sezgisel bir yöntem olduğu için, herhangi bir matematiksel modele sahip olmayan problemlerin çözümünde de kullanılabilir.</a:t>
            </a:r>
            <a:endParaRPr lang="tr-TR" dirty="0">
              <a:solidFill>
                <a:schemeClr val="tx1"/>
              </a:solidFill>
            </a:endParaRPr>
          </a:p>
        </p:txBody>
      </p:sp>
    </p:spTree>
    <p:extLst>
      <p:ext uri="{BB962C8B-B14F-4D97-AF65-F5344CB8AC3E}">
        <p14:creationId xmlns:p14="http://schemas.microsoft.com/office/powerpoint/2010/main" val="418424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5" y="-1117154"/>
            <a:ext cx="8596668" cy="1826581"/>
          </a:xfrm>
        </p:spPr>
        <p:txBody>
          <a:bodyPr/>
          <a:lstStyle/>
          <a:p>
            <a:r>
              <a:rPr lang="tr-TR" dirty="0" smtClean="0"/>
              <a:t>Örnek Uygulama</a:t>
            </a:r>
            <a:endParaRPr lang="tr-TR" dirty="0"/>
          </a:p>
        </p:txBody>
      </p:sp>
      <p:sp>
        <p:nvSpPr>
          <p:cNvPr id="3" name="Metin Yer Tutucusu 2"/>
          <p:cNvSpPr>
            <a:spLocks noGrp="1"/>
          </p:cNvSpPr>
          <p:nvPr>
            <p:ph type="body" idx="1"/>
          </p:nvPr>
        </p:nvSpPr>
        <p:spPr>
          <a:xfrm>
            <a:off x="677335" y="1973179"/>
            <a:ext cx="8596668" cy="3414669"/>
          </a:xfrm>
        </p:spPr>
        <p:txBody>
          <a:bodyPr>
            <a:normAutofit/>
          </a:bodyPr>
          <a:lstStyle/>
          <a:p>
            <a:r>
              <a:rPr lang="tr-TR" dirty="0">
                <a:solidFill>
                  <a:schemeClr val="tx1"/>
                </a:solidFill>
              </a:rPr>
              <a:t>Seyahat satış elemanı problemi, bir satış elemanının belirli şehirleri ziyaret etmesi gerektiği durumda, en kısa yolculuk rotasını belirlemek için kullanılan bir matematiksel problemdir. Bu problemde, her bir şehir bir düğüm (</a:t>
            </a:r>
            <a:r>
              <a:rPr lang="tr-TR" dirty="0" err="1">
                <a:solidFill>
                  <a:schemeClr val="tx1"/>
                </a:solidFill>
              </a:rPr>
              <a:t>node</a:t>
            </a:r>
            <a:r>
              <a:rPr lang="tr-TR" dirty="0">
                <a:solidFill>
                  <a:schemeClr val="tx1"/>
                </a:solidFill>
              </a:rPr>
              <a:t>) olarak temsil edilir ve her düğüm arasındaki mesafeler bilinmektedir. Amacımız, her şehri sadece bir kez ziyaret ederek, en kısa mesafeli turu belirlemektir.</a:t>
            </a:r>
            <a:endParaRPr lang="tr-TR" dirty="0">
              <a:solidFill>
                <a:schemeClr val="tx1"/>
              </a:solidFill>
            </a:endParaRPr>
          </a:p>
        </p:txBody>
      </p:sp>
    </p:spTree>
    <p:extLst>
      <p:ext uri="{BB962C8B-B14F-4D97-AF65-F5344CB8AC3E}">
        <p14:creationId xmlns:p14="http://schemas.microsoft.com/office/powerpoint/2010/main" val="158540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677335" y="753979"/>
            <a:ext cx="8596668" cy="4633869"/>
          </a:xfrm>
        </p:spPr>
        <p:txBody>
          <a:bodyPr/>
          <a:lstStyle/>
          <a:p>
            <a:r>
              <a:rPr lang="tr-TR" dirty="0">
                <a:solidFill>
                  <a:schemeClr val="tx1"/>
                </a:solidFill>
              </a:rPr>
              <a:t>Tabu Arama yöntemini uygulamak için, öncelikle başlangıç noktası olarak rastgele bir şehir seçilir. Daha sonra, şu adımlar izlenir:</a:t>
            </a:r>
          </a:p>
          <a:p>
            <a:r>
              <a:rPr lang="tr-TR" dirty="0" smtClean="0">
                <a:solidFill>
                  <a:schemeClr val="tx1"/>
                </a:solidFill>
              </a:rPr>
              <a:t>1.Başlangıç </a:t>
            </a:r>
            <a:r>
              <a:rPr lang="tr-TR" dirty="0">
                <a:solidFill>
                  <a:schemeClr val="tx1"/>
                </a:solidFill>
              </a:rPr>
              <a:t>noktasından bir sonraki en yakın şehir seçilir.</a:t>
            </a:r>
          </a:p>
          <a:p>
            <a:r>
              <a:rPr lang="tr-TR" dirty="0" smtClean="0">
                <a:solidFill>
                  <a:schemeClr val="tx1"/>
                </a:solidFill>
              </a:rPr>
              <a:t>2.Seçilen </a:t>
            </a:r>
            <a:r>
              <a:rPr lang="tr-TR" dirty="0">
                <a:solidFill>
                  <a:schemeClr val="tx1"/>
                </a:solidFill>
              </a:rPr>
              <a:t>şehir, Tabu listesine eklenir.</a:t>
            </a:r>
          </a:p>
          <a:p>
            <a:r>
              <a:rPr lang="tr-TR" dirty="0" smtClean="0">
                <a:solidFill>
                  <a:schemeClr val="tx1"/>
                </a:solidFill>
              </a:rPr>
              <a:t>3.Tabu </a:t>
            </a:r>
            <a:r>
              <a:rPr lang="tr-TR" dirty="0">
                <a:solidFill>
                  <a:schemeClr val="tx1"/>
                </a:solidFill>
              </a:rPr>
              <a:t>listesi kontrol edilir. Eğer bir şehir Tabu listesinde yer alıyorsa, o </a:t>
            </a:r>
            <a:r>
              <a:rPr lang="tr-TR" dirty="0" smtClean="0">
                <a:solidFill>
                  <a:schemeClr val="tx1"/>
                </a:solidFill>
              </a:rPr>
              <a:t>şehir </a:t>
            </a:r>
            <a:r>
              <a:rPr lang="tr-TR" dirty="0">
                <a:solidFill>
                  <a:schemeClr val="tx1"/>
                </a:solidFill>
              </a:rPr>
              <a:t>ziyaret edilmez ve diğer en yakın şehir seçilir.</a:t>
            </a:r>
          </a:p>
          <a:p>
            <a:r>
              <a:rPr lang="tr-TR" dirty="0" smtClean="0">
                <a:solidFill>
                  <a:schemeClr val="tx1"/>
                </a:solidFill>
              </a:rPr>
              <a:t>4.Gezinme </a:t>
            </a:r>
            <a:r>
              <a:rPr lang="tr-TR" dirty="0">
                <a:solidFill>
                  <a:schemeClr val="tx1"/>
                </a:solidFill>
              </a:rPr>
              <a:t>işlemi devam eder ve bir sonraki en yakın şehir seçilir.</a:t>
            </a:r>
          </a:p>
          <a:p>
            <a:r>
              <a:rPr lang="tr-TR" dirty="0">
                <a:solidFill>
                  <a:schemeClr val="tx1"/>
                </a:solidFill>
              </a:rPr>
              <a:t>Bu adımlar, tüm şehirler ziyaret edilene kadar tekrarlanır. Bu sırada, en kısa mesafeli tur hedeflenir ve Tabu listesi, daha önce ziyaret edilen şehirlerin listesini tutar.</a:t>
            </a:r>
          </a:p>
          <a:p>
            <a:endParaRPr lang="tr-TR" dirty="0">
              <a:solidFill>
                <a:schemeClr val="tx1"/>
              </a:solidFill>
            </a:endParaRPr>
          </a:p>
        </p:txBody>
      </p:sp>
    </p:spTree>
    <p:extLst>
      <p:ext uri="{BB962C8B-B14F-4D97-AF65-F5344CB8AC3E}">
        <p14:creationId xmlns:p14="http://schemas.microsoft.com/office/powerpoint/2010/main" val="418546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677335" y="545432"/>
            <a:ext cx="8596668" cy="4842416"/>
          </a:xfrm>
        </p:spPr>
        <p:txBody>
          <a:bodyPr>
            <a:normAutofit/>
          </a:bodyPr>
          <a:lstStyle/>
          <a:p>
            <a:r>
              <a:rPr lang="tr-TR" dirty="0">
                <a:solidFill>
                  <a:schemeClr val="tx1"/>
                </a:solidFill>
              </a:rPr>
              <a:t>Tabu Arama yönteminde, Tabu listesi seçiminde ve hareket uzunluğu sınırlamaları gibi parametreler, yöntemin performansını etkileyebilir. Ayrıca, çözüm alanının büyüklüğü ve şehirler arasındaki mesafeler de, yöntemin verimliliği üzerinde etkili olabilir</a:t>
            </a:r>
            <a:r>
              <a:rPr lang="tr-TR" dirty="0" smtClean="0">
                <a:solidFill>
                  <a:schemeClr val="tx1"/>
                </a:solidFill>
              </a:rPr>
              <a:t>.</a:t>
            </a:r>
          </a:p>
          <a:p>
            <a:endParaRPr lang="tr-TR" dirty="0">
              <a:solidFill>
                <a:schemeClr val="tx1"/>
              </a:solidFill>
            </a:endParaRPr>
          </a:p>
          <a:p>
            <a:r>
              <a:rPr lang="tr-TR" dirty="0">
                <a:solidFill>
                  <a:schemeClr val="tx1"/>
                </a:solidFill>
              </a:rPr>
              <a:t>Sonuç olarak, Tabu Arama yöntemi, seyahat satış elemanı problemi gibi birçok problemde etkili bir çözüm sağlayabilir. Bu yöntem, diğer optimizasyon yöntemlerine kıyasla daha az hesaplama gücü gerektirir ve bu nedenle daha hızlı sonuçlar üretebilir. Ancak, yöntemin de bazı dezavantajları vardır ve her problem için en uygun yöntemin seçilmesi önemlidir.</a:t>
            </a:r>
          </a:p>
          <a:p>
            <a:endParaRPr lang="tr-TR" dirty="0">
              <a:solidFill>
                <a:schemeClr val="tx1"/>
              </a:solidFill>
            </a:endParaRPr>
          </a:p>
        </p:txBody>
      </p:sp>
    </p:spTree>
    <p:extLst>
      <p:ext uri="{BB962C8B-B14F-4D97-AF65-F5344CB8AC3E}">
        <p14:creationId xmlns:p14="http://schemas.microsoft.com/office/powerpoint/2010/main" val="2257779263"/>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TotalTime>
  <Words>541</Words>
  <Application>Microsoft Office PowerPoint</Application>
  <PresentationFormat>Geniş ekran</PresentationFormat>
  <Paragraphs>32</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Trebuchet MS</vt:lpstr>
      <vt:lpstr>Wingdings 3</vt:lpstr>
      <vt:lpstr>Yüzeyler</vt:lpstr>
      <vt:lpstr>Tabu Arama (Tabu Search) </vt:lpstr>
      <vt:lpstr>PowerPoint Sunusu</vt:lpstr>
      <vt:lpstr>Çalışma Adımları</vt:lpstr>
      <vt:lpstr>Avantajlar ve Dezavantajlar </vt:lpstr>
      <vt:lpstr>Sonuç olarak;</vt:lpstr>
      <vt:lpstr>Örnek Uygulama</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 Arama (Tabu Search) </dc:title>
  <dc:creator>efekan acar</dc:creator>
  <cp:lastModifiedBy>efekan acar</cp:lastModifiedBy>
  <cp:revision>2</cp:revision>
  <dcterms:created xsi:type="dcterms:W3CDTF">2023-04-13T13:03:14Z</dcterms:created>
  <dcterms:modified xsi:type="dcterms:W3CDTF">2023-04-13T13:12:53Z</dcterms:modified>
</cp:coreProperties>
</file>