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3ff187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03ff187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ed2c658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ed2c658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03ff18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03ff18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03ff187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03ff187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03ff187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03ff187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03ff187b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03ff187b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03ff187b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03ff187b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03ff187b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03ff187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03ff187b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03ff187b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3ff187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3ff187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ed2c658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ed2c658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3ff187b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03ff187b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3ff187b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03ff187b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03ff187b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03ff187b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03ff187b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03ff187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03ff187b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03ff187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3ff187b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3ff187b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03ff187b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03ff187b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166f375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166f375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299027d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299027d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 </a:t>
            </a:r>
            <a:r>
              <a:rPr b="1" lang="en" sz="1050">
                <a:solidFill>
                  <a:srgbClr val="5F6368"/>
                </a:solidFill>
                <a:highlight>
                  <a:srgbClr val="FFFFFF"/>
                </a:highlight>
              </a:rPr>
              <a:t>ImageNet Large Scale Visual Recognition Challenge</a:t>
            </a:r>
            <a:r>
              <a:rPr lang="en" sz="1050">
                <a:solidFill>
                  <a:srgbClr val="4D5156"/>
                </a:solidFill>
                <a:highlight>
                  <a:srgbClr val="FFFFFF"/>
                </a:highlight>
              </a:rPr>
              <a:t> (</a:t>
            </a:r>
            <a:r>
              <a:rPr b="1" lang="en" sz="1050">
                <a:solidFill>
                  <a:srgbClr val="5F6368"/>
                </a:solidFill>
                <a:highlight>
                  <a:srgbClr val="FFFFFF"/>
                </a:highlight>
              </a:rPr>
              <a:t>ILSVRC</a:t>
            </a:r>
            <a:r>
              <a:rPr lang="en" sz="1050">
                <a:solidFill>
                  <a:srgbClr val="4D5156"/>
                </a:solidFill>
                <a:highlight>
                  <a:srgbClr val="FFFFFF"/>
                </a:highlight>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ed2c658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ed2c658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03ff187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03ff187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3ff187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3ff187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0207495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0207495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e3dc6f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e3dc6f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020749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020749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0207495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0207495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arxiv.org/abs/2010.11929" TargetMode="External"/><Relationship Id="rId4" Type="http://schemas.openxmlformats.org/officeDocument/2006/relationships/hyperlink" Target="http://arxiv.org/abs/2010.11929" TargetMode="External"/><Relationship Id="rId11" Type="http://schemas.openxmlformats.org/officeDocument/2006/relationships/hyperlink" Target="http://arxiv.org/abs/2103.07976" TargetMode="External"/><Relationship Id="rId10" Type="http://schemas.openxmlformats.org/officeDocument/2006/relationships/hyperlink" Target="https://doi.org/10.1007/978-3-031-20053-3_29" TargetMode="External"/><Relationship Id="rId12" Type="http://schemas.openxmlformats.org/officeDocument/2006/relationships/hyperlink" Target="http://arxiv.org/abs/2103.07976" TargetMode="External"/><Relationship Id="rId9" Type="http://schemas.openxmlformats.org/officeDocument/2006/relationships/hyperlink" Target="https://doi.org/10.1007/978-3-031-20053-3_29" TargetMode="External"/><Relationship Id="rId5" Type="http://schemas.openxmlformats.org/officeDocument/2006/relationships/hyperlink" Target="http://arxiv.org/abs/2005.00928" TargetMode="External"/><Relationship Id="rId6" Type="http://schemas.openxmlformats.org/officeDocument/2006/relationships/hyperlink" Target="http://arxiv.org/abs/2005.00928" TargetMode="External"/><Relationship Id="rId7" Type="http://schemas.openxmlformats.org/officeDocument/2006/relationships/hyperlink" Target="http://arxiv.org/abs/1611.05431" TargetMode="External"/><Relationship Id="rId8" Type="http://schemas.openxmlformats.org/officeDocument/2006/relationships/hyperlink" Target="http://arxiv.org/abs/1611.054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huggingface.co/datasets/efekankavalci/CUB_200_20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ytorch.org/vision/main/models/vision_transformer.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drive/folders/1puXuxrsq-k4q6t7wSC6K_oltQ90e0NhJ?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688" y="931775"/>
            <a:ext cx="8520600" cy="124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860">
                <a:solidFill>
                  <a:srgbClr val="212121"/>
                </a:solidFill>
              </a:rPr>
              <a:t>CMPE 593: Deep Learning for Computer Vision</a:t>
            </a:r>
            <a:endParaRPr b="1" sz="2860">
              <a:solidFill>
                <a:srgbClr val="212121"/>
              </a:solidFill>
            </a:endParaRPr>
          </a:p>
          <a:p>
            <a:pPr indent="0" lvl="0" marL="0" rtl="0" algn="ctr">
              <a:spcBef>
                <a:spcPts val="0"/>
              </a:spcBef>
              <a:spcAft>
                <a:spcPts val="0"/>
              </a:spcAft>
              <a:buNone/>
            </a:pPr>
            <a:r>
              <a:rPr lang="en" sz="2460">
                <a:solidFill>
                  <a:srgbClr val="595959"/>
                </a:solidFill>
              </a:rPr>
              <a:t>Fine Grained Image Classification on CUB-200 Dataset with Vision Transformers</a:t>
            </a:r>
            <a:endParaRPr sz="2460">
              <a:solidFill>
                <a:srgbClr val="595959"/>
              </a:solidFill>
            </a:endParaRPr>
          </a:p>
        </p:txBody>
      </p:sp>
      <p:sp>
        <p:nvSpPr>
          <p:cNvPr id="55" name="Google Shape;55;p13"/>
          <p:cNvSpPr txBox="1"/>
          <p:nvPr/>
        </p:nvSpPr>
        <p:spPr>
          <a:xfrm>
            <a:off x="311688" y="2335300"/>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134A8E"/>
                </a:solidFill>
              </a:rPr>
              <a:t>Efekan Kavalcı</a:t>
            </a:r>
            <a:endParaRPr sz="2200">
              <a:solidFill>
                <a:srgbClr val="134A8E"/>
              </a:solidFill>
            </a:endParaRPr>
          </a:p>
        </p:txBody>
      </p:sp>
      <p:pic>
        <p:nvPicPr>
          <p:cNvPr id="56" name="Google Shape;56;p13"/>
          <p:cNvPicPr preferRelativeResize="0"/>
          <p:nvPr/>
        </p:nvPicPr>
        <p:blipFill>
          <a:blip r:embed="rId3">
            <a:alphaModFix/>
          </a:blip>
          <a:stretch>
            <a:fillRect/>
          </a:stretch>
        </p:blipFill>
        <p:spPr>
          <a:xfrm>
            <a:off x="3858237" y="3127900"/>
            <a:ext cx="1427525" cy="139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0900" y="877825"/>
            <a:ext cx="3955500" cy="381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Static Feature Extractors</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A ResNext [4] model is also used as a feature extractor for comparison with ViT. The last fully connected layer is replaced with a layer with 200 output neurons.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 </a:t>
            </a:r>
            <a:r>
              <a:rPr lang="en" sz="1200">
                <a:solidFill>
                  <a:srgbClr val="434343"/>
                </a:solidFill>
              </a:rPr>
              <a:t>ResNeXt is a convolutional neural network architecture that extends the ResNet model by organizing in a multi-branch architecture.</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The model is trained for 32 epochs. The learning was slow and validation accuracies were not satisfactory, thus the training is not extended nor any tuning is done for the training.		</a:t>
            </a:r>
            <a:endParaRPr sz="1200">
              <a:solidFill>
                <a:srgbClr val="434343"/>
              </a:solidFill>
            </a:endParaRPr>
          </a:p>
        </p:txBody>
      </p:sp>
      <p:sp>
        <p:nvSpPr>
          <p:cNvPr id="122" name="Google Shape;122;p22"/>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23" name="Google Shape;123;p22"/>
          <p:cNvPicPr preferRelativeResize="0"/>
          <p:nvPr/>
        </p:nvPicPr>
        <p:blipFill>
          <a:blip r:embed="rId3">
            <a:alphaModFix/>
          </a:blip>
          <a:stretch>
            <a:fillRect/>
          </a:stretch>
        </p:blipFill>
        <p:spPr>
          <a:xfrm>
            <a:off x="6004550" y="265175"/>
            <a:ext cx="1772450" cy="1125200"/>
          </a:xfrm>
          <a:prstGeom prst="rect">
            <a:avLst/>
          </a:prstGeom>
          <a:noFill/>
          <a:ln>
            <a:noFill/>
          </a:ln>
        </p:spPr>
      </p:pic>
      <p:pic>
        <p:nvPicPr>
          <p:cNvPr id="124" name="Google Shape;124;p22"/>
          <p:cNvPicPr preferRelativeResize="0"/>
          <p:nvPr/>
        </p:nvPicPr>
        <p:blipFill>
          <a:blip r:embed="rId4">
            <a:alphaModFix/>
          </a:blip>
          <a:stretch>
            <a:fillRect/>
          </a:stretch>
        </p:blipFill>
        <p:spPr>
          <a:xfrm>
            <a:off x="4966852" y="1848450"/>
            <a:ext cx="3428176" cy="2738375"/>
          </a:xfrm>
          <a:prstGeom prst="rect">
            <a:avLst/>
          </a:prstGeom>
          <a:noFill/>
          <a:ln>
            <a:noFill/>
          </a:ln>
        </p:spPr>
      </p:pic>
      <p:sp>
        <p:nvSpPr>
          <p:cNvPr id="125" name="Google Shape;125;p22"/>
          <p:cNvSpPr txBox="1"/>
          <p:nvPr/>
        </p:nvSpPr>
        <p:spPr>
          <a:xfrm>
            <a:off x="6379195" y="1390375"/>
            <a:ext cx="1461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900">
                <a:solidFill>
                  <a:srgbClr val="434343"/>
                </a:solidFill>
              </a:rPr>
              <a:t>A ResNext block</a:t>
            </a:r>
            <a:endParaRPr sz="900"/>
          </a:p>
        </p:txBody>
      </p:sp>
      <p:sp>
        <p:nvSpPr>
          <p:cNvPr id="126" name="Google Shape;126;p22"/>
          <p:cNvSpPr txBox="1"/>
          <p:nvPr/>
        </p:nvSpPr>
        <p:spPr>
          <a:xfrm>
            <a:off x="5153225" y="4549025"/>
            <a:ext cx="35649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900">
                <a:solidFill>
                  <a:srgbClr val="434343"/>
                </a:solidFill>
              </a:rPr>
              <a:t>Training loss and validation accuracies for ResNext training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Fine-tuning Last Encoder Block</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In this approach, all of the encoder blocks are frozen except the last one in the ViT model. This bears similarities with fine-tuning of a CNN-based architecture.</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This approach results in 7.24 million trainable parameters. Each epoch takes about 6 minutes. </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Two models are trained with this approach. A small weight decay (0.001)  was used in the first one, and the model tended to overfit quickly. Another model is trained with 0.01 weight decay.  Adam optimizer and a learning rate of 0.001 is used for both models.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The best model </a:t>
            </a:r>
            <a:r>
              <a:rPr lang="en" sz="1200">
                <a:solidFill>
                  <a:srgbClr val="434343"/>
                </a:solidFill>
              </a:rPr>
              <a:t>with weight decay 0.001 results in 84.02% test accuracy , and the best model with weight decay 0.01 results in 84.86% test accuracy.</a:t>
            </a:r>
            <a:endParaRPr sz="1200">
              <a:solidFill>
                <a:srgbClr val="434343"/>
              </a:solidFill>
            </a:endParaRPr>
          </a:p>
        </p:txBody>
      </p:sp>
      <p:sp>
        <p:nvSpPr>
          <p:cNvPr id="132" name="Google Shape;132;p23"/>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Fine-tuning Last Encoder Block</a:t>
            </a:r>
            <a:endParaRPr b="1" sz="1200" u="sng">
              <a:solidFill>
                <a:srgbClr val="434343"/>
              </a:solidFill>
            </a:endParaRPr>
          </a:p>
          <a:p>
            <a:pPr indent="0" lvl="0" marL="0" rtl="0" algn="l">
              <a:lnSpc>
                <a:spcPct val="150000"/>
              </a:lnSpc>
              <a:spcBef>
                <a:spcPts val="1200"/>
              </a:spcBef>
              <a:spcAft>
                <a:spcPts val="1200"/>
              </a:spcAft>
              <a:buNone/>
            </a:pPr>
            <a:r>
              <a:t/>
            </a:r>
            <a:endParaRPr sz="1200">
              <a:solidFill>
                <a:srgbClr val="434343"/>
              </a:solidFill>
            </a:endParaRPr>
          </a:p>
        </p:txBody>
      </p:sp>
      <p:sp>
        <p:nvSpPr>
          <p:cNvPr id="138" name="Google Shape;138;p24"/>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39" name="Google Shape;139;p24"/>
          <p:cNvPicPr preferRelativeResize="0"/>
          <p:nvPr/>
        </p:nvPicPr>
        <p:blipFill>
          <a:blip r:embed="rId3">
            <a:alphaModFix/>
          </a:blip>
          <a:stretch>
            <a:fillRect/>
          </a:stretch>
        </p:blipFill>
        <p:spPr>
          <a:xfrm>
            <a:off x="4811452" y="1243350"/>
            <a:ext cx="3916700" cy="3128599"/>
          </a:xfrm>
          <a:prstGeom prst="rect">
            <a:avLst/>
          </a:prstGeom>
          <a:noFill/>
          <a:ln>
            <a:noFill/>
          </a:ln>
        </p:spPr>
      </p:pic>
      <p:pic>
        <p:nvPicPr>
          <p:cNvPr id="140" name="Google Shape;140;p24"/>
          <p:cNvPicPr preferRelativeResize="0"/>
          <p:nvPr/>
        </p:nvPicPr>
        <p:blipFill>
          <a:blip r:embed="rId4">
            <a:alphaModFix/>
          </a:blip>
          <a:stretch>
            <a:fillRect/>
          </a:stretch>
        </p:blipFill>
        <p:spPr>
          <a:xfrm>
            <a:off x="494550" y="1305437"/>
            <a:ext cx="3633576" cy="2902476"/>
          </a:xfrm>
          <a:prstGeom prst="rect">
            <a:avLst/>
          </a:prstGeom>
          <a:noFill/>
          <a:ln>
            <a:noFill/>
          </a:ln>
        </p:spPr>
      </p:pic>
      <p:sp>
        <p:nvSpPr>
          <p:cNvPr id="141" name="Google Shape;141;p24"/>
          <p:cNvSpPr txBox="1"/>
          <p:nvPr/>
        </p:nvSpPr>
        <p:spPr>
          <a:xfrm>
            <a:off x="4704800" y="4334175"/>
            <a:ext cx="38361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384x384 inputs, last encoder block fine-tuned (weight decay = 0.01)</a:t>
            </a:r>
            <a:endParaRPr sz="1200">
              <a:solidFill>
                <a:srgbClr val="434343"/>
              </a:solidFill>
            </a:endParaRPr>
          </a:p>
        </p:txBody>
      </p:sp>
      <p:sp>
        <p:nvSpPr>
          <p:cNvPr id="142" name="Google Shape;142;p24"/>
          <p:cNvSpPr txBox="1"/>
          <p:nvPr/>
        </p:nvSpPr>
        <p:spPr>
          <a:xfrm>
            <a:off x="435350" y="4334175"/>
            <a:ext cx="4136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384x384 inputs, last encoder block fine-tuned (weight decay = 0.001)</a:t>
            </a:r>
            <a:endParaRPr sz="12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Fine-tuning All Attention Layers</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This approach is inspired by the work of Touvron et al. [5], where they reported that fine-tuning only attention layers in a ViT may lead to similar results with full fine-tuning.</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In this approach, the multi-head attention layer of each block is set to be trainable and all the other encoder parameters are frozen.</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This approach leads to 28.5 million trainable parameters.</a:t>
            </a:r>
            <a:r>
              <a:rPr b="1" lang="en" sz="1200">
                <a:solidFill>
                  <a:srgbClr val="434343"/>
                </a:solidFill>
              </a:rPr>
              <a:t> </a:t>
            </a:r>
            <a:r>
              <a:rPr lang="en" sz="1200">
                <a:solidFill>
                  <a:srgbClr val="434343"/>
                </a:solidFill>
              </a:rPr>
              <a:t>Each epoch takes about 10 minutes.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Training is done for 30 epochs with AdamW optimizer with learning rate 1e-4 and weight decay 0.01. Batch size is set to 16 due to the memory limitations in the GPU.</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Best validation accuracy is obtained at epochs 23 and 25 with 85.8% accuracy. The closest checkpoint is at epoch 24, it is loaded as the best model. This gives a 85.88 test accuracy.</a:t>
            </a:r>
            <a:endParaRPr sz="1200">
              <a:solidFill>
                <a:srgbClr val="434343"/>
              </a:solidFill>
            </a:endParaRPr>
          </a:p>
        </p:txBody>
      </p:sp>
      <p:sp>
        <p:nvSpPr>
          <p:cNvPr id="148" name="Google Shape;148;p25"/>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a:t>
            </a:r>
            <a:r>
              <a:rPr b="1" lang="en" sz="2800">
                <a:solidFill>
                  <a:srgbClr val="134A8E"/>
                </a:solidFill>
              </a:rPr>
              <a:t>Results</a:t>
            </a:r>
            <a:endParaRPr b="1" sz="2800">
              <a:solidFill>
                <a:srgbClr val="134A8E"/>
              </a:solidFill>
            </a:endParaRPr>
          </a:p>
        </p:txBody>
      </p:sp>
      <p:sp>
        <p:nvSpPr>
          <p:cNvPr id="149" name="Google Shape;149;p25"/>
          <p:cNvSpPr txBox="1"/>
          <p:nvPr/>
        </p:nvSpPr>
        <p:spPr>
          <a:xfrm>
            <a:off x="444300" y="4506850"/>
            <a:ext cx="6606600" cy="292500"/>
          </a:xfrm>
          <a:prstGeom prst="rect">
            <a:avLst/>
          </a:prstGeom>
          <a:noFill/>
          <a:ln>
            <a:noFill/>
          </a:ln>
        </p:spPr>
        <p:txBody>
          <a:bodyPr anchorCtr="0" anchor="t" bIns="91425" lIns="91425" spcFirstLastPara="1" rIns="91425" wrap="square" tIns="91425">
            <a:spAutoFit/>
          </a:bodyPr>
          <a:lstStyle/>
          <a:p>
            <a:pPr indent="0" lvl="0" marL="0" marR="76200" rtl="0" algn="l">
              <a:lnSpc>
                <a:spcPct val="135000"/>
              </a:lnSpc>
              <a:spcBef>
                <a:spcPts val="0"/>
              </a:spcBef>
              <a:spcAft>
                <a:spcPts val="0"/>
              </a:spcAft>
              <a:buNone/>
            </a:pPr>
            <a:r>
              <a:rPr lang="en" sz="700">
                <a:solidFill>
                  <a:schemeClr val="dk2"/>
                </a:solidFill>
              </a:rPr>
              <a:t>[5] </a:t>
            </a:r>
            <a:r>
              <a:rPr lang="en" sz="700">
                <a:solidFill>
                  <a:schemeClr val="dk2"/>
                </a:solidFill>
              </a:rPr>
              <a:t>H. Touvron, M. Cord, A. El-Nouby, J. Verbeek, and H. Jégou, “Three Things Everyone Should Know About Vision Transformers,”, 2022</a:t>
            </a:r>
            <a:endParaRPr sz="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1200" u="sng">
                <a:solidFill>
                  <a:srgbClr val="434343"/>
                </a:solidFill>
              </a:rPr>
              <a:t>Fine-tuning All Attention Layers </a:t>
            </a:r>
            <a:endParaRPr sz="1200">
              <a:solidFill>
                <a:srgbClr val="434343"/>
              </a:solidFill>
            </a:endParaRPr>
          </a:p>
        </p:txBody>
      </p:sp>
      <p:sp>
        <p:nvSpPr>
          <p:cNvPr id="155" name="Google Shape;155;p26"/>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56" name="Google Shape;156;p26"/>
          <p:cNvPicPr preferRelativeResize="0"/>
          <p:nvPr/>
        </p:nvPicPr>
        <p:blipFill>
          <a:blip r:embed="rId3">
            <a:alphaModFix/>
          </a:blip>
          <a:stretch>
            <a:fillRect/>
          </a:stretch>
        </p:blipFill>
        <p:spPr>
          <a:xfrm>
            <a:off x="2269575" y="1279150"/>
            <a:ext cx="4368351" cy="3489400"/>
          </a:xfrm>
          <a:prstGeom prst="rect">
            <a:avLst/>
          </a:prstGeom>
          <a:noFill/>
          <a:ln>
            <a:noFill/>
          </a:ln>
        </p:spPr>
      </p:pic>
      <p:sp>
        <p:nvSpPr>
          <p:cNvPr id="157" name="Google Shape;157;p26"/>
          <p:cNvSpPr txBox="1"/>
          <p:nvPr/>
        </p:nvSpPr>
        <p:spPr>
          <a:xfrm>
            <a:off x="488550" y="2759825"/>
            <a:ext cx="17205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384x384 inputs, all attention layers fine-tuned </a:t>
            </a:r>
            <a:endParaRPr sz="12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Fine-tuning Full ViT</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An attempt to fine-tune all parameters of the ViT is made, but the results were unsatisfactory. The process could not be optimized further due to high computational cost</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This approach leads to 86 million trainable parameters.</a:t>
            </a:r>
            <a:r>
              <a:rPr b="1" lang="en" sz="1200">
                <a:solidFill>
                  <a:srgbClr val="434343"/>
                </a:solidFill>
              </a:rPr>
              <a:t> </a:t>
            </a:r>
            <a:r>
              <a:rPr lang="en" sz="1200">
                <a:solidFill>
                  <a:srgbClr val="434343"/>
                </a:solidFill>
              </a:rPr>
              <a:t>Each epoch takes about 12 minutes.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Training is done for 50 epochs with AdamW optimizer with learning rate 1e-4 and weight decay 0.01. Batch size is set to 16 due to the memory limitations in the GPU.</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Model severely overfits to the training data, training accuracy was 99.7% where the validation accuracies were about 50%</a:t>
            </a:r>
            <a:endParaRPr sz="1200">
              <a:solidFill>
                <a:srgbClr val="434343"/>
              </a:solidFill>
            </a:endParaRPr>
          </a:p>
        </p:txBody>
      </p:sp>
      <p:sp>
        <p:nvSpPr>
          <p:cNvPr id="163" name="Google Shape;163;p27"/>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Fine-tuning Full ViT</a:t>
            </a:r>
            <a:endParaRPr b="1" sz="1200" u="sng">
              <a:solidFill>
                <a:srgbClr val="434343"/>
              </a:solidFill>
            </a:endParaRPr>
          </a:p>
          <a:p>
            <a:pPr indent="0" lvl="0" marL="457200" rtl="0" algn="l">
              <a:lnSpc>
                <a:spcPct val="150000"/>
              </a:lnSpc>
              <a:spcBef>
                <a:spcPts val="1200"/>
              </a:spcBef>
              <a:spcAft>
                <a:spcPts val="1200"/>
              </a:spcAft>
              <a:buNone/>
            </a:pPr>
            <a:r>
              <a:t/>
            </a:r>
            <a:endParaRPr sz="1200">
              <a:solidFill>
                <a:srgbClr val="434343"/>
              </a:solidFill>
            </a:endParaRPr>
          </a:p>
        </p:txBody>
      </p:sp>
      <p:sp>
        <p:nvSpPr>
          <p:cNvPr id="169" name="Google Shape;169;p28"/>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70" name="Google Shape;170;p28"/>
          <p:cNvPicPr preferRelativeResize="0"/>
          <p:nvPr/>
        </p:nvPicPr>
        <p:blipFill>
          <a:blip r:embed="rId3">
            <a:alphaModFix/>
          </a:blip>
          <a:stretch>
            <a:fillRect/>
          </a:stretch>
        </p:blipFill>
        <p:spPr>
          <a:xfrm>
            <a:off x="2089012" y="1187800"/>
            <a:ext cx="4268316" cy="3416400"/>
          </a:xfrm>
          <a:prstGeom prst="rect">
            <a:avLst/>
          </a:prstGeom>
          <a:noFill/>
          <a:ln>
            <a:noFill/>
          </a:ln>
        </p:spPr>
      </p:pic>
      <p:sp>
        <p:nvSpPr>
          <p:cNvPr id="171" name="Google Shape;171;p28"/>
          <p:cNvSpPr txBox="1"/>
          <p:nvPr/>
        </p:nvSpPr>
        <p:spPr>
          <a:xfrm>
            <a:off x="2492725" y="4551200"/>
            <a:ext cx="51081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384x384 inputs, fully fine-tuned</a:t>
            </a:r>
            <a:endParaRPr sz="12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Attention Map Visualizations</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The imported Vision Transformer model is modified using a technique called monkey patching [6] to dynamically change the behaviour of the class. Normally, attention weights are not returned in the forward process of the class. With monkey patching, attention weights are returned and added to a global list for further investigation.</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Individual attention maps for each multihead attention layer through 12 encoder blocks are provided for input images. The weights in a multihead attention are the average of the single head attentions in the layer.</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Additionally, attention rollout weights are obtained by applying consecutive matrix multiplications to the attention weight matrices, starting from the initial attention layer. </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Several examples are given in the next slides, both for static feature extractor approach where the attention parameters are the original pre-trained weights of ViT, and for the model where attention layers are fine tuned. </a:t>
            </a:r>
            <a:endParaRPr sz="1200">
              <a:solidFill>
                <a:srgbClr val="434343"/>
              </a:solidFill>
            </a:endParaRPr>
          </a:p>
        </p:txBody>
      </p:sp>
      <p:sp>
        <p:nvSpPr>
          <p:cNvPr id="177" name="Google Shape;177;p29"/>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83" name="Google Shape;183;p30"/>
          <p:cNvPicPr preferRelativeResize="0"/>
          <p:nvPr/>
        </p:nvPicPr>
        <p:blipFill>
          <a:blip r:embed="rId3">
            <a:alphaModFix/>
          </a:blip>
          <a:stretch>
            <a:fillRect/>
          </a:stretch>
        </p:blipFill>
        <p:spPr>
          <a:xfrm>
            <a:off x="3557725" y="711275"/>
            <a:ext cx="5178774" cy="4226599"/>
          </a:xfrm>
          <a:prstGeom prst="rect">
            <a:avLst/>
          </a:prstGeom>
          <a:noFill/>
          <a:ln>
            <a:noFill/>
          </a:ln>
        </p:spPr>
      </p:pic>
      <p:pic>
        <p:nvPicPr>
          <p:cNvPr id="184" name="Google Shape;184;p30"/>
          <p:cNvPicPr preferRelativeResize="0"/>
          <p:nvPr/>
        </p:nvPicPr>
        <p:blipFill>
          <a:blip r:embed="rId4">
            <a:alphaModFix/>
          </a:blip>
          <a:stretch>
            <a:fillRect/>
          </a:stretch>
        </p:blipFill>
        <p:spPr>
          <a:xfrm>
            <a:off x="524875" y="1377612"/>
            <a:ext cx="2231450" cy="2194700"/>
          </a:xfrm>
          <a:prstGeom prst="rect">
            <a:avLst/>
          </a:prstGeom>
          <a:noFill/>
          <a:ln>
            <a:noFill/>
          </a:ln>
        </p:spPr>
      </p:pic>
      <p:sp>
        <p:nvSpPr>
          <p:cNvPr id="185" name="Google Shape;185;p30"/>
          <p:cNvSpPr txBox="1"/>
          <p:nvPr/>
        </p:nvSpPr>
        <p:spPr>
          <a:xfrm>
            <a:off x="208400" y="3662200"/>
            <a:ext cx="28644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434343"/>
                </a:solidFill>
              </a:rPr>
              <a:t>Input Image (test index = 306)</a:t>
            </a:r>
            <a:endParaRPr b="1" sz="1200">
              <a:solidFill>
                <a:srgbClr val="434343"/>
              </a:solidFill>
            </a:endParaRPr>
          </a:p>
          <a:p>
            <a:pPr indent="0" lvl="0" marL="0" rtl="0" algn="l">
              <a:lnSpc>
                <a:spcPct val="150000"/>
              </a:lnSpc>
              <a:spcBef>
                <a:spcPts val="1200"/>
              </a:spcBef>
              <a:spcAft>
                <a:spcPts val="1200"/>
              </a:spcAft>
              <a:buNone/>
            </a:pPr>
            <a:r>
              <a:rPr lang="en" sz="1200">
                <a:solidFill>
                  <a:srgbClr val="434343"/>
                </a:solidFill>
              </a:rPr>
              <a:t>True label: 12 / Predicted label : 12</a:t>
            </a:r>
            <a:endParaRPr sz="1200">
              <a:solidFill>
                <a:srgbClr val="434343"/>
              </a:solidFill>
            </a:endParaRPr>
          </a:p>
        </p:txBody>
      </p:sp>
      <p:sp>
        <p:nvSpPr>
          <p:cNvPr id="186" name="Google Shape;186;p30"/>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92" name="Google Shape;192;p31"/>
          <p:cNvPicPr preferRelativeResize="0"/>
          <p:nvPr/>
        </p:nvPicPr>
        <p:blipFill>
          <a:blip r:embed="rId3">
            <a:alphaModFix/>
          </a:blip>
          <a:stretch>
            <a:fillRect/>
          </a:stretch>
        </p:blipFill>
        <p:spPr>
          <a:xfrm>
            <a:off x="524875" y="1377612"/>
            <a:ext cx="2231450" cy="2194700"/>
          </a:xfrm>
          <a:prstGeom prst="rect">
            <a:avLst/>
          </a:prstGeom>
          <a:noFill/>
          <a:ln>
            <a:noFill/>
          </a:ln>
        </p:spPr>
      </p:pic>
      <p:sp>
        <p:nvSpPr>
          <p:cNvPr id="193" name="Google Shape;193;p31"/>
          <p:cNvSpPr txBox="1"/>
          <p:nvPr/>
        </p:nvSpPr>
        <p:spPr>
          <a:xfrm>
            <a:off x="524875" y="3662200"/>
            <a:ext cx="27306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434343"/>
                </a:solidFill>
              </a:rPr>
              <a:t>Input Image (test index = 306)</a:t>
            </a:r>
            <a:endParaRPr b="1" sz="1200">
              <a:solidFill>
                <a:srgbClr val="434343"/>
              </a:solidFill>
            </a:endParaRPr>
          </a:p>
          <a:p>
            <a:pPr indent="0" lvl="0" marL="0" rtl="0" algn="l">
              <a:lnSpc>
                <a:spcPct val="150000"/>
              </a:lnSpc>
              <a:spcBef>
                <a:spcPts val="1200"/>
              </a:spcBef>
              <a:spcAft>
                <a:spcPts val="1200"/>
              </a:spcAft>
              <a:buNone/>
            </a:pPr>
            <a:r>
              <a:rPr lang="en" sz="1200">
                <a:solidFill>
                  <a:srgbClr val="434343"/>
                </a:solidFill>
              </a:rPr>
              <a:t>True label: 12 / Predicted label : 12</a:t>
            </a:r>
            <a:endParaRPr sz="1200">
              <a:solidFill>
                <a:srgbClr val="434343"/>
              </a:solidFill>
            </a:endParaRPr>
          </a:p>
        </p:txBody>
      </p:sp>
      <p:pic>
        <p:nvPicPr>
          <p:cNvPr id="194" name="Google Shape;194;p31"/>
          <p:cNvPicPr preferRelativeResize="0"/>
          <p:nvPr/>
        </p:nvPicPr>
        <p:blipFill>
          <a:blip r:embed="rId4">
            <a:alphaModFix/>
          </a:blip>
          <a:stretch>
            <a:fillRect/>
          </a:stretch>
        </p:blipFill>
        <p:spPr>
          <a:xfrm>
            <a:off x="4274724" y="1120250"/>
            <a:ext cx="3751750" cy="3342351"/>
          </a:xfrm>
          <a:prstGeom prst="rect">
            <a:avLst/>
          </a:prstGeom>
          <a:noFill/>
          <a:ln>
            <a:noFill/>
          </a:ln>
        </p:spPr>
      </p:pic>
      <p:sp>
        <p:nvSpPr>
          <p:cNvPr id="195" name="Google Shape;195;p31"/>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0896" y="877825"/>
            <a:ext cx="8285700" cy="3416400"/>
          </a:xfrm>
          <a:prstGeom prst="rect">
            <a:avLst/>
          </a:prstGeom>
        </p:spPr>
        <p:txBody>
          <a:bodyPr anchorCtr="0" anchor="t" bIns="91425" lIns="91425" spcFirstLastPara="1" rIns="91425" wrap="square" tIns="91425">
            <a:normAutofit lnSpcReduction="20000"/>
          </a:bodyPr>
          <a:lstStyle/>
          <a:p>
            <a:pPr indent="-304800" lvl="0" marL="457200" rtl="0" algn="l">
              <a:lnSpc>
                <a:spcPct val="200000"/>
              </a:lnSpc>
              <a:spcBef>
                <a:spcPts val="0"/>
              </a:spcBef>
              <a:spcAft>
                <a:spcPts val="0"/>
              </a:spcAft>
              <a:buClr>
                <a:srgbClr val="134A8E"/>
              </a:buClr>
              <a:buSzPts val="1200"/>
              <a:buChar char="❖"/>
            </a:pPr>
            <a:r>
              <a:rPr lang="en" sz="1200">
                <a:solidFill>
                  <a:srgbClr val="434343"/>
                </a:solidFill>
              </a:rPr>
              <a:t>The main goal of the project is to apply vision transformers to a fine grained classification task with CUB-200-2011 dataset [1]. The approaches for this include:</a:t>
            </a:r>
            <a:endParaRPr sz="1200">
              <a:solidFill>
                <a:srgbClr val="434343"/>
              </a:solidFill>
            </a:endParaRPr>
          </a:p>
          <a:p>
            <a:pPr indent="-304800" lvl="1" marL="914400" rtl="0" algn="l">
              <a:lnSpc>
                <a:spcPct val="200000"/>
              </a:lnSpc>
              <a:spcBef>
                <a:spcPts val="0"/>
              </a:spcBef>
              <a:spcAft>
                <a:spcPts val="0"/>
              </a:spcAft>
              <a:buClr>
                <a:srgbClr val="134A8E"/>
              </a:buClr>
              <a:buSzPts val="1200"/>
              <a:buChar char="➢"/>
            </a:pPr>
            <a:r>
              <a:rPr lang="en" sz="1200">
                <a:solidFill>
                  <a:srgbClr val="434343"/>
                </a:solidFill>
              </a:rPr>
              <a:t>Utilizing pre-trained vision transformers [2] as  static feature extractors</a:t>
            </a:r>
            <a:endParaRPr sz="1200">
              <a:solidFill>
                <a:srgbClr val="434343"/>
              </a:solidFill>
            </a:endParaRPr>
          </a:p>
          <a:p>
            <a:pPr indent="-304800" lvl="1" marL="914400" rtl="0" algn="l">
              <a:lnSpc>
                <a:spcPct val="200000"/>
              </a:lnSpc>
              <a:spcBef>
                <a:spcPts val="0"/>
              </a:spcBef>
              <a:spcAft>
                <a:spcPts val="0"/>
              </a:spcAft>
              <a:buClr>
                <a:srgbClr val="134A8E"/>
              </a:buClr>
              <a:buSzPts val="1200"/>
              <a:buChar char="➢"/>
            </a:pPr>
            <a:r>
              <a:rPr lang="en" sz="1200">
                <a:solidFill>
                  <a:srgbClr val="434343"/>
                </a:solidFill>
              </a:rPr>
              <a:t>Fine-tuning some layers of the architecture from pre-trained weights</a:t>
            </a:r>
            <a:endParaRPr sz="1200">
              <a:solidFill>
                <a:srgbClr val="434343"/>
              </a:solidFill>
            </a:endParaRPr>
          </a:p>
          <a:p>
            <a:pPr indent="-304800" lvl="1" marL="914400" rtl="0" algn="l">
              <a:lnSpc>
                <a:spcPct val="200000"/>
              </a:lnSpc>
              <a:spcBef>
                <a:spcPts val="0"/>
              </a:spcBef>
              <a:spcAft>
                <a:spcPts val="0"/>
              </a:spcAft>
              <a:buClr>
                <a:srgbClr val="434343"/>
              </a:buClr>
              <a:buSzPts val="1200"/>
              <a:buChar char="➢"/>
            </a:pPr>
            <a:r>
              <a:rPr lang="en" sz="1200">
                <a:solidFill>
                  <a:srgbClr val="434343"/>
                </a:solidFill>
              </a:rPr>
              <a:t>Fine-tuning only attention layers through all encoder blocks</a:t>
            </a:r>
            <a:endParaRPr sz="1200">
              <a:solidFill>
                <a:srgbClr val="434343"/>
              </a:solidFill>
            </a:endParaRPr>
          </a:p>
          <a:p>
            <a:pPr indent="-304800" lvl="1" marL="914400" rtl="0" algn="l">
              <a:lnSpc>
                <a:spcPct val="200000"/>
              </a:lnSpc>
              <a:spcBef>
                <a:spcPts val="0"/>
              </a:spcBef>
              <a:spcAft>
                <a:spcPts val="0"/>
              </a:spcAft>
              <a:buClr>
                <a:srgbClr val="134A8E"/>
              </a:buClr>
              <a:buSzPts val="1200"/>
              <a:buChar char="➢"/>
            </a:pPr>
            <a:r>
              <a:rPr lang="en" sz="1200">
                <a:solidFill>
                  <a:srgbClr val="434343"/>
                </a:solidFill>
              </a:rPr>
              <a:t>Fine tuning the whole architecture from pre-trained weights</a:t>
            </a:r>
            <a:endParaRPr sz="1200">
              <a:solidFill>
                <a:srgbClr val="434343"/>
              </a:solidFill>
            </a:endParaRPr>
          </a:p>
          <a:p>
            <a:pPr indent="-304800" lvl="0" marL="457200" rtl="0" algn="l">
              <a:lnSpc>
                <a:spcPct val="200000"/>
              </a:lnSpc>
              <a:spcBef>
                <a:spcPts val="0"/>
              </a:spcBef>
              <a:spcAft>
                <a:spcPts val="0"/>
              </a:spcAft>
              <a:buClr>
                <a:srgbClr val="134A8E"/>
              </a:buClr>
              <a:buSzPts val="1200"/>
              <a:buChar char="❖"/>
            </a:pPr>
            <a:r>
              <a:rPr lang="en" sz="1200">
                <a:solidFill>
                  <a:srgbClr val="434343"/>
                </a:solidFill>
              </a:rPr>
              <a:t>Visualising attention maps to get some understanding of how attention in vision transformers works is another goal of the project. Approaches for this include:</a:t>
            </a:r>
            <a:endParaRPr sz="1200">
              <a:solidFill>
                <a:srgbClr val="434343"/>
              </a:solidFill>
            </a:endParaRPr>
          </a:p>
          <a:p>
            <a:pPr indent="-304800" lvl="1" marL="914400" rtl="0" algn="l">
              <a:lnSpc>
                <a:spcPct val="200000"/>
              </a:lnSpc>
              <a:spcBef>
                <a:spcPts val="0"/>
              </a:spcBef>
              <a:spcAft>
                <a:spcPts val="0"/>
              </a:spcAft>
              <a:buClr>
                <a:srgbClr val="134A8E"/>
              </a:buClr>
              <a:buSzPts val="1200"/>
              <a:buChar char="➢"/>
            </a:pPr>
            <a:r>
              <a:rPr lang="en" sz="1200">
                <a:solidFill>
                  <a:srgbClr val="434343"/>
                </a:solidFill>
              </a:rPr>
              <a:t>Visualisation of attention maps through all layers separately</a:t>
            </a:r>
            <a:endParaRPr sz="1200">
              <a:solidFill>
                <a:srgbClr val="434343"/>
              </a:solidFill>
            </a:endParaRPr>
          </a:p>
          <a:p>
            <a:pPr indent="-304800" lvl="1" marL="914400" rtl="0" algn="l">
              <a:lnSpc>
                <a:spcPct val="200000"/>
              </a:lnSpc>
              <a:spcBef>
                <a:spcPts val="0"/>
              </a:spcBef>
              <a:spcAft>
                <a:spcPts val="0"/>
              </a:spcAft>
              <a:buClr>
                <a:srgbClr val="134A8E"/>
              </a:buClr>
              <a:buSzPts val="1200"/>
              <a:buChar char="➢"/>
            </a:pPr>
            <a:r>
              <a:rPr lang="en" sz="1200">
                <a:solidFill>
                  <a:srgbClr val="434343"/>
                </a:solidFill>
              </a:rPr>
              <a:t>Visualisation of the attention-rollout technique proposed by Abnar and Zuidema [3]</a:t>
            </a:r>
            <a:endParaRPr sz="1200">
              <a:solidFill>
                <a:srgbClr val="434343"/>
              </a:solidFill>
            </a:endParaRPr>
          </a:p>
        </p:txBody>
      </p:sp>
      <p:sp>
        <p:nvSpPr>
          <p:cNvPr id="62" name="Google Shape;62;p14"/>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Problem Definition</a:t>
            </a:r>
            <a:endParaRPr b="1" sz="2800">
              <a:solidFill>
                <a:srgbClr val="134A8E"/>
              </a:solidFill>
            </a:endParaRPr>
          </a:p>
        </p:txBody>
      </p:sp>
      <p:sp>
        <p:nvSpPr>
          <p:cNvPr id="63" name="Google Shape;63;p14"/>
          <p:cNvSpPr txBox="1"/>
          <p:nvPr/>
        </p:nvSpPr>
        <p:spPr>
          <a:xfrm>
            <a:off x="367550" y="4440600"/>
            <a:ext cx="555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rPr>
              <a:t>[1] C. Wah, S. Branson, P. Welinder, P. Perona, and S. Belongie, “The Caltech-UCSD Birds-200-2011 Dataset”.</a:t>
            </a:r>
            <a:endParaRPr sz="700">
              <a:solidFill>
                <a:schemeClr val="dk2"/>
              </a:solidFill>
            </a:endParaRPr>
          </a:p>
          <a:p>
            <a:pPr indent="0" lvl="0" marL="0" rtl="0" algn="l">
              <a:spcBef>
                <a:spcPts val="0"/>
              </a:spcBef>
              <a:spcAft>
                <a:spcPts val="0"/>
              </a:spcAft>
              <a:buNone/>
            </a:pPr>
            <a:r>
              <a:rPr lang="en" sz="700">
                <a:solidFill>
                  <a:schemeClr val="dk2"/>
                </a:solidFill>
              </a:rPr>
              <a:t>[2] A. Dosovitskiy et al., “An Image is Worth 16x16 Words: Transformers for Image Recognition at Scale.”, 2021. </a:t>
            </a:r>
            <a:endParaRPr sz="700">
              <a:solidFill>
                <a:schemeClr val="dk2"/>
              </a:solidFill>
            </a:endParaRPr>
          </a:p>
          <a:p>
            <a:pPr indent="0" lvl="0" marL="0" rtl="0" algn="l">
              <a:spcBef>
                <a:spcPts val="0"/>
              </a:spcBef>
              <a:spcAft>
                <a:spcPts val="0"/>
              </a:spcAft>
              <a:buNone/>
            </a:pPr>
            <a:r>
              <a:rPr lang="en" sz="700">
                <a:solidFill>
                  <a:schemeClr val="dk2"/>
                </a:solidFill>
              </a:rPr>
              <a:t>[3] S. Abnar and W. Zuidema, “Quantifying Attention Flow in Transformers.”, 2020.</a:t>
            </a:r>
            <a:endParaRPr sz="13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201" name="Google Shape;201;p32"/>
          <p:cNvSpPr txBox="1"/>
          <p:nvPr/>
        </p:nvSpPr>
        <p:spPr>
          <a:xfrm>
            <a:off x="524875" y="3662200"/>
            <a:ext cx="27306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434343"/>
                </a:solidFill>
              </a:rPr>
              <a:t>Input Image (test index = 2500)</a:t>
            </a:r>
            <a:endParaRPr b="1" sz="1200">
              <a:solidFill>
                <a:srgbClr val="434343"/>
              </a:solidFill>
            </a:endParaRPr>
          </a:p>
          <a:p>
            <a:pPr indent="0" lvl="0" marL="0" rtl="0" algn="l">
              <a:lnSpc>
                <a:spcPct val="150000"/>
              </a:lnSpc>
              <a:spcBef>
                <a:spcPts val="1200"/>
              </a:spcBef>
              <a:spcAft>
                <a:spcPts val="1200"/>
              </a:spcAft>
              <a:buNone/>
            </a:pPr>
            <a:r>
              <a:rPr lang="en" sz="1200">
                <a:solidFill>
                  <a:srgbClr val="434343"/>
                </a:solidFill>
              </a:rPr>
              <a:t>True label: 87 / Predicted label : 87</a:t>
            </a:r>
            <a:endParaRPr sz="1200">
              <a:solidFill>
                <a:srgbClr val="434343"/>
              </a:solidFill>
            </a:endParaRPr>
          </a:p>
        </p:txBody>
      </p:sp>
      <p:sp>
        <p:nvSpPr>
          <p:cNvPr id="202" name="Google Shape;202;p32"/>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pic>
        <p:nvPicPr>
          <p:cNvPr id="203" name="Google Shape;203;p32"/>
          <p:cNvPicPr preferRelativeResize="0"/>
          <p:nvPr/>
        </p:nvPicPr>
        <p:blipFill>
          <a:blip r:embed="rId3">
            <a:alphaModFix/>
          </a:blip>
          <a:stretch>
            <a:fillRect/>
          </a:stretch>
        </p:blipFill>
        <p:spPr>
          <a:xfrm>
            <a:off x="943774" y="1397675"/>
            <a:ext cx="2045650" cy="2011975"/>
          </a:xfrm>
          <a:prstGeom prst="rect">
            <a:avLst/>
          </a:prstGeom>
          <a:noFill/>
          <a:ln>
            <a:noFill/>
          </a:ln>
        </p:spPr>
      </p:pic>
      <p:pic>
        <p:nvPicPr>
          <p:cNvPr id="204" name="Google Shape;204;p32"/>
          <p:cNvPicPr preferRelativeResize="0"/>
          <p:nvPr/>
        </p:nvPicPr>
        <p:blipFill>
          <a:blip r:embed="rId4">
            <a:alphaModFix/>
          </a:blip>
          <a:stretch>
            <a:fillRect/>
          </a:stretch>
        </p:blipFill>
        <p:spPr>
          <a:xfrm>
            <a:off x="3974700" y="713726"/>
            <a:ext cx="4864500" cy="39701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210" name="Google Shape;210;p33"/>
          <p:cNvSpPr txBox="1"/>
          <p:nvPr/>
        </p:nvSpPr>
        <p:spPr>
          <a:xfrm>
            <a:off x="524875" y="3662200"/>
            <a:ext cx="27306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434343"/>
                </a:solidFill>
              </a:rPr>
              <a:t>Input Image (test index = 2500)</a:t>
            </a:r>
            <a:endParaRPr b="1" sz="1200">
              <a:solidFill>
                <a:srgbClr val="434343"/>
              </a:solidFill>
            </a:endParaRPr>
          </a:p>
          <a:p>
            <a:pPr indent="0" lvl="0" marL="0" rtl="0" algn="l">
              <a:lnSpc>
                <a:spcPct val="150000"/>
              </a:lnSpc>
              <a:spcBef>
                <a:spcPts val="1200"/>
              </a:spcBef>
              <a:spcAft>
                <a:spcPts val="1200"/>
              </a:spcAft>
              <a:buNone/>
            </a:pPr>
            <a:r>
              <a:rPr lang="en" sz="1200">
                <a:solidFill>
                  <a:srgbClr val="434343"/>
                </a:solidFill>
              </a:rPr>
              <a:t>True label: 87 / Predicted label : 87</a:t>
            </a:r>
            <a:endParaRPr sz="1200">
              <a:solidFill>
                <a:srgbClr val="434343"/>
              </a:solidFill>
            </a:endParaRPr>
          </a:p>
        </p:txBody>
      </p:sp>
      <p:sp>
        <p:nvSpPr>
          <p:cNvPr id="211" name="Google Shape;211;p33"/>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pic>
        <p:nvPicPr>
          <p:cNvPr id="212" name="Google Shape;212;p33"/>
          <p:cNvPicPr preferRelativeResize="0"/>
          <p:nvPr/>
        </p:nvPicPr>
        <p:blipFill>
          <a:blip r:embed="rId3">
            <a:alphaModFix/>
          </a:blip>
          <a:stretch>
            <a:fillRect/>
          </a:stretch>
        </p:blipFill>
        <p:spPr>
          <a:xfrm>
            <a:off x="943774" y="1397675"/>
            <a:ext cx="2045650" cy="2011975"/>
          </a:xfrm>
          <a:prstGeom prst="rect">
            <a:avLst/>
          </a:prstGeom>
          <a:noFill/>
          <a:ln>
            <a:noFill/>
          </a:ln>
        </p:spPr>
      </p:pic>
      <p:pic>
        <p:nvPicPr>
          <p:cNvPr id="213" name="Google Shape;213;p33"/>
          <p:cNvPicPr preferRelativeResize="0"/>
          <p:nvPr/>
        </p:nvPicPr>
        <p:blipFill>
          <a:blip r:embed="rId4">
            <a:alphaModFix/>
          </a:blip>
          <a:stretch>
            <a:fillRect/>
          </a:stretch>
        </p:blipFill>
        <p:spPr>
          <a:xfrm>
            <a:off x="4054525" y="1042225"/>
            <a:ext cx="4193675" cy="373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219" name="Google Shape;219;p34"/>
          <p:cNvSpPr txBox="1"/>
          <p:nvPr/>
        </p:nvSpPr>
        <p:spPr>
          <a:xfrm>
            <a:off x="311702" y="2762825"/>
            <a:ext cx="3427500" cy="2154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rgbClr val="434343"/>
                </a:solidFill>
              </a:rPr>
              <a:t>Input Image (test index = 59)</a:t>
            </a:r>
            <a:endParaRPr b="1" sz="1200">
              <a:solidFill>
                <a:srgbClr val="434343"/>
              </a:solidFill>
            </a:endParaRPr>
          </a:p>
          <a:p>
            <a:pPr indent="0" lvl="0" marL="0" rtl="0" algn="l">
              <a:lnSpc>
                <a:spcPct val="100000"/>
              </a:lnSpc>
              <a:spcBef>
                <a:spcPts val="1200"/>
              </a:spcBef>
              <a:spcAft>
                <a:spcPts val="0"/>
              </a:spcAft>
              <a:buNone/>
            </a:pPr>
            <a:r>
              <a:rPr lang="en" sz="1200">
                <a:solidFill>
                  <a:srgbClr val="434343"/>
                </a:solidFill>
              </a:rPr>
              <a:t>True label: 1 / Predicted label : 143</a:t>
            </a:r>
            <a:endParaRPr sz="1200">
              <a:solidFill>
                <a:srgbClr val="434343"/>
              </a:solidFill>
            </a:endParaRPr>
          </a:p>
          <a:p>
            <a:pPr indent="-304800" lvl="0" marL="457200" rtl="0" algn="l">
              <a:lnSpc>
                <a:spcPct val="150000"/>
              </a:lnSpc>
              <a:spcBef>
                <a:spcPts val="1200"/>
              </a:spcBef>
              <a:spcAft>
                <a:spcPts val="0"/>
              </a:spcAft>
              <a:buClr>
                <a:srgbClr val="434343"/>
              </a:buClr>
              <a:buSzPts val="1200"/>
              <a:buChar char="❖"/>
            </a:pPr>
            <a:r>
              <a:rPr lang="en" sz="1200">
                <a:solidFill>
                  <a:srgbClr val="434343"/>
                </a:solidFill>
              </a:rPr>
              <a:t>This is a misclassified sample. The attention maps show that reflection of the bird on the sea also attends to the class token, which may be the reason of false </a:t>
            </a:r>
            <a:r>
              <a:rPr lang="en" sz="1200">
                <a:solidFill>
                  <a:srgbClr val="434343"/>
                </a:solidFill>
              </a:rPr>
              <a:t>classification</a:t>
            </a:r>
            <a:r>
              <a:rPr lang="en" sz="1200">
                <a:solidFill>
                  <a:srgbClr val="434343"/>
                </a:solidFill>
              </a:rPr>
              <a:t>.</a:t>
            </a:r>
            <a:endParaRPr sz="1200">
              <a:solidFill>
                <a:srgbClr val="434343"/>
              </a:solidFill>
            </a:endParaRPr>
          </a:p>
        </p:txBody>
      </p:sp>
      <p:pic>
        <p:nvPicPr>
          <p:cNvPr id="220" name="Google Shape;220;p34"/>
          <p:cNvPicPr preferRelativeResize="0"/>
          <p:nvPr/>
        </p:nvPicPr>
        <p:blipFill>
          <a:blip r:embed="rId3">
            <a:alphaModFix/>
          </a:blip>
          <a:stretch>
            <a:fillRect/>
          </a:stretch>
        </p:blipFill>
        <p:spPr>
          <a:xfrm>
            <a:off x="3837100" y="658075"/>
            <a:ext cx="5088872" cy="4153226"/>
          </a:xfrm>
          <a:prstGeom prst="rect">
            <a:avLst/>
          </a:prstGeom>
          <a:noFill/>
          <a:ln>
            <a:noFill/>
          </a:ln>
        </p:spPr>
      </p:pic>
      <p:pic>
        <p:nvPicPr>
          <p:cNvPr id="221" name="Google Shape;221;p34"/>
          <p:cNvPicPr preferRelativeResize="0"/>
          <p:nvPr/>
        </p:nvPicPr>
        <p:blipFill>
          <a:blip r:embed="rId4">
            <a:alphaModFix/>
          </a:blip>
          <a:stretch>
            <a:fillRect/>
          </a:stretch>
        </p:blipFill>
        <p:spPr>
          <a:xfrm>
            <a:off x="1189000" y="1285862"/>
            <a:ext cx="1383575" cy="1360800"/>
          </a:xfrm>
          <a:prstGeom prst="rect">
            <a:avLst/>
          </a:prstGeom>
          <a:noFill/>
          <a:ln>
            <a:noFill/>
          </a:ln>
        </p:spPr>
      </p:pic>
      <p:sp>
        <p:nvSpPr>
          <p:cNvPr id="222" name="Google Shape;222;p34"/>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228" name="Google Shape;228;p35"/>
          <p:cNvPicPr preferRelativeResize="0"/>
          <p:nvPr/>
        </p:nvPicPr>
        <p:blipFill>
          <a:blip r:embed="rId3">
            <a:alphaModFix/>
          </a:blip>
          <a:stretch>
            <a:fillRect/>
          </a:stretch>
        </p:blipFill>
        <p:spPr>
          <a:xfrm>
            <a:off x="4404675" y="1165200"/>
            <a:ext cx="3985948" cy="3551000"/>
          </a:xfrm>
          <a:prstGeom prst="rect">
            <a:avLst/>
          </a:prstGeom>
          <a:noFill/>
          <a:ln>
            <a:noFill/>
          </a:ln>
        </p:spPr>
      </p:pic>
      <p:sp>
        <p:nvSpPr>
          <p:cNvPr id="229" name="Google Shape;229;p35"/>
          <p:cNvSpPr txBox="1"/>
          <p:nvPr/>
        </p:nvSpPr>
        <p:spPr>
          <a:xfrm>
            <a:off x="311702" y="2846350"/>
            <a:ext cx="3427500" cy="1323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rgbClr val="434343"/>
                </a:solidFill>
              </a:rPr>
              <a:t>Input Image (test index = 59)</a:t>
            </a:r>
            <a:endParaRPr b="1" sz="1200">
              <a:solidFill>
                <a:srgbClr val="434343"/>
              </a:solidFill>
            </a:endParaRPr>
          </a:p>
          <a:p>
            <a:pPr indent="0" lvl="0" marL="0" rtl="0" algn="l">
              <a:lnSpc>
                <a:spcPct val="100000"/>
              </a:lnSpc>
              <a:spcBef>
                <a:spcPts val="1200"/>
              </a:spcBef>
              <a:spcAft>
                <a:spcPts val="0"/>
              </a:spcAft>
              <a:buNone/>
            </a:pPr>
            <a:r>
              <a:rPr lang="en" sz="1200">
                <a:solidFill>
                  <a:srgbClr val="434343"/>
                </a:solidFill>
              </a:rPr>
              <a:t>True label: 1 / Predicted label : 143</a:t>
            </a:r>
            <a:endParaRPr sz="1200">
              <a:solidFill>
                <a:srgbClr val="434343"/>
              </a:solidFill>
            </a:endParaRPr>
          </a:p>
          <a:p>
            <a:pPr indent="-304800" lvl="0" marL="457200" rtl="0" algn="l">
              <a:lnSpc>
                <a:spcPct val="150000"/>
              </a:lnSpc>
              <a:spcBef>
                <a:spcPts val="1200"/>
              </a:spcBef>
              <a:spcAft>
                <a:spcPts val="0"/>
              </a:spcAft>
              <a:buClr>
                <a:srgbClr val="434343"/>
              </a:buClr>
              <a:buSzPts val="1200"/>
              <a:buChar char="❖"/>
            </a:pPr>
            <a:r>
              <a:rPr lang="en" sz="1200">
                <a:solidFill>
                  <a:srgbClr val="434343"/>
                </a:solidFill>
              </a:rPr>
              <a:t>The attention rollout map is complex due to the reflection on the sea.</a:t>
            </a:r>
            <a:endParaRPr sz="1200">
              <a:solidFill>
                <a:srgbClr val="434343"/>
              </a:solidFill>
            </a:endParaRPr>
          </a:p>
        </p:txBody>
      </p:sp>
      <p:sp>
        <p:nvSpPr>
          <p:cNvPr id="230" name="Google Shape;230;p35"/>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(Static Feature Extractor)</a:t>
            </a:r>
            <a:endParaRPr sz="900">
              <a:solidFill>
                <a:srgbClr val="434343"/>
              </a:solidFill>
            </a:endParaRPr>
          </a:p>
        </p:txBody>
      </p:sp>
      <p:pic>
        <p:nvPicPr>
          <p:cNvPr id="231" name="Google Shape;231;p35"/>
          <p:cNvPicPr preferRelativeResize="0"/>
          <p:nvPr/>
        </p:nvPicPr>
        <p:blipFill>
          <a:blip r:embed="rId4">
            <a:alphaModFix/>
          </a:blip>
          <a:stretch>
            <a:fillRect/>
          </a:stretch>
        </p:blipFill>
        <p:spPr>
          <a:xfrm>
            <a:off x="1189000" y="1285862"/>
            <a:ext cx="1383575" cy="136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237" name="Google Shape;237;p36"/>
          <p:cNvPicPr preferRelativeResize="0"/>
          <p:nvPr/>
        </p:nvPicPr>
        <p:blipFill>
          <a:blip r:embed="rId3">
            <a:alphaModFix/>
          </a:blip>
          <a:stretch>
            <a:fillRect/>
          </a:stretch>
        </p:blipFill>
        <p:spPr>
          <a:xfrm>
            <a:off x="4699975" y="105550"/>
            <a:ext cx="3663001" cy="2989532"/>
          </a:xfrm>
          <a:prstGeom prst="rect">
            <a:avLst/>
          </a:prstGeom>
          <a:noFill/>
          <a:ln>
            <a:noFill/>
          </a:ln>
        </p:spPr>
      </p:pic>
      <p:sp>
        <p:nvSpPr>
          <p:cNvPr id="238" name="Google Shape;238;p36"/>
          <p:cNvSpPr txBox="1"/>
          <p:nvPr/>
        </p:nvSpPr>
        <p:spPr>
          <a:xfrm>
            <a:off x="524875" y="3662200"/>
            <a:ext cx="27306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200">
                <a:solidFill>
                  <a:srgbClr val="434343"/>
                </a:solidFill>
              </a:rPr>
              <a:t>Input Image (test index = 2500)</a:t>
            </a:r>
            <a:endParaRPr b="1" sz="1200">
              <a:solidFill>
                <a:srgbClr val="434343"/>
              </a:solidFill>
            </a:endParaRPr>
          </a:p>
          <a:p>
            <a:pPr indent="0" lvl="0" marL="0" rtl="0" algn="l">
              <a:lnSpc>
                <a:spcPct val="150000"/>
              </a:lnSpc>
              <a:spcBef>
                <a:spcPts val="1200"/>
              </a:spcBef>
              <a:spcAft>
                <a:spcPts val="1200"/>
              </a:spcAft>
              <a:buNone/>
            </a:pPr>
            <a:r>
              <a:rPr lang="en" sz="1200">
                <a:solidFill>
                  <a:srgbClr val="434343"/>
                </a:solidFill>
              </a:rPr>
              <a:t>True label: 87 / Predicted label : 87</a:t>
            </a:r>
            <a:endParaRPr sz="1200">
              <a:solidFill>
                <a:srgbClr val="434343"/>
              </a:solidFill>
            </a:endParaRPr>
          </a:p>
        </p:txBody>
      </p:sp>
      <p:sp>
        <p:nvSpPr>
          <p:cNvPr id="239" name="Google Shape;239;p36"/>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(Fine-tuned Attention Layers)</a:t>
            </a:r>
            <a:endParaRPr sz="900">
              <a:solidFill>
                <a:srgbClr val="434343"/>
              </a:solidFill>
            </a:endParaRPr>
          </a:p>
        </p:txBody>
      </p:sp>
      <p:pic>
        <p:nvPicPr>
          <p:cNvPr id="240" name="Google Shape;240;p36"/>
          <p:cNvPicPr preferRelativeResize="0"/>
          <p:nvPr/>
        </p:nvPicPr>
        <p:blipFill>
          <a:blip r:embed="rId4">
            <a:alphaModFix/>
          </a:blip>
          <a:stretch>
            <a:fillRect/>
          </a:stretch>
        </p:blipFill>
        <p:spPr>
          <a:xfrm>
            <a:off x="943774" y="1397675"/>
            <a:ext cx="2045650" cy="2011975"/>
          </a:xfrm>
          <a:prstGeom prst="rect">
            <a:avLst/>
          </a:prstGeom>
          <a:noFill/>
          <a:ln>
            <a:noFill/>
          </a:ln>
        </p:spPr>
      </p:pic>
      <p:pic>
        <p:nvPicPr>
          <p:cNvPr id="241" name="Google Shape;241;p36"/>
          <p:cNvPicPr preferRelativeResize="0"/>
          <p:nvPr/>
        </p:nvPicPr>
        <p:blipFill>
          <a:blip r:embed="rId5">
            <a:alphaModFix/>
          </a:blip>
          <a:stretch>
            <a:fillRect/>
          </a:stretch>
        </p:blipFill>
        <p:spPr>
          <a:xfrm>
            <a:off x="5491300" y="3271125"/>
            <a:ext cx="1914424" cy="170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247" name="Google Shape;247;p37"/>
          <p:cNvSpPr txBox="1"/>
          <p:nvPr/>
        </p:nvSpPr>
        <p:spPr>
          <a:xfrm>
            <a:off x="311700" y="2846350"/>
            <a:ext cx="4584300" cy="2154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200">
                <a:solidFill>
                  <a:srgbClr val="434343"/>
                </a:solidFill>
              </a:rPr>
              <a:t>Input Image (test index = 59)</a:t>
            </a:r>
            <a:endParaRPr b="1" sz="1200">
              <a:solidFill>
                <a:srgbClr val="434343"/>
              </a:solidFill>
            </a:endParaRPr>
          </a:p>
          <a:p>
            <a:pPr indent="0" lvl="0" marL="0" rtl="0" algn="l">
              <a:lnSpc>
                <a:spcPct val="100000"/>
              </a:lnSpc>
              <a:spcBef>
                <a:spcPts val="1200"/>
              </a:spcBef>
              <a:spcAft>
                <a:spcPts val="0"/>
              </a:spcAft>
              <a:buNone/>
            </a:pPr>
            <a:r>
              <a:rPr lang="en" sz="1200">
                <a:solidFill>
                  <a:srgbClr val="434343"/>
                </a:solidFill>
              </a:rPr>
              <a:t>True label: 1 / Predicted label : 1</a:t>
            </a:r>
            <a:endParaRPr sz="1200">
              <a:solidFill>
                <a:srgbClr val="434343"/>
              </a:solidFill>
            </a:endParaRPr>
          </a:p>
          <a:p>
            <a:pPr indent="-304800" lvl="0" marL="457200" rtl="0" algn="l">
              <a:lnSpc>
                <a:spcPct val="150000"/>
              </a:lnSpc>
              <a:spcBef>
                <a:spcPts val="1200"/>
              </a:spcBef>
              <a:spcAft>
                <a:spcPts val="0"/>
              </a:spcAft>
              <a:buClr>
                <a:srgbClr val="434343"/>
              </a:buClr>
              <a:buSzPts val="1200"/>
              <a:buChar char="❖"/>
            </a:pPr>
            <a:r>
              <a:rPr lang="en" sz="1200">
                <a:solidFill>
                  <a:srgbClr val="434343"/>
                </a:solidFill>
              </a:rPr>
              <a:t>The model with fine-tuned attention correctly classifies this sample which is misclassified by the static feature extractor method. However, attention maps do not differ drastically, there are subtle differences. On the next page two versions are given side-by-side.</a:t>
            </a:r>
            <a:endParaRPr sz="1200">
              <a:solidFill>
                <a:srgbClr val="434343"/>
              </a:solidFill>
            </a:endParaRPr>
          </a:p>
        </p:txBody>
      </p:sp>
      <p:pic>
        <p:nvPicPr>
          <p:cNvPr id="248" name="Google Shape;248;p37"/>
          <p:cNvPicPr preferRelativeResize="0"/>
          <p:nvPr/>
        </p:nvPicPr>
        <p:blipFill>
          <a:blip r:embed="rId3">
            <a:alphaModFix/>
          </a:blip>
          <a:stretch>
            <a:fillRect/>
          </a:stretch>
        </p:blipFill>
        <p:spPr>
          <a:xfrm>
            <a:off x="1189000" y="1285862"/>
            <a:ext cx="1383575" cy="1360800"/>
          </a:xfrm>
          <a:prstGeom prst="rect">
            <a:avLst/>
          </a:prstGeom>
          <a:noFill/>
          <a:ln>
            <a:noFill/>
          </a:ln>
        </p:spPr>
      </p:pic>
      <p:pic>
        <p:nvPicPr>
          <p:cNvPr id="249" name="Google Shape;249;p37"/>
          <p:cNvPicPr preferRelativeResize="0"/>
          <p:nvPr/>
        </p:nvPicPr>
        <p:blipFill>
          <a:blip r:embed="rId4">
            <a:alphaModFix/>
          </a:blip>
          <a:stretch>
            <a:fillRect/>
          </a:stretch>
        </p:blipFill>
        <p:spPr>
          <a:xfrm>
            <a:off x="5386375" y="3415250"/>
            <a:ext cx="1788775" cy="1593575"/>
          </a:xfrm>
          <a:prstGeom prst="rect">
            <a:avLst/>
          </a:prstGeom>
          <a:noFill/>
          <a:ln>
            <a:noFill/>
          </a:ln>
        </p:spPr>
      </p:pic>
      <p:pic>
        <p:nvPicPr>
          <p:cNvPr id="250" name="Google Shape;250;p37"/>
          <p:cNvPicPr preferRelativeResize="0"/>
          <p:nvPr/>
        </p:nvPicPr>
        <p:blipFill>
          <a:blip r:embed="rId5">
            <a:alphaModFix/>
          </a:blip>
          <a:stretch>
            <a:fillRect/>
          </a:stretch>
        </p:blipFill>
        <p:spPr>
          <a:xfrm>
            <a:off x="4508450" y="170950"/>
            <a:ext cx="3975174" cy="3244301"/>
          </a:xfrm>
          <a:prstGeom prst="rect">
            <a:avLst/>
          </a:prstGeom>
          <a:noFill/>
          <a:ln>
            <a:noFill/>
          </a:ln>
        </p:spPr>
      </p:pic>
      <p:sp>
        <p:nvSpPr>
          <p:cNvPr id="251" name="Google Shape;251;p37"/>
          <p:cNvSpPr txBox="1"/>
          <p:nvPr>
            <p:ph idx="1" type="body"/>
          </p:nvPr>
        </p:nvSpPr>
        <p:spPr>
          <a:xfrm>
            <a:off x="311700" y="837875"/>
            <a:ext cx="3663000" cy="100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900" u="sng">
                <a:solidFill>
                  <a:srgbClr val="434343"/>
                </a:solidFill>
              </a:rPr>
              <a:t>Attention Map Visualizations (Fine-tuned Attention Layers)</a:t>
            </a:r>
            <a:endParaRPr sz="9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257" name="Google Shape;257;p38"/>
          <p:cNvSpPr txBox="1"/>
          <p:nvPr/>
        </p:nvSpPr>
        <p:spPr>
          <a:xfrm>
            <a:off x="5025227" y="4530675"/>
            <a:ext cx="34275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en" sz="1000">
                <a:solidFill>
                  <a:srgbClr val="434343"/>
                </a:solidFill>
              </a:rPr>
              <a:t>Model with fine-tuned attention layers (correct classification)</a:t>
            </a:r>
            <a:endParaRPr sz="1000">
              <a:solidFill>
                <a:srgbClr val="434343"/>
              </a:solidFill>
            </a:endParaRPr>
          </a:p>
        </p:txBody>
      </p:sp>
      <p:pic>
        <p:nvPicPr>
          <p:cNvPr id="258" name="Google Shape;258;p38"/>
          <p:cNvPicPr preferRelativeResize="0"/>
          <p:nvPr/>
        </p:nvPicPr>
        <p:blipFill>
          <a:blip r:embed="rId3">
            <a:alphaModFix/>
          </a:blip>
          <a:stretch>
            <a:fillRect/>
          </a:stretch>
        </p:blipFill>
        <p:spPr>
          <a:xfrm>
            <a:off x="4771725" y="221598"/>
            <a:ext cx="869250" cy="854950"/>
          </a:xfrm>
          <a:prstGeom prst="rect">
            <a:avLst/>
          </a:prstGeom>
          <a:noFill/>
          <a:ln>
            <a:noFill/>
          </a:ln>
        </p:spPr>
      </p:pic>
      <p:pic>
        <p:nvPicPr>
          <p:cNvPr id="259" name="Google Shape;259;p38"/>
          <p:cNvPicPr preferRelativeResize="0"/>
          <p:nvPr/>
        </p:nvPicPr>
        <p:blipFill>
          <a:blip r:embed="rId4">
            <a:alphaModFix/>
          </a:blip>
          <a:stretch>
            <a:fillRect/>
          </a:stretch>
        </p:blipFill>
        <p:spPr>
          <a:xfrm>
            <a:off x="4717050" y="1172788"/>
            <a:ext cx="4114801" cy="3356811"/>
          </a:xfrm>
          <a:prstGeom prst="rect">
            <a:avLst/>
          </a:prstGeom>
          <a:noFill/>
          <a:ln>
            <a:noFill/>
          </a:ln>
        </p:spPr>
      </p:pic>
      <p:sp>
        <p:nvSpPr>
          <p:cNvPr id="260" name="Google Shape;260;p38"/>
          <p:cNvSpPr txBox="1"/>
          <p:nvPr/>
        </p:nvSpPr>
        <p:spPr>
          <a:xfrm>
            <a:off x="889752" y="4530675"/>
            <a:ext cx="34275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b="1" lang="en" sz="1000">
                <a:solidFill>
                  <a:srgbClr val="434343"/>
                </a:solidFill>
              </a:rPr>
              <a:t>Static feature extractor model (misclassifies the example)</a:t>
            </a:r>
            <a:endParaRPr b="1" sz="1000">
              <a:solidFill>
                <a:srgbClr val="434343"/>
              </a:solidFill>
            </a:endParaRPr>
          </a:p>
        </p:txBody>
      </p:sp>
      <p:pic>
        <p:nvPicPr>
          <p:cNvPr id="261" name="Google Shape;261;p38"/>
          <p:cNvPicPr preferRelativeResize="0"/>
          <p:nvPr/>
        </p:nvPicPr>
        <p:blipFill>
          <a:blip r:embed="rId5">
            <a:alphaModFix/>
          </a:blip>
          <a:stretch>
            <a:fillRect/>
          </a:stretch>
        </p:blipFill>
        <p:spPr>
          <a:xfrm>
            <a:off x="354675" y="1171700"/>
            <a:ext cx="4115699" cy="3358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idx="1" type="body"/>
          </p:nvPr>
        </p:nvSpPr>
        <p:spPr>
          <a:xfrm>
            <a:off x="311700" y="877825"/>
            <a:ext cx="7998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134A8E"/>
              </a:buClr>
              <a:buSzPts val="1200"/>
              <a:buChar char="❖"/>
            </a:pPr>
            <a:r>
              <a:rPr lang="en" sz="1200">
                <a:solidFill>
                  <a:srgbClr val="434343"/>
                </a:solidFill>
              </a:rPr>
              <a:t>The best performing model has a test accuracy of 85.88% and is obtained via fine-tuning all the attention layers of ViT.</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Obtained accuracies are considerably lower than SOTA values, which are about 92-93%. He et al. [7] reports a 90.3% accuracy via using ViT-B/16 model, but they use a 448x448 input size. The potential reasons of relatively low accuracies may include the following:</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Lower input dimensionality </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Sub-optimal training conditions (learning rate, weight decay etc.) </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Sub-optimal augmentation choices for the training set</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Poor utilization of training examples due to the validation split (1000 images were reserved from 5994 images in training set)</a:t>
            </a:r>
            <a:endParaRPr sz="1200">
              <a:solidFill>
                <a:srgbClr val="434343"/>
              </a:solidFill>
            </a:endParaRPr>
          </a:p>
          <a:p>
            <a:pPr indent="0" lvl="0" marL="0" rtl="0" algn="l">
              <a:lnSpc>
                <a:spcPct val="150000"/>
              </a:lnSpc>
              <a:spcBef>
                <a:spcPts val="1200"/>
              </a:spcBef>
              <a:spcAft>
                <a:spcPts val="1200"/>
              </a:spcAft>
              <a:buNone/>
            </a:pPr>
            <a:r>
              <a:t/>
            </a:r>
            <a:endParaRPr sz="1200">
              <a:solidFill>
                <a:srgbClr val="434343"/>
              </a:solidFill>
            </a:endParaRPr>
          </a:p>
        </p:txBody>
      </p:sp>
      <p:sp>
        <p:nvSpPr>
          <p:cNvPr id="267" name="Google Shape;267;p39"/>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Conclusion</a:t>
            </a:r>
            <a:endParaRPr b="1" sz="2800">
              <a:solidFill>
                <a:srgbClr val="134A8E"/>
              </a:solidFill>
            </a:endParaRPr>
          </a:p>
        </p:txBody>
      </p:sp>
      <p:sp>
        <p:nvSpPr>
          <p:cNvPr id="268" name="Google Shape;268;p39"/>
          <p:cNvSpPr txBox="1"/>
          <p:nvPr/>
        </p:nvSpPr>
        <p:spPr>
          <a:xfrm>
            <a:off x="425650" y="4549325"/>
            <a:ext cx="447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rPr>
              <a:t>[7] J. He et al., “TransFG: A Transformer Architecture for Fine-grained Recognition.”, 2021.</a:t>
            </a:r>
            <a:endParaRPr sz="7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idx="1" type="body"/>
          </p:nvPr>
        </p:nvSpPr>
        <p:spPr>
          <a:xfrm>
            <a:off x="311700" y="877825"/>
            <a:ext cx="7617300" cy="3859500"/>
          </a:xfrm>
          <a:prstGeom prst="rect">
            <a:avLst/>
          </a:prstGeom>
        </p:spPr>
        <p:txBody>
          <a:bodyPr anchorCtr="0" anchor="t" bIns="91425" lIns="91425" spcFirstLastPara="1" rIns="91425" wrap="square" tIns="91425">
            <a:normAutofit fontScale="62500" lnSpcReduction="20000"/>
          </a:bodyPr>
          <a:lstStyle/>
          <a:p>
            <a:pPr indent="0" lvl="0" marL="0" marR="76200" rtl="0" algn="l">
              <a:lnSpc>
                <a:spcPct val="200000"/>
              </a:lnSpc>
              <a:spcBef>
                <a:spcPts val="0"/>
              </a:spcBef>
              <a:spcAft>
                <a:spcPts val="0"/>
              </a:spcAft>
              <a:buClr>
                <a:schemeClr val="dk1"/>
              </a:buClr>
              <a:buSzPct val="73333"/>
              <a:buFont typeface="Arial"/>
              <a:buNone/>
            </a:pPr>
            <a:r>
              <a:rPr lang="en" sz="1500">
                <a:solidFill>
                  <a:schemeClr val="dk1"/>
                </a:solidFill>
              </a:rPr>
              <a:t>[1] C. Wah, S. Branson, P. Welinder, P. Perona, and S. Belongie, “The Caltech-UCSD Birds-200-2011 Dataset”.</a:t>
            </a:r>
            <a:endParaRPr sz="1500" u="sng">
              <a:solidFill>
                <a:schemeClr val="hlink"/>
              </a:solidFill>
            </a:endParaRPr>
          </a:p>
          <a:p>
            <a:pPr indent="0" lvl="0" marL="0" marR="76200" rtl="0" algn="l">
              <a:lnSpc>
                <a:spcPct val="200000"/>
              </a:lnSpc>
              <a:spcBef>
                <a:spcPts val="0"/>
              </a:spcBef>
              <a:spcAft>
                <a:spcPts val="0"/>
              </a:spcAft>
              <a:buClr>
                <a:schemeClr val="dk1"/>
              </a:buClr>
              <a:buSzPct val="73333"/>
              <a:buFont typeface="Arial"/>
              <a:buNone/>
            </a:pPr>
            <a:r>
              <a:rPr lang="en" sz="1500">
                <a:solidFill>
                  <a:schemeClr val="dk1"/>
                </a:solidFill>
              </a:rPr>
              <a:t>[2] A. Dosovitskiy </a:t>
            </a:r>
            <a:r>
              <a:rPr i="1" lang="en" sz="1500">
                <a:solidFill>
                  <a:schemeClr val="dk1"/>
                </a:solidFill>
              </a:rPr>
              <a:t>et al.</a:t>
            </a:r>
            <a:r>
              <a:rPr lang="en" sz="1500">
                <a:solidFill>
                  <a:schemeClr val="dk1"/>
                </a:solidFill>
              </a:rPr>
              <a:t>, “An Image is Worth 16x16 Words: Transformers for Image Recognition at Scale.” arXiv, Jun. 03, 2021. Accessed: Mar. 22, 2024. [Online]. Available:</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http://arxiv.org/abs/2010.11929</a:t>
            </a:r>
            <a:endParaRPr sz="1500" u="sng">
              <a:solidFill>
                <a:schemeClr val="hlink"/>
              </a:solidFill>
            </a:endParaRPr>
          </a:p>
          <a:p>
            <a:pPr indent="0" lvl="0" marL="0" marR="76200" rtl="0" algn="l">
              <a:lnSpc>
                <a:spcPct val="200000"/>
              </a:lnSpc>
              <a:spcBef>
                <a:spcPts val="0"/>
              </a:spcBef>
              <a:spcAft>
                <a:spcPts val="0"/>
              </a:spcAft>
              <a:buNone/>
            </a:pPr>
            <a:r>
              <a:rPr lang="en" sz="1500">
                <a:solidFill>
                  <a:schemeClr val="dk1"/>
                </a:solidFill>
              </a:rPr>
              <a:t>[3] S. Abnar and W. Zuidema, “Quantifying Attention Flow in Transformers.” arXiv, May 31, 2020. Accessed: Mar. 26, 2024. [Online]. Available:</a:t>
            </a:r>
            <a:r>
              <a:rPr lang="en" sz="1500">
                <a:solidFill>
                  <a:schemeClr val="dk1"/>
                </a:solidFill>
                <a:uFill>
                  <a:noFill/>
                </a:uFill>
                <a:hlinkClick r:id="rId5">
                  <a:extLst>
                    <a:ext uri="{A12FA001-AC4F-418D-AE19-62706E023703}">
                      <ahyp:hlinkClr val="tx"/>
                    </a:ext>
                  </a:extLst>
                </a:hlinkClick>
              </a:rPr>
              <a:t> </a:t>
            </a:r>
            <a:r>
              <a:rPr lang="en" sz="1500" u="sng">
                <a:solidFill>
                  <a:schemeClr val="hlink"/>
                </a:solidFill>
                <a:hlinkClick r:id="rId6"/>
              </a:rPr>
              <a:t>http://arxiv.org/abs/2005.00928</a:t>
            </a:r>
            <a:endParaRPr sz="1500">
              <a:solidFill>
                <a:schemeClr val="dk1"/>
              </a:solidFill>
            </a:endParaRPr>
          </a:p>
          <a:p>
            <a:pPr indent="0" lvl="0" marL="0" marR="76200" rtl="0" algn="l">
              <a:lnSpc>
                <a:spcPct val="200000"/>
              </a:lnSpc>
              <a:spcBef>
                <a:spcPts val="0"/>
              </a:spcBef>
              <a:spcAft>
                <a:spcPts val="0"/>
              </a:spcAft>
              <a:buNone/>
            </a:pPr>
            <a:r>
              <a:rPr lang="en" sz="1500">
                <a:solidFill>
                  <a:schemeClr val="dk1"/>
                </a:solidFill>
              </a:rPr>
              <a:t>[4] S. Xie, R. Girshick, P. Dollár, Z. Tu, and K. He, “Aggregated Residual Transformations for Deep Neural Networks.” arXiv, Apr. 10, 2017. Accessed: May 26, 2024. [Online]. Available:</a:t>
            </a:r>
            <a:r>
              <a:rPr lang="en" sz="1500">
                <a:solidFill>
                  <a:schemeClr val="dk1"/>
                </a:solidFill>
                <a:uFill>
                  <a:noFill/>
                </a:uFill>
                <a:hlinkClick r:id="rId7">
                  <a:extLst>
                    <a:ext uri="{A12FA001-AC4F-418D-AE19-62706E023703}">
                      <ahyp:hlinkClr val="tx"/>
                    </a:ext>
                  </a:extLst>
                </a:hlinkClick>
              </a:rPr>
              <a:t> </a:t>
            </a:r>
            <a:r>
              <a:rPr lang="en" sz="1500" u="sng">
                <a:solidFill>
                  <a:schemeClr val="accent5"/>
                </a:solidFill>
                <a:hlinkClick r:id="rId8">
                  <a:extLst>
                    <a:ext uri="{A12FA001-AC4F-418D-AE19-62706E023703}">
                      <ahyp:hlinkClr val="tx"/>
                    </a:ext>
                  </a:extLst>
                </a:hlinkClick>
              </a:rPr>
              <a:t>http://arxiv.org/abs/1611.05431</a:t>
            </a:r>
            <a:endParaRPr sz="1500">
              <a:solidFill>
                <a:schemeClr val="dk1"/>
              </a:solidFill>
            </a:endParaRPr>
          </a:p>
          <a:p>
            <a:pPr indent="0" lvl="0" marL="0" marR="76200" rtl="0" algn="l">
              <a:lnSpc>
                <a:spcPct val="200000"/>
              </a:lnSpc>
              <a:spcBef>
                <a:spcPts val="0"/>
              </a:spcBef>
              <a:spcAft>
                <a:spcPts val="0"/>
              </a:spcAft>
              <a:buNone/>
            </a:pPr>
            <a:r>
              <a:rPr lang="en" sz="1500">
                <a:solidFill>
                  <a:schemeClr val="dk1"/>
                </a:solidFill>
              </a:rPr>
              <a:t>[5] H. Touvron, M. Cord, A. El-Nouby, J. Verbeek, and H. Jégou, “Three Things Everyone Should Know About Vision Transformers,” in </a:t>
            </a:r>
            <a:r>
              <a:rPr i="1" lang="en" sz="1500">
                <a:solidFill>
                  <a:schemeClr val="dk1"/>
                </a:solidFill>
              </a:rPr>
              <a:t>Computer Vision – ECCV 2022</a:t>
            </a:r>
            <a:r>
              <a:rPr lang="en" sz="1500">
                <a:solidFill>
                  <a:schemeClr val="dk1"/>
                </a:solidFill>
              </a:rPr>
              <a:t>, vol. 13684, S. Avidan, G. Brostow, M. Cissé, G. M. Farinella, and T. Hassner, Eds., in Lecture Notes in Computer Science, vol. 13684. , Cham: Springer Nature Switzerland, 2022, pp. 497–515. doi:</a:t>
            </a:r>
            <a:r>
              <a:rPr lang="en" sz="1500">
                <a:solidFill>
                  <a:schemeClr val="dk1"/>
                </a:solidFill>
                <a:uFill>
                  <a:noFill/>
                </a:uFill>
                <a:hlinkClick r:id="rId9">
                  <a:extLst>
                    <a:ext uri="{A12FA001-AC4F-418D-AE19-62706E023703}">
                      <ahyp:hlinkClr val="tx"/>
                    </a:ext>
                  </a:extLst>
                </a:hlinkClick>
              </a:rPr>
              <a:t> </a:t>
            </a:r>
            <a:r>
              <a:rPr lang="en" sz="1500" u="sng">
                <a:solidFill>
                  <a:schemeClr val="hlink"/>
                </a:solidFill>
                <a:hlinkClick r:id="rId10"/>
              </a:rPr>
              <a:t>10.1007/978-3-031-20053-3_29</a:t>
            </a:r>
            <a:r>
              <a:rPr lang="en" sz="1500">
                <a:solidFill>
                  <a:schemeClr val="dk1"/>
                </a:solidFill>
              </a:rPr>
              <a:t>.</a:t>
            </a:r>
            <a:endParaRPr sz="1500">
              <a:solidFill>
                <a:schemeClr val="dk1"/>
              </a:solidFill>
            </a:endParaRPr>
          </a:p>
          <a:p>
            <a:pPr indent="0" lvl="0" marL="0" marR="76200" rtl="0" algn="l">
              <a:lnSpc>
                <a:spcPct val="200000"/>
              </a:lnSpc>
              <a:spcBef>
                <a:spcPts val="0"/>
              </a:spcBef>
              <a:spcAft>
                <a:spcPts val="0"/>
              </a:spcAft>
              <a:buNone/>
            </a:pPr>
            <a:r>
              <a:rPr lang="en" sz="1500">
                <a:solidFill>
                  <a:schemeClr val="dk1"/>
                </a:solidFill>
              </a:rPr>
              <a:t>[6] https://www.geeksforgeeks.org/monkey-patching-in-python-dynamic-behavior/</a:t>
            </a:r>
            <a:endParaRPr sz="1500">
              <a:solidFill>
                <a:schemeClr val="dk1"/>
              </a:solidFill>
            </a:endParaRPr>
          </a:p>
          <a:p>
            <a:pPr indent="0" lvl="0" marL="0" marR="76200" rtl="0" algn="l">
              <a:lnSpc>
                <a:spcPct val="200000"/>
              </a:lnSpc>
              <a:spcBef>
                <a:spcPts val="0"/>
              </a:spcBef>
              <a:spcAft>
                <a:spcPts val="0"/>
              </a:spcAft>
              <a:buNone/>
            </a:pPr>
            <a:r>
              <a:rPr lang="en" sz="1500">
                <a:solidFill>
                  <a:schemeClr val="dk1"/>
                </a:solidFill>
              </a:rPr>
              <a:t>[7] J. He </a:t>
            </a:r>
            <a:r>
              <a:rPr i="1" lang="en" sz="1500">
                <a:solidFill>
                  <a:schemeClr val="dk1"/>
                </a:solidFill>
              </a:rPr>
              <a:t>et al.</a:t>
            </a:r>
            <a:r>
              <a:rPr lang="en" sz="1500">
                <a:solidFill>
                  <a:schemeClr val="dk1"/>
                </a:solidFill>
              </a:rPr>
              <a:t>, “TransFG: A Transformer Architecture for Fine-grained Recognition.” arXiv, Dec. 01, 2021. Accessed: Mar. 22, 2024. [Online]. Available:</a:t>
            </a:r>
            <a:r>
              <a:rPr lang="en" sz="1500">
                <a:solidFill>
                  <a:schemeClr val="dk1"/>
                </a:solidFill>
                <a:uFill>
                  <a:noFill/>
                </a:uFill>
                <a:hlinkClick r:id="rId11">
                  <a:extLst>
                    <a:ext uri="{A12FA001-AC4F-418D-AE19-62706E023703}">
                      <ahyp:hlinkClr val="tx"/>
                    </a:ext>
                  </a:extLst>
                </a:hlinkClick>
              </a:rPr>
              <a:t> </a:t>
            </a:r>
            <a:r>
              <a:rPr lang="en" sz="1500" u="sng">
                <a:solidFill>
                  <a:schemeClr val="hlink"/>
                </a:solidFill>
                <a:hlinkClick r:id="rId12"/>
              </a:rPr>
              <a:t>http://arxiv.org/abs/2103.07976</a:t>
            </a:r>
            <a:endParaRPr sz="1500" u="sng">
              <a:solidFill>
                <a:schemeClr val="hlink"/>
              </a:solidFill>
            </a:endParaRPr>
          </a:p>
          <a:p>
            <a:pPr indent="0" lvl="0" marL="0" marR="76200" rtl="0" algn="l">
              <a:lnSpc>
                <a:spcPct val="135000"/>
              </a:lnSpc>
              <a:spcBef>
                <a:spcPts val="0"/>
              </a:spcBef>
              <a:spcAft>
                <a:spcPts val="0"/>
              </a:spcAft>
              <a:buClr>
                <a:schemeClr val="dk1"/>
              </a:buClr>
              <a:buSzPct val="100000"/>
              <a:buFont typeface="Arial"/>
              <a:buNone/>
            </a:pPr>
            <a:r>
              <a:t/>
            </a:r>
            <a:endParaRPr sz="1100">
              <a:solidFill>
                <a:schemeClr val="dk1"/>
              </a:solidFill>
            </a:endParaRPr>
          </a:p>
          <a:p>
            <a:pPr indent="0" lvl="0" marL="0" marR="76200" rtl="0" algn="l">
              <a:lnSpc>
                <a:spcPct val="150000"/>
              </a:lnSpc>
              <a:spcBef>
                <a:spcPts val="0"/>
              </a:spcBef>
              <a:spcAft>
                <a:spcPts val="0"/>
              </a:spcAft>
              <a:buNone/>
            </a:pPr>
            <a:r>
              <a:t/>
            </a:r>
            <a:endParaRPr sz="1700">
              <a:solidFill>
                <a:schemeClr val="dk1"/>
              </a:solidFill>
            </a:endParaRPr>
          </a:p>
        </p:txBody>
      </p:sp>
      <p:sp>
        <p:nvSpPr>
          <p:cNvPr id="274" name="Google Shape;274;p40"/>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References</a:t>
            </a:r>
            <a:endParaRPr b="1" sz="2800">
              <a:solidFill>
                <a:srgbClr val="134A8E"/>
              </a:solidFill>
            </a:endParaRPr>
          </a:p>
        </p:txBody>
      </p:sp>
      <p:sp>
        <p:nvSpPr>
          <p:cNvPr id="275" name="Google Shape;275;p40"/>
          <p:cNvSpPr txBox="1"/>
          <p:nvPr/>
        </p:nvSpPr>
        <p:spPr>
          <a:xfrm>
            <a:off x="5312850" y="3824000"/>
            <a:ext cx="30417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Dataset</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PyTorch and Torchvision are used for training and other utilities. </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A CUB-200-2011 dataset on Huggingface Hub is created, the dataset is retrieved from there for convenience.(</a:t>
            </a:r>
            <a:r>
              <a:rPr lang="en" sz="1200" u="sng">
                <a:solidFill>
                  <a:schemeClr val="accent5"/>
                </a:solidFill>
                <a:hlinkClick r:id="rId3">
                  <a:extLst>
                    <a:ext uri="{A12FA001-AC4F-418D-AE19-62706E023703}">
                      <ahyp:hlinkClr val="tx"/>
                    </a:ext>
                  </a:extLst>
                </a:hlinkClick>
              </a:rPr>
              <a:t>https://huggingface.co/datasets/efekankavalci/CUB_200_2011</a:t>
            </a:r>
            <a:r>
              <a:rPr lang="en" sz="1200">
                <a:solidFill>
                  <a:srgbClr val="434343"/>
                </a:solidFill>
              </a:rPr>
              <a:t>) </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A validation set is obtained by retrieving 5 samples per class from the training set. This results in 4994, 1000, and 5794 samples in training, validation, and test set, respectively. Unfortunately, initially this process was repeated independently for each run, thus the train and validation sets differ in different settings (e.g. fine tuning attention layers setting vs. static feature extractor setting). Ideally, the same validation and training set should have been used for the different settings. For the final run (fine-tuning through all layers), validation and train indices are saved but the other experiments could not be repeated with the same train/validation split. </a:t>
            </a:r>
            <a:endParaRPr sz="1200">
              <a:solidFill>
                <a:srgbClr val="434343"/>
              </a:solidFill>
            </a:endParaRPr>
          </a:p>
        </p:txBody>
      </p:sp>
      <p:sp>
        <p:nvSpPr>
          <p:cNvPr id="69" name="Google Shape;69;p15"/>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Method </a:t>
            </a:r>
            <a:endParaRPr b="1" sz="2800">
              <a:solidFill>
                <a:srgbClr val="134A8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Dataset</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The images are preprocessed using torchvision.transforms to convert to tensors. Normalization constants are used according the transforms specified for the ViT models in PyTorch.</a:t>
            </a:r>
            <a:endParaRPr sz="1200">
              <a:solidFill>
                <a:srgbClr val="434343"/>
              </a:solidFill>
            </a:endParaRPr>
          </a:p>
          <a:p>
            <a:pPr indent="-304800" lvl="0" marL="457200" rtl="0" algn="l">
              <a:lnSpc>
                <a:spcPct val="150000"/>
              </a:lnSpc>
              <a:spcBef>
                <a:spcPts val="0"/>
              </a:spcBef>
              <a:spcAft>
                <a:spcPts val="0"/>
              </a:spcAft>
              <a:buClr>
                <a:srgbClr val="434343"/>
              </a:buClr>
              <a:buSzPts val="1200"/>
              <a:buChar char="❖"/>
            </a:pPr>
            <a:r>
              <a:rPr lang="en" sz="1200">
                <a:solidFill>
                  <a:srgbClr val="434343"/>
                </a:solidFill>
              </a:rPr>
              <a:t>Some augmentation is applied for the training set with RandomHorizontalFlip, ColorJitter, and RandomAffine transformations.</a:t>
            </a:r>
            <a:endParaRPr sz="1200">
              <a:solidFill>
                <a:srgbClr val="434343"/>
              </a:solidFill>
            </a:endParaRPr>
          </a:p>
        </p:txBody>
      </p:sp>
      <p:sp>
        <p:nvSpPr>
          <p:cNvPr id="75" name="Google Shape;75;p16"/>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Method </a:t>
            </a:r>
            <a:endParaRPr b="1" sz="2800">
              <a:solidFill>
                <a:srgbClr val="134A8E"/>
              </a:solidFill>
            </a:endParaRPr>
          </a:p>
        </p:txBody>
      </p:sp>
      <p:sp>
        <p:nvSpPr>
          <p:cNvPr id="76" name="Google Shape;76;p16"/>
          <p:cNvSpPr txBox="1"/>
          <p:nvPr/>
        </p:nvSpPr>
        <p:spPr>
          <a:xfrm>
            <a:off x="487275" y="2725150"/>
            <a:ext cx="7860900" cy="174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train_preprocess = transforms.Compose</a:t>
            </a:r>
            <a:r>
              <a:rPr lang="en" sz="750">
                <a:solidFill>
                  <a:srgbClr val="DCDCDC"/>
                </a:solidFill>
                <a:highlight>
                  <a:srgbClr val="1E1E1E"/>
                </a:highlight>
                <a:latin typeface="Courier New"/>
                <a:ea typeface="Courier New"/>
                <a:cs typeface="Courier New"/>
                <a:sym typeface="Courier New"/>
              </a:rPr>
              <a:t>([</a:t>
            </a:r>
            <a:endParaRPr sz="7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transforms.Lambda</a:t>
            </a:r>
            <a:r>
              <a:rPr lang="en" sz="750">
                <a:solidFill>
                  <a:srgbClr val="DCDCDC"/>
                </a:solidFill>
                <a:highlight>
                  <a:srgbClr val="1E1E1E"/>
                </a:highlight>
                <a:latin typeface="Courier New"/>
                <a:ea typeface="Courier New"/>
                <a:cs typeface="Courier New"/>
                <a:sym typeface="Courier New"/>
              </a:rPr>
              <a:t>(</a:t>
            </a:r>
            <a:r>
              <a:rPr lang="en" sz="750">
                <a:solidFill>
                  <a:srgbClr val="569CD6"/>
                </a:solidFill>
                <a:highlight>
                  <a:srgbClr val="1E1E1E"/>
                </a:highlight>
                <a:latin typeface="Courier New"/>
                <a:ea typeface="Courier New"/>
                <a:cs typeface="Courier New"/>
                <a:sym typeface="Courier New"/>
              </a:rPr>
              <a:t>lambda</a:t>
            </a:r>
            <a:r>
              <a:rPr lang="en" sz="750">
                <a:solidFill>
                  <a:srgbClr val="D4D4D4"/>
                </a:solidFill>
                <a:highlight>
                  <a:srgbClr val="1E1E1E"/>
                </a:highlight>
                <a:latin typeface="Courier New"/>
                <a:ea typeface="Courier New"/>
                <a:cs typeface="Courier New"/>
                <a:sym typeface="Courier New"/>
              </a:rPr>
              <a:t> x</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x.convert</a:t>
            </a:r>
            <a:r>
              <a:rPr lang="en" sz="750">
                <a:solidFill>
                  <a:srgbClr val="DCDCDC"/>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'RGB'</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Convert grayscale to RGB if needed</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transforms.Resize</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384</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384</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interpolation=InterpolationMode.BICUBIC</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Resize the image to 384x384</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transforms.RandomHorizontalFlip</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p=</a:t>
            </a:r>
            <a:r>
              <a:rPr lang="en" sz="750">
                <a:solidFill>
                  <a:srgbClr val="B5CEA8"/>
                </a:solidFill>
                <a:highlight>
                  <a:srgbClr val="1E1E1E"/>
                </a:highlight>
                <a:latin typeface="Courier New"/>
                <a:ea typeface="Courier New"/>
                <a:cs typeface="Courier New"/>
                <a:sym typeface="Courier New"/>
              </a:rPr>
              <a:t>0.5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Randomly flip the image horizontally</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transforms.ColorJitter</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brightness=</a:t>
            </a:r>
            <a:r>
              <a:rPr lang="en" sz="750">
                <a:solidFill>
                  <a:srgbClr val="B5CEA8"/>
                </a:solidFill>
                <a:highlight>
                  <a:srgbClr val="1E1E1E"/>
                </a:highlight>
                <a:latin typeface="Courier New"/>
                <a:ea typeface="Courier New"/>
                <a:cs typeface="Courier New"/>
                <a:sym typeface="Courier New"/>
              </a:rPr>
              <a:t>0.2</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contrast=</a:t>
            </a:r>
            <a:r>
              <a:rPr lang="en" sz="750">
                <a:solidFill>
                  <a:srgbClr val="B5CEA8"/>
                </a:solidFill>
                <a:highlight>
                  <a:srgbClr val="1E1E1E"/>
                </a:highlight>
                <a:latin typeface="Courier New"/>
                <a:ea typeface="Courier New"/>
                <a:cs typeface="Courier New"/>
                <a:sym typeface="Courier New"/>
              </a:rPr>
              <a:t>0.2</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saturation=</a:t>
            </a:r>
            <a:r>
              <a:rPr lang="en" sz="750">
                <a:solidFill>
                  <a:srgbClr val="B5CEA8"/>
                </a:solidFill>
                <a:highlight>
                  <a:srgbClr val="1E1E1E"/>
                </a:highlight>
                <a:latin typeface="Courier New"/>
                <a:ea typeface="Courier New"/>
                <a:cs typeface="Courier New"/>
                <a:sym typeface="Courier New"/>
              </a:rPr>
              <a:t>0.2</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hue=</a:t>
            </a:r>
            <a:r>
              <a:rPr lang="en" sz="750">
                <a:solidFill>
                  <a:srgbClr val="B5CEA8"/>
                </a:solidFill>
                <a:highlight>
                  <a:srgbClr val="1E1E1E"/>
                </a:highlight>
                <a:latin typeface="Courier New"/>
                <a:ea typeface="Courier New"/>
                <a:cs typeface="Courier New"/>
                <a:sym typeface="Courier New"/>
              </a:rPr>
              <a:t>0.1</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Randomly change brightness, contrast, and saturation</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transforms.RandomAffine</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degrees=</a:t>
            </a:r>
            <a:r>
              <a:rPr lang="en" sz="750">
                <a:solidFill>
                  <a:srgbClr val="B5CEA8"/>
                </a:solidFill>
                <a:highlight>
                  <a:srgbClr val="1E1E1E"/>
                </a:highlight>
                <a:latin typeface="Courier New"/>
                <a:ea typeface="Courier New"/>
                <a:cs typeface="Courier New"/>
                <a:sym typeface="Courier New"/>
              </a:rPr>
              <a:t>10</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translate=</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0.05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0.05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scale=</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0.95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1.05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Random affine transformation</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transforms.ToTensor</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Convert the image to a tensor</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transforms.Normalize</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mean=</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0.485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0.456</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0.406</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std=</a:t>
            </a:r>
            <a:r>
              <a:rPr lang="en" sz="750">
                <a:solidFill>
                  <a:srgbClr val="DCDCDC"/>
                </a:solidFill>
                <a:highlight>
                  <a:srgbClr val="1E1E1E"/>
                </a:highlight>
                <a:latin typeface="Courier New"/>
                <a:ea typeface="Courier New"/>
                <a:cs typeface="Courier New"/>
                <a:sym typeface="Courier New"/>
              </a:rPr>
              <a:t>[</a:t>
            </a:r>
            <a:r>
              <a:rPr lang="en" sz="750">
                <a:solidFill>
                  <a:srgbClr val="B5CEA8"/>
                </a:solidFill>
                <a:highlight>
                  <a:srgbClr val="1E1E1E"/>
                </a:highlight>
                <a:latin typeface="Courier New"/>
                <a:ea typeface="Courier New"/>
                <a:cs typeface="Courier New"/>
                <a:sym typeface="Courier New"/>
              </a:rPr>
              <a:t>0.229</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0.224</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B5CEA8"/>
                </a:solidFill>
                <a:highlight>
                  <a:srgbClr val="1E1E1E"/>
                </a:highlight>
                <a:latin typeface="Courier New"/>
                <a:ea typeface="Courier New"/>
                <a:cs typeface="Courier New"/>
                <a:sym typeface="Courier New"/>
              </a:rPr>
              <a:t>0.225</a:t>
            </a:r>
            <a:r>
              <a:rPr lang="en" sz="750">
                <a:solidFill>
                  <a:srgbClr val="DCDCDC"/>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r>
              <a:rPr lang="en" sz="750">
                <a:solidFill>
                  <a:srgbClr val="6AA94F"/>
                </a:solidFill>
                <a:highlight>
                  <a:srgbClr val="1E1E1E"/>
                </a:highlight>
                <a:latin typeface="Courier New"/>
                <a:ea typeface="Courier New"/>
                <a:cs typeface="Courier New"/>
                <a:sym typeface="Courier New"/>
              </a:rPr>
              <a:t># Normalize the image</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p:txBody>
      </p:sp>
      <p:sp>
        <p:nvSpPr>
          <p:cNvPr id="77" name="Google Shape;77;p16"/>
          <p:cNvSpPr txBox="1"/>
          <p:nvPr/>
        </p:nvSpPr>
        <p:spPr>
          <a:xfrm>
            <a:off x="2829000" y="4466050"/>
            <a:ext cx="34860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a:solidFill>
                  <a:srgbClr val="434343"/>
                </a:solidFill>
              </a:rPr>
              <a:t>Preprocessing</a:t>
            </a:r>
            <a:r>
              <a:rPr lang="en" sz="1200">
                <a:solidFill>
                  <a:srgbClr val="434343"/>
                </a:solidFill>
              </a:rPr>
              <a:t> function for the training 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u="sng">
                <a:solidFill>
                  <a:srgbClr val="434343"/>
                </a:solidFill>
              </a:rPr>
              <a:t>Dataset</a:t>
            </a:r>
            <a:endParaRPr b="1" sz="1200" u="sng">
              <a:solidFill>
                <a:srgbClr val="434343"/>
              </a:solidFill>
            </a:endParaRPr>
          </a:p>
          <a:p>
            <a:pPr indent="0" lvl="0" marL="0" rtl="0" algn="l">
              <a:lnSpc>
                <a:spcPct val="150000"/>
              </a:lnSpc>
              <a:spcBef>
                <a:spcPts val="1200"/>
              </a:spcBef>
              <a:spcAft>
                <a:spcPts val="1200"/>
              </a:spcAft>
              <a:buNone/>
            </a:pPr>
            <a:r>
              <a:t/>
            </a:r>
            <a:endParaRPr sz="1200">
              <a:solidFill>
                <a:srgbClr val="434343"/>
              </a:solidFill>
            </a:endParaRPr>
          </a:p>
        </p:txBody>
      </p:sp>
      <p:sp>
        <p:nvSpPr>
          <p:cNvPr id="83" name="Google Shape;83;p17"/>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Method </a:t>
            </a:r>
            <a:endParaRPr b="1" sz="2800">
              <a:solidFill>
                <a:srgbClr val="134A8E"/>
              </a:solidFill>
            </a:endParaRPr>
          </a:p>
        </p:txBody>
      </p:sp>
      <p:pic>
        <p:nvPicPr>
          <p:cNvPr id="84" name="Google Shape;84;p17"/>
          <p:cNvPicPr preferRelativeResize="0"/>
          <p:nvPr/>
        </p:nvPicPr>
        <p:blipFill>
          <a:blip r:embed="rId3">
            <a:alphaModFix/>
          </a:blip>
          <a:stretch>
            <a:fillRect/>
          </a:stretch>
        </p:blipFill>
        <p:spPr>
          <a:xfrm>
            <a:off x="456730" y="1324842"/>
            <a:ext cx="7396800" cy="1479350"/>
          </a:xfrm>
          <a:prstGeom prst="rect">
            <a:avLst/>
          </a:prstGeom>
          <a:noFill/>
          <a:ln>
            <a:noFill/>
          </a:ln>
        </p:spPr>
      </p:pic>
      <p:sp>
        <p:nvSpPr>
          <p:cNvPr id="85" name="Google Shape;85;p17"/>
          <p:cNvSpPr txBox="1"/>
          <p:nvPr/>
        </p:nvSpPr>
        <p:spPr>
          <a:xfrm>
            <a:off x="1907025" y="2733250"/>
            <a:ext cx="5829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100">
                <a:solidFill>
                  <a:srgbClr val="434343"/>
                </a:solidFill>
              </a:rPr>
              <a:t>Preprocessed and augmented image examples </a:t>
            </a:r>
            <a:r>
              <a:rPr lang="en" sz="1100">
                <a:solidFill>
                  <a:srgbClr val="434343"/>
                </a:solidFill>
              </a:rPr>
              <a:t>from the training set</a:t>
            </a:r>
            <a:endParaRPr sz="1300"/>
          </a:p>
        </p:txBody>
      </p:sp>
      <p:pic>
        <p:nvPicPr>
          <p:cNvPr id="86" name="Google Shape;86;p17"/>
          <p:cNvPicPr preferRelativeResize="0"/>
          <p:nvPr/>
        </p:nvPicPr>
        <p:blipFill>
          <a:blip r:embed="rId4">
            <a:alphaModFix/>
          </a:blip>
          <a:stretch>
            <a:fillRect/>
          </a:stretch>
        </p:blipFill>
        <p:spPr>
          <a:xfrm>
            <a:off x="456725" y="3211325"/>
            <a:ext cx="7396800" cy="1479360"/>
          </a:xfrm>
          <a:prstGeom prst="rect">
            <a:avLst/>
          </a:prstGeom>
          <a:noFill/>
          <a:ln>
            <a:noFill/>
          </a:ln>
        </p:spPr>
      </p:pic>
      <p:sp>
        <p:nvSpPr>
          <p:cNvPr id="87" name="Google Shape;87;p17"/>
          <p:cNvSpPr txBox="1"/>
          <p:nvPr/>
        </p:nvSpPr>
        <p:spPr>
          <a:xfrm>
            <a:off x="2625325" y="4579375"/>
            <a:ext cx="5829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100">
                <a:solidFill>
                  <a:srgbClr val="434343"/>
                </a:solidFill>
              </a:rPr>
              <a:t>Preprocessed image examples from the test set</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1200" u="sng">
                <a:solidFill>
                  <a:srgbClr val="434343"/>
                </a:solidFill>
              </a:rPr>
              <a:t>Model &amp; Implementation</a:t>
            </a:r>
            <a:endParaRPr b="1" sz="1200" u="sng">
              <a:solidFill>
                <a:srgbClr val="434343"/>
              </a:solidFill>
            </a:endParaRPr>
          </a:p>
          <a:p>
            <a:pPr indent="-304800" lvl="0" marL="457200" rtl="0" algn="l">
              <a:lnSpc>
                <a:spcPct val="200000"/>
              </a:lnSpc>
              <a:spcBef>
                <a:spcPts val="1200"/>
              </a:spcBef>
              <a:spcAft>
                <a:spcPts val="0"/>
              </a:spcAft>
              <a:buClr>
                <a:srgbClr val="134A8E"/>
              </a:buClr>
              <a:buSzPts val="1200"/>
              <a:buChar char="❖"/>
            </a:pPr>
            <a:r>
              <a:rPr lang="en" sz="1200">
                <a:solidFill>
                  <a:srgbClr val="434343"/>
                </a:solidFill>
              </a:rPr>
              <a:t>PyTorch and Torchvision are used for training and other utilities. </a:t>
            </a:r>
            <a:endParaRPr sz="1200">
              <a:solidFill>
                <a:srgbClr val="434343"/>
              </a:solidFill>
            </a:endParaRPr>
          </a:p>
          <a:p>
            <a:pPr indent="-304800" lvl="0" marL="457200" rtl="0" algn="l">
              <a:lnSpc>
                <a:spcPct val="200000"/>
              </a:lnSpc>
              <a:spcBef>
                <a:spcPts val="0"/>
              </a:spcBef>
              <a:spcAft>
                <a:spcPts val="0"/>
              </a:spcAft>
              <a:buClr>
                <a:srgbClr val="134A8E"/>
              </a:buClr>
              <a:buSzPts val="1200"/>
              <a:buChar char="❖"/>
            </a:pPr>
            <a:r>
              <a:rPr lang="en" sz="1200">
                <a:solidFill>
                  <a:srgbClr val="434343"/>
                </a:solidFill>
              </a:rPr>
              <a:t>ViT-B/16 models are loaded via torchvision.models. Torchvision also provides the pretrained weights for these models:  </a:t>
            </a:r>
            <a:r>
              <a:rPr lang="en" sz="1200" u="sng">
                <a:solidFill>
                  <a:schemeClr val="hlink"/>
                </a:solidFill>
                <a:hlinkClick r:id="rId3"/>
              </a:rPr>
              <a:t>https://pytorch.org/vision/main/models/vision_transformer.html</a:t>
            </a:r>
            <a:r>
              <a:rPr lang="en" sz="1200">
                <a:solidFill>
                  <a:srgbClr val="434343"/>
                </a:solidFill>
              </a:rPr>
              <a:t> </a:t>
            </a:r>
            <a:endParaRPr sz="1200">
              <a:solidFill>
                <a:srgbClr val="434343"/>
              </a:solidFill>
            </a:endParaRPr>
          </a:p>
          <a:p>
            <a:pPr indent="-304800" lvl="0" marL="457200" rtl="0" algn="l">
              <a:lnSpc>
                <a:spcPct val="200000"/>
              </a:lnSpc>
              <a:spcBef>
                <a:spcPts val="0"/>
              </a:spcBef>
              <a:spcAft>
                <a:spcPts val="0"/>
              </a:spcAft>
              <a:buClr>
                <a:srgbClr val="134A8E"/>
              </a:buClr>
              <a:buSzPts val="1200"/>
              <a:buChar char="❖"/>
            </a:pPr>
            <a:r>
              <a:rPr lang="en" sz="1200">
                <a:solidFill>
                  <a:srgbClr val="434343"/>
                </a:solidFill>
              </a:rPr>
              <a:t>ViT-B/16 has 86 million parameters, and divides the input image to 16x16 patches. The versions that use 32x32 patches are not preferred since the resolutions cannot be kept very large due to computational constraints, and large patches may negatively affect the classification task considering the fine-grained nature of the task. </a:t>
            </a:r>
            <a:endParaRPr sz="1200">
              <a:solidFill>
                <a:srgbClr val="434343"/>
              </a:solidFill>
            </a:endParaRPr>
          </a:p>
          <a:p>
            <a:pPr indent="0" lvl="0" marL="0" rtl="0" algn="l">
              <a:lnSpc>
                <a:spcPct val="150000"/>
              </a:lnSpc>
              <a:spcBef>
                <a:spcPts val="1200"/>
              </a:spcBef>
              <a:spcAft>
                <a:spcPts val="1200"/>
              </a:spcAft>
              <a:buNone/>
            </a:pPr>
            <a:r>
              <a:t/>
            </a:r>
            <a:endParaRPr sz="1200">
              <a:solidFill>
                <a:srgbClr val="434343"/>
              </a:solidFill>
            </a:endParaRPr>
          </a:p>
        </p:txBody>
      </p:sp>
      <p:sp>
        <p:nvSpPr>
          <p:cNvPr id="93" name="Google Shape;93;p18"/>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Method </a:t>
            </a:r>
            <a:endParaRPr b="1" sz="2800">
              <a:solidFill>
                <a:srgbClr val="134A8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0896" y="877825"/>
            <a:ext cx="82857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b="1" lang="en" sz="1200" u="sng">
                <a:solidFill>
                  <a:srgbClr val="434343"/>
                </a:solidFill>
              </a:rPr>
              <a:t>Static Feature Extractors</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As the first approach, pre-trained ViT models are used as feature extractors without fine-tuning the internal parameters. Only the classification head is replaced with a layer with 200 output neurons to match the number of classes in the CUB-200-2011 dataset, and this layer is trained.</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The experiments in this section showed that using 384x384 images instead of 224x224 images considerably improves the results, thus 384x384 images are used in the later experiments.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To compare with a CNN-based architecture, a ResNext [4] model is also used as a feature extractor and trained similarly by replacing the classification head. However, this did not lead to good results in the preferred setting and no further tuning is done for this training process. </a:t>
            </a:r>
            <a:endParaRPr sz="1200">
              <a:solidFill>
                <a:srgbClr val="434343"/>
              </a:solidFill>
            </a:endParaRPr>
          </a:p>
          <a:p>
            <a:pPr indent="-304800" lvl="0" marL="457200" rtl="0" algn="l">
              <a:lnSpc>
                <a:spcPct val="150000"/>
              </a:lnSpc>
              <a:spcBef>
                <a:spcPts val="0"/>
              </a:spcBef>
              <a:spcAft>
                <a:spcPts val="0"/>
              </a:spcAft>
              <a:buClr>
                <a:srgbClr val="434343"/>
              </a:buClr>
              <a:buSzPts val="1200"/>
              <a:buChar char="❖"/>
            </a:pPr>
            <a:r>
              <a:rPr lang="en" sz="1200">
                <a:solidFill>
                  <a:srgbClr val="434343"/>
                </a:solidFill>
              </a:rPr>
              <a:t>All of the experiments are run on Google Colab with T4 GPUs. You can reach the </a:t>
            </a:r>
            <a:r>
              <a:rPr b="1" lang="en" sz="1200">
                <a:solidFill>
                  <a:srgbClr val="434343"/>
                </a:solidFill>
              </a:rPr>
              <a:t>Google Drive folder</a:t>
            </a:r>
            <a:r>
              <a:rPr lang="en" sz="1200">
                <a:solidFill>
                  <a:srgbClr val="434343"/>
                </a:solidFill>
              </a:rPr>
              <a:t> that includes all of the Colab notebooks and model </a:t>
            </a:r>
            <a:r>
              <a:rPr lang="en" sz="1200">
                <a:solidFill>
                  <a:srgbClr val="434343"/>
                </a:solidFill>
              </a:rPr>
              <a:t>checkpoints</a:t>
            </a:r>
            <a:r>
              <a:rPr lang="en" sz="1200">
                <a:solidFill>
                  <a:srgbClr val="434343"/>
                </a:solidFill>
              </a:rPr>
              <a:t> here: </a:t>
            </a:r>
            <a:r>
              <a:rPr b="1" lang="en" sz="1200" u="sng">
                <a:solidFill>
                  <a:schemeClr val="hlink"/>
                </a:solidFill>
                <a:hlinkClick r:id="rId3"/>
              </a:rPr>
              <a:t>https://drive.google.com/drive/folders/1puXuxrsq-k4q6t7wSC6K_oltQ90e0NhJ?usp=sharing</a:t>
            </a:r>
            <a:r>
              <a:rPr b="1" lang="en" sz="1200">
                <a:solidFill>
                  <a:srgbClr val="434343"/>
                </a:solidFill>
              </a:rPr>
              <a:t> </a:t>
            </a:r>
            <a:endParaRPr b="1" sz="1200">
              <a:solidFill>
                <a:srgbClr val="434343"/>
              </a:solidFill>
            </a:endParaRPr>
          </a:p>
        </p:txBody>
      </p:sp>
      <p:sp>
        <p:nvSpPr>
          <p:cNvPr id="99" name="Google Shape;99;p19"/>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
        <p:nvSpPr>
          <p:cNvPr id="100" name="Google Shape;100;p19"/>
          <p:cNvSpPr txBox="1"/>
          <p:nvPr/>
        </p:nvSpPr>
        <p:spPr>
          <a:xfrm>
            <a:off x="418100" y="4609100"/>
            <a:ext cx="5143200" cy="292500"/>
          </a:xfrm>
          <a:prstGeom prst="rect">
            <a:avLst/>
          </a:prstGeom>
          <a:noFill/>
          <a:ln>
            <a:noFill/>
          </a:ln>
        </p:spPr>
        <p:txBody>
          <a:bodyPr anchorCtr="0" anchor="t" bIns="91425" lIns="91425" spcFirstLastPara="1" rIns="91425" wrap="square" tIns="91425">
            <a:spAutoFit/>
          </a:bodyPr>
          <a:lstStyle/>
          <a:p>
            <a:pPr indent="0" lvl="0" marL="0" marR="76200" rtl="0" algn="l">
              <a:lnSpc>
                <a:spcPct val="135000"/>
              </a:lnSpc>
              <a:spcBef>
                <a:spcPts val="0"/>
              </a:spcBef>
              <a:spcAft>
                <a:spcPts val="0"/>
              </a:spcAft>
              <a:buNone/>
            </a:pPr>
            <a:r>
              <a:rPr lang="en" sz="700">
                <a:solidFill>
                  <a:schemeClr val="dk2"/>
                </a:solidFill>
              </a:rPr>
              <a:t>[4] S. Xie, R. Girshick, P. Dollár, Z. Tu, and K. He, “Aggregated Residual Transformations for Deep Neural Networks.”, 2017</a:t>
            </a:r>
            <a:endParaRPr sz="700" u="sng">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0900" y="877825"/>
            <a:ext cx="8123400" cy="3815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sz="1200" u="sng">
                <a:solidFill>
                  <a:srgbClr val="434343"/>
                </a:solidFill>
              </a:rPr>
              <a:t>Static Feature Extractors</a:t>
            </a:r>
            <a:endParaRPr b="1" sz="1200" u="sng">
              <a:solidFill>
                <a:srgbClr val="434343"/>
              </a:solidFill>
            </a:endParaRPr>
          </a:p>
          <a:p>
            <a:pPr indent="-304800" lvl="0" marL="457200" rtl="0" algn="l">
              <a:lnSpc>
                <a:spcPct val="150000"/>
              </a:lnSpc>
              <a:spcBef>
                <a:spcPts val="1200"/>
              </a:spcBef>
              <a:spcAft>
                <a:spcPts val="0"/>
              </a:spcAft>
              <a:buClr>
                <a:srgbClr val="134A8E"/>
              </a:buClr>
              <a:buSzPts val="1200"/>
              <a:buChar char="❖"/>
            </a:pPr>
            <a:r>
              <a:rPr lang="en" sz="1200">
                <a:solidFill>
                  <a:srgbClr val="434343"/>
                </a:solidFill>
              </a:rPr>
              <a:t>Both models are trained for 30 epochs using Adam optimizer, learning rate of 5e-4, and a linear learning rate scheduling. The best models in terms of validation accuracy are loaded from checkpoints and evaluated with full training set and test set. Each epoch takes about 5 minutes.</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a:solidFill>
                  <a:srgbClr val="434343"/>
                </a:solidFill>
              </a:rPr>
              <a:t>Training loss and validation accuracy through training are given in the next page. Training accuracy is not calculated each epoch since the inference takes considerable time (about 4-5 minutes for the training set)</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u="sng">
                <a:solidFill>
                  <a:srgbClr val="434343"/>
                </a:solidFill>
              </a:rPr>
              <a:t>ViT-B16 with 224x224 inputs (with IMAGENET1K_V1 weights):</a:t>
            </a:r>
            <a:endParaRPr sz="1200" u="sng">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Best validation accuracy is 64.8%  (epoch 30)</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Training accuracy: 79.66%</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Test accuracy: 66.82% </a:t>
            </a:r>
            <a:endParaRPr sz="1200">
              <a:solidFill>
                <a:srgbClr val="434343"/>
              </a:solidFill>
            </a:endParaRPr>
          </a:p>
          <a:p>
            <a:pPr indent="-304800" lvl="0" marL="457200" rtl="0" algn="l">
              <a:lnSpc>
                <a:spcPct val="150000"/>
              </a:lnSpc>
              <a:spcBef>
                <a:spcPts val="0"/>
              </a:spcBef>
              <a:spcAft>
                <a:spcPts val="0"/>
              </a:spcAft>
              <a:buClr>
                <a:srgbClr val="134A8E"/>
              </a:buClr>
              <a:buSzPts val="1200"/>
              <a:buChar char="❖"/>
            </a:pPr>
            <a:r>
              <a:rPr lang="en" sz="1200" u="sng">
                <a:solidFill>
                  <a:srgbClr val="434343"/>
                </a:solidFill>
              </a:rPr>
              <a:t>ViT-B16 with 384x384 inputs (with IMAGENET1K_SWAG_E2E_V1 weights):</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Best validation accuracy is 83.8% at (epoch 24) </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Training accuracy: 94.42%</a:t>
            </a:r>
            <a:endParaRPr sz="1200">
              <a:solidFill>
                <a:srgbClr val="434343"/>
              </a:solidFill>
            </a:endParaRPr>
          </a:p>
          <a:p>
            <a:pPr indent="-304800" lvl="1" marL="914400" rtl="0" algn="l">
              <a:lnSpc>
                <a:spcPct val="150000"/>
              </a:lnSpc>
              <a:spcBef>
                <a:spcPts val="0"/>
              </a:spcBef>
              <a:spcAft>
                <a:spcPts val="0"/>
              </a:spcAft>
              <a:buClr>
                <a:srgbClr val="134A8E"/>
              </a:buClr>
              <a:buSzPts val="1200"/>
              <a:buChar char="➢"/>
            </a:pPr>
            <a:r>
              <a:rPr lang="en" sz="1200">
                <a:solidFill>
                  <a:srgbClr val="434343"/>
                </a:solidFill>
              </a:rPr>
              <a:t>Test accuracy: 83.65 		</a:t>
            </a:r>
            <a:endParaRPr sz="1200">
              <a:solidFill>
                <a:srgbClr val="434343"/>
              </a:solidFill>
            </a:endParaRPr>
          </a:p>
        </p:txBody>
      </p:sp>
      <p:sp>
        <p:nvSpPr>
          <p:cNvPr id="106" name="Google Shape;106;p20"/>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0896" y="877825"/>
            <a:ext cx="82857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1200" u="sng">
                <a:solidFill>
                  <a:srgbClr val="434343"/>
                </a:solidFill>
              </a:rPr>
              <a:t>Static Feature Extractors</a:t>
            </a:r>
            <a:r>
              <a:rPr lang="en" sz="1200">
                <a:solidFill>
                  <a:srgbClr val="434343"/>
                </a:solidFill>
              </a:rPr>
              <a:t>	</a:t>
            </a:r>
            <a:endParaRPr sz="1200">
              <a:solidFill>
                <a:srgbClr val="434343"/>
              </a:solidFill>
            </a:endParaRPr>
          </a:p>
        </p:txBody>
      </p:sp>
      <p:sp>
        <p:nvSpPr>
          <p:cNvPr id="112" name="Google Shape;112;p21"/>
          <p:cNvSpPr txBox="1"/>
          <p:nvPr/>
        </p:nvSpPr>
        <p:spPr>
          <a:xfrm>
            <a:off x="311700" y="265176"/>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134A8E"/>
                </a:solidFill>
              </a:rPr>
              <a:t>Experiments &amp; Results</a:t>
            </a:r>
            <a:endParaRPr b="1" sz="2800">
              <a:solidFill>
                <a:srgbClr val="134A8E"/>
              </a:solidFill>
            </a:endParaRPr>
          </a:p>
        </p:txBody>
      </p:sp>
      <p:pic>
        <p:nvPicPr>
          <p:cNvPr id="113" name="Google Shape;113;p21"/>
          <p:cNvPicPr preferRelativeResize="0"/>
          <p:nvPr/>
        </p:nvPicPr>
        <p:blipFill>
          <a:blip r:embed="rId3">
            <a:alphaModFix/>
          </a:blip>
          <a:stretch>
            <a:fillRect/>
          </a:stretch>
        </p:blipFill>
        <p:spPr>
          <a:xfrm>
            <a:off x="4842223" y="1273150"/>
            <a:ext cx="3807052" cy="3041050"/>
          </a:xfrm>
          <a:prstGeom prst="rect">
            <a:avLst/>
          </a:prstGeom>
          <a:noFill/>
          <a:ln>
            <a:noFill/>
          </a:ln>
        </p:spPr>
      </p:pic>
      <p:sp>
        <p:nvSpPr>
          <p:cNvPr id="114" name="Google Shape;114;p21"/>
          <p:cNvSpPr txBox="1"/>
          <p:nvPr/>
        </p:nvSpPr>
        <p:spPr>
          <a:xfrm>
            <a:off x="1010950" y="4334175"/>
            <a:ext cx="34860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224x224 inputs (with IMAGENET1K_V1 weights)</a:t>
            </a:r>
            <a:endParaRPr/>
          </a:p>
        </p:txBody>
      </p:sp>
      <p:sp>
        <p:nvSpPr>
          <p:cNvPr id="115" name="Google Shape;115;p21"/>
          <p:cNvSpPr txBox="1"/>
          <p:nvPr/>
        </p:nvSpPr>
        <p:spPr>
          <a:xfrm>
            <a:off x="5245750" y="4334175"/>
            <a:ext cx="30000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200" u="sng">
                <a:solidFill>
                  <a:srgbClr val="434343"/>
                </a:solidFill>
              </a:rPr>
              <a:t>ViT-B16 with 384x384 inputs (with IMAGENET1K_SWAG_E2E_V1 weights)</a:t>
            </a:r>
            <a:endParaRPr sz="1200">
              <a:solidFill>
                <a:srgbClr val="434343"/>
              </a:solidFill>
            </a:endParaRPr>
          </a:p>
        </p:txBody>
      </p:sp>
      <p:pic>
        <p:nvPicPr>
          <p:cNvPr id="116" name="Google Shape;116;p21"/>
          <p:cNvPicPr preferRelativeResize="0"/>
          <p:nvPr/>
        </p:nvPicPr>
        <p:blipFill>
          <a:blip r:embed="rId4">
            <a:alphaModFix/>
          </a:blip>
          <a:stretch>
            <a:fillRect/>
          </a:stretch>
        </p:blipFill>
        <p:spPr>
          <a:xfrm>
            <a:off x="311700" y="1253172"/>
            <a:ext cx="3857125" cy="3081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