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9" r:id="rId6"/>
    <p:sldId id="280" r:id="rId7"/>
    <p:sldId id="260" r:id="rId8"/>
    <p:sldId id="261" r:id="rId9"/>
    <p:sldId id="281" r:id="rId10"/>
    <p:sldId id="289" r:id="rId11"/>
    <p:sldId id="290" r:id="rId12"/>
    <p:sldId id="291" r:id="rId13"/>
    <p:sldId id="266" r:id="rId14"/>
    <p:sldId id="300" r:id="rId15"/>
    <p:sldId id="264" r:id="rId16"/>
    <p:sldId id="301" r:id="rId17"/>
    <p:sldId id="270" r:id="rId18"/>
    <p:sldId id="302" r:id="rId19"/>
    <p:sldId id="268" r:id="rId20"/>
    <p:sldId id="269" r:id="rId21"/>
    <p:sldId id="303" r:id="rId22"/>
    <p:sldId id="293" r:id="rId23"/>
    <p:sldId id="294" r:id="rId24"/>
    <p:sldId id="298" r:id="rId25"/>
    <p:sldId id="304" r:id="rId26"/>
    <p:sldId id="279" r:id="rId27"/>
  </p:sldIdLst>
  <p:sldSz cx="12188825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239" autoAdjust="0"/>
  </p:normalViewPr>
  <p:slideViewPr>
    <p:cSldViewPr>
      <p:cViewPr varScale="1">
        <p:scale>
          <a:sx n="65" d="100"/>
          <a:sy n="65" d="100"/>
        </p:scale>
        <p:origin x="94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illiam  Ledet" userId="3216a2a5-f40e-4367-b663-fa694b32f766" providerId="ADAL" clId="{E838C250-882D-4979-B858-7BCD4FCE8273}"/>
    <pc:docChg chg="undo custSel addSld delSld modSld sldOrd">
      <pc:chgData name="Joseph William  Ledet" userId="3216a2a5-f40e-4367-b663-fa694b32f766" providerId="ADAL" clId="{E838C250-882D-4979-B858-7BCD4FCE8273}" dt="2024-01-03T12:34:16.025" v="100" actId="5793"/>
      <pc:docMkLst>
        <pc:docMk/>
      </pc:docMkLst>
      <pc:sldChg chg="del">
        <pc:chgData name="Joseph William  Ledet" userId="3216a2a5-f40e-4367-b663-fa694b32f766" providerId="ADAL" clId="{E838C250-882D-4979-B858-7BCD4FCE8273}" dt="2024-01-03T12:31:03.346" v="83" actId="2696"/>
        <pc:sldMkLst>
          <pc:docMk/>
          <pc:sldMk cId="1516898279" sldId="258"/>
        </pc:sldMkLst>
      </pc:sldChg>
      <pc:sldChg chg="modSp">
        <pc:chgData name="Joseph William  Ledet" userId="3216a2a5-f40e-4367-b663-fa694b32f766" providerId="ADAL" clId="{E838C250-882D-4979-B858-7BCD4FCE8273}" dt="2024-01-03T12:34:16.025" v="100" actId="5793"/>
        <pc:sldMkLst>
          <pc:docMk/>
          <pc:sldMk cId="2202192930" sldId="259"/>
        </pc:sldMkLst>
        <pc:spChg chg="mod">
          <ac:chgData name="Joseph William  Ledet" userId="3216a2a5-f40e-4367-b663-fa694b32f766" providerId="ADAL" clId="{E838C250-882D-4979-B858-7BCD4FCE8273}" dt="2024-01-03T12:34:16.025" v="100" actId="5793"/>
          <ac:spMkLst>
            <pc:docMk/>
            <pc:sldMk cId="2202192930" sldId="259"/>
            <ac:spMk id="3" creationId="{00000000-0000-0000-0000-000000000000}"/>
          </ac:spMkLst>
        </pc:spChg>
      </pc:sldChg>
      <pc:sldChg chg="ord">
        <pc:chgData name="Joseph William  Ledet" userId="3216a2a5-f40e-4367-b663-fa694b32f766" providerId="ADAL" clId="{E838C250-882D-4979-B858-7BCD4FCE8273}" dt="2024-01-03T10:31:20.795" v="51"/>
        <pc:sldMkLst>
          <pc:docMk/>
          <pc:sldMk cId="2847723710" sldId="268"/>
        </pc:sldMkLst>
      </pc:sldChg>
      <pc:sldChg chg="ord">
        <pc:chgData name="Joseph William  Ledet" userId="3216a2a5-f40e-4367-b663-fa694b32f766" providerId="ADAL" clId="{E838C250-882D-4979-B858-7BCD4FCE8273}" dt="2024-01-03T10:31:20.795" v="51"/>
        <pc:sldMkLst>
          <pc:docMk/>
          <pc:sldMk cId="3081349668" sldId="269"/>
        </pc:sldMkLst>
      </pc:sldChg>
      <pc:sldChg chg="modSp">
        <pc:chgData name="Joseph William  Ledet" userId="3216a2a5-f40e-4367-b663-fa694b32f766" providerId="ADAL" clId="{E838C250-882D-4979-B858-7BCD4FCE8273}" dt="2024-01-03T10:23:19.214" v="10"/>
        <pc:sldMkLst>
          <pc:docMk/>
          <pc:sldMk cId="1576100033" sldId="289"/>
        </pc:sldMkLst>
        <pc:graphicFrameChg chg="mod">
          <ac:chgData name="Joseph William  Ledet" userId="3216a2a5-f40e-4367-b663-fa694b32f766" providerId="ADAL" clId="{E838C250-882D-4979-B858-7BCD4FCE8273}" dt="2024-01-03T10:23:19.214" v="10"/>
          <ac:graphicFrameMkLst>
            <pc:docMk/>
            <pc:sldMk cId="1576100033" sldId="289"/>
            <ac:graphicFrameMk id="5" creationId="{00000000-0000-0000-0000-000000000000}"/>
          </ac:graphicFrameMkLst>
        </pc:graphicFrameChg>
      </pc:sldChg>
      <pc:sldChg chg="delSp modSp">
        <pc:chgData name="Joseph William  Ledet" userId="3216a2a5-f40e-4367-b663-fa694b32f766" providerId="ADAL" clId="{E838C250-882D-4979-B858-7BCD4FCE8273}" dt="2024-01-03T10:27:26.349" v="25" actId="6549"/>
        <pc:sldMkLst>
          <pc:docMk/>
          <pc:sldMk cId="2972299030" sldId="290"/>
        </pc:sldMkLst>
        <pc:spChg chg="del">
          <ac:chgData name="Joseph William  Ledet" userId="3216a2a5-f40e-4367-b663-fa694b32f766" providerId="ADAL" clId="{E838C250-882D-4979-B858-7BCD4FCE8273}" dt="2024-01-03T10:26:44.869" v="17" actId="478"/>
          <ac:spMkLst>
            <pc:docMk/>
            <pc:sldMk cId="2972299030" sldId="290"/>
            <ac:spMk id="9" creationId="{74714095-A2F3-41C0-90F5-9F60982538D6}"/>
          </ac:spMkLst>
        </pc:spChg>
        <pc:graphicFrameChg chg="mod modGraphic">
          <ac:chgData name="Joseph William  Ledet" userId="3216a2a5-f40e-4367-b663-fa694b32f766" providerId="ADAL" clId="{E838C250-882D-4979-B858-7BCD4FCE8273}" dt="2024-01-03T10:27:26.349" v="25" actId="6549"/>
          <ac:graphicFrameMkLst>
            <pc:docMk/>
            <pc:sldMk cId="2972299030" sldId="290"/>
            <ac:graphicFrameMk id="8" creationId="{2CC96672-642D-42B2-9F22-980B98E46E44}"/>
          </ac:graphicFrameMkLst>
        </pc:graphicFrameChg>
      </pc:sldChg>
      <pc:sldChg chg="modSp">
        <pc:chgData name="Joseph William  Ledet" userId="3216a2a5-f40e-4367-b663-fa694b32f766" providerId="ADAL" clId="{E838C250-882D-4979-B858-7BCD4FCE8273}" dt="2024-01-03T10:28:54.660" v="35" actId="207"/>
        <pc:sldMkLst>
          <pc:docMk/>
          <pc:sldMk cId="2007205474" sldId="291"/>
        </pc:sldMkLst>
        <pc:graphicFrameChg chg="mod modGraphic">
          <ac:chgData name="Joseph William  Ledet" userId="3216a2a5-f40e-4367-b663-fa694b32f766" providerId="ADAL" clId="{E838C250-882D-4979-B858-7BCD4FCE8273}" dt="2024-01-03T10:28:54.660" v="35" actId="207"/>
          <ac:graphicFrameMkLst>
            <pc:docMk/>
            <pc:sldMk cId="2007205474" sldId="291"/>
            <ac:graphicFrameMk id="5" creationId="{00000000-0000-0000-0000-000000000000}"/>
          </ac:graphicFrameMkLst>
        </pc:graphicFrameChg>
      </pc:sldChg>
      <pc:sldChg chg="del">
        <pc:chgData name="Joseph William  Ledet" userId="3216a2a5-f40e-4367-b663-fa694b32f766" providerId="ADAL" clId="{E838C250-882D-4979-B858-7BCD4FCE8273}" dt="2024-01-03T10:29:13.947" v="37" actId="2696"/>
        <pc:sldMkLst>
          <pc:docMk/>
          <pc:sldMk cId="2929964892" sldId="292"/>
        </pc:sldMkLst>
      </pc:sldChg>
      <pc:sldChg chg="del">
        <pc:chgData name="Joseph William  Ledet" userId="3216a2a5-f40e-4367-b663-fa694b32f766" providerId="ADAL" clId="{E838C250-882D-4979-B858-7BCD4FCE8273}" dt="2024-01-03T10:30:13.681" v="44" actId="2696"/>
        <pc:sldMkLst>
          <pc:docMk/>
          <pc:sldMk cId="2398159311" sldId="295"/>
        </pc:sldMkLst>
      </pc:sldChg>
      <pc:sldChg chg="del">
        <pc:chgData name="Joseph William  Ledet" userId="3216a2a5-f40e-4367-b663-fa694b32f766" providerId="ADAL" clId="{E838C250-882D-4979-B858-7BCD4FCE8273}" dt="2024-01-03T10:31:07.236" v="50" actId="2696"/>
        <pc:sldMkLst>
          <pc:docMk/>
          <pc:sldMk cId="1178810538" sldId="296"/>
        </pc:sldMkLst>
      </pc:sldChg>
      <pc:sldChg chg="del">
        <pc:chgData name="Joseph William  Ledet" userId="3216a2a5-f40e-4367-b663-fa694b32f766" providerId="ADAL" clId="{E838C250-882D-4979-B858-7BCD4FCE8273}" dt="2024-01-03T10:33:37.098" v="64" actId="2696"/>
        <pc:sldMkLst>
          <pc:docMk/>
          <pc:sldMk cId="1603651413" sldId="297"/>
        </pc:sldMkLst>
      </pc:sldChg>
      <pc:sldChg chg="del">
        <pc:chgData name="Joseph William  Ledet" userId="3216a2a5-f40e-4367-b663-fa694b32f766" providerId="ADAL" clId="{E838C250-882D-4979-B858-7BCD4FCE8273}" dt="2024-01-03T10:33:39.055" v="65" actId="2696"/>
        <pc:sldMkLst>
          <pc:docMk/>
          <pc:sldMk cId="4139486028" sldId="299"/>
        </pc:sldMkLst>
      </pc:sldChg>
      <pc:sldChg chg="addSp delSp modSp add del">
        <pc:chgData name="Joseph William  Ledet" userId="3216a2a5-f40e-4367-b663-fa694b32f766" providerId="ADAL" clId="{E838C250-882D-4979-B858-7BCD4FCE8273}" dt="2024-01-03T10:23:53.125" v="14" actId="2696"/>
        <pc:sldMkLst>
          <pc:docMk/>
          <pc:sldMk cId="306967365" sldId="300"/>
        </pc:sldMkLst>
        <pc:spChg chg="add del">
          <ac:chgData name="Joseph William  Ledet" userId="3216a2a5-f40e-4367-b663-fa694b32f766" providerId="ADAL" clId="{E838C250-882D-4979-B858-7BCD4FCE8273}" dt="2024-01-03T10:23:42.547" v="11" actId="478"/>
          <ac:spMkLst>
            <pc:docMk/>
            <pc:sldMk cId="306967365" sldId="300"/>
            <ac:spMk id="9" creationId="{74714095-A2F3-41C0-90F5-9F60982538D6}"/>
          </ac:spMkLst>
        </pc:spChg>
        <pc:graphicFrameChg chg="mod">
          <ac:chgData name="Joseph William  Ledet" userId="3216a2a5-f40e-4367-b663-fa694b32f766" providerId="ADAL" clId="{E838C250-882D-4979-B858-7BCD4FCE8273}" dt="2024-01-03T10:22:38.773" v="7"/>
          <ac:graphicFrameMkLst>
            <pc:docMk/>
            <pc:sldMk cId="306967365" sldId="300"/>
            <ac:graphicFrameMk id="8" creationId="{2CC96672-642D-42B2-9F22-980B98E46E44}"/>
          </ac:graphicFrameMkLst>
        </pc:graphicFrameChg>
      </pc:sldChg>
      <pc:sldChg chg="modSp add">
        <pc:chgData name="Joseph William  Ledet" userId="3216a2a5-f40e-4367-b663-fa694b32f766" providerId="ADAL" clId="{E838C250-882D-4979-B858-7BCD4FCE8273}" dt="2024-01-03T10:36:08.823" v="82" actId="207"/>
        <pc:sldMkLst>
          <pc:docMk/>
          <pc:sldMk cId="1142150434" sldId="300"/>
        </pc:sldMkLst>
        <pc:graphicFrameChg chg="modGraphic">
          <ac:chgData name="Joseph William  Ledet" userId="3216a2a5-f40e-4367-b663-fa694b32f766" providerId="ADAL" clId="{E838C250-882D-4979-B858-7BCD4FCE8273}" dt="2024-01-03T10:36:08.823" v="82" actId="207"/>
          <ac:graphicFrameMkLst>
            <pc:docMk/>
            <pc:sldMk cId="1142150434" sldId="300"/>
            <ac:graphicFrameMk id="5" creationId="{00000000-0000-0000-0000-000000000000}"/>
          </ac:graphicFrameMkLst>
        </pc:graphicFrameChg>
      </pc:sldChg>
      <pc:sldChg chg="modSp add">
        <pc:chgData name="Joseph William  Ledet" userId="3216a2a5-f40e-4367-b663-fa694b32f766" providerId="ADAL" clId="{E838C250-882D-4979-B858-7BCD4FCE8273}" dt="2024-01-03T10:36:02.893" v="81" actId="207"/>
        <pc:sldMkLst>
          <pc:docMk/>
          <pc:sldMk cId="3825080958" sldId="301"/>
        </pc:sldMkLst>
        <pc:graphicFrameChg chg="modGraphic">
          <ac:chgData name="Joseph William  Ledet" userId="3216a2a5-f40e-4367-b663-fa694b32f766" providerId="ADAL" clId="{E838C250-882D-4979-B858-7BCD4FCE8273}" dt="2024-01-03T10:36:02.893" v="81" actId="207"/>
          <ac:graphicFrameMkLst>
            <pc:docMk/>
            <pc:sldMk cId="3825080958" sldId="301"/>
            <ac:graphicFrameMk id="5" creationId="{00000000-0000-0000-0000-000000000000}"/>
          </ac:graphicFrameMkLst>
        </pc:graphicFrameChg>
      </pc:sldChg>
      <pc:sldChg chg="modSp add">
        <pc:chgData name="Joseph William  Ledet" userId="3216a2a5-f40e-4367-b663-fa694b32f766" providerId="ADAL" clId="{E838C250-882D-4979-B858-7BCD4FCE8273}" dt="2024-01-03T10:35:47.471" v="77" actId="207"/>
        <pc:sldMkLst>
          <pc:docMk/>
          <pc:sldMk cId="3942728537" sldId="302"/>
        </pc:sldMkLst>
        <pc:graphicFrameChg chg="modGraphic">
          <ac:chgData name="Joseph William  Ledet" userId="3216a2a5-f40e-4367-b663-fa694b32f766" providerId="ADAL" clId="{E838C250-882D-4979-B858-7BCD4FCE8273}" dt="2024-01-03T10:35:47.471" v="77" actId="207"/>
          <ac:graphicFrameMkLst>
            <pc:docMk/>
            <pc:sldMk cId="3942728537" sldId="302"/>
            <ac:graphicFrameMk id="5" creationId="{00000000-0000-0000-0000-000000000000}"/>
          </ac:graphicFrameMkLst>
        </pc:graphicFrameChg>
      </pc:sldChg>
      <pc:sldChg chg="modSp add">
        <pc:chgData name="Joseph William  Ledet" userId="3216a2a5-f40e-4367-b663-fa694b32f766" providerId="ADAL" clId="{E838C250-882D-4979-B858-7BCD4FCE8273}" dt="2024-01-03T10:35:34.452" v="74" actId="207"/>
        <pc:sldMkLst>
          <pc:docMk/>
          <pc:sldMk cId="1496232697" sldId="303"/>
        </pc:sldMkLst>
        <pc:graphicFrameChg chg="modGraphic">
          <ac:chgData name="Joseph William  Ledet" userId="3216a2a5-f40e-4367-b663-fa694b32f766" providerId="ADAL" clId="{E838C250-882D-4979-B858-7BCD4FCE8273}" dt="2024-01-03T10:35:34.452" v="74" actId="207"/>
          <ac:graphicFrameMkLst>
            <pc:docMk/>
            <pc:sldMk cId="1496232697" sldId="303"/>
            <ac:graphicFrameMk id="5" creationId="{00000000-0000-0000-0000-000000000000}"/>
          </ac:graphicFrameMkLst>
        </pc:graphicFrameChg>
      </pc:sldChg>
      <pc:sldChg chg="modSp add">
        <pc:chgData name="Joseph William  Ledet" userId="3216a2a5-f40e-4367-b663-fa694b32f766" providerId="ADAL" clId="{E838C250-882D-4979-B858-7BCD4FCE8273}" dt="2024-01-03T10:35:25.115" v="72" actId="207"/>
        <pc:sldMkLst>
          <pc:docMk/>
          <pc:sldMk cId="2515623294" sldId="304"/>
        </pc:sldMkLst>
        <pc:graphicFrameChg chg="modGraphic">
          <ac:chgData name="Joseph William  Ledet" userId="3216a2a5-f40e-4367-b663-fa694b32f766" providerId="ADAL" clId="{E838C250-882D-4979-B858-7BCD4FCE8273}" dt="2024-01-03T10:35:25.115" v="72" actId="207"/>
          <ac:graphicFrameMkLst>
            <pc:docMk/>
            <pc:sldMk cId="2515623294" sldId="304"/>
            <ac:graphicFrameMk id="5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128FCA9C-FF92-4024-BDEC-A6D3B663DC09}" type="datetimeFigureOut">
              <a:rPr lang="en-US">
                <a:uFillTx/>
              </a:rPr>
              <a:t>1/3/2024</a:t>
            </a:fld>
            <a:endParaRPr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A446DCAE-1661-43FF-8A44-43DAFDC1FD90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3645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72AB877-E7B1-4681-847E-D0918612832B}" type="datetimeFigureOut">
              <a:rPr lang="en-US">
                <a:uFillTx/>
              </a:rPr>
              <a:t>1/3/2024</a:t>
            </a:fld>
            <a:endParaRPr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>
                <a:uFillTx/>
              </a:rPr>
              <a:t>Click to edit Master text styles</a:t>
            </a:r>
          </a:p>
          <a:p>
            <a:pPr lvl="1"/>
            <a:r>
              <a:rPr>
                <a:uFillTx/>
              </a:rPr>
              <a:t>Second level</a:t>
            </a:r>
          </a:p>
          <a:p>
            <a:pPr lvl="2"/>
            <a:r>
              <a:rPr>
                <a:uFillTx/>
              </a:rPr>
              <a:t>Third level</a:t>
            </a:r>
          </a:p>
          <a:p>
            <a:pPr lvl="3"/>
            <a:r>
              <a:rPr>
                <a:uFillTx/>
              </a:rPr>
              <a:t>Fourth level</a:t>
            </a:r>
          </a:p>
          <a:p>
            <a:pPr lvl="4"/>
            <a:r>
              <a:rPr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9C971FF-EF28-4195-A575-329446EFAA55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23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>
                <a:uFillTx/>
              </a:rPr>
              <a:t>1</a:t>
            </a:fld>
            <a:endParaRPr lang="tr-TR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28000">
              <a:schemeClr val="bg1"/>
            </a:gs>
            <a:gs pos="48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uFillTx/>
              </a:defRPr>
            </a:lvl1pPr>
          </a:lstStyle>
          <a:p>
            <a:fld id="{F36C87F6-986D-49E6-AF40-1B3A1EE8064D}" type="slidenum">
              <a:rPr>
                <a:uFillTx/>
              </a:rPr>
              <a:pPr/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it-IT" dirty="0">
                <a:uFillTx/>
              </a:rPr>
              <a:t>CSE 101 - COMPUTER PROGRAMMING I</a:t>
            </a:r>
            <a:br>
              <a:rPr lang="it-IT" dirty="0">
                <a:uFillTx/>
              </a:rPr>
            </a:br>
            <a:r>
              <a:rPr lang="en-US" dirty="0">
                <a:uFillTx/>
              </a:rPr>
              <a:t>Final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Joseph LEDET</a:t>
            </a:r>
          </a:p>
          <a:p>
            <a:r>
              <a:rPr lang="en-US" dirty="0">
                <a:uFillTx/>
              </a:rPr>
              <a:t>Department of Computer Engineering</a:t>
            </a:r>
          </a:p>
          <a:p>
            <a:r>
              <a:rPr lang="en-US" dirty="0" err="1">
                <a:uFillTx/>
              </a:rPr>
              <a:t>Akdeniz</a:t>
            </a:r>
            <a:r>
              <a:rPr lang="en-US" dirty="0">
                <a:uFillTx/>
              </a:rPr>
              <a:t> University</a:t>
            </a:r>
          </a:p>
          <a:p>
            <a:r>
              <a:rPr lang="en-US" dirty="0">
                <a:uFillTx/>
              </a:rPr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/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Opening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File </a:t>
            </a:r>
            <a:r>
              <a:rPr lang="en-US" dirty="0" err="1">
                <a:latin typeface="Lucida Console" panose="020B0609040504020204" pitchFamily="49" charset="0"/>
              </a:rPr>
              <a:t>myFile</a:t>
            </a:r>
            <a:r>
              <a:rPr lang="en-US" dirty="0">
                <a:latin typeface="Lucida Console" panose="020B0609040504020204" pitchFamily="49" charset="0"/>
              </a:rPr>
              <a:t> = new File(filename);</a:t>
            </a:r>
          </a:p>
          <a:p>
            <a:r>
              <a:rPr lang="en-US" dirty="0"/>
              <a:t>Reading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Scanner input = new Scanner(</a:t>
            </a:r>
            <a:r>
              <a:rPr lang="en-US" dirty="0" err="1">
                <a:latin typeface="Lucida Console" panose="020B0609040504020204" pitchFamily="49" charset="0"/>
              </a:rPr>
              <a:t>myFile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input.next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input.nextLine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input.nextInt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input.hasNext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/>
              <a:t>Writing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PrintWriter</a:t>
            </a:r>
            <a:r>
              <a:rPr lang="en-US" dirty="0">
                <a:latin typeface="Lucida Console" panose="020B0609040504020204" pitchFamily="49" charset="0"/>
              </a:rPr>
              <a:t> output = new </a:t>
            </a:r>
            <a:r>
              <a:rPr lang="en-US" dirty="0" err="1">
                <a:latin typeface="Lucida Console" panose="020B0609040504020204" pitchFamily="49" charset="0"/>
              </a:rPr>
              <a:t>PrintWriter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myFile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PrintWriter</a:t>
            </a:r>
            <a:r>
              <a:rPr lang="en-US" dirty="0">
                <a:latin typeface="Lucida Console" panose="020B0609040504020204" pitchFamily="49" charset="0"/>
              </a:rPr>
              <a:t> output = new </a:t>
            </a:r>
            <a:r>
              <a:rPr lang="en-US" dirty="0" err="1">
                <a:latin typeface="Lucida Console" panose="020B0609040504020204" pitchFamily="49" charset="0"/>
              </a:rPr>
              <a:t>PrintWriter</a:t>
            </a:r>
            <a:r>
              <a:rPr lang="en-US" dirty="0">
                <a:latin typeface="Lucida Console" panose="020B0609040504020204" pitchFamily="49" charset="0"/>
              </a:rPr>
              <a:t>(filename);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output.print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output.println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/>
              <a:t>Closing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input.close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output.close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5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59864"/>
              </p:ext>
            </p:extLst>
          </p:nvPr>
        </p:nvGraphicFramePr>
        <p:xfrm>
          <a:off x="5158308" y="188640"/>
          <a:ext cx="5751701" cy="647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"Votes"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4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Command line/main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Method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effectLst/>
                        </a:rPr>
                        <a:t>nextLine</a:t>
                      </a:r>
                      <a:r>
                        <a:rPr lang="en-US" sz="2600" dirty="0">
                          <a:effectLst/>
                        </a:rPr>
                        <a:t> vs next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effectLst/>
                        </a:rPr>
                        <a:t>printf</a:t>
                      </a:r>
                      <a:endParaRPr lang="en-US" sz="26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Factorial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13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Method Overloading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  <a:tr h="6635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switch case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967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Recursion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940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Scanner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do-while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45445114"/>
                  </a:ext>
                </a:extLst>
              </a:tr>
              <a:tr h="9871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26447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Dimension Arrays</a:t>
            </a:r>
          </a:p>
          <a:p>
            <a:pPr lvl="1"/>
            <a:r>
              <a:rPr lang="en-US" dirty="0"/>
              <a:t>Sequence of items indexed from 0 to n-1</a:t>
            </a:r>
          </a:p>
          <a:p>
            <a:pPr lvl="1"/>
            <a:r>
              <a:rPr lang="en-US" dirty="0"/>
              <a:t>Attributes include length</a:t>
            </a:r>
          </a:p>
          <a:p>
            <a:pPr lvl="1"/>
            <a:r>
              <a:rPr lang="en-US" dirty="0"/>
              <a:t>Methods include </a:t>
            </a:r>
            <a:r>
              <a:rPr lang="en-US" dirty="0" err="1"/>
              <a:t>Arrays.sort</a:t>
            </a:r>
            <a:r>
              <a:rPr lang="en-US" dirty="0"/>
              <a:t>(array)</a:t>
            </a:r>
          </a:p>
          <a:p>
            <a:r>
              <a:rPr lang="en-US" dirty="0"/>
              <a:t>Multi-dimensional Arrays</a:t>
            </a:r>
          </a:p>
          <a:p>
            <a:pPr lvl="1"/>
            <a:r>
              <a:rPr lang="en-US" dirty="0"/>
              <a:t>Like array of arrays</a:t>
            </a:r>
          </a:p>
          <a:p>
            <a:pPr lvl="1"/>
            <a:r>
              <a:rPr lang="en-US" dirty="0"/>
              <a:t>Also 0 indexed</a:t>
            </a:r>
          </a:p>
          <a:p>
            <a:pPr lvl="1"/>
            <a:r>
              <a:rPr lang="en-US" dirty="0"/>
              <a:t>Can be ragged (not all sub-arrays must have same number of items)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Sequence of text characters indexed from 0 to n-1</a:t>
            </a:r>
          </a:p>
          <a:p>
            <a:pPr lvl="1"/>
            <a:r>
              <a:rPr lang="en-US" dirty="0"/>
              <a:t>Methods include length(), </a:t>
            </a:r>
            <a:r>
              <a:rPr lang="en-US" dirty="0" err="1"/>
              <a:t>indexOf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(), </a:t>
            </a: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startsWith</a:t>
            </a:r>
            <a:r>
              <a:rPr lang="en-US" dirty="0"/>
              <a:t>(), equals(), </a:t>
            </a:r>
            <a:r>
              <a:rPr lang="en-US" dirty="0" err="1"/>
              <a:t>charAt</a:t>
            </a:r>
            <a:r>
              <a:rPr lang="en-US" dirty="0"/>
              <a:t>(), substring()</a:t>
            </a:r>
          </a:p>
          <a:p>
            <a:pPr lvl="1"/>
            <a:r>
              <a:rPr lang="en-US" dirty="0"/>
              <a:t>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19055"/>
              </p:ext>
            </p:extLst>
          </p:nvPr>
        </p:nvGraphicFramePr>
        <p:xfrm>
          <a:off x="5158308" y="188640"/>
          <a:ext cx="5751701" cy="647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"Votes"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4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Command line/main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Method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solidFill>
                            <a:schemeClr val="bg1"/>
                          </a:solidFill>
                          <a:effectLst/>
                        </a:rPr>
                        <a:t>nextLine</a:t>
                      </a:r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 vs next</a:t>
                      </a:r>
                    </a:p>
                  </a:txBody>
                  <a:tcPr marL="28575" marR="28575" marT="19050" marB="1905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effectLst/>
                        </a:rPr>
                        <a:t>printf</a:t>
                      </a:r>
                      <a:endParaRPr lang="en-US" sz="26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Factorial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13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Method Overloading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  <a:tr h="6635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switch case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967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Recursion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Scanner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do-while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45445114"/>
                  </a:ext>
                </a:extLst>
              </a:tr>
              <a:tr h="9871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26447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11423004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have a name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quadratic</a:t>
            </a:r>
          </a:p>
          <a:p>
            <a:r>
              <a:rPr lang="en-US" dirty="0"/>
              <a:t>Can take parameters (comma separated)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double a, double b, double c, double x</a:t>
            </a:r>
          </a:p>
          <a:p>
            <a:r>
              <a:rPr lang="en-US" dirty="0"/>
              <a:t>Can return a value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return a * x * x + b * x + c;</a:t>
            </a:r>
          </a:p>
          <a:p>
            <a:r>
              <a:rPr lang="en-US" dirty="0"/>
              <a:t>Called by just using the name with the parameters in parentheses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double q = quadratic(1, 2, 3, 4)</a:t>
            </a:r>
          </a:p>
          <a:p>
            <a:r>
              <a:rPr lang="en-US" dirty="0"/>
              <a:t>Defined using a visibility modifier, possibly static, and a return type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public static double quadratic(double a, double b, double c, double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026484"/>
              </p:ext>
            </p:extLst>
          </p:nvPr>
        </p:nvGraphicFramePr>
        <p:xfrm>
          <a:off x="5158308" y="188640"/>
          <a:ext cx="5751701" cy="647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"Votes"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4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Command line/main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solidFill>
                            <a:schemeClr val="bg1"/>
                          </a:solidFill>
                          <a:effectLst/>
                        </a:rPr>
                        <a:t>nextLine</a:t>
                      </a:r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 vs next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effectLst/>
                        </a:rPr>
                        <a:t>printf</a:t>
                      </a:r>
                      <a:endParaRPr lang="en-US" sz="26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Factorial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13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Method Overloading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  <a:tr h="6635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switch case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Recursion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Scanner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do-while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445114"/>
                  </a:ext>
                </a:extLst>
              </a:tr>
              <a:tr h="9871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447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things again until a condition is false</a:t>
            </a:r>
          </a:p>
          <a:p>
            <a:r>
              <a:rPr lang="en-US" dirty="0"/>
              <a:t>for loop is for a specified number of times through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for 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= 0;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&lt; n;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++)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for(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value: </a:t>
            </a:r>
            <a:r>
              <a:rPr lang="en-US" dirty="0" err="1">
                <a:latin typeface="Lucida Console" panose="020B0609040504020204" pitchFamily="49" charset="0"/>
              </a:rPr>
              <a:t>intArray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/>
              <a:t>while loop for doing things until a some condition is met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while(count &lt; 10)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while(</a:t>
            </a:r>
            <a:r>
              <a:rPr lang="en-US" dirty="0" err="1">
                <a:latin typeface="Lucida Console" panose="020B0609040504020204" pitchFamily="49" charset="0"/>
              </a:rPr>
              <a:t>userInput</a:t>
            </a:r>
            <a:r>
              <a:rPr lang="en-US" dirty="0">
                <a:latin typeface="Lucida Console" panose="020B0609040504020204" pitchFamily="49" charset="0"/>
              </a:rPr>
              <a:t> != 0)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while(true)</a:t>
            </a:r>
          </a:p>
          <a:p>
            <a:pPr lvl="2"/>
            <a:r>
              <a:rPr lang="en-US" dirty="0"/>
              <a:t>Can use break to get out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2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pPr lvl="1"/>
            <a:r>
              <a:rPr lang="en-US" dirty="0"/>
              <a:t>Does this if the condition is true</a:t>
            </a:r>
          </a:p>
          <a:p>
            <a:r>
              <a:rPr lang="en-US" dirty="0"/>
              <a:t>else if</a:t>
            </a:r>
          </a:p>
          <a:p>
            <a:pPr lvl="1"/>
            <a:r>
              <a:rPr lang="en-US" dirty="0"/>
              <a:t>Does this if the previous condition was false and this condition is true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Does this if all previous conditions were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974791"/>
              </p:ext>
            </p:extLst>
          </p:nvPr>
        </p:nvGraphicFramePr>
        <p:xfrm>
          <a:off x="5158308" y="188640"/>
          <a:ext cx="5751701" cy="647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"Votes"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4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Command line/main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solidFill>
                            <a:schemeClr val="bg1"/>
                          </a:solidFill>
                          <a:effectLst/>
                        </a:rPr>
                        <a:t>nextLine</a:t>
                      </a:r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 vs next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effectLst/>
                        </a:rPr>
                        <a:t>printf</a:t>
                      </a:r>
                      <a:endParaRPr lang="en-US" sz="2600" dirty="0"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Factorial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13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Method Overloading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  <a:tr h="6635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switch case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Recursion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Scanner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do-while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445114"/>
                  </a:ext>
                </a:extLst>
              </a:tr>
              <a:tr h="9871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447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3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into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Command Line Arguments</a:t>
            </a:r>
          </a:p>
          <a:p>
            <a:pPr lvl="1"/>
            <a:r>
              <a:rPr lang="en-US" dirty="0"/>
              <a:t>Takes each value separated by a space and puts into an array of Strings</a:t>
            </a:r>
          </a:p>
          <a:p>
            <a:pPr lvl="1"/>
            <a:r>
              <a:rPr lang="en-US" dirty="0"/>
              <a:t>If no values typed after the class name (i.e. &gt; java </a:t>
            </a:r>
            <a:r>
              <a:rPr lang="en-US" dirty="0" err="1"/>
              <a:t>MyClass</a:t>
            </a:r>
            <a:r>
              <a:rPr lang="en-US" dirty="0"/>
              <a:t>), </a:t>
            </a:r>
            <a:r>
              <a:rPr lang="en-US" dirty="0" err="1"/>
              <a:t>args</a:t>
            </a:r>
            <a:r>
              <a:rPr lang="en-US" dirty="0"/>
              <a:t> array will be empty</a:t>
            </a:r>
          </a:p>
          <a:p>
            <a:r>
              <a:rPr lang="en-US" dirty="0"/>
              <a:t>Scanner class</a:t>
            </a:r>
          </a:p>
          <a:p>
            <a:pPr lvl="1"/>
            <a:r>
              <a:rPr lang="en-US" dirty="0"/>
              <a:t>Used for getting a stream of characters</a:t>
            </a:r>
          </a:p>
          <a:p>
            <a:pPr lvl="1"/>
            <a:r>
              <a:rPr lang="en-US" dirty="0"/>
              <a:t>If a string is passed, a stream of those characters will be read</a:t>
            </a:r>
          </a:p>
          <a:p>
            <a:pPr lvl="1"/>
            <a:r>
              <a:rPr lang="en-US" dirty="0"/>
              <a:t>If a File is passed, a stream of characters from the file contents will be read</a:t>
            </a:r>
          </a:p>
          <a:p>
            <a:pPr lvl="1"/>
            <a:r>
              <a:rPr lang="en-US" dirty="0"/>
              <a:t>If System.in is passed, it will get the stream of characters from the user</a:t>
            </a:r>
          </a:p>
          <a:p>
            <a:r>
              <a:rPr lang="en-US" dirty="0"/>
              <a:t>Arguments to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Information</a:t>
            </a:r>
            <a:br>
              <a:rPr lang="en-US" dirty="0"/>
            </a:br>
            <a:r>
              <a:rPr lang="en-US" dirty="0"/>
              <a:t>(Subject to change)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Monday – 15-January-2024 – 10:30 – 12:00</a:t>
            </a:r>
          </a:p>
          <a:p>
            <a:r>
              <a:rPr lang="en-US" dirty="0"/>
              <a:t>Room BB01, </a:t>
            </a:r>
            <a:r>
              <a:rPr lang="en-US" dirty="0" err="1"/>
              <a:t>Amfi</a:t>
            </a:r>
            <a:r>
              <a:rPr lang="en-US" dirty="0"/>
              <a:t> 4</a:t>
            </a:r>
          </a:p>
          <a:p>
            <a:r>
              <a:rPr lang="en-US" dirty="0"/>
              <a:t>Closed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Book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/>
              <a:t>Opened</a:t>
            </a:r>
          </a:p>
          <a:p>
            <a:pPr lvl="1"/>
            <a:r>
              <a:rPr lang="en-US" dirty="0"/>
              <a:t>Mind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sheet of A-4 paper </a:t>
            </a:r>
            <a:r>
              <a:rPr lang="en-US">
                <a:solidFill>
                  <a:srgbClr val="FF0000"/>
                </a:solidFill>
              </a:rPr>
              <a:t>(handwritten)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Bring a pencil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Display to the user</a:t>
            </a:r>
          </a:p>
          <a:p>
            <a:pPr lvl="1"/>
            <a:r>
              <a:rPr lang="en-US" dirty="0" err="1"/>
              <a:t>System.out</a:t>
            </a:r>
            <a:r>
              <a:rPr lang="en-US" dirty="0"/>
              <a:t> methods display to the console</a:t>
            </a:r>
          </a:p>
          <a:p>
            <a:r>
              <a:rPr lang="en-US" dirty="0" err="1"/>
              <a:t>PrintWriter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Used for writing characters</a:t>
            </a:r>
          </a:p>
          <a:p>
            <a:pPr lvl="1"/>
            <a:r>
              <a:rPr lang="en-US" dirty="0"/>
              <a:t>If a string is passed, a File will be created</a:t>
            </a:r>
          </a:p>
          <a:p>
            <a:pPr lvl="1"/>
            <a:r>
              <a:rPr lang="en-US" dirty="0"/>
              <a:t>If a File is passed, will use that file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System.out</a:t>
            </a:r>
            <a:r>
              <a:rPr lang="en-US" dirty="0"/>
              <a:t> is passed, it will use the console</a:t>
            </a:r>
          </a:p>
          <a:p>
            <a:r>
              <a:rPr lang="en-US" dirty="0"/>
              <a:t>Returned values from a method</a:t>
            </a:r>
          </a:p>
          <a:p>
            <a:pPr lvl="1"/>
            <a:r>
              <a:rPr lang="en-US" dirty="0"/>
              <a:t>Uses the return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0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vs.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System.out.print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Lucida Console" panose="020B0609040504020204" pitchFamily="49" charset="0"/>
              </a:rPr>
              <a:t>System.out.println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display output to the screen</a:t>
            </a:r>
          </a:p>
          <a:p>
            <a:pPr lvl="1"/>
            <a:r>
              <a:rPr lang="en-US" dirty="0"/>
              <a:t>If the program should display something, use one of these</a:t>
            </a:r>
          </a:p>
          <a:p>
            <a:r>
              <a:rPr lang="en-US" dirty="0">
                <a:latin typeface="Lucida Console" panose="020B0609040504020204" pitchFamily="49" charset="0"/>
              </a:rPr>
              <a:t>return</a:t>
            </a:r>
            <a:r>
              <a:rPr lang="en-US" dirty="0"/>
              <a:t> sends a value back to the calling location</a:t>
            </a:r>
          </a:p>
          <a:p>
            <a:pPr lvl="1"/>
            <a:r>
              <a:rPr lang="en-US" dirty="0"/>
              <a:t>If the method should return something, use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298882"/>
              </p:ext>
            </p:extLst>
          </p:nvPr>
        </p:nvGraphicFramePr>
        <p:xfrm>
          <a:off x="5158308" y="188640"/>
          <a:ext cx="5751701" cy="647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"Votes"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4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Command line/main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solidFill>
                            <a:schemeClr val="bg1"/>
                          </a:solidFill>
                          <a:effectLst/>
                        </a:rPr>
                        <a:t>nextLine</a:t>
                      </a:r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 vs next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solidFill>
                            <a:schemeClr val="bg1"/>
                          </a:solidFill>
                          <a:effectLst/>
                        </a:rPr>
                        <a:t>printf</a:t>
                      </a:r>
                      <a:endParaRPr lang="en-US" sz="2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Factorial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13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Method Overloading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  <a:tr h="6635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switch case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Recursion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Scanner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do-while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445114"/>
                  </a:ext>
                </a:extLst>
              </a:tr>
              <a:tr h="9871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447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3" y="1900808"/>
            <a:ext cx="9753599" cy="160020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0000" dirty="0">
                <a:uFillTx/>
                <a:latin typeface="Lucida Console" panose="020B0609040504020204" pitchFamily="49" charset="0"/>
              </a:rPr>
              <a:t>[?]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273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GRADING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100 points</a:t>
            </a:r>
          </a:p>
          <a:p>
            <a:r>
              <a:rPr lang="en-US" dirty="0">
                <a:uFillTx/>
              </a:rPr>
              <a:t>Represents 40% of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41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Answer</a:t>
            </a:r>
          </a:p>
          <a:p>
            <a:pPr lvl="1"/>
            <a:r>
              <a:rPr lang="en-US" dirty="0"/>
              <a:t>Multiple choice</a:t>
            </a:r>
          </a:p>
          <a:p>
            <a:pPr lvl="1"/>
            <a:r>
              <a:rPr lang="en-US" dirty="0"/>
              <a:t>True/False</a:t>
            </a:r>
          </a:p>
          <a:p>
            <a:pPr lvl="1"/>
            <a:r>
              <a:rPr lang="en-US" dirty="0"/>
              <a:t>Matching</a:t>
            </a:r>
          </a:p>
          <a:p>
            <a:r>
              <a:rPr lang="en-US" dirty="0"/>
              <a:t>Find and fix errors</a:t>
            </a:r>
          </a:p>
          <a:p>
            <a:r>
              <a:rPr lang="en-US" dirty="0"/>
              <a:t>Determine output</a:t>
            </a:r>
          </a:p>
          <a:p>
            <a:r>
              <a:rPr lang="en-US" dirty="0"/>
              <a:t>Short program fragment</a:t>
            </a:r>
          </a:p>
          <a:p>
            <a:r>
              <a:rPr lang="en-US" dirty="0"/>
              <a:t>Develop a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Determine sub-problems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Note a plan to complete the solution (sub-problems and problem)</a:t>
            </a:r>
          </a:p>
          <a:p>
            <a:pPr lvl="1"/>
            <a:r>
              <a:rPr lang="en-US" dirty="0"/>
              <a:t>Pseudocode</a:t>
            </a:r>
          </a:p>
          <a:p>
            <a:pPr lvl="1"/>
            <a:r>
              <a:rPr lang="en-US" dirty="0"/>
              <a:t>Flowchart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Implement in Java code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Read in a file where each line is a person’s name followed by numbers indicating grade values (homework average, lab average, midterm, final)</a:t>
            </a:r>
          </a:p>
          <a:p>
            <a:pPr lvl="1"/>
            <a:r>
              <a:rPr lang="en-US" dirty="0"/>
              <a:t>Determine final grade using a formula</a:t>
            </a:r>
          </a:p>
          <a:p>
            <a:pPr lvl="1"/>
            <a:r>
              <a:rPr lang="en-US" dirty="0"/>
              <a:t>Write to a second file, the name followed by the grade value, and grade letter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87544"/>
              </p:ext>
            </p:extLst>
          </p:nvPr>
        </p:nvGraphicFramePr>
        <p:xfrm>
          <a:off x="5158308" y="188640"/>
          <a:ext cx="5751701" cy="6452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"Votes"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Command line/main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19541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Case sensitivity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Factorial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Method Overloading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Method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609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13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Exception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nextLine vs next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69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Java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31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Implementing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  <a:tr h="6635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printf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1553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try-catch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1180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switch case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967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Recursion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940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HDMI connection in Z1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5187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Scanner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5463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Nothing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1092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do-while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45445114"/>
                  </a:ext>
                </a:extLst>
              </a:tr>
              <a:tr h="9871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Some Chapters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2644736"/>
                  </a:ext>
                </a:extLst>
              </a:tr>
              <a:tr h="93761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Keyboard/binary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5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Real world problems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49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IDEs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9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Floating point math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3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605476"/>
              </p:ext>
            </p:extLst>
          </p:nvPr>
        </p:nvGraphicFramePr>
        <p:xfrm>
          <a:off x="5158308" y="188640"/>
          <a:ext cx="5751701" cy="6452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"Votes"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16085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Command line/main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Method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</a:rPr>
                        <a:t>Exception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 err="1">
                          <a:effectLst/>
                        </a:rPr>
                        <a:t>nextLine</a:t>
                      </a:r>
                      <a:r>
                        <a:rPr lang="en-US" sz="1300" dirty="0">
                          <a:effectLst/>
                        </a:rPr>
                        <a:t> vs next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609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</a:rPr>
                        <a:t>Java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13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 err="1">
                          <a:effectLst/>
                        </a:rPr>
                        <a:t>printf</a:t>
                      </a:r>
                      <a:endParaRPr lang="en-US" sz="13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</a:rPr>
                        <a:t>try-catch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</a:rPr>
                        <a:t>Case sensitivity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69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Factorial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31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Method Overloading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  <a:tr h="6635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1553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Implementing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1180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switch case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967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Recursion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940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HDMI connection in Z1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5187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Scanner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5463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Nothing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1092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do-while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45445114"/>
                  </a:ext>
                </a:extLst>
              </a:tr>
              <a:tr h="9871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Some Chapters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2644736"/>
                  </a:ext>
                </a:extLst>
              </a:tr>
              <a:tr h="93761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Keyboard/binary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5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Real world problems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49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IDEs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9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Floating point math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3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812" y="2276872"/>
            <a:ext cx="446449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“Low hanging fruit”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CC96672-642D-42B2-9F22-980B98E46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156003"/>
              </p:ext>
            </p:extLst>
          </p:nvPr>
        </p:nvGraphicFramePr>
        <p:xfrm>
          <a:off x="5158308" y="188640"/>
          <a:ext cx="5751701" cy="603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"Votes"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Exception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Java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16085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try-catch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Case sensitivity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Implementing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HDMI in Z1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6093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Nothing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137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Some Chapters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 dirty="0">
                          <a:effectLst/>
                        </a:rPr>
                        <a:t>Keyboard/binary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Real world problems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69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IDEs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562">
                <a:tc>
                  <a:txBody>
                    <a:bodyPr/>
                    <a:lstStyle/>
                    <a:p>
                      <a:pPr rtl="0" fontAlgn="b"/>
                      <a:r>
                        <a:rPr lang="en-US" sz="2800">
                          <a:effectLst/>
                        </a:rPr>
                        <a:t>Floating point math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8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2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764704"/>
            <a:ext cx="4464496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Material “Voting” From Quiz 5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462538"/>
              </p:ext>
            </p:extLst>
          </p:nvPr>
        </p:nvGraphicFramePr>
        <p:xfrm>
          <a:off x="5158308" y="188640"/>
          <a:ext cx="5751701" cy="647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75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"Votes"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File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28</a:t>
                      </a:r>
                    </a:p>
                  </a:txBody>
                  <a:tcPr marL="28575" marR="28575" marT="19050" marB="1905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Arrays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7914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Command line/main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6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Method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effectLst/>
                        </a:rPr>
                        <a:t>nextLine</a:t>
                      </a:r>
                      <a:r>
                        <a:rPr lang="en-US" sz="2600" dirty="0">
                          <a:effectLst/>
                        </a:rPr>
                        <a:t> vs next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 err="1">
                          <a:effectLst/>
                        </a:rPr>
                        <a:t>printf</a:t>
                      </a:r>
                      <a:endParaRPr lang="en-US" sz="26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Factorial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13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Method Overloading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30636249"/>
                  </a:ext>
                </a:extLst>
              </a:tr>
              <a:tr h="6635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1553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 dirty="0">
                          <a:effectLst/>
                        </a:rPr>
                        <a:t>switch case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9674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Recursion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940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Scanner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5187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do-while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45445114"/>
                  </a:ext>
                </a:extLst>
              </a:tr>
              <a:tr h="98717">
                <a:tc>
                  <a:txBody>
                    <a:bodyPr/>
                    <a:lstStyle/>
                    <a:p>
                      <a:pPr rtl="0" fontAlgn="b"/>
                      <a:r>
                        <a:rPr lang="en-US" sz="2600">
                          <a:effectLst/>
                        </a:rPr>
                        <a:t>loops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6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26447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5474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6D482A04D8B42B388070C1E507ADA" ma:contentTypeVersion="9" ma:contentTypeDescription="Create a new document." ma:contentTypeScope="" ma:versionID="2ba9de5f884b2d6d7c7cf465c41550c8">
  <xsd:schema xmlns:xsd="http://www.w3.org/2001/XMLSchema" xmlns:xs="http://www.w3.org/2001/XMLSchema" xmlns:p="http://schemas.microsoft.com/office/2006/metadata/properties" xmlns:ns2="7768320c-366c-4a41-b763-3ae835d26f5e" xmlns:ns3="58d839cb-0190-45c9-ae21-f7a04796a340" targetNamespace="http://schemas.microsoft.com/office/2006/metadata/properties" ma:root="true" ma:fieldsID="d20f266f189ff1657628e343d6498a57" ns2:_="" ns3:_="">
    <xsd:import namespace="7768320c-366c-4a41-b763-3ae835d26f5e"/>
    <xsd:import namespace="58d839cb-0190-45c9-ae21-f7a04796a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8320c-366c-4a41-b763-3ae835d26f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839cb-0190-45c9-ae21-f7a04796a34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aeb89af-aaca-45ca-914c-33044dad495e}" ma:internalName="TaxCatchAll" ma:showField="CatchAllData" ma:web="58d839cb-0190-45c9-ae21-f7a04796a3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d839cb-0190-45c9-ae21-f7a04796a340" xsi:nil="true"/>
    <lcf76f155ced4ddcb4097134ff3c332f xmlns="7768320c-366c-4a41-b763-3ae835d26f5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A769E1-1F35-4F00-A905-212A6A52B6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68320c-366c-4a41-b763-3ae835d26f5e"/>
    <ds:schemaRef ds:uri="58d839cb-0190-45c9-ae21-f7a04796a3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10320B-0500-43C9-81EE-DCC46C1615BF}">
  <ds:schemaRefs>
    <ds:schemaRef ds:uri="http://schemas.microsoft.com/office/2006/metadata/properties"/>
    <ds:schemaRef ds:uri="http://schemas.microsoft.com/office/2006/documentManagement/types"/>
    <ds:schemaRef ds:uri="58d839cb-0190-45c9-ae21-f7a04796a340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7768320c-366c-4a41-b763-3ae835d26f5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849902-EB03-4769-B32C-8C2A49B588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1831</TotalTime>
  <Words>1259</Words>
  <Application>Microsoft Office PowerPoint</Application>
  <PresentationFormat>Custom</PresentationFormat>
  <Paragraphs>471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Lucida Console</vt:lpstr>
      <vt:lpstr>Continental World 16x9</vt:lpstr>
      <vt:lpstr>CSE 101 - COMPUTER PROGRAMMING I Final Information</vt:lpstr>
      <vt:lpstr>Exam Information (Subject to change)</vt:lpstr>
      <vt:lpstr>GRADING INFORMATION</vt:lpstr>
      <vt:lpstr>Exam Format</vt:lpstr>
      <vt:lpstr>Develop a Solution</vt:lpstr>
      <vt:lpstr>Review Material “Voting” From Quiz 5</vt:lpstr>
      <vt:lpstr>Review Material “Voting” From Quiz 5</vt:lpstr>
      <vt:lpstr>Review Material “Voting” From Quiz 5</vt:lpstr>
      <vt:lpstr>Review Material “Voting” From Quiz 5</vt:lpstr>
      <vt:lpstr>File</vt:lpstr>
      <vt:lpstr>Review Material “Voting” From Quiz 5</vt:lpstr>
      <vt:lpstr>Sequences</vt:lpstr>
      <vt:lpstr>Review Material “Voting” From Quiz 5</vt:lpstr>
      <vt:lpstr>Methods </vt:lpstr>
      <vt:lpstr>Review Material “Voting” From Quiz 5</vt:lpstr>
      <vt:lpstr>Repetition</vt:lpstr>
      <vt:lpstr>Conditionals</vt:lpstr>
      <vt:lpstr>Review Material “Voting” From Quiz 5</vt:lpstr>
      <vt:lpstr>Getting data into the program</vt:lpstr>
      <vt:lpstr>Getting data From the program</vt:lpstr>
      <vt:lpstr>Print vs. Return</vt:lpstr>
      <vt:lpstr>Review Material “Voting” From Quiz 5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101 - COMPUTER PROGRAMMING I Midterm Information</dc:title>
  <dc:creator>Lenovo</dc:creator>
  <cp:lastModifiedBy>Joseph William  Ledet</cp:lastModifiedBy>
  <cp:revision>26</cp:revision>
  <dcterms:created xsi:type="dcterms:W3CDTF">2015-09-11T13:16:30Z</dcterms:created>
  <dcterms:modified xsi:type="dcterms:W3CDTF">2024-01-03T12:34:17Z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0x0101009B36D482A04D8B42B388070C1E507ADA</vt:lpwstr>
  </property>
  <property fmtid="{D5CDD505-2E9C-101B-9397-08002B2CF9AE}" pid="4" name="MediaServiceImageTags">
    <vt:lpwstr/>
  </property>
</Properties>
</file>