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7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1" r:id="rId20"/>
    <p:sldId id="272" r:id="rId21"/>
  </p:sldIdLst>
  <p:sldSz cx="12188825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7118" autoAdjust="0"/>
  </p:normalViewPr>
  <p:slideViewPr>
    <p:cSldViewPr>
      <p:cViewPr varScale="1">
        <p:scale>
          <a:sx n="48" d="100"/>
          <a:sy n="48" d="100"/>
        </p:scale>
        <p:origin x="1578" y="-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illiam  Ledet" userId="3216a2a5-f40e-4367-b663-fa694b32f766" providerId="ADAL" clId="{8ECDC078-6E09-4952-BD91-B69BEFE51813}"/>
    <pc:docChg chg="custSel addSld delSld modSld">
      <pc:chgData name="Joseph William  Ledet" userId="3216a2a5-f40e-4367-b663-fa694b32f766" providerId="ADAL" clId="{8ECDC078-6E09-4952-BD91-B69BEFE51813}" dt="2023-11-15T11:55:53.536" v="409" actId="6549"/>
      <pc:docMkLst>
        <pc:docMk/>
      </pc:docMkLst>
      <pc:sldChg chg="del">
        <pc:chgData name="Joseph William  Ledet" userId="3216a2a5-f40e-4367-b663-fa694b32f766" providerId="ADAL" clId="{8ECDC078-6E09-4952-BD91-B69BEFE51813}" dt="2023-11-15T11:46:27.934" v="0" actId="2696"/>
        <pc:sldMkLst>
          <pc:docMk/>
          <pc:sldMk cId="0" sldId="256"/>
        </pc:sldMkLst>
      </pc:sldChg>
      <pc:sldChg chg="modSp">
        <pc:chgData name="Joseph William  Ledet" userId="3216a2a5-f40e-4367-b663-fa694b32f766" providerId="ADAL" clId="{8ECDC078-6E09-4952-BD91-B69BEFE51813}" dt="2023-11-15T11:47:21.142" v="44" actId="20577"/>
        <pc:sldMkLst>
          <pc:docMk/>
          <pc:sldMk cId="0" sldId="259"/>
        </pc:sldMkLst>
        <pc:spChg chg="mod">
          <ac:chgData name="Joseph William  Ledet" userId="3216a2a5-f40e-4367-b663-fa694b32f766" providerId="ADAL" clId="{8ECDC078-6E09-4952-BD91-B69BEFE51813}" dt="2023-11-15T11:47:21.142" v="44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Joseph William  Ledet" userId="3216a2a5-f40e-4367-b663-fa694b32f766" providerId="ADAL" clId="{8ECDC078-6E09-4952-BD91-B69BEFE51813}" dt="2023-11-15T11:47:32.600" v="54" actId="20577"/>
        <pc:sldMkLst>
          <pc:docMk/>
          <pc:sldMk cId="0" sldId="261"/>
        </pc:sldMkLst>
        <pc:spChg chg="mod">
          <ac:chgData name="Joseph William  Ledet" userId="3216a2a5-f40e-4367-b663-fa694b32f766" providerId="ADAL" clId="{8ECDC078-6E09-4952-BD91-B69BEFE51813}" dt="2023-11-15T11:47:32.600" v="54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Joseph William  Ledet" userId="3216a2a5-f40e-4367-b663-fa694b32f766" providerId="ADAL" clId="{8ECDC078-6E09-4952-BD91-B69BEFE51813}" dt="2023-11-15T11:50:08.869" v="104" actId="1036"/>
        <pc:sldMkLst>
          <pc:docMk/>
          <pc:sldMk cId="0" sldId="263"/>
        </pc:sldMkLst>
        <pc:spChg chg="mod ord">
          <ac:chgData name="Joseph William  Ledet" userId="3216a2a5-f40e-4367-b663-fa694b32f766" providerId="ADAL" clId="{8ECDC078-6E09-4952-BD91-B69BEFE51813}" dt="2023-11-15T11:50:08.869" v="104" actId="1036"/>
          <ac:spMkLst>
            <pc:docMk/>
            <pc:sldMk cId="0" sldId="263"/>
            <ac:spMk id="3" creationId="{00000000-0000-0000-0000-000000000000}"/>
          </ac:spMkLst>
        </pc:spChg>
        <pc:spChg chg="mod">
          <ac:chgData name="Joseph William  Ledet" userId="3216a2a5-f40e-4367-b663-fa694b32f766" providerId="ADAL" clId="{8ECDC078-6E09-4952-BD91-B69BEFE51813}" dt="2023-11-15T11:49:58.236" v="100" actId="1036"/>
          <ac:spMkLst>
            <pc:docMk/>
            <pc:sldMk cId="0" sldId="263"/>
            <ac:spMk id="5" creationId="{00000000-0000-0000-0000-000000000000}"/>
          </ac:spMkLst>
        </pc:spChg>
      </pc:sldChg>
      <pc:sldChg chg="del">
        <pc:chgData name="Joseph William  Ledet" userId="3216a2a5-f40e-4367-b663-fa694b32f766" providerId="ADAL" clId="{8ECDC078-6E09-4952-BD91-B69BEFE51813}" dt="2023-11-15T11:50:13.012" v="106" actId="2696"/>
        <pc:sldMkLst>
          <pc:docMk/>
          <pc:sldMk cId="0" sldId="264"/>
        </pc:sldMkLst>
      </pc:sldChg>
      <pc:sldChg chg="add del">
        <pc:chgData name="Joseph William  Ledet" userId="3216a2a5-f40e-4367-b663-fa694b32f766" providerId="ADAL" clId="{8ECDC078-6E09-4952-BD91-B69BEFE51813}" dt="2023-11-15T11:50:42.547" v="122" actId="2696"/>
        <pc:sldMkLst>
          <pc:docMk/>
          <pc:sldMk cId="1966750386" sldId="273"/>
        </pc:sldMkLst>
      </pc:sldChg>
      <pc:sldChg chg="modSp add">
        <pc:chgData name="Joseph William  Ledet" userId="3216a2a5-f40e-4367-b663-fa694b32f766" providerId="ADAL" clId="{8ECDC078-6E09-4952-BD91-B69BEFE51813}" dt="2023-11-15T11:50:38.821" v="121" actId="167"/>
        <pc:sldMkLst>
          <pc:docMk/>
          <pc:sldMk cId="1939123269" sldId="274"/>
        </pc:sldMkLst>
        <pc:spChg chg="mod ord">
          <ac:chgData name="Joseph William  Ledet" userId="3216a2a5-f40e-4367-b663-fa694b32f766" providerId="ADAL" clId="{8ECDC078-6E09-4952-BD91-B69BEFE51813}" dt="2023-11-15T11:50:27.181" v="109" actId="167"/>
          <ac:spMkLst>
            <pc:docMk/>
            <pc:sldMk cId="1939123269" sldId="274"/>
            <ac:spMk id="3" creationId="{00000000-0000-0000-0000-000000000000}"/>
          </ac:spMkLst>
        </pc:spChg>
        <pc:spChg chg="mod ord">
          <ac:chgData name="Joseph William  Ledet" userId="3216a2a5-f40e-4367-b663-fa694b32f766" providerId="ADAL" clId="{8ECDC078-6E09-4952-BD91-B69BEFE51813}" dt="2023-11-15T11:50:38.821" v="121" actId="167"/>
          <ac:spMkLst>
            <pc:docMk/>
            <pc:sldMk cId="1939123269" sldId="274"/>
            <ac:spMk id="5" creationId="{00000000-0000-0000-0000-000000000000}"/>
          </ac:spMkLst>
        </pc:spChg>
      </pc:sldChg>
      <pc:sldChg chg="modSp add">
        <pc:chgData name="Joseph William  Ledet" userId="3216a2a5-f40e-4367-b663-fa694b32f766" providerId="ADAL" clId="{8ECDC078-6E09-4952-BD91-B69BEFE51813}" dt="2023-11-15T11:55:53.536" v="409" actId="6549"/>
        <pc:sldMkLst>
          <pc:docMk/>
          <pc:sldMk cId="590494904" sldId="275"/>
        </pc:sldMkLst>
        <pc:spChg chg="mod">
          <ac:chgData name="Joseph William  Ledet" userId="3216a2a5-f40e-4367-b663-fa694b32f766" providerId="ADAL" clId="{8ECDC078-6E09-4952-BD91-B69BEFE51813}" dt="2023-11-15T11:52:47.575" v="131" actId="20577"/>
          <ac:spMkLst>
            <pc:docMk/>
            <pc:sldMk cId="590494904" sldId="275"/>
            <ac:spMk id="2" creationId="{00000000-0000-0000-0000-000000000000}"/>
          </ac:spMkLst>
        </pc:spChg>
        <pc:spChg chg="mod">
          <ac:chgData name="Joseph William  Ledet" userId="3216a2a5-f40e-4367-b663-fa694b32f766" providerId="ADAL" clId="{8ECDC078-6E09-4952-BD91-B69BEFE51813}" dt="2023-11-15T11:55:53.536" v="409" actId="6549"/>
          <ac:spMkLst>
            <pc:docMk/>
            <pc:sldMk cId="590494904" sldId="27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128FCA9C-FF92-4024-BDEC-A6D3B663DC09}" type="datetimeFigureOut">
              <a:rPr lang="en-US">
                <a:uFillTx/>
              </a:rPr>
              <a:t>11/15/2023</a:t>
            </a:fld>
            <a:endParaRPr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A446DCAE-1661-43FF-8A44-43DAFDC1FD90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772AB877-E7B1-4681-847E-D0918612832B}" type="datetimeFigureOut">
              <a:rPr lang="en-US">
                <a:uFillTx/>
              </a:rPr>
              <a:t>11/15/2023</a:t>
            </a:fld>
            <a:endParaRPr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>
                <a:uFillTx/>
              </a:rPr>
              <a:t>Click to edit Master text styles</a:t>
            </a:r>
          </a:p>
          <a:p>
            <a:pPr lvl="1"/>
            <a:r>
              <a:rPr>
                <a:uFillTx/>
              </a:rPr>
              <a:t>Second level</a:t>
            </a:r>
          </a:p>
          <a:p>
            <a:pPr lvl="2"/>
            <a:r>
              <a:rPr>
                <a:uFillTx/>
              </a:rPr>
              <a:t>Third level</a:t>
            </a:r>
          </a:p>
          <a:p>
            <a:pPr lvl="3"/>
            <a:r>
              <a:rPr>
                <a:uFillTx/>
              </a:rPr>
              <a:t>Fourth level</a:t>
            </a:r>
          </a:p>
          <a:p>
            <a:pPr lvl="4"/>
            <a:r>
              <a:rPr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9C971FF-EF28-4195-A575-329446EFAA55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>
                <a:uFillTx/>
              </a:rPr>
              <a:t>1</a:t>
            </a:fld>
            <a:endParaRPr lang="tr-TR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8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10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57192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5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28000">
              <a:schemeClr val="bg1"/>
            </a:gs>
            <a:gs pos="48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uFillTx/>
              </a:defRPr>
            </a:lvl1pPr>
          </a:lstStyle>
          <a:p>
            <a:fld id="{F36C87F6-986D-49E6-AF40-1B3A1EE8064D}" type="slidenum">
              <a:rPr>
                <a:uFillTx/>
              </a:rPr>
              <a:pPr/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1828799"/>
            <a:ext cx="11161240" cy="3048001"/>
          </a:xfrm>
        </p:spPr>
        <p:txBody>
          <a:bodyPr/>
          <a:lstStyle/>
          <a:p>
            <a:r>
              <a:rPr lang="it-IT" dirty="0">
                <a:uFillTx/>
              </a:rPr>
              <a:t>CSE 101 - COMPUTER PROGRAMMING I</a:t>
            </a:r>
            <a:br>
              <a:rPr lang="it-IT" dirty="0">
                <a:uFillTx/>
              </a:rPr>
            </a:br>
            <a:r>
              <a:rPr lang="en-US" dirty="0">
                <a:uFillTx/>
              </a:rPr>
              <a:t>Midterm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684" y="5013176"/>
            <a:ext cx="7848600" cy="114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uFillTx/>
              </a:rPr>
              <a:t>Joseph LEDET</a:t>
            </a:r>
          </a:p>
          <a:p>
            <a:r>
              <a:rPr lang="en-US" dirty="0">
                <a:uFillTx/>
              </a:rPr>
              <a:t>Department of Computer Engineering</a:t>
            </a:r>
          </a:p>
          <a:p>
            <a:r>
              <a:rPr lang="en-US" dirty="0" err="1">
                <a:uFillTx/>
              </a:rPr>
              <a:t>Akdeniz</a:t>
            </a:r>
            <a:r>
              <a:rPr lang="en-US" dirty="0">
                <a:uFillTx/>
              </a:rPr>
              <a:t> University</a:t>
            </a:r>
          </a:p>
          <a:p>
            <a:r>
              <a:rPr lang="en-US" dirty="0">
                <a:uFillTx/>
              </a:rPr>
              <a:t>josephledet@akdeniz.edu.tr </a:t>
            </a:r>
          </a:p>
        </p:txBody>
      </p:sp>
      <p:pic>
        <p:nvPicPr>
          <p:cNvPr id="102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/>
        </p:nvPicPr>
        <p:blipFill rotWithShape="1">
          <a:blip r:embed="rId3" cstate="print"/>
          <a:srcRect l="7727" t="7277" r="7277" b="7727"/>
          <a:stretch/>
        </p:blipFill>
        <p:spPr bwMode="auto">
          <a:xfrm>
            <a:off x="189756" y="188640"/>
            <a:ext cx="1584177" cy="1584176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Matching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7613" y="1828800"/>
          <a:ext cx="10349407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8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1) /*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A. 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2) 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B. Begins a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3) 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sz="2400" dirty="0">
                          <a:uFillTx/>
                        </a:rPr>
                        <a:t>C. Test for equality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4)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D. Assigns a new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5) 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05980" y="2564904"/>
            <a:ext cx="864096" cy="43204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05980" y="3861048"/>
            <a:ext cx="864096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49996" y="2564904"/>
            <a:ext cx="720080" cy="43204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205980" y="2996952"/>
            <a:ext cx="864096" cy="43204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49996" y="3429000"/>
            <a:ext cx="720080" cy="93610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Find and fix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Missing/extra semicolon</a:t>
            </a:r>
          </a:p>
          <a:p>
            <a:r>
              <a:rPr lang="en-US" dirty="0">
                <a:uFillTx/>
              </a:rPr>
              <a:t>Missing curly braces</a:t>
            </a:r>
          </a:p>
          <a:p>
            <a:r>
              <a:rPr lang="en-US" dirty="0">
                <a:uFillTx/>
              </a:rPr>
              <a:t>Variable name invalid or not the same as before</a:t>
            </a:r>
          </a:p>
          <a:p>
            <a:r>
              <a:rPr lang="en-US" dirty="0">
                <a:uFillTx/>
              </a:rPr>
              <a:t>Variable type and assignment not the same</a:t>
            </a:r>
          </a:p>
          <a:p>
            <a:r>
              <a:rPr lang="en-US" dirty="0">
                <a:uFillTx/>
              </a:rPr>
              <a:t>Assignment instead of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Able to track variable’s value through loop(s)</a:t>
            </a:r>
          </a:p>
          <a:p>
            <a:r>
              <a:rPr lang="en-US" dirty="0">
                <a:uFillTx/>
              </a:rPr>
              <a:t>Remember – new line doesn’t happen until \n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Short program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Write a short fragment to do some minor task</a:t>
            </a:r>
          </a:p>
          <a:p>
            <a:r>
              <a:rPr lang="en-US" dirty="0">
                <a:uFillTx/>
              </a:rPr>
              <a:t>Know how to </a:t>
            </a:r>
          </a:p>
          <a:p>
            <a:pPr lvl="1"/>
            <a:r>
              <a:rPr lang="en-US" dirty="0">
                <a:uFillTx/>
              </a:rPr>
              <a:t>Get input from a user</a:t>
            </a:r>
          </a:p>
          <a:p>
            <a:pPr lvl="1"/>
            <a:r>
              <a:rPr lang="en-US" dirty="0">
                <a:uFillTx/>
              </a:rPr>
              <a:t>Perform mathematical operations</a:t>
            </a:r>
          </a:p>
          <a:p>
            <a:pPr lvl="1"/>
            <a:r>
              <a:rPr lang="en-US" dirty="0">
                <a:uFillTx/>
              </a:rPr>
              <a:t>Simple loops</a:t>
            </a:r>
          </a:p>
          <a:p>
            <a:pPr lvl="1"/>
            <a:r>
              <a:rPr lang="en-US" dirty="0">
                <a:uFillTx/>
              </a:rPr>
              <a:t>Check a condition and do one thing if it’s true and another if it’s false</a:t>
            </a:r>
          </a:p>
          <a:p>
            <a:pPr lvl="2"/>
            <a:r>
              <a:rPr lang="en-US" dirty="0">
                <a:uFillTx/>
              </a:rPr>
              <a:t>Or possibly nothing if it’s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Develop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uFillTx/>
              </a:rPr>
              <a:t>Determine sub-problems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uFillTx/>
              </a:rPr>
              <a:t>Note a plan to complete the solution (sub-problems and problem)</a:t>
            </a:r>
          </a:p>
          <a:p>
            <a:pPr lvl="1"/>
            <a:r>
              <a:rPr lang="en-US" dirty="0">
                <a:uFillTx/>
              </a:rPr>
              <a:t>Pseudocode</a:t>
            </a:r>
          </a:p>
          <a:p>
            <a:pPr lvl="1"/>
            <a:r>
              <a:rPr lang="en-US" dirty="0">
                <a:uFillTx/>
              </a:rPr>
              <a:t>Flowchart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uFillTx/>
              </a:rPr>
              <a:t>Implement in Java code</a:t>
            </a:r>
          </a:p>
          <a:p>
            <a:r>
              <a:rPr lang="en-US" dirty="0">
                <a:uFillTx/>
              </a:rPr>
              <a:t>Example – Display a message </a:t>
            </a:r>
            <a:r>
              <a:rPr lang="en-US" dirty="0"/>
              <a:t>whether an entered integer is even or odd</a:t>
            </a:r>
            <a:endParaRPr lang="en-US" dirty="0">
              <a:uFillTx/>
            </a:endParaRPr>
          </a:p>
          <a:p>
            <a:pPr lvl="1"/>
            <a:r>
              <a:rPr lang="en-US" dirty="0">
                <a:uFillTx/>
              </a:rPr>
              <a:t>Get integer from a user</a:t>
            </a:r>
          </a:p>
          <a:p>
            <a:pPr lvl="1"/>
            <a:r>
              <a:rPr lang="en-US" dirty="0">
                <a:uFillTx/>
              </a:rPr>
              <a:t>Determine if the integer is even</a:t>
            </a:r>
          </a:p>
          <a:p>
            <a:pPr lvl="1"/>
            <a:r>
              <a:rPr lang="en-US" dirty="0">
                <a:uFillTx/>
              </a:rPr>
              <a:t>Display a message saying if it is 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Multiple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A program needs to do a task (display something or return something)</a:t>
            </a:r>
            <a:endParaRPr lang="en-US" dirty="0">
              <a:uFillTx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uFillTx/>
              </a:rPr>
              <a:t>You will need to show understanding of multiple ways to make the same thing happen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uFillTx/>
              </a:rPr>
              <a:t>Implement or analyze Java code</a:t>
            </a:r>
          </a:p>
          <a:p>
            <a:r>
              <a:rPr lang="en-US" dirty="0">
                <a:uFillTx/>
              </a:rPr>
              <a:t>Example – Method to add the numbers from A to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9049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uFillTx/>
              </a:rPr>
              <a:t>Closed</a:t>
            </a:r>
          </a:p>
          <a:p>
            <a:pPr lvl="1"/>
            <a:r>
              <a:rPr lang="en-US" dirty="0">
                <a:uFillTx/>
              </a:rPr>
              <a:t>Book</a:t>
            </a:r>
          </a:p>
          <a:p>
            <a:pPr lvl="1"/>
            <a:r>
              <a:rPr lang="en-US" dirty="0">
                <a:uFillTx/>
              </a:rPr>
              <a:t>Notes</a:t>
            </a:r>
          </a:p>
          <a:p>
            <a:pPr lvl="1"/>
            <a:r>
              <a:rPr lang="en-US" dirty="0">
                <a:uFillTx/>
              </a:rPr>
              <a:t>Phone</a:t>
            </a:r>
          </a:p>
          <a:p>
            <a:pPr lvl="1"/>
            <a:r>
              <a:rPr lang="en-US" dirty="0">
                <a:uFillTx/>
              </a:rPr>
              <a:t>Computer</a:t>
            </a:r>
          </a:p>
          <a:p>
            <a:pPr lvl="1"/>
            <a:r>
              <a:rPr lang="en-US" dirty="0">
                <a:uFillTx/>
              </a:rPr>
              <a:t>Electrical Devices</a:t>
            </a:r>
          </a:p>
          <a:p>
            <a:pPr lvl="1"/>
            <a:r>
              <a:rPr lang="en-US" dirty="0">
                <a:uFillTx/>
              </a:rPr>
              <a:t>Mouth</a:t>
            </a:r>
          </a:p>
          <a:p>
            <a:r>
              <a:rPr lang="en-US" dirty="0">
                <a:uFillTx/>
              </a:rPr>
              <a:t>Open</a:t>
            </a:r>
          </a:p>
          <a:p>
            <a:pPr lvl="1"/>
            <a:r>
              <a:rPr lang="en-US" dirty="0">
                <a:uFillTx/>
              </a:rPr>
              <a:t>Mind</a:t>
            </a:r>
          </a:p>
          <a:p>
            <a:pPr lvl="1"/>
            <a:r>
              <a:rPr lang="en-US" dirty="0">
                <a:uFillTx/>
              </a:rPr>
              <a:t>Eyes</a:t>
            </a:r>
          </a:p>
          <a:p>
            <a:pPr lvl="1"/>
            <a:r>
              <a:rPr lang="en-US" dirty="0">
                <a:uFillTx/>
              </a:rPr>
              <a:t>1 “Cheat Sheet” is allowed</a:t>
            </a:r>
          </a:p>
          <a:p>
            <a:pPr lvl="2"/>
            <a:r>
              <a:rPr lang="en-US" dirty="0">
                <a:uFillTx/>
              </a:rPr>
              <a:t>Size A-4 paper (1)</a:t>
            </a:r>
          </a:p>
          <a:p>
            <a:pPr lvl="2"/>
            <a:r>
              <a:rPr lang="en-US" dirty="0">
                <a:uFillTx/>
              </a:rPr>
              <a:t>Must be </a:t>
            </a:r>
            <a:r>
              <a:rPr lang="en-US" b="1" u="sng" dirty="0">
                <a:solidFill>
                  <a:srgbClr val="FF0000"/>
                </a:solidFill>
                <a:uFillTx/>
              </a:rPr>
              <a:t>handwritten</a:t>
            </a:r>
          </a:p>
          <a:p>
            <a:pPr lvl="2"/>
            <a:r>
              <a:rPr lang="en-US" dirty="0">
                <a:uFillTx/>
              </a:rPr>
              <a:t>Anything printed/photocopied will be taken</a:t>
            </a: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3" y="1900808"/>
            <a:ext cx="9753599" cy="160020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30000" dirty="0">
                <a:uFillTx/>
                <a:latin typeface="Lucida Console" panose="020B0609040504020204" pitchFamily="49" charset="0"/>
              </a:rPr>
              <a:t>[?]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Outline</a:t>
            </a:r>
            <a:endParaRPr lang="tr-TR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Exam format</a:t>
            </a:r>
          </a:p>
          <a:p>
            <a:pPr lvl="1"/>
            <a:r>
              <a:rPr lang="en-US" dirty="0">
                <a:uFillTx/>
              </a:rPr>
              <a:t>Review material</a:t>
            </a:r>
          </a:p>
          <a:p>
            <a:r>
              <a:rPr lang="en-US" dirty="0">
                <a:uFillTx/>
              </a:rPr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>
                <a:uFillTx/>
              </a:rPr>
              <a:t>2</a:t>
            </a:fld>
            <a:endParaRPr lang="tr-TR" dirty="0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DATE/TIME/LOCATION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Date</a:t>
            </a:r>
          </a:p>
          <a:p>
            <a:pPr lvl="1"/>
            <a:r>
              <a:rPr lang="en-US" dirty="0">
                <a:uFillTx/>
              </a:rPr>
              <a:t>Wednesday 22-November-2023</a:t>
            </a:r>
          </a:p>
          <a:p>
            <a:r>
              <a:rPr lang="en-US" dirty="0">
                <a:uFillTx/>
              </a:rPr>
              <a:t>Time</a:t>
            </a:r>
          </a:p>
          <a:p>
            <a:pPr lvl="1"/>
            <a:r>
              <a:rPr lang="en-US" dirty="0">
                <a:uFillTx/>
              </a:rPr>
              <a:t>13:30</a:t>
            </a:r>
          </a:p>
          <a:p>
            <a:r>
              <a:rPr lang="en-US" dirty="0">
                <a:uFillTx/>
              </a:rPr>
              <a:t>Location</a:t>
            </a:r>
          </a:p>
          <a:p>
            <a:pPr lvl="1"/>
            <a:r>
              <a:rPr lang="en-US" dirty="0">
                <a:uFillTx/>
              </a:rPr>
              <a:t>BB01, </a:t>
            </a:r>
            <a:r>
              <a:rPr lang="en-US" dirty="0" err="1">
                <a:uFillTx/>
              </a:rPr>
              <a:t>Amfi</a:t>
            </a:r>
            <a:r>
              <a:rPr lang="en-US" dirty="0">
                <a:uFillTx/>
              </a:rPr>
              <a:t> 3</a:t>
            </a:r>
          </a:p>
          <a:p>
            <a:endParaRPr lang="en-US" dirty="0">
              <a:uFillTx/>
            </a:endParaRP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GRADING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100 points</a:t>
            </a:r>
          </a:p>
          <a:p>
            <a:r>
              <a:rPr lang="en-US" dirty="0">
                <a:uFillTx/>
              </a:rPr>
              <a:t>Represents 20% of Final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All topics discussed in lecture thus far</a:t>
            </a:r>
          </a:p>
          <a:p>
            <a:pPr lvl="1"/>
            <a:r>
              <a:rPr lang="en-US" dirty="0">
                <a:uFillTx/>
              </a:rPr>
              <a:t>Elementary Programming</a:t>
            </a:r>
          </a:p>
          <a:p>
            <a:pPr lvl="1"/>
            <a:r>
              <a:rPr lang="en-US" dirty="0">
                <a:uFillTx/>
              </a:rPr>
              <a:t>Selections (if statements)</a:t>
            </a:r>
          </a:p>
          <a:p>
            <a:pPr lvl="1"/>
            <a:r>
              <a:rPr lang="en-US" dirty="0">
                <a:uFillTx/>
              </a:rPr>
              <a:t>Math Class</a:t>
            </a:r>
          </a:p>
          <a:p>
            <a:pPr lvl="1"/>
            <a:r>
              <a:rPr lang="en-US" dirty="0">
                <a:uFillTx/>
              </a:rPr>
              <a:t>Characters &amp; Strings</a:t>
            </a:r>
          </a:p>
          <a:p>
            <a:pPr lvl="1"/>
            <a:r>
              <a:rPr lang="en-US" dirty="0">
                <a:uFillTx/>
              </a:rPr>
              <a:t>Loops</a:t>
            </a:r>
          </a:p>
          <a:p>
            <a:pPr lvl="1"/>
            <a:r>
              <a:rPr lang="en-US" dirty="0"/>
              <a:t>Methods</a:t>
            </a: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uFillTx/>
              </a:rPr>
              <a:t>Quick Answer Questions</a:t>
            </a:r>
          </a:p>
          <a:p>
            <a:pPr lvl="1"/>
            <a:r>
              <a:rPr lang="en-US" dirty="0">
                <a:uFillTx/>
              </a:rPr>
              <a:t>Multiple Choice</a:t>
            </a:r>
          </a:p>
          <a:p>
            <a:pPr lvl="1"/>
            <a:r>
              <a:rPr lang="en-US" dirty="0">
                <a:uFillTx/>
              </a:rPr>
              <a:t>True/False</a:t>
            </a:r>
          </a:p>
          <a:p>
            <a:pPr lvl="1"/>
            <a:r>
              <a:rPr lang="en-US" dirty="0">
                <a:uFillTx/>
              </a:rPr>
              <a:t>Matching</a:t>
            </a:r>
          </a:p>
          <a:p>
            <a:r>
              <a:rPr lang="en-US" dirty="0">
                <a:uFillTx/>
              </a:rPr>
              <a:t>Program Flow</a:t>
            </a:r>
          </a:p>
          <a:p>
            <a:pPr lvl="1"/>
            <a:r>
              <a:rPr lang="en-US" dirty="0">
                <a:uFillTx/>
              </a:rPr>
              <a:t>What is the output of a loop?</a:t>
            </a:r>
          </a:p>
          <a:p>
            <a:r>
              <a:rPr lang="en-US" dirty="0">
                <a:uFillTx/>
              </a:rPr>
              <a:t>Understanding Error Conditions</a:t>
            </a:r>
          </a:p>
          <a:p>
            <a:pPr lvl="1"/>
            <a:r>
              <a:rPr lang="en-US" dirty="0">
                <a:uFillTx/>
              </a:rPr>
              <a:t>Compile-time errors</a:t>
            </a:r>
          </a:p>
          <a:p>
            <a:pPr lvl="1"/>
            <a:r>
              <a:rPr lang="en-US" dirty="0">
                <a:uFillTx/>
              </a:rPr>
              <a:t>Run-time errors</a:t>
            </a:r>
          </a:p>
          <a:p>
            <a:pPr lvl="1"/>
            <a:r>
              <a:rPr lang="en-US" dirty="0">
                <a:uFillTx/>
              </a:rPr>
              <a:t>Logical errors</a:t>
            </a:r>
          </a:p>
          <a:p>
            <a:r>
              <a:rPr lang="en-US" dirty="0">
                <a:uFillTx/>
              </a:rPr>
              <a:t>Implement a Code Segment</a:t>
            </a:r>
          </a:p>
          <a:p>
            <a:pPr lvl="1"/>
            <a:r>
              <a:rPr lang="en-US" dirty="0">
                <a:uFillTx/>
              </a:rPr>
              <a:t>Write code</a:t>
            </a: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1557908" y="3573016"/>
            <a:ext cx="1080120" cy="2880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Multiple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64702"/>
            <a:ext cx="9753600" cy="4343400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What will be the value of the following expression?</a:t>
            </a:r>
          </a:p>
          <a:p>
            <a:pPr lvl="1"/>
            <a:r>
              <a:rPr lang="en-US" dirty="0">
                <a:uFillTx/>
                <a:latin typeface="Lucida Console" panose="020B0609040504020204" pitchFamily="49" charset="0"/>
              </a:rPr>
              <a:t>1 + 2 </a:t>
            </a:r>
            <a:r>
              <a:rPr lang="en-US" dirty="0">
                <a:latin typeface="Lucida Console" panose="020B0609040504020204" pitchFamily="49" charset="0"/>
              </a:rPr>
              <a:t>*</a:t>
            </a:r>
            <a:r>
              <a:rPr lang="en-US" dirty="0">
                <a:uFillTx/>
                <a:latin typeface="Lucida Console" panose="020B0609040504020204" pitchFamily="49" charset="0"/>
              </a:rPr>
              <a:t> 3 / 4</a:t>
            </a:r>
          </a:p>
          <a:p>
            <a:endParaRPr lang="en-US" dirty="0">
              <a:uFillTx/>
            </a:endParaRPr>
          </a:p>
          <a:p>
            <a:pPr lvl="1"/>
            <a:r>
              <a:rPr lang="en-US" dirty="0">
                <a:uFillTx/>
              </a:rPr>
              <a:t>1</a:t>
            </a:r>
          </a:p>
          <a:p>
            <a:pPr lvl="1"/>
            <a:r>
              <a:rPr lang="en-US" dirty="0">
                <a:uFillTx/>
              </a:rPr>
              <a:t>2</a:t>
            </a:r>
          </a:p>
          <a:p>
            <a:pPr lvl="1"/>
            <a:r>
              <a:rPr lang="en-US" dirty="0">
                <a:uFillTx/>
              </a:rPr>
              <a:t>2.25</a:t>
            </a:r>
            <a:endParaRPr lang="en-US" dirty="0"/>
          </a:p>
          <a:p>
            <a:pPr lvl="1"/>
            <a:r>
              <a:rPr lang="en-US" dirty="0">
                <a:uFillTx/>
              </a:rPr>
              <a:t>2.5</a:t>
            </a:r>
          </a:p>
          <a:p>
            <a:pPr lvl="1"/>
            <a:r>
              <a:rPr lang="en-US" sz="1600" dirty="0">
                <a:uFillTx/>
              </a:rPr>
              <a:t>None of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1557908" y="4273218"/>
            <a:ext cx="1080120" cy="2880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64702"/>
            <a:ext cx="9753600" cy="4343400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What will be the value of the following expression?</a:t>
            </a:r>
          </a:p>
          <a:p>
            <a:pPr lvl="1"/>
            <a:r>
              <a:rPr lang="en-US" dirty="0">
                <a:uFillTx/>
                <a:latin typeface="Lucida Console" panose="020B0609040504020204" pitchFamily="49" charset="0"/>
              </a:rPr>
              <a:t>1 + 2 </a:t>
            </a:r>
            <a:r>
              <a:rPr lang="en-US" dirty="0">
                <a:latin typeface="Lucida Console" panose="020B0609040504020204" pitchFamily="49" charset="0"/>
              </a:rPr>
              <a:t>*</a:t>
            </a:r>
            <a:r>
              <a:rPr lang="en-US" dirty="0">
                <a:uFillTx/>
                <a:latin typeface="Lucida Console" panose="020B0609040504020204" pitchFamily="49" charset="0"/>
              </a:rPr>
              <a:t> 3 / 4.0</a:t>
            </a:r>
          </a:p>
          <a:p>
            <a:endParaRPr lang="en-US" dirty="0">
              <a:uFillTx/>
            </a:endParaRPr>
          </a:p>
          <a:p>
            <a:pPr lvl="1"/>
            <a:r>
              <a:rPr lang="en-US" dirty="0">
                <a:uFillTx/>
              </a:rPr>
              <a:t>1</a:t>
            </a:r>
          </a:p>
          <a:p>
            <a:pPr lvl="1"/>
            <a:r>
              <a:rPr lang="en-US" dirty="0">
                <a:uFillTx/>
              </a:rPr>
              <a:t>2</a:t>
            </a:r>
          </a:p>
          <a:p>
            <a:pPr lvl="1"/>
            <a:r>
              <a:rPr lang="en-US" dirty="0">
                <a:uFillTx/>
              </a:rPr>
              <a:t>2.25</a:t>
            </a:r>
            <a:endParaRPr lang="en-US" dirty="0"/>
          </a:p>
          <a:p>
            <a:pPr lvl="1"/>
            <a:r>
              <a:rPr lang="en-US" dirty="0">
                <a:uFillTx/>
              </a:rPr>
              <a:t>2.5</a:t>
            </a:r>
          </a:p>
          <a:p>
            <a:pPr lvl="1"/>
            <a:r>
              <a:rPr lang="en-US" sz="1600" dirty="0">
                <a:uFillTx/>
              </a:rPr>
              <a:t>None of the above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Multiple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3912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True/False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A while loop must always execute. -&gt; </a:t>
            </a:r>
            <a:r>
              <a:rPr lang="en-US" dirty="0">
                <a:uFillTx/>
                <a:latin typeface="Lucida Console" panose="020B0609040504020204" pitchFamily="49" charset="0"/>
              </a:rPr>
              <a:t>false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The methods 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println</a:t>
            </a:r>
            <a:r>
              <a:rPr lang="en-US" dirty="0">
                <a:uFillTx/>
                <a:latin typeface="Lucida Console" panose="020B0609040504020204" pitchFamily="49" charset="0"/>
              </a:rPr>
              <a:t>()</a:t>
            </a:r>
            <a:r>
              <a:rPr lang="en-US" dirty="0">
                <a:uFillTx/>
              </a:rPr>
              <a:t> and </a:t>
            </a:r>
            <a:r>
              <a:rPr lang="en-US" dirty="0">
                <a:uFillTx/>
                <a:latin typeface="Lucida Console" panose="020B0609040504020204" pitchFamily="49" charset="0"/>
              </a:rPr>
              <a:t>next() </a:t>
            </a:r>
            <a:r>
              <a:rPr lang="en-US" dirty="0">
                <a:uFillTx/>
              </a:rPr>
              <a:t>are useful methods for displaying output to the screen and gaining input from the user and can be used in a program using the 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System.out</a:t>
            </a:r>
            <a:r>
              <a:rPr lang="en-US" dirty="0">
                <a:uFillTx/>
              </a:rPr>
              <a:t> and </a:t>
            </a:r>
            <a:r>
              <a:rPr lang="en-US" dirty="0">
                <a:uFillTx/>
                <a:latin typeface="Lucida Console" panose="020B0609040504020204" pitchFamily="49" charset="0"/>
              </a:rPr>
              <a:t>Scanner</a:t>
            </a:r>
            <a:r>
              <a:rPr lang="en-US" dirty="0">
                <a:uFillTx/>
              </a:rPr>
              <a:t> classes, respectively. -&gt; </a:t>
            </a:r>
            <a:r>
              <a:rPr lang="en-US" dirty="0">
                <a:uFillTx/>
                <a:latin typeface="Lucida Console" panose="020B0609040504020204" pitchFamily="49" charset="0"/>
              </a:rPr>
              <a:t>true</a:t>
            </a:r>
            <a:endParaRPr lang="en-US" dirty="0">
              <a:uFillTx/>
            </a:endParaRPr>
          </a:p>
          <a:p>
            <a:r>
              <a:rPr lang="en-US" dirty="0">
                <a:uFillTx/>
                <a:latin typeface="Lucida Console" panose="020B0609040504020204" pitchFamily="49" charset="0"/>
              </a:rPr>
              <a:t>!true -&gt; false</a:t>
            </a:r>
          </a:p>
          <a:p>
            <a:r>
              <a:rPr lang="en-US" dirty="0" err="1">
                <a:uFillTx/>
                <a:latin typeface="Lucida Console" panose="020B0609040504020204" pitchFamily="49" charset="0"/>
              </a:rPr>
              <a:t>i</a:t>
            </a:r>
            <a:r>
              <a:rPr lang="en-US" dirty="0">
                <a:uFillTx/>
                <a:latin typeface="Lucida Console" panose="020B0609040504020204" pitchFamily="49" charset="0"/>
              </a:rPr>
              <a:t>++ == ++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i</a:t>
            </a:r>
            <a:r>
              <a:rPr lang="en-US" dirty="0">
                <a:uFillTx/>
                <a:latin typeface="Lucida Console" panose="020B0609040504020204" pitchFamily="49" charset="0"/>
              </a:rPr>
              <a:t> -&gt; evaluates as false</a:t>
            </a:r>
          </a:p>
          <a:p>
            <a:r>
              <a:rPr lang="en-US" dirty="0">
                <a:uFillTx/>
                <a:latin typeface="Lucida Console" panose="020B0609040504020204" pitchFamily="49" charset="0"/>
              </a:rPr>
              <a:t>++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i</a:t>
            </a:r>
            <a:r>
              <a:rPr lang="en-US" dirty="0">
                <a:uFillTx/>
                <a:latin typeface="Lucida Console" panose="020B0609040504020204" pitchFamily="49" charset="0"/>
              </a:rPr>
              <a:t> == 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i</a:t>
            </a:r>
            <a:r>
              <a:rPr lang="en-US" dirty="0">
                <a:uFillTx/>
                <a:latin typeface="Lucida Console" panose="020B0609040504020204" pitchFamily="49" charset="0"/>
              </a:rPr>
              <a:t>++ -&gt; evaluates as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4170074" y="1827103"/>
            <a:ext cx="12250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u="sng" dirty="0">
                <a:uFillTx/>
              </a:rPr>
              <a:t>always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36D482A04D8B42B388070C1E507ADA" ma:contentTypeVersion="3" ma:contentTypeDescription="Create a new document." ma:contentTypeScope="" ma:versionID="2c818502cdbbd02b1e5198d0c6f1bff2">
  <xsd:schema xmlns:xsd="http://www.w3.org/2001/XMLSchema" xmlns:xs="http://www.w3.org/2001/XMLSchema" xmlns:p="http://schemas.microsoft.com/office/2006/metadata/properties" xmlns:ns2="7768320c-366c-4a41-b763-3ae835d26f5e" targetNamespace="http://schemas.microsoft.com/office/2006/metadata/properties" ma:root="true" ma:fieldsID="ab69c4be5420a3e8c8748a60b22d0260" ns2:_="">
    <xsd:import namespace="7768320c-366c-4a41-b763-3ae835d26f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8320c-366c-4a41-b763-3ae835d26f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DE6FB6-C4B5-4C9C-B043-9D16FD9F1E9B}"/>
</file>

<file path=customXml/itemProps2.xml><?xml version="1.0" encoding="utf-8"?>
<ds:datastoreItem xmlns:ds="http://schemas.openxmlformats.org/officeDocument/2006/customXml" ds:itemID="{D4C850A2-CDE6-4C5E-8EC0-B0C92F337784}">
  <ds:schemaRefs>
    <ds:schemaRef ds:uri="7768320c-366c-4a41-b763-3ae835d26f5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EF8B4FC-7C4B-4293-AA01-CD513B381A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189</TotalTime>
  <Words>540</Words>
  <Application>Microsoft Office PowerPoint</Application>
  <PresentationFormat>Custom</PresentationFormat>
  <Paragraphs>143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Lucida Console</vt:lpstr>
      <vt:lpstr>Continental World 16x9</vt:lpstr>
      <vt:lpstr>CSE 101 - COMPUTER PROGRAMMING I Midterm Information</vt:lpstr>
      <vt:lpstr>Outline</vt:lpstr>
      <vt:lpstr>DATE/TIME/LOCATION</vt:lpstr>
      <vt:lpstr>GRADING INFORMATION</vt:lpstr>
      <vt:lpstr>Topics Covered</vt:lpstr>
      <vt:lpstr>Format</vt:lpstr>
      <vt:lpstr>Multiple choice</vt:lpstr>
      <vt:lpstr>Multiple choice</vt:lpstr>
      <vt:lpstr>True/False</vt:lpstr>
      <vt:lpstr>Matching</vt:lpstr>
      <vt:lpstr>Find and fix errors</vt:lpstr>
      <vt:lpstr>What is the output?</vt:lpstr>
      <vt:lpstr>Short program fragment</vt:lpstr>
      <vt:lpstr>Develop a Solution</vt:lpstr>
      <vt:lpstr>Multiple Solution</vt:lpstr>
      <vt:lpstr>FINAL NOTE</vt:lpstr>
      <vt:lpstr>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Comic of the day</dc:title>
  <dc:creator>Joseph</dc:creator>
  <cp:keywords/>
  <cp:lastModifiedBy>Joseph William  Ledet</cp:lastModifiedBy>
  <cp:revision>9</cp:revision>
  <dcterms:created xsi:type="dcterms:W3CDTF">2015-09-11T13:16:30Z</dcterms:created>
  <dcterms:modified xsi:type="dcterms:W3CDTF">2023-11-15T11:56:37Z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0x0101009B36D482A04D8B42B388070C1E507ADA</vt:lpwstr>
  </property>
</Properties>
</file>