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93"/>
  </p:notesMasterIdLst>
  <p:handoutMasterIdLst>
    <p:handoutMasterId r:id="rId94"/>
  </p:handoutMasterIdLst>
  <p:sldIdLst>
    <p:sldId id="256" r:id="rId5"/>
    <p:sldId id="363" r:id="rId6"/>
    <p:sldId id="38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B305C-4CEE-4E3C-B02E-D16F2F49A0E9}" v="29" dt="2020-10-08T08:52:48.406"/>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74" autoAdjust="0"/>
  </p:normalViewPr>
  <p:slideViewPr>
    <p:cSldViewPr>
      <p:cViewPr varScale="1">
        <p:scale>
          <a:sx n="74" d="100"/>
          <a:sy n="74" d="100"/>
        </p:scale>
        <p:origin x="-582" y="-90"/>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9/22/2022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44072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8149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37475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902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44459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7449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3058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1120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86590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35672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09246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5360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5144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74329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94601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71913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24081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91221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8269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3548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735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37128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7822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39326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5895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89176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2561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15903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57842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17997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3130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99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36054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72124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99366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686366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47474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480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716376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45290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58732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48294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77847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7260709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20086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58002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75561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4952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67667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126258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15053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87736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3939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60434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97769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47679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41201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38524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259675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211282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849260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22580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p:cNvSpPr txBox="1">
            <a:spLocks noGrp="1" noRot="1" noChangeAspect="1" noChangeArrowheads="1"/>
          </p:cNvSpPr>
          <p:nvPr>
            <p:ph type="sldImg"/>
          </p:nvPr>
        </p:nvSpPr>
        <p:spPr bwMode="auto">
          <a:xfrm>
            <a:off x="382588" y="695325"/>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1560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8094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8306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Text Box 2"/>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1376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hyperlink" Target="https://download.oracle.com/otn-pub/java/jdk/15+36/779bf45e88a44cbd9ea6621d33e33db1/jdk-15_windows-x64_bin.exe" TargetMode="External"/><Relationship Id="rId2" Type="http://schemas.openxmlformats.org/officeDocument/2006/relationships/hyperlink" Target="https://www.oracle.com/java/technologies/javase-jdk15-downloa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8.png"/><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0.emf"/><Relationship Id="rId4" Type="http://schemas.openxmlformats.org/officeDocument/2006/relationships/oleObject" Target="../embeddings/oleObject9.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1.wmf"/><Relationship Id="rId4" Type="http://schemas.openxmlformats.org/officeDocument/2006/relationships/oleObject" Target="../embeddings/oleObject10.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101 - COMPUTER PROGRAMMING I</a:t>
            </a:r>
            <a:br>
              <a:rPr lang="it-IT" dirty="0"/>
            </a:br>
            <a:r>
              <a:rPr lang="it-IT" dirty="0"/>
              <a:t>Introduction</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and sequence</a:t>
            </a:r>
            <a:endParaRPr lang="tr-TR" dirty="0"/>
          </a:p>
        </p:txBody>
      </p:sp>
      <p:sp>
        <p:nvSpPr>
          <p:cNvPr id="3" name="Content Placeholder 2"/>
          <p:cNvSpPr>
            <a:spLocks noGrp="1"/>
          </p:cNvSpPr>
          <p:nvPr>
            <p:ph idx="1"/>
          </p:nvPr>
        </p:nvSpPr>
        <p:spPr/>
        <p:txBody>
          <a:bodyPr/>
          <a:lstStyle/>
          <a:p>
            <a:r>
              <a:rPr lang="en-US" dirty="0"/>
              <a:t>Instructions</a:t>
            </a:r>
          </a:p>
          <a:p>
            <a:pPr lvl="1"/>
            <a:r>
              <a:rPr lang="en-US" dirty="0"/>
              <a:t>Directions to perform an action on values and variables</a:t>
            </a:r>
          </a:p>
          <a:p>
            <a:pPr lvl="1"/>
            <a:r>
              <a:rPr lang="en-US" dirty="0"/>
              <a:t>Examples</a:t>
            </a:r>
          </a:p>
          <a:p>
            <a:pPr lvl="2"/>
            <a:r>
              <a:rPr lang="en-US" dirty="0"/>
              <a:t>Put (instruction) </a:t>
            </a:r>
            <a:r>
              <a:rPr lang="en-US" dirty="0" smtClean="0"/>
              <a:t>500 </a:t>
            </a:r>
            <a:r>
              <a:rPr lang="en-US" dirty="0"/>
              <a:t>grams of yogurt into the mixer</a:t>
            </a:r>
          </a:p>
          <a:p>
            <a:pPr lvl="2"/>
            <a:r>
              <a:rPr lang="en-US" dirty="0"/>
              <a:t>Add (instruction) </a:t>
            </a:r>
            <a:r>
              <a:rPr lang="en-US" dirty="0" smtClean="0"/>
              <a:t>½ liter </a:t>
            </a:r>
            <a:r>
              <a:rPr lang="en-US" dirty="0"/>
              <a:t>of water</a:t>
            </a:r>
          </a:p>
          <a:p>
            <a:r>
              <a:rPr lang="en-US" dirty="0"/>
              <a:t>Sequence</a:t>
            </a:r>
          </a:p>
          <a:p>
            <a:pPr lvl="1"/>
            <a:r>
              <a:rPr lang="en-US" dirty="0"/>
              <a:t>The order of a program is important</a:t>
            </a:r>
          </a:p>
          <a:p>
            <a:pPr lvl="1"/>
            <a:r>
              <a:rPr lang="en-US" dirty="0"/>
              <a:t>What if we performed the corrected </a:t>
            </a:r>
            <a:r>
              <a:rPr lang="en-US" dirty="0" err="1"/>
              <a:t>ayran</a:t>
            </a:r>
            <a:r>
              <a:rPr lang="en-US" dirty="0"/>
              <a:t> recipe in reverse order?</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10</a:t>
            </a:fld>
            <a:endParaRPr lang="tr-TR"/>
          </a:p>
        </p:txBody>
      </p:sp>
    </p:spTree>
    <p:extLst>
      <p:ext uri="{BB962C8B-B14F-4D97-AF65-F5344CB8AC3E}">
        <p14:creationId xmlns:p14="http://schemas.microsoft.com/office/powerpoint/2010/main" val="1669221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endParaRPr lang="tr-TR" dirty="0"/>
          </a:p>
        </p:txBody>
      </p:sp>
      <p:sp>
        <p:nvSpPr>
          <p:cNvPr id="3" name="Content Placeholder 2"/>
          <p:cNvSpPr>
            <a:spLocks noGrp="1"/>
          </p:cNvSpPr>
          <p:nvPr>
            <p:ph idx="1"/>
          </p:nvPr>
        </p:nvSpPr>
        <p:spPr/>
        <p:txBody>
          <a:bodyPr/>
          <a:lstStyle/>
          <a:p>
            <a:r>
              <a:rPr lang="en-US" dirty="0"/>
              <a:t>A defined and named sequence of instructions</a:t>
            </a:r>
          </a:p>
          <a:p>
            <a:r>
              <a:rPr lang="en-US" dirty="0"/>
              <a:t>Can refer to it by name rather than repeating the same instructions many times</a:t>
            </a:r>
          </a:p>
          <a:p>
            <a:r>
              <a:rPr lang="en-US" dirty="0"/>
              <a:t>Examples</a:t>
            </a:r>
          </a:p>
          <a:p>
            <a:pPr lvl="1"/>
            <a:r>
              <a:rPr lang="en-US" dirty="0"/>
              <a:t>Mix – can include instructions to close the lid, make sure it is plugged in, press the button, etc.</a:t>
            </a:r>
          </a:p>
          <a:p>
            <a:pPr lvl="1"/>
            <a:r>
              <a:rPr lang="en-US" dirty="0"/>
              <a:t>Walk</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11</a:t>
            </a:fld>
            <a:endParaRPr lang="tr-TR"/>
          </a:p>
        </p:txBody>
      </p:sp>
    </p:spTree>
    <p:extLst>
      <p:ext uri="{BB962C8B-B14F-4D97-AF65-F5344CB8AC3E}">
        <p14:creationId xmlns:p14="http://schemas.microsoft.com/office/powerpoint/2010/main" val="4282734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endParaRPr lang="tr-TR" dirty="0"/>
          </a:p>
        </p:txBody>
      </p:sp>
      <p:sp>
        <p:nvSpPr>
          <p:cNvPr id="3" name="Content Placeholder 2"/>
          <p:cNvSpPr>
            <a:spLocks noGrp="1"/>
          </p:cNvSpPr>
          <p:nvPr>
            <p:ph idx="1"/>
          </p:nvPr>
        </p:nvSpPr>
        <p:spPr/>
        <p:txBody>
          <a:bodyPr/>
          <a:lstStyle/>
          <a:p>
            <a:r>
              <a:rPr lang="en-US" dirty="0"/>
              <a:t>Instruction to decide which of two possible sequences is performed</a:t>
            </a:r>
          </a:p>
          <a:p>
            <a:r>
              <a:rPr lang="en-US" dirty="0"/>
              <a:t>Based on a true/false condition</a:t>
            </a:r>
          </a:p>
          <a:p>
            <a:r>
              <a:rPr lang="en-US" dirty="0"/>
              <a:t>Example</a:t>
            </a:r>
          </a:p>
          <a:p>
            <a:pPr lvl="1"/>
            <a:r>
              <a:rPr lang="en-US" dirty="0"/>
              <a:t>If I like </a:t>
            </a:r>
            <a:r>
              <a:rPr lang="en-US" dirty="0" err="1"/>
              <a:t>ayran</a:t>
            </a:r>
            <a:r>
              <a:rPr lang="en-US" dirty="0"/>
              <a:t> (condition), then drink (one sequence), otherwise, say “No thank you” (other sequence)</a:t>
            </a:r>
          </a:p>
          <a:p>
            <a:pPr lvl="1"/>
            <a:r>
              <a:rPr lang="en-US" dirty="0"/>
              <a:t>If class is over, then leave the meeting and enjoy the weekend, otherwise, remain online</a:t>
            </a:r>
          </a:p>
          <a:p>
            <a:r>
              <a:rPr lang="en-US" dirty="0"/>
              <a:t>Can have multiple conditions</a:t>
            </a:r>
          </a:p>
          <a:p>
            <a:pPr lvl="1"/>
            <a:r>
              <a:rPr lang="en-US" dirty="0"/>
              <a:t>If class is over AND I don’t have questions…</a:t>
            </a:r>
          </a:p>
          <a:p>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12</a:t>
            </a:fld>
            <a:endParaRPr lang="tr-TR"/>
          </a:p>
        </p:txBody>
      </p:sp>
    </p:spTree>
    <p:extLst>
      <p:ext uri="{BB962C8B-B14F-4D97-AF65-F5344CB8AC3E}">
        <p14:creationId xmlns:p14="http://schemas.microsoft.com/office/powerpoint/2010/main" val="925165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a:t>
            </a:r>
            <a:endParaRPr lang="tr-TR" dirty="0"/>
          </a:p>
        </p:txBody>
      </p:sp>
      <p:sp>
        <p:nvSpPr>
          <p:cNvPr id="3" name="Content Placeholder 2"/>
          <p:cNvSpPr>
            <a:spLocks noGrp="1"/>
          </p:cNvSpPr>
          <p:nvPr>
            <p:ph idx="1"/>
          </p:nvPr>
        </p:nvSpPr>
        <p:spPr/>
        <p:txBody>
          <a:bodyPr/>
          <a:lstStyle/>
          <a:p>
            <a:r>
              <a:rPr lang="en-US" dirty="0"/>
              <a:t>Similar to selection but as long as condition is true, repeat sequence</a:t>
            </a:r>
          </a:p>
          <a:p>
            <a:r>
              <a:rPr lang="en-US" dirty="0"/>
              <a:t>Test the condition, if true perform instructions, repeat…</a:t>
            </a:r>
          </a:p>
          <a:p>
            <a:r>
              <a:rPr lang="en-US" dirty="0"/>
              <a:t>Also known as iteration or loop</a:t>
            </a:r>
          </a:p>
          <a:p>
            <a:r>
              <a:rPr lang="en-US" dirty="0"/>
              <a:t>Example</a:t>
            </a:r>
          </a:p>
          <a:p>
            <a:pPr lvl="1"/>
            <a:r>
              <a:rPr lang="en-US" dirty="0"/>
              <a:t>Mix (instruction) until (repetition keyword) smooth (condition)</a:t>
            </a:r>
          </a:p>
          <a:p>
            <a:pPr lvl="1"/>
            <a:r>
              <a:rPr lang="en-US" dirty="0"/>
              <a:t>While (repetition keyword) teacher is speaking (condition) pay attention and take notes (instruction)</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13</a:t>
            </a:fld>
            <a:endParaRPr lang="tr-TR"/>
          </a:p>
        </p:txBody>
      </p:sp>
    </p:spTree>
    <p:extLst>
      <p:ext uri="{BB962C8B-B14F-4D97-AF65-F5344CB8AC3E}">
        <p14:creationId xmlns:p14="http://schemas.microsoft.com/office/powerpoint/2010/main" val="689394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endParaRPr lang="tr-TR" dirty="0"/>
          </a:p>
        </p:txBody>
      </p:sp>
      <p:sp>
        <p:nvSpPr>
          <p:cNvPr id="3" name="Content Placeholder 2"/>
          <p:cNvSpPr>
            <a:spLocks noGrp="1"/>
          </p:cNvSpPr>
          <p:nvPr>
            <p:ph idx="1"/>
          </p:nvPr>
        </p:nvSpPr>
        <p:spPr/>
        <p:txBody>
          <a:bodyPr/>
          <a:lstStyle/>
          <a:p>
            <a:r>
              <a:rPr lang="en-US" dirty="0"/>
              <a:t>Records what the algorithm does</a:t>
            </a:r>
          </a:p>
          <a:p>
            <a:r>
              <a:rPr lang="en-US" dirty="0"/>
              <a:t>Describes how it is accomplished</a:t>
            </a:r>
          </a:p>
          <a:p>
            <a:r>
              <a:rPr lang="en-US" dirty="0"/>
              <a:t>Explains the purpose of components</a:t>
            </a:r>
          </a:p>
          <a:p>
            <a:r>
              <a:rPr lang="en-US" dirty="0"/>
              <a:t>Notes restrictions or expectations</a:t>
            </a:r>
          </a:p>
          <a:p>
            <a:r>
              <a:rPr lang="en-US" dirty="0"/>
              <a:t>Example</a:t>
            </a:r>
          </a:p>
          <a:p>
            <a:pPr lvl="1"/>
            <a:r>
              <a:rPr lang="en-US" dirty="0"/>
              <a:t>“A recipe for making authentic, tasty </a:t>
            </a:r>
            <a:r>
              <a:rPr lang="en-US" dirty="0" err="1"/>
              <a:t>ayran</a:t>
            </a:r>
            <a:r>
              <a:rPr lang="en-US" dirty="0"/>
              <a:t>”</a:t>
            </a:r>
          </a:p>
          <a:p>
            <a:pPr lvl="1"/>
            <a:r>
              <a:rPr lang="en-US" dirty="0"/>
              <a:t>“Taking notes is </a:t>
            </a:r>
            <a:r>
              <a:rPr lang="en-US" dirty="0" smtClean="0"/>
              <a:t>a terrific way </a:t>
            </a:r>
            <a:r>
              <a:rPr lang="en-US" dirty="0"/>
              <a:t>to learn the information presented”</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14</a:t>
            </a:fld>
            <a:endParaRPr lang="tr-TR"/>
          </a:p>
        </p:txBody>
      </p:sp>
    </p:spTree>
    <p:extLst>
      <p:ext uri="{BB962C8B-B14F-4D97-AF65-F5344CB8AC3E}">
        <p14:creationId xmlns:p14="http://schemas.microsoft.com/office/powerpoint/2010/main" val="3073482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Design</a:t>
            </a:r>
            <a:endParaRPr lang="tr-TR" dirty="0"/>
          </a:p>
        </p:txBody>
      </p:sp>
      <p:sp>
        <p:nvSpPr>
          <p:cNvPr id="3" name="Content Placeholder 2"/>
          <p:cNvSpPr>
            <a:spLocks noGrp="1"/>
          </p:cNvSpPr>
          <p:nvPr>
            <p:ph idx="1"/>
          </p:nvPr>
        </p:nvSpPr>
        <p:spPr/>
        <p:txBody>
          <a:bodyPr/>
          <a:lstStyle/>
          <a:p>
            <a:r>
              <a:rPr lang="en-US" dirty="0"/>
              <a:t>Start with the desired goal of the algorithm</a:t>
            </a:r>
          </a:p>
          <a:p>
            <a:r>
              <a:rPr lang="en-US" dirty="0"/>
              <a:t>Divide into smaller activities</a:t>
            </a:r>
          </a:p>
          <a:p>
            <a:r>
              <a:rPr lang="en-US" dirty="0"/>
              <a:t>Divide these into even smaller activities until each resulting activity is easily performed (possibly in a single instruction)</a:t>
            </a:r>
          </a:p>
          <a:p>
            <a:r>
              <a:rPr lang="en-US" dirty="0"/>
              <a:t>Example</a:t>
            </a:r>
          </a:p>
          <a:p>
            <a:pPr lvl="1"/>
            <a:r>
              <a:rPr lang="en-US" dirty="0"/>
              <a:t>Learning</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15</a:t>
            </a:fld>
            <a:endParaRPr lang="tr-TR"/>
          </a:p>
        </p:txBody>
      </p:sp>
    </p:spTree>
    <p:extLst>
      <p:ext uri="{BB962C8B-B14F-4D97-AF65-F5344CB8AC3E}">
        <p14:creationId xmlns:p14="http://schemas.microsoft.com/office/powerpoint/2010/main" val="4112378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endParaRPr lang="tr-TR" dirty="0"/>
          </a:p>
        </p:txBody>
      </p:sp>
      <p:sp>
        <p:nvSpPr>
          <p:cNvPr id="4" name="Slide Number Placeholder 5"/>
          <p:cNvSpPr>
            <a:spLocks noGrp="1"/>
          </p:cNvSpPr>
          <p:nvPr>
            <p:ph type="sldNum" sz="quarter" idx="12"/>
          </p:nvPr>
        </p:nvSpPr>
        <p:spPr>
          <a:xfrm>
            <a:off x="9185912" y="5725160"/>
            <a:ext cx="548640" cy="396240"/>
          </a:xfrm>
          <a:noFill/>
        </p:spPr>
        <p:txBody>
          <a:bodyPr/>
          <a:lstStyle>
            <a:lvl1pPr>
              <a:defRPr sz="2800" b="1">
                <a:solidFill>
                  <a:schemeClr val="bg1"/>
                </a:solidFill>
                <a:latin typeface="Times New Roman" pitchFamily="18" charset="0"/>
              </a:defRPr>
            </a:lvl1pPr>
            <a:lvl2pPr marL="742950" indent="-285750">
              <a:defRPr sz="2800" b="1">
                <a:solidFill>
                  <a:schemeClr val="bg1"/>
                </a:solidFill>
                <a:latin typeface="Times New Roman" pitchFamily="18" charset="0"/>
              </a:defRPr>
            </a:lvl2pPr>
            <a:lvl3pPr marL="1143000" indent="-228600">
              <a:defRPr sz="2800" b="1">
                <a:solidFill>
                  <a:schemeClr val="bg1"/>
                </a:solidFill>
                <a:latin typeface="Times New Roman" pitchFamily="18" charset="0"/>
              </a:defRPr>
            </a:lvl3pPr>
            <a:lvl4pPr marL="1600200" indent="-228600">
              <a:defRPr sz="2800" b="1">
                <a:solidFill>
                  <a:schemeClr val="bg1"/>
                </a:solidFill>
                <a:latin typeface="Times New Roman" pitchFamily="18" charset="0"/>
              </a:defRPr>
            </a:lvl4pPr>
            <a:lvl5pPr marL="2057400" indent="-228600">
              <a:defRPr sz="2800" b="1">
                <a:solidFill>
                  <a:schemeClr val="bg1"/>
                </a:solidFill>
                <a:latin typeface="Times New Roman" pitchFamily="18" charset="0"/>
              </a:defRPr>
            </a:lvl5pPr>
            <a:lvl6pPr marL="2514600" indent="-228600" algn="ctr" eaLnBrk="0" fontAlgn="base" hangingPunct="0">
              <a:spcBef>
                <a:spcPct val="0"/>
              </a:spcBef>
              <a:spcAft>
                <a:spcPct val="0"/>
              </a:spcAft>
              <a:defRPr sz="2800" b="1">
                <a:solidFill>
                  <a:schemeClr val="bg1"/>
                </a:solidFill>
                <a:latin typeface="Times New Roman" pitchFamily="18" charset="0"/>
              </a:defRPr>
            </a:lvl6pPr>
            <a:lvl7pPr marL="2971800" indent="-228600" algn="ctr" eaLnBrk="0" fontAlgn="base" hangingPunct="0">
              <a:spcBef>
                <a:spcPct val="0"/>
              </a:spcBef>
              <a:spcAft>
                <a:spcPct val="0"/>
              </a:spcAft>
              <a:defRPr sz="2800" b="1">
                <a:solidFill>
                  <a:schemeClr val="bg1"/>
                </a:solidFill>
                <a:latin typeface="Times New Roman" pitchFamily="18" charset="0"/>
              </a:defRPr>
            </a:lvl7pPr>
            <a:lvl8pPr marL="3429000" indent="-228600" algn="ctr" eaLnBrk="0" fontAlgn="base" hangingPunct="0">
              <a:spcBef>
                <a:spcPct val="0"/>
              </a:spcBef>
              <a:spcAft>
                <a:spcPct val="0"/>
              </a:spcAft>
              <a:defRPr sz="2800" b="1">
                <a:solidFill>
                  <a:schemeClr val="bg1"/>
                </a:solidFill>
                <a:latin typeface="Times New Roman" pitchFamily="18" charset="0"/>
              </a:defRPr>
            </a:lvl8pPr>
            <a:lvl9pPr marL="3886200" indent="-228600" algn="ctr" eaLnBrk="0" fontAlgn="base" hangingPunct="0">
              <a:spcBef>
                <a:spcPct val="0"/>
              </a:spcBef>
              <a:spcAft>
                <a:spcPct val="0"/>
              </a:spcAft>
              <a:defRPr sz="2800" b="1">
                <a:solidFill>
                  <a:schemeClr val="bg1"/>
                </a:solidFill>
                <a:latin typeface="Times New Roman" pitchFamily="18" charset="0"/>
              </a:defRPr>
            </a:lvl9pPr>
          </a:lstStyle>
          <a:p>
            <a:fld id="{494B12E0-9048-42FC-8207-3E72C73DBF0B}" type="slidenum">
              <a:rPr lang="en-US" altLang="en-US" sz="1400" b="0">
                <a:solidFill>
                  <a:schemeClr val="tx1"/>
                </a:solidFill>
              </a:rPr>
              <a:pPr/>
              <a:t>16</a:t>
            </a:fld>
            <a:endParaRPr lang="en-US" altLang="en-US" sz="1400" b="0">
              <a:solidFill>
                <a:schemeClr val="tx1"/>
              </a:solidFill>
            </a:endParaRPr>
          </a:p>
        </p:txBody>
      </p:sp>
      <p:sp>
        <p:nvSpPr>
          <p:cNvPr id="5" name="Text Box 3"/>
          <p:cNvSpPr txBox="1">
            <a:spLocks noChangeArrowheads="1"/>
          </p:cNvSpPr>
          <p:nvPr/>
        </p:nvSpPr>
        <p:spPr bwMode="auto">
          <a:xfrm>
            <a:off x="765820" y="3609975"/>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bg1"/>
                </a:solidFill>
                <a:latin typeface="Times New Roman" pitchFamily="18" charset="0"/>
              </a:defRPr>
            </a:lvl1pPr>
            <a:lvl2pPr marL="742950" indent="-285750">
              <a:defRPr sz="2800" b="1">
                <a:solidFill>
                  <a:schemeClr val="bg1"/>
                </a:solidFill>
                <a:latin typeface="Times New Roman" pitchFamily="18" charset="0"/>
              </a:defRPr>
            </a:lvl2pPr>
            <a:lvl3pPr marL="1143000" indent="-228600">
              <a:defRPr sz="2800" b="1">
                <a:solidFill>
                  <a:schemeClr val="bg1"/>
                </a:solidFill>
                <a:latin typeface="Times New Roman" pitchFamily="18" charset="0"/>
              </a:defRPr>
            </a:lvl3pPr>
            <a:lvl4pPr marL="1600200" indent="-228600">
              <a:defRPr sz="2800" b="1">
                <a:solidFill>
                  <a:schemeClr val="bg1"/>
                </a:solidFill>
                <a:latin typeface="Times New Roman" pitchFamily="18" charset="0"/>
              </a:defRPr>
            </a:lvl4pPr>
            <a:lvl5pPr marL="2057400" indent="-228600">
              <a:defRPr sz="2800" b="1">
                <a:solidFill>
                  <a:schemeClr val="bg1"/>
                </a:solidFill>
                <a:latin typeface="Times New Roman" pitchFamily="18" charset="0"/>
              </a:defRPr>
            </a:lvl5pPr>
            <a:lvl6pPr marL="2514600" indent="-228600" algn="ctr" eaLnBrk="0" fontAlgn="base" hangingPunct="0">
              <a:spcBef>
                <a:spcPct val="0"/>
              </a:spcBef>
              <a:spcAft>
                <a:spcPct val="0"/>
              </a:spcAft>
              <a:defRPr sz="2800" b="1">
                <a:solidFill>
                  <a:schemeClr val="bg1"/>
                </a:solidFill>
                <a:latin typeface="Times New Roman" pitchFamily="18" charset="0"/>
              </a:defRPr>
            </a:lvl6pPr>
            <a:lvl7pPr marL="2971800" indent="-228600" algn="ctr" eaLnBrk="0" fontAlgn="base" hangingPunct="0">
              <a:spcBef>
                <a:spcPct val="0"/>
              </a:spcBef>
              <a:spcAft>
                <a:spcPct val="0"/>
              </a:spcAft>
              <a:defRPr sz="2800" b="1">
                <a:solidFill>
                  <a:schemeClr val="bg1"/>
                </a:solidFill>
                <a:latin typeface="Times New Roman" pitchFamily="18" charset="0"/>
              </a:defRPr>
            </a:lvl7pPr>
            <a:lvl8pPr marL="3429000" indent="-228600" algn="ctr" eaLnBrk="0" fontAlgn="base" hangingPunct="0">
              <a:spcBef>
                <a:spcPct val="0"/>
              </a:spcBef>
              <a:spcAft>
                <a:spcPct val="0"/>
              </a:spcAft>
              <a:defRPr sz="2800" b="1">
                <a:solidFill>
                  <a:schemeClr val="bg1"/>
                </a:solidFill>
                <a:latin typeface="Times New Roman" pitchFamily="18" charset="0"/>
              </a:defRPr>
            </a:lvl8pPr>
            <a:lvl9pPr marL="3886200" indent="-228600" algn="ctr" eaLnBrk="0" fontAlgn="base" hangingPunct="0">
              <a:spcBef>
                <a:spcPct val="0"/>
              </a:spcBef>
              <a:spcAft>
                <a:spcPct val="0"/>
              </a:spcAft>
              <a:defRPr sz="2800" b="1">
                <a:solidFill>
                  <a:schemeClr val="bg1"/>
                </a:solidFill>
                <a:latin typeface="Times New Roman" pitchFamily="18" charset="0"/>
              </a:defRPr>
            </a:lvl9pPr>
          </a:lstStyle>
          <a:p>
            <a:pPr algn="l"/>
            <a:r>
              <a:rPr lang="en-AU" altLang="en-US" sz="2400" b="0" dirty="0">
                <a:solidFill>
                  <a:schemeClr val="tx1"/>
                </a:solidFill>
                <a:latin typeface="+mn-lt"/>
              </a:rPr>
              <a:t>Learn</a:t>
            </a:r>
          </a:p>
        </p:txBody>
      </p:sp>
      <p:grpSp>
        <p:nvGrpSpPr>
          <p:cNvPr id="6" name="Group 4"/>
          <p:cNvGrpSpPr>
            <a:grpSpLocks/>
          </p:cNvGrpSpPr>
          <p:nvPr/>
        </p:nvGrpSpPr>
        <p:grpSpPr bwMode="auto">
          <a:xfrm>
            <a:off x="1660303" y="2514600"/>
            <a:ext cx="2201864" cy="2678113"/>
            <a:chOff x="722" y="1296"/>
            <a:chExt cx="1387" cy="1687"/>
          </a:xfrm>
        </p:grpSpPr>
        <p:sp>
          <p:nvSpPr>
            <p:cNvPr id="7" name="Text Box 5"/>
            <p:cNvSpPr txBox="1">
              <a:spLocks noChangeArrowheads="1"/>
            </p:cNvSpPr>
            <p:nvPr/>
          </p:nvSpPr>
          <p:spPr bwMode="auto">
            <a:xfrm>
              <a:off x="1248" y="1296"/>
              <a:ext cx="861"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bg1"/>
                  </a:solidFill>
                  <a:latin typeface="Times New Roman" pitchFamily="18" charset="0"/>
                </a:defRPr>
              </a:lvl1pPr>
              <a:lvl2pPr marL="742950" indent="-285750">
                <a:defRPr sz="2800" b="1">
                  <a:solidFill>
                    <a:schemeClr val="bg1"/>
                  </a:solidFill>
                  <a:latin typeface="Times New Roman" pitchFamily="18" charset="0"/>
                </a:defRPr>
              </a:lvl2pPr>
              <a:lvl3pPr marL="1143000" indent="-228600">
                <a:defRPr sz="2800" b="1">
                  <a:solidFill>
                    <a:schemeClr val="bg1"/>
                  </a:solidFill>
                  <a:latin typeface="Times New Roman" pitchFamily="18" charset="0"/>
                </a:defRPr>
              </a:lvl3pPr>
              <a:lvl4pPr marL="1600200" indent="-228600">
                <a:defRPr sz="2800" b="1">
                  <a:solidFill>
                    <a:schemeClr val="bg1"/>
                  </a:solidFill>
                  <a:latin typeface="Times New Roman" pitchFamily="18" charset="0"/>
                </a:defRPr>
              </a:lvl4pPr>
              <a:lvl5pPr marL="2057400" indent="-228600">
                <a:defRPr sz="2800" b="1">
                  <a:solidFill>
                    <a:schemeClr val="bg1"/>
                  </a:solidFill>
                  <a:latin typeface="Times New Roman" pitchFamily="18" charset="0"/>
                </a:defRPr>
              </a:lvl5pPr>
              <a:lvl6pPr marL="2514600" indent="-228600" algn="ctr" eaLnBrk="0" fontAlgn="base" hangingPunct="0">
                <a:spcBef>
                  <a:spcPct val="0"/>
                </a:spcBef>
                <a:spcAft>
                  <a:spcPct val="0"/>
                </a:spcAft>
                <a:defRPr sz="2800" b="1">
                  <a:solidFill>
                    <a:schemeClr val="bg1"/>
                  </a:solidFill>
                  <a:latin typeface="Times New Roman" pitchFamily="18" charset="0"/>
                </a:defRPr>
              </a:lvl6pPr>
              <a:lvl7pPr marL="2971800" indent="-228600" algn="ctr" eaLnBrk="0" fontAlgn="base" hangingPunct="0">
                <a:spcBef>
                  <a:spcPct val="0"/>
                </a:spcBef>
                <a:spcAft>
                  <a:spcPct val="0"/>
                </a:spcAft>
                <a:defRPr sz="2800" b="1">
                  <a:solidFill>
                    <a:schemeClr val="bg1"/>
                  </a:solidFill>
                  <a:latin typeface="Times New Roman" pitchFamily="18" charset="0"/>
                </a:defRPr>
              </a:lvl7pPr>
              <a:lvl8pPr marL="3429000" indent="-228600" algn="ctr" eaLnBrk="0" fontAlgn="base" hangingPunct="0">
                <a:spcBef>
                  <a:spcPct val="0"/>
                </a:spcBef>
                <a:spcAft>
                  <a:spcPct val="0"/>
                </a:spcAft>
                <a:defRPr sz="2800" b="1">
                  <a:solidFill>
                    <a:schemeClr val="bg1"/>
                  </a:solidFill>
                  <a:latin typeface="Times New Roman" pitchFamily="18" charset="0"/>
                </a:defRPr>
              </a:lvl8pPr>
              <a:lvl9pPr marL="3886200" indent="-228600" algn="ctr" eaLnBrk="0" fontAlgn="base" hangingPunct="0">
                <a:spcBef>
                  <a:spcPct val="0"/>
                </a:spcBef>
                <a:spcAft>
                  <a:spcPct val="0"/>
                </a:spcAft>
                <a:defRPr sz="2800" b="1">
                  <a:solidFill>
                    <a:schemeClr val="bg1"/>
                  </a:solidFill>
                  <a:latin typeface="Times New Roman" pitchFamily="18" charset="0"/>
                </a:defRPr>
              </a:lvl9pPr>
            </a:lstStyle>
            <a:p>
              <a:pPr algn="l"/>
              <a:r>
                <a:rPr lang="en-AU" altLang="en-US" sz="2400" b="0">
                  <a:solidFill>
                    <a:schemeClr val="tx1"/>
                  </a:solidFill>
                  <a:latin typeface="+mn-lt"/>
                </a:rPr>
                <a:t>Prepare</a:t>
              </a:r>
            </a:p>
            <a:p>
              <a:pPr algn="l"/>
              <a:endParaRPr lang="en-AU" altLang="en-US" sz="2400" b="0">
                <a:solidFill>
                  <a:schemeClr val="tx1"/>
                </a:solidFill>
                <a:latin typeface="+mn-lt"/>
              </a:endParaRPr>
            </a:p>
            <a:p>
              <a:pPr algn="l"/>
              <a:endParaRPr lang="en-AU" altLang="en-US" sz="2400" b="0">
                <a:solidFill>
                  <a:schemeClr val="tx1"/>
                </a:solidFill>
                <a:latin typeface="+mn-lt"/>
              </a:endParaRPr>
            </a:p>
            <a:p>
              <a:pPr algn="l"/>
              <a:r>
                <a:rPr lang="en-AU" altLang="en-US" sz="2400" b="0">
                  <a:solidFill>
                    <a:schemeClr val="tx1"/>
                  </a:solidFill>
                  <a:latin typeface="+mn-lt"/>
                </a:rPr>
                <a:t>Study</a:t>
              </a:r>
            </a:p>
            <a:p>
              <a:pPr algn="l"/>
              <a:endParaRPr lang="en-AU" altLang="en-US" sz="2400" b="0">
                <a:solidFill>
                  <a:schemeClr val="tx1"/>
                </a:solidFill>
                <a:latin typeface="+mn-lt"/>
              </a:endParaRPr>
            </a:p>
            <a:p>
              <a:pPr algn="l"/>
              <a:endParaRPr lang="en-AU" altLang="en-US" sz="2400" b="0">
                <a:solidFill>
                  <a:schemeClr val="tx1"/>
                </a:solidFill>
                <a:latin typeface="+mn-lt"/>
              </a:endParaRPr>
            </a:p>
            <a:p>
              <a:pPr algn="l"/>
              <a:r>
                <a:rPr lang="en-AU" altLang="en-US" sz="2400" b="0">
                  <a:solidFill>
                    <a:schemeClr val="tx1"/>
                  </a:solidFill>
                  <a:latin typeface="+mn-lt"/>
                </a:rPr>
                <a:t>Reinforce</a:t>
              </a:r>
            </a:p>
          </p:txBody>
        </p:sp>
        <p:cxnSp>
          <p:nvCxnSpPr>
            <p:cNvPr id="8" name="AutoShape 6"/>
            <p:cNvCxnSpPr>
              <a:cxnSpLocks noChangeShapeType="1"/>
            </p:cNvCxnSpPr>
            <p:nvPr/>
          </p:nvCxnSpPr>
          <p:spPr bwMode="auto">
            <a:xfrm flipV="1">
              <a:off x="748" y="1506"/>
              <a:ext cx="534"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p:cNvCxnSpPr>
            <p:nvPr/>
          </p:nvCxnSpPr>
          <p:spPr bwMode="auto">
            <a:xfrm>
              <a:off x="748" y="2322"/>
              <a:ext cx="534"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5" idx="3"/>
              <a:endCxn id="7" idx="1"/>
            </p:cNvCxnSpPr>
            <p:nvPr/>
          </p:nvCxnSpPr>
          <p:spPr bwMode="auto">
            <a:xfrm>
              <a:off x="722" y="2130"/>
              <a:ext cx="526" cy="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9"/>
          <p:cNvGrpSpPr>
            <a:grpSpLocks/>
          </p:cNvGrpSpPr>
          <p:nvPr/>
        </p:nvGrpSpPr>
        <p:grpSpPr bwMode="auto">
          <a:xfrm>
            <a:off x="3533700" y="1983581"/>
            <a:ext cx="3352800" cy="3821113"/>
            <a:chOff x="1824" y="1200"/>
            <a:chExt cx="2112" cy="2407"/>
          </a:xfrm>
        </p:grpSpPr>
        <p:sp>
          <p:nvSpPr>
            <p:cNvPr id="12" name="Text Box 10"/>
            <p:cNvSpPr txBox="1">
              <a:spLocks noChangeArrowheads="1"/>
            </p:cNvSpPr>
            <p:nvPr/>
          </p:nvSpPr>
          <p:spPr bwMode="auto">
            <a:xfrm>
              <a:off x="2496" y="1200"/>
              <a:ext cx="1440"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AU" altLang="en-US" sz="2000" b="0" dirty="0">
                  <a:latin typeface="+mn-lt"/>
                </a:rPr>
                <a:t>Read</a:t>
              </a:r>
            </a:p>
            <a:p>
              <a:pPr>
                <a:spcBef>
                  <a:spcPct val="0"/>
                </a:spcBef>
                <a:buFontTx/>
                <a:buNone/>
              </a:pPr>
              <a:r>
                <a:rPr lang="en-AU" altLang="en-US" sz="2000" b="0" dirty="0">
                  <a:latin typeface="+mn-lt"/>
                </a:rPr>
                <a:t>Make notes</a:t>
              </a:r>
            </a:p>
            <a:p>
              <a:pPr>
                <a:spcBef>
                  <a:spcPct val="0"/>
                </a:spcBef>
                <a:buFontTx/>
                <a:buNone/>
              </a:pPr>
              <a:r>
                <a:rPr lang="en-AU" altLang="en-US" sz="2000" b="0" dirty="0">
                  <a:latin typeface="+mn-lt"/>
                </a:rPr>
                <a:t>Prepare questions</a:t>
              </a:r>
            </a:p>
            <a:p>
              <a:pPr>
                <a:spcBef>
                  <a:spcPct val="0"/>
                </a:spcBef>
              </a:pPr>
              <a:endParaRPr lang="en-AU" altLang="en-US" sz="2000" b="0" dirty="0">
                <a:latin typeface="+mn-lt"/>
              </a:endParaRPr>
            </a:p>
            <a:p>
              <a:pPr>
                <a:spcBef>
                  <a:spcPct val="0"/>
                </a:spcBef>
                <a:buFontTx/>
                <a:buNone/>
              </a:pPr>
              <a:r>
                <a:rPr lang="en-AU" altLang="en-US" sz="2000" b="0" dirty="0">
                  <a:latin typeface="+mn-lt"/>
                </a:rPr>
                <a:t>Attend lecture</a:t>
              </a:r>
            </a:p>
            <a:p>
              <a:pPr>
                <a:spcBef>
                  <a:spcPct val="0"/>
                </a:spcBef>
                <a:buFontTx/>
                <a:buNone/>
              </a:pPr>
              <a:r>
                <a:rPr lang="en-AU" altLang="en-US" sz="2000" b="0" dirty="0">
                  <a:latin typeface="+mn-lt"/>
                </a:rPr>
                <a:t>Listen and think</a:t>
              </a:r>
            </a:p>
            <a:p>
              <a:pPr>
                <a:spcBef>
                  <a:spcPct val="0"/>
                </a:spcBef>
                <a:buFontTx/>
                <a:buNone/>
              </a:pPr>
              <a:r>
                <a:rPr lang="en-AU" altLang="en-US" sz="2000" b="0" dirty="0">
                  <a:latin typeface="+mn-lt"/>
                </a:rPr>
                <a:t>Complete prac.</a:t>
              </a:r>
            </a:p>
            <a:p>
              <a:pPr>
                <a:spcBef>
                  <a:spcPct val="0"/>
                </a:spcBef>
                <a:buFontTx/>
                <a:buNone/>
              </a:pPr>
              <a:r>
                <a:rPr lang="en-AU" altLang="en-US" sz="2000" b="0" dirty="0">
                  <a:latin typeface="+mn-lt"/>
                </a:rPr>
                <a:t>Attend tutorials</a:t>
              </a:r>
            </a:p>
            <a:p>
              <a:pPr>
                <a:spcBef>
                  <a:spcPct val="0"/>
                </a:spcBef>
              </a:pPr>
              <a:endParaRPr lang="en-AU" altLang="en-US" sz="2000" b="0" dirty="0">
                <a:latin typeface="+mn-lt"/>
              </a:endParaRPr>
            </a:p>
            <a:p>
              <a:pPr>
                <a:spcBef>
                  <a:spcPct val="0"/>
                </a:spcBef>
                <a:buFontTx/>
                <a:buNone/>
              </a:pPr>
              <a:r>
                <a:rPr lang="en-AU" altLang="en-US" sz="2000" b="0" dirty="0">
                  <a:latin typeface="+mn-lt"/>
                </a:rPr>
                <a:t>Record answers to questions</a:t>
              </a:r>
            </a:p>
            <a:p>
              <a:pPr>
                <a:spcBef>
                  <a:spcPct val="0"/>
                </a:spcBef>
                <a:buFontTx/>
                <a:buNone/>
              </a:pPr>
              <a:r>
                <a:rPr lang="en-AU" altLang="en-US" sz="2000" b="0" dirty="0">
                  <a:latin typeface="+mn-lt"/>
                </a:rPr>
                <a:t>Revise notes</a:t>
              </a:r>
              <a:endParaRPr lang="en-AU" altLang="en-US" sz="2400" b="0" dirty="0">
                <a:latin typeface="+mn-lt"/>
              </a:endParaRPr>
            </a:p>
          </p:txBody>
        </p:sp>
        <p:cxnSp>
          <p:nvCxnSpPr>
            <p:cNvPr id="13" name="AutoShape 11"/>
            <p:cNvCxnSpPr>
              <a:cxnSpLocks noChangeShapeType="1"/>
            </p:cNvCxnSpPr>
            <p:nvPr/>
          </p:nvCxnSpPr>
          <p:spPr bwMode="auto">
            <a:xfrm flipV="1">
              <a:off x="1968" y="1344"/>
              <a:ext cx="48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p:cNvCxnSpPr>
            <p:nvPr/>
          </p:nvCxnSpPr>
          <p:spPr bwMode="auto">
            <a:xfrm>
              <a:off x="1968" y="1680"/>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p:cNvCxnSpPr>
            <p:nvPr/>
          </p:nvCxnSpPr>
          <p:spPr bwMode="auto">
            <a:xfrm flipV="1">
              <a:off x="1968" y="1488"/>
              <a:ext cx="48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p:cNvCxnSpPr>
            <p:nvPr/>
          </p:nvCxnSpPr>
          <p:spPr bwMode="auto">
            <a:xfrm>
              <a:off x="1824" y="2400"/>
              <a:ext cx="707" cy="45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p:cNvCxnSpPr>
            <p:nvPr/>
          </p:nvCxnSpPr>
          <p:spPr bwMode="auto">
            <a:xfrm>
              <a:off x="1824" y="2400"/>
              <a:ext cx="707" cy="2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p:cNvCxnSpPr>
            <p:nvPr/>
          </p:nvCxnSpPr>
          <p:spPr bwMode="auto">
            <a:xfrm>
              <a:off x="1824" y="2352"/>
              <a:ext cx="707" cy="1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p:cNvCxnSpPr>
            <p:nvPr/>
          </p:nvCxnSpPr>
          <p:spPr bwMode="auto">
            <a:xfrm flipV="1">
              <a:off x="1824" y="2273"/>
              <a:ext cx="707" cy="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p:cNvCxnSpPr>
            <p:nvPr/>
          </p:nvCxnSpPr>
          <p:spPr bwMode="auto">
            <a:xfrm>
              <a:off x="2112" y="3072"/>
              <a:ext cx="419" cy="5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p:cNvCxnSpPr>
            <p:nvPr/>
          </p:nvCxnSpPr>
          <p:spPr bwMode="auto">
            <a:xfrm>
              <a:off x="2112" y="3072"/>
              <a:ext cx="445" cy="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0"/>
          <p:cNvGrpSpPr>
            <a:grpSpLocks/>
          </p:cNvGrpSpPr>
          <p:nvPr/>
        </p:nvGrpSpPr>
        <p:grpSpPr bwMode="auto">
          <a:xfrm>
            <a:off x="5590678" y="1845594"/>
            <a:ext cx="4248150" cy="3810000"/>
            <a:chOff x="2940" y="919"/>
            <a:chExt cx="2676" cy="2400"/>
          </a:xfrm>
        </p:grpSpPr>
        <p:sp>
          <p:nvSpPr>
            <p:cNvPr id="23" name="Text Box 21"/>
            <p:cNvSpPr txBox="1">
              <a:spLocks noChangeArrowheads="1"/>
            </p:cNvSpPr>
            <p:nvPr/>
          </p:nvSpPr>
          <p:spPr bwMode="auto">
            <a:xfrm>
              <a:off x="4176" y="919"/>
              <a:ext cx="1440"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AU" altLang="en-US" sz="2000" b="0" dirty="0">
                  <a:latin typeface="+mn-lt"/>
                </a:rPr>
                <a:t>Read lecture notes</a:t>
              </a:r>
            </a:p>
            <a:p>
              <a:pPr>
                <a:spcBef>
                  <a:spcPct val="0"/>
                </a:spcBef>
                <a:buFontTx/>
                <a:buNone/>
              </a:pPr>
              <a:r>
                <a:rPr lang="en-AU" altLang="en-US" sz="2000" b="0" dirty="0">
                  <a:latin typeface="+mn-lt"/>
                </a:rPr>
                <a:t>Read textbook</a:t>
              </a:r>
            </a:p>
            <a:p>
              <a:pPr>
                <a:spcBef>
                  <a:spcPct val="0"/>
                </a:spcBef>
              </a:pPr>
              <a:endParaRPr lang="en-AU" altLang="en-US" sz="2000" b="0" dirty="0">
                <a:latin typeface="+mn-lt"/>
              </a:endParaRPr>
            </a:p>
            <a:p>
              <a:pPr>
                <a:spcBef>
                  <a:spcPct val="0"/>
                </a:spcBef>
              </a:pPr>
              <a:endParaRPr lang="en-AU" altLang="en-US" sz="2000" b="0" dirty="0">
                <a:latin typeface="+mn-lt"/>
              </a:endParaRPr>
            </a:p>
            <a:p>
              <a:pPr>
                <a:spcBef>
                  <a:spcPct val="0"/>
                </a:spcBef>
                <a:buFontTx/>
                <a:buNone/>
              </a:pPr>
              <a:r>
                <a:rPr lang="en-AU" altLang="en-US" sz="2000" b="0" dirty="0">
                  <a:latin typeface="+mn-lt"/>
                </a:rPr>
                <a:t>Read exercise</a:t>
              </a:r>
            </a:p>
            <a:p>
              <a:pPr>
                <a:spcBef>
                  <a:spcPct val="0"/>
                </a:spcBef>
                <a:buFontTx/>
                <a:buNone/>
              </a:pPr>
              <a:r>
                <a:rPr lang="en-AU" altLang="en-US" sz="2000" b="0" dirty="0">
                  <a:latin typeface="+mn-lt"/>
                </a:rPr>
                <a:t>Design algorithm</a:t>
              </a:r>
            </a:p>
            <a:p>
              <a:pPr>
                <a:spcBef>
                  <a:spcPct val="0"/>
                </a:spcBef>
                <a:buFontTx/>
                <a:buNone/>
              </a:pPr>
              <a:r>
                <a:rPr lang="en-AU" altLang="en-US" sz="2000" b="0" dirty="0">
                  <a:latin typeface="+mn-lt"/>
                </a:rPr>
                <a:t>Code solution</a:t>
              </a:r>
            </a:p>
            <a:p>
              <a:pPr>
                <a:spcBef>
                  <a:spcPct val="0"/>
                </a:spcBef>
                <a:buFontTx/>
                <a:buNone/>
              </a:pPr>
              <a:r>
                <a:rPr lang="en-AU" altLang="en-US" sz="2000" b="0" dirty="0">
                  <a:latin typeface="+mn-lt"/>
                </a:rPr>
                <a:t>Test and document</a:t>
              </a:r>
              <a:endParaRPr lang="en-US" altLang="en-US" sz="2000" b="0" dirty="0">
                <a:latin typeface="+mn-lt"/>
              </a:endParaRPr>
            </a:p>
            <a:p>
              <a:pPr>
                <a:spcBef>
                  <a:spcPct val="0"/>
                </a:spcBef>
                <a:buFontTx/>
                <a:buNone/>
              </a:pPr>
              <a:endParaRPr lang="en-AU" altLang="en-US" sz="2000" b="0" dirty="0">
                <a:latin typeface="+mn-lt"/>
              </a:endParaRPr>
            </a:p>
            <a:p>
              <a:pPr>
                <a:spcBef>
                  <a:spcPct val="0"/>
                </a:spcBef>
                <a:buFontTx/>
                <a:buNone/>
              </a:pPr>
              <a:r>
                <a:rPr lang="en-AU" altLang="en-US" sz="2000" b="0" dirty="0">
                  <a:latin typeface="+mn-lt"/>
                </a:rPr>
                <a:t>Record insights</a:t>
              </a:r>
            </a:p>
            <a:p>
              <a:pPr>
                <a:spcBef>
                  <a:spcPct val="0"/>
                </a:spcBef>
              </a:pPr>
              <a:endParaRPr lang="en-AU" altLang="en-US" sz="2000" b="0" dirty="0">
                <a:latin typeface="+mn-lt"/>
              </a:endParaRPr>
            </a:p>
            <a:p>
              <a:pPr>
                <a:spcBef>
                  <a:spcPct val="0"/>
                </a:spcBef>
              </a:pPr>
              <a:endParaRPr lang="en-AU" altLang="en-US" sz="2400" b="0" dirty="0">
                <a:latin typeface="+mn-lt"/>
              </a:endParaRPr>
            </a:p>
          </p:txBody>
        </p:sp>
        <p:sp>
          <p:nvSpPr>
            <p:cNvPr id="24" name="Line 22"/>
            <p:cNvSpPr>
              <a:spLocks noChangeShapeType="1"/>
            </p:cNvSpPr>
            <p:nvPr/>
          </p:nvSpPr>
          <p:spPr bwMode="auto">
            <a:xfrm flipV="1">
              <a:off x="2940" y="1052"/>
              <a:ext cx="1281" cy="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5" name="Line 23"/>
            <p:cNvSpPr>
              <a:spLocks noChangeShapeType="1"/>
            </p:cNvSpPr>
            <p:nvPr/>
          </p:nvSpPr>
          <p:spPr bwMode="auto">
            <a:xfrm>
              <a:off x="2940" y="1150"/>
              <a:ext cx="1236" cy="2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6" name="Line 24"/>
            <p:cNvSpPr>
              <a:spLocks noChangeShapeType="1"/>
            </p:cNvSpPr>
            <p:nvPr/>
          </p:nvSpPr>
          <p:spPr bwMode="auto">
            <a:xfrm flipV="1">
              <a:off x="3600" y="2016"/>
              <a:ext cx="57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 name="Line 25"/>
            <p:cNvSpPr>
              <a:spLocks noChangeShapeType="1"/>
            </p:cNvSpPr>
            <p:nvPr/>
          </p:nvSpPr>
          <p:spPr bwMode="auto">
            <a:xfrm flipV="1">
              <a:off x="3600" y="2208"/>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Line 26"/>
            <p:cNvSpPr>
              <a:spLocks noChangeShapeType="1"/>
            </p:cNvSpPr>
            <p:nvPr/>
          </p:nvSpPr>
          <p:spPr bwMode="auto">
            <a:xfrm flipV="1">
              <a:off x="3600" y="2400"/>
              <a:ext cx="5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 name="Line 27"/>
            <p:cNvSpPr>
              <a:spLocks noChangeShapeType="1"/>
            </p:cNvSpPr>
            <p:nvPr/>
          </p:nvSpPr>
          <p:spPr bwMode="auto">
            <a:xfrm>
              <a:off x="3600" y="2496"/>
              <a:ext cx="57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0" name="Line 28"/>
            <p:cNvSpPr>
              <a:spLocks noChangeShapeType="1"/>
            </p:cNvSpPr>
            <p:nvPr/>
          </p:nvSpPr>
          <p:spPr bwMode="auto">
            <a:xfrm>
              <a:off x="3600" y="2496"/>
              <a:ext cx="621"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pSp>
    </p:spTree>
    <p:extLst>
      <p:ext uri="{BB962C8B-B14F-4D97-AF65-F5344CB8AC3E}">
        <p14:creationId xmlns:p14="http://schemas.microsoft.com/office/powerpoint/2010/main" val="347555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Algorithms</a:t>
            </a:r>
            <a:endParaRPr lang="tr-TR" dirty="0"/>
          </a:p>
        </p:txBody>
      </p:sp>
      <p:sp>
        <p:nvSpPr>
          <p:cNvPr id="3" name="Content Placeholder 2"/>
          <p:cNvSpPr>
            <a:spLocks noGrp="1"/>
          </p:cNvSpPr>
          <p:nvPr>
            <p:ph idx="1"/>
          </p:nvPr>
        </p:nvSpPr>
        <p:spPr/>
        <p:txBody>
          <a:bodyPr/>
          <a:lstStyle/>
          <a:p>
            <a:r>
              <a:rPr lang="en-US" dirty="0"/>
              <a:t>Natural Language</a:t>
            </a:r>
          </a:p>
          <a:p>
            <a:r>
              <a:rPr lang="en-US" dirty="0"/>
              <a:t>Pseudocode</a:t>
            </a:r>
          </a:p>
          <a:p>
            <a:r>
              <a:rPr lang="en-US" dirty="0"/>
              <a:t>Flowcharts</a:t>
            </a:r>
          </a:p>
          <a:p>
            <a:r>
              <a:rPr lang="en-US" dirty="0"/>
              <a:t>Programming Languages</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17</a:t>
            </a:fld>
            <a:endParaRPr lang="tr-TR"/>
          </a:p>
        </p:txBody>
      </p:sp>
    </p:spTree>
    <p:extLst>
      <p:ext uri="{BB962C8B-B14F-4D97-AF65-F5344CB8AC3E}">
        <p14:creationId xmlns:p14="http://schemas.microsoft.com/office/powerpoint/2010/main" val="34188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tr-TR" dirty="0"/>
          </a:p>
        </p:txBody>
      </p:sp>
      <p:sp>
        <p:nvSpPr>
          <p:cNvPr id="3" name="Content Placeholder 2"/>
          <p:cNvSpPr>
            <a:spLocks noGrp="1"/>
          </p:cNvSpPr>
          <p:nvPr>
            <p:ph idx="1"/>
          </p:nvPr>
        </p:nvSpPr>
        <p:spPr/>
        <p:txBody>
          <a:bodyPr>
            <a:normAutofit lnSpcReduction="10000"/>
          </a:bodyPr>
          <a:lstStyle/>
          <a:p>
            <a:r>
              <a:rPr lang="en-US" dirty="0"/>
              <a:t>If student’s grade is greater than or equal to 90</a:t>
            </a:r>
          </a:p>
          <a:p>
            <a:pPr lvl="1"/>
            <a:r>
              <a:rPr lang="en-US" dirty="0"/>
              <a:t>Print “A”</a:t>
            </a:r>
          </a:p>
          <a:p>
            <a:r>
              <a:rPr lang="en-US" dirty="0"/>
              <a:t>Else If student’s grade is greater than or equal to 80</a:t>
            </a:r>
          </a:p>
          <a:p>
            <a:pPr lvl="1"/>
            <a:r>
              <a:rPr lang="en-US" dirty="0"/>
              <a:t>Print “B”</a:t>
            </a:r>
          </a:p>
          <a:p>
            <a:r>
              <a:rPr lang="en-US" dirty="0"/>
              <a:t>Else If student’s grade is greater than or equal to 70</a:t>
            </a:r>
          </a:p>
          <a:p>
            <a:pPr lvl="1"/>
            <a:r>
              <a:rPr lang="en-US" dirty="0"/>
              <a:t>Print “C”</a:t>
            </a:r>
            <a:endParaRPr lang="tr-TR" dirty="0"/>
          </a:p>
          <a:p>
            <a:r>
              <a:rPr lang="en-US" dirty="0"/>
              <a:t>Else If student’s grade is greater than or equal to 60</a:t>
            </a:r>
          </a:p>
          <a:p>
            <a:pPr lvl="1"/>
            <a:r>
              <a:rPr lang="en-US" dirty="0"/>
              <a:t>Print “D”</a:t>
            </a:r>
            <a:endParaRPr lang="tr-TR" dirty="0"/>
          </a:p>
          <a:p>
            <a:r>
              <a:rPr lang="en-US" dirty="0"/>
              <a:t>Else</a:t>
            </a:r>
          </a:p>
          <a:p>
            <a:pPr lvl="1"/>
            <a:r>
              <a:rPr lang="en-US" dirty="0"/>
              <a:t>Print “F”</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18</a:t>
            </a:fld>
            <a:endParaRPr lang="tr-TR"/>
          </a:p>
        </p:txBody>
      </p:sp>
    </p:spTree>
    <p:extLst>
      <p:ext uri="{BB962C8B-B14F-4D97-AF65-F5344CB8AC3E}">
        <p14:creationId xmlns:p14="http://schemas.microsoft.com/office/powerpoint/2010/main" val="2783860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tr-TR" dirty="0"/>
          </a:p>
        </p:txBody>
      </p:sp>
      <p:sp>
        <p:nvSpPr>
          <p:cNvPr id="3" name="Content Placeholder 2"/>
          <p:cNvSpPr>
            <a:spLocks noGrp="1"/>
          </p:cNvSpPr>
          <p:nvPr>
            <p:ph idx="1"/>
          </p:nvPr>
        </p:nvSpPr>
        <p:spPr/>
        <p:txBody>
          <a:bodyPr>
            <a:normAutofit/>
          </a:bodyPr>
          <a:lstStyle/>
          <a:p>
            <a:r>
              <a:rPr lang="en-US" dirty="0"/>
              <a:t>Set total to 0</a:t>
            </a:r>
          </a:p>
          <a:p>
            <a:r>
              <a:rPr lang="en-US" dirty="0"/>
              <a:t>Set </a:t>
            </a:r>
            <a:r>
              <a:rPr lang="en-US" dirty="0" err="1"/>
              <a:t>classCount</a:t>
            </a:r>
            <a:r>
              <a:rPr lang="en-US" dirty="0"/>
              <a:t> to 0</a:t>
            </a:r>
          </a:p>
          <a:p>
            <a:r>
              <a:rPr lang="en-US" dirty="0"/>
              <a:t>While more grades exist to input</a:t>
            </a:r>
          </a:p>
          <a:p>
            <a:pPr lvl="1"/>
            <a:r>
              <a:rPr lang="en-US" dirty="0"/>
              <a:t>Input the next grade</a:t>
            </a:r>
          </a:p>
          <a:p>
            <a:pPr lvl="1"/>
            <a:r>
              <a:rPr lang="en-US" dirty="0"/>
              <a:t>Add grade to total (total = total + grade)</a:t>
            </a:r>
          </a:p>
          <a:p>
            <a:pPr lvl="1"/>
            <a:r>
              <a:rPr lang="en-US" dirty="0"/>
              <a:t>Increment </a:t>
            </a:r>
            <a:r>
              <a:rPr lang="en-US" dirty="0" err="1"/>
              <a:t>classCount</a:t>
            </a:r>
            <a:r>
              <a:rPr lang="en-US" dirty="0"/>
              <a:t> (</a:t>
            </a:r>
            <a:r>
              <a:rPr lang="en-US" dirty="0" err="1"/>
              <a:t>classCount</a:t>
            </a:r>
            <a:r>
              <a:rPr lang="en-US" dirty="0"/>
              <a:t> = </a:t>
            </a:r>
            <a:r>
              <a:rPr lang="en-US" dirty="0" err="1"/>
              <a:t>classCount</a:t>
            </a:r>
            <a:r>
              <a:rPr lang="en-US" dirty="0"/>
              <a:t> + 1)</a:t>
            </a:r>
          </a:p>
          <a:p>
            <a:r>
              <a:rPr lang="en-US" dirty="0"/>
              <a:t>Set </a:t>
            </a:r>
            <a:r>
              <a:rPr lang="en-US" dirty="0" err="1"/>
              <a:t>classAverage</a:t>
            </a:r>
            <a:r>
              <a:rPr lang="en-US" dirty="0"/>
              <a:t> to total divided by </a:t>
            </a:r>
            <a:r>
              <a:rPr lang="en-US" dirty="0" err="1"/>
              <a:t>classCount</a:t>
            </a:r>
            <a:endParaRPr lang="en-US" dirty="0"/>
          </a:p>
          <a:p>
            <a:pPr lvl="1"/>
            <a:r>
              <a:rPr lang="en-US" dirty="0"/>
              <a:t>(</a:t>
            </a:r>
            <a:r>
              <a:rPr lang="en-US" dirty="0" err="1"/>
              <a:t>classAverage</a:t>
            </a:r>
            <a:r>
              <a:rPr lang="en-US" dirty="0"/>
              <a:t> = total / </a:t>
            </a:r>
            <a:r>
              <a:rPr lang="en-US" dirty="0" err="1"/>
              <a:t>classCount</a:t>
            </a:r>
            <a:r>
              <a:rPr lang="en-US" dirty="0"/>
              <a:t>)</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19</a:t>
            </a:fld>
            <a:endParaRPr lang="tr-TR"/>
          </a:p>
        </p:txBody>
      </p:sp>
    </p:spTree>
    <p:extLst>
      <p:ext uri="{BB962C8B-B14F-4D97-AF65-F5344CB8AC3E}">
        <p14:creationId xmlns:p14="http://schemas.microsoft.com/office/powerpoint/2010/main" val="89493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Engineering?</a:t>
            </a:r>
            <a:endParaRPr lang="tr-TR" dirty="0"/>
          </a:p>
        </p:txBody>
      </p:sp>
      <p:sp>
        <p:nvSpPr>
          <p:cNvPr id="3" name="Content Placeholder 2"/>
          <p:cNvSpPr>
            <a:spLocks noGrp="1"/>
          </p:cNvSpPr>
          <p:nvPr>
            <p:ph idx="1"/>
          </p:nvPr>
        </p:nvSpPr>
        <p:spPr>
          <a:xfrm>
            <a:off x="1217614" y="1828800"/>
            <a:ext cx="5308846" cy="4343400"/>
          </a:xfrm>
        </p:spPr>
        <p:txBody>
          <a:bodyPr/>
          <a:lstStyle/>
          <a:p>
            <a:r>
              <a:rPr lang="en-US" dirty="0"/>
              <a:t>Engineering is…</a:t>
            </a:r>
          </a:p>
          <a:p>
            <a:r>
              <a:rPr lang="en-US" dirty="0"/>
              <a:t>Analyzing problems</a:t>
            </a:r>
          </a:p>
          <a:p>
            <a:r>
              <a:rPr lang="en-US" dirty="0"/>
              <a:t>Solving problems</a:t>
            </a:r>
          </a:p>
          <a:p>
            <a:r>
              <a:rPr lang="en-US" dirty="0"/>
              <a:t>Using tools to create solutions</a:t>
            </a:r>
          </a:p>
          <a:p>
            <a:r>
              <a:rPr lang="en-US" dirty="0"/>
              <a:t>If a tool does not exist, an engineer may need to create the tool</a:t>
            </a:r>
          </a:p>
          <a:p>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2</a:t>
            </a:fld>
            <a:endParaRPr lang="tr-TR"/>
          </a:p>
        </p:txBody>
      </p:sp>
      <p:sp>
        <p:nvSpPr>
          <p:cNvPr id="5" name="Content Placeholder 2"/>
          <p:cNvSpPr txBox="1">
            <a:spLocks/>
          </p:cNvSpPr>
          <p:nvPr/>
        </p:nvSpPr>
        <p:spPr>
          <a:xfrm>
            <a:off x="6742484" y="1852613"/>
            <a:ext cx="4752528"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Engineering is not…</a:t>
            </a:r>
          </a:p>
          <a:p>
            <a:r>
              <a:rPr lang="en-US" dirty="0"/>
              <a:t>Memorizing</a:t>
            </a:r>
          </a:p>
          <a:p>
            <a:r>
              <a:rPr lang="en-US" dirty="0"/>
              <a:t>Answering questions</a:t>
            </a:r>
          </a:p>
          <a:p>
            <a:r>
              <a:rPr lang="en-US" dirty="0"/>
              <a:t>Finding the one right answer</a:t>
            </a:r>
          </a:p>
          <a:p>
            <a:r>
              <a:rPr lang="en-US" dirty="0"/>
              <a:t>An Engineer does not claim someone else’s solution as their own</a:t>
            </a:r>
          </a:p>
          <a:p>
            <a:endParaRPr lang="tr-TR" dirty="0"/>
          </a:p>
        </p:txBody>
      </p:sp>
    </p:spTree>
    <p:extLst>
      <p:ext uri="{BB962C8B-B14F-4D97-AF65-F5344CB8AC3E}">
        <p14:creationId xmlns:p14="http://schemas.microsoft.com/office/powerpoint/2010/main" val="1996529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Flowcharts</a:t>
            </a:r>
            <a:endParaRPr lang="tr-TR" dirty="0"/>
          </a:p>
        </p:txBody>
      </p:sp>
      <p:sp>
        <p:nvSpPr>
          <p:cNvPr id="3" name="Content Placeholder 2"/>
          <p:cNvSpPr>
            <a:spLocks noGrp="1"/>
          </p:cNvSpPr>
          <p:nvPr>
            <p:ph idx="1"/>
          </p:nvPr>
        </p:nvSpPr>
        <p:spPr/>
        <p:txBody>
          <a:bodyPr>
            <a:normAutofit lnSpcReduction="10000"/>
          </a:bodyPr>
          <a:lstStyle/>
          <a:p>
            <a:r>
              <a:rPr lang="en-US" dirty="0"/>
              <a:t>Visual representation of an algorithm</a:t>
            </a:r>
          </a:p>
          <a:p>
            <a:r>
              <a:rPr lang="en-US" dirty="0"/>
              <a:t>Symbols mostly used			Less used</a:t>
            </a:r>
          </a:p>
          <a:p>
            <a:pPr lvl="1"/>
            <a:endParaRPr lang="en-US" dirty="0"/>
          </a:p>
          <a:p>
            <a:pPr lvl="1"/>
            <a:r>
              <a:rPr lang="en-US" dirty="0"/>
              <a:t>Start/End					Document</a:t>
            </a:r>
          </a:p>
          <a:p>
            <a:pPr lvl="1"/>
            <a:endParaRPr lang="en-US" dirty="0"/>
          </a:p>
          <a:p>
            <a:pPr lvl="1"/>
            <a:r>
              <a:rPr lang="en-US" dirty="0"/>
              <a:t>Arrows					Magnetic Tape</a:t>
            </a:r>
          </a:p>
          <a:p>
            <a:pPr lvl="1"/>
            <a:endParaRPr lang="en-US" dirty="0"/>
          </a:p>
          <a:p>
            <a:pPr lvl="1"/>
            <a:r>
              <a:rPr lang="en-US" dirty="0"/>
              <a:t>Instructions				Display</a:t>
            </a:r>
          </a:p>
          <a:p>
            <a:pPr lvl="1"/>
            <a:endParaRPr lang="en-US" dirty="0"/>
          </a:p>
          <a:p>
            <a:pPr lvl="1"/>
            <a:r>
              <a:rPr lang="en-US" dirty="0" err="1"/>
              <a:t>Input/Output</a:t>
            </a:r>
            <a:r>
              <a:rPr lang="en-US" dirty="0"/>
              <a:t>				Manual Input</a:t>
            </a:r>
          </a:p>
          <a:p>
            <a:pPr lvl="1"/>
            <a:endParaRPr lang="en-US" dirty="0"/>
          </a:p>
          <a:p>
            <a:pPr lvl="1"/>
            <a:r>
              <a:rPr lang="en-US" dirty="0"/>
              <a:t>Conditional (Decision)</a:t>
            </a:r>
            <a:endParaRPr lang="tr-TR" dirty="0"/>
          </a:p>
        </p:txBody>
      </p:sp>
      <p:sp>
        <p:nvSpPr>
          <p:cNvPr id="5" name="Line 4"/>
          <p:cNvSpPr>
            <a:spLocks noChangeShapeType="1"/>
          </p:cNvSpPr>
          <p:nvPr/>
        </p:nvSpPr>
        <p:spPr bwMode="auto">
          <a:xfrm>
            <a:off x="4373714" y="3846782"/>
            <a:ext cx="1075353"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6" name="AutoShape 5"/>
          <p:cNvSpPr>
            <a:spLocks noChangeArrowheads="1"/>
          </p:cNvSpPr>
          <p:nvPr/>
        </p:nvSpPr>
        <p:spPr bwMode="auto">
          <a:xfrm>
            <a:off x="4304302" y="4266736"/>
            <a:ext cx="1152406" cy="376993"/>
          </a:xfrm>
          <a:prstGeom prst="flowChartProcess">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7" name="AutoShape 6"/>
          <p:cNvSpPr>
            <a:spLocks noChangeArrowheads="1"/>
          </p:cNvSpPr>
          <p:nvPr/>
        </p:nvSpPr>
        <p:spPr bwMode="auto">
          <a:xfrm>
            <a:off x="4150196" y="2970486"/>
            <a:ext cx="1306512" cy="430510"/>
          </a:xfrm>
          <a:prstGeom prst="flowChartTerminator">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8" name="AutoShape 7"/>
          <p:cNvSpPr>
            <a:spLocks noChangeArrowheads="1"/>
          </p:cNvSpPr>
          <p:nvPr/>
        </p:nvSpPr>
        <p:spPr bwMode="auto">
          <a:xfrm>
            <a:off x="4412241" y="4869160"/>
            <a:ext cx="998301" cy="430510"/>
          </a:xfrm>
          <a:prstGeom prst="flowChartInputOutpu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9" name="AutoShape 8"/>
          <p:cNvSpPr>
            <a:spLocks noChangeArrowheads="1"/>
          </p:cNvSpPr>
          <p:nvPr/>
        </p:nvSpPr>
        <p:spPr bwMode="auto">
          <a:xfrm>
            <a:off x="4592755" y="5446342"/>
            <a:ext cx="806938" cy="646954"/>
          </a:xfrm>
          <a:prstGeom prst="flowChartDecision">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0" name="AutoShape 9"/>
          <p:cNvSpPr>
            <a:spLocks noChangeArrowheads="1"/>
          </p:cNvSpPr>
          <p:nvPr/>
        </p:nvSpPr>
        <p:spPr bwMode="auto">
          <a:xfrm>
            <a:off x="8802533" y="2970486"/>
            <a:ext cx="883985" cy="395575"/>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a:off x="9062484" y="3554728"/>
            <a:ext cx="441244" cy="512951"/>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a:off x="8994312" y="4329165"/>
            <a:ext cx="577587" cy="408435"/>
          </a:xfrm>
          <a:prstGeom prst="flowChartDisplay">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2"/>
          <p:cNvSpPr>
            <a:spLocks noChangeArrowheads="1"/>
          </p:cNvSpPr>
          <p:nvPr/>
        </p:nvSpPr>
        <p:spPr bwMode="auto">
          <a:xfrm>
            <a:off x="8994312" y="5030164"/>
            <a:ext cx="578336" cy="369283"/>
          </a:xfrm>
          <a:prstGeom prst="flowChartManualIn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Slide Number Placeholder 3"/>
          <p:cNvSpPr>
            <a:spLocks noGrp="1"/>
          </p:cNvSpPr>
          <p:nvPr>
            <p:ph type="sldNum" sz="quarter" idx="12"/>
          </p:nvPr>
        </p:nvSpPr>
        <p:spPr/>
        <p:txBody>
          <a:bodyPr/>
          <a:lstStyle/>
          <a:p>
            <a:fld id="{F36C87F6-986D-49E6-AF40-1B3A1EE8064D}" type="slidenum">
              <a:rPr lang="tr-TR" smtClean="0"/>
              <a:t>20</a:t>
            </a:fld>
            <a:endParaRPr lang="tr-TR"/>
          </a:p>
        </p:txBody>
      </p:sp>
    </p:spTree>
    <p:extLst>
      <p:ext uri="{BB962C8B-B14F-4D97-AF65-F5344CB8AC3E}">
        <p14:creationId xmlns:p14="http://schemas.microsoft.com/office/powerpoint/2010/main" val="1760057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example</a:t>
            </a:r>
            <a:endParaRPr lang="tr-TR"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81" y="1828800"/>
            <a:ext cx="39909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3584181" y="6474619"/>
            <a:ext cx="51732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From https://en.wikipedia.org/wiki/Flowchart</a:t>
            </a:r>
          </a:p>
        </p:txBody>
      </p:sp>
      <p:sp>
        <p:nvSpPr>
          <p:cNvPr id="6" name="Slide Number Placeholder 5"/>
          <p:cNvSpPr>
            <a:spLocks noGrp="1"/>
          </p:cNvSpPr>
          <p:nvPr>
            <p:ph type="sldNum" sz="quarter" idx="12"/>
          </p:nvPr>
        </p:nvSpPr>
        <p:spPr/>
        <p:txBody>
          <a:bodyPr/>
          <a:lstStyle/>
          <a:p>
            <a:fld id="{F36C87F6-986D-49E6-AF40-1B3A1EE8064D}" type="slidenum">
              <a:rPr lang="tr-TR" smtClean="0"/>
              <a:t>21</a:t>
            </a:fld>
            <a:endParaRPr lang="tr-TR"/>
          </a:p>
        </p:txBody>
      </p:sp>
    </p:spTree>
    <p:extLst>
      <p:ext uri="{BB962C8B-B14F-4D97-AF65-F5344CB8AC3E}">
        <p14:creationId xmlns:p14="http://schemas.microsoft.com/office/powerpoint/2010/main" val="2594165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example</a:t>
            </a:r>
            <a:endParaRPr lang="tr-TR" dirty="0"/>
          </a:p>
        </p:txBody>
      </p:sp>
      <p:sp>
        <p:nvSpPr>
          <p:cNvPr id="3" name="Content Placeholder 2"/>
          <p:cNvSpPr>
            <a:spLocks noGrp="1"/>
          </p:cNvSpPr>
          <p:nvPr>
            <p:ph idx="1"/>
          </p:nvPr>
        </p:nvSpPr>
        <p:spPr/>
        <p:txBody>
          <a:bodyPr/>
          <a:lstStyle/>
          <a:p>
            <a:endParaRPr lang="tr-TR"/>
          </a:p>
        </p:txBody>
      </p:sp>
      <p:sp>
        <p:nvSpPr>
          <p:cNvPr id="5" name="Text Box 4"/>
          <p:cNvSpPr txBox="1">
            <a:spLocks noChangeArrowheads="1"/>
          </p:cNvSpPr>
          <p:nvPr/>
        </p:nvSpPr>
        <p:spPr bwMode="auto">
          <a:xfrm>
            <a:off x="3584181" y="6474619"/>
            <a:ext cx="40286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From http://www.smartdraw.com/</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4" y="1828800"/>
            <a:ext cx="5915197" cy="436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36C87F6-986D-49E6-AF40-1B3A1EE8064D}" type="slidenum">
              <a:rPr lang="tr-TR" smtClean="0"/>
              <a:t>22</a:t>
            </a:fld>
            <a:endParaRPr lang="tr-TR"/>
          </a:p>
        </p:txBody>
      </p:sp>
    </p:spTree>
    <p:extLst>
      <p:ext uri="{BB962C8B-B14F-4D97-AF65-F5344CB8AC3E}">
        <p14:creationId xmlns:p14="http://schemas.microsoft.com/office/powerpoint/2010/main" val="1953834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A2F9B37-6738-493F-8F40-34B2E32BF08B}" type="slidenum">
              <a:rPr lang="en-US" altLang="en-US" sz="1400"/>
              <a:pPr algn="r">
                <a:buClrTx/>
                <a:buSzPct val="75000"/>
                <a:buFontTx/>
                <a:buNone/>
              </a:pPr>
              <a:t>23</a:t>
            </a:fld>
            <a:endParaRPr lang="en-US" altLang="en-US" sz="1400"/>
          </a:p>
        </p:txBody>
      </p:sp>
      <p:sp>
        <p:nvSpPr>
          <p:cNvPr id="6146" name="Text Box 2"/>
          <p:cNvSpPr txBox="1">
            <a:spLocks noChangeArrowheads="1"/>
          </p:cNvSpPr>
          <p:nvPr/>
        </p:nvSpPr>
        <p:spPr bwMode="auto">
          <a:xfrm>
            <a:off x="2208212" y="3048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Objectives</a:t>
            </a:r>
          </a:p>
        </p:txBody>
      </p:sp>
      <p:sp>
        <p:nvSpPr>
          <p:cNvPr id="6147" name="Text Box 3"/>
          <p:cNvSpPr txBox="1">
            <a:spLocks noChangeArrowheads="1"/>
          </p:cNvSpPr>
          <p:nvPr/>
        </p:nvSpPr>
        <p:spPr bwMode="auto">
          <a:xfrm>
            <a:off x="1827212" y="1219200"/>
            <a:ext cx="8610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500"/>
              </a:spcBef>
              <a:buSzPct val="75000"/>
              <a:buFont typeface="Monotype Sorts" charset="2"/>
              <a:buChar char=""/>
            </a:pPr>
            <a:r>
              <a:rPr lang="en-US" altLang="en-US" sz="2000"/>
              <a:t>To understand computer basics, programs, and operating systems (§§1.2–1.4).</a:t>
            </a:r>
          </a:p>
          <a:p>
            <a:pPr>
              <a:spcBef>
                <a:spcPts val="500"/>
              </a:spcBef>
              <a:buSzPct val="75000"/>
              <a:buFont typeface="Monotype Sorts" charset="2"/>
              <a:buChar char=""/>
            </a:pPr>
            <a:r>
              <a:rPr lang="en-US" altLang="en-US" sz="2000"/>
              <a:t>To describe the relationship between Java and the World Wide Web (§1.5).</a:t>
            </a:r>
          </a:p>
          <a:p>
            <a:pPr>
              <a:spcBef>
                <a:spcPts val="500"/>
              </a:spcBef>
              <a:buSzPct val="75000"/>
              <a:buFont typeface="Monotype Sorts" charset="2"/>
              <a:buChar char=""/>
            </a:pPr>
            <a:r>
              <a:rPr lang="en-US" altLang="en-US" sz="2000"/>
              <a:t>To understand the meaning of Java language specification, API, JDK, and IDE (§1.6).</a:t>
            </a:r>
          </a:p>
          <a:p>
            <a:pPr>
              <a:spcBef>
                <a:spcPts val="500"/>
              </a:spcBef>
              <a:buSzPct val="75000"/>
              <a:buFont typeface="Monotype Sorts" charset="2"/>
              <a:buChar char=""/>
            </a:pPr>
            <a:r>
              <a:rPr lang="en-US" altLang="en-US" sz="2000"/>
              <a:t>To write a simple Java program (§1.7).</a:t>
            </a:r>
          </a:p>
          <a:p>
            <a:pPr>
              <a:spcBef>
                <a:spcPts val="500"/>
              </a:spcBef>
              <a:buSzPct val="75000"/>
              <a:buFont typeface="Monotype Sorts" charset="2"/>
              <a:buChar char=""/>
            </a:pPr>
            <a:r>
              <a:rPr lang="en-US" altLang="en-US" sz="2000"/>
              <a:t>To display output on the console (§1.7).</a:t>
            </a:r>
          </a:p>
          <a:p>
            <a:pPr>
              <a:spcBef>
                <a:spcPts val="500"/>
              </a:spcBef>
              <a:buSzPct val="75000"/>
              <a:buFont typeface="Monotype Sorts" charset="2"/>
              <a:buChar char=""/>
            </a:pPr>
            <a:r>
              <a:rPr lang="en-US" altLang="en-US" sz="2000"/>
              <a:t>To explain the basic syntax of a Java program (§1.7).</a:t>
            </a:r>
          </a:p>
          <a:p>
            <a:pPr>
              <a:spcBef>
                <a:spcPts val="500"/>
              </a:spcBef>
              <a:buSzPct val="75000"/>
              <a:buFont typeface="Monotype Sorts" charset="2"/>
              <a:buChar char=""/>
            </a:pPr>
            <a:r>
              <a:rPr lang="en-US" altLang="en-US" sz="2000"/>
              <a:t>To create, compile, and run Java programs (§1.8).</a:t>
            </a:r>
          </a:p>
          <a:p>
            <a:pPr>
              <a:spcBef>
                <a:spcPts val="500"/>
              </a:spcBef>
              <a:buSzPct val="75000"/>
              <a:buFont typeface="Monotype Sorts" charset="2"/>
              <a:buChar char=""/>
            </a:pPr>
            <a:r>
              <a:rPr lang="en-US" altLang="en-US" sz="2000"/>
              <a:t>To use sound Java programming style and document programs properly (§1.9).</a:t>
            </a:r>
          </a:p>
          <a:p>
            <a:pPr>
              <a:spcBef>
                <a:spcPts val="500"/>
              </a:spcBef>
              <a:buSzPct val="75000"/>
              <a:buFont typeface="Monotype Sorts" charset="2"/>
              <a:buChar char=""/>
            </a:pPr>
            <a:r>
              <a:rPr lang="en-US" altLang="en-US" sz="2000"/>
              <a:t>To explain the differences between syntax errors, runtime errors, and logic errors (§1.10).</a:t>
            </a:r>
          </a:p>
          <a:p>
            <a:pPr>
              <a:spcBef>
                <a:spcPts val="500"/>
              </a:spcBef>
              <a:buSzPct val="75000"/>
              <a:buFont typeface="Monotype Sorts" charset="2"/>
              <a:buChar char=""/>
            </a:pPr>
            <a:r>
              <a:rPr lang="en-US" altLang="en-US" sz="2000"/>
              <a:t>To develop Java programs using NetBeans (§1.11).</a:t>
            </a:r>
          </a:p>
          <a:p>
            <a:pPr>
              <a:spcBef>
                <a:spcPts val="500"/>
              </a:spcBef>
              <a:buSzPct val="75000"/>
              <a:buFont typeface="Monotype Sorts" charset="2"/>
              <a:buChar char=""/>
            </a:pPr>
            <a:r>
              <a:rPr lang="en-US" altLang="en-US" sz="2000"/>
              <a:t>To develop Java programs using Eclipse (§1.12).</a:t>
            </a:r>
          </a:p>
        </p:txBody>
      </p:sp>
    </p:spTree>
    <p:extLst>
      <p:ext uri="{BB962C8B-B14F-4D97-AF65-F5344CB8AC3E}">
        <p14:creationId xmlns:p14="http://schemas.microsoft.com/office/powerpoint/2010/main" val="34028063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B1C06B6-5A1E-4F9E-99D5-8163594C7511}" type="slidenum">
              <a:rPr lang="en-US" altLang="en-US" sz="1400"/>
              <a:pPr algn="r">
                <a:buClrTx/>
                <a:buSzPct val="75000"/>
                <a:buFontTx/>
                <a:buNone/>
              </a:pPr>
              <a:t>24</a:t>
            </a:fld>
            <a:endParaRPr lang="en-US" altLang="en-US" sz="1400"/>
          </a:p>
        </p:txBody>
      </p:sp>
      <p:sp>
        <p:nvSpPr>
          <p:cNvPr id="7170" name="Text Box 2"/>
          <p:cNvSpPr txBox="1">
            <a:spLocks noChangeArrowheads="1"/>
          </p:cNvSpPr>
          <p:nvPr/>
        </p:nvSpPr>
        <p:spPr bwMode="auto">
          <a:xfrm>
            <a:off x="2208212" y="3048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What is a Computer?</a:t>
            </a:r>
          </a:p>
        </p:txBody>
      </p:sp>
      <p:sp>
        <p:nvSpPr>
          <p:cNvPr id="7171"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1827212" y="1447800"/>
            <a:ext cx="8153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cs typeface="Times New Roman" panose="02020603050405020304" pitchFamily="18" charset="0"/>
              </a:rPr>
              <a:t>A computer consists of a CPU, memory, hard disk, floppy disk, monitor, printer, and communication devices</a:t>
            </a:r>
            <a:r>
              <a:rPr lang="en-US" altLang="en-US"/>
              <a:t>.</a:t>
            </a:r>
          </a:p>
        </p:txBody>
      </p:sp>
      <p:sp>
        <p:nvSpPr>
          <p:cNvPr id="7173"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4"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Rectangle 7"/>
          <p:cNvSpPr>
            <a:spLocks noChangeArrowheads="1"/>
          </p:cNvSpPr>
          <p:nvPr/>
        </p:nvSpPr>
        <p:spPr bwMode="auto">
          <a:xfrm>
            <a:off x="1522412" y="27971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176" name="Object 8"/>
          <p:cNvGraphicFramePr>
            <a:graphicFrameLocks noChangeAspect="1"/>
          </p:cNvGraphicFramePr>
          <p:nvPr/>
        </p:nvGraphicFramePr>
        <p:xfrm>
          <a:off x="1674812" y="3352801"/>
          <a:ext cx="8839200" cy="2200275"/>
        </p:xfrm>
        <a:graphic>
          <a:graphicData uri="http://schemas.openxmlformats.org/presentationml/2006/ole">
            <mc:AlternateContent xmlns:mc="http://schemas.openxmlformats.org/markup-compatibility/2006">
              <mc:Choice xmlns:v="urn:schemas-microsoft-com:vml" Requires="v">
                <p:oleObj spid="_x0000_s2073" r:id="rId4" imgW="5086800" imgH="1261800" progId="">
                  <p:embed/>
                </p:oleObj>
              </mc:Choice>
              <mc:Fallback>
                <p:oleObj r:id="rId4" imgW="5086800" imgH="1261800" progId="">
                  <p:embed/>
                  <p:pic>
                    <p:nvPicPr>
                      <p:cNvPr id="717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3352801"/>
                        <a:ext cx="8839200" cy="22002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959696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93029DF-892F-479C-BAB9-E99062050A70}" type="slidenum">
              <a:rPr lang="en-US" altLang="en-US" sz="1400"/>
              <a:pPr algn="r">
                <a:buClrTx/>
                <a:buSzPct val="75000"/>
                <a:buFontTx/>
                <a:buNone/>
              </a:pPr>
              <a:t>25</a:t>
            </a:fld>
            <a:endParaRPr lang="en-US" altLang="en-US" sz="1400"/>
          </a:p>
        </p:txBody>
      </p:sp>
      <p:sp>
        <p:nvSpPr>
          <p:cNvPr id="8194" name="Text Box 2"/>
          <p:cNvSpPr txBox="1">
            <a:spLocks noChangeArrowheads="1"/>
          </p:cNvSpPr>
          <p:nvPr/>
        </p:nvSpPr>
        <p:spPr bwMode="auto">
          <a:xfrm>
            <a:off x="2208212"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CPU</a:t>
            </a:r>
          </a:p>
        </p:txBody>
      </p:sp>
      <p:sp>
        <p:nvSpPr>
          <p:cNvPr id="8195"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Text Box 4"/>
          <p:cNvSpPr txBox="1">
            <a:spLocks noChangeArrowheads="1"/>
          </p:cNvSpPr>
          <p:nvPr/>
        </p:nvSpPr>
        <p:spPr bwMode="auto">
          <a:xfrm>
            <a:off x="1827212" y="1066801"/>
            <a:ext cx="8610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8197"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8"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8199" name="Object 7"/>
          <p:cNvGraphicFramePr>
            <a:graphicFrameLocks noChangeAspect="1"/>
          </p:cNvGraphicFramePr>
          <p:nvPr/>
        </p:nvGraphicFramePr>
        <p:xfrm>
          <a:off x="1828801" y="3657601"/>
          <a:ext cx="8455025" cy="2098675"/>
        </p:xfrm>
        <a:graphic>
          <a:graphicData uri="http://schemas.openxmlformats.org/presentationml/2006/ole">
            <mc:AlternateContent xmlns:mc="http://schemas.openxmlformats.org/markup-compatibility/2006">
              <mc:Choice xmlns:v="urn:schemas-microsoft-com:vml" Requires="v">
                <p:oleObj spid="_x0000_s3097" r:id="rId4" imgW="5082480" imgH="1260000" progId="">
                  <p:embed/>
                </p:oleObj>
              </mc:Choice>
              <mc:Fallback>
                <p:oleObj r:id="rId4" imgW="5082480" imgH="1260000" progId="">
                  <p:embed/>
                  <p:pic>
                    <p:nvPicPr>
                      <p:cNvPr id="819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3657601"/>
                        <a:ext cx="8455025" cy="20986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608167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C0FE149-1972-408E-ADF7-3B8B8E0D57DA}" type="slidenum">
              <a:rPr lang="en-US" altLang="en-US" sz="1400"/>
              <a:pPr algn="r">
                <a:buClrTx/>
                <a:buSzPct val="75000"/>
                <a:buFontTx/>
                <a:buNone/>
              </a:pPr>
              <a:t>26</a:t>
            </a:fld>
            <a:endParaRPr lang="en-US" altLang="en-US" sz="1400"/>
          </a:p>
        </p:txBody>
      </p:sp>
      <p:sp>
        <p:nvSpPr>
          <p:cNvPr id="9218" name="Text Box 2"/>
          <p:cNvSpPr txBox="1">
            <a:spLocks noChangeArrowheads="1"/>
          </p:cNvSpPr>
          <p:nvPr/>
        </p:nvSpPr>
        <p:spPr bwMode="auto">
          <a:xfrm>
            <a:off x="2208212"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Memory</a:t>
            </a:r>
          </a:p>
        </p:txBody>
      </p:sp>
      <p:sp>
        <p:nvSpPr>
          <p:cNvPr id="9219"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Text Box 4"/>
          <p:cNvSpPr txBox="1">
            <a:spLocks noChangeArrowheads="1"/>
          </p:cNvSpPr>
          <p:nvPr/>
        </p:nvSpPr>
        <p:spPr bwMode="auto">
          <a:xfrm>
            <a:off x="1827212" y="1066801"/>
            <a:ext cx="8610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i="1">
                <a:cs typeface="Courier New" panose="02070309020205020404" pitchFamily="49" charset="0"/>
              </a:rPr>
              <a:t>Memory</a:t>
            </a:r>
            <a:r>
              <a:rPr lang="en-US" altLang="en-US">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9221"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9223" name="Object 7"/>
          <p:cNvGraphicFramePr>
            <a:graphicFrameLocks noChangeAspect="1"/>
          </p:cNvGraphicFramePr>
          <p:nvPr/>
        </p:nvGraphicFramePr>
        <p:xfrm>
          <a:off x="1828801" y="3657601"/>
          <a:ext cx="8378825" cy="2079625"/>
        </p:xfrm>
        <a:graphic>
          <a:graphicData uri="http://schemas.openxmlformats.org/presentationml/2006/ole">
            <mc:AlternateContent xmlns:mc="http://schemas.openxmlformats.org/markup-compatibility/2006">
              <mc:Choice xmlns:v="urn:schemas-microsoft-com:vml" Requires="v">
                <p:oleObj spid="_x0000_s4121" r:id="rId4" imgW="5082480" imgH="1260000" progId="">
                  <p:embed/>
                </p:oleObj>
              </mc:Choice>
              <mc:Fallback>
                <p:oleObj r:id="rId4" imgW="5082480" imgH="1260000" progId="">
                  <p:embed/>
                  <p:pic>
                    <p:nvPicPr>
                      <p:cNvPr id="92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3657601"/>
                        <a:ext cx="8378825" cy="20796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58871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E987026-40F5-48FE-9B7A-FFA84059670A}" type="slidenum">
              <a:rPr lang="en-US" altLang="en-US" sz="1400"/>
              <a:pPr algn="r">
                <a:buClrTx/>
                <a:buSzPct val="75000"/>
                <a:buFontTx/>
                <a:buNone/>
              </a:pPr>
              <a:t>27</a:t>
            </a:fld>
            <a:endParaRPr lang="en-US" altLang="en-US" sz="1400"/>
          </a:p>
        </p:txBody>
      </p:sp>
      <p:sp>
        <p:nvSpPr>
          <p:cNvPr id="10242"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How Data is Stored?</a:t>
            </a:r>
          </a:p>
        </p:txBody>
      </p:sp>
      <p:sp>
        <p:nvSpPr>
          <p:cNvPr id="10243" name="Text Box 3"/>
          <p:cNvSpPr txBox="1">
            <a:spLocks noChangeArrowheads="1"/>
          </p:cNvSpPr>
          <p:nvPr/>
        </p:nvSpPr>
        <p:spPr bwMode="auto">
          <a:xfrm>
            <a:off x="1751012" y="990600"/>
            <a:ext cx="4800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500"/>
              </a:spcBef>
              <a:buSzPct val="75000"/>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0244" name="Rectangle 4"/>
          <p:cNvSpPr>
            <a:spLocks noChangeArrowheads="1"/>
          </p:cNvSpPr>
          <p:nvPr/>
        </p:nvSpPr>
        <p:spPr bwMode="auto">
          <a:xfrm>
            <a:off x="4684712" y="23717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612" y="1828800"/>
            <a:ext cx="4114800" cy="3086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9978357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B140CA4-45B2-404C-BB25-610671DDC037}" type="slidenum">
              <a:rPr lang="en-US" altLang="en-US" sz="1400"/>
              <a:pPr algn="r">
                <a:buClrTx/>
                <a:buSzPct val="75000"/>
                <a:buFontTx/>
                <a:buNone/>
              </a:pPr>
              <a:t>28</a:t>
            </a:fld>
            <a:endParaRPr lang="en-US" altLang="en-US" sz="1400"/>
          </a:p>
        </p:txBody>
      </p:sp>
      <p:sp>
        <p:nvSpPr>
          <p:cNvPr id="11266" name="Text Box 2"/>
          <p:cNvSpPr txBox="1">
            <a:spLocks noChangeArrowheads="1"/>
          </p:cNvSpPr>
          <p:nvPr/>
        </p:nvSpPr>
        <p:spPr bwMode="auto">
          <a:xfrm>
            <a:off x="2208212" y="28575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Storage Devices</a:t>
            </a:r>
          </a:p>
        </p:txBody>
      </p:sp>
      <p:sp>
        <p:nvSpPr>
          <p:cNvPr id="11267"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Text Box 4"/>
          <p:cNvSpPr txBox="1">
            <a:spLocks noChangeArrowheads="1"/>
          </p:cNvSpPr>
          <p:nvPr/>
        </p:nvSpPr>
        <p:spPr bwMode="auto">
          <a:xfrm>
            <a:off x="1827212" y="1066801"/>
            <a:ext cx="8610600" cy="1941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11269"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1271" name="Object 7"/>
          <p:cNvGraphicFramePr>
            <a:graphicFrameLocks noChangeAspect="1"/>
          </p:cNvGraphicFramePr>
          <p:nvPr/>
        </p:nvGraphicFramePr>
        <p:xfrm>
          <a:off x="1905001" y="3733801"/>
          <a:ext cx="8455025" cy="2098675"/>
        </p:xfrm>
        <a:graphic>
          <a:graphicData uri="http://schemas.openxmlformats.org/presentationml/2006/ole">
            <mc:AlternateContent xmlns:mc="http://schemas.openxmlformats.org/markup-compatibility/2006">
              <mc:Choice xmlns:v="urn:schemas-microsoft-com:vml" Requires="v">
                <p:oleObj spid="_x0000_s5145" r:id="rId4" imgW="5082480" imgH="1260000" progId="">
                  <p:embed/>
                </p:oleObj>
              </mc:Choice>
              <mc:Fallback>
                <p:oleObj r:id="rId4" imgW="5082480" imgH="1260000" progId="">
                  <p:embed/>
                  <p:pic>
                    <p:nvPicPr>
                      <p:cNvPr id="112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1" y="3733801"/>
                        <a:ext cx="8455025" cy="20986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84456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F0A31E4-BCE3-4724-8D43-7DA65CAA2C44}" type="slidenum">
              <a:rPr lang="en-US" altLang="en-US" sz="1400"/>
              <a:pPr algn="r">
                <a:buClrTx/>
                <a:buSzPct val="75000"/>
                <a:buFontTx/>
                <a:buNone/>
              </a:pPr>
              <a:t>29</a:t>
            </a:fld>
            <a:endParaRPr lang="en-US" altLang="en-US" sz="1400"/>
          </a:p>
        </p:txBody>
      </p:sp>
      <p:sp>
        <p:nvSpPr>
          <p:cNvPr id="12290" name="Text Box 2"/>
          <p:cNvSpPr txBox="1">
            <a:spLocks noChangeArrowheads="1"/>
          </p:cNvSpPr>
          <p:nvPr/>
        </p:nvSpPr>
        <p:spPr bwMode="auto">
          <a:xfrm>
            <a:off x="2208212" y="285750"/>
            <a:ext cx="77724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Output Devices: Monitor</a:t>
            </a:r>
          </a:p>
        </p:txBody>
      </p:sp>
      <p:sp>
        <p:nvSpPr>
          <p:cNvPr id="12291"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Text Box 4"/>
          <p:cNvSpPr txBox="1">
            <a:spLocks noChangeArrowheads="1"/>
          </p:cNvSpPr>
          <p:nvPr/>
        </p:nvSpPr>
        <p:spPr bwMode="auto">
          <a:xfrm>
            <a:off x="1827212" y="1066800"/>
            <a:ext cx="8610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cs typeface="Courier New" panose="02070309020205020404" pitchFamily="49" charset="0"/>
              </a:rPr>
              <a:t>The monitor displays information (text and graphics). The resolution and dot pitch determine the quality of the display.</a:t>
            </a:r>
            <a:r>
              <a:rPr lang="en-US" altLang="en-US">
                <a:latin typeface="Courier New" panose="02070309020205020404" pitchFamily="49" charset="0"/>
                <a:cs typeface="Courier New" panose="02070309020205020404" pitchFamily="49" charset="0"/>
              </a:rPr>
              <a:t>  </a:t>
            </a:r>
          </a:p>
        </p:txBody>
      </p:sp>
      <p:sp>
        <p:nvSpPr>
          <p:cNvPr id="12293"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2295" name="Object 7"/>
          <p:cNvGraphicFramePr>
            <a:graphicFrameLocks noChangeAspect="1"/>
          </p:cNvGraphicFramePr>
          <p:nvPr/>
        </p:nvGraphicFramePr>
        <p:xfrm>
          <a:off x="1827213" y="2895601"/>
          <a:ext cx="8532813" cy="2117725"/>
        </p:xfrm>
        <a:graphic>
          <a:graphicData uri="http://schemas.openxmlformats.org/presentationml/2006/ole">
            <mc:AlternateContent xmlns:mc="http://schemas.openxmlformats.org/markup-compatibility/2006">
              <mc:Choice xmlns:v="urn:schemas-microsoft-com:vml" Requires="v">
                <p:oleObj spid="_x0000_s6169" r:id="rId4" imgW="5082480" imgH="1260000" progId="">
                  <p:embed/>
                </p:oleObj>
              </mc:Choice>
              <mc:Fallback>
                <p:oleObj r:id="rId4" imgW="5082480" imgH="1260000" progId="">
                  <p:embed/>
                  <p:pic>
                    <p:nvPicPr>
                      <p:cNvPr id="122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3" y="2895601"/>
                        <a:ext cx="8532813" cy="21177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5313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tr-TR" dirty="0"/>
          </a:p>
        </p:txBody>
      </p:sp>
      <p:sp>
        <p:nvSpPr>
          <p:cNvPr id="3" name="Content Placeholder 2"/>
          <p:cNvSpPr>
            <a:spLocks noGrp="1"/>
          </p:cNvSpPr>
          <p:nvPr>
            <p:ph idx="1"/>
          </p:nvPr>
        </p:nvSpPr>
        <p:spPr/>
        <p:txBody>
          <a:bodyPr/>
          <a:lstStyle/>
          <a:p>
            <a:r>
              <a:rPr lang="en-US" dirty="0"/>
              <a:t>What is an algorithm?</a:t>
            </a:r>
          </a:p>
          <a:p>
            <a:r>
              <a:rPr lang="en-US" dirty="0"/>
              <a:t>Components of an algorithm</a:t>
            </a:r>
          </a:p>
          <a:p>
            <a:r>
              <a:rPr lang="en-US" dirty="0"/>
              <a:t>How to express algorithms</a:t>
            </a:r>
          </a:p>
          <a:p>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3</a:t>
            </a:fld>
            <a:endParaRPr lang="tr-TR"/>
          </a:p>
        </p:txBody>
      </p:sp>
    </p:spTree>
    <p:extLst>
      <p:ext uri="{BB962C8B-B14F-4D97-AF65-F5344CB8AC3E}">
        <p14:creationId xmlns:p14="http://schemas.microsoft.com/office/powerpoint/2010/main" val="3842716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916698E-8DB0-4DAD-9C51-4383A44D6E97}" type="slidenum">
              <a:rPr lang="en-US" altLang="en-US" sz="1400"/>
              <a:pPr algn="r">
                <a:buClrTx/>
                <a:buSzPct val="75000"/>
                <a:buFontTx/>
                <a:buNone/>
              </a:pPr>
              <a:t>30</a:t>
            </a:fld>
            <a:endParaRPr lang="en-US" altLang="en-US" sz="1400"/>
          </a:p>
        </p:txBody>
      </p:sp>
      <p:sp>
        <p:nvSpPr>
          <p:cNvPr id="13314" name="Text Box 2"/>
          <p:cNvSpPr txBox="1">
            <a:spLocks noChangeArrowheads="1"/>
          </p:cNvSpPr>
          <p:nvPr/>
        </p:nvSpPr>
        <p:spPr bwMode="auto">
          <a:xfrm>
            <a:off x="1827212" y="3048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Monitor Resolution and Dot Pitch</a:t>
            </a:r>
          </a:p>
        </p:txBody>
      </p:sp>
      <p:sp>
        <p:nvSpPr>
          <p:cNvPr id="13315"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6" name="Text Box 4"/>
          <p:cNvSpPr txBox="1">
            <a:spLocks noChangeArrowheads="1"/>
          </p:cNvSpPr>
          <p:nvPr/>
        </p:nvSpPr>
        <p:spPr bwMode="auto">
          <a:xfrm>
            <a:off x="3122612" y="1066800"/>
            <a:ext cx="7543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t>The </a:t>
            </a:r>
            <a:r>
              <a:rPr lang="en-US" altLang="en-US" i="1"/>
              <a:t>screen resolution</a:t>
            </a:r>
            <a:r>
              <a:rPr lang="en-US" altLang="en-US"/>
              <a:t> specifies the number of pixels in horizontal and vertical dimensions of the display device. </a:t>
            </a:r>
            <a:r>
              <a:rPr lang="en-US" altLang="en-US" i="1"/>
              <a:t>Pixels</a:t>
            </a:r>
            <a:r>
              <a:rPr lang="en-US" altLang="en-US"/>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3317"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9" name="Text Box 7"/>
          <p:cNvSpPr txBox="1">
            <a:spLocks noChangeArrowheads="1"/>
          </p:cNvSpPr>
          <p:nvPr/>
        </p:nvSpPr>
        <p:spPr bwMode="auto">
          <a:xfrm>
            <a:off x="1674812" y="1066801"/>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i="1">
                <a:cs typeface="Courier New" panose="02070309020205020404" pitchFamily="49" charset="0"/>
              </a:rPr>
              <a:t>resolution</a:t>
            </a:r>
          </a:p>
        </p:txBody>
      </p:sp>
      <p:sp>
        <p:nvSpPr>
          <p:cNvPr id="13320" name="Text Box 8"/>
          <p:cNvSpPr txBox="1">
            <a:spLocks noChangeArrowheads="1"/>
          </p:cNvSpPr>
          <p:nvPr/>
        </p:nvSpPr>
        <p:spPr bwMode="auto">
          <a:xfrm>
            <a:off x="3122612" y="4648200"/>
            <a:ext cx="75438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a:t>The </a:t>
            </a:r>
            <a:r>
              <a:rPr lang="en-US" altLang="en-US" i="1"/>
              <a:t>dot pitch</a:t>
            </a:r>
            <a:r>
              <a:rPr lang="en-US" altLang="en-US"/>
              <a:t> is the amount of space between pixels, measured in millimeters. The smaller the dot pitch, the sharper the display.</a:t>
            </a:r>
          </a:p>
        </p:txBody>
      </p:sp>
      <p:sp>
        <p:nvSpPr>
          <p:cNvPr id="13321" name="Text Box 9"/>
          <p:cNvSpPr txBox="1">
            <a:spLocks noChangeArrowheads="1"/>
          </p:cNvSpPr>
          <p:nvPr/>
        </p:nvSpPr>
        <p:spPr bwMode="auto">
          <a:xfrm>
            <a:off x="1674812" y="4648201"/>
            <a:ext cx="1447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i="1">
                <a:cs typeface="Courier New" panose="02070309020205020404" pitchFamily="49" charset="0"/>
              </a:rPr>
              <a:t>dot pitch</a:t>
            </a:r>
          </a:p>
        </p:txBody>
      </p:sp>
    </p:spTree>
    <p:extLst>
      <p:ext uri="{BB962C8B-B14F-4D97-AF65-F5344CB8AC3E}">
        <p14:creationId xmlns:p14="http://schemas.microsoft.com/office/powerpoint/2010/main" val="142564759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0FABCA0-BBBD-4860-84DC-70A011CDB6E8}" type="slidenum">
              <a:rPr lang="en-US" altLang="en-US" sz="1400"/>
              <a:pPr algn="r">
                <a:buClrTx/>
                <a:buSzPct val="75000"/>
                <a:buFontTx/>
                <a:buNone/>
              </a:pPr>
              <a:t>31</a:t>
            </a:fld>
            <a:endParaRPr lang="en-US" altLang="en-US" sz="1400"/>
          </a:p>
        </p:txBody>
      </p:sp>
      <p:sp>
        <p:nvSpPr>
          <p:cNvPr id="14338" name="Text Box 2"/>
          <p:cNvSpPr txBox="1">
            <a:spLocks noChangeArrowheads="1"/>
          </p:cNvSpPr>
          <p:nvPr/>
        </p:nvSpPr>
        <p:spPr bwMode="auto">
          <a:xfrm>
            <a:off x="2208212" y="285750"/>
            <a:ext cx="77724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Communication Devices</a:t>
            </a:r>
          </a:p>
        </p:txBody>
      </p:sp>
      <p:sp>
        <p:nvSpPr>
          <p:cNvPr id="14339" name="Rectangle 3"/>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Text Box 4"/>
          <p:cNvSpPr txBox="1">
            <a:spLocks noChangeArrowheads="1"/>
          </p:cNvSpPr>
          <p:nvPr/>
        </p:nvSpPr>
        <p:spPr bwMode="auto">
          <a:xfrm>
            <a:off x="1827212" y="914400"/>
            <a:ext cx="8610600" cy="3141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375"/>
              </a:spcBef>
              <a:buSzPct val="75000"/>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14341" name="Rectangle 5"/>
          <p:cNvSpPr>
            <a:spLocks noChangeArrowheads="1"/>
          </p:cNvSpPr>
          <p:nvPr/>
        </p:nvSpPr>
        <p:spPr bwMode="auto">
          <a:xfrm>
            <a:off x="3594100"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Rectangle 6"/>
          <p:cNvSpPr>
            <a:spLocks noChangeArrowheads="1"/>
          </p:cNvSpPr>
          <p:nvPr/>
        </p:nvSpPr>
        <p:spPr bwMode="auto">
          <a:xfrm>
            <a:off x="3656012" y="25812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4343" name="Object 7"/>
          <p:cNvGraphicFramePr>
            <a:graphicFrameLocks noChangeAspect="1"/>
          </p:cNvGraphicFramePr>
          <p:nvPr/>
        </p:nvGraphicFramePr>
        <p:xfrm>
          <a:off x="1981201" y="4114801"/>
          <a:ext cx="8224837" cy="2041525"/>
        </p:xfrm>
        <a:graphic>
          <a:graphicData uri="http://schemas.openxmlformats.org/presentationml/2006/ole">
            <mc:AlternateContent xmlns:mc="http://schemas.openxmlformats.org/markup-compatibility/2006">
              <mc:Choice xmlns:v="urn:schemas-microsoft-com:vml" Requires="v">
                <p:oleObj spid="_x0000_s7193" r:id="rId4" imgW="5082480" imgH="1260000" progId="">
                  <p:embed/>
                </p:oleObj>
              </mc:Choice>
              <mc:Fallback>
                <p:oleObj r:id="rId4" imgW="5082480" imgH="1260000" progId="">
                  <p:embed/>
                  <p:pic>
                    <p:nvPicPr>
                      <p:cNvPr id="1434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4114801"/>
                        <a:ext cx="8224837" cy="20415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04830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1DE9A00-2626-4F63-A42E-DD30F936C2FC}" type="slidenum">
              <a:rPr lang="en-US" altLang="en-US" sz="1400"/>
              <a:pPr algn="r">
                <a:buClrTx/>
                <a:buSzPct val="75000"/>
                <a:buFontTx/>
                <a:buNone/>
              </a:pPr>
              <a:t>32</a:t>
            </a:fld>
            <a:endParaRPr lang="en-US" altLang="en-US" sz="1400"/>
          </a:p>
        </p:txBody>
      </p:sp>
      <p:sp>
        <p:nvSpPr>
          <p:cNvPr id="15362"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Programs</a:t>
            </a:r>
          </a:p>
        </p:txBody>
      </p:sp>
      <p:sp>
        <p:nvSpPr>
          <p:cNvPr id="15363" name="Text Box 3"/>
          <p:cNvSpPr txBox="1">
            <a:spLocks noChangeArrowheads="1"/>
          </p:cNvSpPr>
          <p:nvPr/>
        </p:nvSpPr>
        <p:spPr bwMode="auto">
          <a:xfrm>
            <a:off x="1751012" y="1371600"/>
            <a:ext cx="86868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SzPct val="75000"/>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a:spcBef>
                <a:spcPts val="700"/>
              </a:spcBef>
              <a:buSzPct val="75000"/>
            </a:pPr>
            <a:r>
              <a:rPr lang="en-US" altLang="en-US" sz="2800"/>
              <a:t> </a:t>
            </a:r>
          </a:p>
          <a:p>
            <a:pPr>
              <a:spcBef>
                <a:spcPts val="700"/>
              </a:spcBef>
              <a:buSzPct val="75000"/>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a:spcBef>
                <a:spcPts val="700"/>
              </a:spcBef>
              <a:buSzPct val="75000"/>
            </a:pPr>
            <a:endParaRPr lang="en-US" altLang="en-US" sz="2800"/>
          </a:p>
          <a:p>
            <a:pPr>
              <a:spcBef>
                <a:spcPts val="700"/>
              </a:spcBef>
              <a:buSzPct val="75000"/>
            </a:pPr>
            <a:r>
              <a:rPr lang="en-US" altLang="en-US" sz="2800"/>
              <a:t>Programs are written using programming languages.</a:t>
            </a:r>
          </a:p>
        </p:txBody>
      </p:sp>
    </p:spTree>
    <p:extLst>
      <p:ext uri="{BB962C8B-B14F-4D97-AF65-F5344CB8AC3E}">
        <p14:creationId xmlns:p14="http://schemas.microsoft.com/office/powerpoint/2010/main" val="425130013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72FD002-42CC-4BE3-90D1-CE6B35C5C869}" type="slidenum">
              <a:rPr lang="en-US" altLang="en-US" sz="1400"/>
              <a:pPr algn="r">
                <a:buClrTx/>
                <a:buSzPct val="75000"/>
                <a:buFontTx/>
                <a:buNone/>
              </a:pPr>
              <a:t>33</a:t>
            </a:fld>
            <a:endParaRPr lang="en-US" altLang="en-US" sz="1400"/>
          </a:p>
        </p:txBody>
      </p:sp>
      <p:sp>
        <p:nvSpPr>
          <p:cNvPr id="16386" name="Text Box 2"/>
          <p:cNvSpPr txBox="1">
            <a:spLocks noChangeArrowheads="1"/>
          </p:cNvSpPr>
          <p:nvPr/>
        </p:nvSpPr>
        <p:spPr bwMode="auto">
          <a:xfrm>
            <a:off x="2208212"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6387" name="Text Box 3"/>
          <p:cNvSpPr txBox="1">
            <a:spLocks noChangeArrowheads="1"/>
          </p:cNvSpPr>
          <p:nvPr/>
        </p:nvSpPr>
        <p:spPr bwMode="auto">
          <a:xfrm>
            <a:off x="1751012"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a:solidFill>
                  <a:srgbClr val="FF0000"/>
                </a:solidFill>
              </a:rPr>
              <a:t>Machine Language    </a:t>
            </a:r>
            <a:r>
              <a:rPr lang="en-US" altLang="en-US"/>
              <a:t>Assembly Language      High-Level Language</a:t>
            </a:r>
          </a:p>
        </p:txBody>
      </p:sp>
      <p:sp>
        <p:nvSpPr>
          <p:cNvPr id="16388" name="Rectangle 4"/>
          <p:cNvSpPr>
            <a:spLocks noChangeArrowheads="1"/>
          </p:cNvSpPr>
          <p:nvPr/>
        </p:nvSpPr>
        <p:spPr bwMode="auto">
          <a:xfrm>
            <a:off x="1751012"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indent="-2841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SzPct val="75000"/>
            </a:pPr>
            <a:r>
              <a:rPr lang="en-US" altLang="en-US" sz="3200"/>
              <a:t>Machine language </a:t>
            </a:r>
            <a:r>
              <a:rPr lang="en-US" altLang="en-US" sz="3200">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sz="3200"/>
              <a:t> </a:t>
            </a:r>
            <a:r>
              <a:rPr lang="en-US" altLang="en-US" sz="3200">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buClrTx/>
              <a:buSzPct val="75000"/>
              <a:buFontTx/>
              <a:buNone/>
            </a:pPr>
            <a:r>
              <a:rPr lang="en-US" altLang="en-US" sz="3200"/>
              <a:t> </a:t>
            </a:r>
          </a:p>
          <a:p>
            <a:pPr lvl="1">
              <a:lnSpc>
                <a:spcPct val="90000"/>
              </a:lnSpc>
              <a:spcBef>
                <a:spcPts val="700"/>
              </a:spcBef>
            </a:pPr>
            <a:r>
              <a:rPr lang="en-US" altLang="en-US" sz="2800">
                <a:latin typeface="Courier New" panose="02070309020205020404" pitchFamily="49" charset="0"/>
                <a:cs typeface="Times New Roman" panose="02020603050405020304" pitchFamily="18" charset="0"/>
              </a:rPr>
              <a:t>1101101010011010</a:t>
            </a:r>
          </a:p>
        </p:txBody>
      </p:sp>
    </p:spTree>
    <p:extLst>
      <p:ext uri="{BB962C8B-B14F-4D97-AF65-F5344CB8AC3E}">
        <p14:creationId xmlns:p14="http://schemas.microsoft.com/office/powerpoint/2010/main" val="29921361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4447207-B0E8-411F-9B14-435C1AB0C550}" type="slidenum">
              <a:rPr lang="en-US" altLang="en-US" sz="1400"/>
              <a:pPr algn="r">
                <a:buClrTx/>
                <a:buSzPct val="75000"/>
                <a:buFontTx/>
                <a:buNone/>
              </a:pPr>
              <a:t>34</a:t>
            </a:fld>
            <a:endParaRPr lang="en-US" altLang="en-US" sz="1400"/>
          </a:p>
        </p:txBody>
      </p:sp>
      <p:sp>
        <p:nvSpPr>
          <p:cNvPr id="17410" name="Text Box 2"/>
          <p:cNvSpPr txBox="1">
            <a:spLocks noChangeArrowheads="1"/>
          </p:cNvSpPr>
          <p:nvPr/>
        </p:nvSpPr>
        <p:spPr bwMode="auto">
          <a:xfrm>
            <a:off x="2208212"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7411" name="Text Box 3"/>
          <p:cNvSpPr txBox="1">
            <a:spLocks noChangeArrowheads="1"/>
          </p:cNvSpPr>
          <p:nvPr/>
        </p:nvSpPr>
        <p:spPr bwMode="auto">
          <a:xfrm>
            <a:off x="1751012"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a:t>Machine Language    </a:t>
            </a:r>
            <a:r>
              <a:rPr lang="en-US" altLang="en-US">
                <a:solidFill>
                  <a:srgbClr val="FF0000"/>
                </a:solidFill>
              </a:rPr>
              <a:t>Assembly Language</a:t>
            </a:r>
            <a:r>
              <a:rPr lang="en-US" altLang="en-US"/>
              <a:t>      High-Level Language</a:t>
            </a:r>
          </a:p>
        </p:txBody>
      </p:sp>
      <p:sp>
        <p:nvSpPr>
          <p:cNvPr id="17412" name="Rectangle 4"/>
          <p:cNvSpPr>
            <a:spLocks noChangeArrowheads="1"/>
          </p:cNvSpPr>
          <p:nvPr/>
        </p:nvSpPr>
        <p:spPr bwMode="auto">
          <a:xfrm>
            <a:off x="1751012"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SzPct val="75000"/>
            </a:pPr>
            <a:r>
              <a:rPr lang="en-US" altLang="en-US" sz="2800">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spcBef>
                <a:spcPts val="700"/>
              </a:spcBef>
              <a:buSzPct val="75000"/>
            </a:pPr>
            <a:r>
              <a:rPr lang="en-US" altLang="en-US" sz="2800">
                <a:cs typeface="Times New Roman" panose="02020603050405020304" pitchFamily="18" charset="0"/>
              </a:rPr>
              <a:t>      ADDF3 R1, R2, R3</a:t>
            </a: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2" y="4419601"/>
            <a:ext cx="7613650" cy="1876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5026900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580DEE1-41FB-42C0-AF54-FBD7FD1365D5}" type="slidenum">
              <a:rPr lang="en-US" altLang="en-US" sz="1400"/>
              <a:pPr algn="r">
                <a:buClrTx/>
                <a:buSzPct val="75000"/>
                <a:buFontTx/>
                <a:buNone/>
              </a:pPr>
              <a:t>35</a:t>
            </a:fld>
            <a:endParaRPr lang="en-US" altLang="en-US" sz="1400"/>
          </a:p>
        </p:txBody>
      </p:sp>
      <p:sp>
        <p:nvSpPr>
          <p:cNvPr id="18434" name="Text Box 2"/>
          <p:cNvSpPr txBox="1">
            <a:spLocks noChangeArrowheads="1"/>
          </p:cNvSpPr>
          <p:nvPr/>
        </p:nvSpPr>
        <p:spPr bwMode="auto">
          <a:xfrm>
            <a:off x="2208212"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Languages</a:t>
            </a:r>
          </a:p>
        </p:txBody>
      </p:sp>
      <p:sp>
        <p:nvSpPr>
          <p:cNvPr id="18435" name="Text Box 3"/>
          <p:cNvSpPr txBox="1">
            <a:spLocks noChangeArrowheads="1"/>
          </p:cNvSpPr>
          <p:nvPr/>
        </p:nvSpPr>
        <p:spPr bwMode="auto">
          <a:xfrm>
            <a:off x="1751012" y="990600"/>
            <a:ext cx="853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a:t>Machine Language    Assembly Language      </a:t>
            </a:r>
            <a:r>
              <a:rPr lang="en-US" altLang="en-US">
                <a:solidFill>
                  <a:srgbClr val="FF0000"/>
                </a:solidFill>
              </a:rPr>
              <a:t>High-Level Language</a:t>
            </a:r>
          </a:p>
        </p:txBody>
      </p:sp>
      <p:sp>
        <p:nvSpPr>
          <p:cNvPr id="18436" name="Rectangle 4"/>
          <p:cNvSpPr>
            <a:spLocks noChangeArrowheads="1"/>
          </p:cNvSpPr>
          <p:nvPr/>
        </p:nvSpPr>
        <p:spPr bwMode="auto">
          <a:xfrm>
            <a:off x="1751012" y="1600200"/>
            <a:ext cx="8686800" cy="44958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700"/>
              </a:spcBef>
              <a:buSzPct val="75000"/>
            </a:pPr>
            <a:r>
              <a:rPr lang="en-US" altLang="en-US" sz="2800">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spcBef>
                <a:spcPts val="700"/>
              </a:spcBef>
              <a:buSzPct val="75000"/>
            </a:pPr>
            <a:r>
              <a:rPr lang="en-US" altLang="en-US" sz="2800">
                <a:cs typeface="Times New Roman" panose="02020603050405020304" pitchFamily="18" charset="0"/>
              </a:rPr>
              <a:t>         area = 5 * 5 * 3.1415;</a:t>
            </a:r>
          </a:p>
          <a:p>
            <a:pPr>
              <a:spcBef>
                <a:spcPts val="700"/>
              </a:spcBef>
              <a:buSzPct val="75000"/>
            </a:pPr>
            <a:r>
              <a:rPr lang="en-US" altLang="en-US" sz="2800">
                <a:cs typeface="Times New Roman" panose="02020603050405020304" pitchFamily="18" charset="0"/>
              </a:rPr>
              <a:t> </a:t>
            </a:r>
          </a:p>
          <a:p>
            <a:pPr>
              <a:spcBef>
                <a:spcPts val="700"/>
              </a:spcBef>
              <a:buSzPct val="75000"/>
            </a:pPr>
            <a:endParaRPr lang="en-US" altLang="en-US" sz="2800">
              <a:cs typeface="Times New Roman" panose="02020603050405020304" pitchFamily="18" charset="0"/>
            </a:endParaRPr>
          </a:p>
        </p:txBody>
      </p:sp>
    </p:spTree>
    <p:extLst>
      <p:ext uri="{BB962C8B-B14F-4D97-AF65-F5344CB8AC3E}">
        <p14:creationId xmlns:p14="http://schemas.microsoft.com/office/powerpoint/2010/main" val="346157646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E3E2A10-F276-4236-B53D-D5A5BB78C08B}" type="slidenum">
              <a:rPr lang="en-US" altLang="en-US" sz="1400"/>
              <a:pPr algn="r">
                <a:buClrTx/>
                <a:buSzPct val="75000"/>
                <a:buFontTx/>
                <a:buNone/>
              </a:pPr>
              <a:t>36</a:t>
            </a:fld>
            <a:endParaRPr lang="en-US" altLang="en-US" sz="1400"/>
          </a:p>
        </p:txBody>
      </p:sp>
      <p:sp>
        <p:nvSpPr>
          <p:cNvPr id="19458"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Popular High-Level Languages</a:t>
            </a:r>
          </a:p>
        </p:txBody>
      </p:sp>
      <p:sp>
        <p:nvSpPr>
          <p:cNvPr id="19459" name="Rectangle 3"/>
          <p:cNvSpPr>
            <a:spLocks noChangeArrowheads="1"/>
          </p:cNvSpPr>
          <p:nvPr/>
        </p:nvSpPr>
        <p:spPr bwMode="auto">
          <a:xfrm>
            <a:off x="1522412" y="2005014"/>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9460" name="Object 4"/>
          <p:cNvGraphicFramePr>
            <a:graphicFrameLocks noChangeAspect="1"/>
          </p:cNvGraphicFramePr>
          <p:nvPr/>
        </p:nvGraphicFramePr>
        <p:xfrm>
          <a:off x="1674812" y="1143001"/>
          <a:ext cx="8839200" cy="5222875"/>
        </p:xfrm>
        <a:graphic>
          <a:graphicData uri="http://schemas.openxmlformats.org/presentationml/2006/ole">
            <mc:AlternateContent xmlns:mc="http://schemas.openxmlformats.org/markup-compatibility/2006">
              <mc:Choice xmlns:v="urn:schemas-microsoft-com:vml" Requires="v">
                <p:oleObj spid="_x0000_s8217" r:id="rId4" imgW="4825800" imgH="2844720" progId="">
                  <p:embed/>
                </p:oleObj>
              </mc:Choice>
              <mc:Fallback>
                <p:oleObj r:id="rId4" imgW="4825800" imgH="2844720" progId="">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143001"/>
                        <a:ext cx="8839200" cy="522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49555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6A9D1E8-0FE6-49F6-BA09-A917E81B9B02}" type="slidenum">
              <a:rPr lang="en-US" altLang="en-US" sz="1400"/>
              <a:pPr algn="r">
                <a:buClrTx/>
                <a:buSzPct val="75000"/>
                <a:buFontTx/>
                <a:buNone/>
              </a:pPr>
              <a:t>37</a:t>
            </a:fld>
            <a:endParaRPr lang="en-US" altLang="en-US" sz="1400"/>
          </a:p>
        </p:txBody>
      </p:sp>
      <p:sp>
        <p:nvSpPr>
          <p:cNvPr id="20482"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Interpreting/Compiling Source Code</a:t>
            </a:r>
          </a:p>
        </p:txBody>
      </p:sp>
      <p:sp>
        <p:nvSpPr>
          <p:cNvPr id="20483" name="Text Box 3"/>
          <p:cNvSpPr txBox="1">
            <a:spLocks noChangeArrowheads="1"/>
          </p:cNvSpPr>
          <p:nvPr/>
        </p:nvSpPr>
        <p:spPr bwMode="auto">
          <a:xfrm>
            <a:off x="1751012" y="1143000"/>
            <a:ext cx="86868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SzPct val="75000"/>
            </a:pPr>
            <a:r>
              <a:rPr lang="en-US" altLang="en-US" sz="3200"/>
              <a:t>A program written in a high-level language is called a </a:t>
            </a:r>
            <a:r>
              <a:rPr lang="en-US" altLang="en-US" sz="3200" i="1"/>
              <a:t>source program </a:t>
            </a:r>
            <a:r>
              <a:rPr lang="en-US" altLang="en-US" sz="3200"/>
              <a:t>or</a:t>
            </a:r>
            <a:r>
              <a:rPr lang="en-US" altLang="en-US" sz="3200" i="1"/>
              <a:t> source code</a:t>
            </a:r>
            <a:r>
              <a:rPr lang="en-US" altLang="en-US" sz="3200"/>
              <a:t>. Because a computer cannot understand a source program, a source program must be translated into machine code for execution. The translation can be done using another programming tool called an </a:t>
            </a:r>
            <a:r>
              <a:rPr lang="en-US" altLang="en-US" sz="3200" i="1"/>
              <a:t>interpreter</a:t>
            </a:r>
            <a:r>
              <a:rPr lang="en-US" altLang="en-US" sz="3200"/>
              <a:t> or a </a:t>
            </a:r>
            <a:r>
              <a:rPr lang="en-US" altLang="en-US" sz="3200" i="1"/>
              <a:t>compiler</a:t>
            </a:r>
            <a:r>
              <a:rPr lang="en-US" altLang="en-US" sz="3200"/>
              <a:t>.</a:t>
            </a:r>
          </a:p>
        </p:txBody>
      </p:sp>
      <p:sp>
        <p:nvSpPr>
          <p:cNvPr id="20484" name="Rectangle 4"/>
          <p:cNvSpPr>
            <a:spLocks noChangeArrowheads="1"/>
          </p:cNvSpPr>
          <p:nvPr/>
        </p:nvSpPr>
        <p:spPr bwMode="auto">
          <a:xfrm>
            <a:off x="3760787" y="31384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5" name="Rectangle 5"/>
          <p:cNvSpPr>
            <a:spLocks noChangeArrowheads="1"/>
          </p:cNvSpPr>
          <p:nvPr/>
        </p:nvSpPr>
        <p:spPr bwMode="auto">
          <a:xfrm>
            <a:off x="1522412"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1804899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A8E02E5-1253-40F8-AE8D-679CEDD838CB}" type="slidenum">
              <a:rPr lang="en-US" altLang="en-US" sz="1400"/>
              <a:pPr algn="r">
                <a:buClrTx/>
                <a:buSzPct val="75000"/>
                <a:buFontTx/>
                <a:buNone/>
              </a:pPr>
              <a:t>38</a:t>
            </a:fld>
            <a:endParaRPr lang="en-US" altLang="en-US" sz="1400"/>
          </a:p>
        </p:txBody>
      </p:sp>
      <p:sp>
        <p:nvSpPr>
          <p:cNvPr id="21506"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Interpreting Source Code</a:t>
            </a:r>
          </a:p>
        </p:txBody>
      </p:sp>
      <p:sp>
        <p:nvSpPr>
          <p:cNvPr id="21507" name="Text Box 3"/>
          <p:cNvSpPr txBox="1">
            <a:spLocks noChangeArrowheads="1"/>
          </p:cNvSpPr>
          <p:nvPr/>
        </p:nvSpPr>
        <p:spPr bwMode="auto">
          <a:xfrm>
            <a:off x="1751012" y="1066800"/>
            <a:ext cx="86868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SzPct val="75000"/>
            </a:pPr>
            <a:r>
              <a:rPr lang="en-US" altLang="en-US" sz="3200"/>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1508" name="Rectangle 4"/>
          <p:cNvSpPr>
            <a:spLocks noChangeArrowheads="1"/>
          </p:cNvSpPr>
          <p:nvPr/>
        </p:nvSpPr>
        <p:spPr bwMode="auto">
          <a:xfrm>
            <a:off x="1522412"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9" name="Rectangle 5"/>
          <p:cNvSpPr>
            <a:spLocks noChangeArrowheads="1"/>
          </p:cNvSpPr>
          <p:nvPr/>
        </p:nvSpPr>
        <p:spPr bwMode="auto">
          <a:xfrm>
            <a:off x="1522412" y="28717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4114801"/>
            <a:ext cx="7867650" cy="2295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344483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BD825D1-40B6-4C8D-81D7-298F29A3578C}" type="slidenum">
              <a:rPr lang="en-US" altLang="en-US" sz="1400"/>
              <a:pPr algn="r">
                <a:buClrTx/>
                <a:buSzPct val="75000"/>
                <a:buFontTx/>
                <a:buNone/>
              </a:pPr>
              <a:t>39</a:t>
            </a:fld>
            <a:endParaRPr lang="en-US" altLang="en-US" sz="1400"/>
          </a:p>
        </p:txBody>
      </p:sp>
      <p:sp>
        <p:nvSpPr>
          <p:cNvPr id="22530"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Source Code</a:t>
            </a:r>
          </a:p>
        </p:txBody>
      </p:sp>
      <p:sp>
        <p:nvSpPr>
          <p:cNvPr id="22531" name="Text Box 3"/>
          <p:cNvSpPr txBox="1">
            <a:spLocks noChangeArrowheads="1"/>
          </p:cNvSpPr>
          <p:nvPr/>
        </p:nvSpPr>
        <p:spPr bwMode="auto">
          <a:xfrm>
            <a:off x="1751012" y="1447800"/>
            <a:ext cx="86868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SzPct val="75000"/>
            </a:pPr>
            <a:r>
              <a:rPr lang="en-US" altLang="en-US" sz="3200"/>
              <a:t>A compiler translates the entire source code into a machine-code file, and the machine-code file is then executed, as shown in the following figure.</a:t>
            </a:r>
          </a:p>
        </p:txBody>
      </p:sp>
      <p:sp>
        <p:nvSpPr>
          <p:cNvPr id="22532" name="Rectangle 4"/>
          <p:cNvSpPr>
            <a:spLocks noChangeArrowheads="1"/>
          </p:cNvSpPr>
          <p:nvPr/>
        </p:nvSpPr>
        <p:spPr bwMode="auto">
          <a:xfrm>
            <a:off x="1522412" y="30289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3" name="Rectangle 5"/>
          <p:cNvSpPr>
            <a:spLocks noChangeArrowheads="1"/>
          </p:cNvSpPr>
          <p:nvPr/>
        </p:nvSpPr>
        <p:spPr bwMode="auto">
          <a:xfrm>
            <a:off x="1522412" y="28717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4" name="Rectangle 6"/>
          <p:cNvSpPr>
            <a:spLocks noChangeArrowheads="1"/>
          </p:cNvSpPr>
          <p:nvPr/>
        </p:nvSpPr>
        <p:spPr bwMode="auto">
          <a:xfrm>
            <a:off x="1522412" y="28717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7" y="3668713"/>
            <a:ext cx="8972550" cy="1581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9973792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problems</a:t>
            </a:r>
            <a:endParaRPr lang="tr-TR"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How to solve a problem:</a:t>
            </a:r>
          </a:p>
          <a:p>
            <a:pPr lvl="1"/>
            <a:r>
              <a:rPr lang="en-US" dirty="0"/>
              <a:t>Brute Force</a:t>
            </a:r>
          </a:p>
          <a:p>
            <a:pPr lvl="1"/>
            <a:r>
              <a:rPr lang="en-US" dirty="0"/>
              <a:t>Lucky Guess</a:t>
            </a:r>
          </a:p>
          <a:p>
            <a:pPr lvl="1"/>
            <a:r>
              <a:rPr lang="en-US" dirty="0"/>
              <a:t>Trial-and-Error</a:t>
            </a:r>
          </a:p>
          <a:p>
            <a:pPr lvl="1"/>
            <a:r>
              <a:rPr lang="en-US" dirty="0"/>
              <a:t>Experience (your own or someone else’s)</a:t>
            </a:r>
          </a:p>
          <a:p>
            <a:pPr lvl="1"/>
            <a:r>
              <a:rPr lang="en-US" dirty="0"/>
              <a:t>Scientifically/Algorithmically</a:t>
            </a:r>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tr-TR" smtClean="0"/>
              <a:t>4</a:t>
            </a:fld>
            <a:endParaRPr lang="tr-TR"/>
          </a:p>
        </p:txBody>
      </p:sp>
    </p:spTree>
    <p:extLst>
      <p:ext uri="{BB962C8B-B14F-4D97-AF65-F5344CB8AC3E}">
        <p14:creationId xmlns:p14="http://schemas.microsoft.com/office/powerpoint/2010/main" val="10243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B90A7D4-6F37-4CBF-9E11-D6106A99AA60}" type="slidenum">
              <a:rPr lang="en-US" altLang="en-US" sz="1400"/>
              <a:pPr algn="r">
                <a:buClrTx/>
                <a:buSzPct val="75000"/>
                <a:buFontTx/>
                <a:buNone/>
              </a:pPr>
              <a:t>40</a:t>
            </a:fld>
            <a:endParaRPr lang="en-US" altLang="en-US" sz="1400"/>
          </a:p>
        </p:txBody>
      </p:sp>
      <p:sp>
        <p:nvSpPr>
          <p:cNvPr id="23554" name="Text Box 2"/>
          <p:cNvSpPr txBox="1">
            <a:spLocks noChangeArrowheads="1"/>
          </p:cNvSpPr>
          <p:nvPr/>
        </p:nvSpPr>
        <p:spPr bwMode="auto">
          <a:xfrm>
            <a:off x="22082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Operating Systems</a:t>
            </a:r>
          </a:p>
        </p:txBody>
      </p:sp>
      <p:sp>
        <p:nvSpPr>
          <p:cNvPr id="23555" name="Text Box 3"/>
          <p:cNvSpPr txBox="1">
            <a:spLocks noChangeArrowheads="1"/>
          </p:cNvSpPr>
          <p:nvPr/>
        </p:nvSpPr>
        <p:spPr bwMode="auto">
          <a:xfrm>
            <a:off x="1751012" y="1143000"/>
            <a:ext cx="449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SzPct val="75000"/>
            </a:pPr>
            <a:r>
              <a:rPr lang="en-US" altLang="en-US">
                <a:cs typeface="Times New Roman" panose="02020603050405020304" pitchFamily="18" charset="0"/>
              </a:rPr>
              <a:t>The </a:t>
            </a:r>
            <a:r>
              <a:rPr lang="en-US" altLang="en-US" i="1">
                <a:cs typeface="Times New Roman" panose="02020603050405020304" pitchFamily="18" charset="0"/>
              </a:rPr>
              <a:t>operating system</a:t>
            </a:r>
            <a:r>
              <a:rPr lang="en-US" altLang="en-US">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23556" name="Rectangle 4"/>
          <p:cNvSpPr>
            <a:spLocks noChangeArrowheads="1"/>
          </p:cNvSpPr>
          <p:nvPr/>
        </p:nvSpPr>
        <p:spPr bwMode="auto">
          <a:xfrm>
            <a:off x="3760787" y="31384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7" name="Rectangle 5"/>
          <p:cNvSpPr>
            <a:spLocks noChangeArrowheads="1"/>
          </p:cNvSpPr>
          <p:nvPr/>
        </p:nvSpPr>
        <p:spPr bwMode="auto">
          <a:xfrm>
            <a:off x="5099050"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8" name="Rectangle 6"/>
          <p:cNvSpPr>
            <a:spLocks noChangeArrowheads="1"/>
          </p:cNvSpPr>
          <p:nvPr/>
        </p:nvSpPr>
        <p:spPr bwMode="auto">
          <a:xfrm>
            <a:off x="1522412"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3" y="1219201"/>
            <a:ext cx="3571875" cy="446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8337889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DFB3C0F-025F-4724-A7D1-C8EA68495FA9}" type="slidenum">
              <a:rPr lang="en-US" altLang="en-US" sz="1400"/>
              <a:pPr algn="r">
                <a:buClrTx/>
                <a:buSzPct val="75000"/>
                <a:buFontTx/>
                <a:buNone/>
              </a:pPr>
              <a:t>41</a:t>
            </a:fld>
            <a:endParaRPr lang="en-US" altLang="en-US" sz="1400"/>
          </a:p>
        </p:txBody>
      </p:sp>
      <p:sp>
        <p:nvSpPr>
          <p:cNvPr id="24578" name="Text Box 2"/>
          <p:cNvSpPr txBox="1">
            <a:spLocks noChangeArrowheads="1"/>
          </p:cNvSpPr>
          <p:nvPr/>
        </p:nvSpPr>
        <p:spPr bwMode="auto">
          <a:xfrm>
            <a:off x="2208212" y="228600"/>
            <a:ext cx="7772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3600"/>
              <a:t>Why Java?</a:t>
            </a:r>
          </a:p>
        </p:txBody>
      </p:sp>
      <p:sp>
        <p:nvSpPr>
          <p:cNvPr id="24579" name="Rectangle 3"/>
          <p:cNvSpPr>
            <a:spLocks noChangeArrowheads="1"/>
          </p:cNvSpPr>
          <p:nvPr/>
        </p:nvSpPr>
        <p:spPr bwMode="auto">
          <a:xfrm>
            <a:off x="1751012" y="1066800"/>
            <a:ext cx="8686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110000"/>
              </a:lnSpc>
              <a:spcBef>
                <a:spcPts val="700"/>
              </a:spcBef>
              <a:buSzPct val="75000"/>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ts val="700"/>
              </a:spcBef>
              <a:buSzPct val="75000"/>
            </a:pPr>
            <a:endParaRPr lang="en-US" altLang="en-US" sz="2800"/>
          </a:p>
          <a:p>
            <a:pPr>
              <a:lnSpc>
                <a:spcPct val="110000"/>
              </a:lnSpc>
              <a:spcBef>
                <a:spcPts val="700"/>
              </a:spcBef>
              <a:buSzPct val="75000"/>
              <a:buFont typeface="Monotype Sorts" charset="2"/>
              <a:buChar char=""/>
            </a:pPr>
            <a:r>
              <a:rPr lang="en-US" altLang="en-US" sz="2800"/>
              <a:t>Java is a general purpose programming language. </a:t>
            </a:r>
          </a:p>
          <a:p>
            <a:pPr>
              <a:lnSpc>
                <a:spcPct val="110000"/>
              </a:lnSpc>
              <a:spcBef>
                <a:spcPts val="700"/>
              </a:spcBef>
              <a:buSzPct val="75000"/>
              <a:buFont typeface="Monotype Sorts" charset="2"/>
              <a:buChar char=""/>
            </a:pPr>
            <a:r>
              <a:rPr lang="en-US" altLang="en-US" sz="2800"/>
              <a:t>Java is the Internet programming language.</a:t>
            </a:r>
          </a:p>
        </p:txBody>
      </p:sp>
    </p:spTree>
    <p:extLst>
      <p:ext uri="{BB962C8B-B14F-4D97-AF65-F5344CB8AC3E}">
        <p14:creationId xmlns:p14="http://schemas.microsoft.com/office/powerpoint/2010/main" val="221929030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576AAFE-0221-49AB-98AB-80C94340E3C3}" type="slidenum">
              <a:rPr lang="en-US" altLang="en-US" sz="1400"/>
              <a:pPr algn="r">
                <a:buClrTx/>
                <a:buSzPct val="75000"/>
                <a:buFontTx/>
                <a:buNone/>
              </a:pPr>
              <a:t>42</a:t>
            </a:fld>
            <a:endParaRPr lang="en-US" altLang="en-US" sz="1400"/>
          </a:p>
        </p:txBody>
      </p:sp>
      <p:sp>
        <p:nvSpPr>
          <p:cNvPr id="25602" name="Text Box 2"/>
          <p:cNvSpPr txBox="1">
            <a:spLocks noChangeArrowheads="1"/>
          </p:cNvSpPr>
          <p:nvPr/>
        </p:nvSpPr>
        <p:spPr bwMode="auto">
          <a:xfrm>
            <a:off x="2132012" y="2286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Java, Web, and Beyond</a:t>
            </a:r>
          </a:p>
        </p:txBody>
      </p:sp>
      <p:sp>
        <p:nvSpPr>
          <p:cNvPr id="25603" name="Text Box 3"/>
          <p:cNvSpPr txBox="1">
            <a:spLocks noChangeArrowheads="1"/>
          </p:cNvSpPr>
          <p:nvPr/>
        </p:nvSpPr>
        <p:spPr bwMode="auto">
          <a:xfrm>
            <a:off x="1827212" y="1143000"/>
            <a:ext cx="8458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Java can be used to develop standalone applications.</a:t>
            </a:r>
          </a:p>
          <a:p>
            <a:pPr>
              <a:spcBef>
                <a:spcPts val="850"/>
              </a:spcBef>
              <a:buSzPct val="75000"/>
              <a:buFont typeface="Monotype Sorts" charset="2"/>
              <a:buChar char=""/>
            </a:pPr>
            <a:r>
              <a:rPr lang="en-US" altLang="en-US" sz="3400"/>
              <a:t>Java can be used to develop applications running from a browser.</a:t>
            </a:r>
          </a:p>
          <a:p>
            <a:pPr>
              <a:spcBef>
                <a:spcPts val="850"/>
              </a:spcBef>
              <a:buSzPct val="75000"/>
              <a:buFont typeface="Monotype Sorts" charset="2"/>
              <a:buChar char=""/>
            </a:pPr>
            <a:r>
              <a:rPr lang="en-US" altLang="en-US" sz="3400"/>
              <a:t>Java can also be used to develop applications for hand-held devices.</a:t>
            </a:r>
          </a:p>
          <a:p>
            <a:pPr>
              <a:spcBef>
                <a:spcPts val="850"/>
              </a:spcBef>
              <a:buSzPct val="75000"/>
              <a:buFont typeface="Monotype Sorts" charset="2"/>
              <a:buChar char=""/>
            </a:pPr>
            <a:r>
              <a:rPr lang="en-US" altLang="en-US" sz="3400"/>
              <a:t>Java can be used to develop applications for Web servers.</a:t>
            </a:r>
          </a:p>
          <a:p>
            <a:pPr>
              <a:spcBef>
                <a:spcPts val="850"/>
              </a:spcBef>
              <a:buSzPct val="75000"/>
            </a:pPr>
            <a:endParaRPr lang="en-US" altLang="en-US" sz="3400"/>
          </a:p>
          <a:p>
            <a:pPr>
              <a:spcBef>
                <a:spcPts val="850"/>
              </a:spcBef>
              <a:buSzPct val="75000"/>
            </a:pPr>
            <a:endParaRPr lang="en-US" altLang="en-US" sz="3400"/>
          </a:p>
        </p:txBody>
      </p:sp>
    </p:spTree>
    <p:extLst>
      <p:ext uri="{BB962C8B-B14F-4D97-AF65-F5344CB8AC3E}">
        <p14:creationId xmlns:p14="http://schemas.microsoft.com/office/powerpoint/2010/main" val="38856875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24F8C53-5367-4DBE-86FB-0700A7E0862A}" type="slidenum">
              <a:rPr lang="en-US" altLang="en-US" sz="1400"/>
              <a:pPr algn="r">
                <a:buClrTx/>
                <a:buSzPct val="75000"/>
                <a:buFontTx/>
                <a:buNone/>
              </a:pPr>
              <a:t>43</a:t>
            </a:fld>
            <a:endParaRPr lang="en-US" altLang="en-US" sz="1400"/>
          </a:p>
        </p:txBody>
      </p:sp>
      <p:sp>
        <p:nvSpPr>
          <p:cNvPr id="26626" name="Text Box 2"/>
          <p:cNvSpPr txBox="1">
            <a:spLocks noChangeArrowheads="1"/>
          </p:cNvSpPr>
          <p:nvPr/>
        </p:nvSpPr>
        <p:spPr bwMode="auto">
          <a:xfrm>
            <a:off x="2208212" y="3048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Java’s History</a:t>
            </a:r>
          </a:p>
        </p:txBody>
      </p:sp>
      <p:sp>
        <p:nvSpPr>
          <p:cNvPr id="26627" name="Text Box 3"/>
          <p:cNvSpPr txBox="1">
            <a:spLocks noChangeArrowheads="1"/>
          </p:cNvSpPr>
          <p:nvPr/>
        </p:nvSpPr>
        <p:spPr bwMode="auto">
          <a:xfrm>
            <a:off x="1827212" y="990600"/>
            <a:ext cx="86106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SzPct val="75000"/>
              <a:buFont typeface="Monotype Sorts" charset="2"/>
              <a:buChar char=""/>
            </a:pPr>
            <a:r>
              <a:rPr lang="en-US" altLang="en-US" sz="3200"/>
              <a:t>James Gosling and Sun Microsystems</a:t>
            </a:r>
          </a:p>
          <a:p>
            <a:pPr>
              <a:lnSpc>
                <a:spcPct val="90000"/>
              </a:lnSpc>
              <a:spcBef>
                <a:spcPts val="2000"/>
              </a:spcBef>
              <a:buSzPct val="75000"/>
              <a:buFont typeface="Monotype Sorts" charset="2"/>
              <a:buChar char=""/>
            </a:pPr>
            <a:r>
              <a:rPr lang="en-US" altLang="en-US" sz="3200"/>
              <a:t>Oak</a:t>
            </a:r>
          </a:p>
          <a:p>
            <a:pPr>
              <a:lnSpc>
                <a:spcPct val="90000"/>
              </a:lnSpc>
              <a:spcBef>
                <a:spcPts val="2000"/>
              </a:spcBef>
              <a:buSzPct val="75000"/>
              <a:buFont typeface="Monotype Sorts" charset="2"/>
              <a:buChar char=""/>
            </a:pPr>
            <a:r>
              <a:rPr lang="en-US" altLang="en-US" sz="3200"/>
              <a:t>Java, May 20, 1995, Sun World</a:t>
            </a:r>
          </a:p>
          <a:p>
            <a:pPr>
              <a:lnSpc>
                <a:spcPct val="90000"/>
              </a:lnSpc>
              <a:spcBef>
                <a:spcPts val="2000"/>
              </a:spcBef>
              <a:buSzPct val="75000"/>
              <a:buFont typeface="Monotype Sorts" charset="2"/>
              <a:buChar char=""/>
            </a:pPr>
            <a:r>
              <a:rPr lang="en-US" altLang="en-US" sz="3200"/>
              <a:t>HotJava </a:t>
            </a:r>
          </a:p>
          <a:p>
            <a:pPr lvl="1">
              <a:lnSpc>
                <a:spcPct val="90000"/>
              </a:lnSpc>
              <a:spcBef>
                <a:spcPts val="700"/>
              </a:spcBef>
              <a:buFont typeface="Times New Roman" panose="02020603050405020304" pitchFamily="18" charset="0"/>
              <a:buChar char="–"/>
            </a:pPr>
            <a:r>
              <a:rPr lang="en-US" altLang="en-US" sz="2800"/>
              <a:t>The first Java-enabled Web browser</a:t>
            </a:r>
          </a:p>
          <a:p>
            <a:pPr>
              <a:lnSpc>
                <a:spcPct val="90000"/>
              </a:lnSpc>
              <a:spcBef>
                <a:spcPts val="2000"/>
              </a:spcBef>
              <a:buSzPct val="75000"/>
              <a:buFont typeface="Monotype Sorts" charset="2"/>
              <a:buChar char=""/>
            </a:pPr>
            <a:r>
              <a:rPr lang="en-US" altLang="en-US" sz="3200"/>
              <a:t>Early History Website:</a:t>
            </a:r>
          </a:p>
        </p:txBody>
      </p:sp>
      <p:sp>
        <p:nvSpPr>
          <p:cNvPr id="26628" name="AutoShape 4"/>
          <p:cNvSpPr>
            <a:spLocks noChangeArrowheads="1"/>
          </p:cNvSpPr>
          <p:nvPr/>
        </p:nvSpPr>
        <p:spPr bwMode="auto">
          <a:xfrm>
            <a:off x="2055812" y="5053013"/>
            <a:ext cx="7696200" cy="91440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2000"/>
              </a:spcBef>
              <a:buSzPct val="75000"/>
            </a:pPr>
            <a:r>
              <a:rPr lang="en-US" altLang="en-US" sz="3200" u="sng">
                <a:solidFill>
                  <a:srgbClr val="00B050"/>
                </a:solidFill>
              </a:rPr>
              <a:t>http://www.java.com/en/javahistory/index.jsp</a:t>
            </a:r>
          </a:p>
        </p:txBody>
      </p:sp>
    </p:spTree>
    <p:extLst>
      <p:ext uri="{BB962C8B-B14F-4D97-AF65-F5344CB8AC3E}">
        <p14:creationId xmlns:p14="http://schemas.microsoft.com/office/powerpoint/2010/main" val="365775464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BFA2B25-27DF-4860-9734-8877E664B05C}" type="slidenum">
              <a:rPr lang="en-US" altLang="en-US" sz="1400"/>
              <a:pPr algn="r">
                <a:buClrTx/>
                <a:buSzPct val="75000"/>
                <a:buFontTx/>
                <a:buNone/>
              </a:pPr>
              <a:t>44</a:t>
            </a:fld>
            <a:endParaRPr lang="en-US" altLang="en-US" sz="1400"/>
          </a:p>
        </p:txBody>
      </p:sp>
      <p:sp>
        <p:nvSpPr>
          <p:cNvPr id="27650" name="Text Box 2"/>
          <p:cNvSpPr txBox="1">
            <a:spLocks noChangeArrowheads="1"/>
          </p:cNvSpPr>
          <p:nvPr/>
        </p:nvSpPr>
        <p:spPr bwMode="auto">
          <a:xfrm>
            <a:off x="2208212"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7651" name="Text Box 3"/>
          <p:cNvSpPr txBox="1">
            <a:spLocks noChangeArrowheads="1"/>
          </p:cNvSpPr>
          <p:nvPr/>
        </p:nvSpPr>
        <p:spPr bwMode="auto">
          <a:xfrm>
            <a:off x="1827212" y="838200"/>
            <a:ext cx="8610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SzPct val="75000"/>
              <a:buFont typeface="Monotype Sorts" charset="2"/>
              <a:buChar char=""/>
            </a:pPr>
            <a:r>
              <a:rPr lang="en-US" altLang="en-US" sz="2800">
                <a:cs typeface="Times New Roman" panose="02020603050405020304" pitchFamily="18" charset="0"/>
              </a:rPr>
              <a:t>Java Is Simple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Object-Oriented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Distributed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Interpreted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Robust</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Secure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Architecture-Neutral</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Portable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Java's Performance</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Multithreaded</a:t>
            </a:r>
            <a:r>
              <a:rPr lang="en-US" altLang="en-US" sz="2800"/>
              <a:t> </a:t>
            </a:r>
          </a:p>
          <a:p>
            <a:pPr>
              <a:lnSpc>
                <a:spcPct val="90000"/>
              </a:lnSpc>
              <a:spcBef>
                <a:spcPts val="700"/>
              </a:spcBef>
              <a:buSzPct val="75000"/>
              <a:buFont typeface="Monotype Sorts" charset="2"/>
              <a:buChar char=""/>
            </a:pPr>
            <a:r>
              <a:rPr lang="en-US" altLang="en-US" sz="2800">
                <a:cs typeface="Times New Roman" panose="02020603050405020304" pitchFamily="18" charset="0"/>
              </a:rPr>
              <a:t>Java Is Dynamic</a:t>
            </a:r>
            <a:r>
              <a:rPr lang="en-US" altLang="en-US" sz="2800"/>
              <a:t> </a:t>
            </a:r>
          </a:p>
        </p:txBody>
      </p:sp>
      <p:sp>
        <p:nvSpPr>
          <p:cNvPr id="27652" name="Rectangle 4"/>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
        <p:nvSpPr>
          <p:cNvPr id="27653" name="AutoShape 5"/>
          <p:cNvSpPr>
            <a:spLocks noChangeArrowheads="1"/>
          </p:cNvSpPr>
          <p:nvPr/>
        </p:nvSpPr>
        <p:spPr bwMode="auto">
          <a:xfrm>
            <a:off x="1979612" y="5943601"/>
            <a:ext cx="7924800" cy="455613"/>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SzPct val="75000"/>
            </a:pPr>
            <a:r>
              <a:rPr lang="en-US" altLang="en-US" u="sng">
                <a:solidFill>
                  <a:srgbClr val="00B050"/>
                </a:solidFill>
              </a:rPr>
              <a:t>www.cs.armstrong.edu/liang/JavaCharacteristics.pdf</a:t>
            </a:r>
          </a:p>
        </p:txBody>
      </p:sp>
    </p:spTree>
    <p:extLst>
      <p:ext uri="{BB962C8B-B14F-4D97-AF65-F5344CB8AC3E}">
        <p14:creationId xmlns:p14="http://schemas.microsoft.com/office/powerpoint/2010/main" val="16616669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5398454C-72C2-412C-899A-ADF5513FAB08}" type="slidenum">
              <a:rPr lang="en-US" altLang="en-US" sz="1400"/>
              <a:pPr algn="r">
                <a:buClrTx/>
                <a:buSzPct val="75000"/>
                <a:buFontTx/>
                <a:buNone/>
              </a:pPr>
              <a:t>45</a:t>
            </a:fld>
            <a:endParaRPr lang="en-US" altLang="en-US" sz="1400"/>
          </a:p>
        </p:txBody>
      </p:sp>
      <p:sp>
        <p:nvSpPr>
          <p:cNvPr id="28674"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8675"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solidFill>
                  <a:srgbClr val="FF9900"/>
                </a:solidFill>
                <a:cs typeface="Times New Roman" panose="02020603050405020304" pitchFamily="18" charset="0"/>
              </a:rPr>
              <a:t>Java Is Simple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28676" name="Text Box 4"/>
          <p:cNvSpPr txBox="1">
            <a:spLocks noChangeArrowheads="1"/>
          </p:cNvSpPr>
          <p:nvPr/>
        </p:nvSpPr>
        <p:spPr bwMode="auto">
          <a:xfrm>
            <a:off x="5484812" y="990600"/>
            <a:ext cx="4953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250"/>
              </a:spcBef>
              <a:buSzPct val="75000"/>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28677"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168474000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2723837E-0F75-4B98-BE02-17CDC9A98DCA}" type="slidenum">
              <a:rPr lang="en-US" altLang="en-US" sz="1400"/>
              <a:pPr algn="r">
                <a:buClrTx/>
                <a:buSzPct val="75000"/>
                <a:buFontTx/>
                <a:buNone/>
              </a:pPr>
              <a:t>46</a:t>
            </a:fld>
            <a:endParaRPr lang="en-US" altLang="en-US" sz="1400"/>
          </a:p>
        </p:txBody>
      </p:sp>
      <p:sp>
        <p:nvSpPr>
          <p:cNvPr id="29698"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29699"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29700" name="Text Box 4"/>
          <p:cNvSpPr txBox="1">
            <a:spLocks noChangeArrowheads="1"/>
          </p:cNvSpPr>
          <p:nvPr/>
        </p:nvSpPr>
        <p:spPr bwMode="auto">
          <a:xfrm>
            <a:off x="5865812" y="990600"/>
            <a:ext cx="4572000"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29701"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419943115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FD3B10B-9DEC-43FD-BDE6-662FA8313D08}" type="slidenum">
              <a:rPr lang="en-US" altLang="en-US" sz="1400"/>
              <a:pPr algn="r">
                <a:buClrTx/>
                <a:buSzPct val="75000"/>
                <a:buFontTx/>
                <a:buNone/>
              </a:pPr>
              <a:t>47</a:t>
            </a:fld>
            <a:endParaRPr lang="en-US" altLang="en-US" sz="1400"/>
          </a:p>
        </p:txBody>
      </p:sp>
      <p:sp>
        <p:nvSpPr>
          <p:cNvPr id="30722"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0723"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Distributed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0724" name="Text Box 4"/>
          <p:cNvSpPr txBox="1">
            <a:spLocks noChangeArrowheads="1"/>
          </p:cNvSpPr>
          <p:nvPr/>
        </p:nvSpPr>
        <p:spPr bwMode="auto">
          <a:xfrm>
            <a:off x="5865812" y="990600"/>
            <a:ext cx="4572000"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0725"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367202155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9C7B85A4-DDF0-4F3E-8390-4CD099AF88EB}" type="slidenum">
              <a:rPr lang="en-US" altLang="en-US" sz="1400"/>
              <a:pPr algn="r">
                <a:buClrTx/>
                <a:buSzPct val="75000"/>
                <a:buFontTx/>
                <a:buNone/>
              </a:pPr>
              <a:t>48</a:t>
            </a:fld>
            <a:endParaRPr lang="en-US" altLang="en-US" sz="1400"/>
          </a:p>
        </p:txBody>
      </p:sp>
      <p:sp>
        <p:nvSpPr>
          <p:cNvPr id="31746"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1747"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Interpreted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1748" name="Text Box 4"/>
          <p:cNvSpPr txBox="1">
            <a:spLocks noChangeArrowheads="1"/>
          </p:cNvSpPr>
          <p:nvPr/>
        </p:nvSpPr>
        <p:spPr bwMode="auto">
          <a:xfrm>
            <a:off x="5865812" y="990600"/>
            <a:ext cx="4572000"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31749"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56675261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1322E2B-6B83-4F94-8C3D-263813E3DED4}" type="slidenum">
              <a:rPr lang="en-US" altLang="en-US" sz="1400"/>
              <a:pPr algn="r">
                <a:buClrTx/>
                <a:buSzPct val="75000"/>
                <a:buFontTx/>
                <a:buNone/>
              </a:pPr>
              <a:t>49</a:t>
            </a:fld>
            <a:endParaRPr lang="en-US" altLang="en-US" sz="1400"/>
          </a:p>
        </p:txBody>
      </p:sp>
      <p:sp>
        <p:nvSpPr>
          <p:cNvPr id="32770"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2771"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2772" name="Text Box 4"/>
          <p:cNvSpPr txBox="1">
            <a:spLocks noChangeArrowheads="1"/>
          </p:cNvSpPr>
          <p:nvPr/>
        </p:nvSpPr>
        <p:spPr bwMode="auto">
          <a:xfrm>
            <a:off x="5865812" y="990600"/>
            <a:ext cx="4572000"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buClrTx/>
              <a:buSzPct val="75000"/>
              <a:buFontTx/>
              <a:buNone/>
            </a:pPr>
            <a:endParaRPr lang="en-US" altLang="en-US" sz="2000">
              <a:solidFill>
                <a:srgbClr val="FF9900"/>
              </a:solidFill>
              <a:cs typeface="Times New Roman" panose="02020603050405020304" pitchFamily="18" charset="0"/>
            </a:endParaRPr>
          </a:p>
          <a:p>
            <a:pPr>
              <a:buClrTx/>
              <a:buSzPct val="75000"/>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32773"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17920114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tr-TR" dirty="0"/>
          </a:p>
        </p:txBody>
      </p:sp>
      <p:sp>
        <p:nvSpPr>
          <p:cNvPr id="3" name="Content Placeholder 2"/>
          <p:cNvSpPr>
            <a:spLocks noGrp="1"/>
          </p:cNvSpPr>
          <p:nvPr>
            <p:ph idx="1"/>
          </p:nvPr>
        </p:nvSpPr>
        <p:spPr/>
        <p:txBody>
          <a:bodyPr>
            <a:normAutofit/>
          </a:bodyPr>
          <a:lstStyle/>
          <a:p>
            <a:r>
              <a:rPr lang="en-US" dirty="0"/>
              <a:t>Sequence of instructions describing how to accomplish a task</a:t>
            </a:r>
          </a:p>
          <a:p>
            <a:pPr lvl="1"/>
            <a:r>
              <a:rPr lang="en-US" dirty="0"/>
              <a:t>Note: Not actually performing the instructions</a:t>
            </a:r>
          </a:p>
          <a:p>
            <a:r>
              <a:rPr lang="en-US" dirty="0"/>
              <a:t>Examples</a:t>
            </a:r>
          </a:p>
          <a:p>
            <a:pPr lvl="1"/>
            <a:r>
              <a:rPr lang="en-US" dirty="0"/>
              <a:t>Cooking recipe</a:t>
            </a:r>
          </a:p>
          <a:p>
            <a:pPr lvl="1"/>
            <a:r>
              <a:rPr lang="en-US" dirty="0"/>
              <a:t>Assembly instructions</a:t>
            </a:r>
          </a:p>
          <a:p>
            <a:pPr lvl="1"/>
            <a:r>
              <a:rPr lang="en-US" dirty="0"/>
              <a:t>Directions for driving from Antalya to Ankara</a:t>
            </a:r>
          </a:p>
          <a:p>
            <a:pPr lvl="1"/>
            <a:r>
              <a:rPr lang="en-US" dirty="0"/>
              <a:t>Instructions for installing software (such as Java)</a:t>
            </a:r>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tr-TR" smtClean="0"/>
              <a:t>5</a:t>
            </a:fld>
            <a:endParaRPr lang="tr-TR"/>
          </a:p>
        </p:txBody>
      </p:sp>
    </p:spTree>
    <p:extLst>
      <p:ext uri="{BB962C8B-B14F-4D97-AF65-F5344CB8AC3E}">
        <p14:creationId xmlns:p14="http://schemas.microsoft.com/office/powerpoint/2010/main" val="41451943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AAF8CF7-4BE2-4C71-99D3-49DA4B22E3A1}" type="slidenum">
              <a:rPr lang="en-US" altLang="en-US" sz="1400"/>
              <a:pPr algn="r">
                <a:buClrTx/>
                <a:buSzPct val="75000"/>
                <a:buFontTx/>
                <a:buNone/>
              </a:pPr>
              <a:t>50</a:t>
            </a:fld>
            <a:endParaRPr lang="en-US" altLang="en-US" sz="1400"/>
          </a:p>
        </p:txBody>
      </p:sp>
      <p:sp>
        <p:nvSpPr>
          <p:cNvPr id="33794"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3795"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Secure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3796" name="Text Box 4"/>
          <p:cNvSpPr txBox="1">
            <a:spLocks noChangeArrowheads="1"/>
          </p:cNvSpPr>
          <p:nvPr/>
        </p:nvSpPr>
        <p:spPr bwMode="auto">
          <a:xfrm>
            <a:off x="5027612" y="2590801"/>
            <a:ext cx="4572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33797"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16985246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45DE87D-31FA-43C3-B6DE-BE6E70557860}" type="slidenum">
              <a:rPr lang="en-US" altLang="en-US" sz="1400"/>
              <a:pPr algn="r">
                <a:buClrTx/>
                <a:buSzPct val="75000"/>
                <a:buFontTx/>
                <a:buNone/>
              </a:pPr>
              <a:t>51</a:t>
            </a:fld>
            <a:endParaRPr lang="en-US" altLang="en-US" sz="1400"/>
          </a:p>
        </p:txBody>
      </p:sp>
      <p:sp>
        <p:nvSpPr>
          <p:cNvPr id="34818"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4819"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4820" name="Text Box 4"/>
          <p:cNvSpPr txBox="1">
            <a:spLocks noChangeArrowheads="1"/>
          </p:cNvSpPr>
          <p:nvPr/>
        </p:nvSpPr>
        <p:spPr bwMode="auto">
          <a:xfrm>
            <a:off x="5942012" y="3657600"/>
            <a:ext cx="45720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buClrTx/>
              <a:buSzPct val="75000"/>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34821"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190181246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2CC13CC-2695-4206-80F6-4B021EBB4980}" type="slidenum">
              <a:rPr lang="en-US" altLang="en-US" sz="1400"/>
              <a:pPr algn="r">
                <a:buClrTx/>
                <a:buSzPct val="75000"/>
                <a:buFontTx/>
                <a:buNone/>
              </a:pPr>
              <a:t>52</a:t>
            </a:fld>
            <a:endParaRPr lang="en-US" altLang="en-US" sz="1400"/>
          </a:p>
        </p:txBody>
      </p:sp>
      <p:sp>
        <p:nvSpPr>
          <p:cNvPr id="35842"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5843"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5844" name="Text Box 4"/>
          <p:cNvSpPr txBox="1">
            <a:spLocks noChangeArrowheads="1"/>
          </p:cNvSpPr>
          <p:nvPr/>
        </p:nvSpPr>
        <p:spPr bwMode="auto">
          <a:xfrm>
            <a:off x="5484812" y="4114800"/>
            <a:ext cx="4572000"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35845"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206963519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CBD913D-5BD2-4B57-B854-C498004B87CF}" type="slidenum">
              <a:rPr lang="en-US" altLang="en-US" sz="1400"/>
              <a:pPr algn="r">
                <a:buClrTx/>
                <a:buSzPct val="75000"/>
                <a:buFontTx/>
                <a:buNone/>
              </a:pPr>
              <a:t>53</a:t>
            </a:fld>
            <a:endParaRPr lang="en-US" altLang="en-US" sz="1400"/>
          </a:p>
        </p:txBody>
      </p:sp>
      <p:sp>
        <p:nvSpPr>
          <p:cNvPr id="36866"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6867"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6868" name="Text Box 4"/>
          <p:cNvSpPr txBox="1">
            <a:spLocks noChangeArrowheads="1"/>
          </p:cNvSpPr>
          <p:nvPr/>
        </p:nvSpPr>
        <p:spPr bwMode="auto">
          <a:xfrm>
            <a:off x="5484812" y="4114800"/>
            <a:ext cx="4572000"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36869"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410321056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AC3E714-AF6E-40C4-9B5E-DADD3E6D1C6C}" type="slidenum">
              <a:rPr lang="en-US" altLang="en-US" sz="1400"/>
              <a:pPr algn="r">
                <a:buClrTx/>
                <a:buSzPct val="75000"/>
                <a:buFontTx/>
                <a:buNone/>
              </a:pPr>
              <a:t>54</a:t>
            </a:fld>
            <a:endParaRPr lang="en-US" altLang="en-US" sz="1400"/>
          </a:p>
        </p:txBody>
      </p:sp>
      <p:sp>
        <p:nvSpPr>
          <p:cNvPr id="37890"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7891"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Dynamic</a:t>
            </a:r>
            <a:r>
              <a:rPr lang="en-US" altLang="en-US"/>
              <a:t> </a:t>
            </a:r>
          </a:p>
        </p:txBody>
      </p:sp>
      <p:sp>
        <p:nvSpPr>
          <p:cNvPr id="37892" name="Text Box 4"/>
          <p:cNvSpPr txBox="1">
            <a:spLocks noChangeArrowheads="1"/>
          </p:cNvSpPr>
          <p:nvPr/>
        </p:nvSpPr>
        <p:spPr bwMode="auto">
          <a:xfrm>
            <a:off x="5256212" y="4724400"/>
            <a:ext cx="50292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37893"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123534254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8C1683B1-3FE7-4317-B50A-1A3889DF5174}" type="slidenum">
              <a:rPr lang="en-US" altLang="en-US" sz="1400"/>
              <a:pPr algn="r">
                <a:buClrTx/>
                <a:buSzPct val="75000"/>
                <a:buFontTx/>
                <a:buNone/>
              </a:pPr>
              <a:t>55</a:t>
            </a:fld>
            <a:endParaRPr lang="en-US" altLang="en-US" sz="1400"/>
          </a:p>
        </p:txBody>
      </p:sp>
      <p:sp>
        <p:nvSpPr>
          <p:cNvPr id="38914" name="Text Box 2"/>
          <p:cNvSpPr txBox="1">
            <a:spLocks noChangeArrowheads="1"/>
          </p:cNvSpPr>
          <p:nvPr/>
        </p:nvSpPr>
        <p:spPr bwMode="auto">
          <a:xfrm>
            <a:off x="2208212" y="228600"/>
            <a:ext cx="792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Characteristics of Java</a:t>
            </a:r>
          </a:p>
        </p:txBody>
      </p:sp>
      <p:sp>
        <p:nvSpPr>
          <p:cNvPr id="38915" name="Text Box 3"/>
          <p:cNvSpPr txBox="1">
            <a:spLocks noChangeArrowheads="1"/>
          </p:cNvSpPr>
          <p:nvPr/>
        </p:nvSpPr>
        <p:spPr bwMode="auto">
          <a:xfrm>
            <a:off x="1827212" y="990600"/>
            <a:ext cx="4038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600"/>
              </a:spcBef>
              <a:buSzPct val="75000"/>
              <a:buFont typeface="Monotype Sorts" charset="2"/>
              <a:buChar char=""/>
            </a:pPr>
            <a:r>
              <a:rPr lang="en-US" altLang="en-US">
                <a:cs typeface="Times New Roman" panose="02020603050405020304" pitchFamily="18" charset="0"/>
              </a:rPr>
              <a:t>Java Is Simple </a:t>
            </a:r>
          </a:p>
          <a:p>
            <a:pPr>
              <a:spcBef>
                <a:spcPts val="600"/>
              </a:spcBef>
              <a:buSzPct val="75000"/>
              <a:buFont typeface="Monotype Sorts" charset="2"/>
              <a:buChar char=""/>
            </a:pPr>
            <a:r>
              <a:rPr lang="en-US" altLang="en-US">
                <a:cs typeface="Times New Roman" panose="02020603050405020304" pitchFamily="18" charset="0"/>
              </a:rPr>
              <a:t>Java Is Object-Oriented</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Distributed </a:t>
            </a:r>
          </a:p>
          <a:p>
            <a:pPr>
              <a:spcBef>
                <a:spcPts val="600"/>
              </a:spcBef>
              <a:buSzPct val="75000"/>
              <a:buFont typeface="Monotype Sorts" charset="2"/>
              <a:buChar char=""/>
            </a:pPr>
            <a:r>
              <a:rPr lang="en-US" altLang="en-US">
                <a:cs typeface="Times New Roman" panose="02020603050405020304" pitchFamily="18" charset="0"/>
              </a:rPr>
              <a:t>Java Is Interpreted </a:t>
            </a:r>
          </a:p>
          <a:p>
            <a:pPr>
              <a:spcBef>
                <a:spcPts val="600"/>
              </a:spcBef>
              <a:buSzPct val="75000"/>
              <a:buFont typeface="Monotype Sorts" charset="2"/>
              <a:buChar char=""/>
            </a:pPr>
            <a:r>
              <a:rPr lang="en-US" altLang="en-US">
                <a:cs typeface="Times New Roman" panose="02020603050405020304" pitchFamily="18" charset="0"/>
              </a:rPr>
              <a:t>Java Is Robust</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Secure </a:t>
            </a:r>
          </a:p>
          <a:p>
            <a:pPr>
              <a:spcBef>
                <a:spcPts val="600"/>
              </a:spcBef>
              <a:buSzPct val="75000"/>
              <a:buFont typeface="Monotype Sorts" charset="2"/>
              <a:buChar char=""/>
            </a:pPr>
            <a:r>
              <a:rPr lang="en-US" altLang="en-US">
                <a:cs typeface="Times New Roman" panose="02020603050405020304" pitchFamily="18" charset="0"/>
              </a:rPr>
              <a:t>Java Is Architecture-Neutral</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Portable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Java's Performance</a:t>
            </a:r>
            <a:r>
              <a:rPr lang="en-US" altLang="en-US"/>
              <a:t> </a:t>
            </a:r>
          </a:p>
          <a:p>
            <a:pPr>
              <a:spcBef>
                <a:spcPts val="600"/>
              </a:spcBef>
              <a:buSzPct val="75000"/>
              <a:buFont typeface="Monotype Sorts" charset="2"/>
              <a:buChar char=""/>
            </a:pPr>
            <a:r>
              <a:rPr lang="en-US" altLang="en-US">
                <a:cs typeface="Times New Roman" panose="02020603050405020304" pitchFamily="18" charset="0"/>
              </a:rPr>
              <a:t>Java Is Multithreaded</a:t>
            </a:r>
            <a:r>
              <a:rPr lang="en-US" altLang="en-US"/>
              <a:t> </a:t>
            </a:r>
          </a:p>
          <a:p>
            <a:pPr>
              <a:spcBef>
                <a:spcPts val="600"/>
              </a:spcBef>
              <a:buSzPct val="75000"/>
              <a:buFont typeface="Monotype Sorts" charset="2"/>
              <a:buChar char=""/>
            </a:pPr>
            <a:r>
              <a:rPr lang="en-US" altLang="en-US">
                <a:solidFill>
                  <a:srgbClr val="FF9900"/>
                </a:solidFill>
                <a:cs typeface="Times New Roman" panose="02020603050405020304" pitchFamily="18" charset="0"/>
              </a:rPr>
              <a:t>Java Is Dynamic</a:t>
            </a:r>
            <a:r>
              <a:rPr lang="en-US" altLang="en-US"/>
              <a:t> </a:t>
            </a:r>
          </a:p>
        </p:txBody>
      </p:sp>
      <p:sp>
        <p:nvSpPr>
          <p:cNvPr id="38916" name="Text Box 4"/>
          <p:cNvSpPr txBox="1">
            <a:spLocks noChangeArrowheads="1"/>
          </p:cNvSpPr>
          <p:nvPr/>
        </p:nvSpPr>
        <p:spPr bwMode="auto">
          <a:xfrm>
            <a:off x="5332412" y="4495801"/>
            <a:ext cx="5029200" cy="1787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38917"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816329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CFF2D32-488B-492B-B8FD-E583CA6CDEF1}" type="slidenum">
              <a:rPr lang="en-US" altLang="en-US" sz="1400"/>
              <a:pPr algn="r">
                <a:buClrTx/>
                <a:buSzPct val="75000"/>
                <a:buFontTx/>
                <a:buNone/>
              </a:pPr>
              <a:t>56</a:t>
            </a:fld>
            <a:endParaRPr lang="en-US" altLang="en-US" sz="1400"/>
          </a:p>
        </p:txBody>
      </p:sp>
      <p:sp>
        <p:nvSpPr>
          <p:cNvPr id="40962" name="Text Box 2"/>
          <p:cNvSpPr txBox="1">
            <a:spLocks noChangeArrowheads="1"/>
          </p:cNvSpPr>
          <p:nvPr/>
        </p:nvSpPr>
        <p:spPr bwMode="auto">
          <a:xfrm>
            <a:off x="2208212" y="2286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JDK Editions</a:t>
            </a:r>
          </a:p>
        </p:txBody>
      </p:sp>
      <p:sp>
        <p:nvSpPr>
          <p:cNvPr id="40963" name="Text Box 3"/>
          <p:cNvSpPr txBox="1">
            <a:spLocks noChangeArrowheads="1"/>
          </p:cNvSpPr>
          <p:nvPr/>
        </p:nvSpPr>
        <p:spPr bwMode="auto">
          <a:xfrm>
            <a:off x="1751012" y="1066800"/>
            <a:ext cx="8763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Standard Edition (J2SE)</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J2SE can be used to develop client-side standalone applications or applets.</a:t>
            </a:r>
          </a:p>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Enterprise Edition (J2EE)</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J2EE can be used to develop server-side applications such as Java servlets, Java ServerPages, and Java ServerFaces. </a:t>
            </a:r>
          </a:p>
          <a:p>
            <a:pPr>
              <a:spcBef>
                <a:spcPts val="750"/>
              </a:spcBef>
              <a:buSzPct val="75000"/>
              <a:buFont typeface="Monotype Sorts" charset="2"/>
              <a:buChar char=""/>
            </a:pPr>
            <a:r>
              <a:rPr lang="en-US" altLang="en-US" sz="3000">
                <a:latin typeface="Palatino" pitchFamily="16" charset="0"/>
                <a:cs typeface="Times New Roman" panose="02020603050405020304" pitchFamily="18" charset="0"/>
              </a:rPr>
              <a:t>Java Micro Edition (J2ME). </a:t>
            </a:r>
          </a:p>
          <a:p>
            <a:pPr lvl="1">
              <a:spcBef>
                <a:spcPts val="625"/>
              </a:spcBef>
              <a:buFont typeface="Palatino" pitchFamily="16" charset="0"/>
              <a:buChar char="–"/>
            </a:pPr>
            <a:r>
              <a:rPr lang="en-US" altLang="en-US" sz="2500">
                <a:latin typeface="Palatino" pitchFamily="16" charset="0"/>
                <a:cs typeface="Times New Roman" panose="02020603050405020304" pitchFamily="18" charset="0"/>
              </a:rPr>
              <a:t>J2ME can be used to develop applications for mobile devices such as cell phones. </a:t>
            </a:r>
          </a:p>
          <a:p>
            <a:pPr marL="342900">
              <a:spcBef>
                <a:spcPts val="750"/>
              </a:spcBef>
              <a:buSzPct val="75000"/>
            </a:pPr>
            <a:r>
              <a:rPr lang="en-US" altLang="en-US" sz="3000">
                <a:latin typeface="Palatino" pitchFamily="16" charset="0"/>
                <a:cs typeface="Times New Roman" panose="02020603050405020304" pitchFamily="18" charset="0"/>
              </a:rPr>
              <a:t>This book uses J2SE to introduce Java programming.</a:t>
            </a:r>
            <a:r>
              <a:rPr lang="en-US" altLang="en-US" sz="3000"/>
              <a:t> </a:t>
            </a:r>
          </a:p>
        </p:txBody>
      </p:sp>
    </p:spTree>
    <p:extLst>
      <p:ext uri="{BB962C8B-B14F-4D97-AF65-F5344CB8AC3E}">
        <p14:creationId xmlns:p14="http://schemas.microsoft.com/office/powerpoint/2010/main" val="376882155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2EED4B8-98BC-4637-997F-489FF6ECA075}" type="slidenum">
              <a:rPr lang="en-US" altLang="en-US" sz="1400"/>
              <a:pPr algn="r">
                <a:buClrTx/>
                <a:buSzPct val="75000"/>
                <a:buFontTx/>
                <a:buNone/>
              </a:pPr>
              <a:t>57</a:t>
            </a:fld>
            <a:endParaRPr lang="en-US" altLang="en-US" sz="1400"/>
          </a:p>
        </p:txBody>
      </p:sp>
      <p:sp>
        <p:nvSpPr>
          <p:cNvPr id="41986" name="Text Box 2"/>
          <p:cNvSpPr txBox="1">
            <a:spLocks noChangeArrowheads="1"/>
          </p:cNvSpPr>
          <p:nvPr/>
        </p:nvSpPr>
        <p:spPr bwMode="auto">
          <a:xfrm>
            <a:off x="2208212" y="3048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Popular Java IDEs</a:t>
            </a:r>
          </a:p>
        </p:txBody>
      </p:sp>
      <p:sp>
        <p:nvSpPr>
          <p:cNvPr id="41987" name="Text Box 3"/>
          <p:cNvSpPr txBox="1">
            <a:spLocks noChangeArrowheads="1"/>
          </p:cNvSpPr>
          <p:nvPr/>
        </p:nvSpPr>
        <p:spPr bwMode="auto">
          <a:xfrm>
            <a:off x="1979612" y="1371600"/>
            <a:ext cx="82296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SzPct val="75000"/>
              <a:buFont typeface="Monotype Sorts" charset="2"/>
              <a:buChar char=""/>
            </a:pPr>
            <a:r>
              <a:rPr lang="en-US" altLang="en-US" sz="3000" dirty="0"/>
              <a:t>NetBeans</a:t>
            </a:r>
          </a:p>
          <a:p>
            <a:pPr>
              <a:lnSpc>
                <a:spcPct val="90000"/>
              </a:lnSpc>
              <a:spcBef>
                <a:spcPts val="1875"/>
              </a:spcBef>
              <a:buSzPct val="75000"/>
              <a:buFont typeface="Monotype Sorts" charset="2"/>
              <a:buChar char=""/>
            </a:pPr>
            <a:r>
              <a:rPr lang="en-US" altLang="en-US" sz="3000" dirty="0"/>
              <a:t>Eclipse</a:t>
            </a:r>
          </a:p>
          <a:p>
            <a:pPr>
              <a:lnSpc>
                <a:spcPct val="90000"/>
              </a:lnSpc>
              <a:spcBef>
                <a:spcPts val="1875"/>
              </a:spcBef>
              <a:buSzPct val="75000"/>
              <a:buFont typeface="Monotype Sorts" charset="2"/>
              <a:buChar char=""/>
            </a:pPr>
            <a:r>
              <a:rPr lang="en-US" altLang="en-US" sz="3000" dirty="0"/>
              <a:t>IntelliJ</a:t>
            </a:r>
          </a:p>
          <a:p>
            <a:pPr>
              <a:lnSpc>
                <a:spcPct val="90000"/>
              </a:lnSpc>
              <a:spcBef>
                <a:spcPts val="1875"/>
              </a:spcBef>
              <a:buSzPct val="75000"/>
              <a:buFont typeface="Monotype Sorts" charset="2"/>
              <a:buChar char=""/>
            </a:pPr>
            <a:r>
              <a:rPr lang="en-US" altLang="en-US" sz="3000" dirty="0" err="1"/>
              <a:t>jGrasp</a:t>
            </a:r>
            <a:endParaRPr lang="en-US" altLang="en-US" sz="3000" dirty="0"/>
          </a:p>
        </p:txBody>
      </p:sp>
    </p:spTree>
    <p:extLst>
      <p:ext uri="{BB962C8B-B14F-4D97-AF65-F5344CB8AC3E}">
        <p14:creationId xmlns:p14="http://schemas.microsoft.com/office/powerpoint/2010/main" val="121920693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73EBAA7-A609-4B60-BE51-B7AA32C8D693}" type="slidenum">
              <a:rPr lang="en-US" altLang="en-US" sz="1400"/>
              <a:pPr algn="r">
                <a:buClrTx/>
                <a:buSzPct val="75000"/>
                <a:buFontTx/>
                <a:buNone/>
              </a:pPr>
              <a:t>58</a:t>
            </a:fld>
            <a:endParaRPr lang="en-US" altLang="en-US" sz="1400"/>
          </a:p>
        </p:txBody>
      </p:sp>
      <p:sp>
        <p:nvSpPr>
          <p:cNvPr id="43010" name="Text Box 2"/>
          <p:cNvSpPr txBox="1">
            <a:spLocks noChangeArrowheads="1"/>
          </p:cNvSpPr>
          <p:nvPr/>
        </p:nvSpPr>
        <p:spPr bwMode="auto">
          <a:xfrm>
            <a:off x="2208212"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 Simple Java Program</a:t>
            </a:r>
          </a:p>
        </p:txBody>
      </p:sp>
      <p:sp>
        <p:nvSpPr>
          <p:cNvPr id="43011" name="Text Box 3"/>
          <p:cNvSpPr txBox="1">
            <a:spLocks noChangeArrowheads="1"/>
          </p:cNvSpPr>
          <p:nvPr/>
        </p:nvSpPr>
        <p:spPr bwMode="auto">
          <a:xfrm>
            <a:off x="1979612" y="1676400"/>
            <a:ext cx="8305800" cy="22860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600"/>
              </a:spcBef>
              <a:buSzPct val="75000"/>
            </a:pPr>
            <a:r>
              <a:rPr lang="en-US" altLang="en-US" b="1">
                <a:latin typeface="Courier New" panose="02070309020205020404" pitchFamily="49" charset="0"/>
                <a:cs typeface="Courier New" panose="02070309020205020404" pitchFamily="49" charset="0"/>
              </a:rPr>
              <a:t>// This program prints Welcome to Java!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public class Welcome {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public static void main(String[] args) {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System.out.println("Welcome to Java!");</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  }</a:t>
            </a:r>
          </a:p>
          <a:p>
            <a:pPr>
              <a:lnSpc>
                <a:spcPct val="90000"/>
              </a:lnSpc>
              <a:buClrTx/>
              <a:buSzPct val="75000"/>
              <a:buFontTx/>
              <a:buNone/>
            </a:pPr>
            <a:r>
              <a:rPr lang="en-US" altLang="en-US" b="1">
                <a:latin typeface="Courier New" panose="02070309020205020404" pitchFamily="49" charset="0"/>
                <a:cs typeface="Courier New" panose="02070309020205020404" pitchFamily="49" charset="0"/>
              </a:rPr>
              <a:t>}</a:t>
            </a:r>
          </a:p>
        </p:txBody>
      </p:sp>
      <p:sp>
        <p:nvSpPr>
          <p:cNvPr id="43012" name="AutoShape 4"/>
          <p:cNvSpPr>
            <a:spLocks noChangeArrowheads="1"/>
          </p:cNvSpPr>
          <p:nvPr/>
        </p:nvSpPr>
        <p:spPr bwMode="auto">
          <a:xfrm>
            <a:off x="2544762" y="5208588"/>
            <a:ext cx="1143000" cy="5969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43013" name="AutoShape 5"/>
          <p:cNvSpPr>
            <a:spLocks noChangeArrowheads="1"/>
          </p:cNvSpPr>
          <p:nvPr/>
        </p:nvSpPr>
        <p:spPr bwMode="auto">
          <a:xfrm>
            <a:off x="2544762" y="4522788"/>
            <a:ext cx="1600200" cy="5969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Welcome</a:t>
            </a:r>
          </a:p>
        </p:txBody>
      </p:sp>
      <p:sp>
        <p:nvSpPr>
          <p:cNvPr id="43014" name="Text Box 6"/>
          <p:cNvSpPr txBox="1">
            <a:spLocks noChangeArrowheads="1"/>
          </p:cNvSpPr>
          <p:nvPr/>
        </p:nvSpPr>
        <p:spPr bwMode="auto">
          <a:xfrm>
            <a:off x="1979612" y="990600"/>
            <a:ext cx="3505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900"/>
              </a:spcBef>
              <a:buSzPct val="75000"/>
            </a:pPr>
            <a:r>
              <a:rPr lang="en-US" altLang="en-US" sz="3600"/>
              <a:t>Listing 1.1</a:t>
            </a:r>
          </a:p>
        </p:txBody>
      </p:sp>
      <p:sp>
        <p:nvSpPr>
          <p:cNvPr id="43015" name="Rectangle 7"/>
          <p:cNvSpPr>
            <a:spLocks noChangeArrowheads="1"/>
          </p:cNvSpPr>
          <p:nvPr/>
        </p:nvSpPr>
        <p:spPr bwMode="auto">
          <a:xfrm>
            <a:off x="4297362" y="4529138"/>
            <a:ext cx="6096000" cy="908050"/>
          </a:xfrm>
          <a:prstGeom prst="rect">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115888" indent="-1143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1pPr>
            <a:lvl2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2pPr>
            <a:lvl3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3pPr>
            <a:lvl4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4pPr>
            <a:lvl5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2400">
                <a:solidFill>
                  <a:srgbClr val="000000"/>
                </a:solidFill>
                <a:latin typeface="Times New Roman" panose="02020603050405020304" pitchFamily="18" charset="0"/>
                <a:cs typeface="Droid Sans" charset="0"/>
              </a:defRPr>
            </a:lvl9pPr>
          </a:lstStyle>
          <a:p>
            <a:pPr>
              <a:lnSpc>
                <a:spcPct val="90000"/>
              </a:lnSpc>
              <a:spcBef>
                <a:spcPts val="500"/>
              </a:spcBef>
              <a:buSzPct val="75000"/>
            </a:pPr>
            <a:r>
              <a:rPr lang="en-US" altLang="en-US" sz="2000"/>
              <a:t>IMPORTANT NOTE: If you cannot run the buttons, see www.cs.armstrong.edu/liang/javaslidenote.doc.</a:t>
            </a:r>
          </a:p>
        </p:txBody>
      </p:sp>
      <p:sp>
        <p:nvSpPr>
          <p:cNvPr id="43016" name="AutoShape 8"/>
          <p:cNvSpPr>
            <a:spLocks noChangeArrowheads="1"/>
          </p:cNvSpPr>
          <p:nvPr/>
        </p:nvSpPr>
        <p:spPr bwMode="auto">
          <a:xfrm>
            <a:off x="2011363" y="4522788"/>
            <a:ext cx="468313" cy="577850"/>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3017" name="Group 9"/>
          <p:cNvGrpSpPr>
            <a:grpSpLocks/>
          </p:cNvGrpSpPr>
          <p:nvPr/>
        </p:nvGrpSpPr>
        <p:grpSpPr bwMode="auto">
          <a:xfrm>
            <a:off x="6118225" y="3340101"/>
            <a:ext cx="1936750" cy="760413"/>
            <a:chOff x="2895" y="2104"/>
            <a:chExt cx="1220" cy="479"/>
          </a:xfrm>
        </p:grpSpPr>
        <p:pic>
          <p:nvPicPr>
            <p:cNvPr id="430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 y="2104"/>
              <a:ext cx="1220"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9" name="Text Box 11"/>
            <p:cNvSpPr txBox="1">
              <a:spLocks noChangeArrowheads="1"/>
            </p:cNvSpPr>
            <p:nvPr/>
          </p:nvSpPr>
          <p:spPr bwMode="auto">
            <a:xfrm>
              <a:off x="3024" y="2162"/>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spTree>
    <p:extLst>
      <p:ext uri="{BB962C8B-B14F-4D97-AF65-F5344CB8AC3E}">
        <p14:creationId xmlns:p14="http://schemas.microsoft.com/office/powerpoint/2010/main" val="389635963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6FED04A-7A6C-4797-88FE-372862541F36}" type="slidenum">
              <a:rPr lang="en-US" altLang="en-US" sz="1400"/>
              <a:pPr algn="r">
                <a:buClrTx/>
                <a:buSzPct val="75000"/>
                <a:buFontTx/>
                <a:buNone/>
              </a:pPr>
              <a:t>59</a:t>
            </a:fld>
            <a:endParaRPr lang="en-US" altLang="en-US" sz="1400"/>
          </a:p>
        </p:txBody>
      </p:sp>
      <p:sp>
        <p:nvSpPr>
          <p:cNvPr id="44034" name="Text Box 2"/>
          <p:cNvSpPr txBox="1">
            <a:spLocks noChangeArrowheads="1"/>
          </p:cNvSpPr>
          <p:nvPr/>
        </p:nvSpPr>
        <p:spPr bwMode="auto">
          <a:xfrm>
            <a:off x="1751012" y="228600"/>
            <a:ext cx="8534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Creating and Editing Using NotePad</a:t>
            </a:r>
          </a:p>
        </p:txBody>
      </p:sp>
      <p:sp>
        <p:nvSpPr>
          <p:cNvPr id="44035" name="Text Box 3"/>
          <p:cNvSpPr txBox="1">
            <a:spLocks noChangeArrowheads="1"/>
          </p:cNvSpPr>
          <p:nvPr/>
        </p:nvSpPr>
        <p:spPr bwMode="auto">
          <a:xfrm>
            <a:off x="1751012" y="1066800"/>
            <a:ext cx="47244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SzPct val="75000"/>
            </a:pPr>
            <a:r>
              <a:rPr lang="en-US" altLang="en-US" sz="3000">
                <a:latin typeface="Palatino" pitchFamily="16" charset="0"/>
                <a:cs typeface="Times New Roman" panose="02020603050405020304" pitchFamily="18" charset="0"/>
              </a:rPr>
              <a:t>To use NotePad, type </a:t>
            </a:r>
          </a:p>
          <a:p>
            <a:pPr lvl="1">
              <a:lnSpc>
                <a:spcPct val="90000"/>
              </a:lnSpc>
              <a:spcBef>
                <a:spcPts val="750"/>
              </a:spcBef>
            </a:pPr>
            <a:r>
              <a:rPr lang="en-US" altLang="en-US" sz="3000">
                <a:latin typeface="Palatino" pitchFamily="16" charset="0"/>
                <a:cs typeface="Times New Roman" panose="02020603050405020304" pitchFamily="18" charset="0"/>
              </a:rPr>
              <a:t>notepad Welcome.java </a:t>
            </a:r>
          </a:p>
          <a:p>
            <a:pPr>
              <a:lnSpc>
                <a:spcPct val="90000"/>
              </a:lnSpc>
              <a:spcBef>
                <a:spcPts val="750"/>
              </a:spcBef>
              <a:buSzPct val="75000"/>
            </a:pPr>
            <a:r>
              <a:rPr lang="en-US" altLang="en-US" sz="3000">
                <a:latin typeface="Palatino" pitchFamily="16" charset="0"/>
                <a:cs typeface="Times New Roman" panose="02020603050405020304" pitchFamily="18" charset="0"/>
              </a:rPr>
              <a:t>from the DOS prompt.</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1219201"/>
            <a:ext cx="3962400" cy="1179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7" name="Line 5"/>
          <p:cNvSpPr>
            <a:spLocks noChangeShapeType="1"/>
          </p:cNvSpPr>
          <p:nvPr/>
        </p:nvSpPr>
        <p:spPr bwMode="auto">
          <a:xfrm>
            <a:off x="4037012" y="1447800"/>
            <a:ext cx="1066800" cy="1981200"/>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38" name="Line 6"/>
          <p:cNvSpPr>
            <a:spLocks noChangeShapeType="1"/>
          </p:cNvSpPr>
          <p:nvPr/>
        </p:nvSpPr>
        <p:spPr bwMode="auto">
          <a:xfrm>
            <a:off x="6170612" y="1828800"/>
            <a:ext cx="381000" cy="1588"/>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40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1" y="3457575"/>
            <a:ext cx="6865937"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922795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Software algorithm</a:t>
            </a:r>
          </a:p>
        </p:txBody>
      </p:sp>
      <p:sp>
        <p:nvSpPr>
          <p:cNvPr id="3" name="Content Placeholder 2"/>
          <p:cNvSpPr>
            <a:spLocks noGrp="1"/>
          </p:cNvSpPr>
          <p:nvPr>
            <p:ph idx="1"/>
          </p:nvPr>
        </p:nvSpPr>
        <p:spPr/>
        <p:txBody>
          <a:bodyPr/>
          <a:lstStyle/>
          <a:p>
            <a:r>
              <a:rPr lang="en-US" dirty="0"/>
              <a:t>Open web browser</a:t>
            </a:r>
          </a:p>
          <a:p>
            <a:r>
              <a:rPr lang="en-US" dirty="0"/>
              <a:t>Go to</a:t>
            </a:r>
          </a:p>
          <a:p>
            <a:pPr lvl="1"/>
            <a:r>
              <a:rPr lang="en-US" dirty="0">
                <a:hlinkClick r:id="rId2"/>
              </a:rPr>
              <a:t>https://www.oracle.com/java/technologies/javase-jdk15-downloads.html</a:t>
            </a:r>
            <a:endParaRPr lang="en-US" dirty="0"/>
          </a:p>
          <a:p>
            <a:r>
              <a:rPr lang="en-US" dirty="0"/>
              <a:t>Click “</a:t>
            </a:r>
            <a:r>
              <a:rPr lang="en-US" dirty="0">
                <a:hlinkClick r:id="rId3"/>
              </a:rPr>
              <a:t>jdk-15_windows-x64_bin.exe</a:t>
            </a:r>
            <a:r>
              <a:rPr lang="en-US" dirty="0"/>
              <a:t>”</a:t>
            </a:r>
          </a:p>
          <a:p>
            <a:r>
              <a:rPr lang="en-US" dirty="0"/>
              <a:t>Follow instructions</a:t>
            </a:r>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spTree>
    <p:extLst>
      <p:ext uri="{BB962C8B-B14F-4D97-AF65-F5344CB8AC3E}">
        <p14:creationId xmlns:p14="http://schemas.microsoft.com/office/powerpoint/2010/main" val="4127465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71623C5-FC14-4FC2-9759-D32D24FC2900}" type="slidenum">
              <a:rPr lang="en-US" altLang="en-US" sz="1400"/>
              <a:pPr algn="r">
                <a:buClrTx/>
                <a:buSzPct val="75000"/>
                <a:buFontTx/>
                <a:buNone/>
              </a:pPr>
              <a:t>60</a:t>
            </a:fld>
            <a:endParaRPr lang="en-US" altLang="en-US" sz="1400"/>
          </a:p>
        </p:txBody>
      </p:sp>
      <p:sp>
        <p:nvSpPr>
          <p:cNvPr id="45058" name="Text Box 2"/>
          <p:cNvSpPr txBox="1">
            <a:spLocks noChangeArrowheads="1"/>
          </p:cNvSpPr>
          <p:nvPr/>
        </p:nvSpPr>
        <p:spPr bwMode="auto">
          <a:xfrm>
            <a:off x="1751012" y="228600"/>
            <a:ext cx="876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Creating and Editing Using WordPad</a:t>
            </a:r>
          </a:p>
        </p:txBody>
      </p:sp>
      <p:sp>
        <p:nvSpPr>
          <p:cNvPr id="45059" name="Text Box 3"/>
          <p:cNvSpPr txBox="1">
            <a:spLocks noChangeArrowheads="1"/>
          </p:cNvSpPr>
          <p:nvPr/>
        </p:nvSpPr>
        <p:spPr bwMode="auto">
          <a:xfrm>
            <a:off x="1751012" y="1066800"/>
            <a:ext cx="47244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750"/>
              </a:spcBef>
              <a:buSzPct val="75000"/>
            </a:pPr>
            <a:r>
              <a:rPr lang="en-US" altLang="en-US" sz="3000">
                <a:latin typeface="Palatino" pitchFamily="16" charset="0"/>
                <a:cs typeface="Times New Roman" panose="02020603050405020304" pitchFamily="18" charset="0"/>
              </a:rPr>
              <a:t>To use WordPad, type </a:t>
            </a:r>
          </a:p>
          <a:p>
            <a:pPr lvl="1">
              <a:lnSpc>
                <a:spcPct val="90000"/>
              </a:lnSpc>
              <a:spcBef>
                <a:spcPts val="750"/>
              </a:spcBef>
            </a:pPr>
            <a:r>
              <a:rPr lang="en-US" altLang="en-US" sz="3000">
                <a:latin typeface="Palatino" pitchFamily="16" charset="0"/>
                <a:cs typeface="Times New Roman" panose="02020603050405020304" pitchFamily="18" charset="0"/>
              </a:rPr>
              <a:t>write Welcome.java </a:t>
            </a:r>
          </a:p>
          <a:p>
            <a:pPr>
              <a:lnSpc>
                <a:spcPct val="90000"/>
              </a:lnSpc>
              <a:spcBef>
                <a:spcPts val="750"/>
              </a:spcBef>
              <a:buSzPct val="75000"/>
            </a:pPr>
            <a:r>
              <a:rPr lang="en-US" altLang="en-US" sz="3000">
                <a:latin typeface="Palatino" pitchFamily="16" charset="0"/>
                <a:cs typeface="Times New Roman" panose="02020603050405020304" pitchFamily="18" charset="0"/>
              </a:rPr>
              <a:t>from the DOS prompt.</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1295400"/>
            <a:ext cx="3505200" cy="108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1" name="Line 5"/>
          <p:cNvSpPr>
            <a:spLocks noChangeShapeType="1"/>
          </p:cNvSpPr>
          <p:nvPr/>
        </p:nvSpPr>
        <p:spPr bwMode="auto">
          <a:xfrm>
            <a:off x="5637212" y="1828800"/>
            <a:ext cx="990600" cy="1588"/>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2" name="Line 6"/>
          <p:cNvSpPr>
            <a:spLocks noChangeShapeType="1"/>
          </p:cNvSpPr>
          <p:nvPr/>
        </p:nvSpPr>
        <p:spPr bwMode="auto">
          <a:xfrm>
            <a:off x="4037012" y="1447800"/>
            <a:ext cx="1066800" cy="1371600"/>
          </a:xfrm>
          <a:prstGeom prst="line">
            <a:avLst/>
          </a:prstGeom>
          <a:noFill/>
          <a:ln w="12600" cap="sq">
            <a:solidFill>
              <a:srgbClr val="FF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50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2819400"/>
            <a:ext cx="7934325" cy="3581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42487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6C42315-393C-46A7-99AD-EA22D76B72D9}" type="slidenum">
              <a:rPr lang="en-US" altLang="en-US" sz="1400"/>
              <a:pPr algn="r">
                <a:buClrTx/>
                <a:buSzPct val="75000"/>
                <a:buFontTx/>
                <a:buNone/>
              </a:pPr>
              <a:t>61</a:t>
            </a:fld>
            <a:endParaRPr lang="en-US" altLang="en-US" sz="1400"/>
          </a:p>
        </p:txBody>
      </p:sp>
      <p:sp>
        <p:nvSpPr>
          <p:cNvPr id="46082" name="Rectangle 2"/>
          <p:cNvSpPr>
            <a:spLocks noChangeArrowheads="1"/>
          </p:cNvSpPr>
          <p:nvPr/>
        </p:nvSpPr>
        <p:spPr bwMode="auto">
          <a:xfrm>
            <a:off x="4722812" y="19812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3" name="Rectangle 3"/>
          <p:cNvSpPr>
            <a:spLocks noChangeArrowheads="1"/>
          </p:cNvSpPr>
          <p:nvPr/>
        </p:nvSpPr>
        <p:spPr bwMode="auto">
          <a:xfrm>
            <a:off x="4722812" y="12954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4" name="Rectangle 4"/>
          <p:cNvSpPr>
            <a:spLocks noChangeArrowheads="1"/>
          </p:cNvSpPr>
          <p:nvPr/>
        </p:nvSpPr>
        <p:spPr bwMode="auto">
          <a:xfrm>
            <a:off x="4179887" y="27908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6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2" y="1031875"/>
            <a:ext cx="7772400" cy="5487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6" name="Text Box 6"/>
          <p:cNvSpPr txBox="1">
            <a:spLocks noChangeArrowheads="1"/>
          </p:cNvSpPr>
          <p:nvPr/>
        </p:nvSpPr>
        <p:spPr bwMode="auto">
          <a:xfrm>
            <a:off x="5408612" y="152400"/>
            <a:ext cx="5105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3000"/>
              <a:t>Creating, Compiling, and Running Programs</a:t>
            </a:r>
          </a:p>
        </p:txBody>
      </p:sp>
      <p:pic>
        <p:nvPicPr>
          <p:cNvPr id="460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73026"/>
            <a:ext cx="3960813" cy="1363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861680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37C4560-AC8C-464C-A3B4-ACE3EEBA1483}" type="slidenum">
              <a:rPr lang="en-US" altLang="en-US" sz="1400"/>
              <a:pPr algn="r">
                <a:buClrTx/>
                <a:buSzPct val="75000"/>
                <a:buFontTx/>
                <a:buNone/>
              </a:pPr>
              <a:t>62</a:t>
            </a:fld>
            <a:endParaRPr lang="en-US" altLang="en-US" sz="1400"/>
          </a:p>
        </p:txBody>
      </p:sp>
      <p:sp>
        <p:nvSpPr>
          <p:cNvPr id="47106" name="Text Box 2"/>
          <p:cNvSpPr txBox="1">
            <a:spLocks noChangeArrowheads="1"/>
          </p:cNvSpPr>
          <p:nvPr/>
        </p:nvSpPr>
        <p:spPr bwMode="auto">
          <a:xfrm>
            <a:off x="2208212"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Java Source Code</a:t>
            </a:r>
          </a:p>
        </p:txBody>
      </p:sp>
      <p:sp>
        <p:nvSpPr>
          <p:cNvPr id="47107" name="Text Box 3"/>
          <p:cNvSpPr txBox="1">
            <a:spLocks noChangeArrowheads="1"/>
          </p:cNvSpPr>
          <p:nvPr/>
        </p:nvSpPr>
        <p:spPr bwMode="auto">
          <a:xfrm>
            <a:off x="1751012" y="838200"/>
            <a:ext cx="89154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600"/>
              </a:spcBef>
              <a:buSzPct val="75000"/>
            </a:pPr>
            <a:r>
              <a:rPr lang="en-US" altLang="en-US">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i="1">
                <a:cs typeface="Times New Roman" panose="02020603050405020304" pitchFamily="18" charset="0"/>
              </a:rPr>
              <a:t>bytecode</a:t>
            </a:r>
            <a:r>
              <a:rPr lang="en-US" altLang="en-US">
                <a:cs typeface="Times New Roman" panose="02020603050405020304" pitchFamily="18" charset="0"/>
              </a:rPr>
              <a:t>. The bytecode can then run on any computer with a Java Virtual Machine, as shown below. Java Virtual Machine is a software that interprets Java bytecode. </a:t>
            </a:r>
          </a:p>
        </p:txBody>
      </p:sp>
      <p:sp>
        <p:nvSpPr>
          <p:cNvPr id="47108" name="Rectangle 4"/>
          <p:cNvSpPr>
            <a:spLocks noChangeArrowheads="1"/>
          </p:cNvSpPr>
          <p:nvPr/>
        </p:nvSpPr>
        <p:spPr bwMode="auto">
          <a:xfrm>
            <a:off x="3760787" y="313848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09" name="Rectangle 5"/>
          <p:cNvSpPr>
            <a:spLocks noChangeArrowheads="1"/>
          </p:cNvSpPr>
          <p:nvPr/>
        </p:nvSpPr>
        <p:spPr bwMode="auto">
          <a:xfrm>
            <a:off x="5180012" y="2586039"/>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3886200"/>
            <a:ext cx="7854950" cy="2444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962594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B858FE5-2380-4713-B9EE-03D287C43E5F}" type="slidenum">
              <a:rPr lang="en-US" altLang="en-US" sz="1400"/>
              <a:pPr algn="r">
                <a:buClrTx/>
                <a:buSzPct val="75000"/>
                <a:buFontTx/>
                <a:buNone/>
              </a:pPr>
              <a:t>63</a:t>
            </a:fld>
            <a:endParaRPr lang="en-US" altLang="en-US" sz="1400"/>
          </a:p>
        </p:txBody>
      </p:sp>
      <p:sp>
        <p:nvSpPr>
          <p:cNvPr id="48130" name="Rectangle 2"/>
          <p:cNvSpPr>
            <a:spLocks noChangeArrowheads="1"/>
          </p:cNvSpPr>
          <p:nvPr/>
        </p:nvSpPr>
        <p:spPr bwMode="auto">
          <a:xfrm>
            <a:off x="1979612"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48131" name="Text Box 3"/>
          <p:cNvSpPr txBox="1">
            <a:spLocks noChangeArrowheads="1"/>
          </p:cNvSpPr>
          <p:nvPr/>
        </p:nvSpPr>
        <p:spPr bwMode="auto">
          <a:xfrm>
            <a:off x="2208212" y="4572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48132" name="Rectangle 4"/>
          <p:cNvSpPr>
            <a:spLocks noChangeArrowheads="1"/>
          </p:cNvSpPr>
          <p:nvPr/>
        </p:nvSpPr>
        <p:spPr bwMode="auto">
          <a:xfrm>
            <a:off x="2360612" y="3124201"/>
            <a:ext cx="7086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133" name="AutoShape 5"/>
          <p:cNvSpPr>
            <a:spLocks noChangeArrowheads="1"/>
          </p:cNvSpPr>
          <p:nvPr/>
        </p:nvSpPr>
        <p:spPr bwMode="auto">
          <a:xfrm>
            <a:off x="7466012" y="1219200"/>
            <a:ext cx="2490788" cy="615950"/>
          </a:xfrm>
          <a:prstGeom prst="wedgeRoundRectCallout">
            <a:avLst>
              <a:gd name="adj1" fmla="val -101944"/>
              <a:gd name="adj2" fmla="val 270875"/>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t>Enter main method</a:t>
            </a:r>
          </a:p>
        </p:txBody>
      </p:sp>
      <p:sp>
        <p:nvSpPr>
          <p:cNvPr id="48134" name="Rectangle 6"/>
          <p:cNvSpPr>
            <a:spLocks noChangeArrowheads="1"/>
          </p:cNvSpPr>
          <p:nvPr/>
        </p:nvSpPr>
        <p:spPr bwMode="auto">
          <a:xfrm>
            <a:off x="1522412"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Tree>
    <p:extLst>
      <p:ext uri="{BB962C8B-B14F-4D97-AF65-F5344CB8AC3E}">
        <p14:creationId xmlns:p14="http://schemas.microsoft.com/office/powerpoint/2010/main" val="979471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48133"/>
                                        </p:tgtEl>
                                        <p:attrNameLst>
                                          <p:attrName>style.visibility</p:attrName>
                                        </p:attrNameLst>
                                      </p:cBhvr>
                                      <p:to>
                                        <p:strVal val="visible"/>
                                      </p:to>
                                    </p:set>
                                    <p:anim calcmode="lin" valueType="num">
                                      <p:cBhvr>
                                        <p:cTn id="7" dur="500" fill="hold"/>
                                        <p:tgtEl>
                                          <p:spTgt spid="48133"/>
                                        </p:tgtEl>
                                        <p:attrNameLst>
                                          <p:attrName>ppt_x</p:attrName>
                                        </p:attrNameLst>
                                      </p:cBhvr>
                                      <p:tavLst>
                                        <p:tav tm="100000">
                                          <p:val>
                                            <p:strVal val="0-#ppt_w/2"/>
                                          </p:val>
                                        </p:tav>
                                        <p:tav>
                                          <p:val>
                                            <p:strVal val="#ppt_x"/>
                                          </p:val>
                                        </p:tav>
                                      </p:tavLst>
                                    </p:anim>
                                    <p:anim calcmode="lin" valueType="num">
                                      <p:cBhvr>
                                        <p:cTn id="8" dur="500" fill="hold"/>
                                        <p:tgtEl>
                                          <p:spTgt spid="48133"/>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3DB68FE-BA51-4CB0-B8F8-57CBFDA69FB5}" type="slidenum">
              <a:rPr lang="en-US" altLang="en-US" sz="1400"/>
              <a:pPr algn="r">
                <a:buClrTx/>
                <a:buSzPct val="75000"/>
                <a:buFontTx/>
                <a:buNone/>
              </a:pPr>
              <a:t>64</a:t>
            </a:fld>
            <a:endParaRPr lang="en-US" altLang="en-US" sz="1400"/>
          </a:p>
        </p:txBody>
      </p:sp>
      <p:sp>
        <p:nvSpPr>
          <p:cNvPr id="49154" name="Rectangle 2"/>
          <p:cNvSpPr>
            <a:spLocks noChangeArrowheads="1"/>
          </p:cNvSpPr>
          <p:nvPr/>
        </p:nvSpPr>
        <p:spPr bwMode="auto">
          <a:xfrm>
            <a:off x="1979612"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49155"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49156" name="Rectangle 4"/>
          <p:cNvSpPr>
            <a:spLocks noChangeArrowheads="1"/>
          </p:cNvSpPr>
          <p:nvPr/>
        </p:nvSpPr>
        <p:spPr bwMode="auto">
          <a:xfrm>
            <a:off x="2741612" y="3505201"/>
            <a:ext cx="7162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AutoShape 5"/>
          <p:cNvSpPr>
            <a:spLocks noChangeArrowheads="1"/>
          </p:cNvSpPr>
          <p:nvPr/>
        </p:nvSpPr>
        <p:spPr bwMode="auto">
          <a:xfrm>
            <a:off x="7466012" y="1219200"/>
            <a:ext cx="2490788" cy="615950"/>
          </a:xfrm>
          <a:prstGeom prst="wedgeRoundRectCallout">
            <a:avLst>
              <a:gd name="adj1" fmla="val -107491"/>
              <a:gd name="adj2" fmla="val 325259"/>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t>Execute statement</a:t>
            </a:r>
          </a:p>
        </p:txBody>
      </p:sp>
      <p:sp>
        <p:nvSpPr>
          <p:cNvPr id="49158" name="Rectangle 6"/>
          <p:cNvSpPr>
            <a:spLocks noChangeArrowheads="1"/>
          </p:cNvSpPr>
          <p:nvPr/>
        </p:nvSpPr>
        <p:spPr bwMode="auto">
          <a:xfrm>
            <a:off x="1522412"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Tree>
    <p:extLst>
      <p:ext uri="{BB962C8B-B14F-4D97-AF65-F5344CB8AC3E}">
        <p14:creationId xmlns:p14="http://schemas.microsoft.com/office/powerpoint/2010/main" val="1833415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withEffect">
                                  <p:stCondLst>
                                    <p:cond delay="0"/>
                                  </p:stCondLst>
                                  <p:childTnLst>
                                    <p:set>
                                      <p:cBhvr additive="repl">
                                        <p:cTn id="6" dur="1" fill="hold">
                                          <p:stCondLst>
                                            <p:cond delay="0"/>
                                          </p:stCondLst>
                                        </p:cTn>
                                        <p:tgtEl>
                                          <p:spTgt spid="49157"/>
                                        </p:tgtEl>
                                        <p:attrNameLst>
                                          <p:attrName>style.visibility</p:attrName>
                                        </p:attrNameLst>
                                      </p:cBhvr>
                                      <p:to>
                                        <p:strVal val="visible"/>
                                      </p:to>
                                    </p:set>
                                    <p:anim calcmode="lin" valueType="num">
                                      <p:cBhvr>
                                        <p:cTn id="7" dur="500" fill="hold"/>
                                        <p:tgtEl>
                                          <p:spTgt spid="49157"/>
                                        </p:tgtEl>
                                        <p:attrNameLst>
                                          <p:attrName>ppt_x</p:attrName>
                                        </p:attrNameLst>
                                      </p:cBhvr>
                                      <p:tavLst>
                                        <p:tav tm="100000">
                                          <p:val>
                                            <p:strVal val="0-#ppt_w/2"/>
                                          </p:val>
                                        </p:tav>
                                        <p:tav>
                                          <p:val>
                                            <p:strVal val="#ppt_x"/>
                                          </p:val>
                                        </p:tav>
                                      </p:tavLst>
                                    </p:anim>
                                    <p:anim calcmode="lin" valueType="num">
                                      <p:cBhvr>
                                        <p:cTn id="8" dur="500" fill="hold"/>
                                        <p:tgtEl>
                                          <p:spTgt spid="4915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EF1F1F2-0C3C-4F1B-A771-E28A1077FBDC}" type="slidenum">
              <a:rPr lang="en-US" altLang="en-US" sz="1400"/>
              <a:pPr algn="r">
                <a:buClrTx/>
                <a:buSzPct val="75000"/>
                <a:buFontTx/>
                <a:buNone/>
              </a:pPr>
              <a:t>65</a:t>
            </a:fld>
            <a:endParaRPr lang="en-US" altLang="en-US" sz="1400"/>
          </a:p>
        </p:txBody>
      </p:sp>
      <p:sp>
        <p:nvSpPr>
          <p:cNvPr id="50178" name="Rectangle 2"/>
          <p:cNvSpPr>
            <a:spLocks noChangeArrowheads="1"/>
          </p:cNvSpPr>
          <p:nvPr/>
        </p:nvSpPr>
        <p:spPr bwMode="auto">
          <a:xfrm>
            <a:off x="1979612" y="23622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0179"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Trace a Program Execution</a:t>
            </a:r>
          </a:p>
        </p:txBody>
      </p:sp>
      <p:sp>
        <p:nvSpPr>
          <p:cNvPr id="50180" name="Rectangle 4"/>
          <p:cNvSpPr>
            <a:spLocks noChangeArrowheads="1"/>
          </p:cNvSpPr>
          <p:nvPr/>
        </p:nvSpPr>
        <p:spPr bwMode="auto">
          <a:xfrm>
            <a:off x="2741612" y="3505201"/>
            <a:ext cx="7162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1" name="Rectangle 5"/>
          <p:cNvSpPr>
            <a:spLocks noChangeArrowheads="1"/>
          </p:cNvSpPr>
          <p:nvPr/>
        </p:nvSpPr>
        <p:spPr bwMode="auto">
          <a:xfrm>
            <a:off x="1522412" y="0"/>
            <a:ext cx="1524000" cy="38100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sz="1800">
                <a:solidFill>
                  <a:srgbClr val="5F5F5F"/>
                </a:solidFill>
                <a:latin typeface="Forte" panose="03060902040502070203" pitchFamily="66" charset="0"/>
              </a:rPr>
              <a:t>animation</a:t>
            </a:r>
          </a:p>
        </p:txBody>
      </p:sp>
      <p:sp>
        <p:nvSpPr>
          <p:cNvPr id="50182" name="Line 6"/>
          <p:cNvSpPr>
            <a:spLocks noChangeShapeType="1"/>
          </p:cNvSpPr>
          <p:nvPr/>
        </p:nvSpPr>
        <p:spPr bwMode="auto">
          <a:xfrm flipH="1">
            <a:off x="5483226" y="3810000"/>
            <a:ext cx="1222375" cy="1371600"/>
          </a:xfrm>
          <a:prstGeom prst="line">
            <a:avLst/>
          </a:prstGeom>
          <a:noFill/>
          <a:ln w="12600" cap="sq">
            <a:solidFill>
              <a:srgbClr val="FF0000"/>
            </a:solidFill>
            <a:miter lim="800000"/>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3" name="AutoShape 7"/>
          <p:cNvSpPr>
            <a:spLocks noChangeArrowheads="1"/>
          </p:cNvSpPr>
          <p:nvPr/>
        </p:nvSpPr>
        <p:spPr bwMode="auto">
          <a:xfrm>
            <a:off x="7618412" y="5410200"/>
            <a:ext cx="2687638" cy="692150"/>
          </a:xfrm>
          <a:prstGeom prst="wedgeRoundRectCallout">
            <a:avLst>
              <a:gd name="adj1" fmla="val -122829"/>
              <a:gd name="adj2" fmla="val -9176"/>
              <a:gd name="adj3" fmla="val 16667"/>
            </a:avLst>
          </a:prstGeom>
          <a:solidFill>
            <a:srgbClr val="CBCBCB"/>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125"/>
              </a:spcBef>
              <a:buSzPct val="75000"/>
            </a:pPr>
            <a:r>
              <a:rPr lang="en-US" altLang="en-US" sz="1800"/>
              <a:t>print a message to the console</a:t>
            </a:r>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5257800"/>
            <a:ext cx="2073275" cy="1036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0109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fill="hold" nodeType="withEffect">
                                  <p:stCondLst>
                                    <p:cond delay="0"/>
                                  </p:stCondLst>
                                  <p:childTnLst>
                                    <p:set>
                                      <p:cBhvr additive="repl">
                                        <p:cTn id="6" dur="1" fill="hold">
                                          <p:stCondLst>
                                            <p:cond delay="0"/>
                                          </p:stCondLst>
                                        </p:cTn>
                                        <p:tgtEl>
                                          <p:spTgt spid="50183"/>
                                        </p:tgtEl>
                                        <p:attrNameLst>
                                          <p:attrName>style.visibility</p:attrName>
                                        </p:attrNameLst>
                                      </p:cBhvr>
                                      <p:to>
                                        <p:strVal val="visible"/>
                                      </p:to>
                                    </p:set>
                                    <p:anim calcmode="lin" valueType="num">
                                      <p:cBhvr additive="repl">
                                        <p:cTn id="7" dur="500" fill="hold"/>
                                        <p:tgtEl>
                                          <p:spTgt spid="50183"/>
                                        </p:tgtEl>
                                        <p:attrNameLst>
                                          <p:attrName>ppt_w</p:attrName>
                                        </p:attrNameLst>
                                      </p:cBhvr>
                                      <p:tavLst>
                                        <p:tav tm="100000">
                                          <p:val>
                                            <p:strVal val="#ppt_w"/>
                                          </p:val>
                                        </p:tav>
                                        <p:tav>
                                          <p:val>
                                            <p:strVal val="#ppt_w"/>
                                          </p:val>
                                        </p:tav>
                                      </p:tavLst>
                                    </p:anim>
                                    <p:anim calcmode="lin" valueType="num">
                                      <p:cBhvr additive="repl">
                                        <p:cTn id="8" dur="500" fill="hold"/>
                                        <p:tgtEl>
                                          <p:spTgt spid="50183"/>
                                        </p:tgtEl>
                                        <p:attrNameLst>
                                          <p:attrName>ppt_h</p:attrName>
                                        </p:attrNameLst>
                                      </p:cBhvr>
                                      <p:tavLst>
                                        <p:tav tm="100000">
                                          <p:val>
                                            <p:str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D27E396-B2F6-4CCB-BDD9-EC83A58ED309}" type="slidenum">
              <a:rPr lang="en-US" altLang="en-US" sz="1400"/>
              <a:pPr algn="r">
                <a:buClrTx/>
                <a:buSzPct val="75000"/>
                <a:buFontTx/>
                <a:buNone/>
              </a:pPr>
              <a:t>66</a:t>
            </a:fld>
            <a:endParaRPr lang="en-US" altLang="en-US" sz="1400"/>
          </a:p>
        </p:txBody>
      </p:sp>
      <p:sp>
        <p:nvSpPr>
          <p:cNvPr id="51202" name="Text Box 2"/>
          <p:cNvSpPr txBox="1">
            <a:spLocks noChangeArrowheads="1"/>
          </p:cNvSpPr>
          <p:nvPr/>
        </p:nvSpPr>
        <p:spPr bwMode="auto">
          <a:xfrm>
            <a:off x="2208212"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Two More Simple Examples</a:t>
            </a:r>
          </a:p>
        </p:txBody>
      </p:sp>
      <p:sp>
        <p:nvSpPr>
          <p:cNvPr id="51203" name="AutoShape 3"/>
          <p:cNvSpPr>
            <a:spLocks noChangeArrowheads="1"/>
          </p:cNvSpPr>
          <p:nvPr/>
        </p:nvSpPr>
        <p:spPr bwMode="auto">
          <a:xfrm>
            <a:off x="7466012" y="2362200"/>
            <a:ext cx="1143000" cy="5334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51204" name="AutoShape 4"/>
          <p:cNvSpPr>
            <a:spLocks noChangeArrowheads="1"/>
          </p:cNvSpPr>
          <p:nvPr/>
        </p:nvSpPr>
        <p:spPr bwMode="auto">
          <a:xfrm>
            <a:off x="3046412" y="2362200"/>
            <a:ext cx="4191000" cy="5334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WelcomeWithThreeMessages</a:t>
            </a:r>
          </a:p>
        </p:txBody>
      </p:sp>
      <p:sp>
        <p:nvSpPr>
          <p:cNvPr id="51205" name="AutoShape 5"/>
          <p:cNvSpPr>
            <a:spLocks noChangeArrowheads="1"/>
          </p:cNvSpPr>
          <p:nvPr/>
        </p:nvSpPr>
        <p:spPr bwMode="auto">
          <a:xfrm>
            <a:off x="6170612" y="3429000"/>
            <a:ext cx="1143000" cy="533400"/>
          </a:xfrm>
          <a:prstGeom prst="actionButtonBlank">
            <a:avLst/>
          </a:prstGeom>
          <a:solidFill>
            <a:srgbClr val="38A1BA"/>
          </a:solidFill>
          <a:ln>
            <a:noFill/>
          </a:ln>
          <a:effectLst>
            <a:outerShdw dist="17819" dir="2700000" algn="ctr" rotWithShape="0">
              <a:srgbClr val="22617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SzPct val="75000"/>
              <a:buFontTx/>
              <a:buNone/>
            </a:pPr>
            <a:r>
              <a:rPr lang="en-US" altLang="en-US">
                <a:latin typeface="Book Antiqua" panose="02040602050305030304" pitchFamily="18" charset="0"/>
              </a:rPr>
              <a:t>Run</a:t>
            </a:r>
          </a:p>
        </p:txBody>
      </p:sp>
      <p:sp>
        <p:nvSpPr>
          <p:cNvPr id="51206" name="AutoShape 6"/>
          <p:cNvSpPr>
            <a:spLocks noChangeArrowheads="1"/>
          </p:cNvSpPr>
          <p:nvPr/>
        </p:nvSpPr>
        <p:spPr bwMode="auto">
          <a:xfrm>
            <a:off x="3046412" y="3429000"/>
            <a:ext cx="2895600" cy="533400"/>
          </a:xfrm>
          <a:prstGeom prst="actionButtonBlank">
            <a:avLst/>
          </a:prstGeom>
          <a:solidFill>
            <a:srgbClr val="00B050"/>
          </a:solidFill>
          <a:ln>
            <a:noFill/>
          </a:ln>
          <a:effectLst>
            <a:outerShdw dist="17819" dir="2700000" algn="ctr" rotWithShape="0">
              <a:srgbClr val="000000"/>
            </a:outerShdw>
          </a:effectLst>
          <a:extLst>
            <a:ext uri="{91240B29-F687-4F45-9708-019B960494DF}">
              <a14:hiddenLine xmlns:a14="http://schemas.microsoft.com/office/drawing/2010/main" w="9525" cap="flat">
                <a:solidFill>
                  <a:srgbClr val="3465A4"/>
                </a:solidFill>
                <a:round/>
                <a:headEnd/>
                <a:tailEnd/>
              </a14:hiddenLine>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solidFill>
                  <a:srgbClr val="CBCBCB"/>
                </a:solidFill>
                <a:latin typeface="Book Antiqua" panose="02040602050305030304" pitchFamily="18" charset="0"/>
              </a:rPr>
              <a:t>ComputeExpression</a:t>
            </a:r>
          </a:p>
        </p:txBody>
      </p:sp>
      <p:sp>
        <p:nvSpPr>
          <p:cNvPr id="51207" name="AutoShape 7"/>
          <p:cNvSpPr>
            <a:spLocks noChangeArrowheads="1"/>
          </p:cNvSpPr>
          <p:nvPr/>
        </p:nvSpPr>
        <p:spPr bwMode="auto">
          <a:xfrm>
            <a:off x="2436813" y="2362201"/>
            <a:ext cx="468313" cy="576263"/>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8" name="AutoShape 8"/>
          <p:cNvSpPr>
            <a:spLocks noChangeArrowheads="1"/>
          </p:cNvSpPr>
          <p:nvPr/>
        </p:nvSpPr>
        <p:spPr bwMode="auto">
          <a:xfrm>
            <a:off x="2436813" y="3429001"/>
            <a:ext cx="468313" cy="576263"/>
          </a:xfrm>
          <a:prstGeom prst="actionButtonDocument">
            <a:avLst/>
          </a:prstGeom>
          <a:solidFill>
            <a:srgbClr val="92D05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1209" name="Group 9"/>
          <p:cNvGrpSpPr>
            <a:grpSpLocks/>
          </p:cNvGrpSpPr>
          <p:nvPr/>
        </p:nvGrpSpPr>
        <p:grpSpPr bwMode="auto">
          <a:xfrm>
            <a:off x="5356225" y="1968501"/>
            <a:ext cx="1936750" cy="754063"/>
            <a:chOff x="2415" y="1240"/>
            <a:chExt cx="1220" cy="475"/>
          </a:xfrm>
        </p:grpSpPr>
        <p:pic>
          <p:nvPicPr>
            <p:cNvPr id="512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 y="1240"/>
              <a:ext cx="1220" cy="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1" name="Text Box 11"/>
            <p:cNvSpPr txBox="1">
              <a:spLocks noChangeArrowheads="1"/>
            </p:cNvSpPr>
            <p:nvPr/>
          </p:nvSpPr>
          <p:spPr bwMode="auto">
            <a:xfrm>
              <a:off x="2544" y="1296"/>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grpSp>
        <p:nvGrpSpPr>
          <p:cNvPr id="51212" name="Group 12"/>
          <p:cNvGrpSpPr>
            <a:grpSpLocks/>
          </p:cNvGrpSpPr>
          <p:nvPr/>
        </p:nvGrpSpPr>
        <p:grpSpPr bwMode="auto">
          <a:xfrm>
            <a:off x="4168775" y="2955926"/>
            <a:ext cx="1936750" cy="760413"/>
            <a:chOff x="1667" y="1862"/>
            <a:chExt cx="1220" cy="479"/>
          </a:xfrm>
        </p:grpSpPr>
        <p:pic>
          <p:nvPicPr>
            <p:cNvPr id="512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 y="1862"/>
              <a:ext cx="1220"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4" name="Text Box 14"/>
            <p:cNvSpPr txBox="1">
              <a:spLocks noChangeArrowheads="1"/>
            </p:cNvSpPr>
            <p:nvPr/>
          </p:nvSpPr>
          <p:spPr bwMode="auto">
            <a:xfrm>
              <a:off x="1795" y="1920"/>
              <a:ext cx="95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a:latin typeface="Book Antiqua" panose="02040602050305030304" pitchFamily="18" charset="0"/>
                </a:rPr>
                <a:t>Animation</a:t>
              </a:r>
            </a:p>
          </p:txBody>
        </p:sp>
      </p:grpSp>
    </p:spTree>
    <p:extLst>
      <p:ext uri="{BB962C8B-B14F-4D97-AF65-F5344CB8AC3E}">
        <p14:creationId xmlns:p14="http://schemas.microsoft.com/office/powerpoint/2010/main" val="4255917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7C76D61-8533-4079-B132-C5777ECB8DA8}" type="slidenum">
              <a:rPr lang="en-US" altLang="en-US" sz="1400"/>
              <a:pPr algn="r">
                <a:buClrTx/>
                <a:buSzPct val="75000"/>
                <a:buFontTx/>
                <a:buNone/>
              </a:pPr>
              <a:t>67</a:t>
            </a:fld>
            <a:endParaRPr lang="en-US" altLang="en-US" sz="1400"/>
          </a:p>
        </p:txBody>
      </p:sp>
      <p:sp>
        <p:nvSpPr>
          <p:cNvPr id="52226" name="Text Box 2"/>
          <p:cNvSpPr txBox="1">
            <a:spLocks noChangeArrowheads="1"/>
          </p:cNvSpPr>
          <p:nvPr/>
        </p:nvSpPr>
        <p:spPr bwMode="auto">
          <a:xfrm>
            <a:off x="3351212" y="152400"/>
            <a:ext cx="6172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Supplements on the Companion Website</a:t>
            </a:r>
          </a:p>
        </p:txBody>
      </p:sp>
      <p:sp>
        <p:nvSpPr>
          <p:cNvPr id="52227" name="Text Box 3"/>
          <p:cNvSpPr txBox="1">
            <a:spLocks noChangeArrowheads="1"/>
          </p:cNvSpPr>
          <p:nvPr/>
        </p:nvSpPr>
        <p:spPr bwMode="auto">
          <a:xfrm>
            <a:off x="1979612" y="1600200"/>
            <a:ext cx="83820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See Supplement I.B for installing and configuring JDK</a:t>
            </a:r>
          </a:p>
          <a:p>
            <a:pPr>
              <a:spcBef>
                <a:spcPts val="850"/>
              </a:spcBef>
              <a:buSzPct val="75000"/>
              <a:buFont typeface="Monotype Sorts" charset="2"/>
              <a:buChar char=""/>
            </a:pPr>
            <a:r>
              <a:rPr lang="en-US" altLang="en-US" sz="3400"/>
              <a:t>See Supplement I.C for compiling and running Java from the command window for details</a:t>
            </a:r>
          </a:p>
          <a:p>
            <a:pPr marL="342900">
              <a:spcBef>
                <a:spcPts val="850"/>
              </a:spcBef>
              <a:buSzPct val="75000"/>
            </a:pPr>
            <a:endParaRPr lang="en-US" altLang="en-US" sz="3400"/>
          </a:p>
          <a:p>
            <a:pPr marL="342900">
              <a:spcBef>
                <a:spcPts val="850"/>
              </a:spcBef>
              <a:buSzPct val="75000"/>
            </a:pPr>
            <a:r>
              <a:rPr lang="en-US" altLang="en-US" sz="3400"/>
              <a:t>www.cs.armstrong.edu/liang/intro10e</a:t>
            </a:r>
          </a:p>
        </p:txBody>
      </p:sp>
      <p:sp>
        <p:nvSpPr>
          <p:cNvPr id="52228" name="Rectangle 4"/>
          <p:cNvSpPr>
            <a:spLocks noChangeArrowheads="1"/>
          </p:cNvSpPr>
          <p:nvPr/>
        </p:nvSpPr>
        <p:spPr bwMode="auto">
          <a:xfrm>
            <a:off x="3903662" y="2233614"/>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29" name="Rectangle 5"/>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5016208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3E0440D-C9F6-4C23-B473-7F4ACBCE74B4}" type="slidenum">
              <a:rPr lang="en-US" altLang="en-US" sz="1400"/>
              <a:pPr algn="r">
                <a:buClrTx/>
                <a:buSzPct val="75000"/>
                <a:buFontTx/>
                <a:buNone/>
              </a:pPr>
              <a:t>68</a:t>
            </a:fld>
            <a:endParaRPr lang="en-US" altLang="en-US" sz="1400"/>
          </a:p>
        </p:txBody>
      </p:sp>
      <p:sp>
        <p:nvSpPr>
          <p:cNvPr id="53250" name="Text Box 2"/>
          <p:cNvSpPr txBox="1">
            <a:spLocks noChangeArrowheads="1"/>
          </p:cNvSpPr>
          <p:nvPr/>
        </p:nvSpPr>
        <p:spPr bwMode="auto">
          <a:xfrm>
            <a:off x="2894012" y="152400"/>
            <a:ext cx="7010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and Running Java from the Command Window</a:t>
            </a:r>
          </a:p>
        </p:txBody>
      </p:sp>
      <p:sp>
        <p:nvSpPr>
          <p:cNvPr id="53251" name="Text Box 3"/>
          <p:cNvSpPr txBox="1">
            <a:spLocks noChangeArrowheads="1"/>
          </p:cNvSpPr>
          <p:nvPr/>
        </p:nvSpPr>
        <p:spPr bwMode="auto">
          <a:xfrm>
            <a:off x="1979612" y="1524000"/>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dirty="0"/>
              <a:t>Set path to JDK bin directory</a:t>
            </a:r>
          </a:p>
          <a:p>
            <a:pPr lvl="1">
              <a:spcBef>
                <a:spcPts val="750"/>
              </a:spcBef>
              <a:buFont typeface="Times New Roman" panose="02020603050405020304" pitchFamily="18" charset="0"/>
              <a:buChar char="–"/>
            </a:pPr>
            <a:r>
              <a:rPr lang="en-US" altLang="en-US" sz="3000" dirty="0"/>
              <a:t>set path=c:\</a:t>
            </a:r>
            <a:r>
              <a:rPr lang="en-US" altLang="en-US" sz="3000"/>
              <a:t>Program Files\java\jdk-15\bin</a:t>
            </a:r>
            <a:endParaRPr lang="en-US" altLang="en-US" sz="3000" dirty="0"/>
          </a:p>
          <a:p>
            <a:pPr>
              <a:spcBef>
                <a:spcPts val="850"/>
              </a:spcBef>
              <a:buSzPct val="75000"/>
              <a:buFont typeface="Monotype Sorts" charset="2"/>
              <a:buChar char=""/>
            </a:pPr>
            <a:r>
              <a:rPr lang="en-US" altLang="en-US" sz="3400" dirty="0"/>
              <a:t>Set </a:t>
            </a:r>
            <a:r>
              <a:rPr lang="en-US" altLang="en-US" sz="3400" dirty="0" err="1"/>
              <a:t>classpath</a:t>
            </a:r>
            <a:r>
              <a:rPr lang="en-US" altLang="en-US" sz="3400" dirty="0"/>
              <a:t> to include the current directory</a:t>
            </a:r>
          </a:p>
          <a:p>
            <a:pPr lvl="1">
              <a:spcBef>
                <a:spcPts val="750"/>
              </a:spcBef>
              <a:buFont typeface="Times New Roman" panose="02020603050405020304" pitchFamily="18" charset="0"/>
              <a:buChar char="–"/>
            </a:pPr>
            <a:r>
              <a:rPr lang="en-US" altLang="en-US" sz="3000" dirty="0"/>
              <a:t>set </a:t>
            </a:r>
            <a:r>
              <a:rPr lang="en-US" altLang="en-US" sz="3000" dirty="0" err="1"/>
              <a:t>classpath</a:t>
            </a:r>
            <a:r>
              <a:rPr lang="en-US" altLang="en-US" sz="3000" dirty="0"/>
              <a:t>=.</a:t>
            </a:r>
          </a:p>
          <a:p>
            <a:pPr>
              <a:spcBef>
                <a:spcPts val="850"/>
              </a:spcBef>
              <a:buSzPct val="75000"/>
              <a:buFont typeface="Monotype Sorts" charset="2"/>
              <a:buChar char=""/>
            </a:pPr>
            <a:r>
              <a:rPr lang="en-US" altLang="en-US" sz="3400" dirty="0"/>
              <a:t>Compile</a:t>
            </a:r>
          </a:p>
          <a:p>
            <a:pPr lvl="1">
              <a:spcBef>
                <a:spcPts val="750"/>
              </a:spcBef>
              <a:buFont typeface="Times New Roman" panose="02020603050405020304" pitchFamily="18" charset="0"/>
              <a:buChar char="–"/>
            </a:pPr>
            <a:r>
              <a:rPr lang="en-US" altLang="en-US" sz="3000" dirty="0" err="1"/>
              <a:t>javac</a:t>
            </a:r>
            <a:r>
              <a:rPr lang="en-US" altLang="en-US" sz="3000" dirty="0"/>
              <a:t> Welcome.java</a:t>
            </a:r>
          </a:p>
          <a:p>
            <a:pPr>
              <a:spcBef>
                <a:spcPts val="850"/>
              </a:spcBef>
              <a:buSzPct val="75000"/>
              <a:buFont typeface="Monotype Sorts" charset="2"/>
              <a:buChar char=""/>
            </a:pPr>
            <a:r>
              <a:rPr lang="en-US" altLang="en-US" sz="3400" dirty="0"/>
              <a:t>Run</a:t>
            </a:r>
          </a:p>
          <a:p>
            <a:pPr lvl="1">
              <a:spcBef>
                <a:spcPts val="750"/>
              </a:spcBef>
              <a:buFont typeface="Times New Roman" panose="02020603050405020304" pitchFamily="18" charset="0"/>
              <a:buChar char="–"/>
            </a:pPr>
            <a:r>
              <a:rPr lang="en-US" altLang="en-US" sz="3000" dirty="0"/>
              <a:t>java Welcome</a:t>
            </a:r>
          </a:p>
        </p:txBody>
      </p:sp>
      <p:sp>
        <p:nvSpPr>
          <p:cNvPr id="53252" name="Rectangle 4"/>
          <p:cNvSpPr>
            <a:spLocks noChangeArrowheads="1"/>
          </p:cNvSpPr>
          <p:nvPr/>
        </p:nvSpPr>
        <p:spPr bwMode="auto">
          <a:xfrm>
            <a:off x="3903662" y="2233614"/>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1"/>
            <a:ext cx="4381500" cy="239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4" name="Rectangle 6"/>
          <p:cNvSpPr>
            <a:spLocks noChangeArrowheads="1"/>
          </p:cNvSpPr>
          <p:nvPr/>
        </p:nvSpPr>
        <p:spPr bwMode="auto">
          <a:xfrm>
            <a:off x="1674812" y="1524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57008828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B6B6927-934B-4733-B859-E1F992125CCB}" type="slidenum">
              <a:rPr lang="en-US" altLang="en-US" sz="1400"/>
              <a:pPr algn="r">
                <a:buClrTx/>
                <a:buSzPct val="75000"/>
                <a:buFontTx/>
                <a:buNone/>
              </a:pPr>
              <a:t>69</a:t>
            </a:fld>
            <a:endParaRPr lang="en-US" altLang="en-US" sz="1400"/>
          </a:p>
        </p:txBody>
      </p:sp>
      <p:sp>
        <p:nvSpPr>
          <p:cNvPr id="54274" name="Text Box 2"/>
          <p:cNvSpPr txBox="1">
            <a:spLocks noChangeArrowheads="1"/>
          </p:cNvSpPr>
          <p:nvPr/>
        </p:nvSpPr>
        <p:spPr bwMode="auto">
          <a:xfrm>
            <a:off x="2208212" y="152400"/>
            <a:ext cx="7848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Compiling and Running Java from TextPad</a:t>
            </a:r>
          </a:p>
        </p:txBody>
      </p:sp>
      <p:sp>
        <p:nvSpPr>
          <p:cNvPr id="54275" name="Text Box 3"/>
          <p:cNvSpPr txBox="1">
            <a:spLocks noChangeArrowheads="1"/>
          </p:cNvSpPr>
          <p:nvPr/>
        </p:nvSpPr>
        <p:spPr bwMode="auto">
          <a:xfrm>
            <a:off x="1979612" y="1524000"/>
            <a:ext cx="8382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50"/>
              </a:spcBef>
              <a:buSzPct val="75000"/>
              <a:buFont typeface="Monotype Sorts" charset="2"/>
              <a:buChar char=""/>
            </a:pPr>
            <a:r>
              <a:rPr lang="en-US" altLang="en-US" sz="3000"/>
              <a:t>See Supplement II.A on the Website for details</a:t>
            </a:r>
          </a:p>
        </p:txBody>
      </p:sp>
      <p:sp>
        <p:nvSpPr>
          <p:cNvPr id="54276" name="Rectangle 4"/>
          <p:cNvSpPr>
            <a:spLocks noChangeArrowheads="1"/>
          </p:cNvSpPr>
          <p:nvPr/>
        </p:nvSpPr>
        <p:spPr bwMode="auto">
          <a:xfrm>
            <a:off x="3322637" y="229552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54277" name="Object 5"/>
          <p:cNvGraphicFramePr>
            <a:graphicFrameLocks noChangeAspect="1"/>
          </p:cNvGraphicFramePr>
          <p:nvPr/>
        </p:nvGraphicFramePr>
        <p:xfrm>
          <a:off x="1979612" y="2514600"/>
          <a:ext cx="8229600" cy="3365500"/>
        </p:xfrm>
        <a:graphic>
          <a:graphicData uri="http://schemas.openxmlformats.org/presentationml/2006/ole">
            <mc:AlternateContent xmlns:mc="http://schemas.openxmlformats.org/markup-compatibility/2006">
              <mc:Choice xmlns:v="urn:schemas-microsoft-com:vml" Requires="v">
                <p:oleObj spid="_x0000_s9241" r:id="rId4" imgW="5546667" imgH="2263336" progId="">
                  <p:embed/>
                </p:oleObj>
              </mc:Choice>
              <mc:Fallback>
                <p:oleObj r:id="rId4" imgW="5546667" imgH="2263336" progId="">
                  <p:embed/>
                  <p:pic>
                    <p:nvPicPr>
                      <p:cNvPr id="542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2" y="2514600"/>
                        <a:ext cx="8229600" cy="33655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Rectangle 6"/>
          <p:cNvSpPr>
            <a:spLocks noChangeArrowheads="1"/>
          </p:cNvSpPr>
          <p:nvPr/>
        </p:nvSpPr>
        <p:spPr bwMode="auto">
          <a:xfrm>
            <a:off x="1674812" y="762000"/>
            <a:ext cx="1371600" cy="533400"/>
          </a:xfrm>
          <a:prstGeom prst="rect">
            <a:avLst/>
          </a:prstGeom>
          <a:noFill/>
          <a:ln w="93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nSpc>
                <a:spcPct val="90000"/>
              </a:lnSpc>
              <a:spcBef>
                <a:spcPts val="450"/>
              </a:spcBef>
              <a:buSzPct val="75000"/>
            </a:pPr>
            <a:r>
              <a:rPr lang="en-US" altLang="en-US" sz="1800"/>
              <a:t>Companion Website</a:t>
            </a:r>
          </a:p>
        </p:txBody>
      </p:sp>
    </p:spTree>
    <p:extLst>
      <p:ext uri="{BB962C8B-B14F-4D97-AF65-F5344CB8AC3E}">
        <p14:creationId xmlns:p14="http://schemas.microsoft.com/office/powerpoint/2010/main" val="415938617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making </a:t>
            </a:r>
            <a:r>
              <a:rPr lang="en-US" dirty="0" err="1"/>
              <a:t>ayran</a:t>
            </a:r>
            <a:endParaRPr lang="tr-TR" dirty="0"/>
          </a:p>
        </p:txBody>
      </p:sp>
      <p:sp>
        <p:nvSpPr>
          <p:cNvPr id="3" name="Content Placeholder 2"/>
          <p:cNvSpPr>
            <a:spLocks noGrp="1"/>
          </p:cNvSpPr>
          <p:nvPr>
            <p:ph idx="1"/>
          </p:nvPr>
        </p:nvSpPr>
        <p:spPr/>
        <p:txBody>
          <a:bodyPr/>
          <a:lstStyle/>
          <a:p>
            <a:r>
              <a:rPr lang="en-US" dirty="0"/>
              <a:t>Put </a:t>
            </a:r>
            <a:r>
              <a:rPr lang="en-US" dirty="0" smtClean="0"/>
              <a:t>500</a:t>
            </a:r>
            <a:r>
              <a:rPr lang="en-US" dirty="0" smtClean="0"/>
              <a:t> </a:t>
            </a:r>
            <a:r>
              <a:rPr lang="en-US" dirty="0"/>
              <a:t>grams of yogurt into a mixer</a:t>
            </a:r>
          </a:p>
          <a:p>
            <a:r>
              <a:rPr lang="en-US" dirty="0"/>
              <a:t>Add </a:t>
            </a:r>
            <a:r>
              <a:rPr lang="en-US" dirty="0" smtClean="0"/>
              <a:t>½ liter </a:t>
            </a:r>
            <a:r>
              <a:rPr lang="en-US" dirty="0"/>
              <a:t>water</a:t>
            </a:r>
          </a:p>
          <a:p>
            <a:r>
              <a:rPr lang="en-US" dirty="0"/>
              <a:t>Add some salt</a:t>
            </a:r>
          </a:p>
          <a:p>
            <a:r>
              <a:rPr lang="en-US" dirty="0"/>
              <a:t>Turn on mixer until contents are smooth</a:t>
            </a:r>
          </a:p>
          <a:p>
            <a:r>
              <a:rPr lang="en-US" dirty="0"/>
              <a:t>Enjoy!</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7</a:t>
            </a:fld>
            <a:endParaRPr lang="tr-TR"/>
          </a:p>
        </p:txBody>
      </p:sp>
    </p:spTree>
    <p:extLst>
      <p:ext uri="{BB962C8B-B14F-4D97-AF65-F5344CB8AC3E}">
        <p14:creationId xmlns:p14="http://schemas.microsoft.com/office/powerpoint/2010/main" val="26865132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277B8C8-AB2E-4FF2-A2EF-31BA9E1EA373}" type="slidenum">
              <a:rPr lang="en-US" altLang="en-US" sz="1400"/>
              <a:pPr algn="r">
                <a:buClrTx/>
                <a:buSzPct val="75000"/>
                <a:buFontTx/>
                <a:buNone/>
              </a:pPr>
              <a:t>70</a:t>
            </a:fld>
            <a:endParaRPr lang="en-US" altLang="en-US" sz="1400"/>
          </a:p>
        </p:txBody>
      </p:sp>
      <p:sp>
        <p:nvSpPr>
          <p:cNvPr id="55298"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Anatomy of a Java Program</a:t>
            </a:r>
          </a:p>
        </p:txBody>
      </p:sp>
      <p:sp>
        <p:nvSpPr>
          <p:cNvPr id="55299" name="Text Box 3"/>
          <p:cNvSpPr txBox="1">
            <a:spLocks noChangeArrowheads="1"/>
          </p:cNvSpPr>
          <p:nvPr/>
        </p:nvSpPr>
        <p:spPr bwMode="auto">
          <a:xfrm>
            <a:off x="1979612" y="1295400"/>
            <a:ext cx="8382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850"/>
              </a:spcBef>
              <a:buSzPct val="75000"/>
              <a:buFont typeface="Monotype Sorts" charset="2"/>
              <a:buChar char=""/>
            </a:pPr>
            <a:r>
              <a:rPr lang="en-US" altLang="en-US" sz="3400"/>
              <a:t>Class name</a:t>
            </a:r>
          </a:p>
          <a:p>
            <a:pPr>
              <a:spcBef>
                <a:spcPts val="850"/>
              </a:spcBef>
              <a:buSzPct val="75000"/>
              <a:buFont typeface="Monotype Sorts" charset="2"/>
              <a:buChar char=""/>
            </a:pPr>
            <a:r>
              <a:rPr lang="en-US" altLang="en-US" sz="3400"/>
              <a:t>Main method</a:t>
            </a:r>
          </a:p>
          <a:p>
            <a:pPr>
              <a:spcBef>
                <a:spcPts val="850"/>
              </a:spcBef>
              <a:buSzPct val="75000"/>
              <a:buFont typeface="Monotype Sorts" charset="2"/>
              <a:buChar char=""/>
            </a:pPr>
            <a:r>
              <a:rPr lang="en-US" altLang="en-US" sz="3400"/>
              <a:t>Statements</a:t>
            </a:r>
          </a:p>
          <a:p>
            <a:pPr>
              <a:spcBef>
                <a:spcPts val="850"/>
              </a:spcBef>
              <a:buSzPct val="75000"/>
              <a:buFont typeface="Monotype Sorts" charset="2"/>
              <a:buChar char=""/>
            </a:pPr>
            <a:r>
              <a:rPr lang="en-US" altLang="en-US" sz="3400"/>
              <a:t>Statement terminator</a:t>
            </a:r>
          </a:p>
          <a:p>
            <a:pPr>
              <a:spcBef>
                <a:spcPts val="850"/>
              </a:spcBef>
              <a:buSzPct val="75000"/>
              <a:buFont typeface="Monotype Sorts" charset="2"/>
              <a:buChar char=""/>
            </a:pPr>
            <a:r>
              <a:rPr lang="en-US" altLang="en-US" sz="3400"/>
              <a:t>Reserved words</a:t>
            </a:r>
          </a:p>
          <a:p>
            <a:pPr>
              <a:spcBef>
                <a:spcPts val="850"/>
              </a:spcBef>
              <a:buSzPct val="75000"/>
              <a:buFont typeface="Monotype Sorts" charset="2"/>
              <a:buChar char=""/>
            </a:pPr>
            <a:r>
              <a:rPr lang="en-US" altLang="en-US" sz="3400"/>
              <a:t>Comments</a:t>
            </a:r>
          </a:p>
          <a:p>
            <a:pPr>
              <a:spcBef>
                <a:spcPts val="850"/>
              </a:spcBef>
              <a:buSzPct val="75000"/>
              <a:buFont typeface="Monotype Sorts" charset="2"/>
              <a:buChar char=""/>
            </a:pPr>
            <a:r>
              <a:rPr lang="en-US" altLang="en-US" sz="3400"/>
              <a:t>Blocks</a:t>
            </a:r>
          </a:p>
        </p:txBody>
      </p:sp>
    </p:spTree>
    <p:extLst>
      <p:ext uri="{BB962C8B-B14F-4D97-AF65-F5344CB8AC3E}">
        <p14:creationId xmlns:p14="http://schemas.microsoft.com/office/powerpoint/2010/main" val="23465243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62F24F36-9DEF-477E-B9E0-6EBEF24640C0}" type="slidenum">
              <a:rPr lang="en-US" altLang="en-US" sz="1400"/>
              <a:pPr algn="r">
                <a:buClrTx/>
                <a:buSzPct val="75000"/>
                <a:buFontTx/>
                <a:buNone/>
              </a:pPr>
              <a:t>71</a:t>
            </a:fld>
            <a:endParaRPr lang="en-US" altLang="en-US" sz="1400"/>
          </a:p>
        </p:txBody>
      </p:sp>
      <p:sp>
        <p:nvSpPr>
          <p:cNvPr id="56322" name="Rectangle 2"/>
          <p:cNvSpPr>
            <a:spLocks noChangeArrowheads="1"/>
          </p:cNvSpPr>
          <p:nvPr/>
        </p:nvSpPr>
        <p:spPr bwMode="auto">
          <a:xfrm>
            <a:off x="1903412"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a:latin typeface="Courier New" panose="02070309020205020404" pitchFamily="49" charset="0"/>
              </a:rPr>
              <a:t>// This program prints Welcome to Java! </a:t>
            </a:r>
          </a:p>
          <a:p>
            <a:pPr>
              <a:buClrTx/>
              <a:buSzPct val="75000"/>
              <a:buFontTx/>
              <a:buNone/>
            </a:pPr>
            <a:r>
              <a:rPr lang="en-US" altLang="en-US">
                <a:latin typeface="Courier New" panose="02070309020205020404" pitchFamily="49" charset="0"/>
              </a:rPr>
              <a:t>public class Welcome {	</a:t>
            </a:r>
          </a:p>
          <a:p>
            <a:pPr>
              <a:buClrTx/>
              <a:buSzPct val="75000"/>
              <a:buFontTx/>
              <a:buNone/>
            </a:pPr>
            <a:r>
              <a:rPr lang="en-US" altLang="en-US">
                <a:latin typeface="Courier New" panose="02070309020205020404" pitchFamily="49" charset="0"/>
              </a:rPr>
              <a:t>  public static void main(String[] args) { </a:t>
            </a:r>
          </a:p>
          <a:p>
            <a:pPr>
              <a:buClrTx/>
              <a:buSzPct val="75000"/>
              <a:buFontTx/>
              <a:buNone/>
            </a:pPr>
            <a:r>
              <a:rPr lang="en-US" altLang="en-US">
                <a:latin typeface="Courier New" panose="02070309020205020404" pitchFamily="49" charset="0"/>
              </a:rPr>
              <a:t>    System.out.println("Welcome to Java!");</a:t>
            </a:r>
          </a:p>
          <a:p>
            <a:pPr>
              <a:buClrTx/>
              <a:buSzPct val="75000"/>
              <a:buFontTx/>
              <a:buNone/>
            </a:pPr>
            <a:r>
              <a:rPr lang="en-US" altLang="en-US">
                <a:latin typeface="Courier New" panose="02070309020205020404" pitchFamily="49" charset="0"/>
              </a:rPr>
              <a:t>  }</a:t>
            </a:r>
          </a:p>
          <a:p>
            <a:pPr>
              <a:buClrTx/>
              <a:buSzPct val="75000"/>
              <a:buFontTx/>
              <a:buNone/>
            </a:pPr>
            <a:r>
              <a:rPr lang="en-US" altLang="en-US">
                <a:latin typeface="Courier New" panose="02070309020205020404" pitchFamily="49" charset="0"/>
              </a:rPr>
              <a:t>}</a:t>
            </a:r>
          </a:p>
        </p:txBody>
      </p:sp>
      <p:sp>
        <p:nvSpPr>
          <p:cNvPr id="56323"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Class Name</a:t>
            </a:r>
          </a:p>
        </p:txBody>
      </p:sp>
      <p:sp>
        <p:nvSpPr>
          <p:cNvPr id="56324" name="Rectangle 4"/>
          <p:cNvSpPr>
            <a:spLocks noChangeArrowheads="1"/>
          </p:cNvSpPr>
          <p:nvPr/>
        </p:nvSpPr>
        <p:spPr bwMode="auto">
          <a:xfrm>
            <a:off x="4341812" y="4114801"/>
            <a:ext cx="1371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5" name="Text Box 5"/>
          <p:cNvSpPr txBox="1">
            <a:spLocks noChangeArrowheads="1"/>
          </p:cNvSpPr>
          <p:nvPr/>
        </p:nvSpPr>
        <p:spPr bwMode="auto">
          <a:xfrm>
            <a:off x="1751012" y="1219200"/>
            <a:ext cx="87630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SzPct val="75000"/>
            </a:pPr>
            <a:r>
              <a:rPr lang="en-US" altLang="en-US" sz="3200"/>
              <a:t>Every Java program must have at least one class. Each class has a name. By convention, class names start with an uppercase letter. In this example, the class name is Welcome. </a:t>
            </a:r>
          </a:p>
        </p:txBody>
      </p:sp>
    </p:spTree>
    <p:extLst>
      <p:ext uri="{BB962C8B-B14F-4D97-AF65-F5344CB8AC3E}">
        <p14:creationId xmlns:p14="http://schemas.microsoft.com/office/powerpoint/2010/main" val="272206419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11991B95-8C29-4CE2-9BCF-B1E23290DF14}" type="slidenum">
              <a:rPr lang="en-US" altLang="en-US" sz="1400"/>
              <a:pPr algn="r">
                <a:buClrTx/>
                <a:buSzPct val="75000"/>
                <a:buFontTx/>
                <a:buNone/>
              </a:pPr>
              <a:t>72</a:t>
            </a:fld>
            <a:endParaRPr lang="en-US" altLang="en-US" sz="1400"/>
          </a:p>
        </p:txBody>
      </p:sp>
      <p:sp>
        <p:nvSpPr>
          <p:cNvPr id="57346" name="Rectangle 2"/>
          <p:cNvSpPr>
            <a:spLocks noChangeArrowheads="1"/>
          </p:cNvSpPr>
          <p:nvPr/>
        </p:nvSpPr>
        <p:spPr bwMode="auto">
          <a:xfrm>
            <a:off x="1903412"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7347"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Main Method</a:t>
            </a:r>
          </a:p>
        </p:txBody>
      </p:sp>
      <p:sp>
        <p:nvSpPr>
          <p:cNvPr id="57348" name="Rectangle 4"/>
          <p:cNvSpPr>
            <a:spLocks noChangeArrowheads="1"/>
          </p:cNvSpPr>
          <p:nvPr/>
        </p:nvSpPr>
        <p:spPr bwMode="auto">
          <a:xfrm>
            <a:off x="2284412" y="4495801"/>
            <a:ext cx="7086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9" name="Text Box 5"/>
          <p:cNvSpPr txBox="1">
            <a:spLocks noChangeArrowheads="1"/>
          </p:cNvSpPr>
          <p:nvPr/>
        </p:nvSpPr>
        <p:spPr bwMode="auto">
          <a:xfrm>
            <a:off x="1751012" y="1219200"/>
            <a:ext cx="87630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800"/>
              </a:spcBef>
              <a:buSzPct val="75000"/>
            </a:pPr>
            <a:r>
              <a:rPr lang="en-US" altLang="en-US" sz="3200"/>
              <a:t>Line 2 defines the main method. In order to run a class, the class must contain a method named main. The program is executed from the main method. </a:t>
            </a:r>
          </a:p>
        </p:txBody>
      </p:sp>
    </p:spTree>
    <p:extLst>
      <p:ext uri="{BB962C8B-B14F-4D97-AF65-F5344CB8AC3E}">
        <p14:creationId xmlns:p14="http://schemas.microsoft.com/office/powerpoint/2010/main" val="37000794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C04F55A-C80E-404F-9C06-B2552127634B}" type="slidenum">
              <a:rPr lang="en-US" altLang="en-US" sz="1400"/>
              <a:pPr algn="r">
                <a:buClrTx/>
                <a:buSzPct val="75000"/>
                <a:buFontTx/>
                <a:buNone/>
              </a:pPr>
              <a:t>73</a:t>
            </a:fld>
            <a:endParaRPr lang="en-US" altLang="en-US" sz="1400"/>
          </a:p>
        </p:txBody>
      </p:sp>
      <p:sp>
        <p:nvSpPr>
          <p:cNvPr id="58370" name="Rectangle 2"/>
          <p:cNvSpPr>
            <a:spLocks noChangeArrowheads="1"/>
          </p:cNvSpPr>
          <p:nvPr/>
        </p:nvSpPr>
        <p:spPr bwMode="auto">
          <a:xfrm>
            <a:off x="1903412"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8371"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700"/>
              <a:t>Statement</a:t>
            </a:r>
          </a:p>
        </p:txBody>
      </p:sp>
      <p:sp>
        <p:nvSpPr>
          <p:cNvPr id="58372" name="Rectangle 4"/>
          <p:cNvSpPr>
            <a:spLocks noChangeArrowheads="1"/>
          </p:cNvSpPr>
          <p:nvPr/>
        </p:nvSpPr>
        <p:spPr bwMode="auto">
          <a:xfrm>
            <a:off x="2665412" y="4953000"/>
            <a:ext cx="72390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3" name="Text Box 5"/>
          <p:cNvSpPr txBox="1">
            <a:spLocks noChangeArrowheads="1"/>
          </p:cNvSpPr>
          <p:nvPr/>
        </p:nvSpPr>
        <p:spPr bwMode="auto">
          <a:xfrm>
            <a:off x="1903412" y="1066800"/>
            <a:ext cx="83820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SzPct val="75000"/>
            </a:pPr>
            <a:r>
              <a:rPr lang="en-US" altLang="en-US" sz="2800"/>
              <a:t>A statement represents an action or a sequence of actions. The statement System.out.println("Welcome to Java!") in the program in Listing 1.1 is a statement to display the greeting "Welcome to Java!“.</a:t>
            </a:r>
          </a:p>
        </p:txBody>
      </p:sp>
    </p:spTree>
    <p:extLst>
      <p:ext uri="{BB962C8B-B14F-4D97-AF65-F5344CB8AC3E}">
        <p14:creationId xmlns:p14="http://schemas.microsoft.com/office/powerpoint/2010/main" val="21082092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A3430C7F-35E0-4F81-A6A6-50A871038DDD}" type="slidenum">
              <a:rPr lang="en-US" altLang="en-US" sz="1400"/>
              <a:pPr algn="r">
                <a:buClrTx/>
                <a:buSzPct val="75000"/>
                <a:buFontTx/>
                <a:buNone/>
              </a:pPr>
              <a:t>74</a:t>
            </a:fld>
            <a:endParaRPr lang="en-US" altLang="en-US" sz="1400"/>
          </a:p>
        </p:txBody>
      </p:sp>
      <p:sp>
        <p:nvSpPr>
          <p:cNvPr id="59394" name="Rectangle 2"/>
          <p:cNvSpPr>
            <a:spLocks noChangeArrowheads="1"/>
          </p:cNvSpPr>
          <p:nvPr/>
        </p:nvSpPr>
        <p:spPr bwMode="auto">
          <a:xfrm>
            <a:off x="1903412"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59395" name="Text Box 3"/>
          <p:cNvSpPr txBox="1">
            <a:spLocks noChangeArrowheads="1"/>
          </p:cNvSpPr>
          <p:nvPr/>
        </p:nvSpPr>
        <p:spPr bwMode="auto">
          <a:xfrm>
            <a:off x="2208212" y="3810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700"/>
              <a:t>Statement Terminator</a:t>
            </a:r>
          </a:p>
        </p:txBody>
      </p:sp>
      <p:sp>
        <p:nvSpPr>
          <p:cNvPr id="59396" name="Rectangle 4"/>
          <p:cNvSpPr>
            <a:spLocks noChangeArrowheads="1"/>
          </p:cNvSpPr>
          <p:nvPr/>
        </p:nvSpPr>
        <p:spPr bwMode="auto">
          <a:xfrm>
            <a:off x="9675812" y="4876800"/>
            <a:ext cx="228600" cy="3810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7" name="Rectangle 5"/>
          <p:cNvSpPr>
            <a:spLocks noChangeArrowheads="1"/>
          </p:cNvSpPr>
          <p:nvPr/>
        </p:nvSpPr>
        <p:spPr bwMode="auto">
          <a:xfrm>
            <a:off x="1979612" y="1447801"/>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a:t>Every statement in Java ends with a semicolon (;).</a:t>
            </a:r>
          </a:p>
        </p:txBody>
      </p:sp>
    </p:spTree>
    <p:extLst>
      <p:ext uri="{BB962C8B-B14F-4D97-AF65-F5344CB8AC3E}">
        <p14:creationId xmlns:p14="http://schemas.microsoft.com/office/powerpoint/2010/main" val="118984957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11FD7F1-DB68-4F6B-BB17-A29860398742}" type="slidenum">
              <a:rPr lang="en-US" altLang="en-US" sz="1400"/>
              <a:pPr algn="r">
                <a:buClrTx/>
                <a:buSzPct val="75000"/>
                <a:buFontTx/>
                <a:buNone/>
              </a:pPr>
              <a:t>75</a:t>
            </a:fld>
            <a:endParaRPr lang="en-US" altLang="en-US" sz="1400"/>
          </a:p>
        </p:txBody>
      </p:sp>
      <p:sp>
        <p:nvSpPr>
          <p:cNvPr id="60418" name="Rectangle 2"/>
          <p:cNvSpPr>
            <a:spLocks noChangeArrowheads="1"/>
          </p:cNvSpPr>
          <p:nvPr/>
        </p:nvSpPr>
        <p:spPr bwMode="auto">
          <a:xfrm>
            <a:off x="1903412" y="3733800"/>
            <a:ext cx="8305800" cy="25908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0419" name="Text Box 3"/>
          <p:cNvSpPr txBox="1">
            <a:spLocks noChangeArrowheads="1"/>
          </p:cNvSpPr>
          <p:nvPr/>
        </p:nvSpPr>
        <p:spPr bwMode="auto">
          <a:xfrm>
            <a:off x="2208212" y="228600"/>
            <a:ext cx="7696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300"/>
              <a:t>Reserved words</a:t>
            </a:r>
          </a:p>
        </p:txBody>
      </p:sp>
      <p:sp>
        <p:nvSpPr>
          <p:cNvPr id="60420" name="Rectangle 4"/>
          <p:cNvSpPr>
            <a:spLocks noChangeArrowheads="1"/>
          </p:cNvSpPr>
          <p:nvPr/>
        </p:nvSpPr>
        <p:spPr bwMode="auto">
          <a:xfrm>
            <a:off x="1979612" y="4191000"/>
            <a:ext cx="22098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421" name="Rectangle 5"/>
          <p:cNvSpPr>
            <a:spLocks noChangeArrowheads="1"/>
          </p:cNvSpPr>
          <p:nvPr/>
        </p:nvSpPr>
        <p:spPr bwMode="auto">
          <a:xfrm>
            <a:off x="2284412" y="4572000"/>
            <a:ext cx="3429000" cy="304800"/>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422" name="Text Box 6"/>
          <p:cNvSpPr txBox="1">
            <a:spLocks noChangeArrowheads="1"/>
          </p:cNvSpPr>
          <p:nvPr/>
        </p:nvSpPr>
        <p:spPr bwMode="auto">
          <a:xfrm>
            <a:off x="1827212" y="1066800"/>
            <a:ext cx="84582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spcBef>
                <a:spcPts val="700"/>
              </a:spcBef>
              <a:buSzPct val="75000"/>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extLst>
      <p:ext uri="{BB962C8B-B14F-4D97-AF65-F5344CB8AC3E}">
        <p14:creationId xmlns:p14="http://schemas.microsoft.com/office/powerpoint/2010/main" val="316723482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57C966D-4D34-428A-870D-E271F5B3ABF3}" type="slidenum">
              <a:rPr lang="en-US" altLang="en-US" sz="1400"/>
              <a:pPr algn="r">
                <a:buClrTx/>
                <a:buSzPct val="75000"/>
                <a:buFontTx/>
                <a:buNone/>
              </a:pPr>
              <a:t>76</a:t>
            </a:fld>
            <a:endParaRPr lang="en-US" altLang="en-US" sz="1400"/>
          </a:p>
        </p:txBody>
      </p:sp>
      <p:sp>
        <p:nvSpPr>
          <p:cNvPr id="61442" name="Text Box 2"/>
          <p:cNvSpPr txBox="1">
            <a:spLocks noChangeArrowheads="1"/>
          </p:cNvSpPr>
          <p:nvPr/>
        </p:nvSpPr>
        <p:spPr bwMode="auto">
          <a:xfrm>
            <a:off x="2208212" y="1524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Blocks</a:t>
            </a:r>
          </a:p>
        </p:txBody>
      </p:sp>
      <p:sp>
        <p:nvSpPr>
          <p:cNvPr id="61443" name="Rectangle 3"/>
          <p:cNvSpPr>
            <a:spLocks noChangeArrowheads="1"/>
          </p:cNvSpPr>
          <p:nvPr/>
        </p:nvSpPr>
        <p:spPr bwMode="auto">
          <a:xfrm>
            <a:off x="3549650" y="1795464"/>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4" name="Rectangle 4"/>
          <p:cNvSpPr>
            <a:spLocks noChangeArrowheads="1"/>
          </p:cNvSpPr>
          <p:nvPr/>
        </p:nvSpPr>
        <p:spPr bwMode="auto">
          <a:xfrm>
            <a:off x="3465512" y="1882775"/>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5" name="Rectangle 5"/>
          <p:cNvSpPr>
            <a:spLocks noChangeArrowheads="1"/>
          </p:cNvSpPr>
          <p:nvPr/>
        </p:nvSpPr>
        <p:spPr bwMode="auto">
          <a:xfrm>
            <a:off x="3465512" y="2182814"/>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6" name="Rectangle 6"/>
          <p:cNvSpPr>
            <a:spLocks noChangeArrowheads="1"/>
          </p:cNvSpPr>
          <p:nvPr/>
        </p:nvSpPr>
        <p:spPr bwMode="auto">
          <a:xfrm>
            <a:off x="3960812" y="19812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7" name="Rectangle 7"/>
          <p:cNvSpPr>
            <a:spLocks noChangeArrowheads="1"/>
          </p:cNvSpPr>
          <p:nvPr/>
        </p:nvSpPr>
        <p:spPr bwMode="auto">
          <a:xfrm>
            <a:off x="4178300" y="14287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8" name="Rectangle 8"/>
          <p:cNvSpPr>
            <a:spLocks noChangeArrowheads="1"/>
          </p:cNvSpPr>
          <p:nvPr/>
        </p:nvSpPr>
        <p:spPr bwMode="auto">
          <a:xfrm>
            <a:off x="4265612" y="23241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9" name="Rectangle 9"/>
          <p:cNvSpPr>
            <a:spLocks noChangeArrowheads="1"/>
          </p:cNvSpPr>
          <p:nvPr/>
        </p:nvSpPr>
        <p:spPr bwMode="auto">
          <a:xfrm>
            <a:off x="3922712" y="27051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50" name="Text Box 10"/>
          <p:cNvSpPr txBox="1">
            <a:spLocks noChangeArrowheads="1"/>
          </p:cNvSpPr>
          <p:nvPr/>
        </p:nvSpPr>
        <p:spPr bwMode="auto">
          <a:xfrm>
            <a:off x="1751012" y="1066801"/>
            <a:ext cx="86868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2500"/>
              </a:spcBef>
              <a:buSzPct val="75000"/>
            </a:pPr>
            <a:r>
              <a:rPr lang="en-US" altLang="en-US" sz="3000"/>
              <a:t>A pair of braces in a program forms a block that groups components of a program.</a:t>
            </a:r>
            <a:r>
              <a:rPr lang="en-US" altLang="en-US" sz="4000">
                <a:latin typeface="Courier New" panose="02070309020205020404" pitchFamily="49" charset="0"/>
                <a:cs typeface="Times New Roman" panose="02020603050405020304" pitchFamily="18" charset="0"/>
              </a:rPr>
              <a:t> </a:t>
            </a:r>
          </a:p>
        </p:txBody>
      </p:sp>
      <p:sp>
        <p:nvSpPr>
          <p:cNvPr id="61451" name="Rectangle 11"/>
          <p:cNvSpPr>
            <a:spLocks noChangeArrowheads="1"/>
          </p:cNvSpPr>
          <p:nvPr/>
        </p:nvSpPr>
        <p:spPr bwMode="auto">
          <a:xfrm>
            <a:off x="3922712" y="29718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6145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012" y="3276601"/>
            <a:ext cx="9677400" cy="2036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612828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6AFEAE9A-CAD0-4E7B-BC06-4BA82A0CA402}" type="slidenum">
              <a:rPr lang="en-US" altLang="en-US" sz="1400"/>
              <a:pPr algn="r">
                <a:buClrTx/>
                <a:buSzPct val="75000"/>
                <a:buFontTx/>
                <a:buNone/>
              </a:pPr>
              <a:t>77</a:t>
            </a:fld>
            <a:endParaRPr lang="en-US" altLang="en-US" sz="1400"/>
          </a:p>
        </p:txBody>
      </p:sp>
      <p:sp>
        <p:nvSpPr>
          <p:cNvPr id="62466" name="Text Box 2"/>
          <p:cNvSpPr txBox="1">
            <a:spLocks noChangeArrowheads="1"/>
          </p:cNvSpPr>
          <p:nvPr/>
        </p:nvSpPr>
        <p:spPr bwMode="auto">
          <a:xfrm>
            <a:off x="2208212" y="152400"/>
            <a:ext cx="777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Special Symbols</a:t>
            </a:r>
          </a:p>
        </p:txBody>
      </p:sp>
      <p:sp>
        <p:nvSpPr>
          <p:cNvPr id="62467" name="Rectangle 3"/>
          <p:cNvSpPr>
            <a:spLocks noChangeArrowheads="1"/>
          </p:cNvSpPr>
          <p:nvPr/>
        </p:nvSpPr>
        <p:spPr bwMode="auto">
          <a:xfrm>
            <a:off x="1522412" y="25146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62468" name="Object 4"/>
          <p:cNvGraphicFramePr>
            <a:graphicFrameLocks noChangeAspect="1"/>
          </p:cNvGraphicFramePr>
          <p:nvPr/>
        </p:nvGraphicFramePr>
        <p:xfrm>
          <a:off x="1751012" y="1524000"/>
          <a:ext cx="8686800" cy="3016250"/>
        </p:xfrm>
        <a:graphic>
          <a:graphicData uri="http://schemas.openxmlformats.org/presentationml/2006/ole">
            <mc:AlternateContent xmlns:mc="http://schemas.openxmlformats.org/markup-compatibility/2006">
              <mc:Choice xmlns:v="urn:schemas-microsoft-com:vml" Requires="v">
                <p:oleObj spid="_x0000_s10265" r:id="rId4" imgW="5285520" imgH="1830240" progId="">
                  <p:embed/>
                </p:oleObj>
              </mc:Choice>
              <mc:Fallback>
                <p:oleObj r:id="rId4" imgW="5285520" imgH="1830240" progId="">
                  <p:embed/>
                  <p:pic>
                    <p:nvPicPr>
                      <p:cNvPr id="624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1524000"/>
                        <a:ext cx="8686800" cy="3016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45420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BCB59C92-D8D4-4D6D-AE33-805D19BF2082}" type="slidenum">
              <a:rPr lang="en-US" altLang="en-US" sz="1400"/>
              <a:pPr algn="r">
                <a:buClrTx/>
                <a:buSzPct val="75000"/>
                <a:buFontTx/>
                <a:buNone/>
              </a:pPr>
              <a:t>78</a:t>
            </a:fld>
            <a:endParaRPr lang="en-US" altLang="en-US" sz="1400"/>
          </a:p>
        </p:txBody>
      </p:sp>
      <p:sp>
        <p:nvSpPr>
          <p:cNvPr id="63490" name="Rectangle 2"/>
          <p:cNvSpPr>
            <a:spLocks noChangeArrowheads="1"/>
          </p:cNvSpPr>
          <p:nvPr/>
        </p:nvSpPr>
        <p:spPr bwMode="auto">
          <a:xfrm>
            <a:off x="1903412"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3491" name="Text Box 3"/>
          <p:cNvSpPr txBox="1">
            <a:spLocks noChangeArrowheads="1"/>
          </p:cNvSpPr>
          <p:nvPr/>
        </p:nvSpPr>
        <p:spPr bwMode="auto">
          <a:xfrm>
            <a:off x="2208212"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3492" name="Rectangle 4"/>
          <p:cNvSpPr>
            <a:spLocks noChangeArrowheads="1"/>
          </p:cNvSpPr>
          <p:nvPr/>
        </p:nvSpPr>
        <p:spPr bwMode="auto">
          <a:xfrm>
            <a:off x="5789612" y="4419601"/>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3" name="Rectangle 5"/>
          <p:cNvSpPr>
            <a:spLocks noChangeArrowheads="1"/>
          </p:cNvSpPr>
          <p:nvPr/>
        </p:nvSpPr>
        <p:spPr bwMode="auto">
          <a:xfrm>
            <a:off x="9371012" y="4724401"/>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4" name="Rectangle 6"/>
          <p:cNvSpPr>
            <a:spLocks noChangeArrowheads="1"/>
          </p:cNvSpPr>
          <p:nvPr/>
        </p:nvSpPr>
        <p:spPr bwMode="auto">
          <a:xfrm>
            <a:off x="2284412" y="5486401"/>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5" name="Rectangle 7"/>
          <p:cNvSpPr>
            <a:spLocks noChangeArrowheads="1"/>
          </p:cNvSpPr>
          <p:nvPr/>
        </p:nvSpPr>
        <p:spPr bwMode="auto">
          <a:xfrm>
            <a:off x="1903412" y="5867401"/>
            <a:ext cx="3810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651698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4BC99D18-ACDE-4901-B7FD-0F99929AEE0F}" type="slidenum">
              <a:rPr lang="en-US" altLang="en-US" sz="1400"/>
              <a:pPr algn="r">
                <a:buClrTx/>
                <a:buSzPct val="75000"/>
                <a:buFontTx/>
                <a:buNone/>
              </a:pPr>
              <a:t>79</a:t>
            </a:fld>
            <a:endParaRPr lang="en-US" altLang="en-US" sz="1400"/>
          </a:p>
        </p:txBody>
      </p:sp>
      <p:sp>
        <p:nvSpPr>
          <p:cNvPr id="64514" name="Rectangle 2"/>
          <p:cNvSpPr>
            <a:spLocks noChangeArrowheads="1"/>
          </p:cNvSpPr>
          <p:nvPr/>
        </p:nvSpPr>
        <p:spPr bwMode="auto">
          <a:xfrm>
            <a:off x="1903412"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4515" name="Text Box 3"/>
          <p:cNvSpPr txBox="1">
            <a:spLocks noChangeArrowheads="1"/>
          </p:cNvSpPr>
          <p:nvPr/>
        </p:nvSpPr>
        <p:spPr bwMode="auto">
          <a:xfrm>
            <a:off x="2208212"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4516" name="Rectangle 4"/>
          <p:cNvSpPr>
            <a:spLocks noChangeArrowheads="1"/>
          </p:cNvSpPr>
          <p:nvPr/>
        </p:nvSpPr>
        <p:spPr bwMode="auto">
          <a:xfrm>
            <a:off x="6627812" y="4724401"/>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517" name="Rectangle 5"/>
          <p:cNvSpPr>
            <a:spLocks noChangeArrowheads="1"/>
          </p:cNvSpPr>
          <p:nvPr/>
        </p:nvSpPr>
        <p:spPr bwMode="auto">
          <a:xfrm>
            <a:off x="9142412" y="4724401"/>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518" name="Rectangle 6"/>
          <p:cNvSpPr>
            <a:spLocks noChangeArrowheads="1"/>
          </p:cNvSpPr>
          <p:nvPr/>
        </p:nvSpPr>
        <p:spPr bwMode="auto">
          <a:xfrm>
            <a:off x="6018212" y="5105401"/>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519" name="Rectangle 7"/>
          <p:cNvSpPr>
            <a:spLocks noChangeArrowheads="1"/>
          </p:cNvSpPr>
          <p:nvPr/>
        </p:nvSpPr>
        <p:spPr bwMode="auto">
          <a:xfrm>
            <a:off x="9523412" y="5105401"/>
            <a:ext cx="1524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71150170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an algorithm</a:t>
            </a:r>
            <a:endParaRPr lang="tr-TR" dirty="0"/>
          </a:p>
        </p:txBody>
      </p:sp>
      <p:sp>
        <p:nvSpPr>
          <p:cNvPr id="3" name="Content Placeholder 2"/>
          <p:cNvSpPr>
            <a:spLocks noGrp="1"/>
          </p:cNvSpPr>
          <p:nvPr>
            <p:ph idx="1"/>
          </p:nvPr>
        </p:nvSpPr>
        <p:spPr/>
        <p:txBody>
          <a:bodyPr/>
          <a:lstStyle/>
          <a:p>
            <a:r>
              <a:rPr lang="en-US" dirty="0"/>
              <a:t>Values and variables </a:t>
            </a:r>
            <a:r>
              <a:rPr lang="en-US" dirty="0" smtClean="0"/>
              <a:t>(500 </a:t>
            </a:r>
            <a:r>
              <a:rPr lang="en-US" dirty="0"/>
              <a:t>grams of yogurt)</a:t>
            </a:r>
          </a:p>
          <a:p>
            <a:r>
              <a:rPr lang="en-US" dirty="0"/>
              <a:t>Instructions (Add </a:t>
            </a:r>
            <a:r>
              <a:rPr lang="en-US" dirty="0" smtClean="0"/>
              <a:t>½ liter </a:t>
            </a:r>
            <a:r>
              <a:rPr lang="en-US" dirty="0"/>
              <a:t>water)</a:t>
            </a:r>
          </a:p>
          <a:p>
            <a:r>
              <a:rPr lang="en-US" dirty="0"/>
              <a:t>Sequences (Step 1 then 2)</a:t>
            </a:r>
          </a:p>
          <a:p>
            <a:r>
              <a:rPr lang="en-US" dirty="0"/>
              <a:t>Procedures (Turn on mixer)</a:t>
            </a:r>
          </a:p>
          <a:p>
            <a:r>
              <a:rPr lang="en-US" dirty="0"/>
              <a:t>Selections (if some condition is true, do something)</a:t>
            </a:r>
          </a:p>
          <a:p>
            <a:r>
              <a:rPr lang="en-US" dirty="0"/>
              <a:t>Repetitions (… until smooth)</a:t>
            </a:r>
          </a:p>
          <a:p>
            <a:r>
              <a:rPr lang="en-US" dirty="0"/>
              <a:t>Documentation</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8</a:t>
            </a:fld>
            <a:endParaRPr lang="tr-TR"/>
          </a:p>
        </p:txBody>
      </p:sp>
    </p:spTree>
    <p:extLst>
      <p:ext uri="{BB962C8B-B14F-4D97-AF65-F5344CB8AC3E}">
        <p14:creationId xmlns:p14="http://schemas.microsoft.com/office/powerpoint/2010/main" val="10528283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CF1C6F71-B6E4-43E3-8686-E2B9B94BF9B9}" type="slidenum">
              <a:rPr lang="en-US" altLang="en-US" sz="1400"/>
              <a:pPr algn="r">
                <a:buClrTx/>
                <a:buSzPct val="75000"/>
                <a:buFontTx/>
                <a:buNone/>
              </a:pPr>
              <a:t>80</a:t>
            </a:fld>
            <a:endParaRPr lang="en-US" altLang="en-US" sz="1400"/>
          </a:p>
        </p:txBody>
      </p:sp>
      <p:sp>
        <p:nvSpPr>
          <p:cNvPr id="65538" name="Rectangle 2"/>
          <p:cNvSpPr>
            <a:spLocks noChangeArrowheads="1"/>
          </p:cNvSpPr>
          <p:nvPr/>
        </p:nvSpPr>
        <p:spPr bwMode="auto">
          <a:xfrm>
            <a:off x="1903412"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5539" name="Text Box 3"/>
          <p:cNvSpPr txBox="1">
            <a:spLocks noChangeArrowheads="1"/>
          </p:cNvSpPr>
          <p:nvPr/>
        </p:nvSpPr>
        <p:spPr bwMode="auto">
          <a:xfrm>
            <a:off x="2208212"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t>
            </a:r>
          </a:p>
        </p:txBody>
      </p:sp>
      <p:sp>
        <p:nvSpPr>
          <p:cNvPr id="65540" name="Rectangle 4"/>
          <p:cNvSpPr>
            <a:spLocks noChangeArrowheads="1"/>
          </p:cNvSpPr>
          <p:nvPr/>
        </p:nvSpPr>
        <p:spPr bwMode="auto">
          <a:xfrm>
            <a:off x="9599612" y="5105401"/>
            <a:ext cx="3048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1129203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01C232B8-EEF4-41E2-BEEA-96C3AB850C77}" type="slidenum">
              <a:rPr lang="en-US" altLang="en-US" sz="1400"/>
              <a:pPr algn="r">
                <a:buClrTx/>
                <a:buSzPct val="75000"/>
                <a:buFontTx/>
                <a:buNone/>
              </a:pPr>
              <a:t>81</a:t>
            </a:fld>
            <a:endParaRPr lang="en-US" altLang="en-US" sz="1400"/>
          </a:p>
        </p:txBody>
      </p:sp>
      <p:sp>
        <p:nvSpPr>
          <p:cNvPr id="66562" name="Rectangle 2"/>
          <p:cNvSpPr>
            <a:spLocks noChangeArrowheads="1"/>
          </p:cNvSpPr>
          <p:nvPr/>
        </p:nvSpPr>
        <p:spPr bwMode="auto">
          <a:xfrm>
            <a:off x="1903412"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6563" name="Text Box 3"/>
          <p:cNvSpPr txBox="1">
            <a:spLocks noChangeArrowheads="1"/>
          </p:cNvSpPr>
          <p:nvPr/>
        </p:nvSpPr>
        <p:spPr bwMode="auto">
          <a:xfrm>
            <a:off x="2208212"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a:t>
            </a:r>
          </a:p>
        </p:txBody>
      </p:sp>
      <p:sp>
        <p:nvSpPr>
          <p:cNvPr id="66564" name="Rectangle 4"/>
          <p:cNvSpPr>
            <a:spLocks noChangeArrowheads="1"/>
          </p:cNvSpPr>
          <p:nvPr/>
        </p:nvSpPr>
        <p:spPr bwMode="auto">
          <a:xfrm>
            <a:off x="1979612" y="4038601"/>
            <a:ext cx="4572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2823721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E4BCCB3-7AE7-4B95-BFB1-3F853C66F464}" type="slidenum">
              <a:rPr lang="en-US" altLang="en-US" sz="1400"/>
              <a:pPr algn="r">
                <a:buClrTx/>
                <a:buSzPct val="75000"/>
                <a:buFontTx/>
                <a:buNone/>
              </a:pPr>
              <a:t>82</a:t>
            </a:fld>
            <a:endParaRPr lang="en-US" altLang="en-US" sz="1400"/>
          </a:p>
        </p:txBody>
      </p:sp>
      <p:sp>
        <p:nvSpPr>
          <p:cNvPr id="67586" name="Rectangle 2"/>
          <p:cNvSpPr>
            <a:spLocks noChangeArrowheads="1"/>
          </p:cNvSpPr>
          <p:nvPr/>
        </p:nvSpPr>
        <p:spPr bwMode="auto">
          <a:xfrm>
            <a:off x="1903412" y="3962400"/>
            <a:ext cx="8305800" cy="2362200"/>
          </a:xfrm>
          <a:prstGeom prst="rect">
            <a:avLst/>
          </a:prstGeom>
          <a:noFill/>
          <a:ln w="9360" cap="sq">
            <a:solidFill>
              <a:srgbClr val="5F5F5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1pPr>
            <a:lvl2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2pPr>
            <a:lvl3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3pPr>
            <a:lvl4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4pPr>
            <a:lvl5pP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rgbClr val="000000"/>
                </a:solidFill>
                <a:latin typeface="Times New Roman" panose="02020603050405020304" pitchFamily="18" charset="0"/>
                <a:cs typeface="Droid Sans" charset="0"/>
              </a:defRPr>
            </a:lvl9pPr>
          </a:lstStyle>
          <a:p>
            <a:pPr>
              <a:spcBef>
                <a:spcPts val="600"/>
              </a:spcBef>
              <a:buSzPct val="75000"/>
            </a:pPr>
            <a:r>
              <a:rPr lang="en-US" altLang="en-US" b="1">
                <a:latin typeface="Courier New" panose="02070309020205020404" pitchFamily="49" charset="0"/>
              </a:rPr>
              <a:t>// This program prints Welcome to Java! </a:t>
            </a:r>
          </a:p>
          <a:p>
            <a:pPr>
              <a:buClrTx/>
              <a:buSzPct val="75000"/>
              <a:buFontTx/>
              <a:buNone/>
            </a:pPr>
            <a:r>
              <a:rPr lang="en-US" altLang="en-US" b="1">
                <a:latin typeface="Courier New" panose="02070309020205020404" pitchFamily="49" charset="0"/>
              </a:rPr>
              <a:t>public class Welcome {	</a:t>
            </a:r>
          </a:p>
          <a:p>
            <a:pPr>
              <a:buClrTx/>
              <a:buSzPct val="75000"/>
              <a:buFontTx/>
              <a:buNone/>
            </a:pPr>
            <a:r>
              <a:rPr lang="en-US" altLang="en-US" b="1">
                <a:latin typeface="Courier New" panose="02070309020205020404" pitchFamily="49" charset="0"/>
              </a:rPr>
              <a:t>  public static void main(String[] args) { </a:t>
            </a:r>
          </a:p>
          <a:p>
            <a:pPr>
              <a:buClrTx/>
              <a:buSzPct val="75000"/>
              <a:buFontTx/>
              <a:buNone/>
            </a:pPr>
            <a:r>
              <a:rPr lang="en-US" altLang="en-US" b="1">
                <a:latin typeface="Courier New" panose="02070309020205020404" pitchFamily="49" charset="0"/>
              </a:rPr>
              <a:t>    System.out.println("Welcome to Java!");</a:t>
            </a:r>
          </a:p>
          <a:p>
            <a:pPr>
              <a:buClrTx/>
              <a:buSzPct val="75000"/>
              <a:buFontTx/>
              <a:buNone/>
            </a:pPr>
            <a:r>
              <a:rPr lang="en-US" altLang="en-US" b="1">
                <a:latin typeface="Courier New" panose="02070309020205020404" pitchFamily="49" charset="0"/>
              </a:rPr>
              <a:t>  }</a:t>
            </a:r>
          </a:p>
          <a:p>
            <a:pPr>
              <a:buClrTx/>
              <a:buSzPct val="75000"/>
              <a:buFontTx/>
              <a:buNone/>
            </a:pPr>
            <a:r>
              <a:rPr lang="en-US" altLang="en-US" b="1">
                <a:latin typeface="Courier New" panose="02070309020205020404" pitchFamily="49" charset="0"/>
              </a:rPr>
              <a:t>}</a:t>
            </a:r>
          </a:p>
        </p:txBody>
      </p:sp>
      <p:sp>
        <p:nvSpPr>
          <p:cNvPr id="67587" name="Text Box 3"/>
          <p:cNvSpPr txBox="1">
            <a:spLocks noChangeArrowheads="1"/>
          </p:cNvSpPr>
          <p:nvPr/>
        </p:nvSpPr>
        <p:spPr bwMode="auto">
          <a:xfrm>
            <a:off x="2208212"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 … "</a:t>
            </a:r>
          </a:p>
        </p:txBody>
      </p:sp>
      <p:sp>
        <p:nvSpPr>
          <p:cNvPr id="67588" name="Rectangle 4"/>
          <p:cNvSpPr>
            <a:spLocks noChangeArrowheads="1"/>
          </p:cNvSpPr>
          <p:nvPr/>
        </p:nvSpPr>
        <p:spPr bwMode="auto">
          <a:xfrm>
            <a:off x="6170612" y="5105401"/>
            <a:ext cx="228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9" name="Rectangle 5"/>
          <p:cNvSpPr>
            <a:spLocks noChangeArrowheads="1"/>
          </p:cNvSpPr>
          <p:nvPr/>
        </p:nvSpPr>
        <p:spPr bwMode="auto">
          <a:xfrm>
            <a:off x="9294812" y="5105401"/>
            <a:ext cx="228600" cy="371475"/>
          </a:xfrm>
          <a:prstGeom prst="rect">
            <a:avLst/>
          </a:prstGeom>
          <a:solidFill>
            <a:srgbClr val="CBCBCB">
              <a:alpha val="45000"/>
            </a:srgbClr>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29026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4BB8D5D-39FB-4724-B014-183B0AC682E1}" type="slidenum">
              <a:rPr lang="en-US" altLang="en-US" sz="1400"/>
              <a:pPr algn="r">
                <a:buClrTx/>
                <a:buSzPct val="75000"/>
                <a:buFontTx/>
                <a:buNone/>
              </a:pPr>
              <a:t>83</a:t>
            </a:fld>
            <a:endParaRPr lang="en-US" altLang="en-US" sz="1400"/>
          </a:p>
        </p:txBody>
      </p:sp>
      <p:sp>
        <p:nvSpPr>
          <p:cNvPr id="68610"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Style and Documentation</a:t>
            </a:r>
          </a:p>
        </p:txBody>
      </p:sp>
      <p:sp>
        <p:nvSpPr>
          <p:cNvPr id="68611" name="Text Box 3"/>
          <p:cNvSpPr txBox="1">
            <a:spLocks noChangeArrowheads="1"/>
          </p:cNvSpPr>
          <p:nvPr/>
        </p:nvSpPr>
        <p:spPr bwMode="auto">
          <a:xfrm>
            <a:off x="1903413" y="1657351"/>
            <a:ext cx="7789863" cy="352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900"/>
              </a:spcBef>
              <a:buSzPct val="75000"/>
              <a:buFont typeface="Monotype Sorts" charset="2"/>
              <a:buChar char=""/>
            </a:pPr>
            <a:r>
              <a:rPr lang="en-US" altLang="en-US" sz="3600"/>
              <a:t>Appropriate Comments</a:t>
            </a:r>
          </a:p>
          <a:p>
            <a:pPr algn="just">
              <a:spcBef>
                <a:spcPts val="900"/>
              </a:spcBef>
              <a:buSzPct val="75000"/>
              <a:buFont typeface="Monotype Sorts" charset="2"/>
              <a:buChar char=""/>
            </a:pPr>
            <a:r>
              <a:rPr lang="en-US" altLang="en-US" sz="3600"/>
              <a:t>Naming Conventions</a:t>
            </a:r>
          </a:p>
          <a:p>
            <a:pPr algn="just">
              <a:spcBef>
                <a:spcPts val="900"/>
              </a:spcBef>
              <a:buSzPct val="75000"/>
              <a:buFont typeface="Monotype Sorts" charset="2"/>
              <a:buChar char=""/>
            </a:pPr>
            <a:r>
              <a:rPr lang="en-US" altLang="en-US" sz="3600"/>
              <a:t>Proper Indentation and Spacing Lines</a:t>
            </a:r>
          </a:p>
          <a:p>
            <a:pPr algn="just">
              <a:spcBef>
                <a:spcPts val="900"/>
              </a:spcBef>
              <a:buSzPct val="75000"/>
              <a:buFont typeface="Monotype Sorts" charset="2"/>
              <a:buChar char=""/>
            </a:pPr>
            <a:r>
              <a:rPr lang="en-US" altLang="en-US" sz="3600"/>
              <a:t>Block Styles</a:t>
            </a:r>
          </a:p>
        </p:txBody>
      </p:sp>
    </p:spTree>
    <p:extLst>
      <p:ext uri="{BB962C8B-B14F-4D97-AF65-F5344CB8AC3E}">
        <p14:creationId xmlns:p14="http://schemas.microsoft.com/office/powerpoint/2010/main" val="318250325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371386EA-94EF-4456-8C08-3852B1EC2A8B}" type="slidenum">
              <a:rPr lang="en-US" altLang="en-US" sz="1400"/>
              <a:pPr algn="r">
                <a:buClrTx/>
                <a:buSzPct val="75000"/>
                <a:buFontTx/>
                <a:buNone/>
              </a:pPr>
              <a:t>84</a:t>
            </a:fld>
            <a:endParaRPr lang="en-US" altLang="en-US" sz="1400"/>
          </a:p>
        </p:txBody>
      </p:sp>
      <p:sp>
        <p:nvSpPr>
          <p:cNvPr id="69634"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Appropriate Comments</a:t>
            </a:r>
          </a:p>
        </p:txBody>
      </p:sp>
      <p:sp>
        <p:nvSpPr>
          <p:cNvPr id="69635" name="Text Box 3"/>
          <p:cNvSpPr txBox="1">
            <a:spLocks noChangeArrowheads="1"/>
          </p:cNvSpPr>
          <p:nvPr/>
        </p:nvSpPr>
        <p:spPr bwMode="auto">
          <a:xfrm>
            <a:off x="1751012" y="1600200"/>
            <a:ext cx="85344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cs typeface="Droid Sans" charset="0"/>
              </a:defRPr>
            </a:lvl9pPr>
          </a:lstStyle>
          <a:p>
            <a:pPr>
              <a:lnSpc>
                <a:spcPct val="90000"/>
              </a:lnSpc>
              <a:spcBef>
                <a:spcPts val="800"/>
              </a:spcBef>
              <a:buSzPct val="75000"/>
            </a:pPr>
            <a:r>
              <a:rPr lang="en-US" altLang="en-US" sz="3200">
                <a:cs typeface="Times New Roman" panose="02020603050405020304" pitchFamily="18" charset="0"/>
              </a:rPr>
              <a:t>Include a summary at the beginning of the program to explain what the program does, its key features, its supporting data structures, and any unique techniques it uses. </a:t>
            </a:r>
          </a:p>
          <a:p>
            <a:pPr algn="just">
              <a:lnSpc>
                <a:spcPct val="90000"/>
              </a:lnSpc>
              <a:spcBef>
                <a:spcPts val="800"/>
              </a:spcBef>
              <a:buSzPct val="75000"/>
            </a:pPr>
            <a:endParaRPr lang="en-US" altLang="en-US" sz="3200">
              <a:cs typeface="Times New Roman" panose="02020603050405020304" pitchFamily="18" charset="0"/>
            </a:endParaRPr>
          </a:p>
          <a:p>
            <a:pPr>
              <a:lnSpc>
                <a:spcPct val="90000"/>
              </a:lnSpc>
              <a:spcBef>
                <a:spcPts val="800"/>
              </a:spcBef>
              <a:buSzPct val="75000"/>
            </a:pPr>
            <a:r>
              <a:rPr lang="en-US" altLang="en-US" sz="3200">
                <a:cs typeface="Times New Roman" panose="02020603050405020304" pitchFamily="18" charset="0"/>
              </a:rPr>
              <a:t>Include your name, class section, instructor, date, and a brief description at the beginning of the program. </a:t>
            </a:r>
          </a:p>
        </p:txBody>
      </p:sp>
    </p:spTree>
    <p:extLst>
      <p:ext uri="{BB962C8B-B14F-4D97-AF65-F5344CB8AC3E}">
        <p14:creationId xmlns:p14="http://schemas.microsoft.com/office/powerpoint/2010/main" val="34660738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E49288FA-D39E-499B-ACC2-A22EFB86CA5A}" type="slidenum">
              <a:rPr lang="en-US" altLang="en-US" sz="1400"/>
              <a:pPr algn="r">
                <a:buClrTx/>
                <a:buSzPct val="75000"/>
                <a:buFontTx/>
                <a:buNone/>
              </a:pPr>
              <a:t>85</a:t>
            </a:fld>
            <a:endParaRPr lang="en-US" altLang="en-US" sz="1400"/>
          </a:p>
        </p:txBody>
      </p:sp>
      <p:sp>
        <p:nvSpPr>
          <p:cNvPr id="70658"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Naming Conventions</a:t>
            </a:r>
          </a:p>
        </p:txBody>
      </p:sp>
      <p:sp>
        <p:nvSpPr>
          <p:cNvPr id="70659" name="Text Box 3"/>
          <p:cNvSpPr txBox="1">
            <a:spLocks noChangeArrowheads="1"/>
          </p:cNvSpPr>
          <p:nvPr/>
        </p:nvSpPr>
        <p:spPr bwMode="auto">
          <a:xfrm>
            <a:off x="2208212" y="1371600"/>
            <a:ext cx="76962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Choose meaningful and descriptive names.</a:t>
            </a:r>
          </a:p>
          <a:p>
            <a:pPr algn="just">
              <a:spcBef>
                <a:spcPts val="800"/>
              </a:spcBef>
              <a:buSzPct val="75000"/>
              <a:buFont typeface="Monotype Sorts" charset="2"/>
              <a:buChar char=""/>
            </a:pPr>
            <a:r>
              <a:rPr lang="en-US" altLang="en-US" sz="3200"/>
              <a:t>Class names:</a:t>
            </a:r>
            <a:r>
              <a:rPr lang="en-US" altLang="en-US" sz="3200">
                <a:latin typeface="Book Antiqua" panose="02040602050305030304" pitchFamily="18" charset="0"/>
              </a:rPr>
              <a:t> </a:t>
            </a:r>
          </a:p>
          <a:p>
            <a:pPr lvl="1">
              <a:spcBef>
                <a:spcPts val="700"/>
              </a:spcBef>
              <a:buFont typeface="Times New Roman" panose="02020603050405020304" pitchFamily="18" charset="0"/>
              <a:buChar char="–"/>
            </a:pPr>
            <a:r>
              <a:rPr lang="en-US" altLang="en-US" sz="2800"/>
              <a:t>Capitalize the first letter of each word in the name.  For example, the class name </a:t>
            </a:r>
            <a:r>
              <a:rPr lang="en-US" altLang="en-US" sz="2600">
                <a:latin typeface="Courier New" panose="02070309020205020404" pitchFamily="49" charset="0"/>
              </a:rPr>
              <a:t>ComputeExpression</a:t>
            </a:r>
            <a:r>
              <a:rPr lang="en-US" altLang="en-US" sz="2800"/>
              <a:t>.</a:t>
            </a:r>
          </a:p>
          <a:p>
            <a:pPr lvl="1">
              <a:spcBef>
                <a:spcPts val="700"/>
              </a:spcBef>
            </a:pPr>
            <a:endParaRPr lang="en-US" altLang="en-US" sz="2800"/>
          </a:p>
        </p:txBody>
      </p:sp>
    </p:spTree>
    <p:extLst>
      <p:ext uri="{BB962C8B-B14F-4D97-AF65-F5344CB8AC3E}">
        <p14:creationId xmlns:p14="http://schemas.microsoft.com/office/powerpoint/2010/main" val="393685044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DA4BB2D2-3BD3-4DD4-8D45-129837B6CAC5}" type="slidenum">
              <a:rPr lang="en-US" altLang="en-US" sz="1400"/>
              <a:pPr algn="r">
                <a:buClrTx/>
                <a:buSzPct val="75000"/>
                <a:buFontTx/>
                <a:buNone/>
              </a:pPr>
              <a:t>86</a:t>
            </a:fld>
            <a:endParaRPr lang="en-US" altLang="en-US" sz="1400"/>
          </a:p>
        </p:txBody>
      </p:sp>
      <p:sp>
        <p:nvSpPr>
          <p:cNvPr id="71682"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Proper Indentation and Spacing</a:t>
            </a:r>
          </a:p>
        </p:txBody>
      </p:sp>
      <p:sp>
        <p:nvSpPr>
          <p:cNvPr id="71683" name="Text Box 3"/>
          <p:cNvSpPr txBox="1">
            <a:spLocks noChangeArrowheads="1"/>
          </p:cNvSpPr>
          <p:nvPr/>
        </p:nvSpPr>
        <p:spPr bwMode="auto">
          <a:xfrm>
            <a:off x="2208212" y="1371600"/>
            <a:ext cx="7924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Indentation</a:t>
            </a:r>
          </a:p>
          <a:p>
            <a:pPr lvl="1">
              <a:spcBef>
                <a:spcPts val="700"/>
              </a:spcBef>
              <a:buFont typeface="Times New Roman" panose="02020603050405020304" pitchFamily="18" charset="0"/>
              <a:buChar char="–"/>
            </a:pPr>
            <a:r>
              <a:rPr lang="en-US" altLang="en-US" sz="2800"/>
              <a:t>Indent two spaces.</a:t>
            </a:r>
          </a:p>
          <a:p>
            <a:pPr algn="just">
              <a:spcBef>
                <a:spcPts val="800"/>
              </a:spcBef>
              <a:buSzPct val="75000"/>
            </a:pPr>
            <a:endParaRPr lang="en-US" altLang="en-US" sz="3200">
              <a:latin typeface="Book Antiqua" panose="02040602050305030304" pitchFamily="18" charset="0"/>
            </a:endParaRPr>
          </a:p>
          <a:p>
            <a:pPr algn="just">
              <a:buSzPct val="75000"/>
              <a:buFont typeface="Monotype Sorts" charset="2"/>
              <a:buChar char=""/>
            </a:pPr>
            <a:r>
              <a:rPr lang="en-US" altLang="en-US" sz="3200"/>
              <a:t>Spacing </a:t>
            </a:r>
          </a:p>
          <a:p>
            <a:pPr lvl="1">
              <a:spcBef>
                <a:spcPts val="700"/>
              </a:spcBef>
              <a:buFont typeface="Times New Roman" panose="02020603050405020304" pitchFamily="18" charset="0"/>
              <a:buChar char="–"/>
            </a:pPr>
            <a:r>
              <a:rPr lang="en-US" altLang="en-US" sz="2800"/>
              <a:t>Use blank line to separate segments of the code.</a:t>
            </a:r>
          </a:p>
        </p:txBody>
      </p:sp>
    </p:spTree>
    <p:extLst>
      <p:ext uri="{BB962C8B-B14F-4D97-AF65-F5344CB8AC3E}">
        <p14:creationId xmlns:p14="http://schemas.microsoft.com/office/powerpoint/2010/main" val="193960042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F7F19138-D16F-4D45-AEF3-29E7BEBF36AB}" type="slidenum">
              <a:rPr lang="en-US" altLang="en-US" sz="1400"/>
              <a:pPr algn="r">
                <a:buClrTx/>
                <a:buSzPct val="75000"/>
                <a:buFontTx/>
                <a:buNone/>
              </a:pPr>
              <a:t>87</a:t>
            </a:fld>
            <a:endParaRPr lang="en-US" altLang="en-US" sz="1400"/>
          </a:p>
        </p:txBody>
      </p:sp>
      <p:sp>
        <p:nvSpPr>
          <p:cNvPr id="72706"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000"/>
              <a:t>Block Styles</a:t>
            </a:r>
          </a:p>
        </p:txBody>
      </p:sp>
      <p:sp>
        <p:nvSpPr>
          <p:cNvPr id="72707" name="Text Box 3"/>
          <p:cNvSpPr txBox="1">
            <a:spLocks noChangeArrowheads="1"/>
          </p:cNvSpPr>
          <p:nvPr/>
        </p:nvSpPr>
        <p:spPr bwMode="auto">
          <a:xfrm>
            <a:off x="2208212" y="1295400"/>
            <a:ext cx="7924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indent="-2270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7013"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gn="just">
              <a:spcBef>
                <a:spcPts val="800"/>
              </a:spcBef>
              <a:buSzPct val="75000"/>
            </a:pPr>
            <a:r>
              <a:rPr lang="en-US" altLang="en-US" sz="3200"/>
              <a:t>Use end-of-line style for braces.</a:t>
            </a:r>
          </a:p>
          <a:p>
            <a:pPr lvl="4" algn="just">
              <a:spcBef>
                <a:spcPts val="500"/>
              </a:spcBef>
            </a:pPr>
            <a:endParaRPr lang="en-US" altLang="en-US" sz="2000"/>
          </a:p>
        </p:txBody>
      </p:sp>
      <p:sp>
        <p:nvSpPr>
          <p:cNvPr id="72708" name="Rectangle 4"/>
          <p:cNvSpPr>
            <a:spLocks noChangeArrowheads="1"/>
          </p:cNvSpPr>
          <p:nvPr/>
        </p:nvSpPr>
        <p:spPr bwMode="auto">
          <a:xfrm>
            <a:off x="1522412" y="2362201"/>
            <a:ext cx="91440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SzPct val="75000"/>
              <a:buFontTx/>
              <a:buNone/>
            </a:pPr>
            <a:r>
              <a:rPr lang="en-US" altLang="en-US" sz="800" u="sng">
                <a:latin typeface="Courier New" panose="02070309020205020404" pitchFamily="49" charset="0"/>
                <a:cs typeface="Times New Roman" panose="02020603050405020304" pitchFamily="18" charset="0"/>
              </a:rPr>
              <a:t> </a:t>
            </a:r>
          </a:p>
          <a:p>
            <a:pPr>
              <a:buClrTx/>
              <a:buSzPct val="75000"/>
              <a:buFontTx/>
              <a:buNone/>
            </a:pPr>
            <a:endParaRPr lang="en-US" altLang="en-US" sz="800" u="sng">
              <a:latin typeface="Courier New" panose="02070309020205020404" pitchFamily="49" charset="0"/>
              <a:cs typeface="Times New Roman" panose="02020603050405020304" pitchFamily="18" charset="0"/>
            </a:endParaRPr>
          </a:p>
        </p:txBody>
      </p:sp>
      <p:graphicFrame>
        <p:nvGraphicFramePr>
          <p:cNvPr id="72709" name="Object 5"/>
          <p:cNvGraphicFramePr>
            <a:graphicFrameLocks noChangeAspect="1"/>
          </p:cNvGraphicFramePr>
          <p:nvPr/>
        </p:nvGraphicFramePr>
        <p:xfrm>
          <a:off x="1979612" y="2362201"/>
          <a:ext cx="8229600" cy="3776663"/>
        </p:xfrm>
        <a:graphic>
          <a:graphicData uri="http://schemas.openxmlformats.org/presentationml/2006/ole">
            <mc:AlternateContent xmlns:mc="http://schemas.openxmlformats.org/markup-compatibility/2006">
              <mc:Choice xmlns:v="urn:schemas-microsoft-com:vml" Requires="v">
                <p:oleObj spid="_x0000_s11289" r:id="rId4" imgW="4646520" imgH="2129760" progId="">
                  <p:embed/>
                </p:oleObj>
              </mc:Choice>
              <mc:Fallback>
                <p:oleObj r:id="rId4" imgW="4646520" imgH="2129760" progId="">
                  <p:embed/>
                  <p:pic>
                    <p:nvPicPr>
                      <p:cNvPr id="7270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2" y="2362201"/>
                        <a:ext cx="8229600" cy="37766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022488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8075612"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buClrTx/>
              <a:buSzPct val="75000"/>
              <a:buFontTx/>
              <a:buNone/>
            </a:pPr>
            <a:fld id="{792390C5-F684-4551-A027-506A29285C24}" type="slidenum">
              <a:rPr lang="en-US" altLang="en-US" sz="1400"/>
              <a:pPr algn="r">
                <a:buClrTx/>
                <a:buSzPct val="75000"/>
                <a:buFontTx/>
                <a:buNone/>
              </a:pPr>
              <a:t>88</a:t>
            </a:fld>
            <a:endParaRPr lang="en-US" altLang="en-US" sz="1400"/>
          </a:p>
        </p:txBody>
      </p:sp>
      <p:sp>
        <p:nvSpPr>
          <p:cNvPr id="73730" name="Text Box 2"/>
          <p:cNvSpPr txBox="1">
            <a:spLocks noChangeArrowheads="1"/>
          </p:cNvSpPr>
          <p:nvPr/>
        </p:nvSpPr>
        <p:spPr bwMode="auto">
          <a:xfrm>
            <a:off x="2208212" y="0"/>
            <a:ext cx="77724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4400"/>
              <a:t>Programming Errors</a:t>
            </a:r>
          </a:p>
        </p:txBody>
      </p:sp>
      <p:sp>
        <p:nvSpPr>
          <p:cNvPr id="73731" name="Text Box 3"/>
          <p:cNvSpPr txBox="1">
            <a:spLocks noChangeArrowheads="1"/>
          </p:cNvSpPr>
          <p:nvPr/>
        </p:nvSpPr>
        <p:spPr bwMode="auto">
          <a:xfrm>
            <a:off x="2208212" y="1371600"/>
            <a:ext cx="7696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gn="just">
              <a:spcBef>
                <a:spcPts val="800"/>
              </a:spcBef>
              <a:buSzPct val="75000"/>
              <a:buFont typeface="Monotype Sorts" charset="2"/>
              <a:buChar char=""/>
            </a:pPr>
            <a:r>
              <a:rPr lang="en-US" altLang="en-US" sz="3200"/>
              <a:t>Syntax Errors</a:t>
            </a:r>
          </a:p>
          <a:p>
            <a:pPr lvl="1" algn="just">
              <a:spcBef>
                <a:spcPts val="700"/>
              </a:spcBef>
              <a:buFont typeface="Times New Roman" panose="02020603050405020304" pitchFamily="18" charset="0"/>
              <a:buChar char="–"/>
            </a:pPr>
            <a:r>
              <a:rPr lang="en-US" altLang="en-US" sz="2800"/>
              <a:t>Detected by the compiler</a:t>
            </a:r>
          </a:p>
          <a:p>
            <a:pPr algn="just">
              <a:spcBef>
                <a:spcPts val="800"/>
              </a:spcBef>
              <a:buSzPct val="75000"/>
              <a:buFont typeface="Monotype Sorts" charset="2"/>
              <a:buChar char=""/>
            </a:pPr>
            <a:r>
              <a:rPr lang="en-US" altLang="en-US" sz="3200"/>
              <a:t>Runtime Errors</a:t>
            </a:r>
          </a:p>
          <a:p>
            <a:pPr lvl="1" algn="just">
              <a:spcBef>
                <a:spcPts val="700"/>
              </a:spcBef>
              <a:buFont typeface="Times New Roman" panose="02020603050405020304" pitchFamily="18" charset="0"/>
              <a:buChar char="–"/>
            </a:pPr>
            <a:r>
              <a:rPr lang="en-US" altLang="en-US" sz="2800"/>
              <a:t>Causes the program to abort</a:t>
            </a:r>
          </a:p>
          <a:p>
            <a:pPr algn="just">
              <a:spcBef>
                <a:spcPts val="800"/>
              </a:spcBef>
              <a:buSzPct val="75000"/>
              <a:buFont typeface="Monotype Sorts" charset="2"/>
              <a:buChar char=""/>
            </a:pPr>
            <a:r>
              <a:rPr lang="en-US" altLang="en-US" sz="3200"/>
              <a:t>Logic Errors</a:t>
            </a:r>
          </a:p>
          <a:p>
            <a:pPr lvl="1" algn="just">
              <a:spcBef>
                <a:spcPts val="700"/>
              </a:spcBef>
              <a:buFont typeface="Times New Roman" panose="02020603050405020304" pitchFamily="18" charset="0"/>
              <a:buChar char="–"/>
            </a:pPr>
            <a:r>
              <a:rPr lang="en-US" altLang="en-US" sz="2800"/>
              <a:t>Produces incorrect result</a:t>
            </a:r>
          </a:p>
        </p:txBody>
      </p:sp>
    </p:spTree>
    <p:extLst>
      <p:ext uri="{BB962C8B-B14F-4D97-AF65-F5344CB8AC3E}">
        <p14:creationId xmlns:p14="http://schemas.microsoft.com/office/powerpoint/2010/main" val="224638090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and variables</a:t>
            </a:r>
            <a:endParaRPr lang="tr-TR" dirty="0"/>
          </a:p>
        </p:txBody>
      </p:sp>
      <p:sp>
        <p:nvSpPr>
          <p:cNvPr id="3" name="Content Placeholder 2"/>
          <p:cNvSpPr>
            <a:spLocks noGrp="1"/>
          </p:cNvSpPr>
          <p:nvPr>
            <p:ph idx="1"/>
          </p:nvPr>
        </p:nvSpPr>
        <p:spPr/>
        <p:txBody>
          <a:bodyPr/>
          <a:lstStyle/>
          <a:p>
            <a:r>
              <a:rPr lang="en-US" dirty="0"/>
              <a:t>Values</a:t>
            </a:r>
          </a:p>
          <a:p>
            <a:pPr lvl="1"/>
            <a:r>
              <a:rPr lang="en-US" dirty="0"/>
              <a:t>Represent quantities, amounts, or measurements</a:t>
            </a:r>
          </a:p>
          <a:p>
            <a:pPr lvl="1"/>
            <a:r>
              <a:rPr lang="en-US" dirty="0"/>
              <a:t>May be one of many different types (number, text, other)</a:t>
            </a:r>
          </a:p>
          <a:p>
            <a:r>
              <a:rPr lang="en-US" dirty="0"/>
              <a:t>Variables</a:t>
            </a:r>
          </a:p>
          <a:p>
            <a:pPr lvl="1"/>
            <a:r>
              <a:rPr lang="en-US" dirty="0"/>
              <a:t>Containers for values</a:t>
            </a:r>
          </a:p>
          <a:p>
            <a:pPr lvl="1"/>
            <a:r>
              <a:rPr lang="en-US" dirty="0"/>
              <a:t>Example</a:t>
            </a:r>
          </a:p>
          <a:p>
            <a:pPr lvl="2"/>
            <a:r>
              <a:rPr lang="en-US" dirty="0"/>
              <a:t>This jar (Variable) can contain 10 cookies (Value)</a:t>
            </a:r>
            <a:endParaRPr lang="tr-TR" dirty="0"/>
          </a:p>
        </p:txBody>
      </p:sp>
      <p:pic>
        <p:nvPicPr>
          <p:cNvPr id="12" name="Picture 11" descr="fd00929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4649676"/>
            <a:ext cx="1906312" cy="175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F36C87F6-986D-49E6-AF40-1B3A1EE8064D}" type="slidenum">
              <a:rPr lang="tr-TR" smtClean="0"/>
              <a:t>9</a:t>
            </a:fld>
            <a:endParaRPr lang="tr-TR"/>
          </a:p>
        </p:txBody>
      </p:sp>
    </p:spTree>
    <p:extLst>
      <p:ext uri="{BB962C8B-B14F-4D97-AF65-F5344CB8AC3E}">
        <p14:creationId xmlns:p14="http://schemas.microsoft.com/office/powerpoint/2010/main" val="4031283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36D482A04D8B42B388070C1E507ADA" ma:contentTypeVersion="3" ma:contentTypeDescription="Create a new document." ma:contentTypeScope="" ma:versionID="2c818502cdbbd02b1e5198d0c6f1bff2">
  <xsd:schema xmlns:xsd="http://www.w3.org/2001/XMLSchema" xmlns:xs="http://www.w3.org/2001/XMLSchema" xmlns:p="http://schemas.microsoft.com/office/2006/metadata/properties" xmlns:ns2="7768320c-366c-4a41-b763-3ae835d26f5e" targetNamespace="http://schemas.microsoft.com/office/2006/metadata/properties" ma:root="true" ma:fieldsID="ab69c4be5420a3e8c8748a60b22d0260" ns2:_="">
    <xsd:import namespace="7768320c-366c-4a41-b763-3ae835d26f5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B5682C-3794-4FFF-BAE3-2F453CBAE5AD}">
  <ds:schemaRefs>
    <ds:schemaRef ds:uri="http://schemas.microsoft.com/sharepoint/v3/contenttype/forms"/>
  </ds:schemaRefs>
</ds:datastoreItem>
</file>

<file path=customXml/itemProps2.xml><?xml version="1.0" encoding="utf-8"?>
<ds:datastoreItem xmlns:ds="http://schemas.openxmlformats.org/officeDocument/2006/customXml" ds:itemID="{F24D8419-EEB9-4104-A26A-389FEFCB92FD}">
  <ds:schemaRefs>
    <ds:schemaRef ds:uri="http://schemas.microsoft.com/office/2006/documentManagement/types"/>
    <ds:schemaRef ds:uri="http://schemas.openxmlformats.org/package/2006/metadata/core-properties"/>
    <ds:schemaRef ds:uri="4ef9066d-0cf4-4c8c-b94c-b5eb438e9edd"/>
    <ds:schemaRef ds:uri="http://purl.org/dc/elements/1.1/"/>
    <ds:schemaRef ds:uri="http://schemas.microsoft.com/office/infopath/2007/PartnerControls"/>
    <ds:schemaRef ds:uri="http://schemas.microsoft.com/office/2006/metadata/properties"/>
    <ds:schemaRef ds:uri="http://purl.org/dc/terms/"/>
    <ds:schemaRef ds:uri="775c077e-37ac-42aa-b568-33daf35beb2e"/>
    <ds:schemaRef ds:uri="http://www.w3.org/XML/1998/namespace"/>
    <ds:schemaRef ds:uri="http://purl.org/dc/dcmitype/"/>
  </ds:schemaRefs>
</ds:datastoreItem>
</file>

<file path=customXml/itemProps3.xml><?xml version="1.0" encoding="utf-8"?>
<ds:datastoreItem xmlns:ds="http://schemas.openxmlformats.org/officeDocument/2006/customXml" ds:itemID="{D5953359-AA2F-4ECC-8FA6-15985F79F5F1}"/>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4089</Words>
  <Application>Microsoft Office PowerPoint</Application>
  <PresentationFormat>Custom</PresentationFormat>
  <Paragraphs>725</Paragraphs>
  <Slides>88</Slides>
  <Notes>67</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88</vt:i4>
      </vt:variant>
    </vt:vector>
  </HeadingPairs>
  <TitlesOfParts>
    <vt:vector size="89" baseType="lpstr">
      <vt:lpstr>Continental World 16x9</vt:lpstr>
      <vt:lpstr>CSE 101 - COMPUTER PROGRAMMING I Introduction</vt:lpstr>
      <vt:lpstr>What is Engineering?</vt:lpstr>
      <vt:lpstr>Algorithm</vt:lpstr>
      <vt:lpstr>Solving problems</vt:lpstr>
      <vt:lpstr>Algorithm</vt:lpstr>
      <vt:lpstr>Install Software algorithm</vt:lpstr>
      <vt:lpstr>Example – making ayran</vt:lpstr>
      <vt:lpstr>Components of an algorithm</vt:lpstr>
      <vt:lpstr>Values and variables</vt:lpstr>
      <vt:lpstr>Instructions and sequence</vt:lpstr>
      <vt:lpstr>Procedure</vt:lpstr>
      <vt:lpstr>Selection</vt:lpstr>
      <vt:lpstr>Repetition</vt:lpstr>
      <vt:lpstr>Documentation</vt:lpstr>
      <vt:lpstr>Algorithm Design</vt:lpstr>
      <vt:lpstr>Learning</vt:lpstr>
      <vt:lpstr>Expressing Algorithms</vt:lpstr>
      <vt:lpstr>Pseudocode</vt:lpstr>
      <vt:lpstr>Pseudocode</vt:lpstr>
      <vt:lpstr>Flowcharts</vt:lpstr>
      <vt:lpstr>Flowchart example</vt:lpstr>
      <vt:lpstr>Flowchart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101 - COMPUTER PROGRAMMING I Introduction</dc:title>
  <dc:creator/>
  <cp:keywords/>
  <cp:lastModifiedBy/>
  <cp:revision>4</cp:revision>
  <dcterms:created xsi:type="dcterms:W3CDTF">2015-09-11T13:16:30Z</dcterms:created>
  <dcterms:modified xsi:type="dcterms:W3CDTF">2022-09-25T14:16:18Z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0x0101009B36D482A04D8B42B388070C1E507ADA</vt:lpwstr>
  </property>
</Properties>
</file>