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4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9.xml" ContentType="application/vnd.openxmlformats-officedocument.presentationml.slide+xml"/>
  <Override PartName="/ppt/slides/slide44.xml" ContentType="application/vnd.openxmlformats-officedocument.presentationml.slide+xml"/>
  <Override PartName="/ppt/slides/slide60.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61.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xml" ContentType="application/vnd.openxmlformats-officedocument.presentationml.slide+xml"/>
  <Override PartName="/ppt/slides/slide4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notesSlides/notesSlide4.xml" ContentType="application/vnd.openxmlformats-officedocument.presentationml.notesSlide+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64"/>
  </p:notesMasterIdLst>
  <p:handoutMasterIdLst>
    <p:handoutMasterId r:id="rId65"/>
  </p:handoutMasterIdLst>
  <p:sldIdLst>
    <p:sldId id="256" r:id="rId3"/>
    <p:sldId id="384" r:id="rId4"/>
    <p:sldId id="386" r:id="rId5"/>
    <p:sldId id="387" r:id="rId6"/>
    <p:sldId id="388" r:id="rId7"/>
    <p:sldId id="389" r:id="rId8"/>
    <p:sldId id="390" r:id="rId9"/>
    <p:sldId id="391" r:id="rId10"/>
    <p:sldId id="392" r:id="rId11"/>
    <p:sldId id="393" r:id="rId12"/>
    <p:sldId id="394"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20" r:id="rId39"/>
    <p:sldId id="421" r:id="rId40"/>
    <p:sldId id="422" r:id="rId41"/>
    <p:sldId id="423" r:id="rId42"/>
    <p:sldId id="424" r:id="rId43"/>
    <p:sldId id="425" r:id="rId44"/>
    <p:sldId id="426" r:id="rId45"/>
    <p:sldId id="427" r:id="rId46"/>
    <p:sldId id="428" r:id="rId47"/>
    <p:sldId id="429" r:id="rId48"/>
    <p:sldId id="430" r:id="rId49"/>
    <p:sldId id="431" r:id="rId50"/>
    <p:sldId id="432" r:id="rId51"/>
    <p:sldId id="433" r:id="rId52"/>
    <p:sldId id="434" r:id="rId53"/>
    <p:sldId id="435" r:id="rId54"/>
    <p:sldId id="436" r:id="rId55"/>
    <p:sldId id="437" r:id="rId56"/>
    <p:sldId id="438" r:id="rId57"/>
    <p:sldId id="439" r:id="rId58"/>
    <p:sldId id="440" r:id="rId59"/>
    <p:sldId id="441" r:id="rId60"/>
    <p:sldId id="442" r:id="rId61"/>
    <p:sldId id="443" r:id="rId62"/>
    <p:sldId id="444" r:id="rId6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581" autoAdjust="0"/>
  </p:normalViewPr>
  <p:slideViewPr>
    <p:cSldViewPr>
      <p:cViewPr varScale="1">
        <p:scale>
          <a:sx n="83" d="100"/>
          <a:sy n="83" d="100"/>
        </p:scale>
        <p:origin x="686" y="48"/>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customXml" Target="../customXml/item3.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02-Oct-19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02-Oct-19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2299947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1967161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638418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3100683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6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4049218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8"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pic>
        <p:nvPicPr>
          <p:cNvPr id="10"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pic>
        <p:nvPicPr>
          <p:cNvPr id="6"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57192"/>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pic>
        <p:nvPicPr>
          <p:cNvPr id="5"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3" Type="http://schemas.openxmlformats.org/officeDocument/2006/relationships/hyperlink" Target="html/DisplayTime.bat" TargetMode="External"/><Relationship Id="rId2" Type="http://schemas.openxmlformats.org/officeDocument/2006/relationships/hyperlink" Target="html/DisplayTime.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DisplayTime.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3.xml.rels><?xml version="1.0" encoding="UTF-8" standalone="yes"?>
<Relationships xmlns="http://schemas.openxmlformats.org/package/2006/relationships"><Relationship Id="rId3" Type="http://schemas.openxmlformats.org/officeDocument/2006/relationships/hyperlink" Target="html/ComputeArea.bat" TargetMode="External"/><Relationship Id="rId2" Type="http://schemas.openxmlformats.org/officeDocument/2006/relationships/hyperlink" Target="html/ComputeArea.html" TargetMode="External"/><Relationship Id="rId1" Type="http://schemas.openxmlformats.org/officeDocument/2006/relationships/slideLayout" Target="../slideLayouts/slideLayout2.xml"/><Relationship Id="rId6" Type="http://schemas.openxmlformats.org/officeDocument/2006/relationships/hyperlink" Target="http://www.cs.armstrong.edu/liang/javaslidenote.doc" TargetMode="External"/><Relationship Id="rId5" Type="http://schemas.openxmlformats.org/officeDocument/2006/relationships/hyperlink" Target="http://www.cs.armstrong.edu/liang/animation/web/java10e/Listing2_1.html" TargetMode="External"/><Relationship Id="rId4" Type="http://schemas.openxmlformats.org/officeDocument/2006/relationships/hyperlink" Target="http://www.cs.armstrong.edu/liang/intro10e/html/ComputeArea.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33.xml.rels><?xml version="1.0" encoding="UTF-8" standalone="yes"?>
<Relationships xmlns="http://schemas.openxmlformats.org/package/2006/relationships"><Relationship Id="rId3" Type="http://schemas.openxmlformats.org/officeDocument/2006/relationships/hyperlink" Target="html/FahrenheitToCelsius.html" TargetMode="External"/><Relationship Id="rId7" Type="http://schemas.openxmlformats.org/officeDocument/2006/relationships/hyperlink" Target="http://www.cs.armstrong.edu/liang/intro10e/html/FahrenheitToCelsius.html" TargetMode="Externa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hyperlink" Target="html/FahrenheitToCelsius.bat"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ml/ShowCurrentTime.html" TargetMode="External"/><Relationship Id="rId7" Type="http://schemas.openxmlformats.org/officeDocument/2006/relationships/hyperlink" Target="http://www.cs.armstrong.edu/liang/intro10e/html/ShowCurrentTime.html"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hyperlink" Target="html/ShowCurrentTime.bat"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2.bin"/><Relationship Id="rId5" Type="http://schemas.openxmlformats.org/officeDocument/2006/relationships/image" Target="../media/image16.wmf"/><Relationship Id="rId4" Type="http://schemas.openxmlformats.org/officeDocument/2006/relationships/oleObject" Target="../embeddings/oleObject11.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8.wmf"/></Relationships>
</file>

<file path=ppt/slides/_rels/slide43.xml.rels><?xml version="1.0" encoding="UTF-8" standalone="yes"?>
<Relationships xmlns="http://schemas.openxmlformats.org/package/2006/relationships"><Relationship Id="rId3" Type="http://schemas.openxmlformats.org/officeDocument/2006/relationships/hyperlink" Target="html/SalesTax.bat" TargetMode="External"/><Relationship Id="rId2" Type="http://schemas.openxmlformats.org/officeDocument/2006/relationships/hyperlink" Target="html/SalesTax.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SalesTax.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0.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1.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2.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4.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5.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6.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7.wmf"/></Relationships>
</file>

<file path=ppt/slides/_rels/slide54.xml.rels><?xml version="1.0" encoding="UTF-8" standalone="yes"?>
<Relationships xmlns="http://schemas.openxmlformats.org/package/2006/relationships"><Relationship Id="rId3" Type="http://schemas.openxmlformats.org/officeDocument/2006/relationships/hyperlink" Target="html/ComputeLoan.html" TargetMode="External"/><Relationship Id="rId7" Type="http://schemas.openxmlformats.org/officeDocument/2006/relationships/hyperlink" Target="http://www.cs.armstrong.edu/liang/intro10e/html/ComputeLoan.html" TargetMode="External"/><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28.wmf"/><Relationship Id="rId5" Type="http://schemas.openxmlformats.org/officeDocument/2006/relationships/oleObject" Target="../embeddings/oleObject22.bin"/><Relationship Id="rId4" Type="http://schemas.openxmlformats.org/officeDocument/2006/relationships/hyperlink" Target="html/ComputeLoan.bat"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ml/ComputeChange.bat" TargetMode="External"/><Relationship Id="rId2" Type="http://schemas.openxmlformats.org/officeDocument/2006/relationships/hyperlink" Target="html/ComputeChange.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ComputeChange.html"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9.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www.cs.armstrong.edu/liang/animation/web/java10e/Listing2_2.html" TargetMode="External"/><Relationship Id="rId3" Type="http://schemas.openxmlformats.org/officeDocument/2006/relationships/hyperlink" Target="html/ComputeAreaWithConsoleInput.bat" TargetMode="External"/><Relationship Id="rId7" Type="http://schemas.openxmlformats.org/officeDocument/2006/relationships/hyperlink" Target="http://www.cs.armstrong.edu/liang/intro10e/html/ComputeAreaWithConsoleInput.html" TargetMode="External"/><Relationship Id="rId2" Type="http://schemas.openxmlformats.org/officeDocument/2006/relationships/hyperlink" Target="html/ComputeAreaWithConsoleInput.html"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ComputeAverage.html" TargetMode="External"/><Relationship Id="rId5" Type="http://schemas.openxmlformats.org/officeDocument/2006/relationships/hyperlink" Target="html/ComputeAverage.bat" TargetMode="External"/><Relationship Id="rId4" Type="http://schemas.openxmlformats.org/officeDocument/2006/relationships/hyperlink" Target="html/ComputeAverag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812" y="1828799"/>
            <a:ext cx="11161240" cy="3048001"/>
          </a:xfrm>
        </p:spPr>
        <p:txBody>
          <a:bodyPr/>
          <a:lstStyle/>
          <a:p>
            <a:r>
              <a:rPr lang="it-IT" dirty="0"/>
              <a:t>CSE </a:t>
            </a:r>
            <a:r>
              <a:rPr lang="it-IT" dirty="0" smtClean="0"/>
              <a:t>101 - COMPUTER </a:t>
            </a:r>
            <a:r>
              <a:rPr lang="it-IT" dirty="0"/>
              <a:t>PROGRAMMING </a:t>
            </a:r>
            <a:r>
              <a:rPr lang="it-IT" dirty="0" smtClean="0"/>
              <a:t>I</a:t>
            </a:r>
            <a:br>
              <a:rPr lang="it-IT" dirty="0" smtClean="0"/>
            </a:br>
            <a:r>
              <a:rPr lang="it-IT" dirty="0" smtClean="0"/>
              <a:t>Elementary Programming</a:t>
            </a:r>
            <a:endParaRPr lang="en-US" dirty="0"/>
          </a:p>
        </p:txBody>
      </p:sp>
      <p:sp>
        <p:nvSpPr>
          <p:cNvPr id="3" name="Subtitle 2"/>
          <p:cNvSpPr>
            <a:spLocks noGrp="1"/>
          </p:cNvSpPr>
          <p:nvPr>
            <p:ph type="subTitle" idx="1"/>
          </p:nvPr>
        </p:nvSpPr>
        <p:spPr>
          <a:xfrm>
            <a:off x="960684" y="5013176"/>
            <a:ext cx="7848600" cy="1143000"/>
          </a:xfrm>
        </p:spPr>
        <p:txBody>
          <a:bodyPr>
            <a:normAutofit lnSpcReduction="10000"/>
          </a:bodyPr>
          <a:lstStyle/>
          <a:p>
            <a:r>
              <a:rPr lang="en-US" dirty="0"/>
              <a:t>Joseph LEDET</a:t>
            </a:r>
          </a:p>
          <a:p>
            <a:r>
              <a:rPr lang="en-US" dirty="0"/>
              <a:t>Department of Computer Engineering</a:t>
            </a:r>
          </a:p>
          <a:p>
            <a:r>
              <a:rPr lang="en-US" dirty="0" err="1"/>
              <a:t>Akdeniz</a:t>
            </a:r>
            <a:r>
              <a:rPr lang="en-US" dirty="0"/>
              <a:t> University</a:t>
            </a:r>
          </a:p>
          <a:p>
            <a:r>
              <a:rPr lang="en-US" dirty="0"/>
              <a:t>josephledet@akdeniz.edu.tr </a:t>
            </a:r>
          </a:p>
        </p:txBody>
      </p:sp>
      <p:pic>
        <p:nvPicPr>
          <p:cNvPr id="1026" name="Picture 2" descr="https://lh5.googleusercontent.com/7knvr5BkLfOKd1fxh2CUbWpkdEVhhpYAohkMTWTOMjeS115pQ0TWs0LKi09Q29FZOZw5Duu7JHo6GNCOgP4GilzTpk2qfrFsRDt3y1rzpWB-BUBHigqPZZY3Bk0S784EVSvNRk_k6AU"/>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727" t="7277" r="7277" b="7727"/>
          <a:stretch/>
        </p:blipFill>
        <p:spPr bwMode="auto">
          <a:xfrm>
            <a:off x="189756" y="188640"/>
            <a:ext cx="1584177" cy="1584176"/>
          </a:xfrm>
          <a:prstGeom prst="rect">
            <a:avLst/>
          </a:prstGeom>
          <a:noFill/>
          <a:effectLst>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noFill/>
        </p:spPr>
        <p:txBody>
          <a:bodyPr/>
          <a:lstStyle/>
          <a:p>
            <a:r>
              <a:rPr lang="en-US" altLang="en-US" smtClean="0"/>
              <a:t>Identifiers</a:t>
            </a:r>
          </a:p>
        </p:txBody>
      </p:sp>
      <p:sp>
        <p:nvSpPr>
          <p:cNvPr id="14340" name="Rectangle 3"/>
          <p:cNvSpPr>
            <a:spLocks noGrp="1" noChangeArrowheads="1"/>
          </p:cNvSpPr>
          <p:nvPr>
            <p:ph idx="1"/>
          </p:nvPr>
        </p:nvSpPr>
        <p:spPr>
          <a:noFill/>
        </p:spPr>
        <p:txBody>
          <a:bodyPr>
            <a:normAutofit fontScale="92500"/>
          </a:bodyPr>
          <a:lstStyle/>
          <a:p>
            <a:r>
              <a:rPr lang="en-US" altLang="en-US" sz="2800"/>
              <a:t>An identifier is a sequence of characters that consist of letters, digits, underscores (_), and dollar signs ($). </a:t>
            </a:r>
          </a:p>
          <a:p>
            <a:r>
              <a:rPr lang="en-US" altLang="en-US" sz="2800"/>
              <a:t>An identifier must start with a letter, an underscore (_), or a dollar sign ($). It cannot start with a digit. </a:t>
            </a:r>
          </a:p>
          <a:p>
            <a:r>
              <a:rPr lang="en-US" altLang="en-US" sz="2800"/>
              <a:t>An identifier cannot be a reserved word. (See Appendix A, “Java Keywords,” for a list of reserved words).</a:t>
            </a:r>
          </a:p>
          <a:p>
            <a:r>
              <a:rPr lang="en-US" altLang="en-US" sz="2800"/>
              <a:t>An identifier cannot be </a:t>
            </a:r>
            <a:r>
              <a:rPr lang="en-US" altLang="en-US" sz="2800">
                <a:latin typeface="Courier New" panose="02070309020205020404" pitchFamily="49" charset="0"/>
              </a:rPr>
              <a:t>true</a:t>
            </a:r>
            <a:r>
              <a:rPr lang="en-US" altLang="en-US" sz="2800"/>
              <a:t>, </a:t>
            </a:r>
            <a:r>
              <a:rPr lang="en-US" altLang="en-US" sz="2800">
                <a:latin typeface="Courier New" panose="02070309020205020404" pitchFamily="49" charset="0"/>
              </a:rPr>
              <a:t>false</a:t>
            </a:r>
            <a:r>
              <a:rPr lang="en-US" altLang="en-US" sz="2800"/>
              <a:t>, or</a:t>
            </a:r>
            <a:br>
              <a:rPr lang="en-US" altLang="en-US" sz="2800"/>
            </a:br>
            <a:r>
              <a:rPr lang="en-US" altLang="en-US" sz="2800">
                <a:latin typeface="Courier New" panose="02070309020205020404" pitchFamily="49" charset="0"/>
              </a:rPr>
              <a:t>null</a:t>
            </a:r>
            <a:r>
              <a:rPr lang="en-US" altLang="en-US" sz="2800"/>
              <a:t>.</a:t>
            </a:r>
          </a:p>
          <a:p>
            <a:r>
              <a:rPr lang="en-US" altLang="en-US" sz="2800"/>
              <a:t>An identifier can be of any length.</a:t>
            </a:r>
          </a:p>
        </p:txBody>
      </p:sp>
      <p:sp>
        <p:nvSpPr>
          <p:cNvPr id="1433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C24EF9-FE5B-4D1A-A1BC-6ED323F9024B}" type="slidenum">
              <a:rPr lang="en-US" altLang="en-US" sz="1400"/>
              <a:pPr>
                <a:spcBef>
                  <a:spcPct val="0"/>
                </a:spcBef>
                <a:buClrTx/>
                <a:buSzTx/>
                <a:buFontTx/>
                <a:buNone/>
              </a:pPr>
              <a:t>10</a:t>
            </a:fld>
            <a:endParaRPr lang="en-US" altLang="en-US" sz="1400"/>
          </a:p>
        </p:txBody>
      </p:sp>
    </p:spTree>
    <p:extLst>
      <p:ext uri="{BB962C8B-B14F-4D97-AF65-F5344CB8AC3E}">
        <p14:creationId xmlns:p14="http://schemas.microsoft.com/office/powerpoint/2010/main" val="5788050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noFill/>
        </p:spPr>
        <p:txBody>
          <a:bodyPr/>
          <a:lstStyle/>
          <a:p>
            <a:r>
              <a:rPr lang="en-US" altLang="en-US" smtClean="0"/>
              <a:t>Variables</a:t>
            </a:r>
          </a:p>
        </p:txBody>
      </p:sp>
      <p:sp>
        <p:nvSpPr>
          <p:cNvPr id="15364" name="Rectangle 3"/>
          <p:cNvSpPr>
            <a:spLocks noGrp="1" noChangeArrowheads="1"/>
          </p:cNvSpPr>
          <p:nvPr>
            <p:ph idx="1"/>
          </p:nvPr>
        </p:nvSpPr>
        <p:spPr>
          <a:noFill/>
        </p:spPr>
        <p:txBody>
          <a:bodyPr>
            <a:normAutofit fontScale="77500" lnSpcReduction="20000"/>
          </a:bodyPr>
          <a:lstStyle/>
          <a:p>
            <a:pPr>
              <a:lnSpc>
                <a:spcPct val="90000"/>
              </a:lnSpc>
              <a:buFont typeface="Monotype Sorts" pitchFamily="2" charset="2"/>
              <a:buNone/>
            </a:pPr>
            <a:r>
              <a:rPr lang="en-US" altLang="en-US" sz="2600" b="1">
                <a:latin typeface="Courier New" panose="02070309020205020404" pitchFamily="49" charset="0"/>
              </a:rPr>
              <a:t>// Compute the first area</a:t>
            </a:r>
          </a:p>
          <a:p>
            <a:pPr>
              <a:lnSpc>
                <a:spcPct val="90000"/>
              </a:lnSpc>
              <a:buFont typeface="Monotype Sorts" pitchFamily="2" charset="2"/>
              <a:buNone/>
            </a:pPr>
            <a:r>
              <a:rPr lang="en-US" altLang="en-US" sz="2600" b="1">
                <a:latin typeface="Courier New" panose="02070309020205020404" pitchFamily="49" charset="0"/>
              </a:rPr>
              <a:t>radius = 1.0;</a:t>
            </a:r>
          </a:p>
          <a:p>
            <a:pPr>
              <a:lnSpc>
                <a:spcPct val="90000"/>
              </a:lnSpc>
              <a:buFont typeface="Monotype Sorts" pitchFamily="2" charset="2"/>
              <a:buNone/>
            </a:pPr>
            <a:r>
              <a:rPr lang="en-US" altLang="en-US" sz="2600" b="1">
                <a:latin typeface="Courier New" panose="02070309020205020404" pitchFamily="49" charset="0"/>
              </a:rPr>
              <a:t>area = radius * radius * 3.14159;</a:t>
            </a:r>
          </a:p>
          <a:p>
            <a:pPr>
              <a:lnSpc>
                <a:spcPct val="90000"/>
              </a:lnSpc>
              <a:buFont typeface="Monotype Sorts" pitchFamily="2" charset="2"/>
              <a:buNone/>
            </a:pPr>
            <a:r>
              <a:rPr lang="en-US" altLang="en-US" sz="2600" b="1">
                <a:latin typeface="Courier New" panose="02070309020205020404" pitchFamily="49" charset="0"/>
              </a:rPr>
              <a:t>System.out.println("The area is “ + area + " for radius "+radius);</a:t>
            </a:r>
          </a:p>
          <a:p>
            <a:pPr>
              <a:lnSpc>
                <a:spcPct val="90000"/>
              </a:lnSpc>
              <a:buFont typeface="Monotype Sorts" pitchFamily="2" charset="2"/>
              <a:buNone/>
            </a:pPr>
            <a:endParaRPr lang="en-US" altLang="en-US" sz="2600" b="1">
              <a:latin typeface="Courier New" panose="02070309020205020404" pitchFamily="49" charset="0"/>
            </a:endParaRPr>
          </a:p>
          <a:p>
            <a:pPr>
              <a:lnSpc>
                <a:spcPct val="90000"/>
              </a:lnSpc>
              <a:buFont typeface="Monotype Sorts" pitchFamily="2" charset="2"/>
              <a:buNone/>
            </a:pPr>
            <a:r>
              <a:rPr lang="en-US" altLang="en-US" sz="2600" b="1">
                <a:latin typeface="Courier New" panose="02070309020205020404" pitchFamily="49" charset="0"/>
              </a:rPr>
              <a:t>// Compute the second area</a:t>
            </a:r>
          </a:p>
          <a:p>
            <a:pPr>
              <a:lnSpc>
                <a:spcPct val="90000"/>
              </a:lnSpc>
              <a:buFont typeface="Monotype Sorts" pitchFamily="2" charset="2"/>
              <a:buNone/>
            </a:pPr>
            <a:r>
              <a:rPr lang="en-US" altLang="en-US" sz="2600" b="1">
                <a:latin typeface="Courier New" panose="02070309020205020404" pitchFamily="49" charset="0"/>
              </a:rPr>
              <a:t>radius = 2.0;</a:t>
            </a:r>
          </a:p>
          <a:p>
            <a:pPr>
              <a:lnSpc>
                <a:spcPct val="90000"/>
              </a:lnSpc>
              <a:buFont typeface="Monotype Sorts" pitchFamily="2" charset="2"/>
              <a:buNone/>
            </a:pPr>
            <a:r>
              <a:rPr lang="en-US" altLang="en-US" sz="2600" b="1">
                <a:latin typeface="Courier New" panose="02070309020205020404" pitchFamily="49" charset="0"/>
              </a:rPr>
              <a:t>area = radius * radius * 3.14159;</a:t>
            </a:r>
          </a:p>
          <a:p>
            <a:pPr>
              <a:lnSpc>
                <a:spcPct val="90000"/>
              </a:lnSpc>
              <a:buFont typeface="Monotype Sorts" pitchFamily="2" charset="2"/>
              <a:buNone/>
            </a:pPr>
            <a:r>
              <a:rPr lang="en-US" altLang="en-US" sz="2600" b="1">
                <a:latin typeface="Courier New" panose="02070309020205020404" pitchFamily="49" charset="0"/>
              </a:rPr>
              <a:t>System.out.println("The area is “ + area + " for radius "+radius);</a:t>
            </a:r>
          </a:p>
        </p:txBody>
      </p:sp>
      <p:sp>
        <p:nvSpPr>
          <p:cNvPr id="1536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45A70B-8496-4CE0-A208-43047E1BC423}" type="slidenum">
              <a:rPr lang="en-US" altLang="en-US" sz="1400"/>
              <a:pPr>
                <a:spcBef>
                  <a:spcPct val="0"/>
                </a:spcBef>
                <a:buClrTx/>
                <a:buSzTx/>
                <a:buFontTx/>
                <a:buNone/>
              </a:pPr>
              <a:t>11</a:t>
            </a:fld>
            <a:endParaRPr lang="en-US" altLang="en-US" sz="1400"/>
          </a:p>
        </p:txBody>
      </p:sp>
    </p:spTree>
    <p:extLst>
      <p:ext uri="{BB962C8B-B14F-4D97-AF65-F5344CB8AC3E}">
        <p14:creationId xmlns:p14="http://schemas.microsoft.com/office/powerpoint/2010/main" val="251241445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noFill/>
        </p:spPr>
        <p:txBody>
          <a:bodyPr/>
          <a:lstStyle/>
          <a:p>
            <a:r>
              <a:rPr lang="en-US" altLang="en-US" smtClean="0"/>
              <a:t>Declaring Variables</a:t>
            </a:r>
          </a:p>
        </p:txBody>
      </p:sp>
      <p:sp>
        <p:nvSpPr>
          <p:cNvPr id="16388" name="Rectangle 3"/>
          <p:cNvSpPr>
            <a:spLocks noGrp="1" noChangeArrowheads="1"/>
          </p:cNvSpPr>
          <p:nvPr>
            <p:ph idx="1"/>
          </p:nvPr>
        </p:nvSpPr>
        <p:spPr>
          <a:noFill/>
        </p:spPr>
        <p:txBody>
          <a:bodyPr>
            <a:normAutofit/>
          </a:bodyPr>
          <a:lstStyle/>
          <a:p>
            <a:pPr>
              <a:lnSpc>
                <a:spcPct val="90000"/>
              </a:lnSpc>
              <a:buFont typeface="Monotype Sorts" pitchFamily="2" charset="2"/>
              <a:buNone/>
            </a:pPr>
            <a:r>
              <a:rPr lang="en-US" altLang="en-US" sz="2600" b="1">
                <a:latin typeface="Courier New" panose="02070309020205020404" pitchFamily="49" charset="0"/>
              </a:rPr>
              <a:t>int x;         // Declare x to be an</a:t>
            </a:r>
          </a:p>
          <a:p>
            <a:pPr>
              <a:lnSpc>
                <a:spcPct val="90000"/>
              </a:lnSpc>
              <a:buFont typeface="Monotype Sorts" pitchFamily="2" charset="2"/>
              <a:buNone/>
            </a:pPr>
            <a:r>
              <a:rPr lang="en-US" altLang="en-US" sz="2600" b="1">
                <a:latin typeface="Courier New" panose="02070309020205020404" pitchFamily="49" charset="0"/>
              </a:rPr>
              <a:t>               // integer variable;</a:t>
            </a:r>
          </a:p>
          <a:p>
            <a:pPr>
              <a:lnSpc>
                <a:spcPct val="90000"/>
              </a:lnSpc>
              <a:spcBef>
                <a:spcPct val="50000"/>
              </a:spcBef>
              <a:buFont typeface="Monotype Sorts" pitchFamily="2" charset="2"/>
              <a:buNone/>
            </a:pPr>
            <a:r>
              <a:rPr lang="en-US" altLang="en-US" sz="2600" b="1">
                <a:latin typeface="Courier New" panose="02070309020205020404" pitchFamily="49" charset="0"/>
              </a:rPr>
              <a:t>double radius; // Declare radius to</a:t>
            </a:r>
          </a:p>
          <a:p>
            <a:pPr>
              <a:lnSpc>
                <a:spcPct val="90000"/>
              </a:lnSpc>
              <a:buFont typeface="Monotype Sorts" pitchFamily="2" charset="2"/>
              <a:buNone/>
            </a:pPr>
            <a:r>
              <a:rPr lang="en-US" altLang="en-US" sz="2600" b="1">
                <a:latin typeface="Courier New" panose="02070309020205020404" pitchFamily="49" charset="0"/>
              </a:rPr>
              <a:t>               // be a double variable;</a:t>
            </a:r>
          </a:p>
          <a:p>
            <a:pPr>
              <a:lnSpc>
                <a:spcPct val="90000"/>
              </a:lnSpc>
              <a:spcBef>
                <a:spcPct val="50000"/>
              </a:spcBef>
              <a:buFont typeface="Monotype Sorts" pitchFamily="2" charset="2"/>
              <a:buNone/>
            </a:pPr>
            <a:r>
              <a:rPr lang="en-US" altLang="en-US" sz="2600" b="1">
                <a:latin typeface="Courier New" panose="02070309020205020404" pitchFamily="49" charset="0"/>
              </a:rPr>
              <a:t>char a;        // Declare a to be a</a:t>
            </a:r>
          </a:p>
          <a:p>
            <a:pPr>
              <a:lnSpc>
                <a:spcPct val="90000"/>
              </a:lnSpc>
              <a:buFont typeface="Monotype Sorts" pitchFamily="2" charset="2"/>
              <a:buNone/>
            </a:pPr>
            <a:r>
              <a:rPr lang="en-US" altLang="en-US" sz="2600" b="1">
                <a:latin typeface="Courier New" panose="02070309020205020404" pitchFamily="49" charset="0"/>
              </a:rPr>
              <a:t>               // character variable;</a:t>
            </a:r>
            <a:endParaRPr lang="en-US" altLang="en-US" sz="2800" b="1">
              <a:latin typeface="Courier New" panose="02070309020205020404" pitchFamily="49" charset="0"/>
            </a:endParaRPr>
          </a:p>
        </p:txBody>
      </p:sp>
      <p:sp>
        <p:nvSpPr>
          <p:cNvPr id="1638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A41D82C-878A-45DF-9BE8-96D2A8E66DEE}" type="slidenum">
              <a:rPr lang="en-US" altLang="en-US" sz="1400"/>
              <a:pPr>
                <a:spcBef>
                  <a:spcPct val="0"/>
                </a:spcBef>
                <a:buClrTx/>
                <a:buSzTx/>
                <a:buFontTx/>
                <a:buNone/>
              </a:pPr>
              <a:t>12</a:t>
            </a:fld>
            <a:endParaRPr lang="en-US" altLang="en-US" sz="1400"/>
          </a:p>
        </p:txBody>
      </p:sp>
    </p:spTree>
    <p:extLst>
      <p:ext uri="{BB962C8B-B14F-4D97-AF65-F5344CB8AC3E}">
        <p14:creationId xmlns:p14="http://schemas.microsoft.com/office/powerpoint/2010/main" val="259813571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noFill/>
        </p:spPr>
        <p:txBody>
          <a:bodyPr/>
          <a:lstStyle/>
          <a:p>
            <a:r>
              <a:rPr lang="en-US" altLang="en-US" smtClean="0"/>
              <a:t>Assignment Statements</a:t>
            </a:r>
            <a:endParaRPr lang="en-US" altLang="en-US" b="1" smtClean="0"/>
          </a:p>
        </p:txBody>
      </p:sp>
      <p:sp>
        <p:nvSpPr>
          <p:cNvPr id="17412" name="Rectangle 3"/>
          <p:cNvSpPr>
            <a:spLocks noGrp="1" noChangeArrowheads="1"/>
          </p:cNvSpPr>
          <p:nvPr>
            <p:ph idx="1"/>
          </p:nvPr>
        </p:nvSpPr>
        <p:spPr>
          <a:noFill/>
        </p:spPr>
        <p:txBody>
          <a:bodyPr/>
          <a:lstStyle/>
          <a:p>
            <a:pPr>
              <a:spcAft>
                <a:spcPct val="25000"/>
              </a:spcAft>
              <a:buFont typeface="Monotype Sorts" pitchFamily="2" charset="2"/>
              <a:buNone/>
            </a:pPr>
            <a:r>
              <a:rPr lang="en-US" altLang="en-US" sz="2600" b="1">
                <a:latin typeface="Courier New" panose="02070309020205020404" pitchFamily="49" charset="0"/>
              </a:rPr>
              <a:t>x = 1;          // Assign 1 to x;</a:t>
            </a:r>
          </a:p>
          <a:p>
            <a:pPr>
              <a:spcBef>
                <a:spcPct val="50000"/>
              </a:spcBef>
              <a:buFont typeface="Monotype Sorts" pitchFamily="2" charset="2"/>
              <a:buNone/>
            </a:pPr>
            <a:r>
              <a:rPr lang="en-US" altLang="en-US" sz="2600" b="1">
                <a:latin typeface="Courier New" panose="02070309020205020404" pitchFamily="49" charset="0"/>
              </a:rPr>
              <a:t>radius = 1.0;   // Assign 1.0 to radius;</a:t>
            </a:r>
          </a:p>
          <a:p>
            <a:pPr>
              <a:spcBef>
                <a:spcPct val="50000"/>
              </a:spcBef>
              <a:buFont typeface="Monotype Sorts" pitchFamily="2" charset="2"/>
              <a:buNone/>
            </a:pPr>
            <a:r>
              <a:rPr lang="en-US" altLang="en-US" sz="2600" b="1">
                <a:latin typeface="Courier New" panose="02070309020205020404" pitchFamily="49" charset="0"/>
              </a:rPr>
              <a:t>a = 'A';        // Assign 'A' to a;</a:t>
            </a:r>
            <a:r>
              <a:rPr lang="en-US" altLang="en-US" sz="2800">
                <a:latin typeface="Courier New" panose="02070309020205020404" pitchFamily="49" charset="0"/>
              </a:rPr>
              <a:t/>
            </a:r>
            <a:br>
              <a:rPr lang="en-US" altLang="en-US" sz="2800">
                <a:latin typeface="Courier New" panose="02070309020205020404" pitchFamily="49" charset="0"/>
              </a:rPr>
            </a:br>
            <a:endParaRPr lang="en-US" altLang="en-US" sz="4400">
              <a:solidFill>
                <a:schemeClr val="tx2"/>
              </a:solidFill>
            </a:endParaRPr>
          </a:p>
        </p:txBody>
      </p:sp>
      <p:sp>
        <p:nvSpPr>
          <p:cNvPr id="1741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F9D4056-CBBF-443C-B015-460147C02B23}" type="slidenum">
              <a:rPr lang="en-US" altLang="en-US" sz="1400"/>
              <a:pPr>
                <a:spcBef>
                  <a:spcPct val="0"/>
                </a:spcBef>
                <a:buClrTx/>
                <a:buSzTx/>
                <a:buFontTx/>
                <a:buNone/>
              </a:pPr>
              <a:t>13</a:t>
            </a:fld>
            <a:endParaRPr lang="en-US" altLang="en-US" sz="1400"/>
          </a:p>
        </p:txBody>
      </p:sp>
    </p:spTree>
    <p:extLst>
      <p:ext uri="{BB962C8B-B14F-4D97-AF65-F5344CB8AC3E}">
        <p14:creationId xmlns:p14="http://schemas.microsoft.com/office/powerpoint/2010/main" val="312623965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noFill/>
        </p:spPr>
        <p:txBody>
          <a:bodyPr/>
          <a:lstStyle/>
          <a:p>
            <a:r>
              <a:rPr lang="en-US" altLang="en-US" smtClean="0"/>
              <a:t>Declaring and Initializing</a:t>
            </a:r>
            <a:br>
              <a:rPr lang="en-US" altLang="en-US" smtClean="0"/>
            </a:br>
            <a:r>
              <a:rPr lang="en-US" altLang="en-US" smtClean="0"/>
              <a:t>in One Step</a:t>
            </a:r>
            <a:endParaRPr lang="en-US" altLang="en-US" sz="3600" b="1"/>
          </a:p>
        </p:txBody>
      </p:sp>
      <p:sp>
        <p:nvSpPr>
          <p:cNvPr id="18436" name="Rectangle 3"/>
          <p:cNvSpPr>
            <a:spLocks noGrp="1" noChangeArrowheads="1"/>
          </p:cNvSpPr>
          <p:nvPr>
            <p:ph idx="1"/>
          </p:nvPr>
        </p:nvSpPr>
        <p:spPr>
          <a:noFill/>
        </p:spPr>
        <p:txBody>
          <a:bodyPr/>
          <a:lstStyle/>
          <a:p>
            <a:r>
              <a:rPr lang="en-US" altLang="en-US" sz="3000" b="1">
                <a:latin typeface="Courier New" panose="02070309020205020404" pitchFamily="49" charset="0"/>
              </a:rPr>
              <a:t>int x = 1;</a:t>
            </a:r>
          </a:p>
          <a:p>
            <a:pPr>
              <a:spcBef>
                <a:spcPct val="50000"/>
              </a:spcBef>
            </a:pPr>
            <a:r>
              <a:rPr lang="en-US" altLang="en-US" sz="3000" b="1">
                <a:latin typeface="Courier New" panose="02070309020205020404" pitchFamily="49" charset="0"/>
              </a:rPr>
              <a:t>double d = 1.4;</a:t>
            </a:r>
          </a:p>
          <a:p>
            <a:pPr>
              <a:spcBef>
                <a:spcPct val="50000"/>
              </a:spcBef>
              <a:buFont typeface="Monotype Sorts" pitchFamily="2" charset="2"/>
              <a:buNone/>
            </a:pPr>
            <a:endParaRPr lang="en-US" altLang="en-US" sz="2800">
              <a:latin typeface="Courier New" panose="02070309020205020404" pitchFamily="49" charset="0"/>
            </a:endParaRPr>
          </a:p>
        </p:txBody>
      </p:sp>
      <p:sp>
        <p:nvSpPr>
          <p:cNvPr id="1843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87B0A3E-B36D-4A9C-B61E-ADDEE986F525}" type="slidenum">
              <a:rPr lang="en-US" altLang="en-US" sz="1400"/>
              <a:pPr>
                <a:spcBef>
                  <a:spcPct val="0"/>
                </a:spcBef>
                <a:buClrTx/>
                <a:buSzTx/>
                <a:buFontTx/>
                <a:buNone/>
              </a:pPr>
              <a:t>14</a:t>
            </a:fld>
            <a:endParaRPr lang="en-US" altLang="en-US" sz="1400"/>
          </a:p>
        </p:txBody>
      </p:sp>
    </p:spTree>
    <p:extLst>
      <p:ext uri="{BB962C8B-B14F-4D97-AF65-F5344CB8AC3E}">
        <p14:creationId xmlns:p14="http://schemas.microsoft.com/office/powerpoint/2010/main" val="304122851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noFill/>
        </p:spPr>
        <p:txBody>
          <a:bodyPr/>
          <a:lstStyle/>
          <a:p>
            <a:r>
              <a:rPr lang="en-US" altLang="en-US" smtClean="0"/>
              <a:t>Named Constants</a:t>
            </a:r>
          </a:p>
        </p:txBody>
      </p:sp>
      <p:sp>
        <p:nvSpPr>
          <p:cNvPr id="19460" name="Rectangle 3"/>
          <p:cNvSpPr>
            <a:spLocks noGrp="1" noChangeArrowheads="1"/>
          </p:cNvSpPr>
          <p:nvPr>
            <p:ph idx="1"/>
          </p:nvPr>
        </p:nvSpPr>
        <p:spPr>
          <a:noFill/>
        </p:spPr>
        <p:txBody>
          <a:bodyPr/>
          <a:lstStyle/>
          <a:p>
            <a:pPr>
              <a:buFont typeface="Monotype Sorts" pitchFamily="2" charset="2"/>
              <a:buNone/>
            </a:pPr>
            <a:r>
              <a:rPr lang="en-US" altLang="en-US" sz="2600" b="1">
                <a:latin typeface="Courier New" panose="02070309020205020404" pitchFamily="49" charset="0"/>
              </a:rPr>
              <a:t>final datatype CONSTANTNAME = VALUE;   </a:t>
            </a:r>
          </a:p>
          <a:p>
            <a:pPr>
              <a:buFont typeface="Monotype Sorts" pitchFamily="2" charset="2"/>
              <a:buNone/>
            </a:pPr>
            <a:endParaRPr lang="en-US" altLang="en-US" sz="2600" b="1">
              <a:latin typeface="Courier New" panose="02070309020205020404" pitchFamily="49" charset="0"/>
            </a:endParaRPr>
          </a:p>
          <a:p>
            <a:pPr>
              <a:buFont typeface="Monotype Sorts" pitchFamily="2" charset="2"/>
              <a:buNone/>
            </a:pPr>
            <a:r>
              <a:rPr lang="en-US" altLang="en-US" sz="2600" b="1">
                <a:latin typeface="Courier New" panose="02070309020205020404" pitchFamily="49" charset="0"/>
              </a:rPr>
              <a:t>final double PI = 3.14159; </a:t>
            </a:r>
          </a:p>
          <a:p>
            <a:pPr>
              <a:buFont typeface="Monotype Sorts" pitchFamily="2" charset="2"/>
              <a:buNone/>
            </a:pPr>
            <a:r>
              <a:rPr lang="en-US" altLang="en-US" sz="2600" b="1">
                <a:latin typeface="Courier New" panose="02070309020205020404" pitchFamily="49" charset="0"/>
              </a:rPr>
              <a:t>final int SIZE = 3;</a:t>
            </a:r>
          </a:p>
        </p:txBody>
      </p:sp>
      <p:sp>
        <p:nvSpPr>
          <p:cNvPr id="1945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804962-A22C-44DE-9E6C-30C1DC9CD1F8}" type="slidenum">
              <a:rPr lang="en-US" altLang="en-US" sz="1400"/>
              <a:pPr>
                <a:spcBef>
                  <a:spcPct val="0"/>
                </a:spcBef>
                <a:buClrTx/>
                <a:buSzTx/>
                <a:buFontTx/>
                <a:buNone/>
              </a:pPr>
              <a:t>15</a:t>
            </a:fld>
            <a:endParaRPr lang="en-US" altLang="en-US" sz="1400"/>
          </a:p>
        </p:txBody>
      </p:sp>
    </p:spTree>
    <p:extLst>
      <p:ext uri="{BB962C8B-B14F-4D97-AF65-F5344CB8AC3E}">
        <p14:creationId xmlns:p14="http://schemas.microsoft.com/office/powerpoint/2010/main" val="90750859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noFill/>
        </p:spPr>
        <p:txBody>
          <a:bodyPr/>
          <a:lstStyle/>
          <a:p>
            <a:r>
              <a:rPr lang="en-US" altLang="en-US" smtClean="0"/>
              <a:t>Naming Conventions</a:t>
            </a:r>
          </a:p>
        </p:txBody>
      </p:sp>
      <p:sp>
        <p:nvSpPr>
          <p:cNvPr id="20484" name="Rectangle 3"/>
          <p:cNvSpPr>
            <a:spLocks noGrp="1" noChangeArrowheads="1"/>
          </p:cNvSpPr>
          <p:nvPr>
            <p:ph idx="1"/>
          </p:nvPr>
        </p:nvSpPr>
        <p:spPr>
          <a:noFill/>
        </p:spPr>
        <p:txBody>
          <a:bodyPr/>
          <a:lstStyle/>
          <a:p>
            <a:pPr algn="just"/>
            <a:r>
              <a:rPr lang="en-US" altLang="en-US" smtClean="0"/>
              <a:t>Choose meaningful and descriptive names.</a:t>
            </a:r>
          </a:p>
          <a:p>
            <a:pPr algn="just"/>
            <a:r>
              <a:rPr lang="en-US" altLang="en-US" smtClean="0"/>
              <a:t>Variables and method names:  </a:t>
            </a:r>
          </a:p>
          <a:p>
            <a:pPr lvl="1"/>
            <a:r>
              <a:rPr lang="en-US" altLang="en-US" smtClean="0"/>
              <a:t>Use lowercase. If the name consists of several words, concatenate all in one, use lowercase for the first word, and capitalize the first letter of each subsequent word in the name. For example, the variables </a:t>
            </a:r>
            <a:r>
              <a:rPr lang="en-US" altLang="en-US" sz="2600">
                <a:latin typeface="Courier New" panose="02070309020205020404" pitchFamily="49" charset="0"/>
              </a:rPr>
              <a:t>radius</a:t>
            </a:r>
            <a:r>
              <a:rPr lang="en-US" altLang="en-US" smtClean="0"/>
              <a:t> and </a:t>
            </a:r>
            <a:r>
              <a:rPr lang="en-US" altLang="en-US" sz="2600">
                <a:latin typeface="Courier New" panose="02070309020205020404" pitchFamily="49" charset="0"/>
              </a:rPr>
              <a:t>area</a:t>
            </a:r>
            <a:r>
              <a:rPr lang="en-US" altLang="en-US" smtClean="0"/>
              <a:t>, and the method </a:t>
            </a:r>
            <a:r>
              <a:rPr lang="en-US" altLang="en-US" sz="2600">
                <a:latin typeface="Courier New" panose="02070309020205020404" pitchFamily="49" charset="0"/>
              </a:rPr>
              <a:t>computeArea</a:t>
            </a:r>
            <a:r>
              <a:rPr lang="en-US" altLang="en-US" smtClean="0"/>
              <a:t>. </a:t>
            </a:r>
          </a:p>
        </p:txBody>
      </p:sp>
      <p:sp>
        <p:nvSpPr>
          <p:cNvPr id="2048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399447B-C3E1-4260-A2D4-DEE293B7619E}" type="slidenum">
              <a:rPr lang="en-US" altLang="en-US" sz="1400"/>
              <a:pPr>
                <a:spcBef>
                  <a:spcPct val="0"/>
                </a:spcBef>
                <a:buClrTx/>
                <a:buSzTx/>
                <a:buFontTx/>
                <a:buNone/>
              </a:pPr>
              <a:t>16</a:t>
            </a:fld>
            <a:endParaRPr lang="en-US" altLang="en-US" sz="1400"/>
          </a:p>
        </p:txBody>
      </p:sp>
    </p:spTree>
    <p:extLst>
      <p:ext uri="{BB962C8B-B14F-4D97-AF65-F5344CB8AC3E}">
        <p14:creationId xmlns:p14="http://schemas.microsoft.com/office/powerpoint/2010/main" val="174731857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noFill/>
        </p:spPr>
        <p:txBody>
          <a:bodyPr/>
          <a:lstStyle/>
          <a:p>
            <a:r>
              <a:rPr lang="en-US" altLang="en-US"/>
              <a:t>Naming Conventions, cont.</a:t>
            </a:r>
            <a:endParaRPr lang="en-US" altLang="en-US" smtClean="0"/>
          </a:p>
        </p:txBody>
      </p:sp>
      <p:sp>
        <p:nvSpPr>
          <p:cNvPr id="21508" name="Rectangle 3"/>
          <p:cNvSpPr>
            <a:spLocks noGrp="1" noChangeArrowheads="1"/>
          </p:cNvSpPr>
          <p:nvPr>
            <p:ph idx="1"/>
          </p:nvPr>
        </p:nvSpPr>
        <p:spPr>
          <a:noFill/>
        </p:spPr>
        <p:txBody>
          <a:bodyPr/>
          <a:lstStyle/>
          <a:p>
            <a:pPr algn="just">
              <a:lnSpc>
                <a:spcPct val="90000"/>
              </a:lnSpc>
            </a:pPr>
            <a:r>
              <a:rPr lang="en-US" altLang="en-US" sz="2800"/>
              <a:t>Class names:</a:t>
            </a:r>
            <a:r>
              <a:rPr lang="en-US" altLang="en-US" sz="2800">
                <a:latin typeface="Book Antiqua" panose="02040602050305030304" pitchFamily="18" charset="0"/>
              </a:rPr>
              <a:t> </a:t>
            </a:r>
          </a:p>
          <a:p>
            <a:pPr lvl="1">
              <a:lnSpc>
                <a:spcPct val="90000"/>
              </a:lnSpc>
            </a:pPr>
            <a:r>
              <a:rPr lang="en-US" altLang="en-US" sz="2400"/>
              <a:t>Capitalize the first letter of each word in the name.  For example, the class name </a:t>
            </a:r>
            <a:r>
              <a:rPr lang="en-US" altLang="en-US" sz="2200">
                <a:latin typeface="Courier New" panose="02070309020205020404" pitchFamily="49" charset="0"/>
              </a:rPr>
              <a:t>ComputeArea</a:t>
            </a:r>
            <a:r>
              <a:rPr lang="en-US" altLang="en-US" sz="2400"/>
              <a:t>.</a:t>
            </a:r>
            <a:endParaRPr lang="en-US" altLang="en-US" sz="2400">
              <a:latin typeface="Book Antiqua" panose="02040602050305030304" pitchFamily="18" charset="0"/>
            </a:endParaRPr>
          </a:p>
          <a:p>
            <a:pPr algn="just">
              <a:lnSpc>
                <a:spcPct val="90000"/>
              </a:lnSpc>
            </a:pPr>
            <a:endParaRPr lang="en-US" altLang="en-US" sz="2800">
              <a:latin typeface="Book Antiqua" panose="02040602050305030304" pitchFamily="18" charset="0"/>
            </a:endParaRPr>
          </a:p>
          <a:p>
            <a:pPr algn="just">
              <a:lnSpc>
                <a:spcPct val="90000"/>
              </a:lnSpc>
              <a:spcBef>
                <a:spcPct val="0"/>
              </a:spcBef>
            </a:pPr>
            <a:r>
              <a:rPr lang="en-US" altLang="en-US" sz="2800"/>
              <a:t>Constants: </a:t>
            </a:r>
          </a:p>
          <a:p>
            <a:pPr lvl="1">
              <a:lnSpc>
                <a:spcPct val="90000"/>
              </a:lnSpc>
            </a:pPr>
            <a:r>
              <a:rPr lang="en-US" altLang="en-US" sz="2400"/>
              <a:t>Capitalize all letters in constants, and use underscores to connect words.  For example, the constant </a:t>
            </a:r>
            <a:r>
              <a:rPr lang="en-US" altLang="en-US" sz="2200">
                <a:latin typeface="Courier New" panose="02070309020205020404" pitchFamily="49" charset="0"/>
              </a:rPr>
              <a:t>PI and </a:t>
            </a:r>
            <a:r>
              <a:rPr lang="en-US" altLang="en-US" sz="2400"/>
              <a:t>MAX_VALUE</a:t>
            </a:r>
          </a:p>
        </p:txBody>
      </p:sp>
      <p:sp>
        <p:nvSpPr>
          <p:cNvPr id="2150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52F17A5-69A5-4369-B044-0A9C0E4020D0}" type="slidenum">
              <a:rPr lang="en-US" altLang="en-US" sz="1400"/>
              <a:pPr>
                <a:spcBef>
                  <a:spcPct val="0"/>
                </a:spcBef>
                <a:buClrTx/>
                <a:buSzTx/>
                <a:buFontTx/>
                <a:buNone/>
              </a:pPr>
              <a:t>17</a:t>
            </a:fld>
            <a:endParaRPr lang="en-US" altLang="en-US" sz="1400"/>
          </a:p>
        </p:txBody>
      </p:sp>
    </p:spTree>
    <p:extLst>
      <p:ext uri="{BB962C8B-B14F-4D97-AF65-F5344CB8AC3E}">
        <p14:creationId xmlns:p14="http://schemas.microsoft.com/office/powerpoint/2010/main" val="124564705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C408E52-0AD7-45BF-ADF1-A7C57784C182}" type="slidenum">
              <a:rPr lang="en-US" altLang="en-US" sz="1400"/>
              <a:pPr>
                <a:spcBef>
                  <a:spcPct val="0"/>
                </a:spcBef>
                <a:buClrTx/>
                <a:buSzTx/>
                <a:buFontTx/>
                <a:buNone/>
              </a:pPr>
              <a:t>18</a:t>
            </a:fld>
            <a:endParaRPr lang="en-US" altLang="en-US" sz="1400"/>
          </a:p>
        </p:txBody>
      </p:sp>
      <p:sp>
        <p:nvSpPr>
          <p:cNvPr id="22531" name="Rectangle 2"/>
          <p:cNvSpPr>
            <a:spLocks noGrp="1" noChangeArrowheads="1"/>
          </p:cNvSpPr>
          <p:nvPr>
            <p:ph type="title"/>
          </p:nvPr>
        </p:nvSpPr>
        <p:spPr>
          <a:xfrm>
            <a:off x="2208212" y="317501"/>
            <a:ext cx="7772400" cy="538163"/>
          </a:xfrm>
          <a:noFill/>
        </p:spPr>
        <p:txBody>
          <a:bodyPr>
            <a:normAutofit fontScale="90000"/>
          </a:bodyPr>
          <a:lstStyle/>
          <a:p>
            <a:r>
              <a:rPr lang="en-US" altLang="en-US"/>
              <a:t>Numerical Data Types</a:t>
            </a:r>
          </a:p>
        </p:txBody>
      </p:sp>
      <p:sp>
        <p:nvSpPr>
          <p:cNvPr id="22532" name="Rectangle 7"/>
          <p:cNvSpPr>
            <a:spLocks noChangeArrowheads="1"/>
          </p:cNvSpPr>
          <p:nvPr/>
        </p:nvSpPr>
        <p:spPr bwMode="auto">
          <a:xfrm>
            <a:off x="1522413" y="1918286"/>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2533" name="Rectangle 9"/>
          <p:cNvSpPr>
            <a:spLocks noChangeArrowheads="1"/>
          </p:cNvSpPr>
          <p:nvPr/>
        </p:nvSpPr>
        <p:spPr bwMode="auto">
          <a:xfrm>
            <a:off x="1522413" y="198337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22534" name="Object 8"/>
          <p:cNvGraphicFramePr>
            <a:graphicFrameLocks noChangeAspect="1"/>
          </p:cNvGraphicFramePr>
          <p:nvPr>
            <p:extLst>
              <p:ext uri="{D42A27DB-BD31-4B8C-83A1-F6EECF244321}">
                <p14:modId xmlns:p14="http://schemas.microsoft.com/office/powerpoint/2010/main" val="2652661730"/>
              </p:ext>
            </p:extLst>
          </p:nvPr>
        </p:nvGraphicFramePr>
        <p:xfrm>
          <a:off x="1707144" y="1196752"/>
          <a:ext cx="8870950" cy="4016375"/>
        </p:xfrm>
        <a:graphic>
          <a:graphicData uri="http://schemas.openxmlformats.org/presentationml/2006/ole">
            <mc:AlternateContent xmlns:mc="http://schemas.openxmlformats.org/markup-compatibility/2006">
              <mc:Choice xmlns:v="urn:schemas-microsoft-com:vml" Requires="v">
                <p:oleObj spid="_x0000_s12300" name="Picture" r:id="rId3" imgW="5299266" imgH="2556059" progId="Word.Picture.8">
                  <p:embed/>
                </p:oleObj>
              </mc:Choice>
              <mc:Fallback>
                <p:oleObj name="Picture" r:id="rId3" imgW="5299266" imgH="2556059" progId="Word.Picture.8">
                  <p:embed/>
                  <p:pic>
                    <p:nvPicPr>
                      <p:cNvPr id="2253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7144" y="1196752"/>
                        <a:ext cx="8870950"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9085586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noFill/>
        </p:spPr>
        <p:txBody>
          <a:bodyPr>
            <a:normAutofit/>
          </a:bodyPr>
          <a:lstStyle/>
          <a:p>
            <a:r>
              <a:rPr lang="en-US" altLang="en-US" smtClean="0"/>
              <a:t>Reading Numbers from the Keyboard</a:t>
            </a:r>
          </a:p>
        </p:txBody>
      </p:sp>
      <p:sp>
        <p:nvSpPr>
          <p:cNvPr id="23556" name="Rectangle 3"/>
          <p:cNvSpPr>
            <a:spLocks noGrp="1" noChangeArrowheads="1"/>
          </p:cNvSpPr>
          <p:nvPr>
            <p:ph idx="1"/>
          </p:nvPr>
        </p:nvSpPr>
        <p:spPr>
          <a:noFill/>
        </p:spPr>
        <p:txBody>
          <a:bodyPr/>
          <a:lstStyle/>
          <a:p>
            <a:pPr marL="0" indent="0">
              <a:spcBef>
                <a:spcPct val="0"/>
              </a:spcBef>
              <a:buNone/>
            </a:pPr>
            <a:r>
              <a:rPr lang="en-US" altLang="en-US" sz="2800" b="1">
                <a:latin typeface="Courier New" panose="02070309020205020404" pitchFamily="49" charset="0"/>
                <a:cs typeface="Courier New" panose="02070309020205020404" pitchFamily="49" charset="0"/>
              </a:rPr>
              <a:t>Scanner input = new Scanner(System.in);</a:t>
            </a:r>
          </a:p>
          <a:p>
            <a:pPr marL="0" indent="0">
              <a:spcBef>
                <a:spcPct val="0"/>
              </a:spcBef>
              <a:buNone/>
            </a:pPr>
            <a:r>
              <a:rPr lang="en-US" altLang="en-US" sz="2800" b="1">
                <a:latin typeface="Courier New" panose="02070309020205020404" pitchFamily="49" charset="0"/>
                <a:cs typeface="Courier New" panose="02070309020205020404" pitchFamily="49" charset="0"/>
              </a:rPr>
              <a:t>int value = input.nextInt();</a:t>
            </a:r>
          </a:p>
        </p:txBody>
      </p:sp>
      <p:sp>
        <p:nvSpPr>
          <p:cNvPr id="2355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55006D1-9CA0-4C20-A77B-65860AF4EAAB}" type="slidenum">
              <a:rPr lang="en-US" altLang="en-US" sz="1400"/>
              <a:pPr>
                <a:spcBef>
                  <a:spcPct val="0"/>
                </a:spcBef>
                <a:buClrTx/>
                <a:buSzTx/>
                <a:buFontTx/>
                <a:buNone/>
              </a:pPr>
              <a:t>19</a:t>
            </a:fld>
            <a:endParaRPr lang="en-US" altLang="en-US" sz="1400"/>
          </a:p>
        </p:txBody>
      </p:sp>
      <p:sp>
        <p:nvSpPr>
          <p:cNvPr id="23557" name="Rectangle 4"/>
          <p:cNvSpPr>
            <a:spLocks noChangeArrowheads="1"/>
          </p:cNvSpPr>
          <p:nvPr/>
        </p:nvSpPr>
        <p:spPr bwMode="auto">
          <a:xfrm>
            <a:off x="3713162" y="2881313"/>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 name="Rectangle 2"/>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23559" name="Object 3"/>
          <p:cNvGraphicFramePr>
            <a:graphicFrameLocks noChangeAspect="1"/>
          </p:cNvGraphicFramePr>
          <p:nvPr/>
        </p:nvGraphicFramePr>
        <p:xfrm>
          <a:off x="2522538" y="2546350"/>
          <a:ext cx="7491413" cy="4070350"/>
        </p:xfrm>
        <a:graphic>
          <a:graphicData uri="http://schemas.openxmlformats.org/presentationml/2006/ole">
            <mc:AlternateContent xmlns:mc="http://schemas.openxmlformats.org/markup-compatibility/2006">
              <mc:Choice xmlns:v="urn:schemas-microsoft-com:vml" Requires="v">
                <p:oleObj spid="_x0000_s13324" name="Picture" r:id="rId3" imgW="3249295" imgH="1767611" progId="Word.Picture.8">
                  <p:embed/>
                </p:oleObj>
              </mc:Choice>
              <mc:Fallback>
                <p:oleObj name="Picture" r:id="rId3" imgW="3249295" imgH="1767611" progId="Word.Picture.8">
                  <p:embed/>
                  <p:pic>
                    <p:nvPicPr>
                      <p:cNvPr id="2355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2538" y="2546350"/>
                        <a:ext cx="7491413"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3856591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noFill/>
        </p:spPr>
        <p:txBody>
          <a:bodyPr/>
          <a:lstStyle/>
          <a:p>
            <a:r>
              <a:rPr lang="en-US" altLang="en-US" smtClean="0"/>
              <a:t>Motivations</a:t>
            </a:r>
          </a:p>
        </p:txBody>
      </p:sp>
      <p:sp>
        <p:nvSpPr>
          <p:cNvPr id="5124" name="Rectangle 3"/>
          <p:cNvSpPr>
            <a:spLocks noGrp="1" noChangeArrowheads="1"/>
          </p:cNvSpPr>
          <p:nvPr>
            <p:ph idx="1"/>
          </p:nvPr>
        </p:nvSpPr>
        <p:spPr>
          <a:noFill/>
        </p:spPr>
        <p:txBody>
          <a:bodyPr/>
          <a:lstStyle/>
          <a:p>
            <a:pPr marL="0" indent="0">
              <a:buNone/>
            </a:pPr>
            <a:r>
              <a:rPr lang="en-US" altLang="en-US" smtClean="0"/>
              <a:t>In the preceding chapter, you learned how to create, compile, and run a Java program. Starting from this chapter, you will learn how to solve practical problems programmatically. Through these problems, you will learn Java primitive data types and related subjects, such as variables, constants, data types, operators, expressions, and input and output.</a:t>
            </a:r>
          </a:p>
        </p:txBody>
      </p:sp>
      <p:sp>
        <p:nvSpPr>
          <p:cNvPr id="512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5161B9-A399-4AC2-8159-232969800BF2}" type="slidenum">
              <a:rPr lang="en-US" altLang="en-US" sz="1400"/>
              <a:pPr>
                <a:spcBef>
                  <a:spcPct val="0"/>
                </a:spcBef>
                <a:buClrTx/>
                <a:buSzTx/>
                <a:buFontTx/>
                <a:buNone/>
              </a:pPr>
              <a:t>2</a:t>
            </a:fld>
            <a:endParaRPr lang="en-US" altLang="en-US" sz="1400"/>
          </a:p>
        </p:txBody>
      </p:sp>
    </p:spTree>
    <p:extLst>
      <p:ext uri="{BB962C8B-B14F-4D97-AF65-F5344CB8AC3E}">
        <p14:creationId xmlns:p14="http://schemas.microsoft.com/office/powerpoint/2010/main" val="1564816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34DA86A-4CF4-4FF7-82B2-6041AF414079}" type="slidenum">
              <a:rPr lang="en-US" altLang="en-US" sz="1400"/>
              <a:pPr>
                <a:spcBef>
                  <a:spcPct val="0"/>
                </a:spcBef>
                <a:buClrTx/>
                <a:buSzTx/>
                <a:buFontTx/>
                <a:buNone/>
              </a:pPr>
              <a:t>20</a:t>
            </a:fld>
            <a:endParaRPr lang="en-US" altLang="en-US" sz="1400"/>
          </a:p>
        </p:txBody>
      </p:sp>
      <p:sp>
        <p:nvSpPr>
          <p:cNvPr id="24579" name="Rectangle 2"/>
          <p:cNvSpPr>
            <a:spLocks noGrp="1" noChangeArrowheads="1"/>
          </p:cNvSpPr>
          <p:nvPr>
            <p:ph type="title"/>
          </p:nvPr>
        </p:nvSpPr>
        <p:spPr>
          <a:xfrm>
            <a:off x="2216150" y="241300"/>
            <a:ext cx="7772400" cy="611188"/>
          </a:xfrm>
          <a:noFill/>
        </p:spPr>
        <p:txBody>
          <a:bodyPr>
            <a:normAutofit fontScale="90000"/>
          </a:bodyPr>
          <a:lstStyle/>
          <a:p>
            <a:r>
              <a:rPr lang="en-US" altLang="en-US"/>
              <a:t>Numeric Operators</a:t>
            </a:r>
          </a:p>
        </p:txBody>
      </p:sp>
      <p:sp>
        <p:nvSpPr>
          <p:cNvPr id="24580" name="Rectangle 6"/>
          <p:cNvSpPr>
            <a:spLocks noChangeArrowheads="1"/>
          </p:cNvSpPr>
          <p:nvPr/>
        </p:nvSpPr>
        <p:spPr bwMode="auto">
          <a:xfrm>
            <a:off x="1522413" y="2505661"/>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24581" name="Object 5"/>
          <p:cNvGraphicFramePr>
            <a:graphicFrameLocks noChangeAspect="1"/>
          </p:cNvGraphicFramePr>
          <p:nvPr/>
        </p:nvGraphicFramePr>
        <p:xfrm>
          <a:off x="1871663" y="1428750"/>
          <a:ext cx="8443913" cy="3741738"/>
        </p:xfrm>
        <a:graphic>
          <a:graphicData uri="http://schemas.openxmlformats.org/presentationml/2006/ole">
            <mc:AlternateContent xmlns:mc="http://schemas.openxmlformats.org/markup-compatibility/2006">
              <mc:Choice xmlns:v="urn:schemas-microsoft-com:vml" Requires="v">
                <p:oleObj spid="_x0000_s14348" name="Picture" r:id="rId3" imgW="3414166" imgH="1510814" progId="Word.Picture.8">
                  <p:embed/>
                </p:oleObj>
              </mc:Choice>
              <mc:Fallback>
                <p:oleObj name="Picture" r:id="rId3" imgW="3414166" imgH="1510814" progId="Word.Picture.8">
                  <p:embed/>
                  <p:pic>
                    <p:nvPicPr>
                      <p:cNvPr id="2458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663" y="1428750"/>
                        <a:ext cx="8443913"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1314190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DFE020-2A0F-46DB-8D16-64243D0E1D98}" type="slidenum">
              <a:rPr lang="en-US" altLang="en-US" sz="1400"/>
              <a:pPr>
                <a:spcBef>
                  <a:spcPct val="0"/>
                </a:spcBef>
                <a:buClrTx/>
                <a:buSzTx/>
                <a:buFontTx/>
                <a:buNone/>
              </a:pPr>
              <a:t>21</a:t>
            </a:fld>
            <a:endParaRPr lang="en-US" altLang="en-US" sz="1400"/>
          </a:p>
        </p:txBody>
      </p:sp>
      <p:sp>
        <p:nvSpPr>
          <p:cNvPr id="25603" name="Rectangle 2"/>
          <p:cNvSpPr>
            <a:spLocks noGrp="1" noChangeArrowheads="1"/>
          </p:cNvSpPr>
          <p:nvPr>
            <p:ph type="title"/>
          </p:nvPr>
        </p:nvSpPr>
        <p:spPr>
          <a:xfrm>
            <a:off x="2216150" y="241300"/>
            <a:ext cx="7772400" cy="611188"/>
          </a:xfrm>
          <a:noFill/>
        </p:spPr>
        <p:txBody>
          <a:bodyPr>
            <a:normAutofit fontScale="90000"/>
          </a:bodyPr>
          <a:lstStyle/>
          <a:p>
            <a:r>
              <a:rPr lang="en-US" altLang="en-US"/>
              <a:t>Integer Division</a:t>
            </a:r>
          </a:p>
        </p:txBody>
      </p:sp>
      <p:sp>
        <p:nvSpPr>
          <p:cNvPr id="25604" name="Rectangle 3"/>
          <p:cNvSpPr>
            <a:spLocks noGrp="1" noChangeArrowheads="1"/>
          </p:cNvSpPr>
          <p:nvPr>
            <p:ph type="body" idx="1"/>
          </p:nvPr>
        </p:nvSpPr>
        <p:spPr>
          <a:xfrm>
            <a:off x="1831976" y="1277938"/>
            <a:ext cx="8524875" cy="4208462"/>
          </a:xfrm>
          <a:noFill/>
        </p:spPr>
        <p:txBody>
          <a:bodyPr>
            <a:normAutofit fontScale="92500" lnSpcReduction="10000"/>
          </a:bodyPr>
          <a:lstStyle/>
          <a:p>
            <a:pPr algn="just">
              <a:lnSpc>
                <a:spcPct val="90000"/>
              </a:lnSpc>
              <a:spcAft>
                <a:spcPct val="25000"/>
              </a:spcAft>
              <a:buFont typeface="Monotype Sorts" pitchFamily="2" charset="2"/>
              <a:buNone/>
            </a:pPr>
            <a:r>
              <a:rPr lang="en-US" altLang="en-US" sz="3400"/>
              <a:t>+, -, *, /, and %</a:t>
            </a:r>
          </a:p>
          <a:p>
            <a:pPr algn="just">
              <a:lnSpc>
                <a:spcPct val="90000"/>
              </a:lnSpc>
              <a:spcAft>
                <a:spcPct val="25000"/>
              </a:spcAft>
              <a:buFont typeface="Monotype Sorts" pitchFamily="2" charset="2"/>
              <a:buNone/>
            </a:pPr>
            <a:endParaRPr lang="en-US" altLang="en-US" sz="3400"/>
          </a:p>
          <a:p>
            <a:pPr algn="just">
              <a:lnSpc>
                <a:spcPct val="90000"/>
              </a:lnSpc>
              <a:spcAft>
                <a:spcPct val="25000"/>
              </a:spcAft>
              <a:buFont typeface="Monotype Sorts" pitchFamily="2" charset="2"/>
              <a:buNone/>
            </a:pPr>
            <a:r>
              <a:rPr lang="en-US" altLang="en-US" sz="3400"/>
              <a:t>5 / 2 yields an integer 2.</a:t>
            </a:r>
          </a:p>
          <a:p>
            <a:pPr algn="just">
              <a:lnSpc>
                <a:spcPct val="90000"/>
              </a:lnSpc>
              <a:spcAft>
                <a:spcPct val="25000"/>
              </a:spcAft>
              <a:buFont typeface="Monotype Sorts" pitchFamily="2" charset="2"/>
              <a:buNone/>
            </a:pPr>
            <a:r>
              <a:rPr lang="en-US" altLang="en-US" sz="3400"/>
              <a:t>5.0 / 2 yields a double value 2.5</a:t>
            </a:r>
          </a:p>
          <a:p>
            <a:pPr algn="just">
              <a:lnSpc>
                <a:spcPct val="90000"/>
              </a:lnSpc>
              <a:spcAft>
                <a:spcPct val="25000"/>
              </a:spcAft>
              <a:buFont typeface="Monotype Sorts" pitchFamily="2" charset="2"/>
              <a:buNone/>
            </a:pPr>
            <a:endParaRPr lang="en-US" altLang="en-US" sz="3400"/>
          </a:p>
          <a:p>
            <a:pPr algn="just">
              <a:lnSpc>
                <a:spcPct val="90000"/>
              </a:lnSpc>
              <a:spcAft>
                <a:spcPct val="25000"/>
              </a:spcAft>
              <a:buFont typeface="Monotype Sorts" pitchFamily="2" charset="2"/>
              <a:buNone/>
            </a:pPr>
            <a:r>
              <a:rPr lang="en-US" altLang="en-US" sz="3400"/>
              <a:t>5 % 2 yields 1 (the remainder of the division)</a:t>
            </a:r>
            <a:r>
              <a:rPr lang="en-US" altLang="en-US" sz="3400">
                <a:latin typeface="Book Antiqua" panose="02040602050305030304" pitchFamily="18" charset="0"/>
              </a:rPr>
              <a:t> </a:t>
            </a:r>
          </a:p>
        </p:txBody>
      </p:sp>
    </p:spTree>
    <p:extLst>
      <p:ext uri="{BB962C8B-B14F-4D97-AF65-F5344CB8AC3E}">
        <p14:creationId xmlns:p14="http://schemas.microsoft.com/office/powerpoint/2010/main" val="270405280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noFill/>
        </p:spPr>
        <p:txBody>
          <a:bodyPr/>
          <a:lstStyle/>
          <a:p>
            <a:r>
              <a:rPr lang="en-US" altLang="en-US" smtClean="0"/>
              <a:t>Remainder Operator</a:t>
            </a:r>
          </a:p>
        </p:txBody>
      </p:sp>
      <p:sp>
        <p:nvSpPr>
          <p:cNvPr id="26628" name="Rectangle 3"/>
          <p:cNvSpPr>
            <a:spLocks noGrp="1" noChangeArrowheads="1"/>
          </p:cNvSpPr>
          <p:nvPr>
            <p:ph idx="1"/>
          </p:nvPr>
        </p:nvSpPr>
        <p:spPr>
          <a:noFill/>
        </p:spPr>
        <p:txBody>
          <a:bodyPr>
            <a:normAutofit/>
          </a:bodyPr>
          <a:lstStyle/>
          <a:p>
            <a:pPr marL="0" indent="0">
              <a:spcBef>
                <a:spcPct val="0"/>
              </a:spcBef>
              <a:buNone/>
            </a:pPr>
            <a:r>
              <a:rPr lang="en-US" altLang="en-US" sz="2600"/>
              <a:t>Remainder is very useful in programming. For example, an even number % 2 is always 0 and an odd number % 2 is always 1. So you can use this property to determine whether a number is even or odd. </a:t>
            </a:r>
            <a:r>
              <a:rPr lang="en-US" altLang="en-US" sz="2800"/>
              <a:t>Suppose today is Saturday and you and your friends are going to meet in 10 days. What day is in 10 days? You can find that day is Tuesday using the following expression: </a:t>
            </a:r>
          </a:p>
        </p:txBody>
      </p:sp>
      <p:sp>
        <p:nvSpPr>
          <p:cNvPr id="2662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E9D922D-0A05-48E8-AAF4-E59B5AF06BFA}" type="slidenum">
              <a:rPr lang="en-US" altLang="en-US" sz="1400"/>
              <a:pPr>
                <a:spcBef>
                  <a:spcPct val="0"/>
                </a:spcBef>
                <a:buClrTx/>
                <a:buSzTx/>
                <a:buFontTx/>
                <a:buNone/>
              </a:pPr>
              <a:t>22</a:t>
            </a:fld>
            <a:endParaRPr lang="en-US" altLang="en-US" sz="1400"/>
          </a:p>
        </p:txBody>
      </p:sp>
      <p:sp>
        <p:nvSpPr>
          <p:cNvPr id="26629" name="Rectangle 5"/>
          <p:cNvSpPr>
            <a:spLocks noChangeArrowheads="1"/>
          </p:cNvSpPr>
          <p:nvPr/>
        </p:nvSpPr>
        <p:spPr bwMode="auto">
          <a:xfrm>
            <a:off x="3713162" y="2881313"/>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6630" name="Rectangle 7"/>
          <p:cNvSpPr>
            <a:spLocks noChangeArrowheads="1"/>
          </p:cNvSpPr>
          <p:nvPr/>
        </p:nvSpPr>
        <p:spPr bwMode="auto">
          <a:xfrm>
            <a:off x="1522412" y="2715211"/>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26631" name="Object 6"/>
          <p:cNvGraphicFramePr>
            <a:graphicFrameLocks noChangeAspect="1"/>
          </p:cNvGraphicFramePr>
          <p:nvPr>
            <p:extLst>
              <p:ext uri="{D42A27DB-BD31-4B8C-83A1-F6EECF244321}">
                <p14:modId xmlns:p14="http://schemas.microsoft.com/office/powerpoint/2010/main" val="1839550061"/>
              </p:ext>
            </p:extLst>
          </p:nvPr>
        </p:nvGraphicFramePr>
        <p:xfrm>
          <a:off x="1917948" y="4680669"/>
          <a:ext cx="8064500" cy="1844675"/>
        </p:xfrm>
        <a:graphic>
          <a:graphicData uri="http://schemas.openxmlformats.org/presentationml/2006/ole">
            <mc:AlternateContent xmlns:mc="http://schemas.openxmlformats.org/markup-compatibility/2006">
              <mc:Choice xmlns:v="urn:schemas-microsoft-com:vml" Requires="v">
                <p:oleObj spid="_x0000_s15372" name="Picture" r:id="rId3" imgW="4762500" imgH="1091184" progId="Word.Picture.8">
                  <p:embed/>
                </p:oleObj>
              </mc:Choice>
              <mc:Fallback>
                <p:oleObj name="Picture" r:id="rId3" imgW="4762500" imgH="1091184" progId="Word.Picture.8">
                  <p:embed/>
                  <p:pic>
                    <p:nvPicPr>
                      <p:cNvPr id="26631"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948" y="4680669"/>
                        <a:ext cx="80645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1518693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noFill/>
        </p:spPr>
        <p:txBody>
          <a:bodyPr/>
          <a:lstStyle/>
          <a:p>
            <a:r>
              <a:rPr lang="en-US" altLang="en-US" smtClean="0"/>
              <a:t>Problem: Displaying Time</a:t>
            </a:r>
          </a:p>
        </p:txBody>
      </p:sp>
      <p:sp>
        <p:nvSpPr>
          <p:cNvPr id="27652" name="Rectangle 3"/>
          <p:cNvSpPr>
            <a:spLocks noGrp="1" noChangeArrowheads="1"/>
          </p:cNvSpPr>
          <p:nvPr>
            <p:ph idx="1"/>
          </p:nvPr>
        </p:nvSpPr>
        <p:spPr>
          <a:noFill/>
        </p:spPr>
        <p:txBody>
          <a:bodyPr/>
          <a:lstStyle/>
          <a:p>
            <a:pPr marL="0" indent="0">
              <a:spcBef>
                <a:spcPct val="0"/>
              </a:spcBef>
              <a:buNone/>
            </a:pPr>
            <a:r>
              <a:rPr lang="en-US" altLang="en-US" sz="3600"/>
              <a:t>Write a program that obtains minutes and remaining seconds from seconds. </a:t>
            </a:r>
          </a:p>
        </p:txBody>
      </p:sp>
      <p:sp>
        <p:nvSpPr>
          <p:cNvPr id="2765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71E0E58-B4CF-4182-AC76-7464E8DF6B88}" type="slidenum">
              <a:rPr lang="en-US" altLang="en-US" sz="1400"/>
              <a:pPr>
                <a:spcBef>
                  <a:spcPct val="0"/>
                </a:spcBef>
                <a:buClrTx/>
                <a:buSzTx/>
                <a:buFontTx/>
                <a:buNone/>
              </a:pPr>
              <a:t>23</a:t>
            </a:fld>
            <a:endParaRPr lang="en-US" altLang="en-US" sz="1400"/>
          </a:p>
        </p:txBody>
      </p:sp>
      <p:sp>
        <p:nvSpPr>
          <p:cNvPr id="27653" name="Rectangle 4"/>
          <p:cNvSpPr>
            <a:spLocks noChangeArrowheads="1"/>
          </p:cNvSpPr>
          <p:nvPr/>
        </p:nvSpPr>
        <p:spPr bwMode="auto">
          <a:xfrm>
            <a:off x="3713162" y="2881313"/>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47814" name="AutoShape 6">
            <a:hlinkClick r:id="" action="ppaction://noaction" highlightClick="1"/>
          </p:cNvPr>
          <p:cNvSpPr>
            <a:spLocks noChangeArrowheads="1"/>
          </p:cNvSpPr>
          <p:nvPr/>
        </p:nvSpPr>
        <p:spPr bwMode="auto">
          <a:xfrm>
            <a:off x="2522537" y="4926013"/>
            <a:ext cx="1981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sz="2400">
                <a:solidFill>
                  <a:schemeClr val="accent1"/>
                </a:solidFill>
                <a:latin typeface="Book Antiqua" pitchFamily="18" charset="0"/>
                <a:hlinkClick r:id="rId2" action="ppaction://program"/>
              </a:rPr>
              <a:t>DisplayTime</a:t>
            </a:r>
            <a:endParaRPr lang="en-US" sz="2400">
              <a:solidFill>
                <a:schemeClr val="accent1"/>
              </a:solidFill>
            </a:endParaRPr>
          </a:p>
        </p:txBody>
      </p:sp>
      <p:sp>
        <p:nvSpPr>
          <p:cNvPr id="27655" name="AutoShape 7">
            <a:hlinkClick r:id="rId3" action="ppaction://program" highlightClick="1"/>
          </p:cNvPr>
          <p:cNvSpPr>
            <a:spLocks noChangeArrowheads="1"/>
          </p:cNvSpPr>
          <p:nvPr/>
        </p:nvSpPr>
        <p:spPr bwMode="auto">
          <a:xfrm>
            <a:off x="4827587" y="4887913"/>
            <a:ext cx="16002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7656" name="AutoShape 8">
            <a:hlinkClick r:id="rId4" highlightClick="1"/>
          </p:cNvPr>
          <p:cNvSpPr>
            <a:spLocks noChangeArrowheads="1"/>
          </p:cNvSpPr>
          <p:nvPr/>
        </p:nvSpPr>
        <p:spPr bwMode="auto">
          <a:xfrm>
            <a:off x="1870075" y="4927601"/>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extLst>
      <p:ext uri="{BB962C8B-B14F-4D97-AF65-F5344CB8AC3E}">
        <p14:creationId xmlns:p14="http://schemas.microsoft.com/office/powerpoint/2010/main" val="33181110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noFill/>
        </p:spPr>
        <p:txBody>
          <a:bodyPr/>
          <a:lstStyle/>
          <a:p>
            <a:r>
              <a:rPr lang="en-US" altLang="en-US" smtClean="0"/>
              <a:t>NOTE</a:t>
            </a:r>
          </a:p>
        </p:txBody>
      </p:sp>
      <p:sp>
        <p:nvSpPr>
          <p:cNvPr id="28676" name="Rectangle 3"/>
          <p:cNvSpPr>
            <a:spLocks noGrp="1" noChangeArrowheads="1"/>
          </p:cNvSpPr>
          <p:nvPr>
            <p:ph idx="1"/>
          </p:nvPr>
        </p:nvSpPr>
        <p:spPr>
          <a:noFill/>
        </p:spPr>
        <p:txBody>
          <a:bodyPr>
            <a:normAutofit fontScale="92500" lnSpcReduction="20000"/>
          </a:bodyPr>
          <a:lstStyle/>
          <a:p>
            <a:pPr marL="0" indent="0">
              <a:spcAft>
                <a:spcPct val="25000"/>
              </a:spcAft>
              <a:buNone/>
            </a:pPr>
            <a:r>
              <a:rPr lang="en-US" altLang="en-US" sz="3000"/>
              <a:t>Calculations involving floating-point numbers are approximated because these numbers are not stored with complete accuracy. For example, </a:t>
            </a:r>
          </a:p>
          <a:p>
            <a:pPr marL="0" indent="0" algn="just">
              <a:spcAft>
                <a:spcPct val="25000"/>
              </a:spcAft>
              <a:buNone/>
            </a:pPr>
            <a:r>
              <a:rPr lang="en-US" altLang="en-US" sz="3000"/>
              <a:t>System.out.println(1.0 - 0.1 - 0.1 - 0.1 - 0.1 - 0.1);</a:t>
            </a:r>
          </a:p>
          <a:p>
            <a:pPr marL="0" indent="0" algn="just">
              <a:spcAft>
                <a:spcPct val="25000"/>
              </a:spcAft>
              <a:buNone/>
            </a:pPr>
            <a:r>
              <a:rPr lang="en-US" altLang="en-US" sz="3000"/>
              <a:t>displays 0.5000000000000001, not 0.5, and </a:t>
            </a:r>
          </a:p>
          <a:p>
            <a:pPr marL="0" indent="0" algn="just">
              <a:spcAft>
                <a:spcPct val="25000"/>
              </a:spcAft>
              <a:buNone/>
            </a:pPr>
            <a:r>
              <a:rPr lang="en-US" altLang="en-US" sz="3000"/>
              <a:t>System.out.println(1.0 - 0.9);</a:t>
            </a:r>
          </a:p>
          <a:p>
            <a:pPr marL="0" indent="0">
              <a:spcAft>
                <a:spcPct val="25000"/>
              </a:spcAft>
              <a:buNone/>
            </a:pPr>
            <a:r>
              <a:rPr lang="en-US" altLang="en-US" sz="3000"/>
              <a:t>displays 0.09999999999999998, not 0.1. Integers are stored precisely. Therefore, calculations with integers yield a precise integer result. </a:t>
            </a:r>
          </a:p>
        </p:txBody>
      </p:sp>
      <p:sp>
        <p:nvSpPr>
          <p:cNvPr id="2867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609340-FED6-4B7F-9EB7-95AB7E0C7212}" type="slidenum">
              <a:rPr lang="en-US" altLang="en-US" sz="1400"/>
              <a:pPr>
                <a:spcBef>
                  <a:spcPct val="0"/>
                </a:spcBef>
                <a:buClrTx/>
                <a:buSzTx/>
                <a:buFontTx/>
                <a:buNone/>
              </a:pPr>
              <a:t>24</a:t>
            </a:fld>
            <a:endParaRPr lang="en-US" altLang="en-US" sz="1400"/>
          </a:p>
        </p:txBody>
      </p:sp>
    </p:spTree>
    <p:extLst>
      <p:ext uri="{BB962C8B-B14F-4D97-AF65-F5344CB8AC3E}">
        <p14:creationId xmlns:p14="http://schemas.microsoft.com/office/powerpoint/2010/main" val="346419275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noFill/>
        </p:spPr>
        <p:txBody>
          <a:bodyPr/>
          <a:lstStyle/>
          <a:p>
            <a:r>
              <a:rPr lang="en-US" altLang="en-US" smtClean="0"/>
              <a:t>Exponent Operations </a:t>
            </a:r>
          </a:p>
        </p:txBody>
      </p:sp>
      <p:sp>
        <p:nvSpPr>
          <p:cNvPr id="29700" name="Rectangle 3"/>
          <p:cNvSpPr>
            <a:spLocks noGrp="1" noChangeArrowheads="1"/>
          </p:cNvSpPr>
          <p:nvPr>
            <p:ph idx="1"/>
          </p:nvPr>
        </p:nvSpPr>
        <p:spPr/>
        <p:txBody>
          <a:bodyPr>
            <a:normAutofit fontScale="92500" lnSpcReduction="10000"/>
          </a:bodyPr>
          <a:lstStyle/>
          <a:p>
            <a:pPr marL="0" indent="0">
              <a:buNone/>
            </a:pPr>
            <a:r>
              <a:rPr lang="en-US" altLang="en-US" sz="2800" b="1">
                <a:latin typeface="Courier New" panose="02070309020205020404" pitchFamily="49" charset="0"/>
              </a:rPr>
              <a:t>System.out.println(Math.pow(2, 3)); </a:t>
            </a:r>
          </a:p>
          <a:p>
            <a:pPr marL="0" indent="0">
              <a:buNone/>
            </a:pPr>
            <a:r>
              <a:rPr lang="en-US" altLang="en-US" sz="2800" b="1">
                <a:latin typeface="Courier New" panose="02070309020205020404" pitchFamily="49" charset="0"/>
              </a:rPr>
              <a:t>// Displays 8.0 </a:t>
            </a:r>
          </a:p>
          <a:p>
            <a:pPr marL="0" indent="0">
              <a:buNone/>
            </a:pPr>
            <a:r>
              <a:rPr lang="en-US" altLang="en-US" sz="2800" b="1">
                <a:latin typeface="Courier New" panose="02070309020205020404" pitchFamily="49" charset="0"/>
              </a:rPr>
              <a:t>System.out.println(Math.pow(4, 0.5)); </a:t>
            </a:r>
          </a:p>
          <a:p>
            <a:pPr marL="0" indent="0">
              <a:buNone/>
            </a:pPr>
            <a:r>
              <a:rPr lang="en-US" altLang="en-US" sz="2800" b="1">
                <a:latin typeface="Courier New" panose="02070309020205020404" pitchFamily="49" charset="0"/>
              </a:rPr>
              <a:t>// Displays 2.0</a:t>
            </a:r>
          </a:p>
          <a:p>
            <a:pPr marL="0" indent="0">
              <a:buNone/>
            </a:pPr>
            <a:r>
              <a:rPr lang="en-US" altLang="en-US" sz="2800" b="1">
                <a:latin typeface="Courier New" panose="02070309020205020404" pitchFamily="49" charset="0"/>
              </a:rPr>
              <a:t>System.out.println(Math.pow(2.5, 2));</a:t>
            </a:r>
          </a:p>
          <a:p>
            <a:pPr marL="0" indent="0">
              <a:buNone/>
            </a:pPr>
            <a:r>
              <a:rPr lang="en-US" altLang="en-US" sz="2800" b="1">
                <a:latin typeface="Courier New" panose="02070309020205020404" pitchFamily="49" charset="0"/>
              </a:rPr>
              <a:t>// Displays 6.25</a:t>
            </a:r>
          </a:p>
          <a:p>
            <a:pPr marL="0" indent="0">
              <a:buNone/>
            </a:pPr>
            <a:r>
              <a:rPr lang="en-US" altLang="en-US" sz="2800" b="1">
                <a:latin typeface="Courier New" panose="02070309020205020404" pitchFamily="49" charset="0"/>
              </a:rPr>
              <a:t>System.out.println(Math.pow(2.5, -2)); </a:t>
            </a:r>
          </a:p>
          <a:p>
            <a:pPr marL="0" indent="0">
              <a:buNone/>
            </a:pPr>
            <a:r>
              <a:rPr lang="en-US" altLang="en-US" sz="2800" b="1">
                <a:latin typeface="Courier New" panose="02070309020205020404" pitchFamily="49" charset="0"/>
              </a:rPr>
              <a:t>// Displays 0.16</a:t>
            </a:r>
          </a:p>
        </p:txBody>
      </p:sp>
      <p:sp>
        <p:nvSpPr>
          <p:cNvPr id="2969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91D7EE-A095-43BD-B2C4-AF0EA16FF958}" type="slidenum">
              <a:rPr lang="en-US" altLang="en-US" sz="1400"/>
              <a:pPr>
                <a:spcBef>
                  <a:spcPct val="0"/>
                </a:spcBef>
                <a:buClrTx/>
                <a:buSzTx/>
                <a:buFontTx/>
                <a:buNone/>
              </a:pPr>
              <a:t>25</a:t>
            </a:fld>
            <a:endParaRPr lang="en-US" altLang="en-US" sz="1400"/>
          </a:p>
        </p:txBody>
      </p:sp>
    </p:spTree>
    <p:extLst>
      <p:ext uri="{BB962C8B-B14F-4D97-AF65-F5344CB8AC3E}">
        <p14:creationId xmlns:p14="http://schemas.microsoft.com/office/powerpoint/2010/main" val="215051197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noFill/>
        </p:spPr>
        <p:txBody>
          <a:bodyPr/>
          <a:lstStyle/>
          <a:p>
            <a:r>
              <a:rPr lang="en-US" altLang="en-US" smtClean="0"/>
              <a:t>Number Literals</a:t>
            </a:r>
          </a:p>
        </p:txBody>
      </p:sp>
      <p:sp>
        <p:nvSpPr>
          <p:cNvPr id="30724" name="Rectangle 3"/>
          <p:cNvSpPr>
            <a:spLocks noGrp="1" noChangeArrowheads="1"/>
          </p:cNvSpPr>
          <p:nvPr>
            <p:ph idx="1"/>
          </p:nvPr>
        </p:nvSpPr>
        <p:spPr>
          <a:noFill/>
        </p:spPr>
        <p:txBody>
          <a:bodyPr>
            <a:normAutofit/>
          </a:bodyPr>
          <a:lstStyle/>
          <a:p>
            <a:pPr marL="0" indent="0">
              <a:spcAft>
                <a:spcPct val="25000"/>
              </a:spcAft>
              <a:buNone/>
            </a:pPr>
            <a:r>
              <a:rPr lang="en-US" altLang="en-US" sz="3000">
                <a:cs typeface="Times New Roman" panose="02020603050405020304" pitchFamily="18" charset="0"/>
              </a:rPr>
              <a:t>A </a:t>
            </a:r>
            <a:r>
              <a:rPr lang="en-US" altLang="en-US" sz="3000" i="1">
                <a:cs typeface="Times New Roman" panose="02020603050405020304" pitchFamily="18" charset="0"/>
              </a:rPr>
              <a:t>literal</a:t>
            </a:r>
            <a:r>
              <a:rPr lang="en-US" altLang="en-US" sz="3000">
                <a:cs typeface="Times New Roman" panose="02020603050405020304" pitchFamily="18" charset="0"/>
              </a:rPr>
              <a:t> is a constant value that appears directly in the program. For example, 34, 1,000,000, and 5.0 are literals in the following statements:</a:t>
            </a:r>
          </a:p>
          <a:p>
            <a:pPr marL="0" indent="0" algn="just">
              <a:spcAft>
                <a:spcPct val="25000"/>
              </a:spcAft>
              <a:buNone/>
            </a:pPr>
            <a:r>
              <a:rPr lang="en-US" altLang="en-US" sz="3000">
                <a:cs typeface="Times New Roman" panose="02020603050405020304" pitchFamily="18" charset="0"/>
              </a:rPr>
              <a:t> </a:t>
            </a:r>
          </a:p>
          <a:p>
            <a:pPr marL="0" indent="0" algn="just">
              <a:spcAft>
                <a:spcPct val="25000"/>
              </a:spcAft>
              <a:buNone/>
            </a:pPr>
            <a:r>
              <a:rPr lang="en-US" altLang="en-US" sz="3000">
                <a:cs typeface="Times New Roman" panose="02020603050405020304" pitchFamily="18" charset="0"/>
              </a:rPr>
              <a:t>int i = 34;</a:t>
            </a:r>
          </a:p>
          <a:p>
            <a:pPr marL="0" indent="0" algn="just">
              <a:spcAft>
                <a:spcPct val="25000"/>
              </a:spcAft>
              <a:buNone/>
            </a:pPr>
            <a:r>
              <a:rPr lang="en-US" altLang="en-US" sz="3000">
                <a:cs typeface="Times New Roman" panose="02020603050405020304" pitchFamily="18" charset="0"/>
              </a:rPr>
              <a:t>long x = 1000000;</a:t>
            </a:r>
          </a:p>
          <a:p>
            <a:pPr marL="0" indent="0" algn="just">
              <a:spcAft>
                <a:spcPct val="25000"/>
              </a:spcAft>
              <a:buNone/>
            </a:pPr>
            <a:r>
              <a:rPr lang="en-US" altLang="en-US" sz="3000">
                <a:cs typeface="Times New Roman" panose="02020603050405020304" pitchFamily="18" charset="0"/>
              </a:rPr>
              <a:t>double d = 5.0;</a:t>
            </a:r>
            <a:r>
              <a:rPr lang="en-US" altLang="en-US" sz="3000">
                <a:latin typeface="Courier New" panose="02070309020205020404" pitchFamily="49" charset="0"/>
              </a:rPr>
              <a:t> </a:t>
            </a:r>
          </a:p>
        </p:txBody>
      </p:sp>
      <p:sp>
        <p:nvSpPr>
          <p:cNvPr id="3072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3316F13-2725-4B72-B9C0-A416D268C155}" type="slidenum">
              <a:rPr lang="en-US" altLang="en-US" sz="1400"/>
              <a:pPr>
                <a:spcBef>
                  <a:spcPct val="0"/>
                </a:spcBef>
                <a:buClrTx/>
                <a:buSzTx/>
                <a:buFontTx/>
                <a:buNone/>
              </a:pPr>
              <a:t>26</a:t>
            </a:fld>
            <a:endParaRPr lang="en-US" altLang="en-US" sz="1400"/>
          </a:p>
        </p:txBody>
      </p:sp>
    </p:spTree>
    <p:extLst>
      <p:ext uri="{BB962C8B-B14F-4D97-AF65-F5344CB8AC3E}">
        <p14:creationId xmlns:p14="http://schemas.microsoft.com/office/powerpoint/2010/main" val="314662960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noFill/>
        </p:spPr>
        <p:txBody>
          <a:bodyPr/>
          <a:lstStyle/>
          <a:p>
            <a:r>
              <a:rPr lang="en-US" altLang="en-US" smtClean="0"/>
              <a:t>Integer Literals</a:t>
            </a:r>
          </a:p>
        </p:txBody>
      </p:sp>
      <p:sp>
        <p:nvSpPr>
          <p:cNvPr id="31748" name="Rectangle 3"/>
          <p:cNvSpPr>
            <a:spLocks noGrp="1" noChangeArrowheads="1"/>
          </p:cNvSpPr>
          <p:nvPr>
            <p:ph idx="1"/>
          </p:nvPr>
        </p:nvSpPr>
        <p:spPr>
          <a:noFill/>
        </p:spPr>
        <p:txBody>
          <a:bodyPr>
            <a:normAutofit fontScale="92500"/>
          </a:bodyPr>
          <a:lstStyle/>
          <a:p>
            <a:pPr marL="0" indent="0" algn="just">
              <a:spcAft>
                <a:spcPct val="25000"/>
              </a:spcAft>
              <a:buNone/>
            </a:pPr>
            <a:r>
              <a:rPr lang="en-US" altLang="en-US" sz="2800">
                <a:cs typeface="Times New Roman" panose="02020603050405020304" pitchFamily="18" charset="0"/>
              </a:rPr>
              <a:t>An integer literal can be assigned to an integer variable as long as it can fit into the variable. A compilation error would occur if the literal were too large for the variable to hold. For example, the statement byte b = 1000 would cause a compilation error, because 1000 cannot be stored in a variable of the byte type.</a:t>
            </a:r>
          </a:p>
          <a:p>
            <a:pPr marL="0" indent="0" algn="just">
              <a:spcAft>
                <a:spcPct val="25000"/>
              </a:spcAft>
              <a:buNone/>
            </a:pPr>
            <a:r>
              <a:rPr lang="en-US" altLang="en-US" sz="2800">
                <a:cs typeface="Times New Roman" panose="02020603050405020304" pitchFamily="18" charset="0"/>
              </a:rPr>
              <a:t>An integer literal is assumed to be of the int type, whose value is between -2</a:t>
            </a:r>
            <a:r>
              <a:rPr lang="en-US" altLang="en-US" sz="2800" baseline="30000">
                <a:cs typeface="Times New Roman" panose="02020603050405020304" pitchFamily="18" charset="0"/>
              </a:rPr>
              <a:t>31</a:t>
            </a:r>
            <a:r>
              <a:rPr lang="en-US" altLang="en-US" sz="2800">
                <a:cs typeface="Times New Roman" panose="02020603050405020304" pitchFamily="18" charset="0"/>
              </a:rPr>
              <a:t> (-2147483648) to 2</a:t>
            </a:r>
            <a:r>
              <a:rPr lang="en-US" altLang="en-US" sz="2800" baseline="30000">
                <a:cs typeface="Times New Roman" panose="02020603050405020304" pitchFamily="18" charset="0"/>
              </a:rPr>
              <a:t>31</a:t>
            </a:r>
            <a:r>
              <a:rPr lang="en-US" altLang="en-US" sz="2800">
                <a:cs typeface="Times New Roman" panose="02020603050405020304" pitchFamily="18" charset="0"/>
              </a:rPr>
              <a:t>–1 (2147483647). To denote an integer literal of the long type, append it with the letter L or l. L is preferred because l (lowercase L) can easily be confused with 1 (the digit one).</a:t>
            </a:r>
            <a:r>
              <a:rPr lang="en-US" altLang="en-US" sz="2600">
                <a:cs typeface="Times New Roman" panose="02020603050405020304" pitchFamily="18" charset="0"/>
              </a:rPr>
              <a:t> </a:t>
            </a:r>
          </a:p>
        </p:txBody>
      </p:sp>
      <p:sp>
        <p:nvSpPr>
          <p:cNvPr id="3174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F10D33-F597-4E48-A720-4E0DD4C586E7}" type="slidenum">
              <a:rPr lang="en-US" altLang="en-US" sz="1400"/>
              <a:pPr>
                <a:spcBef>
                  <a:spcPct val="0"/>
                </a:spcBef>
                <a:buClrTx/>
                <a:buSzTx/>
                <a:buFontTx/>
                <a:buNone/>
              </a:pPr>
              <a:t>27</a:t>
            </a:fld>
            <a:endParaRPr lang="en-US" altLang="en-US" sz="1400"/>
          </a:p>
        </p:txBody>
      </p:sp>
    </p:spTree>
    <p:extLst>
      <p:ext uri="{BB962C8B-B14F-4D97-AF65-F5344CB8AC3E}">
        <p14:creationId xmlns:p14="http://schemas.microsoft.com/office/powerpoint/2010/main" val="405074903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noFill/>
        </p:spPr>
        <p:txBody>
          <a:bodyPr/>
          <a:lstStyle/>
          <a:p>
            <a:r>
              <a:rPr lang="en-US" altLang="en-US" smtClean="0"/>
              <a:t>Floating-Point Literals</a:t>
            </a:r>
          </a:p>
        </p:txBody>
      </p:sp>
      <p:sp>
        <p:nvSpPr>
          <p:cNvPr id="32772" name="Rectangle 3"/>
          <p:cNvSpPr>
            <a:spLocks noGrp="1" noChangeArrowheads="1"/>
          </p:cNvSpPr>
          <p:nvPr>
            <p:ph idx="1"/>
          </p:nvPr>
        </p:nvSpPr>
        <p:spPr>
          <a:noFill/>
        </p:spPr>
        <p:txBody>
          <a:bodyPr/>
          <a:lstStyle/>
          <a:p>
            <a:pPr marL="0" indent="0" algn="just">
              <a:spcAft>
                <a:spcPct val="25000"/>
              </a:spcAft>
              <a:buNone/>
            </a:pPr>
            <a:r>
              <a:rPr lang="en-US" altLang="en-US" smtClean="0">
                <a:cs typeface="Times New Roman" panose="02020603050405020304" pitchFamily="18" charset="0"/>
              </a:rPr>
              <a:t>Floating-point literals are written with a decimal point. By default, a floating-point literal is treated as a double type value. For example, 5.0 is considered a double value, not a float value. You can make a number a float by appending the letter f or F, and make a number a double by appending the letter d or D. For example, you can use 100.2f or 100.2F for a float number, and 100.2d or 100.2D for a double number.</a:t>
            </a:r>
            <a:r>
              <a:rPr lang="en-US" altLang="en-US" smtClean="0">
                <a:latin typeface="Courier" charset="0"/>
                <a:cs typeface="Times New Roman" panose="02020603050405020304" pitchFamily="18" charset="0"/>
              </a:rPr>
              <a:t> </a:t>
            </a:r>
          </a:p>
        </p:txBody>
      </p:sp>
      <p:sp>
        <p:nvSpPr>
          <p:cNvPr id="3277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C08D33-6820-45A0-B9CF-EB63CC41E0CB}" type="slidenum">
              <a:rPr lang="en-US" altLang="en-US" sz="1400"/>
              <a:pPr>
                <a:spcBef>
                  <a:spcPct val="0"/>
                </a:spcBef>
                <a:buClrTx/>
                <a:buSzTx/>
                <a:buFontTx/>
                <a:buNone/>
              </a:pPr>
              <a:t>28</a:t>
            </a:fld>
            <a:endParaRPr lang="en-US" altLang="en-US" sz="1400"/>
          </a:p>
        </p:txBody>
      </p:sp>
    </p:spTree>
    <p:extLst>
      <p:ext uri="{BB962C8B-B14F-4D97-AF65-F5344CB8AC3E}">
        <p14:creationId xmlns:p14="http://schemas.microsoft.com/office/powerpoint/2010/main" val="168412530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noFill/>
        </p:spPr>
        <p:txBody>
          <a:bodyPr/>
          <a:lstStyle/>
          <a:p>
            <a:r>
              <a:rPr lang="en-US" altLang="en-US" smtClean="0"/>
              <a:t>double vs. float </a:t>
            </a:r>
          </a:p>
        </p:txBody>
      </p:sp>
      <p:sp>
        <p:nvSpPr>
          <p:cNvPr id="33796" name="Rectangle 3"/>
          <p:cNvSpPr>
            <a:spLocks noGrp="1" noChangeArrowheads="1"/>
          </p:cNvSpPr>
          <p:nvPr>
            <p:ph idx="1"/>
          </p:nvPr>
        </p:nvSpPr>
        <p:spPr>
          <a:noFill/>
        </p:spPr>
        <p:txBody>
          <a:bodyPr/>
          <a:lstStyle/>
          <a:p>
            <a:pPr marL="0" indent="0">
              <a:buNone/>
            </a:pPr>
            <a:r>
              <a:rPr lang="en-US" altLang="en-US" smtClean="0"/>
              <a:t>The double type values are more accurate than the float type values. For example,</a:t>
            </a:r>
          </a:p>
        </p:txBody>
      </p:sp>
      <p:sp>
        <p:nvSpPr>
          <p:cNvPr id="3379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E7F7C9-4995-4663-A474-091753F0CC06}" type="slidenum">
              <a:rPr lang="en-US" altLang="en-US" sz="1400"/>
              <a:pPr>
                <a:spcBef>
                  <a:spcPct val="0"/>
                </a:spcBef>
                <a:buClrTx/>
                <a:buSzTx/>
                <a:buFontTx/>
                <a:buNone/>
              </a:pPr>
              <a:t>29</a:t>
            </a:fld>
            <a:endParaRPr lang="en-US" altLang="en-US" sz="1400"/>
          </a:p>
        </p:txBody>
      </p:sp>
      <p:sp>
        <p:nvSpPr>
          <p:cNvPr id="33797" name="Rectangle 4"/>
          <p:cNvSpPr>
            <a:spLocks noChangeArrowheads="1"/>
          </p:cNvSpPr>
          <p:nvPr/>
        </p:nvSpPr>
        <p:spPr bwMode="auto">
          <a:xfrm>
            <a:off x="1754187" y="2622551"/>
            <a:ext cx="86804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b="1">
                <a:latin typeface="Courier New" panose="02070309020205020404" pitchFamily="49" charset="0"/>
              </a:rPr>
              <a:t>System.out.println("1.0 / 3.0 is " + 1.0 / 3.0);</a:t>
            </a:r>
          </a:p>
        </p:txBody>
      </p:sp>
      <p:sp>
        <p:nvSpPr>
          <p:cNvPr id="33798" name="Rectangle 5"/>
          <p:cNvSpPr>
            <a:spLocks noChangeArrowheads="1"/>
          </p:cNvSpPr>
          <p:nvPr/>
        </p:nvSpPr>
        <p:spPr bwMode="auto">
          <a:xfrm>
            <a:off x="1522413" y="3000961"/>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3799" name="Object 6"/>
          <p:cNvGraphicFramePr>
            <a:graphicFrameLocks noChangeAspect="1"/>
          </p:cNvGraphicFramePr>
          <p:nvPr/>
        </p:nvGraphicFramePr>
        <p:xfrm>
          <a:off x="1754187" y="3429001"/>
          <a:ext cx="5492750" cy="906463"/>
        </p:xfrm>
        <a:graphic>
          <a:graphicData uri="http://schemas.openxmlformats.org/presentationml/2006/ole">
            <mc:AlternateContent xmlns:mc="http://schemas.openxmlformats.org/markup-compatibility/2006">
              <mc:Choice xmlns:v="urn:schemas-microsoft-com:vml" Requires="v">
                <p:oleObj spid="_x0000_s16406" name="Picture" r:id="rId3" imgW="3149600" imgH="520700" progId="Word.Picture.8">
                  <p:embed/>
                </p:oleObj>
              </mc:Choice>
              <mc:Fallback>
                <p:oleObj name="Picture" r:id="rId3" imgW="3149600" imgH="520700" progId="Word.Picture.8">
                  <p:embed/>
                  <p:pic>
                    <p:nvPicPr>
                      <p:cNvPr id="33799"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187" y="3429001"/>
                        <a:ext cx="549275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0" name="Rectangle 8"/>
          <p:cNvSpPr>
            <a:spLocks noChangeArrowheads="1"/>
          </p:cNvSpPr>
          <p:nvPr/>
        </p:nvSpPr>
        <p:spPr bwMode="auto">
          <a:xfrm>
            <a:off x="1522413" y="3000961"/>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3801" name="Object 9"/>
          <p:cNvGraphicFramePr>
            <a:graphicFrameLocks noChangeAspect="1"/>
          </p:cNvGraphicFramePr>
          <p:nvPr/>
        </p:nvGraphicFramePr>
        <p:xfrm>
          <a:off x="1800226" y="5387975"/>
          <a:ext cx="5476875" cy="903288"/>
        </p:xfrm>
        <a:graphic>
          <a:graphicData uri="http://schemas.openxmlformats.org/presentationml/2006/ole">
            <mc:AlternateContent xmlns:mc="http://schemas.openxmlformats.org/markup-compatibility/2006">
              <mc:Choice xmlns:v="urn:schemas-microsoft-com:vml" Requires="v">
                <p:oleObj spid="_x0000_s16407" name="Picture" r:id="rId5" imgW="3149600" imgH="520700" progId="Word.Picture.8">
                  <p:embed/>
                </p:oleObj>
              </mc:Choice>
              <mc:Fallback>
                <p:oleObj name="Picture" r:id="rId5" imgW="3149600" imgH="520700" progId="Word.Picture.8">
                  <p:embed/>
                  <p:pic>
                    <p:nvPicPr>
                      <p:cNvPr id="3380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0226" y="5387975"/>
                        <a:ext cx="5476875"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2" name="Rectangle 10"/>
          <p:cNvSpPr>
            <a:spLocks noChangeArrowheads="1"/>
          </p:cNvSpPr>
          <p:nvPr/>
        </p:nvSpPr>
        <p:spPr bwMode="auto">
          <a:xfrm>
            <a:off x="1754187" y="4657726"/>
            <a:ext cx="86804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b="1">
                <a:latin typeface="Courier New" panose="02070309020205020404" pitchFamily="49" charset="0"/>
              </a:rPr>
              <a:t>System.out.println("1.0F / 3.0F is " + 1.0F / 3.0F);</a:t>
            </a:r>
          </a:p>
        </p:txBody>
      </p:sp>
    </p:spTree>
    <p:extLst>
      <p:ext uri="{BB962C8B-B14F-4D97-AF65-F5344CB8AC3E}">
        <p14:creationId xmlns:p14="http://schemas.microsoft.com/office/powerpoint/2010/main" val="409903549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E4775A8-3B86-48C3-816C-4C204CED2DD4}" type="slidenum">
              <a:rPr lang="en-US" altLang="en-US" sz="1400"/>
              <a:pPr>
                <a:spcBef>
                  <a:spcPct val="0"/>
                </a:spcBef>
                <a:buClrTx/>
                <a:buSzTx/>
                <a:buFontTx/>
                <a:buNone/>
              </a:pPr>
              <a:t>3</a:t>
            </a:fld>
            <a:endParaRPr lang="en-US" altLang="en-US" sz="1400"/>
          </a:p>
        </p:txBody>
      </p:sp>
      <p:sp>
        <p:nvSpPr>
          <p:cNvPr id="7171" name="Rectangle 2"/>
          <p:cNvSpPr>
            <a:spLocks noGrp="1" noChangeArrowheads="1"/>
          </p:cNvSpPr>
          <p:nvPr>
            <p:ph type="title"/>
          </p:nvPr>
        </p:nvSpPr>
        <p:spPr>
          <a:xfrm>
            <a:off x="2208212" y="304800"/>
            <a:ext cx="7772400" cy="1428750"/>
          </a:xfrm>
          <a:noFill/>
        </p:spPr>
        <p:txBody>
          <a:bodyPr>
            <a:normAutofit fontScale="90000"/>
          </a:bodyPr>
          <a:lstStyle/>
          <a:p>
            <a:r>
              <a:rPr lang="en-US" altLang="en-US" sz="4300"/>
              <a:t>Introducing Programming with an Example</a:t>
            </a:r>
          </a:p>
        </p:txBody>
      </p:sp>
      <p:sp>
        <p:nvSpPr>
          <p:cNvPr id="7172" name="Rectangle 3"/>
          <p:cNvSpPr>
            <a:spLocks noGrp="1" noChangeArrowheads="1"/>
          </p:cNvSpPr>
          <p:nvPr>
            <p:ph type="body" idx="1"/>
          </p:nvPr>
        </p:nvSpPr>
        <p:spPr>
          <a:xfrm>
            <a:off x="1716087" y="1854200"/>
            <a:ext cx="8718550" cy="1574800"/>
          </a:xfrm>
          <a:noFill/>
        </p:spPr>
        <p:txBody>
          <a:bodyPr>
            <a:normAutofit fontScale="92500" lnSpcReduction="10000"/>
          </a:bodyPr>
          <a:lstStyle/>
          <a:p>
            <a:pPr>
              <a:spcBef>
                <a:spcPct val="50000"/>
              </a:spcBef>
              <a:buFont typeface="Monotype Sorts" pitchFamily="2" charset="2"/>
              <a:buNone/>
            </a:pPr>
            <a:r>
              <a:rPr lang="en-US" altLang="en-US" sz="3600"/>
              <a:t>Listing 2.1 Computing the Area of a Circle</a:t>
            </a:r>
          </a:p>
          <a:p>
            <a:pPr>
              <a:spcBef>
                <a:spcPct val="50000"/>
              </a:spcBef>
              <a:buFont typeface="Monotype Sorts" pitchFamily="2" charset="2"/>
              <a:buNone/>
            </a:pPr>
            <a:r>
              <a:rPr lang="en-US" altLang="en-US" sz="3600"/>
              <a:t>  This program computes the area of the circle.</a:t>
            </a:r>
            <a:endParaRPr lang="en-US" altLang="en-US" smtClean="0">
              <a:latin typeface="Book Antiqua" panose="02040602050305030304" pitchFamily="18" charset="0"/>
            </a:endParaRPr>
          </a:p>
        </p:txBody>
      </p:sp>
      <p:sp>
        <p:nvSpPr>
          <p:cNvPr id="17414" name="AutoShape 6">
            <a:hlinkClick r:id="" action="ppaction://noaction" highlightClick="1"/>
          </p:cNvPr>
          <p:cNvSpPr>
            <a:spLocks noChangeArrowheads="1"/>
          </p:cNvSpPr>
          <p:nvPr/>
        </p:nvSpPr>
        <p:spPr bwMode="auto">
          <a:xfrm>
            <a:off x="2598737" y="3505200"/>
            <a:ext cx="1981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sz="2400">
                <a:solidFill>
                  <a:schemeClr val="accent1"/>
                </a:solidFill>
                <a:latin typeface="Book Antiqua" pitchFamily="18" charset="0"/>
                <a:hlinkClick r:id="rId2" action="ppaction://program"/>
              </a:rPr>
              <a:t>ComputeArea</a:t>
            </a:r>
            <a:endParaRPr lang="en-US" sz="2400">
              <a:solidFill>
                <a:schemeClr val="accent1"/>
              </a:solidFill>
            </a:endParaRPr>
          </a:p>
        </p:txBody>
      </p:sp>
      <p:sp>
        <p:nvSpPr>
          <p:cNvPr id="7174" name="AutoShape 7">
            <a:hlinkClick r:id="rId3" action="ppaction://program" highlightClick="1"/>
          </p:cNvPr>
          <p:cNvSpPr>
            <a:spLocks noChangeArrowheads="1"/>
          </p:cNvSpPr>
          <p:nvPr/>
        </p:nvSpPr>
        <p:spPr bwMode="auto">
          <a:xfrm>
            <a:off x="1792287" y="4311650"/>
            <a:ext cx="16002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7175" name="AutoShape 14">
            <a:hlinkClick r:id="rId4" highlightClick="1"/>
          </p:cNvPr>
          <p:cNvSpPr>
            <a:spLocks noChangeArrowheads="1"/>
          </p:cNvSpPr>
          <p:nvPr/>
        </p:nvSpPr>
        <p:spPr bwMode="auto">
          <a:xfrm>
            <a:off x="1870075" y="3467101"/>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9" name="AutoShape 4">
            <a:hlinkClick r:id="rId5" highlightClick="1"/>
          </p:cNvPr>
          <p:cNvSpPr>
            <a:spLocks noChangeArrowheads="1"/>
          </p:cNvSpPr>
          <p:nvPr/>
        </p:nvSpPr>
        <p:spPr bwMode="auto">
          <a:xfrm>
            <a:off x="4799012" y="3562493"/>
            <a:ext cx="1524000" cy="418814"/>
          </a:xfrm>
          <a:prstGeom prst="actionButtonBlank">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defRPr/>
            </a:pPr>
            <a:r>
              <a:rPr lang="en-US" altLang="en-US" sz="2400" dirty="0">
                <a:latin typeface="Book Antiqua" pitchFamily="18" charset="0"/>
              </a:rPr>
              <a:t>Animation</a:t>
            </a:r>
            <a:endParaRPr lang="en-US" altLang="en-US" sz="2400" dirty="0"/>
          </a:p>
        </p:txBody>
      </p:sp>
      <p:sp>
        <p:nvSpPr>
          <p:cNvPr id="7179" name="Rectangle 11"/>
          <p:cNvSpPr>
            <a:spLocks noChangeArrowheads="1"/>
          </p:cNvSpPr>
          <p:nvPr/>
        </p:nvSpPr>
        <p:spPr bwMode="auto">
          <a:xfrm>
            <a:off x="4297362" y="4529138"/>
            <a:ext cx="6096000" cy="90805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000"/>
              <a:t>IMPORTANT NOTE: If you cannot run the buttons, see </a:t>
            </a:r>
            <a:r>
              <a:rPr lang="en-US" altLang="en-US" sz="2000">
                <a:hlinkClick r:id="rId6"/>
              </a:rPr>
              <a:t>www.cs.armstrong.edu/liang/javaslidenote.doc</a:t>
            </a:r>
            <a:r>
              <a:rPr lang="en-US" altLang="en-US" sz="2000"/>
              <a:t>.</a:t>
            </a:r>
          </a:p>
        </p:txBody>
      </p:sp>
    </p:spTree>
    <p:extLst>
      <p:ext uri="{BB962C8B-B14F-4D97-AF65-F5344CB8AC3E}">
        <p14:creationId xmlns:p14="http://schemas.microsoft.com/office/powerpoint/2010/main" val="415207495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noFill/>
        </p:spPr>
        <p:txBody>
          <a:bodyPr/>
          <a:lstStyle/>
          <a:p>
            <a:r>
              <a:rPr lang="en-US" altLang="en-US" smtClean="0"/>
              <a:t>Scientific Notation</a:t>
            </a:r>
          </a:p>
        </p:txBody>
      </p:sp>
      <p:sp>
        <p:nvSpPr>
          <p:cNvPr id="34820" name="Rectangle 3"/>
          <p:cNvSpPr>
            <a:spLocks noGrp="1" noChangeArrowheads="1"/>
          </p:cNvSpPr>
          <p:nvPr>
            <p:ph idx="1"/>
          </p:nvPr>
        </p:nvSpPr>
        <p:spPr>
          <a:noFill/>
        </p:spPr>
        <p:txBody>
          <a:bodyPr/>
          <a:lstStyle/>
          <a:p>
            <a:pPr marL="0" indent="0" algn="just">
              <a:spcAft>
                <a:spcPct val="25000"/>
              </a:spcAft>
              <a:buNone/>
            </a:pPr>
            <a:r>
              <a:rPr lang="en-US" altLang="en-US" sz="3000">
                <a:cs typeface="Times New Roman" panose="02020603050405020304" pitchFamily="18" charset="0"/>
              </a:rPr>
              <a:t>Floating-point literals can also be specified in scientific notation, for example, 1.23456e+2, same as 1.23456e2, is equivalent to 123.456, and 1.23456e-2 is equivalent to 0.0123456. E (or e) represents an exponent and it can be either in lowercase or uppercase. </a:t>
            </a:r>
          </a:p>
        </p:txBody>
      </p:sp>
      <p:sp>
        <p:nvSpPr>
          <p:cNvPr id="3481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0CAED17-52F1-4829-A52B-472E0C2F5FFE}" type="slidenum">
              <a:rPr lang="en-US" altLang="en-US" sz="1400"/>
              <a:pPr>
                <a:spcBef>
                  <a:spcPct val="0"/>
                </a:spcBef>
                <a:buClrTx/>
                <a:buSzTx/>
                <a:buFontTx/>
                <a:buNone/>
              </a:pPr>
              <a:t>30</a:t>
            </a:fld>
            <a:endParaRPr lang="en-US" altLang="en-US" sz="1400"/>
          </a:p>
        </p:txBody>
      </p:sp>
    </p:spTree>
    <p:extLst>
      <p:ext uri="{BB962C8B-B14F-4D97-AF65-F5344CB8AC3E}">
        <p14:creationId xmlns:p14="http://schemas.microsoft.com/office/powerpoint/2010/main" val="371279301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FD5E9D9-A3ED-4B31-8F6D-B02BE5D29979}" type="slidenum">
              <a:rPr lang="en-US" altLang="en-US" sz="1400"/>
              <a:pPr>
                <a:spcBef>
                  <a:spcPct val="0"/>
                </a:spcBef>
                <a:buClrTx/>
                <a:buSzTx/>
                <a:buFontTx/>
                <a:buNone/>
              </a:pPr>
              <a:t>31</a:t>
            </a:fld>
            <a:endParaRPr lang="en-US" altLang="en-US" sz="1400"/>
          </a:p>
        </p:txBody>
      </p:sp>
      <p:sp>
        <p:nvSpPr>
          <p:cNvPr id="35843" name="Rectangle 2"/>
          <p:cNvSpPr>
            <a:spLocks noGrp="1" noChangeArrowheads="1"/>
          </p:cNvSpPr>
          <p:nvPr>
            <p:ph type="title"/>
          </p:nvPr>
        </p:nvSpPr>
        <p:spPr>
          <a:xfrm>
            <a:off x="2208212" y="0"/>
            <a:ext cx="7772400" cy="1428750"/>
          </a:xfrm>
          <a:noFill/>
        </p:spPr>
        <p:txBody>
          <a:bodyPr/>
          <a:lstStyle/>
          <a:p>
            <a:r>
              <a:rPr lang="en-US" altLang="en-US" smtClean="0"/>
              <a:t>Arithmetic Expressions</a:t>
            </a:r>
          </a:p>
        </p:txBody>
      </p:sp>
      <p:sp>
        <p:nvSpPr>
          <p:cNvPr id="35844" name="Rectangle 5"/>
          <p:cNvSpPr>
            <a:spLocks noChangeArrowheads="1"/>
          </p:cNvSpPr>
          <p:nvPr/>
        </p:nvSpPr>
        <p:spPr bwMode="auto">
          <a:xfrm>
            <a:off x="4741862" y="3219450"/>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5845" name="Object 4"/>
          <p:cNvGraphicFramePr>
            <a:graphicFrameLocks noChangeAspect="1"/>
          </p:cNvGraphicFramePr>
          <p:nvPr/>
        </p:nvGraphicFramePr>
        <p:xfrm>
          <a:off x="2360612" y="1600201"/>
          <a:ext cx="6159500" cy="968375"/>
        </p:xfrm>
        <a:graphic>
          <a:graphicData uri="http://schemas.openxmlformats.org/presentationml/2006/ole">
            <mc:AlternateContent xmlns:mc="http://schemas.openxmlformats.org/markup-compatibility/2006">
              <mc:Choice xmlns:v="urn:schemas-microsoft-com:vml" Requires="v">
                <p:oleObj spid="_x0000_s17420" name="Equation" r:id="rId3" imgW="2667000" imgH="419100" progId="Equation.3">
                  <p:embed/>
                </p:oleObj>
              </mc:Choice>
              <mc:Fallback>
                <p:oleObj name="Equation" r:id="rId3" imgW="2667000" imgH="419100" progId="Equation.3">
                  <p:embed/>
                  <p:pic>
                    <p:nvPicPr>
                      <p:cNvPr id="3584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0612" y="1600201"/>
                        <a:ext cx="6159500" cy="968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6" name="Text Box 6"/>
          <p:cNvSpPr txBox="1">
            <a:spLocks noChangeArrowheads="1"/>
          </p:cNvSpPr>
          <p:nvPr/>
        </p:nvSpPr>
        <p:spPr bwMode="auto">
          <a:xfrm>
            <a:off x="1827212" y="2895601"/>
            <a:ext cx="79248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is translated to</a:t>
            </a:r>
          </a:p>
          <a:p>
            <a:pPr>
              <a:spcBef>
                <a:spcPct val="50000"/>
              </a:spcBef>
              <a:buClrTx/>
              <a:buSzTx/>
              <a:buFontTx/>
              <a:buNone/>
            </a:pPr>
            <a:endParaRPr lang="en-US" altLang="en-US" sz="2800">
              <a:cs typeface="Times New Roman" panose="02020603050405020304" pitchFamily="18" charset="0"/>
            </a:endParaRPr>
          </a:p>
          <a:p>
            <a:pPr>
              <a:spcBef>
                <a:spcPct val="50000"/>
              </a:spcBef>
              <a:buClrTx/>
              <a:buSzTx/>
              <a:buFontTx/>
              <a:buNone/>
            </a:pPr>
            <a:r>
              <a:rPr lang="en-US" altLang="en-US" sz="2800">
                <a:cs typeface="Times New Roman" panose="02020603050405020304" pitchFamily="18" charset="0"/>
              </a:rPr>
              <a:t>(3+4*x)/5 – 10*(y-5)*(a+b+c)/x + 9*(4/x + (9+x)/y)</a:t>
            </a:r>
          </a:p>
          <a:p>
            <a:pPr>
              <a:spcBef>
                <a:spcPct val="50000"/>
              </a:spcBef>
              <a:buClrTx/>
              <a:buSzTx/>
              <a:buFontTx/>
              <a:buNone/>
            </a:pPr>
            <a:endParaRPr lang="en-US" altLang="en-US" sz="2800"/>
          </a:p>
        </p:txBody>
      </p:sp>
    </p:spTree>
    <p:extLst>
      <p:ext uri="{BB962C8B-B14F-4D97-AF65-F5344CB8AC3E}">
        <p14:creationId xmlns:p14="http://schemas.microsoft.com/office/powerpoint/2010/main" val="261022678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noFill/>
        </p:spPr>
        <p:txBody>
          <a:bodyPr>
            <a:normAutofit/>
          </a:bodyPr>
          <a:lstStyle/>
          <a:p>
            <a:r>
              <a:rPr lang="en-US" altLang="en-US" smtClean="0"/>
              <a:t>How to Evaluate an Expression</a:t>
            </a:r>
          </a:p>
        </p:txBody>
      </p:sp>
      <p:sp>
        <p:nvSpPr>
          <p:cNvPr id="3686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215FC83-B181-494F-AEF7-15FD798D916A}" type="slidenum">
              <a:rPr lang="en-US" altLang="en-US" sz="1400"/>
              <a:pPr>
                <a:spcBef>
                  <a:spcPct val="0"/>
                </a:spcBef>
                <a:buClrTx/>
                <a:buSzTx/>
                <a:buFontTx/>
                <a:buNone/>
              </a:pPr>
              <a:t>32</a:t>
            </a:fld>
            <a:endParaRPr lang="en-US" altLang="en-US" sz="1400"/>
          </a:p>
        </p:txBody>
      </p:sp>
      <p:sp>
        <p:nvSpPr>
          <p:cNvPr id="36868" name="Rectangle 3"/>
          <p:cNvSpPr>
            <a:spLocks noChangeArrowheads="1"/>
          </p:cNvSpPr>
          <p:nvPr/>
        </p:nvSpPr>
        <p:spPr bwMode="auto">
          <a:xfrm>
            <a:off x="4741862" y="3219450"/>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6869" name="Text Box 5"/>
          <p:cNvSpPr txBox="1">
            <a:spLocks noChangeArrowheads="1"/>
          </p:cNvSpPr>
          <p:nvPr/>
        </p:nvSpPr>
        <p:spPr bwMode="auto">
          <a:xfrm>
            <a:off x="1792288" y="1750739"/>
            <a:ext cx="8874125"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dirty="0"/>
              <a:t>Though Java has its own way to evaluate an expression behind the scene, the result of a Java expression and its corresponding arithmetic expression are the same. Therefore, you can safely apply the arithmetic rule for evaluating a Java expression. </a:t>
            </a:r>
          </a:p>
        </p:txBody>
      </p:sp>
      <p:graphicFrame>
        <p:nvGraphicFramePr>
          <p:cNvPr id="36870" name="Object 6"/>
          <p:cNvGraphicFramePr>
            <a:graphicFrameLocks noChangeAspect="1"/>
          </p:cNvGraphicFramePr>
          <p:nvPr>
            <p:extLst>
              <p:ext uri="{D42A27DB-BD31-4B8C-83A1-F6EECF244321}">
                <p14:modId xmlns:p14="http://schemas.microsoft.com/office/powerpoint/2010/main" val="3694134579"/>
              </p:ext>
            </p:extLst>
          </p:nvPr>
        </p:nvGraphicFramePr>
        <p:xfrm>
          <a:off x="5864225" y="4206330"/>
          <a:ext cx="4546600" cy="2738437"/>
        </p:xfrm>
        <a:graphic>
          <a:graphicData uri="http://schemas.openxmlformats.org/presentationml/2006/ole">
            <mc:AlternateContent xmlns:mc="http://schemas.openxmlformats.org/markup-compatibility/2006">
              <mc:Choice xmlns:v="urn:schemas-microsoft-com:vml" Requires="v">
                <p:oleObj spid="_x0000_s18444" name="Picture" r:id="rId3" imgW="3383280" imgH="2033016" progId="Word.Picture.8">
                  <p:embed/>
                </p:oleObj>
              </mc:Choice>
              <mc:Fallback>
                <p:oleObj name="Picture" r:id="rId3" imgW="3383280" imgH="2033016" progId="Word.Picture.8">
                  <p:embed/>
                  <p:pic>
                    <p:nvPicPr>
                      <p:cNvPr id="3687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4225" y="4206330"/>
                        <a:ext cx="4546600" cy="273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9717491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noFill/>
        </p:spPr>
        <p:txBody>
          <a:bodyPr>
            <a:normAutofit/>
          </a:bodyPr>
          <a:lstStyle/>
          <a:p>
            <a:r>
              <a:rPr lang="en-US" altLang="en-US"/>
              <a:t>Problem: Converting Temperatures</a:t>
            </a:r>
          </a:p>
        </p:txBody>
      </p:sp>
      <p:sp>
        <p:nvSpPr>
          <p:cNvPr id="37892" name="Rectangle 3"/>
          <p:cNvSpPr>
            <a:spLocks noGrp="1" noChangeArrowheads="1"/>
          </p:cNvSpPr>
          <p:nvPr>
            <p:ph idx="1"/>
          </p:nvPr>
        </p:nvSpPr>
        <p:spPr>
          <a:noFill/>
        </p:spPr>
        <p:txBody>
          <a:bodyPr/>
          <a:lstStyle/>
          <a:p>
            <a:pPr marL="0" indent="0">
              <a:spcBef>
                <a:spcPct val="0"/>
              </a:spcBef>
              <a:buNone/>
            </a:pPr>
            <a:r>
              <a:rPr lang="en-US" altLang="en-US" smtClean="0"/>
              <a:t>Write a program that converts a Fahrenheit degree to Celsius using the formula:</a:t>
            </a:r>
          </a:p>
        </p:txBody>
      </p:sp>
      <p:sp>
        <p:nvSpPr>
          <p:cNvPr id="3789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F1BD91-BE01-49C9-9E40-331CE50B8F26}" type="slidenum">
              <a:rPr lang="en-US" altLang="en-US" sz="1400"/>
              <a:pPr>
                <a:spcBef>
                  <a:spcPct val="0"/>
                </a:spcBef>
                <a:buClrTx/>
                <a:buSzTx/>
                <a:buFontTx/>
                <a:buNone/>
              </a:pPr>
              <a:t>33</a:t>
            </a:fld>
            <a:endParaRPr lang="en-US" altLang="en-US" sz="1400"/>
          </a:p>
        </p:txBody>
      </p:sp>
      <p:sp>
        <p:nvSpPr>
          <p:cNvPr id="37893" name="Rectangle 4"/>
          <p:cNvSpPr>
            <a:spLocks noChangeArrowheads="1"/>
          </p:cNvSpPr>
          <p:nvPr/>
        </p:nvSpPr>
        <p:spPr bwMode="auto">
          <a:xfrm>
            <a:off x="3713162" y="2881313"/>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48837" name="AutoShape 5">
            <a:hlinkClick r:id="" action="ppaction://noaction" highlightClick="1"/>
          </p:cNvPr>
          <p:cNvSpPr>
            <a:spLocks noChangeArrowheads="1"/>
          </p:cNvSpPr>
          <p:nvPr/>
        </p:nvSpPr>
        <p:spPr bwMode="auto">
          <a:xfrm>
            <a:off x="2517775" y="4926014"/>
            <a:ext cx="3346450" cy="522287"/>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sz="2400">
                <a:solidFill>
                  <a:schemeClr val="accent1"/>
                </a:solidFill>
                <a:latin typeface="Book Antiqua" pitchFamily="18" charset="0"/>
                <a:hlinkClick r:id="rId3" action="ppaction://program"/>
              </a:rPr>
              <a:t>FahrenheitToCelsius</a:t>
            </a:r>
            <a:endParaRPr lang="en-US" sz="2400">
              <a:solidFill>
                <a:schemeClr val="accent1"/>
              </a:solidFill>
            </a:endParaRPr>
          </a:p>
        </p:txBody>
      </p:sp>
      <p:sp>
        <p:nvSpPr>
          <p:cNvPr id="37895" name="AutoShape 6">
            <a:hlinkClick r:id="rId4" action="ppaction://program" highlightClick="1"/>
          </p:cNvPr>
          <p:cNvSpPr>
            <a:spLocks noChangeArrowheads="1"/>
          </p:cNvSpPr>
          <p:nvPr/>
        </p:nvSpPr>
        <p:spPr bwMode="auto">
          <a:xfrm>
            <a:off x="6248400" y="4965700"/>
            <a:ext cx="16002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7896" name="Rectangle 8"/>
          <p:cNvSpPr>
            <a:spLocks noChangeArrowheads="1"/>
          </p:cNvSpPr>
          <p:nvPr/>
        </p:nvSpPr>
        <p:spPr bwMode="auto">
          <a:xfrm>
            <a:off x="1522413" y="31454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7897" name="Object 7"/>
          <p:cNvGraphicFramePr>
            <a:graphicFrameLocks noChangeAspect="1"/>
          </p:cNvGraphicFramePr>
          <p:nvPr>
            <p:extLst>
              <p:ext uri="{D42A27DB-BD31-4B8C-83A1-F6EECF244321}">
                <p14:modId xmlns:p14="http://schemas.microsoft.com/office/powerpoint/2010/main" val="1423028997"/>
              </p:ext>
            </p:extLst>
          </p:nvPr>
        </p:nvGraphicFramePr>
        <p:xfrm>
          <a:off x="3482976" y="2625601"/>
          <a:ext cx="4840287" cy="587375"/>
        </p:xfrm>
        <a:graphic>
          <a:graphicData uri="http://schemas.openxmlformats.org/presentationml/2006/ole">
            <mc:AlternateContent xmlns:mc="http://schemas.openxmlformats.org/markup-compatibility/2006">
              <mc:Choice xmlns:v="urn:schemas-microsoft-com:vml" Requires="v">
                <p:oleObj spid="_x0000_s19468" name="Equation" r:id="rId5" imgW="1879997" imgH="228997" progId="Equation.3">
                  <p:embed/>
                </p:oleObj>
              </mc:Choice>
              <mc:Fallback>
                <p:oleObj name="Equation" r:id="rId5" imgW="1879997" imgH="228997" progId="Equation.3">
                  <p:embed/>
                  <p:pic>
                    <p:nvPicPr>
                      <p:cNvPr id="3789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2976" y="2625601"/>
                        <a:ext cx="48402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8" name="Rectangle 9"/>
          <p:cNvSpPr>
            <a:spLocks noChangeArrowheads="1"/>
          </p:cNvSpPr>
          <p:nvPr/>
        </p:nvSpPr>
        <p:spPr bwMode="auto">
          <a:xfrm>
            <a:off x="1979613" y="3467101"/>
            <a:ext cx="699452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a:t>Note: you have to write</a:t>
            </a:r>
          </a:p>
          <a:p>
            <a:pPr>
              <a:spcBef>
                <a:spcPct val="0"/>
              </a:spcBef>
              <a:buFont typeface="Monotype Sorts" pitchFamily="2" charset="2"/>
              <a:buNone/>
            </a:pPr>
            <a:r>
              <a:rPr lang="en-US" altLang="en-US"/>
              <a:t>celsius = (5.0 / 9) * (fahrenheit – 32)</a:t>
            </a:r>
          </a:p>
        </p:txBody>
      </p:sp>
      <p:sp>
        <p:nvSpPr>
          <p:cNvPr id="37899" name="AutoShape 10">
            <a:hlinkClick r:id="rId7" highlightClick="1"/>
          </p:cNvPr>
          <p:cNvSpPr>
            <a:spLocks noChangeArrowheads="1"/>
          </p:cNvSpPr>
          <p:nvPr/>
        </p:nvSpPr>
        <p:spPr bwMode="auto">
          <a:xfrm>
            <a:off x="1870075" y="4927601"/>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extLst>
      <p:ext uri="{BB962C8B-B14F-4D97-AF65-F5344CB8AC3E}">
        <p14:creationId xmlns:p14="http://schemas.microsoft.com/office/powerpoint/2010/main" val="355940481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0190A96-C99A-4C9F-97B5-7EB73FFF4F6C}" type="slidenum">
              <a:rPr lang="en-US" altLang="en-US" sz="1400"/>
              <a:pPr>
                <a:spcBef>
                  <a:spcPct val="0"/>
                </a:spcBef>
                <a:buClrTx/>
                <a:buSzTx/>
                <a:buFontTx/>
                <a:buNone/>
              </a:pPr>
              <a:t>34</a:t>
            </a:fld>
            <a:endParaRPr lang="en-US" altLang="en-US" sz="1400"/>
          </a:p>
        </p:txBody>
      </p:sp>
      <p:sp>
        <p:nvSpPr>
          <p:cNvPr id="38915" name="Rectangle 2"/>
          <p:cNvSpPr>
            <a:spLocks noGrp="1" noChangeArrowheads="1"/>
          </p:cNvSpPr>
          <p:nvPr>
            <p:ph type="title"/>
          </p:nvPr>
        </p:nvSpPr>
        <p:spPr>
          <a:xfrm>
            <a:off x="1522412" y="241301"/>
            <a:ext cx="9144000" cy="690563"/>
          </a:xfrm>
        </p:spPr>
        <p:txBody>
          <a:bodyPr>
            <a:normAutofit fontScale="90000"/>
          </a:bodyPr>
          <a:lstStyle/>
          <a:p>
            <a:r>
              <a:rPr lang="en-US" altLang="en-US" smtClean="0"/>
              <a:t>Problem: </a:t>
            </a:r>
            <a:r>
              <a:rPr lang="en-US" altLang="en-US" smtClean="0">
                <a:cs typeface="Times New Roman" panose="02020603050405020304" pitchFamily="18" charset="0"/>
              </a:rPr>
              <a:t>Displaying Current Time</a:t>
            </a:r>
            <a:endParaRPr lang="en-US" altLang="en-US" smtClean="0"/>
          </a:p>
        </p:txBody>
      </p:sp>
      <p:sp>
        <p:nvSpPr>
          <p:cNvPr id="38916" name="Text Box 3"/>
          <p:cNvSpPr txBox="1">
            <a:spLocks noChangeArrowheads="1"/>
          </p:cNvSpPr>
          <p:nvPr/>
        </p:nvSpPr>
        <p:spPr bwMode="auto">
          <a:xfrm>
            <a:off x="2436812"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8917" name="Text Box 4"/>
          <p:cNvSpPr txBox="1">
            <a:spLocks noChangeArrowheads="1"/>
          </p:cNvSpPr>
          <p:nvPr/>
        </p:nvSpPr>
        <p:spPr bwMode="auto">
          <a:xfrm>
            <a:off x="1716087" y="971550"/>
            <a:ext cx="8763000" cy="372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Write a program that displays current time in GMT in the format hour:minute:second such as 1:45:19.</a:t>
            </a:r>
          </a:p>
          <a:p>
            <a:pPr>
              <a:spcBef>
                <a:spcPct val="50000"/>
              </a:spcBef>
              <a:buClrTx/>
              <a:buSzTx/>
              <a:buFontTx/>
              <a:buNone/>
            </a:pPr>
            <a:r>
              <a:rPr lang="en-US" altLang="en-US" sz="2800">
                <a:cs typeface="Times New Roman" panose="02020603050405020304" pitchFamily="18" charset="0"/>
              </a:rPr>
              <a:t>The currentTimeMillis method in the System class returns the current time in milliseconds since the midnight, January 1, 1970 GMT. (1970 was the year when the Unix operating system was formally introduced.) You can use this method to obtain the current time, and then compute the current second, minute, and hour as follows.</a:t>
            </a:r>
            <a:endParaRPr lang="en-US" altLang="en-US" sz="2000"/>
          </a:p>
        </p:txBody>
      </p:sp>
      <p:sp>
        <p:nvSpPr>
          <p:cNvPr id="143365" name="AutoShape 5">
            <a:hlinkClick r:id="" action="ppaction://noaction" highlightClick="1"/>
          </p:cNvPr>
          <p:cNvSpPr>
            <a:spLocks noChangeArrowheads="1"/>
          </p:cNvSpPr>
          <p:nvPr/>
        </p:nvSpPr>
        <p:spPr bwMode="auto">
          <a:xfrm>
            <a:off x="7669213" y="4965700"/>
            <a:ext cx="2740025"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sz="2400">
                <a:solidFill>
                  <a:schemeClr val="accent1"/>
                </a:solidFill>
                <a:latin typeface="Book Antiqua" pitchFamily="18" charset="0"/>
                <a:hlinkClick r:id="rId3" action="ppaction://program"/>
              </a:rPr>
              <a:t>ShowCurrentTime</a:t>
            </a:r>
            <a:endParaRPr lang="en-US" sz="2400">
              <a:solidFill>
                <a:schemeClr val="accent1"/>
              </a:solidFill>
            </a:endParaRPr>
          </a:p>
        </p:txBody>
      </p:sp>
      <p:sp>
        <p:nvSpPr>
          <p:cNvPr id="38919" name="AutoShape 6">
            <a:hlinkClick r:id="rId4" action="ppaction://program" highlightClick="1"/>
          </p:cNvPr>
          <p:cNvSpPr>
            <a:spLocks noChangeArrowheads="1"/>
          </p:cNvSpPr>
          <p:nvPr/>
        </p:nvSpPr>
        <p:spPr bwMode="auto">
          <a:xfrm>
            <a:off x="8399462" y="5694363"/>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8920" name="Rectangle 8"/>
          <p:cNvSpPr>
            <a:spLocks noChangeArrowheads="1"/>
          </p:cNvSpPr>
          <p:nvPr/>
        </p:nvSpPr>
        <p:spPr bwMode="auto">
          <a:xfrm>
            <a:off x="1522413" y="26501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8921" name="Object 7"/>
          <p:cNvGraphicFramePr>
            <a:graphicFrameLocks noChangeAspect="1"/>
          </p:cNvGraphicFramePr>
          <p:nvPr/>
        </p:nvGraphicFramePr>
        <p:xfrm>
          <a:off x="1755775" y="4918076"/>
          <a:ext cx="5643562" cy="1406525"/>
        </p:xfrm>
        <a:graphic>
          <a:graphicData uri="http://schemas.openxmlformats.org/presentationml/2006/ole">
            <mc:AlternateContent xmlns:mc="http://schemas.openxmlformats.org/markup-compatibility/2006">
              <mc:Choice xmlns:v="urn:schemas-microsoft-com:vml" Requires="v">
                <p:oleObj spid="_x0000_s20492" name="Picture" r:id="rId5" imgW="4889500" imgH="1219200" progId="Word.Picture.8">
                  <p:embed/>
                </p:oleObj>
              </mc:Choice>
              <mc:Fallback>
                <p:oleObj name="Picture" r:id="rId5" imgW="4889500" imgH="1219200" progId="Word.Picture.8">
                  <p:embed/>
                  <p:pic>
                    <p:nvPicPr>
                      <p:cNvPr id="3892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5775" y="4918076"/>
                        <a:ext cx="5643562"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2" name="AutoShape 9">
            <a:hlinkClick r:id="rId7" highlightClick="1"/>
          </p:cNvPr>
          <p:cNvSpPr>
            <a:spLocks noChangeArrowheads="1"/>
          </p:cNvSpPr>
          <p:nvPr/>
        </p:nvSpPr>
        <p:spPr bwMode="auto">
          <a:xfrm>
            <a:off x="7477125" y="4427538"/>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extLst>
      <p:ext uri="{BB962C8B-B14F-4D97-AF65-F5344CB8AC3E}">
        <p14:creationId xmlns:p14="http://schemas.microsoft.com/office/powerpoint/2010/main" val="388606522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DF97077-D96E-43CE-B29F-3906956D5D0F}" type="slidenum">
              <a:rPr lang="en-US" altLang="en-US" sz="1400"/>
              <a:pPr>
                <a:spcBef>
                  <a:spcPct val="0"/>
                </a:spcBef>
                <a:buClrTx/>
                <a:buSzTx/>
                <a:buFontTx/>
                <a:buNone/>
              </a:pPr>
              <a:t>35</a:t>
            </a:fld>
            <a:endParaRPr lang="en-US" altLang="en-US" sz="1400"/>
          </a:p>
        </p:txBody>
      </p:sp>
      <p:sp>
        <p:nvSpPr>
          <p:cNvPr id="39939" name="Rectangle 2"/>
          <p:cNvSpPr>
            <a:spLocks noGrp="1" noChangeArrowheads="1"/>
          </p:cNvSpPr>
          <p:nvPr>
            <p:ph type="title"/>
          </p:nvPr>
        </p:nvSpPr>
        <p:spPr>
          <a:xfrm>
            <a:off x="1677987" y="0"/>
            <a:ext cx="8794750" cy="1371600"/>
          </a:xfrm>
          <a:noFill/>
        </p:spPr>
        <p:txBody>
          <a:bodyPr/>
          <a:lstStyle/>
          <a:p>
            <a:r>
              <a:rPr lang="en-US" altLang="en-US" smtClean="0"/>
              <a:t>Augmented Assignment Operators</a:t>
            </a:r>
          </a:p>
        </p:txBody>
      </p:sp>
      <p:pic>
        <p:nvPicPr>
          <p:cNvPr id="399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4362" y="1882775"/>
            <a:ext cx="8420100" cy="309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86967996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928CE22-B557-4AA9-9698-61AA709A8D6C}" type="slidenum">
              <a:rPr lang="en-US" altLang="en-US" sz="1400"/>
              <a:pPr>
                <a:spcBef>
                  <a:spcPct val="0"/>
                </a:spcBef>
                <a:buClrTx/>
                <a:buSzTx/>
                <a:buFontTx/>
                <a:buNone/>
              </a:pPr>
              <a:t>36</a:t>
            </a:fld>
            <a:endParaRPr lang="en-US" altLang="en-US" sz="1400"/>
          </a:p>
        </p:txBody>
      </p:sp>
      <p:sp>
        <p:nvSpPr>
          <p:cNvPr id="40963" name="Rectangle 2"/>
          <p:cNvSpPr>
            <a:spLocks noGrp="1" noChangeArrowheads="1"/>
          </p:cNvSpPr>
          <p:nvPr>
            <p:ph type="title"/>
          </p:nvPr>
        </p:nvSpPr>
        <p:spPr>
          <a:xfrm>
            <a:off x="2208212" y="381000"/>
            <a:ext cx="7772400" cy="1295400"/>
          </a:xfrm>
        </p:spPr>
        <p:txBody>
          <a:bodyPr/>
          <a:lstStyle/>
          <a:p>
            <a:r>
              <a:rPr lang="en-US" altLang="en-US" smtClean="0"/>
              <a:t>Increment and</a:t>
            </a:r>
            <a:br>
              <a:rPr lang="en-US" altLang="en-US" smtClean="0"/>
            </a:br>
            <a:r>
              <a:rPr lang="en-US" altLang="en-US" smtClean="0"/>
              <a:t>Decrement Operators</a:t>
            </a:r>
          </a:p>
        </p:txBody>
      </p:sp>
      <p:sp>
        <p:nvSpPr>
          <p:cNvPr id="40964" name="Rectangle 9"/>
          <p:cNvSpPr>
            <a:spLocks noChangeArrowheads="1"/>
          </p:cNvSpPr>
          <p:nvPr/>
        </p:nvSpPr>
        <p:spPr bwMode="auto">
          <a:xfrm>
            <a:off x="4456112" y="2667000"/>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0965" name="Rectangle 10"/>
          <p:cNvSpPr>
            <a:spLocks noChangeArrowheads="1"/>
          </p:cNvSpPr>
          <p:nvPr/>
        </p:nvSpPr>
        <p:spPr bwMode="auto">
          <a:xfrm>
            <a:off x="4456112" y="26209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3246438"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3246438"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3246438"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3246438"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32464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096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2" y="1931988"/>
            <a:ext cx="9093200" cy="330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64038865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F7B2656-7FA0-48C9-99A6-3626093DF07C}" type="slidenum">
              <a:rPr lang="en-US" altLang="en-US" sz="1400"/>
              <a:pPr>
                <a:spcBef>
                  <a:spcPct val="0"/>
                </a:spcBef>
                <a:buClrTx/>
                <a:buSzTx/>
                <a:buFontTx/>
                <a:buNone/>
              </a:pPr>
              <a:t>37</a:t>
            </a:fld>
            <a:endParaRPr lang="en-US" altLang="en-US" sz="1400"/>
          </a:p>
        </p:txBody>
      </p:sp>
      <p:sp>
        <p:nvSpPr>
          <p:cNvPr id="41987" name="Rectangle 2"/>
          <p:cNvSpPr>
            <a:spLocks noGrp="1" noChangeArrowheads="1"/>
          </p:cNvSpPr>
          <p:nvPr>
            <p:ph type="title"/>
          </p:nvPr>
        </p:nvSpPr>
        <p:spPr>
          <a:xfrm>
            <a:off x="2208212" y="381000"/>
            <a:ext cx="7772400" cy="1295400"/>
          </a:xfrm>
        </p:spPr>
        <p:txBody>
          <a:bodyPr>
            <a:normAutofit fontScale="90000"/>
          </a:bodyPr>
          <a:lstStyle/>
          <a:p>
            <a:r>
              <a:rPr lang="en-US" altLang="en-US" smtClean="0"/>
              <a:t>Increment and</a:t>
            </a:r>
            <a:br>
              <a:rPr lang="en-US" altLang="en-US" smtClean="0"/>
            </a:br>
            <a:r>
              <a:rPr lang="en-US" altLang="en-US" smtClean="0"/>
              <a:t>Decrement Operators, cont.</a:t>
            </a:r>
          </a:p>
        </p:txBody>
      </p:sp>
      <p:sp>
        <p:nvSpPr>
          <p:cNvPr id="41988" name="Rectangle 9"/>
          <p:cNvSpPr>
            <a:spLocks noChangeArrowheads="1"/>
          </p:cNvSpPr>
          <p:nvPr/>
        </p:nvSpPr>
        <p:spPr bwMode="auto">
          <a:xfrm>
            <a:off x="3998912" y="3086100"/>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1989" name="Rectangle 11"/>
          <p:cNvSpPr>
            <a:spLocks noChangeArrowheads="1"/>
          </p:cNvSpPr>
          <p:nvPr/>
        </p:nvSpPr>
        <p:spPr bwMode="auto">
          <a:xfrm>
            <a:off x="3922712" y="3086100"/>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1990" name="Rectangle 13"/>
          <p:cNvSpPr>
            <a:spLocks noChangeArrowheads="1"/>
          </p:cNvSpPr>
          <p:nvPr/>
        </p:nvSpPr>
        <p:spPr bwMode="auto">
          <a:xfrm>
            <a:off x="3884612" y="3086100"/>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1991" name="Rectangle 15"/>
          <p:cNvSpPr>
            <a:spLocks noChangeArrowheads="1"/>
          </p:cNvSpPr>
          <p:nvPr/>
        </p:nvSpPr>
        <p:spPr bwMode="auto">
          <a:xfrm>
            <a:off x="3808412" y="3086100"/>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1992" name="Rectangle 17"/>
          <p:cNvSpPr>
            <a:spLocks noChangeArrowheads="1"/>
          </p:cNvSpPr>
          <p:nvPr/>
        </p:nvSpPr>
        <p:spPr bwMode="auto">
          <a:xfrm>
            <a:off x="3884612" y="3086100"/>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1993" name="Object 16"/>
          <p:cNvGraphicFramePr>
            <a:graphicFrameLocks noChangeAspect="1"/>
          </p:cNvGraphicFramePr>
          <p:nvPr/>
        </p:nvGraphicFramePr>
        <p:xfrm>
          <a:off x="2284412" y="2514601"/>
          <a:ext cx="7467600" cy="1158875"/>
        </p:xfrm>
        <a:graphic>
          <a:graphicData uri="http://schemas.openxmlformats.org/presentationml/2006/ole">
            <mc:AlternateContent xmlns:mc="http://schemas.openxmlformats.org/markup-compatibility/2006">
              <mc:Choice xmlns:v="urn:schemas-microsoft-com:vml" Requires="v">
                <p:oleObj spid="_x0000_s21526" name="Picture" r:id="rId4" imgW="4422648" imgH="685800" progId="Word.Picture.8">
                  <p:embed/>
                </p:oleObj>
              </mc:Choice>
              <mc:Fallback>
                <p:oleObj name="Picture" r:id="rId4" imgW="4422648" imgH="685800" progId="Word.Picture.8">
                  <p:embed/>
                  <p:pic>
                    <p:nvPicPr>
                      <p:cNvPr id="41993"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4412" y="2514601"/>
                        <a:ext cx="7467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4" name="Rectangle 19"/>
          <p:cNvSpPr>
            <a:spLocks noChangeArrowheads="1"/>
          </p:cNvSpPr>
          <p:nvPr/>
        </p:nvSpPr>
        <p:spPr bwMode="auto">
          <a:xfrm>
            <a:off x="3808412" y="3086100"/>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1995" name="Object 18"/>
          <p:cNvGraphicFramePr>
            <a:graphicFrameLocks noChangeAspect="1"/>
          </p:cNvGraphicFramePr>
          <p:nvPr/>
        </p:nvGraphicFramePr>
        <p:xfrm>
          <a:off x="2284412" y="4419601"/>
          <a:ext cx="7772400" cy="1165225"/>
        </p:xfrm>
        <a:graphic>
          <a:graphicData uri="http://schemas.openxmlformats.org/presentationml/2006/ole">
            <mc:AlternateContent xmlns:mc="http://schemas.openxmlformats.org/markup-compatibility/2006">
              <mc:Choice xmlns:v="urn:schemas-microsoft-com:vml" Requires="v">
                <p:oleObj spid="_x0000_s21527" name="Picture" r:id="rId6" imgW="4575048" imgH="685800" progId="Word.Picture.8">
                  <p:embed/>
                </p:oleObj>
              </mc:Choice>
              <mc:Fallback>
                <p:oleObj name="Picture" r:id="rId6" imgW="4575048" imgH="685800" progId="Word.Picture.8">
                  <p:embed/>
                  <p:pic>
                    <p:nvPicPr>
                      <p:cNvPr id="41995"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4412" y="4419601"/>
                        <a:ext cx="77724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4155645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normAutofit/>
          </a:bodyPr>
          <a:lstStyle/>
          <a:p>
            <a:r>
              <a:rPr lang="en-US" altLang="en-US" smtClean="0"/>
              <a:t>Increment and</a:t>
            </a:r>
            <a:br>
              <a:rPr lang="en-US" altLang="en-US" smtClean="0"/>
            </a:br>
            <a:r>
              <a:rPr lang="en-US" altLang="en-US" smtClean="0"/>
              <a:t>Decrement Operators, cont.</a:t>
            </a:r>
          </a:p>
        </p:txBody>
      </p:sp>
      <p:sp>
        <p:nvSpPr>
          <p:cNvPr id="2" name="Content Placeholder 1"/>
          <p:cNvSpPr>
            <a:spLocks noGrp="1"/>
          </p:cNvSpPr>
          <p:nvPr>
            <p:ph idx="1"/>
          </p:nvPr>
        </p:nvSpPr>
        <p:spPr/>
        <p:txBody>
          <a:bodyPr/>
          <a:lstStyle/>
          <a:p>
            <a:endParaRPr lang="en-US"/>
          </a:p>
        </p:txBody>
      </p:sp>
      <p:sp>
        <p:nvSpPr>
          <p:cNvPr id="4301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2C5D73-4D9A-4E9C-B2A5-852F06EA0FED}" type="slidenum">
              <a:rPr lang="en-US" altLang="en-US" sz="1400"/>
              <a:pPr>
                <a:spcBef>
                  <a:spcPct val="0"/>
                </a:spcBef>
                <a:buClrTx/>
                <a:buSzTx/>
                <a:buFontTx/>
                <a:buNone/>
              </a:pPr>
              <a:t>38</a:t>
            </a:fld>
            <a:endParaRPr lang="en-US" altLang="en-US" sz="1400"/>
          </a:p>
        </p:txBody>
      </p:sp>
      <p:sp>
        <p:nvSpPr>
          <p:cNvPr id="43012" name="Rectangle 4"/>
          <p:cNvSpPr>
            <a:spLocks noChangeArrowheads="1"/>
          </p:cNvSpPr>
          <p:nvPr/>
        </p:nvSpPr>
        <p:spPr bwMode="auto">
          <a:xfrm>
            <a:off x="2055812" y="2057400"/>
            <a:ext cx="7848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500">
                <a:cs typeface="Times New Roman" panose="02020603050405020304" pitchFamily="18" charset="0"/>
              </a:rPr>
              <a:t>Using increment and decrement operators makes expressions short, but it also makes them complex and difficult to read. Avoid using these operators in expressions that modify multiple variables, or the same variable for multiple times such as this: </a:t>
            </a:r>
            <a:r>
              <a:rPr lang="en-US" altLang="en-US" sz="2500" u="sng">
                <a:cs typeface="Times New Roman" panose="02020603050405020304" pitchFamily="18" charset="0"/>
              </a:rPr>
              <a:t>int k = ++i + i</a:t>
            </a:r>
            <a:r>
              <a:rPr lang="en-US" altLang="en-US" sz="2500">
                <a:cs typeface="Times New Roman" panose="02020603050405020304" pitchFamily="18" charset="0"/>
              </a:rPr>
              <a:t>. </a:t>
            </a:r>
          </a:p>
        </p:txBody>
      </p:sp>
    </p:spTree>
    <p:extLst>
      <p:ext uri="{BB962C8B-B14F-4D97-AF65-F5344CB8AC3E}">
        <p14:creationId xmlns:p14="http://schemas.microsoft.com/office/powerpoint/2010/main" val="245215938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ltLang="en-US"/>
              <a:t>Assignment Expressions and Assignment Statements</a:t>
            </a:r>
          </a:p>
        </p:txBody>
      </p:sp>
      <p:sp>
        <p:nvSpPr>
          <p:cNvPr id="44036" name="Rectangle 4"/>
          <p:cNvSpPr>
            <a:spLocks noGrp="1" noChangeArrowheads="1"/>
          </p:cNvSpPr>
          <p:nvPr>
            <p:ph idx="1"/>
          </p:nvPr>
        </p:nvSpPr>
        <p:spPr/>
        <p:txBody>
          <a:bodyPr>
            <a:normAutofit/>
          </a:bodyPr>
          <a:lstStyle/>
          <a:p>
            <a:pPr marL="0" indent="0">
              <a:buNone/>
            </a:pPr>
            <a:r>
              <a:rPr lang="en-US" altLang="en-US" sz="2800">
                <a:cs typeface="Times New Roman" panose="02020603050405020304" pitchFamily="18" charset="0"/>
              </a:rPr>
              <a:t>Prior to Java 2, all the expressions can be used as statements. Since Java 2, only the following types of expressions can be statements:</a:t>
            </a:r>
          </a:p>
          <a:p>
            <a:pPr marL="0" indent="0">
              <a:buNone/>
            </a:pPr>
            <a:r>
              <a:rPr lang="en-US" altLang="en-US" sz="2800">
                <a:cs typeface="Times New Roman" panose="02020603050405020304" pitchFamily="18" charset="0"/>
              </a:rPr>
              <a:t>variable op= expression; // Where op is +, -, *, /, or %</a:t>
            </a:r>
          </a:p>
          <a:p>
            <a:pPr marL="0" indent="0">
              <a:buNone/>
            </a:pPr>
            <a:r>
              <a:rPr lang="en-US" altLang="en-US" sz="2800">
                <a:cs typeface="Times New Roman" panose="02020603050405020304" pitchFamily="18" charset="0"/>
              </a:rPr>
              <a:t>++variable;</a:t>
            </a:r>
          </a:p>
          <a:p>
            <a:pPr marL="0" indent="0">
              <a:buNone/>
            </a:pPr>
            <a:r>
              <a:rPr lang="en-US" altLang="en-US" sz="2800">
                <a:cs typeface="Times New Roman" panose="02020603050405020304" pitchFamily="18" charset="0"/>
              </a:rPr>
              <a:t>variable++;</a:t>
            </a:r>
          </a:p>
          <a:p>
            <a:pPr marL="0" indent="0">
              <a:buNone/>
            </a:pPr>
            <a:r>
              <a:rPr lang="en-US" altLang="en-US" sz="2800">
                <a:cs typeface="Times New Roman" panose="02020603050405020304" pitchFamily="18" charset="0"/>
              </a:rPr>
              <a:t>--variable;</a:t>
            </a:r>
          </a:p>
          <a:p>
            <a:pPr marL="0" indent="0">
              <a:buNone/>
            </a:pPr>
            <a:r>
              <a:rPr lang="en-US" altLang="en-US" sz="2800">
                <a:cs typeface="Times New Roman" panose="02020603050405020304" pitchFamily="18" charset="0"/>
              </a:rPr>
              <a:t>variable--;</a:t>
            </a:r>
            <a:endParaRPr lang="en-US" altLang="en-US" sz="2800"/>
          </a:p>
        </p:txBody>
      </p:sp>
      <p:sp>
        <p:nvSpPr>
          <p:cNvPr id="4403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382417-E8D4-4CAD-A3AA-9D18543986DB}" type="slidenum">
              <a:rPr lang="en-US" altLang="en-US" sz="1400"/>
              <a:pPr>
                <a:spcBef>
                  <a:spcPct val="0"/>
                </a:spcBef>
                <a:buClrTx/>
                <a:buSzTx/>
                <a:buFontTx/>
                <a:buNone/>
              </a:pPr>
              <a:t>39</a:t>
            </a:fld>
            <a:endParaRPr lang="en-US" altLang="en-US" sz="1400"/>
          </a:p>
        </p:txBody>
      </p:sp>
    </p:spTree>
    <p:extLst>
      <p:ext uri="{BB962C8B-B14F-4D97-AF65-F5344CB8AC3E}">
        <p14:creationId xmlns:p14="http://schemas.microsoft.com/office/powerpoint/2010/main" val="309506361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95F8403-5603-4607-B98D-514AC56F9D93}" type="slidenum">
              <a:rPr lang="en-US" altLang="en-US" sz="1400"/>
              <a:pPr>
                <a:spcBef>
                  <a:spcPct val="0"/>
                </a:spcBef>
                <a:buClrTx/>
                <a:buSzTx/>
                <a:buFontTx/>
                <a:buNone/>
              </a:pPr>
              <a:t>4</a:t>
            </a:fld>
            <a:endParaRPr lang="en-US" altLang="en-US" sz="1400"/>
          </a:p>
        </p:txBody>
      </p:sp>
      <p:sp>
        <p:nvSpPr>
          <p:cNvPr id="8195" name="Rectangle 2"/>
          <p:cNvSpPr>
            <a:spLocks noGrp="1" noChangeArrowheads="1"/>
          </p:cNvSpPr>
          <p:nvPr>
            <p:ph type="title"/>
          </p:nvPr>
        </p:nvSpPr>
        <p:spPr>
          <a:xfrm>
            <a:off x="2208212" y="304800"/>
            <a:ext cx="7772400" cy="533400"/>
          </a:xfrm>
          <a:noFill/>
        </p:spPr>
        <p:txBody>
          <a:bodyPr>
            <a:normAutofit fontScale="90000"/>
          </a:bodyPr>
          <a:lstStyle/>
          <a:p>
            <a:r>
              <a:rPr lang="en-US" altLang="en-US" sz="4300"/>
              <a:t>Trace a Program Execution</a:t>
            </a:r>
          </a:p>
        </p:txBody>
      </p:sp>
      <p:sp>
        <p:nvSpPr>
          <p:cNvPr id="8196" name="Rectangle 3"/>
          <p:cNvSpPr>
            <a:spLocks noGrp="1" noChangeArrowheads="1"/>
          </p:cNvSpPr>
          <p:nvPr>
            <p:ph type="body" idx="1"/>
          </p:nvPr>
        </p:nvSpPr>
        <p:spPr>
          <a:xfrm>
            <a:off x="1674812" y="1066800"/>
            <a:ext cx="5562600" cy="5181600"/>
          </a:xfrm>
        </p:spPr>
        <p:txBody>
          <a:bodyPr>
            <a:normAutofit fontScale="47500" lnSpcReduction="20000"/>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8197" name="Rectangle 8"/>
          <p:cNvSpPr>
            <a:spLocks noChangeArrowheads="1"/>
          </p:cNvSpPr>
          <p:nvPr/>
        </p:nvSpPr>
        <p:spPr bwMode="auto">
          <a:xfrm>
            <a:off x="8359775" y="1854200"/>
            <a:ext cx="152400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8198" name="Text Box 9"/>
          <p:cNvSpPr txBox="1">
            <a:spLocks noChangeArrowheads="1"/>
          </p:cNvSpPr>
          <p:nvPr/>
        </p:nvSpPr>
        <p:spPr bwMode="auto">
          <a:xfrm>
            <a:off x="7542212" y="1828801"/>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8199" name="Rectangle 10"/>
          <p:cNvSpPr>
            <a:spLocks noChangeArrowheads="1"/>
          </p:cNvSpPr>
          <p:nvPr/>
        </p:nvSpPr>
        <p:spPr bwMode="auto">
          <a:xfrm>
            <a:off x="1853108" y="1905001"/>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86380" name="AutoShape 12"/>
          <p:cNvSpPr>
            <a:spLocks noChangeArrowheads="1"/>
          </p:cNvSpPr>
          <p:nvPr/>
        </p:nvSpPr>
        <p:spPr bwMode="auto">
          <a:xfrm>
            <a:off x="8283576" y="893763"/>
            <a:ext cx="1881187" cy="615950"/>
          </a:xfrm>
          <a:prstGeom prst="wedgeRoundRectCallout">
            <a:avLst>
              <a:gd name="adj1" fmla="val -32870"/>
              <a:gd name="adj2" fmla="val 12242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allocate memory for radius</a:t>
            </a:r>
          </a:p>
        </p:txBody>
      </p:sp>
      <p:sp>
        <p:nvSpPr>
          <p:cNvPr id="8201" name="Rectangle 13"/>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924239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6380"/>
                                        </p:tgtEl>
                                        <p:attrNameLst>
                                          <p:attrName>style.visibility</p:attrName>
                                        </p:attrNameLst>
                                      </p:cBhvr>
                                      <p:to>
                                        <p:strVal val="visible"/>
                                      </p:to>
                                    </p:set>
                                    <p:anim calcmode="lin" valueType="num">
                                      <p:cBhvr additive="base">
                                        <p:cTn id="7" dur="500" fill="hold"/>
                                        <p:tgtEl>
                                          <p:spTgt spid="186380"/>
                                        </p:tgtEl>
                                        <p:attrNameLst>
                                          <p:attrName>ppt_x</p:attrName>
                                        </p:attrNameLst>
                                      </p:cBhvr>
                                      <p:tavLst>
                                        <p:tav tm="0">
                                          <p:val>
                                            <p:strVal val="0-#ppt_w/2"/>
                                          </p:val>
                                        </p:tav>
                                        <p:tav tm="100000">
                                          <p:val>
                                            <p:strVal val="#ppt_x"/>
                                          </p:val>
                                        </p:tav>
                                      </p:tavLst>
                                    </p:anim>
                                    <p:anim calcmode="lin" valueType="num">
                                      <p:cBhvr additive="base">
                                        <p:cTn id="8" dur="500" fill="hold"/>
                                        <p:tgtEl>
                                          <p:spTgt spid="186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noFill/>
        </p:spPr>
        <p:txBody>
          <a:bodyPr/>
          <a:lstStyle/>
          <a:p>
            <a:r>
              <a:rPr lang="en-US" altLang="en-US" smtClean="0"/>
              <a:t>Numeric Type Conversion</a:t>
            </a:r>
          </a:p>
        </p:txBody>
      </p:sp>
      <p:sp>
        <p:nvSpPr>
          <p:cNvPr id="45060" name="Rectangle 3"/>
          <p:cNvSpPr>
            <a:spLocks noGrp="1" noChangeArrowheads="1"/>
          </p:cNvSpPr>
          <p:nvPr>
            <p:ph idx="1"/>
          </p:nvPr>
        </p:nvSpPr>
        <p:spPr>
          <a:noFill/>
        </p:spPr>
        <p:txBody>
          <a:bodyPr/>
          <a:lstStyle/>
          <a:p>
            <a:pPr algn="just">
              <a:buFont typeface="Monotype Sorts" pitchFamily="2" charset="2"/>
              <a:buNone/>
            </a:pPr>
            <a:r>
              <a:rPr lang="en-US" altLang="en-US" sz="3600"/>
              <a:t>Consider the following statements:</a:t>
            </a:r>
          </a:p>
          <a:p>
            <a:pPr algn="just">
              <a:spcBef>
                <a:spcPct val="100000"/>
              </a:spcBef>
              <a:buFont typeface="Monotype Sorts" pitchFamily="2" charset="2"/>
              <a:buNone/>
            </a:pPr>
            <a:r>
              <a:rPr lang="en-US" altLang="en-US" smtClean="0">
                <a:latin typeface="Courier New" panose="02070309020205020404" pitchFamily="49" charset="0"/>
              </a:rPr>
              <a:t>byte i = 100;</a:t>
            </a:r>
          </a:p>
          <a:p>
            <a:pPr algn="just">
              <a:buFont typeface="Monotype Sorts" pitchFamily="2" charset="2"/>
              <a:buNone/>
            </a:pPr>
            <a:r>
              <a:rPr lang="en-US" altLang="en-US" smtClean="0">
                <a:latin typeface="Courier New" panose="02070309020205020404" pitchFamily="49" charset="0"/>
              </a:rPr>
              <a:t>long k = i * 3 + 4;</a:t>
            </a:r>
          </a:p>
          <a:p>
            <a:pPr algn="just">
              <a:buFont typeface="Monotype Sorts" pitchFamily="2" charset="2"/>
              <a:buNone/>
            </a:pPr>
            <a:r>
              <a:rPr lang="en-US" altLang="en-US" smtClean="0">
                <a:latin typeface="Courier New" panose="02070309020205020404" pitchFamily="49" charset="0"/>
              </a:rPr>
              <a:t>double d = i * 3.1 + k / 2;</a:t>
            </a:r>
          </a:p>
          <a:p>
            <a:pPr algn="just">
              <a:buFont typeface="Monotype Sorts" pitchFamily="2" charset="2"/>
              <a:buNone/>
            </a:pPr>
            <a:endParaRPr lang="en-US" altLang="en-US" sz="3600">
              <a:latin typeface="Book Antiqua" panose="02040602050305030304" pitchFamily="18" charset="0"/>
            </a:endParaRPr>
          </a:p>
        </p:txBody>
      </p:sp>
      <p:sp>
        <p:nvSpPr>
          <p:cNvPr id="4505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FFE7DE2-8557-4F4E-BFA4-C7E001202DEB}" type="slidenum">
              <a:rPr lang="en-US" altLang="en-US" sz="1400"/>
              <a:pPr>
                <a:spcBef>
                  <a:spcPct val="0"/>
                </a:spcBef>
                <a:buClrTx/>
                <a:buSzTx/>
                <a:buFontTx/>
                <a:buNone/>
              </a:pPr>
              <a:t>40</a:t>
            </a:fld>
            <a:endParaRPr lang="en-US" altLang="en-US" sz="1400"/>
          </a:p>
        </p:txBody>
      </p:sp>
    </p:spTree>
    <p:extLst>
      <p:ext uri="{BB962C8B-B14F-4D97-AF65-F5344CB8AC3E}">
        <p14:creationId xmlns:p14="http://schemas.microsoft.com/office/powerpoint/2010/main" val="266925033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noFill/>
        </p:spPr>
        <p:txBody>
          <a:bodyPr/>
          <a:lstStyle/>
          <a:p>
            <a:r>
              <a:rPr lang="en-US" altLang="en-US" smtClean="0"/>
              <a:t>Conversion Rules</a:t>
            </a:r>
          </a:p>
        </p:txBody>
      </p:sp>
      <p:sp>
        <p:nvSpPr>
          <p:cNvPr id="46084" name="Rectangle 3"/>
          <p:cNvSpPr>
            <a:spLocks noGrp="1" noChangeArrowheads="1"/>
          </p:cNvSpPr>
          <p:nvPr>
            <p:ph idx="1"/>
          </p:nvPr>
        </p:nvSpPr>
        <p:spPr>
          <a:noFill/>
        </p:spPr>
        <p:txBody>
          <a:bodyPr/>
          <a:lstStyle/>
          <a:p>
            <a:pPr marL="630238" indent="-630238">
              <a:spcBef>
                <a:spcPct val="0"/>
              </a:spcBef>
              <a:buNone/>
            </a:pPr>
            <a:r>
              <a:rPr lang="en-US" altLang="en-US" sz="2800"/>
              <a:t>	When performing a binary operation involving two operands of different types, Java automatically converts the operand based on the following rules:</a:t>
            </a:r>
          </a:p>
          <a:p>
            <a:pPr marL="630238" indent="-630238">
              <a:spcBef>
                <a:spcPct val="0"/>
              </a:spcBef>
              <a:buClrTx/>
              <a:buSzTx/>
              <a:buNone/>
            </a:pPr>
            <a:r>
              <a:rPr lang="en-US" altLang="en-US" sz="2800"/>
              <a:t> </a:t>
            </a:r>
          </a:p>
          <a:p>
            <a:pPr marL="630238" indent="-630238">
              <a:spcBef>
                <a:spcPct val="0"/>
              </a:spcBef>
              <a:buClrTx/>
              <a:buSzTx/>
              <a:buNone/>
            </a:pPr>
            <a:r>
              <a:rPr lang="en-US" altLang="en-US" sz="2800"/>
              <a:t>1.    If one of the operands is double, the other is converted into double.</a:t>
            </a:r>
          </a:p>
          <a:p>
            <a:pPr marL="630238" indent="-630238">
              <a:spcBef>
                <a:spcPct val="0"/>
              </a:spcBef>
              <a:buClrTx/>
              <a:buSzTx/>
              <a:buNone/>
            </a:pPr>
            <a:r>
              <a:rPr lang="en-US" altLang="en-US" sz="2800"/>
              <a:t>2.    Otherwise, if one of the operands is float, the other is converted into float.</a:t>
            </a:r>
          </a:p>
          <a:p>
            <a:pPr marL="630238" indent="-630238">
              <a:spcBef>
                <a:spcPct val="0"/>
              </a:spcBef>
              <a:buClrTx/>
              <a:buSzTx/>
              <a:buNone/>
            </a:pPr>
            <a:r>
              <a:rPr lang="en-US" altLang="en-US" sz="2800"/>
              <a:t>3.    Otherwise, if one of the operands is long, the other is converted into long.</a:t>
            </a:r>
          </a:p>
          <a:p>
            <a:pPr marL="630238" indent="-630238">
              <a:spcBef>
                <a:spcPct val="0"/>
              </a:spcBef>
              <a:buClrTx/>
              <a:buSzTx/>
              <a:buNone/>
            </a:pPr>
            <a:r>
              <a:rPr lang="en-US" altLang="en-US" sz="2800"/>
              <a:t>4.    Otherwise, both operands are converted into int.</a:t>
            </a:r>
          </a:p>
        </p:txBody>
      </p:sp>
      <p:sp>
        <p:nvSpPr>
          <p:cNvPr id="4608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BF574B2-0142-4D4D-A56E-A6C8BF3ACB3D}" type="slidenum">
              <a:rPr lang="en-US" altLang="en-US" sz="1400"/>
              <a:pPr>
                <a:spcBef>
                  <a:spcPct val="0"/>
                </a:spcBef>
                <a:buClrTx/>
                <a:buSzTx/>
                <a:buFontTx/>
                <a:buNone/>
              </a:pPr>
              <a:t>41</a:t>
            </a:fld>
            <a:endParaRPr lang="en-US" altLang="en-US" sz="1400"/>
          </a:p>
        </p:txBody>
      </p:sp>
    </p:spTree>
    <p:extLst>
      <p:ext uri="{BB962C8B-B14F-4D97-AF65-F5344CB8AC3E}">
        <p14:creationId xmlns:p14="http://schemas.microsoft.com/office/powerpoint/2010/main" val="67570075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D87F4A9-2AF7-4576-8CA6-F5A75AEBADA7}" type="slidenum">
              <a:rPr lang="en-US" altLang="en-US" sz="1400"/>
              <a:pPr>
                <a:spcBef>
                  <a:spcPct val="0"/>
                </a:spcBef>
                <a:buClrTx/>
                <a:buSzTx/>
                <a:buFontTx/>
                <a:buNone/>
              </a:pPr>
              <a:t>42</a:t>
            </a:fld>
            <a:endParaRPr lang="en-US" altLang="en-US" sz="1400"/>
          </a:p>
        </p:txBody>
      </p:sp>
      <p:sp>
        <p:nvSpPr>
          <p:cNvPr id="47107" name="Rectangle 2"/>
          <p:cNvSpPr>
            <a:spLocks noGrp="1" noChangeArrowheads="1"/>
          </p:cNvSpPr>
          <p:nvPr>
            <p:ph type="title"/>
          </p:nvPr>
        </p:nvSpPr>
        <p:spPr>
          <a:xfrm>
            <a:off x="2208212" y="203201"/>
            <a:ext cx="7772400" cy="652463"/>
          </a:xfrm>
          <a:noFill/>
        </p:spPr>
        <p:txBody>
          <a:bodyPr/>
          <a:lstStyle/>
          <a:p>
            <a:r>
              <a:rPr lang="en-US" altLang="en-US"/>
              <a:t>Type Casting</a:t>
            </a:r>
          </a:p>
        </p:txBody>
      </p:sp>
      <p:sp>
        <p:nvSpPr>
          <p:cNvPr id="47108" name="Rectangle 3"/>
          <p:cNvSpPr>
            <a:spLocks noGrp="1" noChangeArrowheads="1"/>
          </p:cNvSpPr>
          <p:nvPr>
            <p:ph type="body" idx="1"/>
          </p:nvPr>
        </p:nvSpPr>
        <p:spPr>
          <a:xfrm>
            <a:off x="1754187" y="1085851"/>
            <a:ext cx="8610600" cy="3173413"/>
          </a:xfrm>
          <a:noFill/>
        </p:spPr>
        <p:txBody>
          <a:bodyPr>
            <a:normAutofit fontScale="77500" lnSpcReduction="20000"/>
          </a:bodyPr>
          <a:lstStyle/>
          <a:p>
            <a:pPr algn="just">
              <a:lnSpc>
                <a:spcPct val="80000"/>
              </a:lnSpc>
              <a:buFont typeface="Monotype Sorts" pitchFamily="2" charset="2"/>
              <a:buNone/>
            </a:pPr>
            <a:r>
              <a:rPr lang="en-US" altLang="en-US" sz="2600"/>
              <a:t>Implicit casting</a:t>
            </a:r>
          </a:p>
          <a:p>
            <a:pPr>
              <a:lnSpc>
                <a:spcPct val="80000"/>
              </a:lnSpc>
              <a:buFont typeface="Monotype Sorts" pitchFamily="2" charset="2"/>
              <a:buNone/>
            </a:pPr>
            <a:r>
              <a:rPr lang="en-US" altLang="en-US" sz="2600" b="1">
                <a:latin typeface="Courier New" panose="02070309020205020404" pitchFamily="49" charset="0"/>
              </a:rPr>
              <a:t>  double d = 3; </a:t>
            </a:r>
            <a:r>
              <a:rPr lang="en-US" altLang="en-US" sz="2600"/>
              <a:t>(type widening)</a:t>
            </a:r>
          </a:p>
          <a:p>
            <a:pPr algn="just">
              <a:lnSpc>
                <a:spcPct val="80000"/>
              </a:lnSpc>
              <a:buFont typeface="Monotype Sorts" pitchFamily="2" charset="2"/>
              <a:buNone/>
            </a:pPr>
            <a:endParaRPr lang="en-US" altLang="en-US" sz="2600">
              <a:latin typeface="Courier New" panose="02070309020205020404" pitchFamily="49" charset="0"/>
            </a:endParaRPr>
          </a:p>
          <a:p>
            <a:pPr algn="just">
              <a:lnSpc>
                <a:spcPct val="80000"/>
              </a:lnSpc>
              <a:buFont typeface="Monotype Sorts" pitchFamily="2" charset="2"/>
              <a:buNone/>
            </a:pPr>
            <a:r>
              <a:rPr lang="en-US" altLang="en-US" sz="2600"/>
              <a:t>Explicit casting</a:t>
            </a:r>
          </a:p>
          <a:p>
            <a:pPr>
              <a:lnSpc>
                <a:spcPct val="80000"/>
              </a:lnSpc>
              <a:buFont typeface="Monotype Sorts" pitchFamily="2" charset="2"/>
              <a:buNone/>
            </a:pPr>
            <a:r>
              <a:rPr lang="en-US" altLang="en-US" sz="2600" b="1">
                <a:latin typeface="Courier New" panose="02070309020205020404" pitchFamily="49" charset="0"/>
              </a:rPr>
              <a:t>  int i = (int)3.0; </a:t>
            </a:r>
            <a:r>
              <a:rPr lang="en-US" altLang="en-US" sz="2600"/>
              <a:t>(type narrowing)</a:t>
            </a:r>
          </a:p>
          <a:p>
            <a:pPr>
              <a:lnSpc>
                <a:spcPct val="80000"/>
              </a:lnSpc>
              <a:buFont typeface="Monotype Sorts" pitchFamily="2" charset="2"/>
              <a:buNone/>
            </a:pPr>
            <a:r>
              <a:rPr lang="en-US" altLang="en-US" sz="2600" b="1">
                <a:latin typeface="Courier New" panose="02070309020205020404" pitchFamily="49" charset="0"/>
              </a:rPr>
              <a:t>  int i = (int)3.9; </a:t>
            </a:r>
            <a:r>
              <a:rPr lang="en-US" altLang="en-US" sz="2600"/>
              <a:t>(Fraction part is truncated)</a:t>
            </a:r>
          </a:p>
          <a:p>
            <a:pPr>
              <a:lnSpc>
                <a:spcPct val="80000"/>
              </a:lnSpc>
              <a:buFont typeface="Monotype Sorts" pitchFamily="2" charset="2"/>
              <a:buNone/>
            </a:pPr>
            <a:r>
              <a:rPr lang="en-US" altLang="en-US" sz="2600"/>
              <a:t> </a:t>
            </a:r>
          </a:p>
          <a:p>
            <a:pPr algn="just">
              <a:lnSpc>
                <a:spcPct val="80000"/>
              </a:lnSpc>
              <a:buFont typeface="Monotype Sorts" pitchFamily="2" charset="2"/>
              <a:buNone/>
            </a:pPr>
            <a:r>
              <a:rPr lang="en-US" altLang="en-US" sz="2600"/>
              <a:t>What is wrong?	int x = 5 / 2.0;</a:t>
            </a:r>
          </a:p>
        </p:txBody>
      </p:sp>
      <p:sp>
        <p:nvSpPr>
          <p:cNvPr id="47109" name="Rectangle 7"/>
          <p:cNvSpPr>
            <a:spLocks noChangeArrowheads="1"/>
          </p:cNvSpPr>
          <p:nvPr/>
        </p:nvSpPr>
        <p:spPr bwMode="auto">
          <a:xfrm>
            <a:off x="1522413" y="2889836"/>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7110" name="Object 6"/>
          <p:cNvGraphicFramePr>
            <a:graphicFrameLocks noChangeAspect="1"/>
          </p:cNvGraphicFramePr>
          <p:nvPr/>
        </p:nvGraphicFramePr>
        <p:xfrm>
          <a:off x="2066925" y="4505326"/>
          <a:ext cx="7861300" cy="1717675"/>
        </p:xfrm>
        <a:graphic>
          <a:graphicData uri="http://schemas.openxmlformats.org/presentationml/2006/ole">
            <mc:AlternateContent xmlns:mc="http://schemas.openxmlformats.org/markup-compatibility/2006">
              <mc:Choice xmlns:v="urn:schemas-microsoft-com:vml" Requires="v">
                <p:oleObj spid="_x0000_s22540" name="Picture" r:id="rId3" imgW="3378200" imgH="736600" progId="Word.Picture.8">
                  <p:embed/>
                </p:oleObj>
              </mc:Choice>
              <mc:Fallback>
                <p:oleObj name="Picture" r:id="rId3" imgW="3378200" imgH="736600" progId="Word.Picture.8">
                  <p:embed/>
                  <p:pic>
                    <p:nvPicPr>
                      <p:cNvPr id="4711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6925" y="4505326"/>
                        <a:ext cx="78613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8327710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noFill/>
        </p:spPr>
        <p:txBody>
          <a:bodyPr/>
          <a:lstStyle/>
          <a:p>
            <a:r>
              <a:rPr lang="en-US" altLang="en-US"/>
              <a:t>Problem: Keeping Two Digits After Decimal Points</a:t>
            </a:r>
          </a:p>
        </p:txBody>
      </p:sp>
      <p:sp>
        <p:nvSpPr>
          <p:cNvPr id="48132" name="Rectangle 3"/>
          <p:cNvSpPr>
            <a:spLocks noGrp="1" noChangeArrowheads="1"/>
          </p:cNvSpPr>
          <p:nvPr>
            <p:ph idx="1"/>
          </p:nvPr>
        </p:nvSpPr>
        <p:spPr>
          <a:noFill/>
        </p:spPr>
        <p:txBody>
          <a:bodyPr/>
          <a:lstStyle/>
          <a:p>
            <a:pPr marL="0" indent="0">
              <a:spcBef>
                <a:spcPct val="0"/>
              </a:spcBef>
              <a:buNone/>
            </a:pPr>
            <a:r>
              <a:rPr lang="en-US" altLang="en-US" smtClean="0"/>
              <a:t>Write a program that displays the sales tax with two digits after the decimal point.</a:t>
            </a:r>
          </a:p>
        </p:txBody>
      </p:sp>
      <p:sp>
        <p:nvSpPr>
          <p:cNvPr id="4813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03F2691-3C7B-4CA6-84C4-46AF87CE551E}" type="slidenum">
              <a:rPr lang="en-US" altLang="en-US" sz="1400"/>
              <a:pPr>
                <a:spcBef>
                  <a:spcPct val="0"/>
                </a:spcBef>
                <a:buClrTx/>
                <a:buSzTx/>
                <a:buFontTx/>
                <a:buNone/>
              </a:pPr>
              <a:t>43</a:t>
            </a:fld>
            <a:endParaRPr lang="en-US" altLang="en-US" sz="1400"/>
          </a:p>
        </p:txBody>
      </p:sp>
      <p:sp>
        <p:nvSpPr>
          <p:cNvPr id="48133" name="Rectangle 4"/>
          <p:cNvSpPr>
            <a:spLocks noChangeArrowheads="1"/>
          </p:cNvSpPr>
          <p:nvPr/>
        </p:nvSpPr>
        <p:spPr bwMode="auto">
          <a:xfrm>
            <a:off x="3713162" y="2881313"/>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49861" name="AutoShape 5">
            <a:hlinkClick r:id="" action="ppaction://noaction" highlightClick="1"/>
          </p:cNvPr>
          <p:cNvSpPr>
            <a:spLocks noChangeArrowheads="1"/>
          </p:cNvSpPr>
          <p:nvPr/>
        </p:nvSpPr>
        <p:spPr bwMode="auto">
          <a:xfrm>
            <a:off x="2868612" y="4195764"/>
            <a:ext cx="3346450" cy="522287"/>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sz="2400">
                <a:solidFill>
                  <a:schemeClr val="accent1"/>
                </a:solidFill>
                <a:latin typeface="Book Antiqua" pitchFamily="18" charset="0"/>
                <a:hlinkClick r:id="rId2" action="ppaction://program"/>
              </a:rPr>
              <a:t>SalesTax</a:t>
            </a:r>
            <a:endParaRPr lang="en-US" sz="2400">
              <a:solidFill>
                <a:schemeClr val="accent1"/>
              </a:solidFill>
            </a:endParaRPr>
          </a:p>
        </p:txBody>
      </p:sp>
      <p:sp>
        <p:nvSpPr>
          <p:cNvPr id="48135" name="AutoShape 6">
            <a:hlinkClick r:id="rId3" action="ppaction://program" highlightClick="1"/>
          </p:cNvPr>
          <p:cNvSpPr>
            <a:spLocks noChangeArrowheads="1"/>
          </p:cNvSpPr>
          <p:nvPr/>
        </p:nvSpPr>
        <p:spPr bwMode="auto">
          <a:xfrm>
            <a:off x="6594475" y="4235450"/>
            <a:ext cx="16002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8136" name="Rectangle 7"/>
          <p:cNvSpPr>
            <a:spLocks noChangeArrowheads="1"/>
          </p:cNvSpPr>
          <p:nvPr/>
        </p:nvSpPr>
        <p:spPr bwMode="auto">
          <a:xfrm>
            <a:off x="1522413" y="31454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8137" name="AutoShape 10">
            <a:hlinkClick r:id="rId4" highlightClick="1"/>
          </p:cNvPr>
          <p:cNvSpPr>
            <a:spLocks noChangeArrowheads="1"/>
          </p:cNvSpPr>
          <p:nvPr/>
        </p:nvSpPr>
        <p:spPr bwMode="auto">
          <a:xfrm>
            <a:off x="2176463" y="419735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extLst>
      <p:ext uri="{BB962C8B-B14F-4D97-AF65-F5344CB8AC3E}">
        <p14:creationId xmlns:p14="http://schemas.microsoft.com/office/powerpoint/2010/main" val="170381445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noFill/>
        </p:spPr>
        <p:txBody>
          <a:bodyPr>
            <a:normAutofit/>
          </a:bodyPr>
          <a:lstStyle/>
          <a:p>
            <a:r>
              <a:rPr lang="en-US" altLang="en-US" smtClean="0"/>
              <a:t>Casting in an Augmented Expression </a:t>
            </a:r>
          </a:p>
        </p:txBody>
      </p:sp>
      <p:sp>
        <p:nvSpPr>
          <p:cNvPr id="49156" name="Rectangle 3"/>
          <p:cNvSpPr>
            <a:spLocks noGrp="1" noChangeArrowheads="1"/>
          </p:cNvSpPr>
          <p:nvPr>
            <p:ph idx="1"/>
          </p:nvPr>
        </p:nvSpPr>
        <p:spPr>
          <a:noFill/>
        </p:spPr>
        <p:txBody>
          <a:bodyPr/>
          <a:lstStyle/>
          <a:p>
            <a:pPr marL="0" indent="0">
              <a:buNone/>
            </a:pPr>
            <a:r>
              <a:rPr lang="en-US" altLang="en-US" smtClean="0"/>
              <a:t>In Java, an augmented expression of the form </a:t>
            </a:r>
            <a:r>
              <a:rPr lang="en-US" altLang="en-US" b="1" smtClean="0"/>
              <a:t>x1 op= x2</a:t>
            </a:r>
            <a:r>
              <a:rPr lang="en-US" altLang="en-US" smtClean="0"/>
              <a:t> is implemented as </a:t>
            </a:r>
            <a:r>
              <a:rPr lang="en-US" altLang="en-US" b="1" smtClean="0"/>
              <a:t>x1 = (T)(x1 op x2)</a:t>
            </a:r>
            <a:r>
              <a:rPr lang="en-US" altLang="en-US" smtClean="0"/>
              <a:t>, where </a:t>
            </a:r>
            <a:r>
              <a:rPr lang="en-US" altLang="en-US" b="1" smtClean="0"/>
              <a:t>T</a:t>
            </a:r>
            <a:r>
              <a:rPr lang="en-US" altLang="en-US" smtClean="0"/>
              <a:t> is the type for </a:t>
            </a:r>
            <a:r>
              <a:rPr lang="en-US" altLang="en-US" b="1" smtClean="0"/>
              <a:t>x1</a:t>
            </a:r>
            <a:r>
              <a:rPr lang="en-US" altLang="en-US" smtClean="0"/>
              <a:t>. Therefore, the following code is correct.</a:t>
            </a:r>
            <a:endParaRPr lang="en-US" altLang="en-US" b="1" smtClean="0"/>
          </a:p>
          <a:p>
            <a:pPr marL="0" indent="0">
              <a:buNone/>
            </a:pPr>
            <a:r>
              <a:rPr lang="en-US" altLang="en-US" b="1" smtClean="0"/>
              <a:t>int</a:t>
            </a:r>
            <a:r>
              <a:rPr lang="en-US" altLang="en-US" smtClean="0"/>
              <a:t> sum = </a:t>
            </a:r>
            <a:r>
              <a:rPr lang="en-US" altLang="en-US" b="1" smtClean="0"/>
              <a:t>0</a:t>
            </a:r>
            <a:r>
              <a:rPr lang="en-US" altLang="en-US" smtClean="0"/>
              <a:t>;</a:t>
            </a:r>
          </a:p>
          <a:p>
            <a:pPr marL="0" indent="0">
              <a:buNone/>
            </a:pPr>
            <a:r>
              <a:rPr lang="en-US" altLang="en-US" smtClean="0"/>
              <a:t>sum += </a:t>
            </a:r>
            <a:r>
              <a:rPr lang="en-US" altLang="en-US" b="1" smtClean="0"/>
              <a:t>4.5</a:t>
            </a:r>
            <a:r>
              <a:rPr lang="en-US" altLang="en-US" smtClean="0"/>
              <a:t>; // sum becomes 4 after this statement</a:t>
            </a:r>
          </a:p>
          <a:p>
            <a:pPr marL="0" indent="0">
              <a:buNone/>
            </a:pPr>
            <a:endParaRPr lang="en-US" altLang="en-US" b="1" smtClean="0"/>
          </a:p>
          <a:p>
            <a:pPr marL="0" indent="0">
              <a:buNone/>
            </a:pPr>
            <a:r>
              <a:rPr lang="en-US" altLang="en-US" b="1" smtClean="0"/>
              <a:t>sum += 4.5</a:t>
            </a:r>
            <a:r>
              <a:rPr lang="en-US" altLang="en-US" smtClean="0"/>
              <a:t> is equivalent to </a:t>
            </a:r>
            <a:r>
              <a:rPr lang="en-US" altLang="en-US" b="1" smtClean="0"/>
              <a:t>sum = (int)(sum + 4.5)</a:t>
            </a:r>
            <a:r>
              <a:rPr lang="en-US" altLang="en-US" smtClean="0"/>
              <a:t>. </a:t>
            </a:r>
          </a:p>
        </p:txBody>
      </p:sp>
      <p:sp>
        <p:nvSpPr>
          <p:cNvPr id="4915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7FB134-3DAE-43FD-9AB7-36697D2E792A}" type="slidenum">
              <a:rPr lang="en-US" altLang="en-US" sz="1400"/>
              <a:pPr>
                <a:spcBef>
                  <a:spcPct val="0"/>
                </a:spcBef>
                <a:buClrTx/>
                <a:buSzTx/>
                <a:buFontTx/>
                <a:buNone/>
              </a:pPr>
              <a:t>44</a:t>
            </a:fld>
            <a:endParaRPr lang="en-US" altLang="en-US" sz="1400"/>
          </a:p>
        </p:txBody>
      </p:sp>
      <p:sp>
        <p:nvSpPr>
          <p:cNvPr id="49157" name="Rectangle 7"/>
          <p:cNvSpPr>
            <a:spLocks noChangeArrowheads="1"/>
          </p:cNvSpPr>
          <p:nvPr/>
        </p:nvSpPr>
        <p:spPr bwMode="auto">
          <a:xfrm>
            <a:off x="1522413" y="31454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extLst>
      <p:ext uri="{BB962C8B-B14F-4D97-AF65-F5344CB8AC3E}">
        <p14:creationId xmlns:p14="http://schemas.microsoft.com/office/powerpoint/2010/main" val="122190242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AA7AA5E-B6C8-46AE-96B6-CF0C32D1785B}" type="slidenum">
              <a:rPr lang="en-US" altLang="en-US" sz="1400"/>
              <a:pPr>
                <a:spcBef>
                  <a:spcPct val="0"/>
                </a:spcBef>
                <a:buClrTx/>
                <a:buSzTx/>
                <a:buFontTx/>
                <a:buNone/>
              </a:pPr>
              <a:t>45</a:t>
            </a:fld>
            <a:endParaRPr lang="en-US" altLang="en-US" sz="1400"/>
          </a:p>
        </p:txBody>
      </p:sp>
      <p:sp>
        <p:nvSpPr>
          <p:cNvPr id="50179" name="Rectangle 2"/>
          <p:cNvSpPr>
            <a:spLocks noGrp="1" noChangeArrowheads="1"/>
          </p:cNvSpPr>
          <p:nvPr>
            <p:ph type="title"/>
          </p:nvPr>
        </p:nvSpPr>
        <p:spPr>
          <a:xfrm>
            <a:off x="2055812" y="304800"/>
            <a:ext cx="8305800" cy="685800"/>
          </a:xfrm>
        </p:spPr>
        <p:txBody>
          <a:bodyPr>
            <a:normAutofit fontScale="90000"/>
          </a:bodyPr>
          <a:lstStyle/>
          <a:p>
            <a:r>
              <a:rPr lang="en-US" altLang="en-US" smtClean="0"/>
              <a:t>Software Development Process</a:t>
            </a:r>
            <a:r>
              <a:rPr lang="en-US" altLang="en-US" b="1" smtClean="0">
                <a:latin typeface="Courier" charset="0"/>
              </a:rPr>
              <a:t> </a:t>
            </a:r>
          </a:p>
        </p:txBody>
      </p:sp>
      <p:sp>
        <p:nvSpPr>
          <p:cNvPr id="50180" name="Rectangle 3"/>
          <p:cNvSpPr>
            <a:spLocks noChangeArrowheads="1"/>
          </p:cNvSpPr>
          <p:nvPr/>
        </p:nvSpPr>
        <p:spPr bwMode="auto">
          <a:xfrm>
            <a:off x="3636962" y="1885950"/>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5018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1316038"/>
            <a:ext cx="815975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044233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EA9D867-85CA-4C35-AEFB-5332CEDB1F1F}" type="slidenum">
              <a:rPr lang="en-US" altLang="en-US" sz="1400"/>
              <a:pPr>
                <a:spcBef>
                  <a:spcPct val="0"/>
                </a:spcBef>
                <a:buClrTx/>
                <a:buSzTx/>
                <a:buFontTx/>
                <a:buNone/>
              </a:pPr>
              <a:t>46</a:t>
            </a:fld>
            <a:endParaRPr lang="en-US" altLang="en-US" sz="1400"/>
          </a:p>
        </p:txBody>
      </p:sp>
      <p:sp>
        <p:nvSpPr>
          <p:cNvPr id="51203" name="Rectangle 2"/>
          <p:cNvSpPr>
            <a:spLocks noGrp="1" noChangeArrowheads="1"/>
          </p:cNvSpPr>
          <p:nvPr>
            <p:ph type="title"/>
          </p:nvPr>
        </p:nvSpPr>
        <p:spPr>
          <a:xfrm>
            <a:off x="2055812" y="304800"/>
            <a:ext cx="8305800" cy="685800"/>
          </a:xfrm>
        </p:spPr>
        <p:txBody>
          <a:bodyPr/>
          <a:lstStyle/>
          <a:p>
            <a:r>
              <a:rPr lang="en-US" altLang="en-US" smtClean="0"/>
              <a:t>Requirement Specification</a:t>
            </a:r>
            <a:r>
              <a:rPr lang="en-US" altLang="en-US" b="1" smtClean="0">
                <a:latin typeface="Courier" charset="0"/>
              </a:rPr>
              <a:t> </a:t>
            </a:r>
          </a:p>
        </p:txBody>
      </p:sp>
      <p:sp>
        <p:nvSpPr>
          <p:cNvPr id="51204" name="Rectangle 3"/>
          <p:cNvSpPr>
            <a:spLocks noChangeArrowheads="1"/>
          </p:cNvSpPr>
          <p:nvPr/>
        </p:nvSpPr>
        <p:spPr bwMode="auto">
          <a:xfrm>
            <a:off x="3636962" y="1885950"/>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1205" name="Object 4"/>
          <p:cNvGraphicFramePr>
            <a:graphicFrameLocks noChangeAspect="1"/>
          </p:cNvGraphicFramePr>
          <p:nvPr/>
        </p:nvGraphicFramePr>
        <p:xfrm>
          <a:off x="1827212" y="1066801"/>
          <a:ext cx="8458200" cy="5311775"/>
        </p:xfrm>
        <a:graphic>
          <a:graphicData uri="http://schemas.openxmlformats.org/presentationml/2006/ole">
            <mc:AlternateContent xmlns:mc="http://schemas.openxmlformats.org/markup-compatibility/2006">
              <mc:Choice xmlns:v="urn:schemas-microsoft-com:vml" Requires="v">
                <p:oleObj spid="_x0000_s23564" name="Picture" r:id="rId3" imgW="4914900" imgH="3086100" progId="Word.Picture.8">
                  <p:embed/>
                </p:oleObj>
              </mc:Choice>
              <mc:Fallback>
                <p:oleObj name="Picture" r:id="rId3" imgW="4914900" imgH="3086100" progId="Word.Picture.8">
                  <p:embed/>
                  <p:pic>
                    <p:nvPicPr>
                      <p:cNvPr id="5120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2" y="1066801"/>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3173" name="Text Box 5"/>
          <p:cNvSpPr txBox="1">
            <a:spLocks noChangeArrowheads="1"/>
          </p:cNvSpPr>
          <p:nvPr/>
        </p:nvSpPr>
        <p:spPr bwMode="auto">
          <a:xfrm>
            <a:off x="5865812" y="1143000"/>
            <a:ext cx="4495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cs typeface="Courier New" panose="02070309020205020404" pitchFamily="49" charset="0"/>
              </a:rPr>
              <a:t>A formal process that seeks to understand the problem and document in detail what the software system needs to do. This phase involves close interaction between users and designers.</a:t>
            </a:r>
            <a:r>
              <a:rPr lang="en-US" altLang="en-US" sz="2400">
                <a:cs typeface="Courier New" panose="02070309020205020404" pitchFamily="49" charset="0"/>
              </a:rPr>
              <a:t> </a:t>
            </a:r>
            <a:endParaRPr lang="en-US" altLang="en-US" sz="2400"/>
          </a:p>
        </p:txBody>
      </p:sp>
      <p:sp>
        <p:nvSpPr>
          <p:cNvPr id="263174" name="Rectangle 6"/>
          <p:cNvSpPr>
            <a:spLocks noChangeArrowheads="1"/>
          </p:cNvSpPr>
          <p:nvPr/>
        </p:nvSpPr>
        <p:spPr bwMode="auto">
          <a:xfrm>
            <a:off x="1751012" y="4724401"/>
            <a:ext cx="48768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cs typeface="Courier New" panose="02070309020205020404" pitchFamily="49" charset="0"/>
              </a:rPr>
              <a:t>Most of the examples in this book are simple, and their requirements are clearly stated. In the real world, however, problems are not well defined. You need to study a problem carefully to identify its requirements. </a:t>
            </a:r>
          </a:p>
        </p:txBody>
      </p:sp>
    </p:spTree>
    <p:extLst>
      <p:ext uri="{BB962C8B-B14F-4D97-AF65-F5344CB8AC3E}">
        <p14:creationId xmlns:p14="http://schemas.microsoft.com/office/powerpoint/2010/main" val="206188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3173"/>
                                        </p:tgtEl>
                                        <p:attrNameLst>
                                          <p:attrName>style.visibility</p:attrName>
                                        </p:attrNameLst>
                                      </p:cBhvr>
                                      <p:to>
                                        <p:strVal val="visible"/>
                                      </p:to>
                                    </p:set>
                                    <p:anim calcmode="lin" valueType="num">
                                      <p:cBhvr additive="base">
                                        <p:cTn id="7" dur="500" fill="hold"/>
                                        <p:tgtEl>
                                          <p:spTgt spid="263173"/>
                                        </p:tgtEl>
                                        <p:attrNameLst>
                                          <p:attrName>ppt_x</p:attrName>
                                        </p:attrNameLst>
                                      </p:cBhvr>
                                      <p:tavLst>
                                        <p:tav tm="0">
                                          <p:val>
                                            <p:strVal val="0-#ppt_w/2"/>
                                          </p:val>
                                        </p:tav>
                                        <p:tav tm="100000">
                                          <p:val>
                                            <p:strVal val="#ppt_x"/>
                                          </p:val>
                                        </p:tav>
                                      </p:tavLst>
                                    </p:anim>
                                    <p:anim calcmode="lin" valueType="num">
                                      <p:cBhvr additive="base">
                                        <p:cTn id="8" dur="500" fill="hold"/>
                                        <p:tgtEl>
                                          <p:spTgt spid="2631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3174"/>
                                        </p:tgtEl>
                                        <p:attrNameLst>
                                          <p:attrName>style.visibility</p:attrName>
                                        </p:attrNameLst>
                                      </p:cBhvr>
                                      <p:to>
                                        <p:strVal val="visible"/>
                                      </p:to>
                                    </p:set>
                                    <p:anim calcmode="lin" valueType="num">
                                      <p:cBhvr additive="base">
                                        <p:cTn id="13" dur="500" fill="hold"/>
                                        <p:tgtEl>
                                          <p:spTgt spid="263174"/>
                                        </p:tgtEl>
                                        <p:attrNameLst>
                                          <p:attrName>ppt_x</p:attrName>
                                        </p:attrNameLst>
                                      </p:cBhvr>
                                      <p:tavLst>
                                        <p:tav tm="0">
                                          <p:val>
                                            <p:strVal val="0-#ppt_w/2"/>
                                          </p:val>
                                        </p:tav>
                                        <p:tav tm="100000">
                                          <p:val>
                                            <p:strVal val="#ppt_x"/>
                                          </p:val>
                                        </p:tav>
                                      </p:tavLst>
                                    </p:anim>
                                    <p:anim calcmode="lin" valueType="num">
                                      <p:cBhvr additive="base">
                                        <p:cTn id="14" dur="500" fill="hold"/>
                                        <p:tgtEl>
                                          <p:spTgt spid="263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3" grpId="0" autoUpdateAnimBg="0"/>
      <p:bldP spid="26317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5DEF930-AA8D-4AD3-A89E-644FE6D2659B}" type="slidenum">
              <a:rPr lang="en-US" altLang="en-US" sz="1400"/>
              <a:pPr>
                <a:spcBef>
                  <a:spcPct val="0"/>
                </a:spcBef>
                <a:buClrTx/>
                <a:buSzTx/>
                <a:buFontTx/>
                <a:buNone/>
              </a:pPr>
              <a:t>47</a:t>
            </a:fld>
            <a:endParaRPr lang="en-US" altLang="en-US" sz="1400"/>
          </a:p>
        </p:txBody>
      </p:sp>
      <p:sp>
        <p:nvSpPr>
          <p:cNvPr id="52227" name="Rectangle 2"/>
          <p:cNvSpPr>
            <a:spLocks noGrp="1" noChangeArrowheads="1"/>
          </p:cNvSpPr>
          <p:nvPr>
            <p:ph type="title"/>
          </p:nvPr>
        </p:nvSpPr>
        <p:spPr>
          <a:xfrm>
            <a:off x="2055812" y="304800"/>
            <a:ext cx="8305800" cy="685800"/>
          </a:xfrm>
        </p:spPr>
        <p:txBody>
          <a:bodyPr/>
          <a:lstStyle/>
          <a:p>
            <a:r>
              <a:rPr lang="en-US" altLang="en-US" smtClean="0"/>
              <a:t>System Analysis</a:t>
            </a:r>
            <a:endParaRPr lang="en-US" altLang="en-US" b="1" smtClean="0">
              <a:latin typeface="Courier" charset="0"/>
            </a:endParaRPr>
          </a:p>
        </p:txBody>
      </p:sp>
      <p:sp>
        <p:nvSpPr>
          <p:cNvPr id="52228" name="Rectangle 3"/>
          <p:cNvSpPr>
            <a:spLocks noChangeArrowheads="1"/>
          </p:cNvSpPr>
          <p:nvPr/>
        </p:nvSpPr>
        <p:spPr bwMode="auto">
          <a:xfrm>
            <a:off x="3636962" y="1885950"/>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2229" name="Object 4"/>
          <p:cNvGraphicFramePr>
            <a:graphicFrameLocks noChangeAspect="1"/>
          </p:cNvGraphicFramePr>
          <p:nvPr/>
        </p:nvGraphicFramePr>
        <p:xfrm>
          <a:off x="1751012" y="990600"/>
          <a:ext cx="8686800" cy="5454650"/>
        </p:xfrm>
        <a:graphic>
          <a:graphicData uri="http://schemas.openxmlformats.org/presentationml/2006/ole">
            <mc:AlternateContent xmlns:mc="http://schemas.openxmlformats.org/markup-compatibility/2006">
              <mc:Choice xmlns:v="urn:schemas-microsoft-com:vml" Requires="v">
                <p:oleObj spid="_x0000_s24588" name="Picture" r:id="rId3" imgW="4914900" imgH="3086100" progId="Word.Picture.8">
                  <p:embed/>
                </p:oleObj>
              </mc:Choice>
              <mc:Fallback>
                <p:oleObj name="Picture" r:id="rId3" imgW="4914900" imgH="3086100" progId="Word.Picture.8">
                  <p:embed/>
                  <p:pic>
                    <p:nvPicPr>
                      <p:cNvPr id="5222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012" y="990600"/>
                        <a:ext cx="8686800" cy="545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4197" name="Text Box 5"/>
          <p:cNvSpPr txBox="1">
            <a:spLocks noChangeArrowheads="1"/>
          </p:cNvSpPr>
          <p:nvPr/>
        </p:nvSpPr>
        <p:spPr bwMode="auto">
          <a:xfrm>
            <a:off x="5942012" y="1371600"/>
            <a:ext cx="4495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Seeks to analyze the business process in terms of data flow, and to identify the system’s input and output. </a:t>
            </a:r>
          </a:p>
        </p:txBody>
      </p:sp>
      <p:sp>
        <p:nvSpPr>
          <p:cNvPr id="264198" name="Text Box 6"/>
          <p:cNvSpPr txBox="1">
            <a:spLocks noChangeArrowheads="1"/>
          </p:cNvSpPr>
          <p:nvPr/>
        </p:nvSpPr>
        <p:spPr bwMode="auto">
          <a:xfrm>
            <a:off x="1751012" y="4343400"/>
            <a:ext cx="46482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Part of the analysis entails modeling the system’s behavior. The model is intended to capture the essential elements of the system and to define services to the system. </a:t>
            </a:r>
          </a:p>
        </p:txBody>
      </p:sp>
    </p:spTree>
    <p:extLst>
      <p:ext uri="{BB962C8B-B14F-4D97-AF65-F5344CB8AC3E}">
        <p14:creationId xmlns:p14="http://schemas.microsoft.com/office/powerpoint/2010/main" val="1439350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4197"/>
                                        </p:tgtEl>
                                        <p:attrNameLst>
                                          <p:attrName>style.visibility</p:attrName>
                                        </p:attrNameLst>
                                      </p:cBhvr>
                                      <p:to>
                                        <p:strVal val="visible"/>
                                      </p:to>
                                    </p:set>
                                    <p:anim calcmode="lin" valueType="num">
                                      <p:cBhvr additive="base">
                                        <p:cTn id="7" dur="500" fill="hold"/>
                                        <p:tgtEl>
                                          <p:spTgt spid="264197"/>
                                        </p:tgtEl>
                                        <p:attrNameLst>
                                          <p:attrName>ppt_x</p:attrName>
                                        </p:attrNameLst>
                                      </p:cBhvr>
                                      <p:tavLst>
                                        <p:tav tm="0">
                                          <p:val>
                                            <p:strVal val="0-#ppt_w/2"/>
                                          </p:val>
                                        </p:tav>
                                        <p:tav tm="100000">
                                          <p:val>
                                            <p:strVal val="#ppt_x"/>
                                          </p:val>
                                        </p:tav>
                                      </p:tavLst>
                                    </p:anim>
                                    <p:anim calcmode="lin" valueType="num">
                                      <p:cBhvr additive="base">
                                        <p:cTn id="8" dur="500" fill="hold"/>
                                        <p:tgtEl>
                                          <p:spTgt spid="2641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4198"/>
                                        </p:tgtEl>
                                        <p:attrNameLst>
                                          <p:attrName>style.visibility</p:attrName>
                                        </p:attrNameLst>
                                      </p:cBhvr>
                                      <p:to>
                                        <p:strVal val="visible"/>
                                      </p:to>
                                    </p:set>
                                    <p:anim calcmode="lin" valueType="num">
                                      <p:cBhvr additive="base">
                                        <p:cTn id="13" dur="500" fill="hold"/>
                                        <p:tgtEl>
                                          <p:spTgt spid="264198"/>
                                        </p:tgtEl>
                                        <p:attrNameLst>
                                          <p:attrName>ppt_x</p:attrName>
                                        </p:attrNameLst>
                                      </p:cBhvr>
                                      <p:tavLst>
                                        <p:tav tm="0">
                                          <p:val>
                                            <p:strVal val="0-#ppt_w/2"/>
                                          </p:val>
                                        </p:tav>
                                        <p:tav tm="100000">
                                          <p:val>
                                            <p:strVal val="#ppt_x"/>
                                          </p:val>
                                        </p:tav>
                                      </p:tavLst>
                                    </p:anim>
                                    <p:anim calcmode="lin" valueType="num">
                                      <p:cBhvr additive="base">
                                        <p:cTn id="14" dur="500" fill="hold"/>
                                        <p:tgtEl>
                                          <p:spTgt spid="264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autoUpdateAnimBg="0"/>
      <p:bldP spid="264198"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06BBDB-30AB-436E-BD0A-C17B26E4F052}" type="slidenum">
              <a:rPr lang="en-US" altLang="en-US" sz="1400"/>
              <a:pPr>
                <a:spcBef>
                  <a:spcPct val="0"/>
                </a:spcBef>
                <a:buClrTx/>
                <a:buSzTx/>
                <a:buFontTx/>
                <a:buNone/>
              </a:pPr>
              <a:t>48</a:t>
            </a:fld>
            <a:endParaRPr lang="en-US" altLang="en-US" sz="1400"/>
          </a:p>
        </p:txBody>
      </p:sp>
      <p:sp>
        <p:nvSpPr>
          <p:cNvPr id="53251" name="Rectangle 2"/>
          <p:cNvSpPr>
            <a:spLocks noGrp="1" noChangeArrowheads="1"/>
          </p:cNvSpPr>
          <p:nvPr>
            <p:ph type="title"/>
          </p:nvPr>
        </p:nvSpPr>
        <p:spPr>
          <a:xfrm>
            <a:off x="2055812" y="304800"/>
            <a:ext cx="8305800" cy="685800"/>
          </a:xfrm>
        </p:spPr>
        <p:txBody>
          <a:bodyPr/>
          <a:lstStyle/>
          <a:p>
            <a:r>
              <a:rPr lang="en-US" altLang="en-US" smtClean="0"/>
              <a:t>System Design</a:t>
            </a:r>
            <a:r>
              <a:rPr lang="en-US" altLang="en-US" b="1" smtClean="0">
                <a:latin typeface="Courier" charset="0"/>
              </a:rPr>
              <a:t> </a:t>
            </a:r>
          </a:p>
        </p:txBody>
      </p:sp>
      <p:sp>
        <p:nvSpPr>
          <p:cNvPr id="53252" name="Rectangle 3"/>
          <p:cNvSpPr>
            <a:spLocks noChangeArrowheads="1"/>
          </p:cNvSpPr>
          <p:nvPr/>
        </p:nvSpPr>
        <p:spPr bwMode="auto">
          <a:xfrm>
            <a:off x="3636962" y="1885950"/>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3253" name="Object 4"/>
          <p:cNvGraphicFramePr>
            <a:graphicFrameLocks noChangeAspect="1"/>
          </p:cNvGraphicFramePr>
          <p:nvPr/>
        </p:nvGraphicFramePr>
        <p:xfrm>
          <a:off x="1827212" y="1066800"/>
          <a:ext cx="8534400" cy="5359400"/>
        </p:xfrm>
        <a:graphic>
          <a:graphicData uri="http://schemas.openxmlformats.org/presentationml/2006/ole">
            <mc:AlternateContent xmlns:mc="http://schemas.openxmlformats.org/markup-compatibility/2006">
              <mc:Choice xmlns:v="urn:schemas-microsoft-com:vml" Requires="v">
                <p:oleObj spid="_x0000_s25612" name="Picture" r:id="rId3" imgW="4914900" imgH="3086100" progId="Word.Picture.8">
                  <p:embed/>
                </p:oleObj>
              </mc:Choice>
              <mc:Fallback>
                <p:oleObj name="Picture" r:id="rId3" imgW="4914900" imgH="3086100" progId="Word.Picture.8">
                  <p:embed/>
                  <p:pic>
                    <p:nvPicPr>
                      <p:cNvPr id="5325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2" y="1066800"/>
                        <a:ext cx="85344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5221" name="Text Box 5"/>
          <p:cNvSpPr txBox="1">
            <a:spLocks noChangeArrowheads="1"/>
          </p:cNvSpPr>
          <p:nvPr/>
        </p:nvSpPr>
        <p:spPr bwMode="auto">
          <a:xfrm>
            <a:off x="5942012" y="1371601"/>
            <a:ext cx="44958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The process of designing the system’s components. </a:t>
            </a:r>
          </a:p>
        </p:txBody>
      </p:sp>
      <p:sp>
        <p:nvSpPr>
          <p:cNvPr id="265222" name="Text Box 6"/>
          <p:cNvSpPr txBox="1">
            <a:spLocks noChangeArrowheads="1"/>
          </p:cNvSpPr>
          <p:nvPr/>
        </p:nvSpPr>
        <p:spPr bwMode="auto">
          <a:xfrm>
            <a:off x="1751012" y="4800601"/>
            <a:ext cx="4800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cs typeface="Courier New" panose="02070309020205020404" pitchFamily="49" charset="0"/>
              </a:rPr>
              <a:t>This phase involves the use of many levels of abstraction to decompose the problem into manageable components, identify classes and interfaces, and establish relationships among the classes and interfaces.</a:t>
            </a:r>
          </a:p>
        </p:txBody>
      </p:sp>
    </p:spTree>
    <p:extLst>
      <p:ext uri="{BB962C8B-B14F-4D97-AF65-F5344CB8AC3E}">
        <p14:creationId xmlns:p14="http://schemas.microsoft.com/office/powerpoint/2010/main" val="1692956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5221"/>
                                        </p:tgtEl>
                                        <p:attrNameLst>
                                          <p:attrName>style.visibility</p:attrName>
                                        </p:attrNameLst>
                                      </p:cBhvr>
                                      <p:to>
                                        <p:strVal val="visible"/>
                                      </p:to>
                                    </p:set>
                                    <p:anim calcmode="lin" valueType="num">
                                      <p:cBhvr additive="base">
                                        <p:cTn id="7" dur="500" fill="hold"/>
                                        <p:tgtEl>
                                          <p:spTgt spid="265221"/>
                                        </p:tgtEl>
                                        <p:attrNameLst>
                                          <p:attrName>ppt_x</p:attrName>
                                        </p:attrNameLst>
                                      </p:cBhvr>
                                      <p:tavLst>
                                        <p:tav tm="0">
                                          <p:val>
                                            <p:strVal val="0-#ppt_w/2"/>
                                          </p:val>
                                        </p:tav>
                                        <p:tav tm="100000">
                                          <p:val>
                                            <p:strVal val="#ppt_x"/>
                                          </p:val>
                                        </p:tav>
                                      </p:tavLst>
                                    </p:anim>
                                    <p:anim calcmode="lin" valueType="num">
                                      <p:cBhvr additive="base">
                                        <p:cTn id="8" dur="500" fill="hold"/>
                                        <p:tgtEl>
                                          <p:spTgt spid="2652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5222"/>
                                        </p:tgtEl>
                                        <p:attrNameLst>
                                          <p:attrName>style.visibility</p:attrName>
                                        </p:attrNameLst>
                                      </p:cBhvr>
                                      <p:to>
                                        <p:strVal val="visible"/>
                                      </p:to>
                                    </p:set>
                                    <p:anim calcmode="lin" valueType="num">
                                      <p:cBhvr additive="base">
                                        <p:cTn id="13" dur="500" fill="hold"/>
                                        <p:tgtEl>
                                          <p:spTgt spid="265222"/>
                                        </p:tgtEl>
                                        <p:attrNameLst>
                                          <p:attrName>ppt_x</p:attrName>
                                        </p:attrNameLst>
                                      </p:cBhvr>
                                      <p:tavLst>
                                        <p:tav tm="0">
                                          <p:val>
                                            <p:strVal val="0-#ppt_w/2"/>
                                          </p:val>
                                        </p:tav>
                                        <p:tav tm="100000">
                                          <p:val>
                                            <p:strVal val="#ppt_x"/>
                                          </p:val>
                                        </p:tav>
                                      </p:tavLst>
                                    </p:anim>
                                    <p:anim calcmode="lin" valueType="num">
                                      <p:cBhvr additive="base">
                                        <p:cTn id="14" dur="500" fill="hold"/>
                                        <p:tgtEl>
                                          <p:spTgt spid="2652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1" grpId="0" autoUpdateAnimBg="0"/>
      <p:bldP spid="265222"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7E51818-D678-4955-A2F2-54BFD39FA6A1}" type="slidenum">
              <a:rPr lang="en-US" altLang="en-US" sz="1400"/>
              <a:pPr>
                <a:spcBef>
                  <a:spcPct val="0"/>
                </a:spcBef>
                <a:buClrTx/>
                <a:buSzTx/>
                <a:buFontTx/>
                <a:buNone/>
              </a:pPr>
              <a:t>49</a:t>
            </a:fld>
            <a:endParaRPr lang="en-US" altLang="en-US" sz="1400"/>
          </a:p>
        </p:txBody>
      </p:sp>
      <p:sp>
        <p:nvSpPr>
          <p:cNvPr id="54275" name="Rectangle 2"/>
          <p:cNvSpPr>
            <a:spLocks noGrp="1" noChangeArrowheads="1"/>
          </p:cNvSpPr>
          <p:nvPr>
            <p:ph type="title"/>
          </p:nvPr>
        </p:nvSpPr>
        <p:spPr>
          <a:xfrm>
            <a:off x="2055812" y="304800"/>
            <a:ext cx="8305800" cy="685800"/>
          </a:xfrm>
        </p:spPr>
        <p:txBody>
          <a:bodyPr/>
          <a:lstStyle/>
          <a:p>
            <a:r>
              <a:rPr lang="en-US" altLang="en-US" smtClean="0"/>
              <a:t>IPO</a:t>
            </a:r>
            <a:r>
              <a:rPr lang="en-US" altLang="en-US" b="1" smtClean="0">
                <a:latin typeface="Courier" charset="0"/>
              </a:rPr>
              <a:t> </a:t>
            </a:r>
          </a:p>
        </p:txBody>
      </p:sp>
      <p:sp>
        <p:nvSpPr>
          <p:cNvPr id="54276" name="Rectangle 3"/>
          <p:cNvSpPr>
            <a:spLocks noChangeArrowheads="1"/>
          </p:cNvSpPr>
          <p:nvPr/>
        </p:nvSpPr>
        <p:spPr bwMode="auto">
          <a:xfrm>
            <a:off x="3636962" y="1885950"/>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4277" name="Object 4"/>
          <p:cNvGraphicFramePr>
            <a:graphicFrameLocks noChangeAspect="1"/>
          </p:cNvGraphicFramePr>
          <p:nvPr/>
        </p:nvGraphicFramePr>
        <p:xfrm>
          <a:off x="1831975" y="1047750"/>
          <a:ext cx="8534400" cy="5359400"/>
        </p:xfrm>
        <a:graphic>
          <a:graphicData uri="http://schemas.openxmlformats.org/presentationml/2006/ole">
            <mc:AlternateContent xmlns:mc="http://schemas.openxmlformats.org/markup-compatibility/2006">
              <mc:Choice xmlns:v="urn:schemas-microsoft-com:vml" Requires="v">
                <p:oleObj spid="_x0000_s26636" name="Picture" r:id="rId3" imgW="4914900" imgH="3086100" progId="Word.Picture.8">
                  <p:embed/>
                </p:oleObj>
              </mc:Choice>
              <mc:Fallback>
                <p:oleObj name="Picture" r:id="rId3" imgW="4914900" imgH="3086100" progId="Word.Picture.8">
                  <p:embed/>
                  <p:pic>
                    <p:nvPicPr>
                      <p:cNvPr id="5427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5" y="1047750"/>
                        <a:ext cx="85344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45" name="Text Box 5"/>
          <p:cNvSpPr txBox="1">
            <a:spLocks noChangeArrowheads="1"/>
          </p:cNvSpPr>
          <p:nvPr/>
        </p:nvSpPr>
        <p:spPr bwMode="auto">
          <a:xfrm>
            <a:off x="1751012" y="4800601"/>
            <a:ext cx="4800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The essence of system analysis and design is input, process, and output. This is called </a:t>
            </a:r>
            <a:r>
              <a:rPr lang="en-US" altLang="en-US" sz="1600" i="1"/>
              <a:t>IPO</a:t>
            </a:r>
            <a:r>
              <a:rPr lang="en-US" altLang="en-US" sz="1600"/>
              <a:t>. </a:t>
            </a:r>
          </a:p>
        </p:txBody>
      </p:sp>
    </p:spTree>
    <p:extLst>
      <p:ext uri="{BB962C8B-B14F-4D97-AF65-F5344CB8AC3E}">
        <p14:creationId xmlns:p14="http://schemas.microsoft.com/office/powerpoint/2010/main" val="3981405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45"/>
                                        </p:tgtEl>
                                        <p:attrNameLst>
                                          <p:attrName>style.visibility</p:attrName>
                                        </p:attrNameLst>
                                      </p:cBhvr>
                                      <p:to>
                                        <p:strVal val="visible"/>
                                      </p:to>
                                    </p:set>
                                    <p:anim calcmode="lin" valueType="num">
                                      <p:cBhvr additive="base">
                                        <p:cTn id="7" dur="500" fill="hold"/>
                                        <p:tgtEl>
                                          <p:spTgt spid="266245"/>
                                        </p:tgtEl>
                                        <p:attrNameLst>
                                          <p:attrName>ppt_x</p:attrName>
                                        </p:attrNameLst>
                                      </p:cBhvr>
                                      <p:tavLst>
                                        <p:tav tm="0">
                                          <p:val>
                                            <p:strVal val="0-#ppt_w/2"/>
                                          </p:val>
                                        </p:tav>
                                        <p:tav tm="100000">
                                          <p:val>
                                            <p:strVal val="#ppt_x"/>
                                          </p:val>
                                        </p:tav>
                                      </p:tavLst>
                                    </p:anim>
                                    <p:anim calcmode="lin" valueType="num">
                                      <p:cBhvr additive="base">
                                        <p:cTn id="8" dur="500" fill="hold"/>
                                        <p:tgtEl>
                                          <p:spTgt spid="266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4A55623-1606-4953-9B34-597BBBA66891}" type="slidenum">
              <a:rPr lang="en-US" altLang="en-US" sz="1400"/>
              <a:pPr>
                <a:spcBef>
                  <a:spcPct val="0"/>
                </a:spcBef>
                <a:buClrTx/>
                <a:buSzTx/>
                <a:buFontTx/>
                <a:buNone/>
              </a:pPr>
              <a:t>5</a:t>
            </a:fld>
            <a:endParaRPr lang="en-US" altLang="en-US" sz="1400"/>
          </a:p>
        </p:txBody>
      </p:sp>
      <p:sp>
        <p:nvSpPr>
          <p:cNvPr id="9219" name="Rectangle 2"/>
          <p:cNvSpPr>
            <a:spLocks noGrp="1" noChangeArrowheads="1"/>
          </p:cNvSpPr>
          <p:nvPr>
            <p:ph type="title"/>
          </p:nvPr>
        </p:nvSpPr>
        <p:spPr>
          <a:xfrm>
            <a:off x="2208212" y="304800"/>
            <a:ext cx="7772400" cy="533400"/>
          </a:xfrm>
          <a:noFill/>
        </p:spPr>
        <p:txBody>
          <a:bodyPr>
            <a:normAutofit fontScale="90000"/>
          </a:bodyPr>
          <a:lstStyle/>
          <a:p>
            <a:r>
              <a:rPr lang="en-US" altLang="en-US" sz="4300"/>
              <a:t>Trace a Program Execution</a:t>
            </a:r>
          </a:p>
        </p:txBody>
      </p:sp>
      <p:sp>
        <p:nvSpPr>
          <p:cNvPr id="9220" name="Rectangle 3"/>
          <p:cNvSpPr>
            <a:spLocks noGrp="1" noChangeArrowheads="1"/>
          </p:cNvSpPr>
          <p:nvPr>
            <p:ph type="body" idx="1"/>
          </p:nvPr>
        </p:nvSpPr>
        <p:spPr>
          <a:xfrm>
            <a:off x="1674812" y="1066800"/>
            <a:ext cx="5562600" cy="5181600"/>
          </a:xfrm>
        </p:spPr>
        <p:txBody>
          <a:bodyPr>
            <a:normAutofit fontScale="47500" lnSpcReduction="20000"/>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9221" name="Rectangle 4"/>
          <p:cNvSpPr>
            <a:spLocks noChangeArrowheads="1"/>
          </p:cNvSpPr>
          <p:nvPr/>
        </p:nvSpPr>
        <p:spPr bwMode="auto">
          <a:xfrm>
            <a:off x="8380412" y="1816100"/>
            <a:ext cx="1524000" cy="268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no value</a:t>
            </a:r>
          </a:p>
        </p:txBody>
      </p:sp>
      <p:sp>
        <p:nvSpPr>
          <p:cNvPr id="9222" name="Text Box 5"/>
          <p:cNvSpPr txBox="1">
            <a:spLocks noChangeArrowheads="1"/>
          </p:cNvSpPr>
          <p:nvPr/>
        </p:nvSpPr>
        <p:spPr bwMode="auto">
          <a:xfrm>
            <a:off x="7542212" y="1752601"/>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9223" name="Rectangle 6"/>
          <p:cNvSpPr>
            <a:spLocks noChangeArrowheads="1"/>
          </p:cNvSpPr>
          <p:nvPr/>
        </p:nvSpPr>
        <p:spPr bwMode="auto">
          <a:xfrm>
            <a:off x="1845940" y="2162175"/>
            <a:ext cx="5105400" cy="3063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9224" name="Text Box 7"/>
          <p:cNvSpPr txBox="1">
            <a:spLocks noChangeArrowheads="1"/>
          </p:cNvSpPr>
          <p:nvPr/>
        </p:nvSpPr>
        <p:spPr bwMode="auto">
          <a:xfrm>
            <a:off x="8380412" y="1219201"/>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memory</a:t>
            </a:r>
          </a:p>
        </p:txBody>
      </p:sp>
      <p:sp>
        <p:nvSpPr>
          <p:cNvPr id="9225" name="Rectangle 8"/>
          <p:cNvSpPr>
            <a:spLocks noChangeArrowheads="1"/>
          </p:cNvSpPr>
          <p:nvPr/>
        </p:nvSpPr>
        <p:spPr bwMode="auto">
          <a:xfrm>
            <a:off x="8359776" y="2200276"/>
            <a:ext cx="1563687" cy="2698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9226" name="Text Box 9"/>
          <p:cNvSpPr txBox="1">
            <a:spLocks noChangeArrowheads="1"/>
          </p:cNvSpPr>
          <p:nvPr/>
        </p:nvSpPr>
        <p:spPr bwMode="auto">
          <a:xfrm>
            <a:off x="7542212" y="2133601"/>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87403" name="AutoShape 11"/>
          <p:cNvSpPr>
            <a:spLocks noChangeArrowheads="1"/>
          </p:cNvSpPr>
          <p:nvPr/>
        </p:nvSpPr>
        <p:spPr bwMode="auto">
          <a:xfrm>
            <a:off x="8091487" y="3082925"/>
            <a:ext cx="1881188" cy="615950"/>
          </a:xfrm>
          <a:prstGeom prst="wedgeRoundRectCallout">
            <a:avLst>
              <a:gd name="adj1" fmla="val -26880"/>
              <a:gd name="adj2" fmla="val -17010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allocate memory for area</a:t>
            </a:r>
          </a:p>
        </p:txBody>
      </p:sp>
      <p:sp>
        <p:nvSpPr>
          <p:cNvPr id="9228" name="Rectangle 12"/>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178973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7403"/>
                                        </p:tgtEl>
                                        <p:attrNameLst>
                                          <p:attrName>style.visibility</p:attrName>
                                        </p:attrNameLst>
                                      </p:cBhvr>
                                      <p:to>
                                        <p:strVal val="visible"/>
                                      </p:to>
                                    </p:set>
                                    <p:anim to="" calcmode="lin" valueType="num">
                                      <p:cBhvr>
                                        <p:cTn id="7" dur="1" fill="hold"/>
                                        <p:tgtEl>
                                          <p:spTgt spid="1874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54786B0-245B-4414-99AF-9C35A57C1229}" type="slidenum">
              <a:rPr lang="en-US" altLang="en-US" sz="1400"/>
              <a:pPr>
                <a:spcBef>
                  <a:spcPct val="0"/>
                </a:spcBef>
                <a:buClrTx/>
                <a:buSzTx/>
                <a:buFontTx/>
                <a:buNone/>
              </a:pPr>
              <a:t>50</a:t>
            </a:fld>
            <a:endParaRPr lang="en-US" altLang="en-US" sz="1400"/>
          </a:p>
        </p:txBody>
      </p:sp>
      <p:sp>
        <p:nvSpPr>
          <p:cNvPr id="55299" name="Rectangle 2"/>
          <p:cNvSpPr>
            <a:spLocks noGrp="1" noChangeArrowheads="1"/>
          </p:cNvSpPr>
          <p:nvPr>
            <p:ph type="title"/>
          </p:nvPr>
        </p:nvSpPr>
        <p:spPr>
          <a:xfrm>
            <a:off x="2055812" y="304800"/>
            <a:ext cx="8305800" cy="685800"/>
          </a:xfrm>
        </p:spPr>
        <p:txBody>
          <a:bodyPr/>
          <a:lstStyle/>
          <a:p>
            <a:r>
              <a:rPr lang="en-US" altLang="en-US" smtClean="0"/>
              <a:t>Implementation</a:t>
            </a:r>
            <a:r>
              <a:rPr lang="en-US" altLang="en-US" b="1" smtClean="0">
                <a:latin typeface="Courier" charset="0"/>
              </a:rPr>
              <a:t> </a:t>
            </a:r>
          </a:p>
        </p:txBody>
      </p:sp>
      <p:sp>
        <p:nvSpPr>
          <p:cNvPr id="55300" name="Rectangle 3"/>
          <p:cNvSpPr>
            <a:spLocks noChangeArrowheads="1"/>
          </p:cNvSpPr>
          <p:nvPr/>
        </p:nvSpPr>
        <p:spPr bwMode="auto">
          <a:xfrm>
            <a:off x="3636962" y="1885950"/>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5301" name="Object 4"/>
          <p:cNvGraphicFramePr>
            <a:graphicFrameLocks noChangeAspect="1"/>
          </p:cNvGraphicFramePr>
          <p:nvPr/>
        </p:nvGraphicFramePr>
        <p:xfrm>
          <a:off x="1827212" y="990601"/>
          <a:ext cx="8610600" cy="5407025"/>
        </p:xfrm>
        <a:graphic>
          <a:graphicData uri="http://schemas.openxmlformats.org/presentationml/2006/ole">
            <mc:AlternateContent xmlns:mc="http://schemas.openxmlformats.org/markup-compatibility/2006">
              <mc:Choice xmlns:v="urn:schemas-microsoft-com:vml" Requires="v">
                <p:oleObj spid="_x0000_s27660" name="Picture" r:id="rId3" imgW="4914900" imgH="3086100" progId="Word.Picture.8">
                  <p:embed/>
                </p:oleObj>
              </mc:Choice>
              <mc:Fallback>
                <p:oleObj name="Picture" r:id="rId3" imgW="4914900" imgH="3086100" progId="Word.Picture.8">
                  <p:embed/>
                  <p:pic>
                    <p:nvPicPr>
                      <p:cNvPr id="5530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2" y="990601"/>
                        <a:ext cx="8610600"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7269" name="Text Box 5"/>
          <p:cNvSpPr txBox="1">
            <a:spLocks noChangeArrowheads="1"/>
          </p:cNvSpPr>
          <p:nvPr/>
        </p:nvSpPr>
        <p:spPr bwMode="auto">
          <a:xfrm>
            <a:off x="6170612" y="1219200"/>
            <a:ext cx="44958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The process of translating the system design into programs. Separate programs are written for each component and put to work together. </a:t>
            </a:r>
          </a:p>
        </p:txBody>
      </p:sp>
      <p:sp>
        <p:nvSpPr>
          <p:cNvPr id="267270" name="Text Box 6"/>
          <p:cNvSpPr txBox="1">
            <a:spLocks noChangeArrowheads="1"/>
          </p:cNvSpPr>
          <p:nvPr/>
        </p:nvSpPr>
        <p:spPr bwMode="auto">
          <a:xfrm>
            <a:off x="1903412" y="4419600"/>
            <a:ext cx="46482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This phase requires the use of a programming language like Java. The implementation involves coding, testing, and debugging. </a:t>
            </a:r>
          </a:p>
        </p:txBody>
      </p:sp>
    </p:spTree>
    <p:extLst>
      <p:ext uri="{BB962C8B-B14F-4D97-AF65-F5344CB8AC3E}">
        <p14:creationId xmlns:p14="http://schemas.microsoft.com/office/powerpoint/2010/main" val="1277643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7269"/>
                                        </p:tgtEl>
                                        <p:attrNameLst>
                                          <p:attrName>style.visibility</p:attrName>
                                        </p:attrNameLst>
                                      </p:cBhvr>
                                      <p:to>
                                        <p:strVal val="visible"/>
                                      </p:to>
                                    </p:set>
                                    <p:anim calcmode="lin" valueType="num">
                                      <p:cBhvr additive="base">
                                        <p:cTn id="7" dur="500" fill="hold"/>
                                        <p:tgtEl>
                                          <p:spTgt spid="267269"/>
                                        </p:tgtEl>
                                        <p:attrNameLst>
                                          <p:attrName>ppt_x</p:attrName>
                                        </p:attrNameLst>
                                      </p:cBhvr>
                                      <p:tavLst>
                                        <p:tav tm="0">
                                          <p:val>
                                            <p:strVal val="0-#ppt_w/2"/>
                                          </p:val>
                                        </p:tav>
                                        <p:tav tm="100000">
                                          <p:val>
                                            <p:strVal val="#ppt_x"/>
                                          </p:val>
                                        </p:tav>
                                      </p:tavLst>
                                    </p:anim>
                                    <p:anim calcmode="lin" valueType="num">
                                      <p:cBhvr additive="base">
                                        <p:cTn id="8" dur="500" fill="hold"/>
                                        <p:tgtEl>
                                          <p:spTgt spid="2672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7270"/>
                                        </p:tgtEl>
                                        <p:attrNameLst>
                                          <p:attrName>style.visibility</p:attrName>
                                        </p:attrNameLst>
                                      </p:cBhvr>
                                      <p:to>
                                        <p:strVal val="visible"/>
                                      </p:to>
                                    </p:set>
                                    <p:anim calcmode="lin" valueType="num">
                                      <p:cBhvr additive="base">
                                        <p:cTn id="13" dur="500" fill="hold"/>
                                        <p:tgtEl>
                                          <p:spTgt spid="267270"/>
                                        </p:tgtEl>
                                        <p:attrNameLst>
                                          <p:attrName>ppt_x</p:attrName>
                                        </p:attrNameLst>
                                      </p:cBhvr>
                                      <p:tavLst>
                                        <p:tav tm="0">
                                          <p:val>
                                            <p:strVal val="0-#ppt_w/2"/>
                                          </p:val>
                                        </p:tav>
                                        <p:tav tm="100000">
                                          <p:val>
                                            <p:strVal val="#ppt_x"/>
                                          </p:val>
                                        </p:tav>
                                      </p:tavLst>
                                    </p:anim>
                                    <p:anim calcmode="lin" valueType="num">
                                      <p:cBhvr additive="base">
                                        <p:cTn id="14" dur="500" fill="hold"/>
                                        <p:tgtEl>
                                          <p:spTgt spid="2672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9" grpId="0" autoUpdateAnimBg="0"/>
      <p:bldP spid="267270"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B7F9DFA-57B6-455C-972F-280694EA2FEC}" type="slidenum">
              <a:rPr lang="en-US" altLang="en-US" sz="1400"/>
              <a:pPr>
                <a:spcBef>
                  <a:spcPct val="0"/>
                </a:spcBef>
                <a:buClrTx/>
                <a:buSzTx/>
                <a:buFontTx/>
                <a:buNone/>
              </a:pPr>
              <a:t>51</a:t>
            </a:fld>
            <a:endParaRPr lang="en-US" altLang="en-US" sz="1400"/>
          </a:p>
        </p:txBody>
      </p:sp>
      <p:sp>
        <p:nvSpPr>
          <p:cNvPr id="56323" name="Rectangle 2"/>
          <p:cNvSpPr>
            <a:spLocks noGrp="1" noChangeArrowheads="1"/>
          </p:cNvSpPr>
          <p:nvPr>
            <p:ph type="title"/>
          </p:nvPr>
        </p:nvSpPr>
        <p:spPr>
          <a:xfrm>
            <a:off x="2055812" y="304800"/>
            <a:ext cx="8305800" cy="685800"/>
          </a:xfrm>
        </p:spPr>
        <p:txBody>
          <a:bodyPr/>
          <a:lstStyle/>
          <a:p>
            <a:r>
              <a:rPr lang="en-US" altLang="en-US" smtClean="0"/>
              <a:t>Testing</a:t>
            </a:r>
            <a:r>
              <a:rPr lang="en-US" altLang="en-US" b="1" smtClean="0">
                <a:latin typeface="Courier" charset="0"/>
              </a:rPr>
              <a:t> </a:t>
            </a:r>
          </a:p>
        </p:txBody>
      </p:sp>
      <p:sp>
        <p:nvSpPr>
          <p:cNvPr id="56324" name="Rectangle 3"/>
          <p:cNvSpPr>
            <a:spLocks noChangeArrowheads="1"/>
          </p:cNvSpPr>
          <p:nvPr/>
        </p:nvSpPr>
        <p:spPr bwMode="auto">
          <a:xfrm>
            <a:off x="3636962" y="1885950"/>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6325" name="Object 4"/>
          <p:cNvGraphicFramePr>
            <a:graphicFrameLocks noChangeAspect="1"/>
          </p:cNvGraphicFramePr>
          <p:nvPr/>
        </p:nvGraphicFramePr>
        <p:xfrm>
          <a:off x="1827212" y="990601"/>
          <a:ext cx="8458200" cy="5311775"/>
        </p:xfrm>
        <a:graphic>
          <a:graphicData uri="http://schemas.openxmlformats.org/presentationml/2006/ole">
            <mc:AlternateContent xmlns:mc="http://schemas.openxmlformats.org/markup-compatibility/2006">
              <mc:Choice xmlns:v="urn:schemas-microsoft-com:vml" Requires="v">
                <p:oleObj spid="_x0000_s28684" name="Picture" r:id="rId3" imgW="4914900" imgH="3086100" progId="Word.Picture.8">
                  <p:embed/>
                </p:oleObj>
              </mc:Choice>
              <mc:Fallback>
                <p:oleObj name="Picture" r:id="rId3" imgW="4914900" imgH="3086100" progId="Word.Picture.8">
                  <p:embed/>
                  <p:pic>
                    <p:nvPicPr>
                      <p:cNvPr id="5632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2" y="990601"/>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8293" name="Text Box 5"/>
          <p:cNvSpPr txBox="1">
            <a:spLocks noChangeArrowheads="1"/>
          </p:cNvSpPr>
          <p:nvPr/>
        </p:nvSpPr>
        <p:spPr bwMode="auto">
          <a:xfrm>
            <a:off x="5942012" y="1371600"/>
            <a:ext cx="44958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Ensures that the code meets the requirements specification and weeds out bugs. </a:t>
            </a:r>
            <a:endParaRPr lang="en-US" altLang="en-US" sz="2400">
              <a:latin typeface="Courier New" panose="02070309020205020404" pitchFamily="49" charset="0"/>
              <a:cs typeface="Courier New" panose="02070309020205020404" pitchFamily="49" charset="0"/>
            </a:endParaRPr>
          </a:p>
        </p:txBody>
      </p:sp>
      <p:sp>
        <p:nvSpPr>
          <p:cNvPr id="268294" name="Text Box 6"/>
          <p:cNvSpPr txBox="1">
            <a:spLocks noChangeArrowheads="1"/>
          </p:cNvSpPr>
          <p:nvPr/>
        </p:nvSpPr>
        <p:spPr bwMode="auto">
          <a:xfrm>
            <a:off x="1751012" y="4343400"/>
            <a:ext cx="46482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An independent team of software engineers not involved in the design and implementation of the project usually conducts such testing.</a:t>
            </a:r>
          </a:p>
        </p:txBody>
      </p:sp>
    </p:spTree>
    <p:extLst>
      <p:ext uri="{BB962C8B-B14F-4D97-AF65-F5344CB8AC3E}">
        <p14:creationId xmlns:p14="http://schemas.microsoft.com/office/powerpoint/2010/main" val="3430079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8293"/>
                                        </p:tgtEl>
                                        <p:attrNameLst>
                                          <p:attrName>style.visibility</p:attrName>
                                        </p:attrNameLst>
                                      </p:cBhvr>
                                      <p:to>
                                        <p:strVal val="visible"/>
                                      </p:to>
                                    </p:set>
                                    <p:anim calcmode="lin" valueType="num">
                                      <p:cBhvr additive="base">
                                        <p:cTn id="7" dur="500" fill="hold"/>
                                        <p:tgtEl>
                                          <p:spTgt spid="268293"/>
                                        </p:tgtEl>
                                        <p:attrNameLst>
                                          <p:attrName>ppt_x</p:attrName>
                                        </p:attrNameLst>
                                      </p:cBhvr>
                                      <p:tavLst>
                                        <p:tav tm="0">
                                          <p:val>
                                            <p:strVal val="0-#ppt_w/2"/>
                                          </p:val>
                                        </p:tav>
                                        <p:tav tm="100000">
                                          <p:val>
                                            <p:strVal val="#ppt_x"/>
                                          </p:val>
                                        </p:tav>
                                      </p:tavLst>
                                    </p:anim>
                                    <p:anim calcmode="lin" valueType="num">
                                      <p:cBhvr additive="base">
                                        <p:cTn id="8" dur="500" fill="hold"/>
                                        <p:tgtEl>
                                          <p:spTgt spid="2682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8294"/>
                                        </p:tgtEl>
                                        <p:attrNameLst>
                                          <p:attrName>style.visibility</p:attrName>
                                        </p:attrNameLst>
                                      </p:cBhvr>
                                      <p:to>
                                        <p:strVal val="visible"/>
                                      </p:to>
                                    </p:set>
                                    <p:anim calcmode="lin" valueType="num">
                                      <p:cBhvr additive="base">
                                        <p:cTn id="13" dur="500" fill="hold"/>
                                        <p:tgtEl>
                                          <p:spTgt spid="268294"/>
                                        </p:tgtEl>
                                        <p:attrNameLst>
                                          <p:attrName>ppt_x</p:attrName>
                                        </p:attrNameLst>
                                      </p:cBhvr>
                                      <p:tavLst>
                                        <p:tav tm="0">
                                          <p:val>
                                            <p:strVal val="0-#ppt_w/2"/>
                                          </p:val>
                                        </p:tav>
                                        <p:tav tm="100000">
                                          <p:val>
                                            <p:strVal val="#ppt_x"/>
                                          </p:val>
                                        </p:tav>
                                      </p:tavLst>
                                    </p:anim>
                                    <p:anim calcmode="lin" valueType="num">
                                      <p:cBhvr additive="base">
                                        <p:cTn id="14" dur="500" fill="hold"/>
                                        <p:tgtEl>
                                          <p:spTgt spid="2682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3" grpId="0" autoUpdateAnimBg="0"/>
      <p:bldP spid="268294"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BF1CF4-1AE3-4558-A55D-5A9970D4980E}" type="slidenum">
              <a:rPr lang="en-US" altLang="en-US" sz="1400"/>
              <a:pPr>
                <a:spcBef>
                  <a:spcPct val="0"/>
                </a:spcBef>
                <a:buClrTx/>
                <a:buSzTx/>
                <a:buFontTx/>
                <a:buNone/>
              </a:pPr>
              <a:t>52</a:t>
            </a:fld>
            <a:endParaRPr lang="en-US" altLang="en-US" sz="1400"/>
          </a:p>
        </p:txBody>
      </p:sp>
      <p:sp>
        <p:nvSpPr>
          <p:cNvPr id="57347" name="Rectangle 2"/>
          <p:cNvSpPr>
            <a:spLocks noGrp="1" noChangeArrowheads="1"/>
          </p:cNvSpPr>
          <p:nvPr>
            <p:ph type="title"/>
          </p:nvPr>
        </p:nvSpPr>
        <p:spPr>
          <a:xfrm>
            <a:off x="2055812" y="304800"/>
            <a:ext cx="8305800" cy="685800"/>
          </a:xfrm>
        </p:spPr>
        <p:txBody>
          <a:bodyPr/>
          <a:lstStyle/>
          <a:p>
            <a:r>
              <a:rPr lang="en-US" altLang="en-US" smtClean="0"/>
              <a:t>Deployment</a:t>
            </a:r>
            <a:r>
              <a:rPr lang="en-US" altLang="en-US" b="1" smtClean="0">
                <a:latin typeface="Courier" charset="0"/>
              </a:rPr>
              <a:t> </a:t>
            </a:r>
          </a:p>
        </p:txBody>
      </p:sp>
      <p:sp>
        <p:nvSpPr>
          <p:cNvPr id="57348" name="Rectangle 3"/>
          <p:cNvSpPr>
            <a:spLocks noChangeArrowheads="1"/>
          </p:cNvSpPr>
          <p:nvPr/>
        </p:nvSpPr>
        <p:spPr bwMode="auto">
          <a:xfrm>
            <a:off x="3636962" y="1885950"/>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7349" name="Object 4"/>
          <p:cNvGraphicFramePr>
            <a:graphicFrameLocks noChangeAspect="1"/>
          </p:cNvGraphicFramePr>
          <p:nvPr/>
        </p:nvGraphicFramePr>
        <p:xfrm>
          <a:off x="1827212" y="990601"/>
          <a:ext cx="8458200" cy="5311775"/>
        </p:xfrm>
        <a:graphic>
          <a:graphicData uri="http://schemas.openxmlformats.org/presentationml/2006/ole">
            <mc:AlternateContent xmlns:mc="http://schemas.openxmlformats.org/markup-compatibility/2006">
              <mc:Choice xmlns:v="urn:schemas-microsoft-com:vml" Requires="v">
                <p:oleObj spid="_x0000_s29708" name="Picture" r:id="rId3" imgW="4914900" imgH="3086100" progId="Word.Picture.8">
                  <p:embed/>
                </p:oleObj>
              </mc:Choice>
              <mc:Fallback>
                <p:oleObj name="Picture" r:id="rId3" imgW="4914900" imgH="3086100" progId="Word.Picture.8">
                  <p:embed/>
                  <p:pic>
                    <p:nvPicPr>
                      <p:cNvPr id="5734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2" y="990601"/>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9317" name="Text Box 5"/>
          <p:cNvSpPr txBox="1">
            <a:spLocks noChangeArrowheads="1"/>
          </p:cNvSpPr>
          <p:nvPr/>
        </p:nvSpPr>
        <p:spPr bwMode="auto">
          <a:xfrm>
            <a:off x="5942012" y="1371601"/>
            <a:ext cx="44958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Deployment makes the project available for use. </a:t>
            </a:r>
          </a:p>
        </p:txBody>
      </p:sp>
      <p:sp>
        <p:nvSpPr>
          <p:cNvPr id="269318" name="Text Box 6"/>
          <p:cNvSpPr txBox="1">
            <a:spLocks noChangeArrowheads="1"/>
          </p:cNvSpPr>
          <p:nvPr/>
        </p:nvSpPr>
        <p:spPr bwMode="auto">
          <a:xfrm>
            <a:off x="1751012" y="4735513"/>
            <a:ext cx="46482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For a Java program, this means installing it on a desktop or on the Web. </a:t>
            </a:r>
          </a:p>
        </p:txBody>
      </p:sp>
    </p:spTree>
    <p:extLst>
      <p:ext uri="{BB962C8B-B14F-4D97-AF65-F5344CB8AC3E}">
        <p14:creationId xmlns:p14="http://schemas.microsoft.com/office/powerpoint/2010/main" val="3934447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17"/>
                                        </p:tgtEl>
                                        <p:attrNameLst>
                                          <p:attrName>style.visibility</p:attrName>
                                        </p:attrNameLst>
                                      </p:cBhvr>
                                      <p:to>
                                        <p:strVal val="visible"/>
                                      </p:to>
                                    </p:set>
                                    <p:anim calcmode="lin" valueType="num">
                                      <p:cBhvr additive="base">
                                        <p:cTn id="7" dur="500" fill="hold"/>
                                        <p:tgtEl>
                                          <p:spTgt spid="269317"/>
                                        </p:tgtEl>
                                        <p:attrNameLst>
                                          <p:attrName>ppt_x</p:attrName>
                                        </p:attrNameLst>
                                      </p:cBhvr>
                                      <p:tavLst>
                                        <p:tav tm="0">
                                          <p:val>
                                            <p:strVal val="0-#ppt_w/2"/>
                                          </p:val>
                                        </p:tav>
                                        <p:tav tm="100000">
                                          <p:val>
                                            <p:strVal val="#ppt_x"/>
                                          </p:val>
                                        </p:tav>
                                      </p:tavLst>
                                    </p:anim>
                                    <p:anim calcmode="lin" valueType="num">
                                      <p:cBhvr additive="base">
                                        <p:cTn id="8" dur="500" fill="hold"/>
                                        <p:tgtEl>
                                          <p:spTgt spid="2693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9318"/>
                                        </p:tgtEl>
                                        <p:attrNameLst>
                                          <p:attrName>style.visibility</p:attrName>
                                        </p:attrNameLst>
                                      </p:cBhvr>
                                      <p:to>
                                        <p:strVal val="visible"/>
                                      </p:to>
                                    </p:set>
                                    <p:anim calcmode="lin" valueType="num">
                                      <p:cBhvr additive="base">
                                        <p:cTn id="13" dur="500" fill="hold"/>
                                        <p:tgtEl>
                                          <p:spTgt spid="269318"/>
                                        </p:tgtEl>
                                        <p:attrNameLst>
                                          <p:attrName>ppt_x</p:attrName>
                                        </p:attrNameLst>
                                      </p:cBhvr>
                                      <p:tavLst>
                                        <p:tav tm="0">
                                          <p:val>
                                            <p:strVal val="0-#ppt_w/2"/>
                                          </p:val>
                                        </p:tav>
                                        <p:tav tm="100000">
                                          <p:val>
                                            <p:strVal val="#ppt_x"/>
                                          </p:val>
                                        </p:tav>
                                      </p:tavLst>
                                    </p:anim>
                                    <p:anim calcmode="lin" valueType="num">
                                      <p:cBhvr additive="base">
                                        <p:cTn id="14" dur="500" fill="hold"/>
                                        <p:tgtEl>
                                          <p:spTgt spid="2693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7" grpId="0" autoUpdateAnimBg="0"/>
      <p:bldP spid="269318"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6734592-6800-4E00-B660-4033CF018437}" type="slidenum">
              <a:rPr lang="en-US" altLang="en-US" sz="1400"/>
              <a:pPr>
                <a:spcBef>
                  <a:spcPct val="0"/>
                </a:spcBef>
                <a:buClrTx/>
                <a:buSzTx/>
                <a:buFontTx/>
                <a:buNone/>
              </a:pPr>
              <a:t>53</a:t>
            </a:fld>
            <a:endParaRPr lang="en-US" altLang="en-US" sz="1400"/>
          </a:p>
        </p:txBody>
      </p:sp>
      <p:sp>
        <p:nvSpPr>
          <p:cNvPr id="58371" name="Rectangle 2"/>
          <p:cNvSpPr>
            <a:spLocks noGrp="1" noChangeArrowheads="1"/>
          </p:cNvSpPr>
          <p:nvPr>
            <p:ph type="title"/>
          </p:nvPr>
        </p:nvSpPr>
        <p:spPr>
          <a:xfrm>
            <a:off x="2055812" y="304800"/>
            <a:ext cx="8305800" cy="685800"/>
          </a:xfrm>
        </p:spPr>
        <p:txBody>
          <a:bodyPr/>
          <a:lstStyle/>
          <a:p>
            <a:r>
              <a:rPr lang="en-US" altLang="en-US" smtClean="0"/>
              <a:t>Maintenance</a:t>
            </a:r>
            <a:r>
              <a:rPr lang="en-US" altLang="en-US" b="1" smtClean="0">
                <a:latin typeface="Courier" charset="0"/>
              </a:rPr>
              <a:t> </a:t>
            </a:r>
          </a:p>
        </p:txBody>
      </p:sp>
      <p:sp>
        <p:nvSpPr>
          <p:cNvPr id="58372" name="Rectangle 3"/>
          <p:cNvSpPr>
            <a:spLocks noChangeArrowheads="1"/>
          </p:cNvSpPr>
          <p:nvPr/>
        </p:nvSpPr>
        <p:spPr bwMode="auto">
          <a:xfrm>
            <a:off x="3636962" y="1885950"/>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8373" name="Object 4"/>
          <p:cNvGraphicFramePr>
            <a:graphicFrameLocks noChangeAspect="1"/>
          </p:cNvGraphicFramePr>
          <p:nvPr/>
        </p:nvGraphicFramePr>
        <p:xfrm>
          <a:off x="1827212" y="990601"/>
          <a:ext cx="8458200" cy="5311775"/>
        </p:xfrm>
        <a:graphic>
          <a:graphicData uri="http://schemas.openxmlformats.org/presentationml/2006/ole">
            <mc:AlternateContent xmlns:mc="http://schemas.openxmlformats.org/markup-compatibility/2006">
              <mc:Choice xmlns:v="urn:schemas-microsoft-com:vml" Requires="v">
                <p:oleObj spid="_x0000_s30732" name="Picture" r:id="rId3" imgW="4914900" imgH="3086100" progId="Word.Picture.8">
                  <p:embed/>
                </p:oleObj>
              </mc:Choice>
              <mc:Fallback>
                <p:oleObj name="Picture" r:id="rId3" imgW="4914900" imgH="3086100" progId="Word.Picture.8">
                  <p:embed/>
                  <p:pic>
                    <p:nvPicPr>
                      <p:cNvPr id="5837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2" y="990601"/>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0341" name="Text Box 5"/>
          <p:cNvSpPr txBox="1">
            <a:spLocks noChangeArrowheads="1"/>
          </p:cNvSpPr>
          <p:nvPr/>
        </p:nvSpPr>
        <p:spPr bwMode="auto">
          <a:xfrm>
            <a:off x="5942012" y="1371600"/>
            <a:ext cx="44958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Maintenance is concerned with changing and improving the product. </a:t>
            </a:r>
          </a:p>
        </p:txBody>
      </p:sp>
      <p:sp>
        <p:nvSpPr>
          <p:cNvPr id="270342" name="Text Box 6"/>
          <p:cNvSpPr txBox="1">
            <a:spLocks noChangeArrowheads="1"/>
          </p:cNvSpPr>
          <p:nvPr/>
        </p:nvSpPr>
        <p:spPr bwMode="auto">
          <a:xfrm>
            <a:off x="1751012" y="4343400"/>
            <a:ext cx="56388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A software product must continue to perform and improve in a changing environment. This requires periodic upgrades of the product to fix newly discovered bugs and incorporate changes. </a:t>
            </a:r>
          </a:p>
        </p:txBody>
      </p:sp>
    </p:spTree>
    <p:extLst>
      <p:ext uri="{BB962C8B-B14F-4D97-AF65-F5344CB8AC3E}">
        <p14:creationId xmlns:p14="http://schemas.microsoft.com/office/powerpoint/2010/main" val="2264322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0341"/>
                                        </p:tgtEl>
                                        <p:attrNameLst>
                                          <p:attrName>style.visibility</p:attrName>
                                        </p:attrNameLst>
                                      </p:cBhvr>
                                      <p:to>
                                        <p:strVal val="visible"/>
                                      </p:to>
                                    </p:set>
                                    <p:anim calcmode="lin" valueType="num">
                                      <p:cBhvr additive="base">
                                        <p:cTn id="7" dur="500" fill="hold"/>
                                        <p:tgtEl>
                                          <p:spTgt spid="270341"/>
                                        </p:tgtEl>
                                        <p:attrNameLst>
                                          <p:attrName>ppt_x</p:attrName>
                                        </p:attrNameLst>
                                      </p:cBhvr>
                                      <p:tavLst>
                                        <p:tav tm="0">
                                          <p:val>
                                            <p:strVal val="0-#ppt_w/2"/>
                                          </p:val>
                                        </p:tav>
                                        <p:tav tm="100000">
                                          <p:val>
                                            <p:strVal val="#ppt_x"/>
                                          </p:val>
                                        </p:tav>
                                      </p:tavLst>
                                    </p:anim>
                                    <p:anim calcmode="lin" valueType="num">
                                      <p:cBhvr additive="base">
                                        <p:cTn id="8" dur="500" fill="hold"/>
                                        <p:tgtEl>
                                          <p:spTgt spid="2703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0342"/>
                                        </p:tgtEl>
                                        <p:attrNameLst>
                                          <p:attrName>style.visibility</p:attrName>
                                        </p:attrNameLst>
                                      </p:cBhvr>
                                      <p:to>
                                        <p:strVal val="visible"/>
                                      </p:to>
                                    </p:set>
                                    <p:anim calcmode="lin" valueType="num">
                                      <p:cBhvr additive="base">
                                        <p:cTn id="13" dur="500" fill="hold"/>
                                        <p:tgtEl>
                                          <p:spTgt spid="270342"/>
                                        </p:tgtEl>
                                        <p:attrNameLst>
                                          <p:attrName>ppt_x</p:attrName>
                                        </p:attrNameLst>
                                      </p:cBhvr>
                                      <p:tavLst>
                                        <p:tav tm="0">
                                          <p:val>
                                            <p:strVal val="0-#ppt_w/2"/>
                                          </p:val>
                                        </p:tav>
                                        <p:tav tm="100000">
                                          <p:val>
                                            <p:strVal val="#ppt_x"/>
                                          </p:val>
                                        </p:tav>
                                      </p:tavLst>
                                    </p:anim>
                                    <p:anim calcmode="lin" valueType="num">
                                      <p:cBhvr additive="base">
                                        <p:cTn id="14" dur="500" fill="hold"/>
                                        <p:tgtEl>
                                          <p:spTgt spid="2703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1" grpId="0" autoUpdateAnimBg="0"/>
      <p:bldP spid="270342"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r>
              <a:rPr lang="en-US" altLang="en-US" smtClean="0"/>
              <a:t>Problem:</a:t>
            </a:r>
            <a:br>
              <a:rPr lang="en-US" altLang="en-US" smtClean="0"/>
            </a:br>
            <a:r>
              <a:rPr lang="en-US" altLang="en-US" smtClean="0"/>
              <a:t> Computing Loan Payments</a:t>
            </a:r>
            <a:endParaRPr lang="en-US" altLang="en-US" sz="5400"/>
          </a:p>
        </p:txBody>
      </p:sp>
      <p:sp>
        <p:nvSpPr>
          <p:cNvPr id="2" name="Content Placeholder 1"/>
          <p:cNvSpPr>
            <a:spLocks noGrp="1"/>
          </p:cNvSpPr>
          <p:nvPr>
            <p:ph idx="1"/>
          </p:nvPr>
        </p:nvSpPr>
        <p:spPr/>
        <p:txBody>
          <a:bodyPr/>
          <a:lstStyle/>
          <a:p>
            <a:endParaRPr lang="en-US"/>
          </a:p>
        </p:txBody>
      </p:sp>
      <p:sp>
        <p:nvSpPr>
          <p:cNvPr id="5939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FA5404B-5270-4795-B6FE-631379A90A70}" type="slidenum">
              <a:rPr lang="en-US" altLang="en-US" sz="1400"/>
              <a:pPr>
                <a:spcBef>
                  <a:spcPct val="0"/>
                </a:spcBef>
                <a:buClrTx/>
                <a:buSzTx/>
                <a:buFontTx/>
                <a:buNone/>
              </a:pPr>
              <a:t>54</a:t>
            </a:fld>
            <a:endParaRPr lang="en-US" altLang="en-US" sz="1400"/>
          </a:p>
        </p:txBody>
      </p:sp>
      <p:sp>
        <p:nvSpPr>
          <p:cNvPr id="122883" name="AutoShape 3">
            <a:hlinkClick r:id="" action="ppaction://noaction" highlightClick="1"/>
          </p:cNvPr>
          <p:cNvSpPr>
            <a:spLocks noChangeArrowheads="1"/>
          </p:cNvSpPr>
          <p:nvPr/>
        </p:nvSpPr>
        <p:spPr bwMode="auto">
          <a:xfrm>
            <a:off x="3427412" y="5867400"/>
            <a:ext cx="3048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sz="2400">
                <a:solidFill>
                  <a:schemeClr val="accent1"/>
                </a:solidFill>
                <a:latin typeface="Book Antiqua" pitchFamily="18" charset="0"/>
                <a:hlinkClick r:id="rId3" action="ppaction://program"/>
              </a:rPr>
              <a:t>ComputeLoan</a:t>
            </a:r>
            <a:endParaRPr lang="en-US" sz="2400">
              <a:solidFill>
                <a:schemeClr val="accent1"/>
              </a:solidFill>
            </a:endParaRPr>
          </a:p>
        </p:txBody>
      </p:sp>
      <p:sp>
        <p:nvSpPr>
          <p:cNvPr id="59397" name="AutoShape 4">
            <a:hlinkClick r:id="rId4" action="ppaction://program" highlightClick="1"/>
          </p:cNvPr>
          <p:cNvSpPr>
            <a:spLocks noChangeArrowheads="1"/>
          </p:cNvSpPr>
          <p:nvPr/>
        </p:nvSpPr>
        <p:spPr bwMode="auto">
          <a:xfrm>
            <a:off x="6780212" y="58674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59398" name="Text Box 5"/>
          <p:cNvSpPr txBox="1">
            <a:spLocks noChangeArrowheads="1"/>
          </p:cNvSpPr>
          <p:nvPr/>
        </p:nvSpPr>
        <p:spPr bwMode="auto">
          <a:xfrm>
            <a:off x="2436812"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59399" name="Text Box 6"/>
          <p:cNvSpPr txBox="1">
            <a:spLocks noChangeArrowheads="1"/>
          </p:cNvSpPr>
          <p:nvPr/>
        </p:nvSpPr>
        <p:spPr bwMode="auto">
          <a:xfrm>
            <a:off x="2360612" y="1676401"/>
            <a:ext cx="76962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This program lets the user enter the interest rate, number of years, and loan amount, and computes monthly payment and total payment.</a:t>
            </a:r>
            <a:endParaRPr lang="en-US" altLang="en-US" sz="2400"/>
          </a:p>
        </p:txBody>
      </p:sp>
      <p:graphicFrame>
        <p:nvGraphicFramePr>
          <p:cNvPr id="59400" name="Object 7"/>
          <p:cNvGraphicFramePr>
            <a:graphicFrameLocks noChangeAspect="1"/>
          </p:cNvGraphicFramePr>
          <p:nvPr/>
        </p:nvGraphicFramePr>
        <p:xfrm>
          <a:off x="1754187" y="4043363"/>
          <a:ext cx="8682038" cy="1331912"/>
        </p:xfrm>
        <a:graphic>
          <a:graphicData uri="http://schemas.openxmlformats.org/presentationml/2006/ole">
            <mc:AlternateContent xmlns:mc="http://schemas.openxmlformats.org/markup-compatibility/2006">
              <mc:Choice xmlns:v="urn:schemas-microsoft-com:vml" Requires="v">
                <p:oleObj spid="_x0000_s31756" name="Equation" r:id="rId5" imgW="3695700" imgH="571500" progId="Equation.3">
                  <p:embed/>
                </p:oleObj>
              </mc:Choice>
              <mc:Fallback>
                <p:oleObj name="Equation" r:id="rId5" imgW="3695700" imgH="571500" progId="Equation.3">
                  <p:embed/>
                  <p:pic>
                    <p:nvPicPr>
                      <p:cNvPr id="5940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4187" y="4043363"/>
                        <a:ext cx="8682038"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1" name="AutoShape 8">
            <a:hlinkClick r:id="rId7" highlightClick="1"/>
          </p:cNvPr>
          <p:cNvSpPr>
            <a:spLocks noChangeArrowheads="1"/>
          </p:cNvSpPr>
          <p:nvPr/>
        </p:nvSpPr>
        <p:spPr bwMode="auto">
          <a:xfrm>
            <a:off x="2714625" y="5810251"/>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extLst>
      <p:ext uri="{BB962C8B-B14F-4D97-AF65-F5344CB8AC3E}">
        <p14:creationId xmlns:p14="http://schemas.microsoft.com/office/powerpoint/2010/main" val="802188157"/>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en-US" smtClean="0"/>
              <a:t>Problem: Monetary Units</a:t>
            </a:r>
            <a:endParaRPr lang="en-US" altLang="en-US" sz="5400"/>
          </a:p>
        </p:txBody>
      </p:sp>
      <p:sp>
        <p:nvSpPr>
          <p:cNvPr id="2" name="Content Placeholder 1"/>
          <p:cNvSpPr>
            <a:spLocks noGrp="1"/>
          </p:cNvSpPr>
          <p:nvPr>
            <p:ph idx="1"/>
          </p:nvPr>
        </p:nvSpPr>
        <p:spPr/>
        <p:txBody>
          <a:bodyPr/>
          <a:lstStyle/>
          <a:p>
            <a:endParaRPr lang="en-US"/>
          </a:p>
        </p:txBody>
      </p:sp>
      <p:sp>
        <p:nvSpPr>
          <p:cNvPr id="6041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69726E3-9C30-4D89-9CB1-D697B225AC62}" type="slidenum">
              <a:rPr lang="en-US" altLang="en-US" sz="1400"/>
              <a:pPr>
                <a:spcBef>
                  <a:spcPct val="0"/>
                </a:spcBef>
                <a:buClrTx/>
                <a:buSzTx/>
                <a:buFontTx/>
                <a:buNone/>
              </a:pPr>
              <a:t>55</a:t>
            </a:fld>
            <a:endParaRPr lang="en-US" altLang="en-US" sz="1400"/>
          </a:p>
        </p:txBody>
      </p:sp>
      <p:sp>
        <p:nvSpPr>
          <p:cNvPr id="60420" name="Text Box 6"/>
          <p:cNvSpPr txBox="1">
            <a:spLocks noChangeArrowheads="1"/>
          </p:cNvSpPr>
          <p:nvPr/>
        </p:nvSpPr>
        <p:spPr bwMode="auto">
          <a:xfrm>
            <a:off x="2436812"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60421" name="Text Box 7"/>
          <p:cNvSpPr txBox="1">
            <a:spLocks noChangeArrowheads="1"/>
          </p:cNvSpPr>
          <p:nvPr/>
        </p:nvSpPr>
        <p:spPr bwMode="auto">
          <a:xfrm>
            <a:off x="1903412" y="1676400"/>
            <a:ext cx="83820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This program lets the user enter the amount in decimal representing dollars and cents and output a report listing the monetary equivalent in single dollars, quarters, dimes, nickels, and pennies. Your program should report maximum number of dollars, then the maximum number of quarters, and so on, in this order.</a:t>
            </a:r>
            <a:r>
              <a:rPr lang="en-US" altLang="en-US" sz="2400">
                <a:latin typeface="Courier" charset="0"/>
              </a:rPr>
              <a:t> </a:t>
            </a:r>
          </a:p>
        </p:txBody>
      </p:sp>
      <p:sp>
        <p:nvSpPr>
          <p:cNvPr id="85000" name="AutoShape 8">
            <a:hlinkClick r:id="" action="ppaction://noaction" highlightClick="1"/>
          </p:cNvPr>
          <p:cNvSpPr>
            <a:spLocks noChangeArrowheads="1"/>
          </p:cNvSpPr>
          <p:nvPr/>
        </p:nvSpPr>
        <p:spPr bwMode="auto">
          <a:xfrm>
            <a:off x="5027612" y="5715000"/>
            <a:ext cx="3048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sz="2400" dirty="0" err="1">
                <a:solidFill>
                  <a:schemeClr val="accent1"/>
                </a:solidFill>
                <a:latin typeface="Book Antiqua" pitchFamily="18" charset="0"/>
                <a:hlinkClick r:id="rId2" action="ppaction://program"/>
              </a:rPr>
              <a:t>ComputeChange</a:t>
            </a:r>
            <a:endParaRPr lang="en-US" sz="2400" dirty="0">
              <a:solidFill>
                <a:schemeClr val="accent1"/>
              </a:solidFill>
            </a:endParaRPr>
          </a:p>
        </p:txBody>
      </p:sp>
      <p:sp>
        <p:nvSpPr>
          <p:cNvPr id="60423" name="AutoShape 9">
            <a:hlinkClick r:id="rId3" action="ppaction://program" highlightClick="1"/>
          </p:cNvPr>
          <p:cNvSpPr>
            <a:spLocks noChangeArrowheads="1"/>
          </p:cNvSpPr>
          <p:nvPr/>
        </p:nvSpPr>
        <p:spPr bwMode="auto">
          <a:xfrm>
            <a:off x="8532812" y="5715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0424" name="AutoShape 10">
            <a:hlinkClick r:id="rId4" highlightClick="1"/>
          </p:cNvPr>
          <p:cNvSpPr>
            <a:spLocks noChangeArrowheads="1"/>
          </p:cNvSpPr>
          <p:nvPr/>
        </p:nvSpPr>
        <p:spPr bwMode="auto">
          <a:xfrm>
            <a:off x="4365625" y="5694363"/>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extLst>
      <p:ext uri="{BB962C8B-B14F-4D97-AF65-F5344CB8AC3E}">
        <p14:creationId xmlns:p14="http://schemas.microsoft.com/office/powerpoint/2010/main" val="2828452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altLang="en-US" smtClean="0"/>
              <a:t>Common Errors and Pitfalls</a:t>
            </a:r>
            <a:endParaRPr lang="en-US" altLang="en-US" sz="5400"/>
          </a:p>
        </p:txBody>
      </p:sp>
      <p:sp>
        <p:nvSpPr>
          <p:cNvPr id="2" name="Content Placeholder 1"/>
          <p:cNvSpPr>
            <a:spLocks noGrp="1"/>
          </p:cNvSpPr>
          <p:nvPr>
            <p:ph idx="1"/>
          </p:nvPr>
        </p:nvSpPr>
        <p:spPr/>
        <p:txBody>
          <a:bodyPr/>
          <a:lstStyle/>
          <a:p>
            <a:endParaRPr lang="en-US"/>
          </a:p>
        </p:txBody>
      </p:sp>
      <p:sp>
        <p:nvSpPr>
          <p:cNvPr id="6144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87F714D-7B80-4E4F-ADAE-46C127A448A4}" type="slidenum">
              <a:rPr lang="en-US" altLang="en-US" sz="1400"/>
              <a:pPr>
                <a:spcBef>
                  <a:spcPct val="0"/>
                </a:spcBef>
                <a:buClrTx/>
                <a:buSzTx/>
                <a:buFontTx/>
                <a:buNone/>
              </a:pPr>
              <a:t>56</a:t>
            </a:fld>
            <a:endParaRPr lang="en-US" altLang="en-US" sz="1400"/>
          </a:p>
        </p:txBody>
      </p:sp>
      <p:sp>
        <p:nvSpPr>
          <p:cNvPr id="61444" name="Text Box 6"/>
          <p:cNvSpPr txBox="1">
            <a:spLocks noChangeArrowheads="1"/>
          </p:cNvSpPr>
          <p:nvPr/>
        </p:nvSpPr>
        <p:spPr bwMode="auto">
          <a:xfrm>
            <a:off x="2436812"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61445" name="Rectangle 3"/>
          <p:cNvSpPr txBox="1">
            <a:spLocks noChangeArrowheads="1"/>
          </p:cNvSpPr>
          <p:nvPr/>
        </p:nvSpPr>
        <p:spPr bwMode="auto">
          <a:xfrm>
            <a:off x="1677987" y="1710580"/>
            <a:ext cx="8839200" cy="503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hangingPunct="1"/>
            <a:r>
              <a:rPr lang="en-US" altLang="en-US"/>
              <a:t>Common Error 1: Undeclared/Uninitialized Variables and Unused Variables </a:t>
            </a:r>
          </a:p>
          <a:p>
            <a:pPr hangingPunct="1"/>
            <a:r>
              <a:rPr lang="en-US" altLang="en-US"/>
              <a:t>Common Error 2: Integer Overflow</a:t>
            </a:r>
          </a:p>
          <a:p>
            <a:pPr hangingPunct="1"/>
            <a:r>
              <a:rPr lang="en-US" altLang="en-US"/>
              <a:t>Common Error 3: Round-off Errors</a:t>
            </a:r>
          </a:p>
          <a:p>
            <a:pPr hangingPunct="1"/>
            <a:r>
              <a:rPr lang="en-US" altLang="en-US"/>
              <a:t>Common Error 4: Unintended Integer Division</a:t>
            </a:r>
          </a:p>
          <a:p>
            <a:pPr hangingPunct="1"/>
            <a:r>
              <a:rPr lang="en-US" altLang="en-US"/>
              <a:t>Common Error 5: Redundant Input Objects</a:t>
            </a:r>
          </a:p>
          <a:p>
            <a:pPr hangingPunct="1"/>
            <a:endParaRPr lang="en-US" altLang="en-US"/>
          </a:p>
          <a:p>
            <a:pPr hangingPunct="1"/>
            <a:r>
              <a:rPr lang="en-US" altLang="en-US"/>
              <a:t>Common Pitfall 1: Redundant Input Objects</a:t>
            </a:r>
          </a:p>
          <a:p>
            <a:pPr hangingPunct="1"/>
            <a:endParaRPr lang="en-US" altLang="en-US"/>
          </a:p>
        </p:txBody>
      </p:sp>
    </p:spTree>
    <p:extLst>
      <p:ext uri="{BB962C8B-B14F-4D97-AF65-F5344CB8AC3E}">
        <p14:creationId xmlns:p14="http://schemas.microsoft.com/office/powerpoint/2010/main" val="1311033163"/>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normAutofit fontScale="90000"/>
          </a:bodyPr>
          <a:lstStyle/>
          <a:p>
            <a:pPr hangingPunct="1"/>
            <a:r>
              <a:rPr lang="en-US" altLang="en-US" smtClean="0"/>
              <a:t>Common Error 1: Undeclared/Uninitialized Variables and Unused Variables </a:t>
            </a:r>
          </a:p>
        </p:txBody>
      </p:sp>
      <p:sp>
        <p:nvSpPr>
          <p:cNvPr id="2" name="Content Placeholder 1"/>
          <p:cNvSpPr>
            <a:spLocks noGrp="1"/>
          </p:cNvSpPr>
          <p:nvPr>
            <p:ph idx="1"/>
          </p:nvPr>
        </p:nvSpPr>
        <p:spPr/>
        <p:txBody>
          <a:bodyPr/>
          <a:lstStyle/>
          <a:p>
            <a:endParaRPr lang="en-US"/>
          </a:p>
        </p:txBody>
      </p:sp>
      <p:sp>
        <p:nvSpPr>
          <p:cNvPr id="6246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FB8FD2-0EF6-4E11-9181-B9A2335EEC38}" type="slidenum">
              <a:rPr lang="en-US" altLang="en-US" sz="1400"/>
              <a:pPr>
                <a:spcBef>
                  <a:spcPct val="0"/>
                </a:spcBef>
                <a:buClrTx/>
                <a:buSzTx/>
                <a:buFontTx/>
                <a:buNone/>
              </a:pPr>
              <a:t>57</a:t>
            </a:fld>
            <a:endParaRPr lang="en-US" altLang="en-US" sz="1400"/>
          </a:p>
        </p:txBody>
      </p:sp>
      <p:sp>
        <p:nvSpPr>
          <p:cNvPr id="62468" name="Text Box 6"/>
          <p:cNvSpPr txBox="1">
            <a:spLocks noChangeArrowheads="1"/>
          </p:cNvSpPr>
          <p:nvPr/>
        </p:nvSpPr>
        <p:spPr bwMode="auto">
          <a:xfrm>
            <a:off x="2436812"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62469" name="Rectangle 3"/>
          <p:cNvSpPr txBox="1">
            <a:spLocks noChangeArrowheads="1"/>
          </p:cNvSpPr>
          <p:nvPr/>
        </p:nvSpPr>
        <p:spPr bwMode="auto">
          <a:xfrm>
            <a:off x="1677987" y="2584451"/>
            <a:ext cx="8839200" cy="380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b="1" dirty="0"/>
              <a:t>double</a:t>
            </a:r>
            <a:r>
              <a:rPr lang="en-US" altLang="en-US" dirty="0"/>
              <a:t> </a:t>
            </a:r>
            <a:r>
              <a:rPr lang="en-US" altLang="en-US" dirty="0" err="1"/>
              <a:t>interestRate</a:t>
            </a:r>
            <a:r>
              <a:rPr lang="en-US" altLang="en-US" dirty="0"/>
              <a:t> = </a:t>
            </a:r>
            <a:r>
              <a:rPr lang="en-US" altLang="en-US" b="1" dirty="0"/>
              <a:t>0.05</a:t>
            </a:r>
            <a:r>
              <a:rPr lang="en-US" altLang="en-US" dirty="0"/>
              <a:t>;</a:t>
            </a:r>
            <a:endParaRPr lang="en-US" altLang="en-US" u="sng" dirty="0"/>
          </a:p>
          <a:p>
            <a:pPr>
              <a:buFont typeface="Monotype Sorts" pitchFamily="2" charset="2"/>
              <a:buNone/>
            </a:pPr>
            <a:r>
              <a:rPr lang="en-US" altLang="en-US" b="1" dirty="0"/>
              <a:t>double</a:t>
            </a:r>
            <a:r>
              <a:rPr lang="en-US" altLang="en-US" dirty="0"/>
              <a:t> interest = </a:t>
            </a:r>
            <a:r>
              <a:rPr lang="en-US" altLang="en-US" dirty="0" err="1"/>
              <a:t>interestrate</a:t>
            </a:r>
            <a:r>
              <a:rPr lang="en-US" altLang="en-US" dirty="0"/>
              <a:t> * </a:t>
            </a:r>
            <a:r>
              <a:rPr lang="en-US" altLang="en-US" b="1" dirty="0"/>
              <a:t>45</a:t>
            </a:r>
            <a:r>
              <a:rPr lang="en-US" altLang="en-US" dirty="0"/>
              <a:t>;</a:t>
            </a:r>
            <a:endParaRPr lang="en-US" altLang="en-US" u="sng" dirty="0"/>
          </a:p>
          <a:p>
            <a:pPr hangingPunct="1">
              <a:buFont typeface="Monotype Sorts" pitchFamily="2" charset="2"/>
              <a:buNone/>
            </a:pPr>
            <a:endParaRPr lang="en-US" altLang="en-US" dirty="0"/>
          </a:p>
        </p:txBody>
      </p:sp>
    </p:spTree>
    <p:extLst>
      <p:ext uri="{BB962C8B-B14F-4D97-AF65-F5344CB8AC3E}">
        <p14:creationId xmlns:p14="http://schemas.microsoft.com/office/powerpoint/2010/main" val="1478462549"/>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hangingPunct="1"/>
            <a:r>
              <a:rPr lang="en-US" altLang="en-US" smtClean="0"/>
              <a:t>Common Error 2: Integer Overflow</a:t>
            </a:r>
          </a:p>
        </p:txBody>
      </p:sp>
      <p:sp>
        <p:nvSpPr>
          <p:cNvPr id="2" name="Content Placeholder 1"/>
          <p:cNvSpPr>
            <a:spLocks noGrp="1"/>
          </p:cNvSpPr>
          <p:nvPr>
            <p:ph idx="1"/>
          </p:nvPr>
        </p:nvSpPr>
        <p:spPr/>
        <p:txBody>
          <a:bodyPr/>
          <a:lstStyle/>
          <a:p>
            <a:endParaRPr lang="en-US"/>
          </a:p>
        </p:txBody>
      </p:sp>
      <p:sp>
        <p:nvSpPr>
          <p:cNvPr id="6349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9F7243-92A8-41DB-9201-DC0E635D5D8B}" type="slidenum">
              <a:rPr lang="en-US" altLang="en-US" sz="1400"/>
              <a:pPr>
                <a:spcBef>
                  <a:spcPct val="0"/>
                </a:spcBef>
                <a:buClrTx/>
                <a:buSzTx/>
                <a:buFontTx/>
                <a:buNone/>
              </a:pPr>
              <a:t>58</a:t>
            </a:fld>
            <a:endParaRPr lang="en-US" altLang="en-US" sz="1400"/>
          </a:p>
        </p:txBody>
      </p:sp>
      <p:sp>
        <p:nvSpPr>
          <p:cNvPr id="63492" name="Rectangle 3"/>
          <p:cNvSpPr txBox="1">
            <a:spLocks noChangeArrowheads="1"/>
          </p:cNvSpPr>
          <p:nvPr/>
        </p:nvSpPr>
        <p:spPr bwMode="auto">
          <a:xfrm>
            <a:off x="1677987" y="2584451"/>
            <a:ext cx="8839200" cy="380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b="1" dirty="0" err="1"/>
              <a:t>int</a:t>
            </a:r>
            <a:r>
              <a:rPr lang="en-US" altLang="en-US" dirty="0"/>
              <a:t> value = </a:t>
            </a:r>
            <a:r>
              <a:rPr lang="en-US" altLang="en-US" b="1" dirty="0"/>
              <a:t>2147483647</a:t>
            </a:r>
            <a:r>
              <a:rPr lang="en-US" altLang="en-US" dirty="0"/>
              <a:t> + </a:t>
            </a:r>
            <a:r>
              <a:rPr lang="en-US" altLang="en-US" b="1" dirty="0"/>
              <a:t>1</a:t>
            </a:r>
            <a:r>
              <a:rPr lang="en-US" altLang="en-US" dirty="0"/>
              <a:t>; </a:t>
            </a:r>
            <a:endParaRPr lang="en-US" altLang="en-US" u="sng" dirty="0"/>
          </a:p>
          <a:p>
            <a:pPr>
              <a:buFont typeface="Monotype Sorts" pitchFamily="2" charset="2"/>
              <a:buNone/>
            </a:pPr>
            <a:r>
              <a:rPr lang="en-US" altLang="en-US" dirty="0"/>
              <a:t>// value will actually be -2147483648</a:t>
            </a:r>
            <a:endParaRPr lang="en-US" altLang="en-US" u="sng" dirty="0"/>
          </a:p>
        </p:txBody>
      </p:sp>
    </p:spTree>
    <p:extLst>
      <p:ext uri="{BB962C8B-B14F-4D97-AF65-F5344CB8AC3E}">
        <p14:creationId xmlns:p14="http://schemas.microsoft.com/office/powerpoint/2010/main" val="3976554950"/>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hangingPunct="1"/>
            <a:r>
              <a:rPr lang="en-US" altLang="en-US" smtClean="0"/>
              <a:t>Common Error 3: Round-off Errors</a:t>
            </a:r>
          </a:p>
        </p:txBody>
      </p:sp>
      <p:sp>
        <p:nvSpPr>
          <p:cNvPr id="2" name="Content Placeholder 1"/>
          <p:cNvSpPr>
            <a:spLocks noGrp="1"/>
          </p:cNvSpPr>
          <p:nvPr>
            <p:ph idx="1"/>
          </p:nvPr>
        </p:nvSpPr>
        <p:spPr/>
        <p:txBody>
          <a:bodyPr/>
          <a:lstStyle/>
          <a:p>
            <a:endParaRPr lang="en-US"/>
          </a:p>
        </p:txBody>
      </p:sp>
      <p:sp>
        <p:nvSpPr>
          <p:cNvPr id="6451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080032D-2A4D-45D2-9944-6065628B1E3B}" type="slidenum">
              <a:rPr lang="en-US" altLang="en-US" sz="1400"/>
              <a:pPr>
                <a:spcBef>
                  <a:spcPct val="0"/>
                </a:spcBef>
                <a:buClrTx/>
                <a:buSzTx/>
                <a:buFontTx/>
                <a:buNone/>
              </a:pPr>
              <a:t>59</a:t>
            </a:fld>
            <a:endParaRPr lang="en-US" altLang="en-US" sz="1400"/>
          </a:p>
        </p:txBody>
      </p:sp>
      <p:sp>
        <p:nvSpPr>
          <p:cNvPr id="64516" name="Rectangle 3"/>
          <p:cNvSpPr txBox="1">
            <a:spLocks noChangeArrowheads="1"/>
          </p:cNvSpPr>
          <p:nvPr/>
        </p:nvSpPr>
        <p:spPr bwMode="auto">
          <a:xfrm>
            <a:off x="1747837" y="2162175"/>
            <a:ext cx="8839200"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dirty="0" err="1"/>
              <a:t>System.out.println</a:t>
            </a:r>
            <a:r>
              <a:rPr lang="en-US" altLang="en-US" dirty="0"/>
              <a:t>(</a:t>
            </a:r>
            <a:r>
              <a:rPr lang="en-US" altLang="en-US" b="1" dirty="0"/>
              <a:t>1.0</a:t>
            </a:r>
            <a:r>
              <a:rPr lang="en-US" altLang="en-US" dirty="0"/>
              <a:t> - </a:t>
            </a:r>
            <a:r>
              <a:rPr lang="en-US" altLang="en-US" b="1" dirty="0"/>
              <a:t>0.1</a:t>
            </a:r>
            <a:r>
              <a:rPr lang="en-US" altLang="en-US" dirty="0"/>
              <a:t> - </a:t>
            </a:r>
            <a:r>
              <a:rPr lang="en-US" altLang="en-US" b="1" dirty="0"/>
              <a:t>0.1</a:t>
            </a:r>
            <a:r>
              <a:rPr lang="en-US" altLang="en-US" dirty="0"/>
              <a:t> - </a:t>
            </a:r>
            <a:r>
              <a:rPr lang="en-US" altLang="en-US" b="1" dirty="0"/>
              <a:t>0.1</a:t>
            </a:r>
            <a:r>
              <a:rPr lang="en-US" altLang="en-US" dirty="0"/>
              <a:t> - </a:t>
            </a:r>
            <a:r>
              <a:rPr lang="en-US" altLang="en-US" b="1" dirty="0"/>
              <a:t>0.1</a:t>
            </a:r>
            <a:r>
              <a:rPr lang="en-US" altLang="en-US" dirty="0"/>
              <a:t> - </a:t>
            </a:r>
            <a:r>
              <a:rPr lang="en-US" altLang="en-US" b="1" dirty="0"/>
              <a:t>0.1</a:t>
            </a:r>
            <a:r>
              <a:rPr lang="en-US" altLang="en-US" dirty="0"/>
              <a:t>);</a:t>
            </a:r>
          </a:p>
          <a:p>
            <a:pPr>
              <a:buFont typeface="Monotype Sorts" pitchFamily="2" charset="2"/>
              <a:buNone/>
            </a:pPr>
            <a:endParaRPr lang="en-US" altLang="en-US" dirty="0"/>
          </a:p>
          <a:p>
            <a:pPr>
              <a:buFont typeface="Monotype Sorts" pitchFamily="2" charset="2"/>
              <a:buNone/>
            </a:pPr>
            <a:r>
              <a:rPr lang="en-US" altLang="en-US" dirty="0" err="1"/>
              <a:t>System.out.println</a:t>
            </a:r>
            <a:r>
              <a:rPr lang="en-US" altLang="en-US" dirty="0"/>
              <a:t>(</a:t>
            </a:r>
            <a:r>
              <a:rPr lang="en-US" altLang="en-US" b="1" dirty="0"/>
              <a:t>1.0</a:t>
            </a:r>
            <a:r>
              <a:rPr lang="en-US" altLang="en-US" dirty="0"/>
              <a:t> - </a:t>
            </a:r>
            <a:r>
              <a:rPr lang="en-US" altLang="en-US" b="1" dirty="0" smtClean="0"/>
              <a:t>0.5</a:t>
            </a:r>
            <a:r>
              <a:rPr lang="en-US" altLang="en-US" dirty="0" smtClean="0"/>
              <a:t>);</a:t>
            </a:r>
            <a:endParaRPr lang="en-US" altLang="en-US" dirty="0"/>
          </a:p>
          <a:p>
            <a:pPr>
              <a:buFont typeface="Monotype Sorts" pitchFamily="2" charset="2"/>
              <a:buNone/>
            </a:pPr>
            <a:endParaRPr lang="en-US" altLang="en-US" dirty="0"/>
          </a:p>
        </p:txBody>
      </p:sp>
    </p:spTree>
    <p:extLst>
      <p:ext uri="{BB962C8B-B14F-4D97-AF65-F5344CB8AC3E}">
        <p14:creationId xmlns:p14="http://schemas.microsoft.com/office/powerpoint/2010/main" val="291238375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D84EF08-B9CB-4A6E-8821-2A66D32D1E8B}" type="slidenum">
              <a:rPr lang="en-US" altLang="en-US" sz="1400"/>
              <a:pPr>
                <a:spcBef>
                  <a:spcPct val="0"/>
                </a:spcBef>
                <a:buClrTx/>
                <a:buSzTx/>
                <a:buFontTx/>
                <a:buNone/>
              </a:pPr>
              <a:t>6</a:t>
            </a:fld>
            <a:endParaRPr lang="en-US" altLang="en-US" sz="1400"/>
          </a:p>
        </p:txBody>
      </p:sp>
      <p:sp>
        <p:nvSpPr>
          <p:cNvPr id="10243" name="Rectangle 2"/>
          <p:cNvSpPr>
            <a:spLocks noGrp="1" noChangeArrowheads="1"/>
          </p:cNvSpPr>
          <p:nvPr>
            <p:ph type="title"/>
          </p:nvPr>
        </p:nvSpPr>
        <p:spPr>
          <a:xfrm>
            <a:off x="2208212" y="304800"/>
            <a:ext cx="7772400" cy="533400"/>
          </a:xfrm>
          <a:noFill/>
        </p:spPr>
        <p:txBody>
          <a:bodyPr>
            <a:normAutofit fontScale="90000"/>
          </a:bodyPr>
          <a:lstStyle/>
          <a:p>
            <a:r>
              <a:rPr lang="en-US" altLang="en-US" sz="4300"/>
              <a:t>Trace a Program Execution</a:t>
            </a:r>
          </a:p>
        </p:txBody>
      </p:sp>
      <p:sp>
        <p:nvSpPr>
          <p:cNvPr id="10244" name="Rectangle 3"/>
          <p:cNvSpPr>
            <a:spLocks noGrp="1" noChangeArrowheads="1"/>
          </p:cNvSpPr>
          <p:nvPr>
            <p:ph type="body" idx="1"/>
          </p:nvPr>
        </p:nvSpPr>
        <p:spPr>
          <a:xfrm>
            <a:off x="1674812" y="1066800"/>
            <a:ext cx="5562600" cy="5181600"/>
          </a:xfrm>
        </p:spPr>
        <p:txBody>
          <a:bodyPr>
            <a:normAutofit fontScale="47500" lnSpcReduction="20000"/>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10245" name="Rectangle 4"/>
          <p:cNvSpPr>
            <a:spLocks noChangeArrowheads="1"/>
          </p:cNvSpPr>
          <p:nvPr/>
        </p:nvSpPr>
        <p:spPr bwMode="auto">
          <a:xfrm>
            <a:off x="8380412"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20</a:t>
            </a:r>
          </a:p>
        </p:txBody>
      </p:sp>
      <p:sp>
        <p:nvSpPr>
          <p:cNvPr id="10246" name="Text Box 5"/>
          <p:cNvSpPr txBox="1">
            <a:spLocks noChangeArrowheads="1"/>
          </p:cNvSpPr>
          <p:nvPr/>
        </p:nvSpPr>
        <p:spPr bwMode="auto">
          <a:xfrm>
            <a:off x="7542212" y="1752601"/>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10247" name="Rectangle 6"/>
          <p:cNvSpPr>
            <a:spLocks noChangeArrowheads="1"/>
          </p:cNvSpPr>
          <p:nvPr/>
        </p:nvSpPr>
        <p:spPr bwMode="auto">
          <a:xfrm>
            <a:off x="1917948" y="3212976"/>
            <a:ext cx="5105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0248" name="Rectangle 8"/>
          <p:cNvSpPr>
            <a:spLocks noChangeArrowheads="1"/>
          </p:cNvSpPr>
          <p:nvPr/>
        </p:nvSpPr>
        <p:spPr bwMode="auto">
          <a:xfrm>
            <a:off x="8380412"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no value</a:t>
            </a:r>
          </a:p>
        </p:txBody>
      </p:sp>
      <p:sp>
        <p:nvSpPr>
          <p:cNvPr id="10249" name="Text Box 9"/>
          <p:cNvSpPr txBox="1">
            <a:spLocks noChangeArrowheads="1"/>
          </p:cNvSpPr>
          <p:nvPr/>
        </p:nvSpPr>
        <p:spPr bwMode="auto">
          <a:xfrm>
            <a:off x="7542212" y="2209801"/>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88429" name="AutoShape 13"/>
          <p:cNvSpPr>
            <a:spLocks noChangeArrowheads="1"/>
          </p:cNvSpPr>
          <p:nvPr/>
        </p:nvSpPr>
        <p:spPr bwMode="auto">
          <a:xfrm>
            <a:off x="8245475" y="931864"/>
            <a:ext cx="2265362" cy="384175"/>
          </a:xfrm>
          <a:prstGeom prst="wedgeRoundRectCallout">
            <a:avLst>
              <a:gd name="adj1" fmla="val -27718"/>
              <a:gd name="adj2" fmla="val 214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assign 20 to radius</a:t>
            </a:r>
          </a:p>
        </p:txBody>
      </p:sp>
      <p:sp>
        <p:nvSpPr>
          <p:cNvPr id="10251" name="Line 14"/>
          <p:cNvSpPr>
            <a:spLocks noChangeShapeType="1"/>
          </p:cNvSpPr>
          <p:nvPr/>
        </p:nvSpPr>
        <p:spPr bwMode="auto">
          <a:xfrm flipV="1">
            <a:off x="4827587" y="1970089"/>
            <a:ext cx="2725738" cy="119062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Rectangle 16"/>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41183433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8429"/>
                                        </p:tgtEl>
                                        <p:attrNameLst>
                                          <p:attrName>style.visibility</p:attrName>
                                        </p:attrNameLst>
                                      </p:cBhvr>
                                      <p:to>
                                        <p:strVal val="visible"/>
                                      </p:to>
                                    </p:set>
                                    <p:anim to="" calcmode="lin" valueType="num">
                                      <p:cBhvr>
                                        <p:cTn id="7" dur="1" fill="hold"/>
                                        <p:tgtEl>
                                          <p:spTgt spid="18842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F375F14-0FB5-4FAC-809D-B4DD5F7BE7CE}" type="slidenum">
              <a:rPr lang="en-US" altLang="en-US" sz="1400"/>
              <a:pPr>
                <a:spcBef>
                  <a:spcPct val="0"/>
                </a:spcBef>
                <a:buClrTx/>
                <a:buSzTx/>
                <a:buFontTx/>
                <a:buNone/>
              </a:pPr>
              <a:t>60</a:t>
            </a:fld>
            <a:endParaRPr lang="en-US" altLang="en-US" sz="1400"/>
          </a:p>
        </p:txBody>
      </p:sp>
      <p:sp>
        <p:nvSpPr>
          <p:cNvPr id="65539" name="Rectangle 2"/>
          <p:cNvSpPr>
            <a:spLocks noGrp="1" noChangeArrowheads="1"/>
          </p:cNvSpPr>
          <p:nvPr>
            <p:ph type="title"/>
          </p:nvPr>
        </p:nvSpPr>
        <p:spPr>
          <a:xfrm>
            <a:off x="1677987" y="357189"/>
            <a:ext cx="8839200" cy="1804987"/>
          </a:xfrm>
        </p:spPr>
        <p:txBody>
          <a:bodyPr/>
          <a:lstStyle/>
          <a:p>
            <a:pPr hangingPunct="1"/>
            <a:r>
              <a:rPr lang="en-US" altLang="en-US" smtClean="0"/>
              <a:t>Common Error 4: Unintended Integer Division</a:t>
            </a:r>
          </a:p>
        </p:txBody>
      </p:sp>
      <p:sp>
        <p:nvSpPr>
          <p:cNvPr id="2" name="Rectangle 2"/>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65541" name="Object 2"/>
          <p:cNvGraphicFramePr>
            <a:graphicFrameLocks noChangeAspect="1"/>
          </p:cNvGraphicFramePr>
          <p:nvPr>
            <p:extLst>
              <p:ext uri="{D42A27DB-BD31-4B8C-83A1-F6EECF244321}">
                <p14:modId xmlns:p14="http://schemas.microsoft.com/office/powerpoint/2010/main" val="2142404197"/>
              </p:ext>
            </p:extLst>
          </p:nvPr>
        </p:nvGraphicFramePr>
        <p:xfrm>
          <a:off x="1792287" y="2162176"/>
          <a:ext cx="8655050" cy="1304925"/>
        </p:xfrm>
        <a:graphic>
          <a:graphicData uri="http://schemas.openxmlformats.org/presentationml/2006/ole">
            <mc:AlternateContent xmlns:mc="http://schemas.openxmlformats.org/markup-compatibility/2006">
              <mc:Choice xmlns:v="urn:schemas-microsoft-com:vml" Requires="v">
                <p:oleObj spid="_x0000_s32780" name="Picture" r:id="rId3" imgW="5384800" imgH="812800" progId="Word.Picture.8">
                  <p:embed/>
                </p:oleObj>
              </mc:Choice>
              <mc:Fallback>
                <p:oleObj name="Picture" r:id="rId3" imgW="5384800" imgH="812800" progId="Word.Picture.8">
                  <p:embed/>
                  <p:pic>
                    <p:nvPicPr>
                      <p:cNvPr id="6554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2287" y="2162176"/>
                        <a:ext cx="865505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46521957"/>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en-US" altLang="en-US" smtClean="0"/>
              <a:t>Common Pitfall 1: Redundant Input Objects</a:t>
            </a:r>
          </a:p>
        </p:txBody>
      </p:sp>
      <p:sp>
        <p:nvSpPr>
          <p:cNvPr id="3" name="Content Placeholder 2"/>
          <p:cNvSpPr>
            <a:spLocks noGrp="1"/>
          </p:cNvSpPr>
          <p:nvPr>
            <p:ph idx="1"/>
          </p:nvPr>
        </p:nvSpPr>
        <p:spPr/>
        <p:txBody>
          <a:bodyPr/>
          <a:lstStyle/>
          <a:p>
            <a:endParaRPr lang="en-US"/>
          </a:p>
        </p:txBody>
      </p:sp>
      <p:sp>
        <p:nvSpPr>
          <p:cNvPr id="6656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9BB87E8-F324-4AA8-93AC-9466C0BC5D42}" type="slidenum">
              <a:rPr lang="en-US" altLang="en-US" sz="1400"/>
              <a:pPr>
                <a:spcBef>
                  <a:spcPct val="0"/>
                </a:spcBef>
                <a:buClrTx/>
                <a:buSzTx/>
                <a:buFontTx/>
                <a:buNone/>
              </a:pPr>
              <a:t>61</a:t>
            </a:fld>
            <a:endParaRPr lang="en-US" altLang="en-US" sz="1400"/>
          </a:p>
        </p:txBody>
      </p:sp>
      <p:sp>
        <p:nvSpPr>
          <p:cNvPr id="2" name="Rectangle 2"/>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66565" name="Rectangle 3"/>
          <p:cNvSpPr txBox="1">
            <a:spLocks noChangeArrowheads="1"/>
          </p:cNvSpPr>
          <p:nvPr/>
        </p:nvSpPr>
        <p:spPr bwMode="auto">
          <a:xfrm>
            <a:off x="1747837" y="2162175"/>
            <a:ext cx="8839200"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Scanner input = </a:t>
            </a:r>
            <a:r>
              <a:rPr lang="en-US" altLang="en-US" b="1"/>
              <a:t>new</a:t>
            </a:r>
            <a:r>
              <a:rPr lang="en-US" altLang="en-US"/>
              <a:t> Scanner(System.in);</a:t>
            </a:r>
          </a:p>
          <a:p>
            <a:pPr>
              <a:buFont typeface="Monotype Sorts" pitchFamily="2" charset="2"/>
              <a:buNone/>
            </a:pPr>
            <a:r>
              <a:rPr lang="de-DE" altLang="en-US"/>
              <a:t>System.out.print(</a:t>
            </a:r>
            <a:r>
              <a:rPr lang="de-DE" altLang="en-US" b="1"/>
              <a:t>"Enter an integer: "</a:t>
            </a:r>
            <a:r>
              <a:rPr lang="de-DE" altLang="en-US"/>
              <a:t>);</a:t>
            </a:r>
            <a:endParaRPr lang="en-US" altLang="en-US"/>
          </a:p>
          <a:p>
            <a:pPr>
              <a:buFont typeface="Monotype Sorts" pitchFamily="2" charset="2"/>
              <a:buNone/>
            </a:pPr>
            <a:r>
              <a:rPr lang="en-US" altLang="en-US" b="1"/>
              <a:t>int</a:t>
            </a:r>
            <a:r>
              <a:rPr lang="en-US" altLang="en-US"/>
              <a:t> v1 = input.nextInt();</a:t>
            </a:r>
          </a:p>
          <a:p>
            <a:pPr>
              <a:buFont typeface="Monotype Sorts" pitchFamily="2" charset="2"/>
              <a:buNone/>
            </a:pPr>
            <a:r>
              <a:rPr lang="en-US" altLang="en-US"/>
              <a:t> </a:t>
            </a:r>
          </a:p>
          <a:p>
            <a:pPr>
              <a:buFont typeface="Monotype Sorts" pitchFamily="2" charset="2"/>
              <a:buNone/>
            </a:pPr>
            <a:r>
              <a:rPr lang="en-US" altLang="en-US"/>
              <a:t>Scanner input1 = </a:t>
            </a:r>
            <a:r>
              <a:rPr lang="en-US" altLang="en-US" b="1"/>
              <a:t>new</a:t>
            </a:r>
            <a:r>
              <a:rPr lang="en-US" altLang="en-US"/>
              <a:t> Scanner(System.in);</a:t>
            </a:r>
          </a:p>
          <a:p>
            <a:pPr>
              <a:buFont typeface="Monotype Sorts" pitchFamily="2" charset="2"/>
              <a:buNone/>
            </a:pPr>
            <a:r>
              <a:rPr lang="en-US" altLang="en-US"/>
              <a:t>System.out.print(</a:t>
            </a:r>
            <a:r>
              <a:rPr lang="en-US" altLang="en-US" b="1"/>
              <a:t>"Enter a double value: "</a:t>
            </a:r>
            <a:r>
              <a:rPr lang="en-US" altLang="en-US"/>
              <a:t>);</a:t>
            </a:r>
          </a:p>
          <a:p>
            <a:pPr>
              <a:buFont typeface="Monotype Sorts" pitchFamily="2" charset="2"/>
              <a:buNone/>
            </a:pPr>
            <a:r>
              <a:rPr lang="en-US" altLang="en-US" b="1"/>
              <a:t>double</a:t>
            </a:r>
            <a:r>
              <a:rPr lang="en-US" altLang="en-US"/>
              <a:t> v2 = input1.nextDouble();</a:t>
            </a:r>
          </a:p>
          <a:p>
            <a:pPr>
              <a:buFont typeface="Monotype Sorts" pitchFamily="2" charset="2"/>
              <a:buNone/>
            </a:pPr>
            <a:endParaRPr lang="en-US" altLang="en-US"/>
          </a:p>
        </p:txBody>
      </p:sp>
    </p:spTree>
    <p:extLst>
      <p:ext uri="{BB962C8B-B14F-4D97-AF65-F5344CB8AC3E}">
        <p14:creationId xmlns:p14="http://schemas.microsoft.com/office/powerpoint/2010/main" val="64541487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DB60822-C5FB-4685-97F2-4B60FB99D493}" type="slidenum">
              <a:rPr lang="en-US" altLang="en-US" sz="1400"/>
              <a:pPr>
                <a:spcBef>
                  <a:spcPct val="0"/>
                </a:spcBef>
                <a:buClrTx/>
                <a:buSzTx/>
                <a:buFontTx/>
                <a:buNone/>
              </a:pPr>
              <a:t>7</a:t>
            </a:fld>
            <a:endParaRPr lang="en-US" altLang="en-US" sz="1400"/>
          </a:p>
        </p:txBody>
      </p:sp>
      <p:sp>
        <p:nvSpPr>
          <p:cNvPr id="11267" name="Rectangle 2"/>
          <p:cNvSpPr>
            <a:spLocks noGrp="1" noChangeArrowheads="1"/>
          </p:cNvSpPr>
          <p:nvPr>
            <p:ph type="title"/>
          </p:nvPr>
        </p:nvSpPr>
        <p:spPr>
          <a:xfrm>
            <a:off x="2208212" y="304800"/>
            <a:ext cx="7772400" cy="533400"/>
          </a:xfrm>
          <a:noFill/>
        </p:spPr>
        <p:txBody>
          <a:bodyPr>
            <a:normAutofit fontScale="90000"/>
          </a:bodyPr>
          <a:lstStyle/>
          <a:p>
            <a:r>
              <a:rPr lang="en-US" altLang="en-US" sz="4300"/>
              <a:t>Trace a Program Execution</a:t>
            </a:r>
          </a:p>
        </p:txBody>
      </p:sp>
      <p:sp>
        <p:nvSpPr>
          <p:cNvPr id="11268" name="Rectangle 3"/>
          <p:cNvSpPr>
            <a:spLocks noGrp="1" noChangeArrowheads="1"/>
          </p:cNvSpPr>
          <p:nvPr>
            <p:ph type="body" idx="1"/>
          </p:nvPr>
        </p:nvSpPr>
        <p:spPr>
          <a:xfrm>
            <a:off x="1674812" y="1066800"/>
            <a:ext cx="5562600" cy="5181600"/>
          </a:xfrm>
        </p:spPr>
        <p:txBody>
          <a:bodyPr>
            <a:normAutofit fontScale="47500" lnSpcReduction="20000"/>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11269" name="Rectangle 4"/>
          <p:cNvSpPr>
            <a:spLocks noChangeArrowheads="1"/>
          </p:cNvSpPr>
          <p:nvPr/>
        </p:nvSpPr>
        <p:spPr bwMode="auto">
          <a:xfrm>
            <a:off x="8380412"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solidFill>
                  <a:schemeClr val="bg2"/>
                </a:solidFill>
              </a:rPr>
              <a:t>20</a:t>
            </a:r>
          </a:p>
        </p:txBody>
      </p:sp>
      <p:sp>
        <p:nvSpPr>
          <p:cNvPr id="11270" name="Text Box 5"/>
          <p:cNvSpPr txBox="1">
            <a:spLocks noChangeArrowheads="1"/>
          </p:cNvSpPr>
          <p:nvPr/>
        </p:nvSpPr>
        <p:spPr bwMode="auto">
          <a:xfrm>
            <a:off x="7542212" y="1752601"/>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11271" name="Text Box 7"/>
          <p:cNvSpPr txBox="1">
            <a:spLocks noChangeArrowheads="1"/>
          </p:cNvSpPr>
          <p:nvPr/>
        </p:nvSpPr>
        <p:spPr bwMode="auto">
          <a:xfrm>
            <a:off x="8380412" y="1219201"/>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memory</a:t>
            </a:r>
          </a:p>
        </p:txBody>
      </p:sp>
      <p:sp>
        <p:nvSpPr>
          <p:cNvPr id="11272" name="Rectangle 8"/>
          <p:cNvSpPr>
            <a:spLocks noChangeArrowheads="1"/>
          </p:cNvSpPr>
          <p:nvPr/>
        </p:nvSpPr>
        <p:spPr bwMode="auto">
          <a:xfrm>
            <a:off x="8380412"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solidFill>
                  <a:schemeClr val="bg2"/>
                </a:solidFill>
              </a:rPr>
              <a:t>1256.636</a:t>
            </a:r>
          </a:p>
        </p:txBody>
      </p:sp>
      <p:sp>
        <p:nvSpPr>
          <p:cNvPr id="11273" name="Text Box 9"/>
          <p:cNvSpPr txBox="1">
            <a:spLocks noChangeArrowheads="1"/>
          </p:cNvSpPr>
          <p:nvPr/>
        </p:nvSpPr>
        <p:spPr bwMode="auto">
          <a:xfrm>
            <a:off x="7542212" y="2209801"/>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1274" name="Rectangle 10"/>
          <p:cNvSpPr>
            <a:spLocks noChangeArrowheads="1"/>
          </p:cNvSpPr>
          <p:nvPr/>
        </p:nvSpPr>
        <p:spPr bwMode="auto">
          <a:xfrm>
            <a:off x="1845940" y="4055541"/>
            <a:ext cx="5105400" cy="309563"/>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1275" name="Line 12"/>
          <p:cNvSpPr>
            <a:spLocks noChangeShapeType="1"/>
          </p:cNvSpPr>
          <p:nvPr/>
        </p:nvSpPr>
        <p:spPr bwMode="auto">
          <a:xfrm flipV="1">
            <a:off x="5594350" y="2430463"/>
            <a:ext cx="2919412" cy="149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53" name="AutoShape 13"/>
          <p:cNvSpPr>
            <a:spLocks noChangeArrowheads="1"/>
          </p:cNvSpPr>
          <p:nvPr/>
        </p:nvSpPr>
        <p:spPr bwMode="auto">
          <a:xfrm>
            <a:off x="7861301" y="3313113"/>
            <a:ext cx="2687637" cy="692150"/>
          </a:xfrm>
          <a:prstGeom prst="wedgeRoundRectCallout">
            <a:avLst>
              <a:gd name="adj1" fmla="val -25134"/>
              <a:gd name="adj2" fmla="val -16399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compute area and assign it to variable area</a:t>
            </a:r>
          </a:p>
        </p:txBody>
      </p:sp>
      <p:sp>
        <p:nvSpPr>
          <p:cNvPr id="11277" name="Rectangle 15"/>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0699605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9453"/>
                                        </p:tgtEl>
                                        <p:attrNameLst>
                                          <p:attrName>style.visibility</p:attrName>
                                        </p:attrNameLst>
                                      </p:cBhvr>
                                      <p:to>
                                        <p:strVal val="visible"/>
                                      </p:to>
                                    </p:set>
                                    <p:anim to="" calcmode="lin" valueType="num">
                                      <p:cBhvr>
                                        <p:cTn id="7" dur="1" fill="hold"/>
                                        <p:tgtEl>
                                          <p:spTgt spid="1894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A16D15D-CEAD-4A4A-8AB2-86777C0FCF26}" type="slidenum">
              <a:rPr lang="en-US" altLang="en-US" sz="1400"/>
              <a:pPr>
                <a:spcBef>
                  <a:spcPct val="0"/>
                </a:spcBef>
                <a:buClrTx/>
                <a:buSzTx/>
                <a:buFontTx/>
                <a:buNone/>
              </a:pPr>
              <a:t>8</a:t>
            </a:fld>
            <a:endParaRPr lang="en-US" altLang="en-US" sz="1400"/>
          </a:p>
        </p:txBody>
      </p:sp>
      <p:sp>
        <p:nvSpPr>
          <p:cNvPr id="12291" name="Rectangle 2"/>
          <p:cNvSpPr>
            <a:spLocks noGrp="1" noChangeArrowheads="1"/>
          </p:cNvSpPr>
          <p:nvPr>
            <p:ph type="title"/>
          </p:nvPr>
        </p:nvSpPr>
        <p:spPr>
          <a:xfrm>
            <a:off x="2208212" y="304800"/>
            <a:ext cx="7772400" cy="533400"/>
          </a:xfrm>
          <a:noFill/>
        </p:spPr>
        <p:txBody>
          <a:bodyPr>
            <a:normAutofit fontScale="90000"/>
          </a:bodyPr>
          <a:lstStyle/>
          <a:p>
            <a:r>
              <a:rPr lang="en-US" altLang="en-US" sz="4300"/>
              <a:t>Trace a Program Execution</a:t>
            </a:r>
          </a:p>
        </p:txBody>
      </p:sp>
      <p:sp>
        <p:nvSpPr>
          <p:cNvPr id="12292" name="Rectangle 3"/>
          <p:cNvSpPr>
            <a:spLocks noGrp="1" noChangeArrowheads="1"/>
          </p:cNvSpPr>
          <p:nvPr>
            <p:ph type="body" idx="1"/>
          </p:nvPr>
        </p:nvSpPr>
        <p:spPr>
          <a:xfrm>
            <a:off x="1674812" y="1066800"/>
            <a:ext cx="5562600" cy="5181600"/>
          </a:xfrm>
        </p:spPr>
        <p:txBody>
          <a:bodyPr>
            <a:normAutofit fontScale="47500" lnSpcReduction="20000"/>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12293" name="Rectangle 4"/>
          <p:cNvSpPr>
            <a:spLocks noChangeArrowheads="1"/>
          </p:cNvSpPr>
          <p:nvPr/>
        </p:nvSpPr>
        <p:spPr bwMode="auto">
          <a:xfrm>
            <a:off x="8380412"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20</a:t>
            </a:r>
          </a:p>
        </p:txBody>
      </p:sp>
      <p:sp>
        <p:nvSpPr>
          <p:cNvPr id="12294" name="Text Box 5"/>
          <p:cNvSpPr txBox="1">
            <a:spLocks noChangeArrowheads="1"/>
          </p:cNvSpPr>
          <p:nvPr/>
        </p:nvSpPr>
        <p:spPr bwMode="auto">
          <a:xfrm>
            <a:off x="7542212" y="1752601"/>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12295" name="Text Box 6"/>
          <p:cNvSpPr txBox="1">
            <a:spLocks noChangeArrowheads="1"/>
          </p:cNvSpPr>
          <p:nvPr/>
        </p:nvSpPr>
        <p:spPr bwMode="auto">
          <a:xfrm>
            <a:off x="8380412" y="1219201"/>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memory</a:t>
            </a:r>
          </a:p>
        </p:txBody>
      </p:sp>
      <p:sp>
        <p:nvSpPr>
          <p:cNvPr id="12296" name="Rectangle 7"/>
          <p:cNvSpPr>
            <a:spLocks noChangeArrowheads="1"/>
          </p:cNvSpPr>
          <p:nvPr/>
        </p:nvSpPr>
        <p:spPr bwMode="auto">
          <a:xfrm>
            <a:off x="8380412"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1256.636</a:t>
            </a:r>
          </a:p>
        </p:txBody>
      </p:sp>
      <p:sp>
        <p:nvSpPr>
          <p:cNvPr id="12297" name="Text Box 8"/>
          <p:cNvSpPr txBox="1">
            <a:spLocks noChangeArrowheads="1"/>
          </p:cNvSpPr>
          <p:nvPr/>
        </p:nvSpPr>
        <p:spPr bwMode="auto">
          <a:xfrm>
            <a:off x="7542212" y="2209801"/>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2298" name="Rectangle 10"/>
          <p:cNvSpPr>
            <a:spLocks noChangeArrowheads="1"/>
          </p:cNvSpPr>
          <p:nvPr/>
        </p:nvSpPr>
        <p:spPr bwMode="auto">
          <a:xfrm>
            <a:off x="1917948" y="5055840"/>
            <a:ext cx="5105400" cy="5334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1229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3612" y="5105401"/>
            <a:ext cx="33528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00" name="Line 13"/>
          <p:cNvSpPr>
            <a:spLocks noChangeShapeType="1"/>
          </p:cNvSpPr>
          <p:nvPr/>
        </p:nvSpPr>
        <p:spPr bwMode="auto">
          <a:xfrm>
            <a:off x="4557713" y="5081589"/>
            <a:ext cx="2765425" cy="4206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478" name="AutoShape 14"/>
          <p:cNvSpPr>
            <a:spLocks noChangeArrowheads="1"/>
          </p:cNvSpPr>
          <p:nvPr/>
        </p:nvSpPr>
        <p:spPr bwMode="auto">
          <a:xfrm>
            <a:off x="7631112" y="3736975"/>
            <a:ext cx="2687638" cy="692150"/>
          </a:xfrm>
          <a:prstGeom prst="wedgeRoundRectCallout">
            <a:avLst>
              <a:gd name="adj1" fmla="val -54134"/>
              <a:gd name="adj2" fmla="val 2016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print a message to the console</a:t>
            </a:r>
          </a:p>
        </p:txBody>
      </p:sp>
      <p:sp>
        <p:nvSpPr>
          <p:cNvPr id="12302" name="Rectangle 17"/>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7613124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90478"/>
                                        </p:tgtEl>
                                        <p:attrNameLst>
                                          <p:attrName>style.visibility</p:attrName>
                                        </p:attrNameLst>
                                      </p:cBhvr>
                                      <p:to>
                                        <p:strVal val="visible"/>
                                      </p:to>
                                    </p:set>
                                    <p:anim to="" calcmode="lin" valueType="num">
                                      <p:cBhvr>
                                        <p:cTn id="7" dur="1" fill="hold"/>
                                        <p:tgtEl>
                                          <p:spTgt spid="19047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8FB2EF0-82AD-4E5D-8C32-2C917261A785}" type="slidenum">
              <a:rPr lang="en-US" altLang="en-US" sz="1400"/>
              <a:pPr>
                <a:spcBef>
                  <a:spcPct val="0"/>
                </a:spcBef>
                <a:buClrTx/>
                <a:buSzTx/>
                <a:buFontTx/>
                <a:buNone/>
              </a:pPr>
              <a:t>9</a:t>
            </a:fld>
            <a:endParaRPr lang="en-US" altLang="en-US" sz="1400"/>
          </a:p>
        </p:txBody>
      </p:sp>
      <p:sp>
        <p:nvSpPr>
          <p:cNvPr id="13315" name="Rectangle 2"/>
          <p:cNvSpPr>
            <a:spLocks noGrp="1" noChangeArrowheads="1"/>
          </p:cNvSpPr>
          <p:nvPr>
            <p:ph type="title"/>
          </p:nvPr>
        </p:nvSpPr>
        <p:spPr>
          <a:xfrm>
            <a:off x="1946276" y="296863"/>
            <a:ext cx="8334375" cy="417512"/>
          </a:xfrm>
        </p:spPr>
        <p:txBody>
          <a:bodyPr>
            <a:normAutofit fontScale="90000"/>
          </a:bodyPr>
          <a:lstStyle/>
          <a:p>
            <a:r>
              <a:rPr lang="en-US" altLang="en-US" smtClean="0"/>
              <a:t>Reading Input from the Console</a:t>
            </a:r>
            <a:endParaRPr lang="en-US" altLang="en-US" smtClean="0">
              <a:cs typeface="Times New Roman" panose="02020603050405020304" pitchFamily="18" charset="0"/>
            </a:endParaRPr>
          </a:p>
        </p:txBody>
      </p:sp>
      <p:sp>
        <p:nvSpPr>
          <p:cNvPr id="13316" name="Text Box 3"/>
          <p:cNvSpPr txBox="1">
            <a:spLocks noChangeArrowheads="1"/>
          </p:cNvSpPr>
          <p:nvPr/>
        </p:nvSpPr>
        <p:spPr bwMode="auto">
          <a:xfrm>
            <a:off x="2436812"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13317" name="Text Box 4"/>
          <p:cNvSpPr txBox="1">
            <a:spLocks noChangeArrowheads="1"/>
          </p:cNvSpPr>
          <p:nvPr/>
        </p:nvSpPr>
        <p:spPr bwMode="auto">
          <a:xfrm>
            <a:off x="1751012" y="990601"/>
            <a:ext cx="8763000" cy="344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Courier New" panose="02070309020205020404" pitchFamily="49" charset="0"/>
              </a:rPr>
              <a:t>1. Create a Scanner object </a:t>
            </a:r>
          </a:p>
          <a:p>
            <a:pPr lvl="1">
              <a:spcBef>
                <a:spcPct val="50000"/>
              </a:spcBef>
              <a:buClrTx/>
              <a:buFontTx/>
              <a:buNone/>
            </a:pPr>
            <a:r>
              <a:rPr lang="en-US" altLang="en-US" sz="2400" b="1">
                <a:latin typeface="Courier New" panose="02070309020205020404" pitchFamily="49" charset="0"/>
                <a:cs typeface="Courier New" panose="02070309020205020404" pitchFamily="49" charset="0"/>
              </a:rPr>
              <a:t>Scanner input = new Scanner(System.in);</a:t>
            </a:r>
            <a:endParaRPr lang="en-US" altLang="en-US" sz="2400" b="1">
              <a:latin typeface="Courier" charset="0"/>
              <a:ea typeface="PMingLiU" pitchFamily="18" charset="-120"/>
            </a:endParaRPr>
          </a:p>
          <a:p>
            <a:pPr>
              <a:spcBef>
                <a:spcPct val="50000"/>
              </a:spcBef>
              <a:buClrTx/>
              <a:buSzTx/>
              <a:buFontTx/>
              <a:buNone/>
            </a:pPr>
            <a:r>
              <a:rPr lang="en-US" altLang="en-US" sz="2800">
                <a:cs typeface="Courier New" panose="02070309020205020404" pitchFamily="49" charset="0"/>
              </a:rPr>
              <a:t>2. Use the method</a:t>
            </a:r>
            <a:r>
              <a:rPr lang="en-US" altLang="en-US" sz="2800">
                <a:latin typeface="Palatino" pitchFamily="18" charset="0"/>
                <a:ea typeface="PMingLiU" pitchFamily="18" charset="-120"/>
              </a:rPr>
              <a:t> nextDouble() to obtain to a double value. For example,</a:t>
            </a:r>
          </a:p>
          <a:p>
            <a:pPr lvl="1">
              <a:spcBef>
                <a:spcPct val="50000"/>
              </a:spcBef>
              <a:buClrTx/>
              <a:buFontTx/>
              <a:buNone/>
            </a:pPr>
            <a:r>
              <a:rPr lang="en-US" altLang="en-US" sz="2400" b="1">
                <a:latin typeface="Courier New" panose="02070309020205020404" pitchFamily="49" charset="0"/>
                <a:cs typeface="Courier New" panose="02070309020205020404" pitchFamily="49" charset="0"/>
              </a:rPr>
              <a:t>System.out.print("Enter a double value: ");</a:t>
            </a:r>
            <a:endParaRPr lang="en-US" altLang="en-US" sz="2400" b="1">
              <a:latin typeface="Courier" charset="0"/>
              <a:ea typeface="PMingLiU" pitchFamily="18" charset="-120"/>
            </a:endParaRPr>
          </a:p>
          <a:p>
            <a:pPr lvl="1">
              <a:spcBef>
                <a:spcPct val="0"/>
              </a:spcBef>
              <a:buClrTx/>
              <a:buFontTx/>
              <a:buNone/>
            </a:pPr>
            <a:r>
              <a:rPr lang="en-US" altLang="en-US" sz="2400" b="1">
                <a:latin typeface="Courier New" panose="02070309020205020404" pitchFamily="49" charset="0"/>
                <a:cs typeface="Courier New" panose="02070309020205020404" pitchFamily="49" charset="0"/>
              </a:rPr>
              <a:t>Scanner input = new Scanner(System.in);</a:t>
            </a:r>
            <a:endParaRPr lang="en-US" altLang="en-US" sz="2400" b="1">
              <a:latin typeface="Courier" charset="0"/>
              <a:ea typeface="PMingLiU" pitchFamily="18" charset="-120"/>
            </a:endParaRPr>
          </a:p>
          <a:p>
            <a:pPr lvl="1">
              <a:spcBef>
                <a:spcPct val="0"/>
              </a:spcBef>
              <a:buClrTx/>
              <a:buFontTx/>
              <a:buNone/>
            </a:pPr>
            <a:r>
              <a:rPr lang="en-US" altLang="en-US" sz="2400" b="1">
                <a:latin typeface="Courier New" panose="02070309020205020404" pitchFamily="49" charset="0"/>
                <a:cs typeface="Courier New" panose="02070309020205020404" pitchFamily="49" charset="0"/>
              </a:rPr>
              <a:t>double d = input.nextDouble();</a:t>
            </a:r>
            <a:endParaRPr lang="en-US" altLang="en-US" sz="2400" b="1">
              <a:cs typeface="Courier New" panose="02070309020205020404" pitchFamily="49" charset="0"/>
            </a:endParaRPr>
          </a:p>
        </p:txBody>
      </p:sp>
      <p:sp>
        <p:nvSpPr>
          <p:cNvPr id="174085" name="AutoShape 5">
            <a:hlinkClick r:id="" action="ppaction://noaction" highlightClick="1"/>
          </p:cNvPr>
          <p:cNvSpPr>
            <a:spLocks noChangeArrowheads="1"/>
          </p:cNvSpPr>
          <p:nvPr/>
        </p:nvSpPr>
        <p:spPr bwMode="auto">
          <a:xfrm>
            <a:off x="2062163" y="5387976"/>
            <a:ext cx="4570413" cy="461963"/>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sz="2400">
                <a:solidFill>
                  <a:schemeClr val="accent1"/>
                </a:solidFill>
                <a:latin typeface="Book Antiqua" pitchFamily="18" charset="0"/>
                <a:hlinkClick r:id="rId2" action="ppaction://program"/>
              </a:rPr>
              <a:t>ComputeAreaWithConsoleInput</a:t>
            </a:r>
            <a:endParaRPr lang="en-US" sz="2400">
              <a:solidFill>
                <a:schemeClr val="accent1"/>
              </a:solidFill>
            </a:endParaRPr>
          </a:p>
        </p:txBody>
      </p:sp>
      <p:sp>
        <p:nvSpPr>
          <p:cNvPr id="13319" name="AutoShape 6">
            <a:hlinkClick r:id="rId3" action="ppaction://program" highlightClick="1"/>
          </p:cNvPr>
          <p:cNvSpPr>
            <a:spLocks noChangeArrowheads="1"/>
          </p:cNvSpPr>
          <p:nvPr/>
        </p:nvSpPr>
        <p:spPr bwMode="auto">
          <a:xfrm>
            <a:off x="1716087" y="6002338"/>
            <a:ext cx="1371600" cy="417512"/>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74088" name="AutoShape 8">
            <a:hlinkClick r:id="" action="ppaction://noaction" highlightClick="1"/>
          </p:cNvPr>
          <p:cNvSpPr>
            <a:spLocks noChangeArrowheads="1"/>
          </p:cNvSpPr>
          <p:nvPr/>
        </p:nvSpPr>
        <p:spPr bwMode="auto">
          <a:xfrm>
            <a:off x="7515226" y="5349876"/>
            <a:ext cx="2727325" cy="461963"/>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sz="2400">
                <a:solidFill>
                  <a:schemeClr val="accent1"/>
                </a:solidFill>
                <a:latin typeface="Book Antiqua" pitchFamily="18" charset="0"/>
                <a:hlinkClick r:id="rId4" action="ppaction://program"/>
              </a:rPr>
              <a:t>ComputeAverage</a:t>
            </a:r>
            <a:endParaRPr lang="en-US" sz="2400">
              <a:solidFill>
                <a:schemeClr val="accent1"/>
              </a:solidFill>
            </a:endParaRPr>
          </a:p>
        </p:txBody>
      </p:sp>
      <p:sp>
        <p:nvSpPr>
          <p:cNvPr id="13321" name="AutoShape 9">
            <a:hlinkClick r:id="rId5" action="ppaction://program" highlightClick="1"/>
          </p:cNvPr>
          <p:cNvSpPr>
            <a:spLocks noChangeArrowheads="1"/>
          </p:cNvSpPr>
          <p:nvPr/>
        </p:nvSpPr>
        <p:spPr bwMode="auto">
          <a:xfrm>
            <a:off x="6862762" y="6002338"/>
            <a:ext cx="1371600" cy="417512"/>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3322" name="AutoShape 10">
            <a:hlinkClick r:id="rId6" highlightClick="1"/>
          </p:cNvPr>
          <p:cNvSpPr>
            <a:spLocks noChangeArrowheads="1"/>
          </p:cNvSpPr>
          <p:nvPr/>
        </p:nvSpPr>
        <p:spPr bwMode="auto">
          <a:xfrm>
            <a:off x="6900863" y="5310188"/>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3323" name="AutoShape 11">
            <a:hlinkClick r:id="rId7" highlightClick="1"/>
          </p:cNvPr>
          <p:cNvSpPr>
            <a:spLocks noChangeArrowheads="1"/>
          </p:cNvSpPr>
          <p:nvPr/>
        </p:nvSpPr>
        <p:spPr bwMode="auto">
          <a:xfrm>
            <a:off x="1522413" y="5310188"/>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2" name="AutoShape 4">
            <a:hlinkClick r:id="rId8" highlightClick="1"/>
          </p:cNvPr>
          <p:cNvSpPr>
            <a:spLocks noChangeArrowheads="1"/>
          </p:cNvSpPr>
          <p:nvPr/>
        </p:nvSpPr>
        <p:spPr bwMode="auto">
          <a:xfrm>
            <a:off x="5119314" y="4969161"/>
            <a:ext cx="1524000" cy="418814"/>
          </a:xfrm>
          <a:prstGeom prst="actionButtonBlank">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defRPr/>
            </a:pPr>
            <a:r>
              <a:rPr lang="en-US" altLang="en-US" sz="2400" dirty="0">
                <a:latin typeface="Book Antiqua" pitchFamily="18" charset="0"/>
              </a:rPr>
              <a:t>Animation</a:t>
            </a:r>
            <a:endParaRPr lang="en-US" altLang="en-US" sz="2400" dirty="0"/>
          </a:p>
        </p:txBody>
      </p:sp>
    </p:spTree>
    <p:extLst>
      <p:ext uri="{BB962C8B-B14F-4D97-AF65-F5344CB8AC3E}">
        <p14:creationId xmlns:p14="http://schemas.microsoft.com/office/powerpoint/2010/main" val="26404485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36D482A04D8B42B388070C1E507ADA" ma:contentTypeVersion="3" ma:contentTypeDescription="Create a new document." ma:contentTypeScope="" ma:versionID="2c818502cdbbd02b1e5198d0c6f1bff2">
  <xsd:schema xmlns:xsd="http://www.w3.org/2001/XMLSchema" xmlns:xs="http://www.w3.org/2001/XMLSchema" xmlns:p="http://schemas.microsoft.com/office/2006/metadata/properties" xmlns:ns2="7768320c-366c-4a41-b763-3ae835d26f5e" targetNamespace="http://schemas.microsoft.com/office/2006/metadata/properties" ma:root="true" ma:fieldsID="ab69c4be5420a3e8c8748a60b22d0260" ns2:_="">
    <xsd:import namespace="7768320c-366c-4a41-b763-3ae835d26f5e"/>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68320c-366c-4a41-b763-3ae835d26f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05B7F8-BA5E-40B5-BDD5-40B5EA3F766D}"/>
</file>

<file path=customXml/itemProps2.xml><?xml version="1.0" encoding="utf-8"?>
<ds:datastoreItem xmlns:ds="http://schemas.openxmlformats.org/officeDocument/2006/customXml" ds:itemID="{30AC3A0C-AE53-4EAB-934C-DE3354C79F38}"/>
</file>

<file path=customXml/itemProps3.xml><?xml version="1.0" encoding="utf-8"?>
<ds:datastoreItem xmlns:ds="http://schemas.openxmlformats.org/officeDocument/2006/customXml" ds:itemID="{075C274E-B423-4043-92A3-4EAF4DB4C5EF}"/>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2764</Words>
  <Application>Microsoft Office PowerPoint</Application>
  <PresentationFormat>Custom</PresentationFormat>
  <Paragraphs>422</Paragraphs>
  <Slides>61</Slides>
  <Notes>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61</vt:i4>
      </vt:variant>
    </vt:vector>
  </HeadingPairs>
  <TitlesOfParts>
    <vt:vector size="74" baseType="lpstr">
      <vt:lpstr>Arial</vt:lpstr>
      <vt:lpstr>Book Antiqua</vt:lpstr>
      <vt:lpstr>Century Gothic</vt:lpstr>
      <vt:lpstr>Courier</vt:lpstr>
      <vt:lpstr>Courier New</vt:lpstr>
      <vt:lpstr>Forte</vt:lpstr>
      <vt:lpstr>Monotype Sorts</vt:lpstr>
      <vt:lpstr>Palatino</vt:lpstr>
      <vt:lpstr>PMingLiU</vt:lpstr>
      <vt:lpstr>Times New Roman</vt:lpstr>
      <vt:lpstr>Continental World 16x9</vt:lpstr>
      <vt:lpstr>Picture</vt:lpstr>
      <vt:lpstr>Equation</vt:lpstr>
      <vt:lpstr>CSE 101 - COMPUTER PROGRAMMING I Elementary Programming</vt:lpstr>
      <vt:lpstr>Motivations</vt:lpstr>
      <vt:lpstr>Introducing Programming with an Example</vt:lpstr>
      <vt:lpstr>Trace a Program Execution</vt:lpstr>
      <vt:lpstr>Trace a Program Execution</vt:lpstr>
      <vt:lpstr>Trace a Program Execution</vt:lpstr>
      <vt:lpstr>Trace a Program Execution</vt:lpstr>
      <vt:lpstr>Trace a Program Execution</vt:lpstr>
      <vt:lpstr>Reading Input from the Console</vt:lpstr>
      <vt:lpstr>Identifiers</vt:lpstr>
      <vt:lpstr>Variables</vt:lpstr>
      <vt:lpstr>Declaring Variables</vt:lpstr>
      <vt:lpstr>Assignment Statements</vt:lpstr>
      <vt:lpstr>Declaring and Initializing in One Step</vt:lpstr>
      <vt:lpstr>Named Constants</vt:lpstr>
      <vt:lpstr>Naming Conventions</vt:lpstr>
      <vt:lpstr>Naming Conventions, cont.</vt:lpstr>
      <vt:lpstr>Numerical Data Types</vt:lpstr>
      <vt:lpstr>Reading Numbers from the Keyboard</vt:lpstr>
      <vt:lpstr>Numeric Operators</vt:lpstr>
      <vt:lpstr>Integer Division</vt:lpstr>
      <vt:lpstr>Remainder Operator</vt:lpstr>
      <vt:lpstr>Problem: Displaying Time</vt:lpstr>
      <vt:lpstr>NOTE</vt:lpstr>
      <vt:lpstr>Exponent Operations </vt:lpstr>
      <vt:lpstr>Number Literals</vt:lpstr>
      <vt:lpstr>Integer Literals</vt:lpstr>
      <vt:lpstr>Floating-Point Literals</vt:lpstr>
      <vt:lpstr>double vs. float </vt:lpstr>
      <vt:lpstr>Scientific Notation</vt:lpstr>
      <vt:lpstr>Arithmetic Expressions</vt:lpstr>
      <vt:lpstr>How to Evaluate an Expression</vt:lpstr>
      <vt:lpstr>Problem: Converting Temperatures</vt:lpstr>
      <vt:lpstr>Problem: Displaying Current Time</vt:lpstr>
      <vt:lpstr>Augmented Assignment Operators</vt:lpstr>
      <vt:lpstr>Increment and Decrement Operators</vt:lpstr>
      <vt:lpstr>Increment and Decrement Operators, cont.</vt:lpstr>
      <vt:lpstr>Increment and Decrement Operators, cont.</vt:lpstr>
      <vt:lpstr>Assignment Expressions and Assignment Statements</vt:lpstr>
      <vt:lpstr>Numeric Type Conversion</vt:lpstr>
      <vt:lpstr>Conversion Rules</vt:lpstr>
      <vt:lpstr>Type Casting</vt:lpstr>
      <vt:lpstr>Problem: Keeping Two Digits After Decimal Points</vt:lpstr>
      <vt:lpstr>Casting in an Augmented Expression </vt:lpstr>
      <vt:lpstr>Software Development Process </vt:lpstr>
      <vt:lpstr>Requirement Specification </vt:lpstr>
      <vt:lpstr>System Analysis</vt:lpstr>
      <vt:lpstr>System Design </vt:lpstr>
      <vt:lpstr>IPO </vt:lpstr>
      <vt:lpstr>Implementation </vt:lpstr>
      <vt:lpstr>Testing </vt:lpstr>
      <vt:lpstr>Deployment </vt:lpstr>
      <vt:lpstr>Maintenance </vt:lpstr>
      <vt:lpstr>Problem:  Computing Loan Payments</vt:lpstr>
      <vt:lpstr>Problem: Monetary Units</vt:lpstr>
      <vt:lpstr>Common Errors and Pitfalls</vt:lpstr>
      <vt:lpstr>Common Error 1: Undeclared/Uninitialized Variables and Unused Variables </vt:lpstr>
      <vt:lpstr>Common Error 2: Integer Overflow</vt:lpstr>
      <vt:lpstr>Common Error 3: Round-off Errors</vt:lpstr>
      <vt:lpstr>Common Error 4: Unintended Integer Division</vt:lpstr>
      <vt:lpstr>Common Pitfall 1: Redundant Input Objects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2015-09-11T13:16:30Z</dcterms:created>
  <dcterms:modified xsi:type="dcterms:W3CDTF">2019-10-02T07:46:13Z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y fmtid="{D5CDD505-2E9C-101B-9397-08002B2CF9AE}" pid="3" name="ContentTypeId">
    <vt:lpwstr>0x0101009B36D482A04D8B42B388070C1E507ADA</vt:lpwstr>
  </property>
</Properties>
</file>