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3"/>
  </p:sldMasterIdLst>
  <p:notesMasterIdLst>
    <p:notesMasterId r:id="rId44"/>
  </p:notesMasterIdLst>
  <p:handoutMasterIdLst>
    <p:handoutMasterId r:id="rId45"/>
  </p:handoutMasterIdLst>
  <p:sldIdLst>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581" autoAdjust="0"/>
  </p:normalViewPr>
  <p:slideViewPr>
    <p:cSldViewPr>
      <p:cViewPr varScale="1">
        <p:scale>
          <a:sx n="53" d="100"/>
          <a:sy n="53" d="100"/>
        </p:scale>
        <p:origin x="854" y="4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10/23/2023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10/23/2023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71270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10970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8696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81913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77247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06481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8636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612000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382588" y="685800"/>
            <a:ext cx="6092825"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96195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cs.armstrong.edu/liang/javaslidenote.doc" TargetMode="External"/><Relationship Id="rId3" Type="http://schemas.openxmlformats.org/officeDocument/2006/relationships/oleObject" Target="../embeddings/oleObject3.bin"/><Relationship Id="rId7" Type="http://schemas.openxmlformats.org/officeDocument/2006/relationships/hyperlink" Target="http://www.cs.armstrong.edu/liang/intro10e/html/ComputeAngl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exe/ComputeAngles.bat" TargetMode="External"/><Relationship Id="rId5" Type="http://schemas.openxmlformats.org/officeDocument/2006/relationships/hyperlink" Target="html/ComputeAngles.html" TargetMode="Externa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hyperlink" Target="http://www.cs.armstrong.edu/liang/intro10e/html/OrderTwoCities.html" TargetMode="External"/><Relationship Id="rId5" Type="http://schemas.openxmlformats.org/officeDocument/2006/relationships/hyperlink" Target="html/OrderTwoCities.bat" TargetMode="External"/><Relationship Id="rId4" Type="http://schemas.openxmlformats.org/officeDocument/2006/relationships/hyperlink" Target="html/OrderTwoCitie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ml/GuessBirthday.html" TargetMode="External"/><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s.armstrong.edu/liang/intro10e/html/GuessBirthday.html" TargetMode="External"/><Relationship Id="rId5" Type="http://schemas.openxmlformats.org/officeDocument/2006/relationships/image" Target="../media/image19.wmf"/><Relationship Id="rId4" Type="http://schemas.openxmlformats.org/officeDocument/2006/relationships/hyperlink" Target="html/GuessBirthday.bat" TargetMode="Externa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wmf"/></Relationships>
</file>

<file path=ppt/slides/_rels/slide36.xml.rels><?xml version="1.0" encoding="UTF-8" standalone="yes"?>
<Relationships xmlns="http://schemas.openxmlformats.org/package/2006/relationships"><Relationship Id="rId3" Type="http://schemas.openxmlformats.org/officeDocument/2006/relationships/hyperlink" Target="html/HexDigit2Dec.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cs.armstrong.edu/liang/intro10e/html/HexDigit2Dec.html" TargetMode="External"/><Relationship Id="rId4" Type="http://schemas.openxmlformats.org/officeDocument/2006/relationships/hyperlink" Target="html/HexDigit2Dec.ba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ml/LotteryUsingString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cs.armstrong.edu/liang/intro10e/html/LotteryUsingStrings.html" TargetMode="External"/><Relationship Id="rId4" Type="http://schemas.openxmlformats.org/officeDocument/2006/relationships/hyperlink" Target="exe/LotteryUsingStrings.bat"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FormatDemo.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cs.armstrong.edu/liang/intro10e/html/FormatDemo.html" TargetMode="External"/><Relationship Id="rId4" Type="http://schemas.openxmlformats.org/officeDocument/2006/relationships/hyperlink" Target="html/FormatDemo.b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101 - COMPUTER PROGRAMMING I</a:t>
            </a:r>
            <a:br>
              <a:rPr lang="it-IT" dirty="0"/>
            </a:br>
            <a:r>
              <a:rPr lang="en-US" dirty="0"/>
              <a:t>Mathematical Functions, Characters, and Strings </a:t>
            </a:r>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D9717A-A9C8-4CDD-B8A8-487A684BB361}" type="slidenum">
              <a:rPr lang="en-US" altLang="en-US" sz="1400"/>
              <a:pPr>
                <a:spcBef>
                  <a:spcPct val="0"/>
                </a:spcBef>
                <a:buClrTx/>
                <a:buSzTx/>
                <a:buFontTx/>
                <a:buNone/>
              </a:pPr>
              <a:t>10</a:t>
            </a:fld>
            <a:endParaRPr lang="en-US" altLang="en-US" sz="1400"/>
          </a:p>
        </p:txBody>
      </p:sp>
      <p:sp>
        <p:nvSpPr>
          <p:cNvPr id="15363" name="Rectangle 2"/>
          <p:cNvSpPr>
            <a:spLocks noGrp="1" noChangeArrowheads="1"/>
          </p:cNvSpPr>
          <p:nvPr>
            <p:ph type="title"/>
          </p:nvPr>
        </p:nvSpPr>
        <p:spPr>
          <a:xfrm>
            <a:off x="2208212" y="0"/>
            <a:ext cx="7772400" cy="1428750"/>
          </a:xfrm>
        </p:spPr>
        <p:txBody>
          <a:bodyPr/>
          <a:lstStyle/>
          <a:p>
            <a:r>
              <a:rPr lang="en-US" altLang="en-US"/>
              <a:t>Case Study: Computing Angles of a Triangle </a:t>
            </a:r>
          </a:p>
        </p:txBody>
      </p:sp>
      <p:sp>
        <p:nvSpPr>
          <p:cNvPr id="15364" name="Rectangle 3"/>
          <p:cNvSpPr>
            <a:spLocks noChangeArrowheads="1"/>
          </p:cNvSpPr>
          <p:nvPr/>
        </p:nvSpPr>
        <p:spPr bwMode="auto">
          <a:xfrm>
            <a:off x="1522413" y="245327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5365" name="Rectangle 4"/>
          <p:cNvSpPr>
            <a:spLocks noChangeArrowheads="1"/>
          </p:cNvSpPr>
          <p:nvPr/>
        </p:nvSpPr>
        <p:spPr bwMode="auto">
          <a:xfrm>
            <a:off x="1522413" y="25310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5366" name="Rectangle 5"/>
          <p:cNvSpPr>
            <a:spLocks noChangeArrowheads="1"/>
          </p:cNvSpPr>
          <p:nvPr/>
        </p:nvSpPr>
        <p:spPr bwMode="auto">
          <a:xfrm>
            <a:off x="1522413" y="266441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5367" name="Rectangle 6"/>
          <p:cNvSpPr>
            <a:spLocks noGrp="1" noChangeArrowheads="1"/>
          </p:cNvSpPr>
          <p:nvPr>
            <p:ph type="body" idx="1"/>
          </p:nvPr>
        </p:nvSpPr>
        <p:spPr>
          <a:xfrm>
            <a:off x="1827212" y="3659188"/>
            <a:ext cx="8610600" cy="1498600"/>
          </a:xfrm>
          <a:noFill/>
        </p:spPr>
        <p:txBody>
          <a:bodyPr/>
          <a:lstStyle/>
          <a:p>
            <a:pPr marL="0" indent="0">
              <a:buNone/>
            </a:pPr>
            <a:r>
              <a:rPr lang="en-US" altLang="en-US"/>
              <a:t>Write a program that prompts the user to enter the x- and y-coordinates of the three corner points in a triangle and then displays the triangle’s angles. </a:t>
            </a:r>
          </a:p>
        </p:txBody>
      </p:sp>
      <p:sp>
        <p:nvSpPr>
          <p:cNvPr id="15368" name="Rectangle 8"/>
          <p:cNvSpPr>
            <a:spLocks noChangeArrowheads="1"/>
          </p:cNvSpPr>
          <p:nvPr/>
        </p:nvSpPr>
        <p:spPr bwMode="auto">
          <a:xfrm>
            <a:off x="1522413" y="261678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69" name="Object 7"/>
          <p:cNvGraphicFramePr>
            <a:graphicFrameLocks noChangeAspect="1"/>
          </p:cNvGraphicFramePr>
          <p:nvPr/>
        </p:nvGraphicFramePr>
        <p:xfrm>
          <a:off x="1831976" y="1508126"/>
          <a:ext cx="8410575" cy="1908175"/>
        </p:xfrm>
        <a:graphic>
          <a:graphicData uri="http://schemas.openxmlformats.org/presentationml/2006/ole">
            <mc:AlternateContent xmlns:mc="http://schemas.openxmlformats.org/markup-compatibility/2006">
              <mc:Choice xmlns:v="urn:schemas-microsoft-com:vml" Requires="v">
                <p:oleObj name="Picture" r:id="rId3" imgW="5093625" imgH="1155318" progId="Word.Picture.8">
                  <p:embed/>
                </p:oleObj>
              </mc:Choice>
              <mc:Fallback>
                <p:oleObj name="Picture" r:id="rId3" imgW="5093625" imgH="1155318" progId="Word.Picture.8">
                  <p:embed/>
                  <p:pic>
                    <p:nvPicPr>
                      <p:cNvPr id="1536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6" y="1508126"/>
                        <a:ext cx="84105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05" name="AutoShape 9">
            <a:hlinkClick r:id="" action="ppaction://noaction" highlightClick="1"/>
          </p:cNvPr>
          <p:cNvSpPr>
            <a:spLocks noChangeArrowheads="1"/>
          </p:cNvSpPr>
          <p:nvPr/>
        </p:nvSpPr>
        <p:spPr bwMode="auto">
          <a:xfrm>
            <a:off x="5249862"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ComputeAngles</a:t>
            </a:r>
            <a:endParaRPr lang="en-US">
              <a:solidFill>
                <a:schemeClr val="accent1"/>
              </a:solidFill>
            </a:endParaRPr>
          </a:p>
        </p:txBody>
      </p:sp>
      <p:sp>
        <p:nvSpPr>
          <p:cNvPr id="15371" name="AutoShape 10">
            <a:hlinkClick r:id="rId6" action="ppaction://program" highlightClick="1"/>
          </p:cNvPr>
          <p:cNvSpPr>
            <a:spLocks noChangeArrowheads="1"/>
          </p:cNvSpPr>
          <p:nvPr/>
        </p:nvSpPr>
        <p:spPr bwMode="auto">
          <a:xfrm>
            <a:off x="8936037"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15372" name="AutoShape 11">
            <a:hlinkClick r:id="rId7" highlightClick="1"/>
          </p:cNvPr>
          <p:cNvSpPr>
            <a:spLocks noChangeArrowheads="1"/>
          </p:cNvSpPr>
          <p:nvPr/>
        </p:nvSpPr>
        <p:spPr bwMode="auto">
          <a:xfrm>
            <a:off x="467360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5373" name="Rectangle 11"/>
          <p:cNvSpPr>
            <a:spLocks noChangeArrowheads="1"/>
          </p:cNvSpPr>
          <p:nvPr/>
        </p:nvSpPr>
        <p:spPr bwMode="auto">
          <a:xfrm>
            <a:off x="1792288" y="5130801"/>
            <a:ext cx="6797675" cy="56356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t>IMPORTANT NOTE: If you cannot run the buttons, see </a:t>
            </a:r>
            <a:r>
              <a:rPr lang="en-US" altLang="en-US" sz="2000">
                <a:hlinkClick r:id="rId8"/>
              </a:rPr>
              <a:t>www.cs.armstrong.edu/liang/javaslidenote.doc</a:t>
            </a:r>
            <a:r>
              <a:rPr lang="en-US" altLang="en-US" sz="2000"/>
              <a:t>.</a:t>
            </a:r>
          </a:p>
        </p:txBody>
      </p:sp>
    </p:spTree>
    <p:extLst>
      <p:ext uri="{BB962C8B-B14F-4D97-AF65-F5344CB8AC3E}">
        <p14:creationId xmlns:p14="http://schemas.microsoft.com/office/powerpoint/2010/main" val="248440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C874DF-B9EF-422E-A2CB-9A06A711667C}" type="slidenum">
              <a:rPr lang="en-US" altLang="en-US" sz="1400"/>
              <a:pPr>
                <a:spcBef>
                  <a:spcPct val="0"/>
                </a:spcBef>
                <a:buClrTx/>
                <a:buSzTx/>
                <a:buFontTx/>
                <a:buNone/>
              </a:pPr>
              <a:t>11</a:t>
            </a:fld>
            <a:endParaRPr lang="en-US" altLang="en-US" sz="1400"/>
          </a:p>
        </p:txBody>
      </p:sp>
      <p:sp>
        <p:nvSpPr>
          <p:cNvPr id="16387" name="Rectangle 2"/>
          <p:cNvSpPr>
            <a:spLocks noGrp="1" noChangeArrowheads="1"/>
          </p:cNvSpPr>
          <p:nvPr>
            <p:ph type="title"/>
          </p:nvPr>
        </p:nvSpPr>
        <p:spPr>
          <a:xfrm>
            <a:off x="2208212" y="304800"/>
            <a:ext cx="7772400" cy="533400"/>
          </a:xfrm>
          <a:noFill/>
        </p:spPr>
        <p:txBody>
          <a:bodyPr>
            <a:normAutofit fontScale="90000"/>
          </a:bodyPr>
          <a:lstStyle/>
          <a:p>
            <a:r>
              <a:rPr lang="en-US" altLang="en-US"/>
              <a:t>Character Data Type</a:t>
            </a:r>
            <a:endParaRPr lang="en-US" altLang="en-US" b="1"/>
          </a:p>
        </p:txBody>
      </p:sp>
      <p:sp>
        <p:nvSpPr>
          <p:cNvPr id="16388" name="Rectangle 3"/>
          <p:cNvSpPr>
            <a:spLocks noGrp="1" noChangeArrowheads="1"/>
          </p:cNvSpPr>
          <p:nvPr>
            <p:ph type="body" idx="1"/>
          </p:nvPr>
        </p:nvSpPr>
        <p:spPr>
          <a:xfrm>
            <a:off x="1674812" y="1219200"/>
            <a:ext cx="8305800" cy="2362200"/>
          </a:xfrm>
          <a:noFill/>
        </p:spPr>
        <p:txBody>
          <a:bodyPr>
            <a:normAutofit/>
          </a:bodyPr>
          <a:lstStyle/>
          <a:p>
            <a:pPr algn="just">
              <a:buFont typeface="Monotype Sorts" pitchFamily="2" charset="2"/>
              <a:buNone/>
            </a:pPr>
            <a:r>
              <a:rPr lang="en-US" altLang="en-US" sz="3000" dirty="0"/>
              <a:t>char letter = 'A'; (ASCII)       </a:t>
            </a:r>
          </a:p>
          <a:p>
            <a:pPr algn="just">
              <a:buFont typeface="Monotype Sorts" pitchFamily="2" charset="2"/>
              <a:buNone/>
            </a:pPr>
            <a:r>
              <a:rPr lang="en-US" altLang="en-US" sz="3000" dirty="0"/>
              <a:t>char </a:t>
            </a:r>
            <a:r>
              <a:rPr lang="en-US" altLang="en-US" sz="3000" dirty="0" err="1"/>
              <a:t>numChar</a:t>
            </a:r>
            <a:r>
              <a:rPr lang="en-US" altLang="en-US" sz="3000" dirty="0"/>
              <a:t> = '4'; (ASCII)</a:t>
            </a:r>
          </a:p>
          <a:p>
            <a:pPr>
              <a:lnSpc>
                <a:spcPct val="30000"/>
              </a:lnSpc>
              <a:spcBef>
                <a:spcPct val="100000"/>
              </a:spcBef>
              <a:buFont typeface="Monotype Sorts" pitchFamily="2" charset="2"/>
              <a:buNone/>
            </a:pPr>
            <a:r>
              <a:rPr lang="en-US" altLang="en-US" sz="3000" dirty="0"/>
              <a:t>char letter = '\u0041'; (Unicode)</a:t>
            </a:r>
          </a:p>
          <a:p>
            <a:pPr>
              <a:lnSpc>
                <a:spcPct val="30000"/>
              </a:lnSpc>
              <a:spcBef>
                <a:spcPct val="100000"/>
              </a:spcBef>
              <a:buFont typeface="Monotype Sorts" pitchFamily="2" charset="2"/>
              <a:buNone/>
            </a:pPr>
            <a:r>
              <a:rPr lang="en-US" altLang="en-US" sz="3000" dirty="0"/>
              <a:t>char </a:t>
            </a:r>
            <a:r>
              <a:rPr lang="en-US" altLang="en-US" sz="3000" dirty="0" err="1"/>
              <a:t>numChar</a:t>
            </a:r>
            <a:r>
              <a:rPr lang="en-US" altLang="en-US" sz="3000" dirty="0"/>
              <a:t> = '\u0034'; (Unicode)</a:t>
            </a:r>
          </a:p>
        </p:txBody>
      </p:sp>
      <p:sp>
        <p:nvSpPr>
          <p:cNvPr id="16389" name="Rectangle 5"/>
          <p:cNvSpPr>
            <a:spLocks noChangeArrowheads="1"/>
          </p:cNvSpPr>
          <p:nvPr/>
        </p:nvSpPr>
        <p:spPr bwMode="auto">
          <a:xfrm>
            <a:off x="7359724" y="1066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dirty="0"/>
              <a:t>Four hexadecimal digits. </a:t>
            </a:r>
          </a:p>
        </p:txBody>
      </p:sp>
      <p:sp>
        <p:nvSpPr>
          <p:cNvPr id="16390" name="Line 6"/>
          <p:cNvSpPr>
            <a:spLocks noChangeShapeType="1"/>
          </p:cNvSpPr>
          <p:nvPr/>
        </p:nvSpPr>
        <p:spPr bwMode="auto">
          <a:xfrm flipH="1">
            <a:off x="5302324" y="1447800"/>
            <a:ext cx="2133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Rectangle 7"/>
          <p:cNvSpPr>
            <a:spLocks noChangeArrowheads="1"/>
          </p:cNvSpPr>
          <p:nvPr/>
        </p:nvSpPr>
        <p:spPr bwMode="auto">
          <a:xfrm>
            <a:off x="1751012" y="396240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buFont typeface="Monotype Sorts" pitchFamily="2" charset="2"/>
              <a:buNone/>
            </a:pPr>
            <a:r>
              <a:rPr lang="en-US" altLang="en-US" sz="2600" dirty="0">
                <a:cs typeface="Times New Roman" panose="02020603050405020304" pitchFamily="18" charset="0"/>
              </a:rPr>
              <a:t>NOTE: The increment and decrement operators can also be used on </a:t>
            </a:r>
            <a:r>
              <a:rPr lang="en-US" altLang="en-US" sz="2600" u="sng" dirty="0">
                <a:cs typeface="Times New Roman" panose="02020603050405020304" pitchFamily="18" charset="0"/>
              </a:rPr>
              <a:t>char</a:t>
            </a:r>
            <a:r>
              <a:rPr lang="en-US" altLang="en-US" sz="2600" dirty="0">
                <a:cs typeface="Times New Roman" panose="02020603050405020304" pitchFamily="18" charset="0"/>
              </a:rPr>
              <a:t> variables to get the next or preceding Unicode character. For example, the following statements display character </a:t>
            </a:r>
            <a:r>
              <a:rPr lang="en-US" altLang="en-US" sz="2600" u="sng" dirty="0">
                <a:cs typeface="Times New Roman" panose="02020603050405020304" pitchFamily="18" charset="0"/>
              </a:rPr>
              <a:t>b</a:t>
            </a:r>
            <a:r>
              <a:rPr lang="en-US" altLang="en-US" sz="2600" dirty="0">
                <a:cs typeface="Times New Roman" panose="02020603050405020304" pitchFamily="18" charset="0"/>
              </a:rPr>
              <a:t>.</a:t>
            </a:r>
          </a:p>
          <a:p>
            <a:pPr lvl="1" algn="just">
              <a:buFontTx/>
              <a:buNone/>
            </a:pPr>
            <a:r>
              <a:rPr lang="en-US" altLang="en-US" sz="2600" dirty="0">
                <a:cs typeface="Times New Roman" panose="02020603050405020304" pitchFamily="18" charset="0"/>
              </a:rPr>
              <a:t>    char </a:t>
            </a:r>
            <a:r>
              <a:rPr lang="en-US" altLang="en-US" sz="2600" dirty="0" err="1">
                <a:cs typeface="Times New Roman" panose="02020603050405020304" pitchFamily="18" charset="0"/>
              </a:rPr>
              <a:t>ch</a:t>
            </a:r>
            <a:r>
              <a:rPr lang="en-US" altLang="en-US" sz="2600" dirty="0">
                <a:cs typeface="Times New Roman" panose="02020603050405020304" pitchFamily="18" charset="0"/>
              </a:rPr>
              <a:t> = 'a';</a:t>
            </a:r>
          </a:p>
          <a:p>
            <a:pPr lvl="1" algn="just">
              <a:buFontTx/>
              <a:buNone/>
            </a:pPr>
            <a:r>
              <a:rPr lang="en-US" altLang="en-US" sz="2600" dirty="0">
                <a:cs typeface="Times New Roman" panose="02020603050405020304" pitchFamily="18" charset="0"/>
              </a:rPr>
              <a:t>    </a:t>
            </a:r>
            <a:r>
              <a:rPr lang="en-US" altLang="en-US" sz="2600" dirty="0" err="1">
                <a:cs typeface="Times New Roman" panose="02020603050405020304" pitchFamily="18" charset="0"/>
              </a:rPr>
              <a:t>System.out.println</a:t>
            </a:r>
            <a:r>
              <a:rPr lang="en-US" altLang="en-US" sz="2600" dirty="0">
                <a:cs typeface="Times New Roman" panose="02020603050405020304" pitchFamily="18" charset="0"/>
              </a:rPr>
              <a:t>(++</a:t>
            </a:r>
            <a:r>
              <a:rPr lang="en-US" altLang="en-US" sz="2600" dirty="0" err="1">
                <a:cs typeface="Times New Roman" panose="02020603050405020304" pitchFamily="18" charset="0"/>
              </a:rPr>
              <a:t>ch</a:t>
            </a:r>
            <a:r>
              <a:rPr lang="en-US" altLang="en-US" sz="2600" dirty="0">
                <a:cs typeface="Times New Roman" panose="02020603050405020304" pitchFamily="18" charset="0"/>
              </a:rPr>
              <a:t>);</a:t>
            </a:r>
          </a:p>
        </p:txBody>
      </p:sp>
    </p:spTree>
    <p:extLst>
      <p:ext uri="{BB962C8B-B14F-4D97-AF65-F5344CB8AC3E}">
        <p14:creationId xmlns:p14="http://schemas.microsoft.com/office/powerpoint/2010/main" val="37265021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D37B3A-9367-4604-AC24-DFE86ED2D5F4}" type="slidenum">
              <a:rPr lang="en-US" altLang="en-US" sz="1400"/>
              <a:pPr>
                <a:spcBef>
                  <a:spcPct val="0"/>
                </a:spcBef>
                <a:buClrTx/>
                <a:buSzTx/>
                <a:buFontTx/>
                <a:buNone/>
              </a:pPr>
              <a:t>12</a:t>
            </a:fld>
            <a:endParaRPr lang="en-US" altLang="en-US" sz="1400"/>
          </a:p>
        </p:txBody>
      </p:sp>
      <p:sp>
        <p:nvSpPr>
          <p:cNvPr id="17411" name="Rectangle 2"/>
          <p:cNvSpPr>
            <a:spLocks noGrp="1" noChangeArrowheads="1"/>
          </p:cNvSpPr>
          <p:nvPr>
            <p:ph type="title"/>
          </p:nvPr>
        </p:nvSpPr>
        <p:spPr>
          <a:xfrm>
            <a:off x="2208212" y="228600"/>
            <a:ext cx="7772400" cy="609600"/>
          </a:xfrm>
        </p:spPr>
        <p:txBody>
          <a:bodyPr>
            <a:normAutofit fontScale="90000"/>
          </a:bodyPr>
          <a:lstStyle/>
          <a:p>
            <a:r>
              <a:rPr lang="en-US" altLang="en-US"/>
              <a:t>Unicode Format</a:t>
            </a:r>
            <a:endParaRPr lang="en-US" altLang="en-US">
              <a:latin typeface="Book Antiqua" panose="02040602050305030304" pitchFamily="18" charset="0"/>
            </a:endParaRPr>
          </a:p>
        </p:txBody>
      </p:sp>
      <p:sp>
        <p:nvSpPr>
          <p:cNvPr id="17412" name="Text Box 7"/>
          <p:cNvSpPr txBox="1">
            <a:spLocks noChangeArrowheads="1"/>
          </p:cNvSpPr>
          <p:nvPr/>
        </p:nvSpPr>
        <p:spPr bwMode="auto">
          <a:xfrm>
            <a:off x="1827212" y="9906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Java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altLang="en-US" sz="2800" u="sng">
                <a:cs typeface="Times New Roman" panose="02020603050405020304" pitchFamily="18" charset="0"/>
              </a:rPr>
              <a:t>'\u0000'</a:t>
            </a:r>
            <a:r>
              <a:rPr lang="en-US" altLang="en-US" sz="2800">
                <a:cs typeface="Times New Roman" panose="02020603050405020304" pitchFamily="18" charset="0"/>
              </a:rPr>
              <a:t> to </a:t>
            </a:r>
            <a:r>
              <a:rPr lang="en-US" altLang="en-US" sz="2800" u="sng">
                <a:cs typeface="Times New Roman" panose="02020603050405020304" pitchFamily="18" charset="0"/>
              </a:rPr>
              <a:t>'\uFFFF'</a:t>
            </a:r>
            <a:r>
              <a:rPr lang="en-US" altLang="en-US" sz="2800">
                <a:cs typeface="Times New Roman" panose="02020603050405020304" pitchFamily="18" charset="0"/>
              </a:rPr>
              <a:t>.</a:t>
            </a:r>
            <a:r>
              <a:rPr lang="en-US" altLang="en-US" sz="2800"/>
              <a:t> So, Unicode can represent </a:t>
            </a:r>
            <a:r>
              <a:rPr lang="en-US" altLang="en-US" sz="2800">
                <a:latin typeface="Courier New" panose="02070309020205020404" pitchFamily="49" charset="0"/>
                <a:cs typeface="Times New Roman" panose="02020603050405020304" pitchFamily="18" charset="0"/>
              </a:rPr>
              <a:t>65535 + 1 characters</a:t>
            </a:r>
            <a:r>
              <a:rPr lang="en-US" altLang="en-US" sz="2800"/>
              <a:t>.</a:t>
            </a:r>
          </a:p>
        </p:txBody>
      </p:sp>
      <p:pic>
        <p:nvPicPr>
          <p:cNvPr id="1741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212" y="5181601"/>
            <a:ext cx="25527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Text Box 9"/>
          <p:cNvSpPr txBox="1">
            <a:spLocks noChangeArrowheads="1"/>
          </p:cNvSpPr>
          <p:nvPr/>
        </p:nvSpPr>
        <p:spPr bwMode="auto">
          <a:xfrm>
            <a:off x="3275012" y="4267201"/>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Unicode \u03b1 \u03b2 \u03b3 for three Greek letters</a:t>
            </a:r>
          </a:p>
        </p:txBody>
      </p:sp>
      <p:sp>
        <p:nvSpPr>
          <p:cNvPr id="17415" name="Line 10"/>
          <p:cNvSpPr>
            <a:spLocks noChangeShapeType="1"/>
          </p:cNvSpPr>
          <p:nvPr/>
        </p:nvSpPr>
        <p:spPr bwMode="auto">
          <a:xfrm>
            <a:off x="4646612" y="4572000"/>
            <a:ext cx="2286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11"/>
          <p:cNvSpPr>
            <a:spLocks noChangeShapeType="1"/>
          </p:cNvSpPr>
          <p:nvPr/>
        </p:nvSpPr>
        <p:spPr bwMode="auto">
          <a:xfrm>
            <a:off x="5561012" y="4572000"/>
            <a:ext cx="15240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12"/>
          <p:cNvSpPr>
            <a:spLocks noChangeShapeType="1"/>
          </p:cNvSpPr>
          <p:nvPr/>
        </p:nvSpPr>
        <p:spPr bwMode="auto">
          <a:xfrm>
            <a:off x="6323012" y="4572000"/>
            <a:ext cx="838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480071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15CB2E-00A7-4D89-8B3A-ECBCA08A8CAC}" type="slidenum">
              <a:rPr lang="en-US" altLang="en-US" sz="1400"/>
              <a:pPr>
                <a:spcBef>
                  <a:spcPct val="0"/>
                </a:spcBef>
                <a:buClrTx/>
                <a:buSzTx/>
                <a:buFontTx/>
                <a:buNone/>
              </a:pPr>
              <a:t>13</a:t>
            </a:fld>
            <a:endParaRPr lang="en-US" altLang="en-US" sz="1400"/>
          </a:p>
        </p:txBody>
      </p:sp>
      <p:sp>
        <p:nvSpPr>
          <p:cNvPr id="18435" name="Rectangle 2"/>
          <p:cNvSpPr>
            <a:spLocks noGrp="1" noChangeArrowheads="1"/>
          </p:cNvSpPr>
          <p:nvPr>
            <p:ph type="title"/>
          </p:nvPr>
        </p:nvSpPr>
        <p:spPr>
          <a:xfrm>
            <a:off x="1674812" y="228601"/>
            <a:ext cx="8763000" cy="1158875"/>
          </a:xfrm>
        </p:spPr>
        <p:txBody>
          <a:bodyPr>
            <a:normAutofit fontScale="90000"/>
          </a:bodyPr>
          <a:lstStyle/>
          <a:p>
            <a:r>
              <a:rPr lang="en-US" altLang="en-US"/>
              <a:t>ASCII Code for Commonly Used Characters</a:t>
            </a:r>
          </a:p>
        </p:txBody>
      </p:sp>
      <p:sp>
        <p:nvSpPr>
          <p:cNvPr id="18436" name="Text Box 3"/>
          <p:cNvSpPr txBox="1">
            <a:spLocks noChangeArrowheads="1"/>
          </p:cNvSpPr>
          <p:nvPr/>
        </p:nvSpPr>
        <p:spPr bwMode="auto">
          <a:xfrm>
            <a:off x="1751012"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18438" name="Object 2"/>
          <p:cNvGraphicFramePr>
            <a:graphicFrameLocks noChangeAspect="1"/>
          </p:cNvGraphicFramePr>
          <p:nvPr/>
        </p:nvGraphicFramePr>
        <p:xfrm>
          <a:off x="1751012" y="1854201"/>
          <a:ext cx="8693150" cy="1997075"/>
        </p:xfrm>
        <a:graphic>
          <a:graphicData uri="http://schemas.openxmlformats.org/presentationml/2006/ole">
            <mc:AlternateContent xmlns:mc="http://schemas.openxmlformats.org/markup-compatibility/2006">
              <mc:Choice xmlns:v="urn:schemas-microsoft-com:vml" Requires="v">
                <p:oleObj name="Picture" r:id="rId2" imgW="3725889" imgH="851894" progId="Word.Picture.8">
                  <p:embed/>
                </p:oleObj>
              </mc:Choice>
              <mc:Fallback>
                <p:oleObj name="Picture" r:id="rId2" imgW="3725889" imgH="851894" progId="Word.Picture.8">
                  <p:embed/>
                  <p:pic>
                    <p:nvPicPr>
                      <p:cNvPr id="184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1854201"/>
                        <a:ext cx="86931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37313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05FC6A-3061-446E-ABF7-35F66EF23EA1}" type="slidenum">
              <a:rPr lang="en-US" altLang="en-US" sz="1400"/>
              <a:pPr>
                <a:spcBef>
                  <a:spcPct val="0"/>
                </a:spcBef>
                <a:buClrTx/>
                <a:buSzTx/>
                <a:buFontTx/>
                <a:buNone/>
              </a:pPr>
              <a:t>14</a:t>
            </a:fld>
            <a:endParaRPr lang="en-US" altLang="en-US" sz="1400"/>
          </a:p>
        </p:txBody>
      </p:sp>
      <p:sp>
        <p:nvSpPr>
          <p:cNvPr id="19459" name="Rectangle 2"/>
          <p:cNvSpPr>
            <a:spLocks noGrp="1" noChangeArrowheads="1"/>
          </p:cNvSpPr>
          <p:nvPr>
            <p:ph type="title"/>
          </p:nvPr>
        </p:nvSpPr>
        <p:spPr>
          <a:xfrm>
            <a:off x="1674812" y="228600"/>
            <a:ext cx="8763000" cy="742950"/>
          </a:xfrm>
        </p:spPr>
        <p:txBody>
          <a:bodyPr>
            <a:normAutofit fontScale="90000"/>
          </a:bodyPr>
          <a:lstStyle/>
          <a:p>
            <a:r>
              <a:rPr lang="en-US" altLang="en-US"/>
              <a:t>Escape Sequences for Special Characters</a:t>
            </a: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26" y="1316038"/>
            <a:ext cx="8745537" cy="303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229051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071628-EA49-446D-A984-4129F191AE2C}" type="slidenum">
              <a:rPr lang="en-US" altLang="en-US" sz="1400"/>
              <a:pPr>
                <a:spcBef>
                  <a:spcPct val="0"/>
                </a:spcBef>
                <a:buClrTx/>
                <a:buSzTx/>
                <a:buFontTx/>
                <a:buNone/>
              </a:pPr>
              <a:t>15</a:t>
            </a:fld>
            <a:endParaRPr lang="en-US" altLang="en-US" sz="1400"/>
          </a:p>
        </p:txBody>
      </p:sp>
      <p:sp>
        <p:nvSpPr>
          <p:cNvPr id="20483" name="Rectangle 2"/>
          <p:cNvSpPr>
            <a:spLocks noGrp="1" noChangeArrowheads="1"/>
          </p:cNvSpPr>
          <p:nvPr>
            <p:ph type="title"/>
          </p:nvPr>
        </p:nvSpPr>
        <p:spPr>
          <a:xfrm>
            <a:off x="1674812" y="228600"/>
            <a:ext cx="8763000" cy="685800"/>
          </a:xfrm>
        </p:spPr>
        <p:txBody>
          <a:bodyPr/>
          <a:lstStyle/>
          <a:p>
            <a:r>
              <a:rPr lang="en-US" altLang="en-US"/>
              <a:t>Appendix B: ASCII Character Set</a:t>
            </a:r>
            <a:endParaRPr lang="en-US" altLang="en-US">
              <a:latin typeface="Book Antiqua" panose="02040602050305030304" pitchFamily="18" charset="0"/>
            </a:endParaRPr>
          </a:p>
        </p:txBody>
      </p:sp>
      <p:sp>
        <p:nvSpPr>
          <p:cNvPr id="20484" name="Text Box 3"/>
          <p:cNvSpPr txBox="1">
            <a:spLocks noChangeArrowheads="1"/>
          </p:cNvSpPr>
          <p:nvPr/>
        </p:nvSpPr>
        <p:spPr bwMode="auto">
          <a:xfrm>
            <a:off x="1751012"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0485" name="Text Box 4"/>
          <p:cNvSpPr txBox="1">
            <a:spLocks noChangeArrowheads="1"/>
          </p:cNvSpPr>
          <p:nvPr/>
        </p:nvSpPr>
        <p:spPr bwMode="auto">
          <a:xfrm>
            <a:off x="1674812"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0486" name="Object 5"/>
          <p:cNvGraphicFramePr>
            <a:graphicFrameLocks noChangeAspect="1"/>
          </p:cNvGraphicFramePr>
          <p:nvPr>
            <p:extLst>
              <p:ext uri="{D42A27DB-BD31-4B8C-83A1-F6EECF244321}">
                <p14:modId xmlns:p14="http://schemas.microsoft.com/office/powerpoint/2010/main" val="9874436"/>
              </p:ext>
            </p:extLst>
          </p:nvPr>
        </p:nvGraphicFramePr>
        <p:xfrm>
          <a:off x="1751012" y="2218373"/>
          <a:ext cx="8763000" cy="3786188"/>
        </p:xfrm>
        <a:graphic>
          <a:graphicData uri="http://schemas.openxmlformats.org/presentationml/2006/ole">
            <mc:AlternateContent xmlns:mc="http://schemas.openxmlformats.org/markup-compatibility/2006">
              <mc:Choice xmlns:v="urn:schemas-microsoft-com:vml" Requires="v">
                <p:oleObj name="Bitmap Image" r:id="rId2" imgW="6828112" imgH="2949196" progId="Paint.Picture">
                  <p:embed/>
                </p:oleObj>
              </mc:Choice>
              <mc:Fallback>
                <p:oleObj name="Bitmap Image" r:id="rId2" imgW="6828112" imgH="2949196" progId="Paint.Picture">
                  <p:embed/>
                  <p:pic>
                    <p:nvPicPr>
                      <p:cNvPr id="2048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2218373"/>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13986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CA0804-4C97-47A9-BE99-6369BDE3CED4}" type="slidenum">
              <a:rPr lang="en-US" altLang="en-US" sz="1400"/>
              <a:pPr>
                <a:spcBef>
                  <a:spcPct val="0"/>
                </a:spcBef>
                <a:buClrTx/>
                <a:buSzTx/>
                <a:buFontTx/>
                <a:buNone/>
              </a:pPr>
              <a:t>16</a:t>
            </a:fld>
            <a:endParaRPr lang="en-US" altLang="en-US" sz="1400"/>
          </a:p>
        </p:txBody>
      </p:sp>
      <p:sp>
        <p:nvSpPr>
          <p:cNvPr id="21507" name="Rectangle 2"/>
          <p:cNvSpPr>
            <a:spLocks noGrp="1" noChangeArrowheads="1"/>
          </p:cNvSpPr>
          <p:nvPr>
            <p:ph type="title"/>
          </p:nvPr>
        </p:nvSpPr>
        <p:spPr>
          <a:xfrm>
            <a:off x="2132012" y="228600"/>
            <a:ext cx="7772400" cy="685800"/>
          </a:xfrm>
        </p:spPr>
        <p:txBody>
          <a:bodyPr/>
          <a:lstStyle/>
          <a:p>
            <a:r>
              <a:rPr lang="en-US" altLang="en-US"/>
              <a:t>ASCII Character Set, cont.</a:t>
            </a:r>
            <a:endParaRPr lang="en-US" altLang="en-US">
              <a:latin typeface="Book Antiqua" panose="02040602050305030304" pitchFamily="18" charset="0"/>
            </a:endParaRPr>
          </a:p>
        </p:txBody>
      </p:sp>
      <p:sp>
        <p:nvSpPr>
          <p:cNvPr id="21508" name="Text Box 3"/>
          <p:cNvSpPr txBox="1">
            <a:spLocks noChangeArrowheads="1"/>
          </p:cNvSpPr>
          <p:nvPr/>
        </p:nvSpPr>
        <p:spPr bwMode="auto">
          <a:xfrm>
            <a:off x="1751012"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1509" name="Text Box 4"/>
          <p:cNvSpPr txBox="1">
            <a:spLocks noChangeArrowheads="1"/>
          </p:cNvSpPr>
          <p:nvPr/>
        </p:nvSpPr>
        <p:spPr bwMode="auto">
          <a:xfrm>
            <a:off x="1674812"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1510" name="Object 6"/>
          <p:cNvGraphicFramePr>
            <a:graphicFrameLocks noChangeAspect="1"/>
          </p:cNvGraphicFramePr>
          <p:nvPr/>
        </p:nvGraphicFramePr>
        <p:xfrm>
          <a:off x="1674812" y="2514601"/>
          <a:ext cx="8839200" cy="2828925"/>
        </p:xfrm>
        <a:graphic>
          <a:graphicData uri="http://schemas.openxmlformats.org/presentationml/2006/ole">
            <mc:AlternateContent xmlns:mc="http://schemas.openxmlformats.org/markup-compatibility/2006">
              <mc:Choice xmlns:v="urn:schemas-microsoft-com:vml" Requires="v">
                <p:oleObj name="Bitmap Image" r:id="rId2" imgW="6309907" imgH="2019048" progId="Paint.Picture">
                  <p:embed/>
                </p:oleObj>
              </mc:Choice>
              <mc:Fallback>
                <p:oleObj name="Bitmap Image" r:id="rId2" imgW="6309907" imgH="2019048" progId="Paint.Picture">
                  <p:embed/>
                  <p:pic>
                    <p:nvPicPr>
                      <p:cNvPr id="2151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2514601"/>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003564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45E12E-E8F9-4596-8B80-B3E22B73DD3A}" type="slidenum">
              <a:rPr lang="en-US" altLang="en-US" sz="1400"/>
              <a:pPr>
                <a:spcBef>
                  <a:spcPct val="0"/>
                </a:spcBef>
                <a:buClrTx/>
                <a:buSzTx/>
                <a:buFontTx/>
                <a:buNone/>
              </a:pPr>
              <a:t>17</a:t>
            </a:fld>
            <a:endParaRPr lang="en-US" altLang="en-US" sz="1400"/>
          </a:p>
        </p:txBody>
      </p:sp>
      <p:sp>
        <p:nvSpPr>
          <p:cNvPr id="22531" name="Rectangle 2"/>
          <p:cNvSpPr>
            <a:spLocks noGrp="1" noChangeArrowheads="1"/>
          </p:cNvSpPr>
          <p:nvPr>
            <p:ph type="title"/>
          </p:nvPr>
        </p:nvSpPr>
        <p:spPr>
          <a:xfrm>
            <a:off x="2208212" y="0"/>
            <a:ext cx="7772400" cy="1428750"/>
          </a:xfrm>
        </p:spPr>
        <p:txBody>
          <a:bodyPr/>
          <a:lstStyle/>
          <a:p>
            <a:r>
              <a:rPr lang="en-US" altLang="en-US"/>
              <a:t>Casting between char and Numeric Types</a:t>
            </a:r>
            <a:endParaRPr lang="en-US" altLang="en-US">
              <a:latin typeface="Book Antiqua" panose="02040602050305030304" pitchFamily="18" charset="0"/>
            </a:endParaRPr>
          </a:p>
        </p:txBody>
      </p:sp>
      <p:sp>
        <p:nvSpPr>
          <p:cNvPr id="22532" name="Text Box 3"/>
          <p:cNvSpPr txBox="1">
            <a:spLocks noChangeArrowheads="1"/>
          </p:cNvSpPr>
          <p:nvPr/>
        </p:nvSpPr>
        <p:spPr bwMode="auto">
          <a:xfrm>
            <a:off x="1827212" y="1752600"/>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b="1">
                <a:latin typeface="Courier New" panose="02070309020205020404" pitchFamily="49" charset="0"/>
              </a:rPr>
              <a:t>int i = </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 // Same as int i = (int)</a:t>
            </a:r>
            <a:r>
              <a:rPr lang="en-US" altLang="en-US" sz="3000" b="1">
                <a:latin typeface="Courier New" panose="02070309020205020404" pitchFamily="49" charset="0"/>
              </a:rPr>
              <a:t>'</a:t>
            </a:r>
            <a:r>
              <a:rPr lang="en-US" altLang="en-US" sz="2600" b="1">
                <a:latin typeface="Courier New" panose="02070309020205020404" pitchFamily="49" charset="0"/>
              </a:rPr>
              <a:t>a</a:t>
            </a:r>
            <a:r>
              <a:rPr lang="en-US" altLang="en-US" sz="3000" b="1">
                <a:latin typeface="Courier New" panose="02070309020205020404" pitchFamily="49" charset="0"/>
              </a:rPr>
              <a:t>'</a:t>
            </a:r>
            <a:r>
              <a:rPr lang="en-US" altLang="en-US" sz="2600" b="1">
                <a:latin typeface="Courier New" panose="02070309020205020404" pitchFamily="49" charset="0"/>
              </a:rPr>
              <a:t>;</a:t>
            </a:r>
          </a:p>
          <a:p>
            <a:pPr>
              <a:spcBef>
                <a:spcPct val="50000"/>
              </a:spcBef>
              <a:buClrTx/>
              <a:buSzTx/>
              <a:buFontTx/>
              <a:buNone/>
            </a:pPr>
            <a:endParaRPr lang="en-US" altLang="en-US" sz="2600" b="1">
              <a:latin typeface="Courier New" panose="02070309020205020404" pitchFamily="49" charset="0"/>
            </a:endParaRPr>
          </a:p>
          <a:p>
            <a:pPr>
              <a:spcBef>
                <a:spcPct val="50000"/>
              </a:spcBef>
              <a:buClrTx/>
              <a:buSzTx/>
              <a:buFontTx/>
              <a:buNone/>
            </a:pPr>
            <a:r>
              <a:rPr lang="en-US" altLang="en-US" sz="2600" b="1">
                <a:latin typeface="Courier New" panose="02070309020205020404" pitchFamily="49" charset="0"/>
              </a:rPr>
              <a:t>char c = 97; // Same as char c = (char)97;</a:t>
            </a:r>
          </a:p>
        </p:txBody>
      </p:sp>
    </p:spTree>
    <p:extLst>
      <p:ext uri="{BB962C8B-B14F-4D97-AF65-F5344CB8AC3E}">
        <p14:creationId xmlns:p14="http://schemas.microsoft.com/office/powerpoint/2010/main" val="12238070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AF6A51-D074-4077-932A-5311F8C04A27}" type="slidenum">
              <a:rPr lang="en-US" altLang="en-US" sz="1400"/>
              <a:pPr>
                <a:spcBef>
                  <a:spcPct val="0"/>
                </a:spcBef>
                <a:buClrTx/>
                <a:buSzTx/>
                <a:buFontTx/>
                <a:buNone/>
              </a:pPr>
              <a:t>18</a:t>
            </a:fld>
            <a:endParaRPr lang="en-US" altLang="en-US" sz="1400"/>
          </a:p>
        </p:txBody>
      </p:sp>
      <p:sp>
        <p:nvSpPr>
          <p:cNvPr id="23555" name="Rectangle 2"/>
          <p:cNvSpPr>
            <a:spLocks noGrp="1" noChangeArrowheads="1"/>
          </p:cNvSpPr>
          <p:nvPr>
            <p:ph type="title"/>
          </p:nvPr>
        </p:nvSpPr>
        <p:spPr>
          <a:xfrm>
            <a:off x="2208212" y="0"/>
            <a:ext cx="7772400" cy="1428750"/>
          </a:xfrm>
        </p:spPr>
        <p:txBody>
          <a:bodyPr/>
          <a:lstStyle/>
          <a:p>
            <a:r>
              <a:rPr lang="en-US" altLang="en-US"/>
              <a:t>Comparing and Testing Characters</a:t>
            </a:r>
            <a:endParaRPr lang="en-US" altLang="en-US">
              <a:latin typeface="Book Antiqua" panose="02040602050305030304" pitchFamily="18" charset="0"/>
            </a:endParaRPr>
          </a:p>
        </p:txBody>
      </p:sp>
      <p:sp>
        <p:nvSpPr>
          <p:cNvPr id="23556" name="Text Box 3"/>
          <p:cNvSpPr txBox="1">
            <a:spLocks noChangeArrowheads="1"/>
          </p:cNvSpPr>
          <p:nvPr/>
        </p:nvSpPr>
        <p:spPr bwMode="auto">
          <a:xfrm>
            <a:off x="1827212" y="1752601"/>
            <a:ext cx="86868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t>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an uppercase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'a' </a:t>
            </a:r>
            <a:r>
              <a:rPr lang="en-US" altLang="en-US" sz="2800"/>
              <a:t>&amp;&amp; ch &lt;= </a:t>
            </a:r>
            <a:r>
              <a:rPr lang="en-US" altLang="en-US" sz="2800" b="1"/>
              <a:t>'z'</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lowercase letter"</a:t>
            </a:r>
            <a:r>
              <a:rPr lang="en-US" altLang="en-US" sz="2800"/>
              <a:t>); </a:t>
            </a:r>
            <a:endParaRPr lang="en-US" altLang="en-US" sz="2800" u="sng"/>
          </a:p>
          <a:p>
            <a:pPr>
              <a:spcBef>
                <a:spcPct val="0"/>
              </a:spcBef>
              <a:buClrTx/>
              <a:buSzTx/>
              <a:buFontTx/>
              <a:buNone/>
            </a:pPr>
            <a:r>
              <a:rPr lang="en-US" altLang="en-US" sz="2800" b="1"/>
              <a:t>else if</a:t>
            </a:r>
            <a:r>
              <a:rPr lang="en-US" altLang="en-US" sz="2800"/>
              <a:t> (ch &gt;= </a:t>
            </a:r>
            <a:r>
              <a:rPr lang="en-US" altLang="en-US" sz="2800" b="1"/>
              <a:t>'0' </a:t>
            </a:r>
            <a:r>
              <a:rPr lang="en-US" altLang="en-US" sz="2800"/>
              <a:t>&amp;&amp; ch &lt;= </a:t>
            </a:r>
            <a:r>
              <a:rPr lang="en-US" altLang="en-US" sz="2800" b="1"/>
              <a:t>'9'</a:t>
            </a:r>
            <a:r>
              <a:rPr lang="en-US" altLang="en-US" sz="2800"/>
              <a:t>) </a:t>
            </a:r>
            <a:endParaRPr lang="en-US" altLang="en-US" sz="2800" u="sng"/>
          </a:p>
          <a:p>
            <a:pPr>
              <a:spcBef>
                <a:spcPct val="0"/>
              </a:spcBef>
              <a:buClrTx/>
              <a:buSzTx/>
              <a:buFontTx/>
              <a:buNone/>
            </a:pPr>
            <a:r>
              <a:rPr lang="en-US" altLang="en-US" sz="2800"/>
              <a:t>  System.out.println(ch + </a:t>
            </a:r>
            <a:r>
              <a:rPr lang="en-US" altLang="en-US" sz="2800" b="1"/>
              <a:t>" is a numeric character"</a:t>
            </a:r>
            <a:r>
              <a:rPr lang="en-US" altLang="en-US" sz="2800"/>
              <a:t>); </a:t>
            </a:r>
            <a:endParaRPr lang="en-US" altLang="en-US" sz="2800" u="sng"/>
          </a:p>
        </p:txBody>
      </p:sp>
    </p:spTree>
    <p:extLst>
      <p:ext uri="{BB962C8B-B14F-4D97-AF65-F5344CB8AC3E}">
        <p14:creationId xmlns:p14="http://schemas.microsoft.com/office/powerpoint/2010/main" val="22865145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24A84C-61ED-4A89-95EC-B1AAC4838A5B}" type="slidenum">
              <a:rPr lang="en-US" altLang="en-US" sz="1400"/>
              <a:pPr>
                <a:spcBef>
                  <a:spcPct val="0"/>
                </a:spcBef>
                <a:buClrTx/>
                <a:buSzTx/>
                <a:buFontTx/>
                <a:buNone/>
              </a:pPr>
              <a:t>19</a:t>
            </a:fld>
            <a:endParaRPr lang="en-US" altLang="en-US" sz="1400"/>
          </a:p>
        </p:txBody>
      </p:sp>
      <p:sp>
        <p:nvSpPr>
          <p:cNvPr id="24579" name="Rectangle 2"/>
          <p:cNvSpPr>
            <a:spLocks noGrp="1" noChangeArrowheads="1"/>
          </p:cNvSpPr>
          <p:nvPr>
            <p:ph type="title"/>
          </p:nvPr>
        </p:nvSpPr>
        <p:spPr>
          <a:xfrm>
            <a:off x="1751012" y="228600"/>
            <a:ext cx="10104040" cy="685800"/>
          </a:xfrm>
          <a:noFill/>
        </p:spPr>
        <p:txBody>
          <a:bodyPr>
            <a:normAutofit fontScale="90000"/>
          </a:bodyPr>
          <a:lstStyle/>
          <a:p>
            <a:r>
              <a:rPr lang="en-US" altLang="en-US" sz="4800" dirty="0"/>
              <a:t>Methods in the Character Class</a:t>
            </a:r>
            <a:endParaRPr lang="en-US" altLang="en-US" sz="4500" dirty="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4581" name="Object 3"/>
          <p:cNvGraphicFramePr>
            <a:graphicFrameLocks noChangeAspect="1"/>
          </p:cNvGraphicFramePr>
          <p:nvPr>
            <p:extLst>
              <p:ext uri="{D42A27DB-BD31-4B8C-83A1-F6EECF244321}">
                <p14:modId xmlns:p14="http://schemas.microsoft.com/office/powerpoint/2010/main" val="765525207"/>
              </p:ext>
            </p:extLst>
          </p:nvPr>
        </p:nvGraphicFramePr>
        <p:xfrm>
          <a:off x="1768475" y="1433513"/>
          <a:ext cx="8653463" cy="3222625"/>
        </p:xfrm>
        <a:graphic>
          <a:graphicData uri="http://schemas.openxmlformats.org/presentationml/2006/ole">
            <mc:AlternateContent xmlns:mc="http://schemas.openxmlformats.org/markup-compatibility/2006">
              <mc:Choice xmlns:v="urn:schemas-microsoft-com:vml" Requires="v">
                <p:oleObj name="Picture" r:id="rId2" imgW="4025880" imgH="1638360" progId="Word.Picture.8">
                  <p:embed/>
                </p:oleObj>
              </mc:Choice>
              <mc:Fallback>
                <p:oleObj name="Picture" r:id="rId2" imgW="4025880" imgH="1638360" progId="Word.Picture.8">
                  <p:embed/>
                  <p:pic>
                    <p:nvPicPr>
                      <p:cNvPr id="24581" name="Object 3"/>
                      <p:cNvPicPr>
                        <a:picLocks noChangeAspect="1" noChangeArrowheads="1"/>
                      </p:cNvPicPr>
                      <p:nvPr/>
                    </p:nvPicPr>
                    <p:blipFill>
                      <a:blip r:embed="rId3"/>
                      <a:srcRect/>
                      <a:stretch>
                        <a:fillRect/>
                      </a:stretch>
                    </p:blipFill>
                    <p:spPr bwMode="auto">
                      <a:xfrm>
                        <a:off x="1768475" y="1433513"/>
                        <a:ext cx="8653463"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950737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a:t>Mathematical Functions </a:t>
            </a:r>
          </a:p>
        </p:txBody>
      </p:sp>
      <p:sp>
        <p:nvSpPr>
          <p:cNvPr id="7172" name="Rectangle 3"/>
          <p:cNvSpPr>
            <a:spLocks noGrp="1" noChangeArrowheads="1"/>
          </p:cNvSpPr>
          <p:nvPr>
            <p:ph idx="1"/>
          </p:nvPr>
        </p:nvSpPr>
        <p:spPr/>
        <p:txBody>
          <a:bodyPr/>
          <a:lstStyle/>
          <a:p>
            <a:pPr marL="0" indent="0">
              <a:buNone/>
            </a:pPr>
            <a:r>
              <a:rPr lang="en-US" altLang="en-US"/>
              <a:t>Java provides many useful methods in the </a:t>
            </a:r>
            <a:r>
              <a:rPr lang="en-US" altLang="en-US" b="1"/>
              <a:t>Math</a:t>
            </a:r>
            <a:r>
              <a:rPr lang="en-US" altLang="en-US"/>
              <a:t> class for performing common mathematical functions.</a:t>
            </a:r>
          </a:p>
        </p:txBody>
      </p:sp>
      <p:sp>
        <p:nvSpPr>
          <p:cNvPr id="71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7A7AB4-6C81-4C34-88BE-3BB2B00E5A6B}" type="slidenum">
              <a:rPr lang="en-US" altLang="en-US" sz="1400"/>
              <a:pPr>
                <a:spcBef>
                  <a:spcPct val="0"/>
                </a:spcBef>
                <a:buClrTx/>
                <a:buSzTx/>
                <a:buFontTx/>
                <a:buNone/>
              </a:pPr>
              <a:t>2</a:t>
            </a:fld>
            <a:endParaRPr lang="en-US" altLang="en-US" sz="1400"/>
          </a:p>
        </p:txBody>
      </p:sp>
    </p:spTree>
    <p:extLst>
      <p:ext uri="{BB962C8B-B14F-4D97-AF65-F5344CB8AC3E}">
        <p14:creationId xmlns:p14="http://schemas.microsoft.com/office/powerpoint/2010/main" val="157975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49B02D-7EE9-4016-B111-C83600962C1F}" type="slidenum">
              <a:rPr lang="en-US" altLang="en-US" sz="1400"/>
              <a:pPr>
                <a:spcBef>
                  <a:spcPct val="0"/>
                </a:spcBef>
                <a:buClrTx/>
                <a:buSzTx/>
                <a:buFontTx/>
                <a:buNone/>
              </a:pPr>
              <a:t>20</a:t>
            </a:fld>
            <a:endParaRPr lang="en-US" altLang="en-US" sz="1400"/>
          </a:p>
        </p:txBody>
      </p:sp>
      <p:sp>
        <p:nvSpPr>
          <p:cNvPr id="25603" name="Rectangle 2"/>
          <p:cNvSpPr>
            <a:spLocks noGrp="1" noChangeArrowheads="1"/>
          </p:cNvSpPr>
          <p:nvPr>
            <p:ph type="title"/>
          </p:nvPr>
        </p:nvSpPr>
        <p:spPr>
          <a:xfrm>
            <a:off x="1751012" y="228600"/>
            <a:ext cx="8686800" cy="685800"/>
          </a:xfrm>
          <a:noFill/>
        </p:spPr>
        <p:txBody>
          <a:bodyPr>
            <a:normAutofit fontScale="90000"/>
          </a:bodyPr>
          <a:lstStyle/>
          <a:p>
            <a:r>
              <a:rPr lang="en-US" altLang="en-US" sz="4500">
                <a:cs typeface="Times New Roman" panose="02020603050405020304" pitchFamily="18" charset="0"/>
              </a:rPr>
              <a:t>The String Type </a:t>
            </a:r>
          </a:p>
        </p:txBody>
      </p:sp>
      <p:sp>
        <p:nvSpPr>
          <p:cNvPr id="25604" name="Rectangle 3"/>
          <p:cNvSpPr>
            <a:spLocks noGrp="1" noChangeArrowheads="1"/>
          </p:cNvSpPr>
          <p:nvPr>
            <p:ph type="body" idx="1"/>
          </p:nvPr>
        </p:nvSpPr>
        <p:spPr>
          <a:xfrm>
            <a:off x="1751012" y="1066800"/>
            <a:ext cx="8686800" cy="5257800"/>
          </a:xfrm>
          <a:noFill/>
        </p:spPr>
        <p:txBody>
          <a:bodyPr>
            <a:normAutofit lnSpcReduction="10000"/>
          </a:bodyPr>
          <a:lstStyle/>
          <a:p>
            <a:pPr marL="0" indent="0">
              <a:spcBef>
                <a:spcPct val="0"/>
              </a:spcBef>
              <a:buClrTx/>
              <a:buSzTx/>
              <a:buNone/>
            </a:pPr>
            <a:r>
              <a:rPr lang="en-US" altLang="en-US" sz="2500">
                <a:cs typeface="Courier New" panose="02070309020205020404" pitchFamily="49" charset="0"/>
              </a:rPr>
              <a:t>The char type only represents one character. To represent a string of characters, use the data type called String. For example, </a:t>
            </a:r>
          </a:p>
          <a:p>
            <a:pPr marL="0" indent="0">
              <a:spcBef>
                <a:spcPct val="0"/>
              </a:spcBef>
              <a:buClrTx/>
              <a:buSzTx/>
              <a:buNone/>
            </a:pPr>
            <a:r>
              <a:rPr lang="en-US" altLang="en-US" sz="2500">
                <a:cs typeface="Courier New" panose="02070309020205020404" pitchFamily="49" charset="0"/>
              </a:rPr>
              <a:t> </a:t>
            </a:r>
          </a:p>
          <a:p>
            <a:pPr marL="0" indent="0">
              <a:spcBef>
                <a:spcPct val="0"/>
              </a:spcBef>
              <a:buClrTx/>
              <a:buSzTx/>
              <a:buNone/>
            </a:pPr>
            <a:r>
              <a:rPr lang="en-US" altLang="en-US" sz="2500">
                <a:cs typeface="Courier New" panose="02070309020205020404" pitchFamily="49" charset="0"/>
              </a:rPr>
              <a:t>String message = "Welcome to Java";</a:t>
            </a:r>
            <a:endParaRPr lang="en-US" altLang="en-US" sz="2500">
              <a:cs typeface="Times New Roman" panose="02020603050405020304" pitchFamily="18" charset="0"/>
            </a:endParaRPr>
          </a:p>
          <a:p>
            <a:pPr marL="0" indent="0">
              <a:spcBef>
                <a:spcPct val="0"/>
              </a:spcBef>
              <a:buClrTx/>
              <a:buSzTx/>
              <a:buNone/>
            </a:pPr>
            <a:r>
              <a:rPr lang="en-US" altLang="en-US" sz="2500">
                <a:cs typeface="Courier New" panose="02070309020205020404" pitchFamily="49" charset="0"/>
              </a:rPr>
              <a:t> </a:t>
            </a:r>
            <a:endParaRPr lang="en-US" altLang="en-US" sz="2500">
              <a:cs typeface="Times New Roman" panose="02020603050405020304" pitchFamily="18" charset="0"/>
            </a:endParaRPr>
          </a:p>
          <a:p>
            <a:pPr marL="0" indent="0">
              <a:spcBef>
                <a:spcPct val="0"/>
              </a:spcBef>
              <a:buClrTx/>
              <a:buSzTx/>
              <a:buNone/>
            </a:pPr>
            <a:r>
              <a:rPr lang="en-US" altLang="en-US" sz="2500">
                <a:cs typeface="Courier New" panose="02070309020205020404" pitchFamily="49" charset="0"/>
              </a:rPr>
              <a:t>String is actually a predefined class in the Java library just like the System class and Scanner class. The String type is not a primitive type. It is known as a </a:t>
            </a:r>
            <a:r>
              <a:rPr lang="en-US" altLang="en-US" sz="2500" i="1">
                <a:cs typeface="Courier New" panose="02070309020205020404" pitchFamily="49" charset="0"/>
              </a:rPr>
              <a:t>reference type</a:t>
            </a:r>
            <a:r>
              <a:rPr lang="en-US" altLang="en-US" sz="2500">
                <a:cs typeface="Courier New" panose="02070309020205020404" pitchFamily="49" charset="0"/>
              </a:rPr>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extLst>
      <p:ext uri="{BB962C8B-B14F-4D97-AF65-F5344CB8AC3E}">
        <p14:creationId xmlns:p14="http://schemas.microsoft.com/office/powerpoint/2010/main" val="34695123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B4CC53-F5EB-4083-A6FA-748C6F1E9BAC}" type="slidenum">
              <a:rPr lang="en-US" altLang="en-US" sz="1400"/>
              <a:pPr>
                <a:spcBef>
                  <a:spcPct val="0"/>
                </a:spcBef>
                <a:buClrTx/>
                <a:buSzTx/>
                <a:buFontTx/>
                <a:buNone/>
              </a:pPr>
              <a:t>21</a:t>
            </a:fld>
            <a:endParaRPr lang="en-US" altLang="en-US" sz="1400"/>
          </a:p>
        </p:txBody>
      </p:sp>
      <p:sp>
        <p:nvSpPr>
          <p:cNvPr id="26627" name="Rectangle 2"/>
          <p:cNvSpPr>
            <a:spLocks noGrp="1" noChangeArrowheads="1"/>
          </p:cNvSpPr>
          <p:nvPr>
            <p:ph type="title"/>
          </p:nvPr>
        </p:nvSpPr>
        <p:spPr>
          <a:xfrm>
            <a:off x="1601787" y="228600"/>
            <a:ext cx="10587038" cy="857250"/>
          </a:xfrm>
          <a:noFill/>
        </p:spPr>
        <p:txBody>
          <a:bodyPr>
            <a:normAutofit fontScale="90000"/>
          </a:bodyPr>
          <a:lstStyle/>
          <a:p>
            <a:r>
              <a:rPr lang="en-US" altLang="en-US" sz="4800" dirty="0"/>
              <a:t>Simple Methods for </a:t>
            </a:r>
            <a:r>
              <a:rPr lang="en-US" altLang="en-US" sz="4800" b="1" dirty="0"/>
              <a:t>String</a:t>
            </a:r>
            <a:r>
              <a:rPr lang="en-US" altLang="en-US" sz="4800" dirty="0"/>
              <a:t> Objects</a:t>
            </a:r>
          </a:p>
        </p:txBody>
      </p:sp>
      <p:sp>
        <p:nvSpPr>
          <p:cNvPr id="3" name="Rectangle 6"/>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7"/>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4" name="Rectangle 8"/>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10"/>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26632" name="Object 6"/>
          <p:cNvGraphicFramePr>
            <a:graphicFrameLocks noChangeAspect="1"/>
          </p:cNvGraphicFramePr>
          <p:nvPr/>
        </p:nvGraphicFramePr>
        <p:xfrm>
          <a:off x="1522412" y="1355726"/>
          <a:ext cx="9126538" cy="2879725"/>
        </p:xfrm>
        <a:graphic>
          <a:graphicData uri="http://schemas.openxmlformats.org/presentationml/2006/ole">
            <mc:AlternateContent xmlns:mc="http://schemas.openxmlformats.org/markup-compatibility/2006">
              <mc:Choice xmlns:v="urn:schemas-microsoft-com:vml" Requires="v">
                <p:oleObj name="Picture" r:id="rId2" imgW="4184449" imgH="1315679" progId="Word.Picture.8">
                  <p:embed/>
                </p:oleObj>
              </mc:Choice>
              <mc:Fallback>
                <p:oleObj name="Picture" r:id="rId2" imgW="4184449" imgH="1315679" progId="Word.Picture.8">
                  <p:embed/>
                  <p:pic>
                    <p:nvPicPr>
                      <p:cNvPr id="2663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2" y="1355726"/>
                        <a:ext cx="91265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9946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6A2E33-F865-4DFE-A225-82FE37A55ADA}" type="slidenum">
              <a:rPr lang="en-US" altLang="en-US" sz="1400"/>
              <a:pPr>
                <a:spcBef>
                  <a:spcPct val="0"/>
                </a:spcBef>
                <a:buClrTx/>
                <a:buSzTx/>
                <a:buFontTx/>
                <a:buNone/>
              </a:pPr>
              <a:t>22</a:t>
            </a:fld>
            <a:endParaRPr lang="en-US" altLang="en-US" sz="1400"/>
          </a:p>
        </p:txBody>
      </p:sp>
      <p:sp>
        <p:nvSpPr>
          <p:cNvPr id="27651" name="Rectangle 2"/>
          <p:cNvSpPr>
            <a:spLocks noGrp="1" noChangeArrowheads="1"/>
          </p:cNvSpPr>
          <p:nvPr>
            <p:ph type="title"/>
          </p:nvPr>
        </p:nvSpPr>
        <p:spPr>
          <a:xfrm>
            <a:off x="1601787" y="228600"/>
            <a:ext cx="10587038" cy="857250"/>
          </a:xfrm>
          <a:noFill/>
        </p:spPr>
        <p:txBody>
          <a:bodyPr>
            <a:normAutofit fontScale="90000"/>
          </a:bodyPr>
          <a:lstStyle/>
          <a:p>
            <a:r>
              <a:rPr lang="en-US" altLang="en-US" sz="4800" dirty="0"/>
              <a:t>Simple Methods for </a:t>
            </a:r>
            <a:r>
              <a:rPr lang="en-US" altLang="en-US" sz="4800" b="1" dirty="0"/>
              <a:t>String</a:t>
            </a:r>
            <a:r>
              <a:rPr lang="en-US" altLang="en-US" sz="4800" dirty="0"/>
              <a:t> Objects</a:t>
            </a:r>
          </a:p>
        </p:txBody>
      </p:sp>
      <p:sp>
        <p:nvSpPr>
          <p:cNvPr id="3" name="Rectangle 6"/>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7653" name="Rectangle 3"/>
          <p:cNvSpPr txBox="1">
            <a:spLocks noChangeArrowheads="1"/>
          </p:cNvSpPr>
          <p:nvPr/>
        </p:nvSpPr>
        <p:spPr bwMode="auto">
          <a:xfrm>
            <a:off x="1677987" y="1431926"/>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t>Strings are objects in Java. The methods in the preceding table can only be invoked from a specific string instance. For this reason, these methods are called </a:t>
            </a:r>
            <a:r>
              <a:rPr lang="en-US" altLang="en-US" sz="2800" i="1"/>
              <a:t>instance methods</a:t>
            </a:r>
            <a:r>
              <a:rPr lang="en-US" altLang="en-US" sz="2800"/>
              <a:t>. A non-instance method is called a </a:t>
            </a:r>
            <a:r>
              <a:rPr lang="en-US" altLang="en-US" sz="2800" i="1"/>
              <a:t>static method</a:t>
            </a:r>
            <a:r>
              <a:rPr lang="en-US" altLang="en-US" sz="2800"/>
              <a:t>. A static method can be invoked without using an object. All the methods defined in the </a:t>
            </a:r>
            <a:r>
              <a:rPr lang="en-US" altLang="en-US" sz="2800" b="1"/>
              <a:t>Math</a:t>
            </a:r>
            <a:r>
              <a:rPr lang="en-US" altLang="en-US" sz="2800"/>
              <a:t> class are static methods. They are not tied to a specific object instance. The syntax to invoke an instance method is </a:t>
            </a:r>
          </a:p>
          <a:p>
            <a:pPr>
              <a:spcBef>
                <a:spcPct val="0"/>
              </a:spcBef>
              <a:buClrTx/>
              <a:buSzTx/>
              <a:buFontTx/>
              <a:buNone/>
            </a:pPr>
            <a:endParaRPr lang="en-US" altLang="en-US" sz="2800" b="1"/>
          </a:p>
          <a:p>
            <a:pPr>
              <a:spcBef>
                <a:spcPct val="0"/>
              </a:spcBef>
              <a:buClrTx/>
              <a:buSzTx/>
              <a:buFontTx/>
              <a:buNone/>
            </a:pPr>
            <a:r>
              <a:rPr lang="en-US" altLang="en-US" sz="2800" b="1"/>
              <a:t>referenceVariable.methodName(arguments)</a:t>
            </a:r>
            <a:r>
              <a:rPr lang="en-US" altLang="en-US" sz="2800"/>
              <a:t>. </a:t>
            </a:r>
            <a:endParaRPr lang="en-US" altLang="en-US" sz="2900">
              <a:cs typeface="Times New Roman" panose="02020603050405020304" pitchFamily="18" charset="0"/>
            </a:endParaRPr>
          </a:p>
        </p:txBody>
      </p:sp>
    </p:spTree>
    <p:extLst>
      <p:ext uri="{BB962C8B-B14F-4D97-AF65-F5344CB8AC3E}">
        <p14:creationId xmlns:p14="http://schemas.microsoft.com/office/powerpoint/2010/main" val="14010083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23B872-36C7-40B3-8276-EE59C01737DA}" type="slidenum">
              <a:rPr lang="en-US" altLang="en-US" sz="1400"/>
              <a:pPr>
                <a:spcBef>
                  <a:spcPct val="0"/>
                </a:spcBef>
                <a:buClrTx/>
                <a:buSzTx/>
                <a:buFontTx/>
                <a:buNone/>
              </a:pPr>
              <a:t>23</a:t>
            </a:fld>
            <a:endParaRPr lang="en-US" altLang="en-US" sz="1400"/>
          </a:p>
        </p:txBody>
      </p:sp>
      <p:sp>
        <p:nvSpPr>
          <p:cNvPr id="28675" name="Rectangle 2"/>
          <p:cNvSpPr>
            <a:spLocks noGrp="1" noChangeArrowheads="1"/>
          </p:cNvSpPr>
          <p:nvPr>
            <p:ph type="title"/>
          </p:nvPr>
        </p:nvSpPr>
        <p:spPr>
          <a:xfrm>
            <a:off x="1601787" y="228600"/>
            <a:ext cx="8909050" cy="857250"/>
          </a:xfrm>
          <a:noFill/>
        </p:spPr>
        <p:txBody>
          <a:bodyPr/>
          <a:lstStyle/>
          <a:p>
            <a:r>
              <a:rPr lang="en-US" altLang="en-US" sz="4800"/>
              <a:t>Getting String Length</a:t>
            </a:r>
          </a:p>
        </p:txBody>
      </p:sp>
      <p:sp>
        <p:nvSpPr>
          <p:cNvPr id="3" name="Rectangle 6"/>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8677" name="Rectangle 3"/>
          <p:cNvSpPr txBox="1">
            <a:spLocks noChangeArrowheads="1"/>
          </p:cNvSpPr>
          <p:nvPr/>
        </p:nvSpPr>
        <p:spPr bwMode="auto">
          <a:xfrm>
            <a:off x="1677987" y="1431926"/>
            <a:ext cx="875665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buFont typeface="Monotype Sorts" pitchFamily="2" charset="2"/>
              <a:buNone/>
            </a:pPr>
            <a:r>
              <a:rPr lang="en-US" altLang="en-US" sz="2800"/>
              <a:t>System.out.println(</a:t>
            </a:r>
            <a:r>
              <a:rPr lang="en-US" altLang="en-US" sz="2800" b="1"/>
              <a:t>"The length of "</a:t>
            </a:r>
            <a:r>
              <a:rPr lang="en-US" altLang="en-US" sz="2800"/>
              <a:t> + message + </a:t>
            </a:r>
            <a:r>
              <a:rPr lang="en-US" altLang="en-US" sz="2800" b="1"/>
              <a:t>" is " </a:t>
            </a:r>
            <a:endParaRPr lang="en-US" altLang="en-US" sz="2800" u="sng"/>
          </a:p>
          <a:p>
            <a:pPr>
              <a:buFont typeface="Monotype Sorts" pitchFamily="2" charset="2"/>
              <a:buNone/>
            </a:pPr>
            <a:r>
              <a:rPr lang="en-US" altLang="en-US" sz="2800" b="1"/>
              <a:t>  </a:t>
            </a:r>
            <a:r>
              <a:rPr lang="en-US" altLang="en-US" sz="2800"/>
              <a:t>+ message.length());</a:t>
            </a:r>
            <a:endParaRPr lang="en-US" altLang="en-US" sz="2800" u="sng"/>
          </a:p>
        </p:txBody>
      </p:sp>
    </p:spTree>
    <p:extLst>
      <p:ext uri="{BB962C8B-B14F-4D97-AF65-F5344CB8AC3E}">
        <p14:creationId xmlns:p14="http://schemas.microsoft.com/office/powerpoint/2010/main" val="5127262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57DF62-182D-4364-957C-F6D16D11F7E5}" type="slidenum">
              <a:rPr lang="en-US" altLang="en-US" sz="1400"/>
              <a:pPr>
                <a:spcBef>
                  <a:spcPct val="0"/>
                </a:spcBef>
                <a:buClrTx/>
                <a:buSzTx/>
                <a:buFontTx/>
                <a:buNone/>
              </a:pPr>
              <a:t>24</a:t>
            </a:fld>
            <a:endParaRPr lang="en-US" altLang="en-US" sz="1400"/>
          </a:p>
        </p:txBody>
      </p:sp>
      <p:sp>
        <p:nvSpPr>
          <p:cNvPr id="29699" name="Rectangle 2"/>
          <p:cNvSpPr>
            <a:spLocks noGrp="1" noChangeArrowheads="1"/>
          </p:cNvSpPr>
          <p:nvPr>
            <p:ph type="title"/>
          </p:nvPr>
        </p:nvSpPr>
        <p:spPr>
          <a:xfrm>
            <a:off x="1601787" y="228600"/>
            <a:ext cx="10587038" cy="857250"/>
          </a:xfrm>
          <a:noFill/>
        </p:spPr>
        <p:txBody>
          <a:bodyPr>
            <a:normAutofit fontScale="90000"/>
          </a:bodyPr>
          <a:lstStyle/>
          <a:p>
            <a:r>
              <a:rPr lang="en-US" altLang="en-US" sz="4800" dirty="0"/>
              <a:t>Getting Characters from a String </a:t>
            </a:r>
          </a:p>
        </p:txBody>
      </p:sp>
      <p:sp>
        <p:nvSpPr>
          <p:cNvPr id="3" name="Rectangle 6"/>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9701" name="Rectangle 3"/>
          <p:cNvSpPr txBox="1">
            <a:spLocks noChangeArrowheads="1"/>
          </p:cNvSpPr>
          <p:nvPr/>
        </p:nvSpPr>
        <p:spPr bwMode="auto">
          <a:xfrm>
            <a:off x="1677987" y="4235450"/>
            <a:ext cx="87566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String message = </a:t>
            </a:r>
            <a:r>
              <a:rPr lang="en-US" altLang="en-US" sz="2800" b="1"/>
              <a:t>"Welcome to Java"</a:t>
            </a:r>
            <a:r>
              <a:rPr lang="en-US" altLang="en-US" sz="2800"/>
              <a:t>;</a:t>
            </a:r>
            <a:endParaRPr lang="en-US" altLang="en-US" sz="2800" u="sng"/>
          </a:p>
          <a:p>
            <a:pPr>
              <a:buFont typeface="Monotype Sorts" pitchFamily="2" charset="2"/>
              <a:buNone/>
            </a:pPr>
            <a:r>
              <a:rPr lang="en-US" altLang="en-US" sz="2800"/>
              <a:t>System.out.println(</a:t>
            </a:r>
            <a:r>
              <a:rPr lang="en-US" altLang="en-US" sz="2800" b="1"/>
              <a:t>"The first character in message is "</a:t>
            </a:r>
            <a:r>
              <a:rPr lang="en-US" altLang="en-US" sz="2800"/>
              <a:t> </a:t>
            </a:r>
          </a:p>
          <a:p>
            <a:pPr>
              <a:buFont typeface="Monotype Sorts" pitchFamily="2" charset="2"/>
              <a:buNone/>
            </a:pPr>
            <a:r>
              <a:rPr lang="en-US" altLang="en-US" sz="2800"/>
              <a:t>   + message.charAt(0));</a:t>
            </a:r>
            <a:endParaRPr lang="en-US" altLang="en-US" sz="2800" u="sng"/>
          </a:p>
        </p:txBody>
      </p:sp>
      <p:pic>
        <p:nvPicPr>
          <p:cNvPr id="297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2" y="1358901"/>
            <a:ext cx="9004300"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8327625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09886-532C-43ED-B3CA-882565DB5250}" type="slidenum">
              <a:rPr lang="en-US" altLang="en-US" sz="1400"/>
              <a:pPr>
                <a:spcBef>
                  <a:spcPct val="0"/>
                </a:spcBef>
                <a:buClrTx/>
                <a:buSzTx/>
                <a:buFontTx/>
                <a:buNone/>
              </a:pPr>
              <a:t>25</a:t>
            </a:fld>
            <a:endParaRPr lang="en-US" altLang="en-US" sz="1400"/>
          </a:p>
        </p:txBody>
      </p:sp>
      <p:sp>
        <p:nvSpPr>
          <p:cNvPr id="30723" name="Rectangle 2"/>
          <p:cNvSpPr>
            <a:spLocks noGrp="1" noChangeArrowheads="1"/>
          </p:cNvSpPr>
          <p:nvPr>
            <p:ph type="title"/>
          </p:nvPr>
        </p:nvSpPr>
        <p:spPr>
          <a:xfrm>
            <a:off x="2208212" y="228600"/>
            <a:ext cx="7772400" cy="685800"/>
          </a:xfrm>
          <a:noFill/>
        </p:spPr>
        <p:txBody>
          <a:bodyPr/>
          <a:lstStyle/>
          <a:p>
            <a:r>
              <a:rPr lang="en-US" altLang="en-US"/>
              <a:t>Converting Strings</a:t>
            </a:r>
          </a:p>
        </p:txBody>
      </p:sp>
      <p:sp>
        <p:nvSpPr>
          <p:cNvPr id="30724" name="Rectangle 3"/>
          <p:cNvSpPr>
            <a:spLocks noGrp="1" noChangeArrowheads="1"/>
          </p:cNvSpPr>
          <p:nvPr>
            <p:ph type="body" idx="1"/>
          </p:nvPr>
        </p:nvSpPr>
        <p:spPr>
          <a:xfrm>
            <a:off x="1751012" y="990600"/>
            <a:ext cx="8763000" cy="5486400"/>
          </a:xfrm>
          <a:noFill/>
        </p:spPr>
        <p:txBody>
          <a:bodyPr/>
          <a:lstStyle/>
          <a:p>
            <a:pPr marL="0" indent="0">
              <a:buNone/>
            </a:pPr>
            <a:r>
              <a:rPr lang="en-US" altLang="en-US" sz="2800"/>
              <a:t>"Welcome".toLowerCase() returns a new string, welcome.</a:t>
            </a:r>
            <a:endParaRPr lang="en-US" altLang="en-US" sz="2800" b="1" i="1"/>
          </a:p>
          <a:p>
            <a:pPr marL="0" indent="0">
              <a:buNone/>
            </a:pPr>
            <a:r>
              <a:rPr lang="en-US" altLang="en-US" sz="2800"/>
              <a:t>"Welcome".toUpperCase() returns a new string, WELCOME.</a:t>
            </a:r>
            <a:endParaRPr lang="en-US" altLang="en-US" sz="2800" b="1" i="1"/>
          </a:p>
          <a:p>
            <a:pPr marL="0" indent="0">
              <a:buNone/>
            </a:pPr>
            <a:r>
              <a:rPr lang="en-US" altLang="en-US" sz="2800"/>
              <a:t>"  Welcome  ".trim() returns a new string, Welcome.</a:t>
            </a:r>
            <a:endParaRPr lang="en-US" altLang="en-US" sz="2800" b="1" i="1"/>
          </a:p>
        </p:txBody>
      </p:sp>
    </p:spTree>
    <p:extLst>
      <p:ext uri="{BB962C8B-B14F-4D97-AF65-F5344CB8AC3E}">
        <p14:creationId xmlns:p14="http://schemas.microsoft.com/office/powerpoint/2010/main" val="4559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F78E39-9065-4C39-BF16-01F7B24989AA}" type="slidenum">
              <a:rPr lang="en-US" altLang="en-US" sz="1400"/>
              <a:pPr>
                <a:spcBef>
                  <a:spcPct val="0"/>
                </a:spcBef>
                <a:buClrTx/>
                <a:buSzTx/>
                <a:buFontTx/>
                <a:buNone/>
              </a:pPr>
              <a:t>26</a:t>
            </a:fld>
            <a:endParaRPr lang="en-US" altLang="en-US" sz="1400"/>
          </a:p>
        </p:txBody>
      </p:sp>
      <p:sp>
        <p:nvSpPr>
          <p:cNvPr id="31747" name="Rectangle 2"/>
          <p:cNvSpPr>
            <a:spLocks noGrp="1" noChangeArrowheads="1"/>
          </p:cNvSpPr>
          <p:nvPr>
            <p:ph type="title"/>
          </p:nvPr>
        </p:nvSpPr>
        <p:spPr>
          <a:xfrm>
            <a:off x="1751012" y="228600"/>
            <a:ext cx="8686800" cy="685800"/>
          </a:xfrm>
          <a:noFill/>
        </p:spPr>
        <p:txBody>
          <a:bodyPr>
            <a:normAutofit fontScale="90000"/>
          </a:bodyPr>
          <a:lstStyle/>
          <a:p>
            <a:r>
              <a:rPr lang="en-US" altLang="en-US" sz="4500">
                <a:cs typeface="Times New Roman" panose="02020603050405020304" pitchFamily="18" charset="0"/>
              </a:rPr>
              <a:t>String Concatenation </a:t>
            </a:r>
          </a:p>
        </p:txBody>
      </p:sp>
      <p:sp>
        <p:nvSpPr>
          <p:cNvPr id="31748" name="Rectangle 3"/>
          <p:cNvSpPr>
            <a:spLocks noGrp="1" noChangeArrowheads="1"/>
          </p:cNvSpPr>
          <p:nvPr>
            <p:ph type="body" idx="1"/>
          </p:nvPr>
        </p:nvSpPr>
        <p:spPr>
          <a:xfrm>
            <a:off x="1522412" y="1066800"/>
            <a:ext cx="9144000" cy="5257800"/>
          </a:xfrm>
          <a:noFill/>
        </p:spPr>
        <p:txBody>
          <a:bodyPr/>
          <a:lstStyle/>
          <a:p>
            <a:pPr marL="0" indent="0">
              <a:spcBef>
                <a:spcPct val="0"/>
              </a:spcBef>
              <a:buClrTx/>
              <a:buSzTx/>
              <a:buNone/>
            </a:pPr>
            <a:r>
              <a:rPr lang="en-US" altLang="en-US" sz="2800"/>
              <a:t>String s3 = s1.concat(s2); or String s3 = s1 + s2;</a:t>
            </a:r>
            <a:endParaRPr lang="en-US" altLang="en-US" sz="2800" u="sng"/>
          </a:p>
          <a:p>
            <a:pPr marL="0" indent="0">
              <a:spcBef>
                <a:spcPct val="0"/>
              </a:spcBef>
              <a:buClrTx/>
              <a:buSzTx/>
              <a:buNone/>
            </a:pPr>
            <a:endParaRPr lang="en-US" altLang="en-US" sz="2800" u="sng"/>
          </a:p>
          <a:p>
            <a:pPr marL="0" indent="0">
              <a:spcBef>
                <a:spcPct val="0"/>
              </a:spcBef>
              <a:buClrTx/>
              <a:buSzTx/>
              <a:buNone/>
            </a:pPr>
            <a:r>
              <a:rPr lang="en-US" altLang="en-US" sz="2900">
                <a:cs typeface="Times New Roman" panose="02020603050405020304" pitchFamily="18" charset="0"/>
              </a:rPr>
              <a:t>// Three strings are concatenated</a:t>
            </a:r>
          </a:p>
          <a:p>
            <a:pPr marL="0" indent="0">
              <a:spcBef>
                <a:spcPct val="0"/>
              </a:spcBef>
              <a:buClrTx/>
              <a:buSzTx/>
              <a:buNone/>
            </a:pPr>
            <a:r>
              <a:rPr lang="en-US" altLang="en-US" sz="2900">
                <a:cs typeface="Times New Roman" panose="02020603050405020304" pitchFamily="18" charset="0"/>
              </a:rPr>
              <a:t>String message = "Welcome " + "to " + "Java";</a:t>
            </a:r>
          </a:p>
          <a:p>
            <a:pPr marL="0" indent="0">
              <a:spcBef>
                <a:spcPct val="0"/>
              </a:spcBef>
              <a:buClrTx/>
              <a:buSzTx/>
              <a:buNone/>
            </a:pPr>
            <a:r>
              <a:rPr lang="en-US" altLang="en-US" sz="2900">
                <a:cs typeface="Times New Roman" panose="02020603050405020304" pitchFamily="18" charset="0"/>
              </a:rPr>
              <a:t> </a:t>
            </a:r>
          </a:p>
          <a:p>
            <a:pPr marL="0" indent="0">
              <a:spcBef>
                <a:spcPct val="0"/>
              </a:spcBef>
              <a:buClrTx/>
              <a:buSzTx/>
              <a:buNone/>
            </a:pPr>
            <a:r>
              <a:rPr lang="en-US" altLang="en-US" sz="2900">
                <a:cs typeface="Times New Roman" panose="02020603050405020304" pitchFamily="18" charset="0"/>
              </a:rPr>
              <a:t>// String Chapter is concatenated with number 2</a:t>
            </a:r>
          </a:p>
          <a:p>
            <a:pPr marL="0" indent="0">
              <a:spcBef>
                <a:spcPct val="0"/>
              </a:spcBef>
              <a:buClrTx/>
              <a:buSzTx/>
              <a:buNone/>
            </a:pPr>
            <a:r>
              <a:rPr lang="en-US" altLang="en-US" sz="2900">
                <a:cs typeface="Times New Roman" panose="02020603050405020304" pitchFamily="18" charset="0"/>
              </a:rPr>
              <a:t>String s = "Chapter" + 2; // s becomes Chapter2</a:t>
            </a:r>
          </a:p>
          <a:p>
            <a:pPr marL="0" indent="0">
              <a:spcBef>
                <a:spcPct val="0"/>
              </a:spcBef>
              <a:buClrTx/>
              <a:buSzTx/>
              <a:buNone/>
            </a:pPr>
            <a:r>
              <a:rPr lang="en-US" altLang="en-US" sz="2900">
                <a:cs typeface="Times New Roman" panose="02020603050405020304" pitchFamily="18" charset="0"/>
              </a:rPr>
              <a:t> </a:t>
            </a:r>
          </a:p>
          <a:p>
            <a:pPr marL="0" indent="0">
              <a:spcBef>
                <a:spcPct val="0"/>
              </a:spcBef>
              <a:buClrTx/>
              <a:buSzTx/>
              <a:buNone/>
            </a:pPr>
            <a:r>
              <a:rPr lang="en-US" altLang="en-US" sz="2900">
                <a:cs typeface="Times New Roman" panose="02020603050405020304" pitchFamily="18" charset="0"/>
              </a:rPr>
              <a:t>// String Supplement is concatenated with character B</a:t>
            </a:r>
          </a:p>
          <a:p>
            <a:pPr marL="0" indent="0">
              <a:spcBef>
                <a:spcPct val="0"/>
              </a:spcBef>
              <a:buClrTx/>
              <a:buSzTx/>
              <a:buNone/>
            </a:pPr>
            <a:r>
              <a:rPr lang="en-US" altLang="en-US" sz="2900">
                <a:cs typeface="Times New Roman" panose="02020603050405020304" pitchFamily="18" charset="0"/>
              </a:rPr>
              <a:t>String s1 = "Supplement" + 'B'; // s1 becomes SupplementB</a:t>
            </a:r>
          </a:p>
        </p:txBody>
      </p:sp>
    </p:spTree>
    <p:extLst>
      <p:ext uri="{BB962C8B-B14F-4D97-AF65-F5344CB8AC3E}">
        <p14:creationId xmlns:p14="http://schemas.microsoft.com/office/powerpoint/2010/main" val="25675930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C42A6C-6320-4073-9C45-AD64CAA39CCB}" type="slidenum">
              <a:rPr lang="en-US" altLang="en-US" sz="1400"/>
              <a:pPr>
                <a:spcBef>
                  <a:spcPct val="0"/>
                </a:spcBef>
                <a:buClrTx/>
                <a:buSzTx/>
                <a:buFontTx/>
                <a:buNone/>
              </a:pPr>
              <a:t>27</a:t>
            </a:fld>
            <a:endParaRPr lang="en-US" altLang="en-US" sz="1400"/>
          </a:p>
        </p:txBody>
      </p:sp>
      <p:sp>
        <p:nvSpPr>
          <p:cNvPr id="32771" name="Rectangle 2"/>
          <p:cNvSpPr>
            <a:spLocks noGrp="1" noChangeArrowheads="1"/>
          </p:cNvSpPr>
          <p:nvPr>
            <p:ph type="title"/>
          </p:nvPr>
        </p:nvSpPr>
        <p:spPr>
          <a:xfrm>
            <a:off x="981845" y="228600"/>
            <a:ext cx="11206980" cy="685800"/>
          </a:xfrm>
          <a:noFill/>
        </p:spPr>
        <p:txBody>
          <a:bodyPr>
            <a:normAutofit fontScale="90000"/>
          </a:bodyPr>
          <a:lstStyle/>
          <a:p>
            <a:r>
              <a:rPr lang="en-US" altLang="en-US" sz="4800" dirty="0"/>
              <a:t>Reading a String from the Console </a:t>
            </a:r>
            <a:endParaRPr lang="en-US" altLang="en-US" sz="4500" dirty="0">
              <a:cs typeface="Times New Roman" panose="02020603050405020304" pitchFamily="18" charset="0"/>
            </a:endParaRPr>
          </a:p>
        </p:txBody>
      </p:sp>
      <p:sp>
        <p:nvSpPr>
          <p:cNvPr id="32772" name="Rectangle 3"/>
          <p:cNvSpPr>
            <a:spLocks noGrp="1" noChangeArrowheads="1"/>
          </p:cNvSpPr>
          <p:nvPr>
            <p:ph type="body" idx="1"/>
          </p:nvPr>
        </p:nvSpPr>
        <p:spPr>
          <a:xfrm>
            <a:off x="1522412" y="1066800"/>
            <a:ext cx="9144000" cy="5257800"/>
          </a:xfrm>
          <a:noFill/>
        </p:spPr>
        <p:txBody>
          <a:bodyPr/>
          <a:lstStyle/>
          <a:p>
            <a:pPr marL="0" indent="0">
              <a:buNone/>
            </a:pPr>
            <a:r>
              <a:rPr lang="en-US" altLang="en-US" sz="2700"/>
              <a:t>Scanner input = </a:t>
            </a:r>
            <a:r>
              <a:rPr lang="en-US" altLang="en-US" sz="2700" b="1"/>
              <a:t>new</a:t>
            </a:r>
            <a:r>
              <a:rPr lang="en-US" altLang="en-US" sz="2700"/>
              <a:t> Scanner(System.in);</a:t>
            </a:r>
            <a:endParaRPr lang="en-US" altLang="en-US" sz="2700" u="sng"/>
          </a:p>
          <a:p>
            <a:pPr marL="0" indent="0">
              <a:buNone/>
            </a:pPr>
            <a:r>
              <a:rPr lang="en-US" altLang="en-US" sz="2700"/>
              <a:t>System.out.print(</a:t>
            </a:r>
            <a:r>
              <a:rPr lang="en-US" altLang="en-US" sz="2700" b="1"/>
              <a:t>"Enter three words separated by spaces: "</a:t>
            </a:r>
            <a:r>
              <a:rPr lang="en-US" altLang="en-US" sz="2700"/>
              <a:t>);</a:t>
            </a:r>
            <a:endParaRPr lang="en-US" altLang="en-US" sz="2700" u="sng"/>
          </a:p>
          <a:p>
            <a:pPr marL="0" indent="0">
              <a:buNone/>
            </a:pPr>
            <a:r>
              <a:rPr lang="en-US" altLang="en-US" sz="2700"/>
              <a:t>String s1 = input.next();</a:t>
            </a:r>
            <a:endParaRPr lang="en-US" altLang="en-US" sz="2700" u="sng"/>
          </a:p>
          <a:p>
            <a:pPr marL="0" indent="0">
              <a:buNone/>
            </a:pPr>
            <a:r>
              <a:rPr lang="en-US" altLang="en-US" sz="2700"/>
              <a:t>String s2 = input.next();</a:t>
            </a:r>
            <a:endParaRPr lang="en-US" altLang="en-US" sz="2700" u="sng"/>
          </a:p>
          <a:p>
            <a:pPr marL="0" indent="0">
              <a:buNone/>
            </a:pPr>
            <a:r>
              <a:rPr lang="en-US" altLang="en-US" sz="2700"/>
              <a:t>String s3 = input.next();</a:t>
            </a:r>
            <a:endParaRPr lang="en-US" altLang="en-US" sz="2700" u="sng"/>
          </a:p>
          <a:p>
            <a:pPr marL="0" indent="0">
              <a:buNone/>
            </a:pPr>
            <a:r>
              <a:rPr lang="en-US" altLang="en-US" sz="2700"/>
              <a:t>System.out.println(</a:t>
            </a:r>
            <a:r>
              <a:rPr lang="en-US" altLang="en-US" sz="2700" b="1"/>
              <a:t>"s1 is " </a:t>
            </a:r>
            <a:r>
              <a:rPr lang="en-US" altLang="en-US" sz="2700"/>
              <a:t>+ s1);</a:t>
            </a:r>
            <a:endParaRPr lang="en-US" altLang="en-US" sz="2700" u="sng"/>
          </a:p>
          <a:p>
            <a:pPr marL="0" indent="0">
              <a:buNone/>
            </a:pPr>
            <a:r>
              <a:rPr lang="en-US" altLang="en-US" sz="2700"/>
              <a:t>System.out.println(</a:t>
            </a:r>
            <a:r>
              <a:rPr lang="en-US" altLang="en-US" sz="2700" b="1"/>
              <a:t>"s2 is " </a:t>
            </a:r>
            <a:r>
              <a:rPr lang="en-US" altLang="en-US" sz="2700"/>
              <a:t>+ s2);</a:t>
            </a:r>
            <a:endParaRPr lang="en-US" altLang="en-US" sz="2700" u="sng"/>
          </a:p>
          <a:p>
            <a:pPr marL="0" indent="0">
              <a:buNone/>
            </a:pPr>
            <a:r>
              <a:rPr lang="en-US" altLang="en-US" sz="2700"/>
              <a:t>System.out.println(</a:t>
            </a:r>
            <a:r>
              <a:rPr lang="en-US" altLang="en-US" sz="2700" b="1"/>
              <a:t>"s3 is " </a:t>
            </a:r>
            <a:r>
              <a:rPr lang="en-US" altLang="en-US" sz="2700"/>
              <a:t>+ s3);</a:t>
            </a:r>
            <a:endParaRPr lang="en-US" altLang="en-US" sz="2700" u="sng"/>
          </a:p>
        </p:txBody>
      </p:sp>
    </p:spTree>
    <p:extLst>
      <p:ext uri="{BB962C8B-B14F-4D97-AF65-F5344CB8AC3E}">
        <p14:creationId xmlns:p14="http://schemas.microsoft.com/office/powerpoint/2010/main" val="29624065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273F4B-E155-489F-9587-ADC99375FC8D}" type="slidenum">
              <a:rPr lang="en-US" altLang="en-US" sz="1400"/>
              <a:pPr>
                <a:spcBef>
                  <a:spcPct val="0"/>
                </a:spcBef>
                <a:buClrTx/>
                <a:buSzTx/>
                <a:buFontTx/>
                <a:buNone/>
              </a:pPr>
              <a:t>28</a:t>
            </a:fld>
            <a:endParaRPr lang="en-US" altLang="en-US" sz="1400"/>
          </a:p>
        </p:txBody>
      </p:sp>
      <p:sp>
        <p:nvSpPr>
          <p:cNvPr id="33795" name="Rectangle 2"/>
          <p:cNvSpPr>
            <a:spLocks noGrp="1" noChangeArrowheads="1"/>
          </p:cNvSpPr>
          <p:nvPr>
            <p:ph type="title"/>
          </p:nvPr>
        </p:nvSpPr>
        <p:spPr>
          <a:xfrm>
            <a:off x="1751012" y="228600"/>
            <a:ext cx="8686800" cy="1511300"/>
          </a:xfrm>
          <a:noFill/>
        </p:spPr>
        <p:txBody>
          <a:bodyPr/>
          <a:lstStyle/>
          <a:p>
            <a:r>
              <a:rPr lang="en-US" altLang="en-US" sz="4800"/>
              <a:t>Reading a Character from the Console </a:t>
            </a:r>
            <a:endParaRPr lang="en-US" altLang="en-US" sz="4500">
              <a:cs typeface="Times New Roman" panose="02020603050405020304" pitchFamily="18" charset="0"/>
            </a:endParaRPr>
          </a:p>
        </p:txBody>
      </p:sp>
      <p:sp>
        <p:nvSpPr>
          <p:cNvPr id="33796" name="Rectangle 3"/>
          <p:cNvSpPr>
            <a:spLocks noGrp="1" noChangeArrowheads="1"/>
          </p:cNvSpPr>
          <p:nvPr>
            <p:ph type="body" idx="1"/>
          </p:nvPr>
        </p:nvSpPr>
        <p:spPr>
          <a:xfrm>
            <a:off x="1639887" y="2084388"/>
            <a:ext cx="8909050" cy="3802062"/>
          </a:xfrm>
          <a:noFill/>
        </p:spPr>
        <p:txBody>
          <a:bodyPr/>
          <a:lstStyle/>
          <a:p>
            <a:pPr marL="0" indent="0">
              <a:buNone/>
            </a:pPr>
            <a:r>
              <a:rPr lang="en-US" altLang="en-US" sz="3000"/>
              <a:t>Scanner input = </a:t>
            </a:r>
            <a:r>
              <a:rPr lang="en-US" altLang="en-US" sz="3000" b="1"/>
              <a:t>new</a:t>
            </a:r>
            <a:r>
              <a:rPr lang="en-US" altLang="en-US" sz="3000"/>
              <a:t> Scanner(System.in);</a:t>
            </a:r>
            <a:endParaRPr lang="en-US" altLang="en-US" sz="3000" u="sng"/>
          </a:p>
          <a:p>
            <a:pPr marL="0" indent="0">
              <a:buNone/>
            </a:pPr>
            <a:r>
              <a:rPr lang="en-US" altLang="en-US" sz="3000"/>
              <a:t>System.out.print(</a:t>
            </a:r>
            <a:r>
              <a:rPr lang="en-US" altLang="en-US" sz="3000" b="1"/>
              <a:t>"Enter a character: "</a:t>
            </a:r>
            <a:r>
              <a:rPr lang="en-US" altLang="en-US" sz="3000"/>
              <a:t>);</a:t>
            </a:r>
            <a:endParaRPr lang="en-US" altLang="en-US" sz="3000" u="sng"/>
          </a:p>
          <a:p>
            <a:pPr marL="0" indent="0">
              <a:buNone/>
            </a:pPr>
            <a:r>
              <a:rPr lang="en-US" altLang="en-US" sz="3000"/>
              <a:t>String s = input.nextLine();</a:t>
            </a:r>
            <a:endParaRPr lang="en-US" altLang="en-US" sz="3000" u="sng"/>
          </a:p>
          <a:p>
            <a:pPr marL="0" indent="0">
              <a:buNone/>
            </a:pPr>
            <a:r>
              <a:rPr lang="en-US" altLang="en-US" sz="3000" b="1"/>
              <a:t>char</a:t>
            </a:r>
            <a:r>
              <a:rPr lang="en-US" altLang="en-US" sz="3000"/>
              <a:t> ch = s.charAt(</a:t>
            </a:r>
            <a:r>
              <a:rPr lang="en-US" altLang="en-US" sz="3000" b="1"/>
              <a:t>0</a:t>
            </a:r>
            <a:r>
              <a:rPr lang="en-US" altLang="en-US" sz="3000"/>
              <a:t>);</a:t>
            </a:r>
            <a:endParaRPr lang="en-US" altLang="en-US" sz="3000" u="sng"/>
          </a:p>
          <a:p>
            <a:pPr marL="0" indent="0">
              <a:buNone/>
            </a:pPr>
            <a:r>
              <a:rPr lang="en-US" altLang="en-US" sz="3000"/>
              <a:t>System.out.println(</a:t>
            </a:r>
            <a:r>
              <a:rPr lang="en-US" altLang="en-US" sz="3000" b="1"/>
              <a:t>"The character entered is " </a:t>
            </a:r>
            <a:r>
              <a:rPr lang="en-US" altLang="en-US" sz="3000"/>
              <a:t>+ ch);</a:t>
            </a:r>
            <a:endParaRPr lang="en-US" altLang="en-US" sz="3000" u="sng"/>
          </a:p>
        </p:txBody>
      </p:sp>
    </p:spTree>
    <p:extLst>
      <p:ext uri="{BB962C8B-B14F-4D97-AF65-F5344CB8AC3E}">
        <p14:creationId xmlns:p14="http://schemas.microsoft.com/office/powerpoint/2010/main" val="19303704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D2B8E3-FB24-4786-A00C-ED414E40786D}" type="slidenum">
              <a:rPr lang="en-US" altLang="en-US" sz="1400"/>
              <a:pPr>
                <a:spcBef>
                  <a:spcPct val="0"/>
                </a:spcBef>
                <a:buClrTx/>
                <a:buSzTx/>
                <a:buFontTx/>
                <a:buNone/>
              </a:pPr>
              <a:t>29</a:t>
            </a:fld>
            <a:endParaRPr lang="en-US" altLang="en-US" sz="1400"/>
          </a:p>
        </p:txBody>
      </p:sp>
      <p:sp>
        <p:nvSpPr>
          <p:cNvPr id="34819" name="Rectangle 2"/>
          <p:cNvSpPr>
            <a:spLocks noGrp="1" noChangeArrowheads="1"/>
          </p:cNvSpPr>
          <p:nvPr>
            <p:ph type="title"/>
          </p:nvPr>
        </p:nvSpPr>
        <p:spPr>
          <a:xfrm>
            <a:off x="1751012" y="228600"/>
            <a:ext cx="8686800" cy="1511300"/>
          </a:xfrm>
          <a:noFill/>
        </p:spPr>
        <p:txBody>
          <a:bodyPr/>
          <a:lstStyle/>
          <a:p>
            <a:r>
              <a:rPr lang="en-US" altLang="en-US" sz="4800"/>
              <a:t>Comparing Strings</a:t>
            </a:r>
            <a:endParaRPr lang="en-US" altLang="en-US" sz="450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4821" name="Object 3"/>
          <p:cNvGraphicFramePr>
            <a:graphicFrameLocks noChangeAspect="1"/>
          </p:cNvGraphicFramePr>
          <p:nvPr/>
        </p:nvGraphicFramePr>
        <p:xfrm>
          <a:off x="1754187" y="2008188"/>
          <a:ext cx="8667750" cy="2457450"/>
        </p:xfrm>
        <a:graphic>
          <a:graphicData uri="http://schemas.openxmlformats.org/presentationml/2006/ole">
            <mc:AlternateContent xmlns:mc="http://schemas.openxmlformats.org/markup-compatibility/2006">
              <mc:Choice xmlns:v="urn:schemas-microsoft-com:vml" Requires="v">
                <p:oleObj name="Picture" r:id="rId2" imgW="4912445" imgH="1398803" progId="Word.Picture.8">
                  <p:embed/>
                </p:oleObj>
              </mc:Choice>
              <mc:Fallback>
                <p:oleObj name="Picture" r:id="rId2" imgW="4912445" imgH="1398803" progId="Word.Picture.8">
                  <p:embed/>
                  <p:pic>
                    <p:nvPicPr>
                      <p:cNvPr id="3482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7" y="2008188"/>
                        <a:ext cx="86677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AutoShape 9">
            <a:hlinkClick r:id="" action="ppaction://noaction" highlightClick="1"/>
          </p:cNvPr>
          <p:cNvSpPr>
            <a:spLocks noChangeArrowheads="1"/>
          </p:cNvSpPr>
          <p:nvPr/>
        </p:nvSpPr>
        <p:spPr bwMode="auto">
          <a:xfrm>
            <a:off x="5249862"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4" action="ppaction://program"/>
              </a:rPr>
              <a:t>OrderTwoCities</a:t>
            </a:r>
            <a:endParaRPr lang="en-US" dirty="0">
              <a:solidFill>
                <a:schemeClr val="accent1"/>
              </a:solidFill>
            </a:endParaRPr>
          </a:p>
        </p:txBody>
      </p:sp>
      <p:sp>
        <p:nvSpPr>
          <p:cNvPr id="34823" name="AutoShape 10">
            <a:hlinkClick r:id="rId5" action="ppaction://program" highlightClick="1"/>
          </p:cNvPr>
          <p:cNvSpPr>
            <a:spLocks noChangeArrowheads="1"/>
          </p:cNvSpPr>
          <p:nvPr/>
        </p:nvSpPr>
        <p:spPr bwMode="auto">
          <a:xfrm>
            <a:off x="8936037"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34824" name="AutoShape 11">
            <a:hlinkClick r:id="rId6" highlightClick="1"/>
          </p:cNvPr>
          <p:cNvSpPr>
            <a:spLocks noChangeArrowheads="1"/>
          </p:cNvSpPr>
          <p:nvPr/>
        </p:nvSpPr>
        <p:spPr bwMode="auto">
          <a:xfrm>
            <a:off x="467360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3553135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r>
              <a:rPr lang="en-US" altLang="en-US"/>
              <a:t>The </a:t>
            </a:r>
            <a:r>
              <a:rPr lang="en-US" altLang="en-US" sz="4200">
                <a:latin typeface="Courier New" panose="02070309020205020404" pitchFamily="49" charset="0"/>
              </a:rPr>
              <a:t>Math</a:t>
            </a:r>
            <a:r>
              <a:rPr lang="en-US" altLang="en-US"/>
              <a:t> Class</a:t>
            </a:r>
          </a:p>
        </p:txBody>
      </p:sp>
      <p:sp>
        <p:nvSpPr>
          <p:cNvPr id="8196" name="Rectangle 3"/>
          <p:cNvSpPr>
            <a:spLocks noGrp="1" noChangeArrowheads="1"/>
          </p:cNvSpPr>
          <p:nvPr>
            <p:ph idx="1"/>
          </p:nvPr>
        </p:nvSpPr>
        <p:spPr>
          <a:noFill/>
        </p:spPr>
        <p:txBody>
          <a:bodyPr/>
          <a:lstStyle/>
          <a:p>
            <a:r>
              <a:rPr lang="en-US" altLang="en-US"/>
              <a:t>Class constants:</a:t>
            </a:r>
          </a:p>
          <a:p>
            <a:pPr marL="736600" lvl="1" indent="-279400"/>
            <a:r>
              <a:rPr lang="en-US" altLang="en-US">
                <a:latin typeface="Courier New" panose="02070309020205020404" pitchFamily="49" charset="0"/>
              </a:rPr>
              <a:t>PI</a:t>
            </a:r>
            <a:endParaRPr lang="en-US" altLang="en-US"/>
          </a:p>
          <a:p>
            <a:pPr marL="736600" lvl="1" indent="-279400"/>
            <a:r>
              <a:rPr lang="en-US" altLang="en-US">
                <a:latin typeface="Courier New" panose="02070309020205020404" pitchFamily="49" charset="0"/>
              </a:rPr>
              <a:t>E</a:t>
            </a:r>
            <a:endParaRPr lang="en-US" altLang="en-US"/>
          </a:p>
          <a:p>
            <a:r>
              <a:rPr lang="en-US" altLang="en-US"/>
              <a:t>Class methods: </a:t>
            </a:r>
          </a:p>
          <a:p>
            <a:pPr marL="736600" lvl="1" indent="-279400"/>
            <a:r>
              <a:rPr lang="en-US" altLang="en-US"/>
              <a:t>Trigonometric Methods </a:t>
            </a:r>
          </a:p>
          <a:p>
            <a:pPr marL="736600" lvl="1" indent="-279400"/>
            <a:r>
              <a:rPr lang="en-US" altLang="en-US"/>
              <a:t>Exponent Methods</a:t>
            </a:r>
          </a:p>
          <a:p>
            <a:pPr marL="736600" lvl="1" indent="-279400"/>
            <a:r>
              <a:rPr lang="en-US" altLang="en-US"/>
              <a:t>Rounding Methods</a:t>
            </a:r>
          </a:p>
          <a:p>
            <a:pPr marL="736600" lvl="1" indent="-279400"/>
            <a:r>
              <a:rPr lang="en-US" altLang="en-US"/>
              <a:t>min, max, abs, and random Methods</a:t>
            </a:r>
          </a:p>
          <a:p>
            <a:pPr>
              <a:buFont typeface="Monotype Sorts" pitchFamily="2" charset="2"/>
              <a:buNone/>
            </a:pPr>
            <a:endParaRPr lang="en-US" altLang="en-US" sz="2800"/>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5C88B8-D0CF-4409-9156-67234CF443BD}" type="slidenum">
              <a:rPr lang="en-US" altLang="en-US" sz="1400"/>
              <a:pPr>
                <a:spcBef>
                  <a:spcPct val="0"/>
                </a:spcBef>
                <a:buClrTx/>
                <a:buSzTx/>
                <a:buFontTx/>
                <a:buNone/>
              </a:pPr>
              <a:t>3</a:t>
            </a:fld>
            <a:endParaRPr lang="en-US" altLang="en-US" sz="1400"/>
          </a:p>
        </p:txBody>
      </p:sp>
    </p:spTree>
    <p:extLst>
      <p:ext uri="{BB962C8B-B14F-4D97-AF65-F5344CB8AC3E}">
        <p14:creationId xmlns:p14="http://schemas.microsoft.com/office/powerpoint/2010/main" val="1883322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DD99B4-0B01-4387-8883-C5B069AF32CF}" type="slidenum">
              <a:rPr lang="en-US" altLang="en-US" sz="1400"/>
              <a:pPr>
                <a:spcBef>
                  <a:spcPct val="0"/>
                </a:spcBef>
                <a:buClrTx/>
                <a:buSzTx/>
                <a:buFontTx/>
                <a:buNone/>
              </a:pPr>
              <a:t>30</a:t>
            </a:fld>
            <a:endParaRPr lang="en-US" altLang="en-US" sz="1400"/>
          </a:p>
        </p:txBody>
      </p:sp>
      <p:sp>
        <p:nvSpPr>
          <p:cNvPr id="35843" name="Rectangle 2"/>
          <p:cNvSpPr>
            <a:spLocks noGrp="1" noChangeArrowheads="1"/>
          </p:cNvSpPr>
          <p:nvPr>
            <p:ph type="title"/>
          </p:nvPr>
        </p:nvSpPr>
        <p:spPr>
          <a:xfrm>
            <a:off x="1751012" y="228600"/>
            <a:ext cx="8686800" cy="895350"/>
          </a:xfrm>
          <a:noFill/>
        </p:spPr>
        <p:txBody>
          <a:bodyPr/>
          <a:lstStyle/>
          <a:p>
            <a:r>
              <a:rPr lang="en-US" altLang="en-US" sz="4800"/>
              <a:t>Obtaining Substrings</a:t>
            </a:r>
            <a:endParaRPr lang="en-US" altLang="en-US" sz="450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5845" name="Object 3"/>
          <p:cNvGraphicFramePr>
            <a:graphicFrameLocks noChangeAspect="1"/>
          </p:cNvGraphicFramePr>
          <p:nvPr/>
        </p:nvGraphicFramePr>
        <p:xfrm>
          <a:off x="1716087" y="1277939"/>
          <a:ext cx="8751888" cy="2035175"/>
        </p:xfrm>
        <a:graphic>
          <a:graphicData uri="http://schemas.openxmlformats.org/presentationml/2006/ole">
            <mc:AlternateContent xmlns:mc="http://schemas.openxmlformats.org/markup-compatibility/2006">
              <mc:Choice xmlns:v="urn:schemas-microsoft-com:vml" Requires="v">
                <p:oleObj name="Picture" r:id="rId2" imgW="4929338" imgH="1143787" progId="Word.Picture.8">
                  <p:embed/>
                </p:oleObj>
              </mc:Choice>
              <mc:Fallback>
                <p:oleObj name="Picture" r:id="rId2" imgW="4929338" imgH="1143787" progId="Word.Picture.8">
                  <p:embed/>
                  <p:pic>
                    <p:nvPicPr>
                      <p:cNvPr id="3584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7" y="1277939"/>
                        <a:ext cx="8751888"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5846" name="Picture 3" descr="aakmnuh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3621089"/>
            <a:ext cx="8329612"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60675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220339-E90A-404E-9DD5-BDA6EEA163D5}" type="slidenum">
              <a:rPr lang="en-US" altLang="en-US" sz="1400"/>
              <a:pPr>
                <a:spcBef>
                  <a:spcPct val="0"/>
                </a:spcBef>
                <a:buClrTx/>
                <a:buSzTx/>
                <a:buFontTx/>
                <a:buNone/>
              </a:pPr>
              <a:t>31</a:t>
            </a:fld>
            <a:endParaRPr lang="en-US" altLang="en-US" sz="1400"/>
          </a:p>
        </p:txBody>
      </p:sp>
      <p:sp>
        <p:nvSpPr>
          <p:cNvPr id="36867" name="Rectangle 2"/>
          <p:cNvSpPr>
            <a:spLocks noGrp="1" noChangeArrowheads="1"/>
          </p:cNvSpPr>
          <p:nvPr>
            <p:ph type="title"/>
          </p:nvPr>
        </p:nvSpPr>
        <p:spPr>
          <a:xfrm>
            <a:off x="1751012" y="228601"/>
            <a:ext cx="8686800" cy="1241425"/>
          </a:xfrm>
          <a:noFill/>
        </p:spPr>
        <p:txBody>
          <a:bodyPr>
            <a:normAutofit fontScale="90000"/>
          </a:bodyPr>
          <a:lstStyle/>
          <a:p>
            <a:r>
              <a:rPr lang="en-US" altLang="en-US" sz="4800"/>
              <a:t>Finding a Character or a Substring in a String</a:t>
            </a:r>
            <a:endParaRPr lang="en-US" altLang="en-US" sz="450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36870" name="Object 5"/>
          <p:cNvGraphicFramePr>
            <a:graphicFrameLocks noChangeAspect="1"/>
          </p:cNvGraphicFramePr>
          <p:nvPr/>
        </p:nvGraphicFramePr>
        <p:xfrm>
          <a:off x="1751013" y="1781175"/>
          <a:ext cx="8543925" cy="4256088"/>
        </p:xfrm>
        <a:graphic>
          <a:graphicData uri="http://schemas.openxmlformats.org/presentationml/2006/ole">
            <mc:AlternateContent xmlns:mc="http://schemas.openxmlformats.org/markup-compatibility/2006">
              <mc:Choice xmlns:v="urn:schemas-microsoft-com:vml" Requires="v">
                <p:oleObj name="Picture" r:id="rId2" imgW="4915080" imgH="2451240" progId="Word.Picture.8">
                  <p:embed/>
                </p:oleObj>
              </mc:Choice>
              <mc:Fallback>
                <p:oleObj name="Picture" r:id="rId2" imgW="4915080" imgH="2451240" progId="Word.Picture.8">
                  <p:embed/>
                  <p:pic>
                    <p:nvPicPr>
                      <p:cNvPr id="368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3" y="1781175"/>
                        <a:ext cx="8543925"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19490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D73CBD-E14D-4FB6-8332-759C76344610}" type="slidenum">
              <a:rPr lang="en-US" altLang="en-US" sz="1400"/>
              <a:pPr>
                <a:spcBef>
                  <a:spcPct val="0"/>
                </a:spcBef>
                <a:buClrTx/>
                <a:buSzTx/>
                <a:buFontTx/>
                <a:buNone/>
              </a:pPr>
              <a:t>32</a:t>
            </a:fld>
            <a:endParaRPr lang="en-US" altLang="en-US" sz="1400"/>
          </a:p>
        </p:txBody>
      </p:sp>
      <p:sp>
        <p:nvSpPr>
          <p:cNvPr id="37891" name="Rectangle 2"/>
          <p:cNvSpPr>
            <a:spLocks noGrp="1" noChangeArrowheads="1"/>
          </p:cNvSpPr>
          <p:nvPr>
            <p:ph type="title"/>
          </p:nvPr>
        </p:nvSpPr>
        <p:spPr>
          <a:xfrm>
            <a:off x="1751012" y="228601"/>
            <a:ext cx="8686800" cy="1241425"/>
          </a:xfrm>
          <a:noFill/>
        </p:spPr>
        <p:txBody>
          <a:bodyPr>
            <a:normAutofit fontScale="90000"/>
          </a:bodyPr>
          <a:lstStyle/>
          <a:p>
            <a:r>
              <a:rPr lang="en-US" altLang="en-US" sz="4800"/>
              <a:t>Finding a Character or a Substring in a String</a:t>
            </a:r>
            <a:endParaRPr lang="en-US" altLang="en-US" sz="450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7895" name="Rectangle 2"/>
          <p:cNvSpPr txBox="1">
            <a:spLocks noChangeArrowheads="1"/>
          </p:cNvSpPr>
          <p:nvPr/>
        </p:nvSpPr>
        <p:spPr bwMode="auto">
          <a:xfrm>
            <a:off x="1677987" y="1778001"/>
            <a:ext cx="8686800" cy="124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a:solidFill>
                  <a:schemeClr val="tx2"/>
                </a:solidFill>
              </a:rPr>
              <a:t>int</a:t>
            </a:r>
            <a:r>
              <a:rPr lang="en-US" altLang="en-US">
                <a:solidFill>
                  <a:schemeClr val="tx2"/>
                </a:solidFill>
              </a:rPr>
              <a:t> k = s.indexOf(' ');</a:t>
            </a:r>
          </a:p>
          <a:p>
            <a:pPr>
              <a:spcBef>
                <a:spcPct val="0"/>
              </a:spcBef>
              <a:buClrTx/>
              <a:buSzTx/>
              <a:buFontTx/>
              <a:buNone/>
            </a:pPr>
            <a:r>
              <a:rPr lang="en-US" altLang="en-US">
                <a:solidFill>
                  <a:schemeClr val="tx2"/>
                </a:solidFill>
              </a:rPr>
              <a:t>String firstName = s.substring(0, k);</a:t>
            </a:r>
          </a:p>
          <a:p>
            <a:pPr>
              <a:spcBef>
                <a:spcPct val="0"/>
              </a:spcBef>
              <a:buClrTx/>
              <a:buSzTx/>
              <a:buFontTx/>
              <a:buNone/>
            </a:pPr>
            <a:r>
              <a:rPr lang="en-US" altLang="en-US">
                <a:solidFill>
                  <a:schemeClr val="tx2"/>
                </a:solidFill>
              </a:rPr>
              <a:t>String lastName = s.substring(k + 1);</a:t>
            </a:r>
          </a:p>
        </p:txBody>
      </p:sp>
      <p:pic>
        <p:nvPicPr>
          <p:cNvPr id="3789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76" y="3352801"/>
            <a:ext cx="6765925" cy="291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1309138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65AB59-FFAB-4415-8A47-96E7C7E89D75}" type="slidenum">
              <a:rPr lang="en-US" altLang="en-US" sz="1400"/>
              <a:pPr>
                <a:spcBef>
                  <a:spcPct val="0"/>
                </a:spcBef>
                <a:buClrTx/>
                <a:buSzTx/>
                <a:buFontTx/>
                <a:buNone/>
              </a:pPr>
              <a:t>33</a:t>
            </a:fld>
            <a:endParaRPr lang="en-US" altLang="en-US" sz="1400"/>
          </a:p>
        </p:txBody>
      </p:sp>
      <p:sp>
        <p:nvSpPr>
          <p:cNvPr id="38915" name="Rectangle 2"/>
          <p:cNvSpPr>
            <a:spLocks noGrp="1" noChangeArrowheads="1"/>
          </p:cNvSpPr>
          <p:nvPr>
            <p:ph type="title"/>
          </p:nvPr>
        </p:nvSpPr>
        <p:spPr>
          <a:xfrm>
            <a:off x="1751012" y="228601"/>
            <a:ext cx="8686800" cy="1241425"/>
          </a:xfrm>
          <a:noFill/>
        </p:spPr>
        <p:txBody>
          <a:bodyPr>
            <a:normAutofit fontScale="90000"/>
          </a:bodyPr>
          <a:lstStyle/>
          <a:p>
            <a:r>
              <a:rPr lang="en-US" altLang="en-US" sz="4800"/>
              <a:t>Conversion between Strings and Numbers</a:t>
            </a:r>
            <a:endParaRPr lang="en-US" altLang="en-US" sz="4500">
              <a:cs typeface="Times New Roman" panose="02020603050405020304" pitchFamily="18" charset="0"/>
            </a:endParaRPr>
          </a:p>
        </p:txBody>
      </p:sp>
      <p:sp>
        <p:nvSpPr>
          <p:cNvPr id="3"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5" name="Rectangle 5"/>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2" name="Rectangle 2"/>
          <p:cNvSpPr>
            <a:spLocks noChangeArrowheads="1"/>
          </p:cNvSpPr>
          <p:nvPr/>
        </p:nvSpPr>
        <p:spPr bwMode="auto">
          <a:xfrm>
            <a:off x="1522413"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8919" name="Rectangle 2"/>
          <p:cNvSpPr txBox="1">
            <a:spLocks noChangeArrowheads="1"/>
          </p:cNvSpPr>
          <p:nvPr/>
        </p:nvSpPr>
        <p:spPr bwMode="auto">
          <a:xfrm>
            <a:off x="1763712" y="1970088"/>
            <a:ext cx="8686800"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dirty="0" err="1">
                <a:solidFill>
                  <a:schemeClr val="tx2"/>
                </a:solidFill>
              </a:rPr>
              <a:t>int</a:t>
            </a:r>
            <a:r>
              <a:rPr lang="en-US" altLang="en-US" sz="2800" dirty="0">
                <a:solidFill>
                  <a:schemeClr val="tx2"/>
                </a:solidFill>
              </a:rPr>
              <a:t> </a:t>
            </a:r>
            <a:r>
              <a:rPr lang="en-US" altLang="en-US" sz="2800" dirty="0" err="1">
                <a:solidFill>
                  <a:schemeClr val="tx2"/>
                </a:solidFill>
              </a:rPr>
              <a:t>intValue</a:t>
            </a:r>
            <a:r>
              <a:rPr lang="en-US" altLang="en-US" sz="2800" dirty="0">
                <a:solidFill>
                  <a:schemeClr val="tx2"/>
                </a:solidFill>
              </a:rPr>
              <a:t> = </a:t>
            </a:r>
            <a:r>
              <a:rPr lang="en-US" altLang="en-US" sz="2800" dirty="0" err="1">
                <a:solidFill>
                  <a:schemeClr val="tx2"/>
                </a:solidFill>
              </a:rPr>
              <a:t>Integer.parseInt</a:t>
            </a:r>
            <a:r>
              <a:rPr lang="en-US" altLang="en-US" sz="2800" dirty="0">
                <a:solidFill>
                  <a:schemeClr val="tx2"/>
                </a:solidFill>
              </a:rPr>
              <a:t>(</a:t>
            </a:r>
            <a:r>
              <a:rPr lang="en-US" altLang="en-US" sz="2800" dirty="0" err="1">
                <a:solidFill>
                  <a:schemeClr val="tx2"/>
                </a:solidFill>
              </a:rPr>
              <a:t>intString</a:t>
            </a:r>
            <a:r>
              <a:rPr lang="en-US" altLang="en-US" sz="2800" dirty="0">
                <a:solidFill>
                  <a:schemeClr val="tx2"/>
                </a:solidFill>
              </a:rPr>
              <a:t>);</a:t>
            </a:r>
          </a:p>
          <a:p>
            <a:pPr>
              <a:spcBef>
                <a:spcPct val="0"/>
              </a:spcBef>
              <a:buClrTx/>
              <a:buSzTx/>
              <a:buFontTx/>
              <a:buNone/>
            </a:pPr>
            <a:r>
              <a:rPr lang="en-US" altLang="en-US" sz="2800" b="1" dirty="0">
                <a:solidFill>
                  <a:schemeClr val="tx2"/>
                </a:solidFill>
              </a:rPr>
              <a:t>double</a:t>
            </a:r>
            <a:r>
              <a:rPr lang="en-US" altLang="en-US" sz="2800" dirty="0">
                <a:solidFill>
                  <a:schemeClr val="tx2"/>
                </a:solidFill>
              </a:rPr>
              <a:t> </a:t>
            </a:r>
            <a:r>
              <a:rPr lang="en-US" altLang="en-US" sz="2800" dirty="0" err="1">
                <a:solidFill>
                  <a:schemeClr val="tx2"/>
                </a:solidFill>
              </a:rPr>
              <a:t>doubleValue</a:t>
            </a:r>
            <a:r>
              <a:rPr lang="en-US" altLang="en-US" sz="2800" dirty="0">
                <a:solidFill>
                  <a:schemeClr val="tx2"/>
                </a:solidFill>
              </a:rPr>
              <a:t> = </a:t>
            </a:r>
            <a:r>
              <a:rPr lang="en-US" altLang="en-US" sz="2800" dirty="0" err="1">
                <a:solidFill>
                  <a:schemeClr val="tx2"/>
                </a:solidFill>
              </a:rPr>
              <a:t>Double.parseDouble</a:t>
            </a:r>
            <a:r>
              <a:rPr lang="en-US" altLang="en-US" sz="2800" dirty="0">
                <a:solidFill>
                  <a:schemeClr val="tx2"/>
                </a:solidFill>
              </a:rPr>
              <a:t>(</a:t>
            </a:r>
            <a:r>
              <a:rPr lang="en-US" altLang="en-US" sz="2800" dirty="0" err="1">
                <a:solidFill>
                  <a:schemeClr val="tx2"/>
                </a:solidFill>
              </a:rPr>
              <a:t>doubleString</a:t>
            </a:r>
            <a:r>
              <a:rPr lang="en-US" altLang="en-US" sz="2800" dirty="0">
                <a:solidFill>
                  <a:schemeClr val="tx2"/>
                </a:solidFill>
              </a:rPr>
              <a:t>);</a:t>
            </a:r>
            <a:endParaRPr lang="en-US" altLang="en-US" sz="2800" u="sng" dirty="0">
              <a:solidFill>
                <a:schemeClr val="tx2"/>
              </a:solidFill>
            </a:endParaRPr>
          </a:p>
          <a:p>
            <a:pPr>
              <a:spcBef>
                <a:spcPct val="0"/>
              </a:spcBef>
              <a:buClrTx/>
              <a:buSzTx/>
              <a:buFontTx/>
              <a:buNone/>
            </a:pPr>
            <a:endParaRPr lang="en-US" altLang="en-US" sz="2800" u="sng" dirty="0">
              <a:solidFill>
                <a:schemeClr val="tx2"/>
              </a:solidFill>
            </a:endParaRPr>
          </a:p>
          <a:p>
            <a:pPr>
              <a:spcBef>
                <a:spcPct val="0"/>
              </a:spcBef>
              <a:buClrTx/>
              <a:buSzTx/>
              <a:buFontTx/>
              <a:buNone/>
            </a:pPr>
            <a:r>
              <a:rPr lang="en-US" altLang="en-US" sz="2800" dirty="0">
                <a:solidFill>
                  <a:schemeClr val="tx2"/>
                </a:solidFill>
              </a:rPr>
              <a:t>String s = number + </a:t>
            </a:r>
            <a:r>
              <a:rPr lang="en-US" altLang="en-US" sz="2800" b="1" dirty="0">
                <a:solidFill>
                  <a:schemeClr val="tx2"/>
                </a:solidFill>
              </a:rPr>
              <a:t>""</a:t>
            </a:r>
            <a:r>
              <a:rPr lang="en-US" altLang="en-US" sz="2800" dirty="0">
                <a:solidFill>
                  <a:schemeClr val="tx2"/>
                </a:solidFill>
              </a:rPr>
              <a:t>;</a:t>
            </a:r>
            <a:endParaRPr lang="en-US" altLang="en-US" sz="2800" u="sng" dirty="0">
              <a:solidFill>
                <a:schemeClr val="tx2"/>
              </a:solidFill>
            </a:endParaRPr>
          </a:p>
          <a:p>
            <a:pPr>
              <a:spcBef>
                <a:spcPct val="0"/>
              </a:spcBef>
              <a:buClrTx/>
              <a:buSzTx/>
              <a:buFontTx/>
              <a:buNone/>
            </a:pPr>
            <a:endParaRPr lang="en-US" altLang="en-US" sz="2800" u="sng" dirty="0">
              <a:solidFill>
                <a:schemeClr val="tx2"/>
              </a:solidFill>
            </a:endParaRPr>
          </a:p>
        </p:txBody>
      </p:sp>
    </p:spTree>
    <p:extLst>
      <p:ext uri="{BB962C8B-B14F-4D97-AF65-F5344CB8AC3E}">
        <p14:creationId xmlns:p14="http://schemas.microsoft.com/office/powerpoint/2010/main" val="297999761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552C49-7DC7-4AF8-9DB9-36C25031DE76}" type="slidenum">
              <a:rPr lang="en-US" altLang="en-US" sz="1400"/>
              <a:pPr>
                <a:spcBef>
                  <a:spcPct val="0"/>
                </a:spcBef>
                <a:buClrTx/>
                <a:buSzTx/>
                <a:buFontTx/>
                <a:buNone/>
              </a:pPr>
              <a:t>34</a:t>
            </a:fld>
            <a:endParaRPr lang="en-US" altLang="en-US" sz="1400"/>
          </a:p>
        </p:txBody>
      </p:sp>
      <p:sp>
        <p:nvSpPr>
          <p:cNvPr id="39939" name="Rectangle 2"/>
          <p:cNvSpPr>
            <a:spLocks noGrp="1" noChangeArrowheads="1"/>
          </p:cNvSpPr>
          <p:nvPr>
            <p:ph type="title"/>
          </p:nvPr>
        </p:nvSpPr>
        <p:spPr>
          <a:xfrm>
            <a:off x="1716088" y="241301"/>
            <a:ext cx="8640763" cy="627063"/>
          </a:xfrm>
        </p:spPr>
        <p:txBody>
          <a:bodyPr/>
          <a:lstStyle/>
          <a:p>
            <a:r>
              <a:rPr lang="en-US" altLang="en-US" sz="3600"/>
              <a:t>Problem: Guessing Birthday</a:t>
            </a:r>
            <a:endParaRPr lang="en-US" altLang="en-US"/>
          </a:p>
        </p:txBody>
      </p:sp>
      <p:sp>
        <p:nvSpPr>
          <p:cNvPr id="200709" name="AutoShape 5">
            <a:hlinkClick r:id="" action="ppaction://noaction" highlightClick="1"/>
          </p:cNvPr>
          <p:cNvSpPr>
            <a:spLocks noChangeArrowheads="1"/>
          </p:cNvSpPr>
          <p:nvPr/>
        </p:nvSpPr>
        <p:spPr bwMode="auto">
          <a:xfrm>
            <a:off x="4097337" y="5856288"/>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GuessBirthday</a:t>
            </a:r>
            <a:endParaRPr lang="en-US">
              <a:solidFill>
                <a:schemeClr val="accent1"/>
              </a:solidFill>
            </a:endParaRPr>
          </a:p>
        </p:txBody>
      </p:sp>
      <p:pic>
        <p:nvPicPr>
          <p:cNvPr id="39941" name="Picture 6">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7312" y="5854701"/>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Rectangle 8"/>
          <p:cNvSpPr>
            <a:spLocks noGrp="1" noChangeArrowheads="1"/>
          </p:cNvSpPr>
          <p:nvPr>
            <p:ph type="body" idx="1"/>
          </p:nvPr>
        </p:nvSpPr>
        <p:spPr>
          <a:xfrm>
            <a:off x="1751012" y="1066800"/>
            <a:ext cx="8610600" cy="2971800"/>
          </a:xfrm>
        </p:spPr>
        <p:txBody>
          <a:bodyPr/>
          <a:lstStyle/>
          <a:p>
            <a:pPr marL="0" indent="0">
              <a:buNone/>
            </a:pPr>
            <a:r>
              <a:rPr lang="en-US" altLang="en-US" sz="3600"/>
              <a:t>The program can guess your birth date. Run to see how it works.</a:t>
            </a:r>
          </a:p>
        </p:txBody>
      </p:sp>
      <p:sp>
        <p:nvSpPr>
          <p:cNvPr id="39943" name="Rectangle 10"/>
          <p:cNvSpPr>
            <a:spLocks noChangeArrowheads="1"/>
          </p:cNvSpPr>
          <p:nvPr/>
        </p:nvSpPr>
        <p:spPr bwMode="auto">
          <a:xfrm>
            <a:off x="1522413" y="244533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4" name="Rectangle 12"/>
          <p:cNvSpPr>
            <a:spLocks noChangeArrowheads="1"/>
          </p:cNvSpPr>
          <p:nvPr/>
        </p:nvSpPr>
        <p:spPr bwMode="auto">
          <a:xfrm>
            <a:off x="1522413" y="244533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5" name="AutoShape 13">
            <a:hlinkClick r:id="rId6" highlightClick="1"/>
          </p:cNvPr>
          <p:cNvSpPr>
            <a:spLocks noChangeArrowheads="1"/>
          </p:cNvSpPr>
          <p:nvPr/>
        </p:nvSpPr>
        <p:spPr bwMode="auto">
          <a:xfrm>
            <a:off x="3444875" y="58356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39946"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526" y="2392364"/>
            <a:ext cx="9088437" cy="276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04401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9D9B97-CDD6-4A49-8B82-DD886751AC47}" type="slidenum">
              <a:rPr lang="en-US" altLang="en-US" sz="1400"/>
              <a:pPr>
                <a:spcBef>
                  <a:spcPct val="0"/>
                </a:spcBef>
                <a:buClrTx/>
                <a:buSzTx/>
                <a:buFontTx/>
                <a:buNone/>
              </a:pPr>
              <a:t>35</a:t>
            </a:fld>
            <a:endParaRPr lang="en-US" altLang="en-US" sz="1400"/>
          </a:p>
        </p:txBody>
      </p:sp>
      <p:sp>
        <p:nvSpPr>
          <p:cNvPr id="40963" name="Rectangle 2"/>
          <p:cNvSpPr>
            <a:spLocks noGrp="1" noChangeArrowheads="1"/>
          </p:cNvSpPr>
          <p:nvPr>
            <p:ph type="title"/>
          </p:nvPr>
        </p:nvSpPr>
        <p:spPr>
          <a:xfrm>
            <a:off x="1716088" y="241301"/>
            <a:ext cx="8640763" cy="627063"/>
          </a:xfrm>
        </p:spPr>
        <p:txBody>
          <a:bodyPr/>
          <a:lstStyle/>
          <a:p>
            <a:r>
              <a:rPr lang="en-US" altLang="en-US" sz="3600"/>
              <a:t>Mathematics Basis for the Game</a:t>
            </a:r>
            <a:endParaRPr lang="en-US" altLang="en-US"/>
          </a:p>
        </p:txBody>
      </p:sp>
      <p:sp>
        <p:nvSpPr>
          <p:cNvPr id="40964" name="Rectangle 5"/>
          <p:cNvSpPr>
            <a:spLocks noGrp="1" noChangeArrowheads="1"/>
          </p:cNvSpPr>
          <p:nvPr>
            <p:ph type="body" idx="1"/>
          </p:nvPr>
        </p:nvSpPr>
        <p:spPr>
          <a:xfrm>
            <a:off x="1751012" y="1066801"/>
            <a:ext cx="8529638" cy="557213"/>
          </a:xfrm>
        </p:spPr>
        <p:txBody>
          <a:bodyPr>
            <a:normAutofit fontScale="92500"/>
          </a:bodyPr>
          <a:lstStyle/>
          <a:p>
            <a:pPr marL="0" indent="0">
              <a:buNone/>
            </a:pPr>
            <a:r>
              <a:rPr lang="en-US" altLang="en-US"/>
              <a:t>19 is 10011 in binary. 7 is 111 in binary. 23 is 11101 in binary</a:t>
            </a:r>
          </a:p>
        </p:txBody>
      </p:sp>
      <p:sp>
        <p:nvSpPr>
          <p:cNvPr id="40965" name="Rectangle 10"/>
          <p:cNvSpPr>
            <a:spLocks noChangeArrowheads="1"/>
          </p:cNvSpPr>
          <p:nvPr/>
        </p:nvSpPr>
        <p:spPr bwMode="auto">
          <a:xfrm>
            <a:off x="1522413" y="28104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6" name="Rectangle 12"/>
          <p:cNvSpPr>
            <a:spLocks noChangeArrowheads="1"/>
          </p:cNvSpPr>
          <p:nvPr/>
        </p:nvSpPr>
        <p:spPr bwMode="auto">
          <a:xfrm>
            <a:off x="1522413" y="2810461"/>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67" name="Object 11"/>
          <p:cNvGraphicFramePr>
            <a:graphicFrameLocks noChangeAspect="1"/>
          </p:cNvGraphicFramePr>
          <p:nvPr/>
        </p:nvGraphicFramePr>
        <p:xfrm>
          <a:off x="1792287" y="1662113"/>
          <a:ext cx="4840288" cy="1903412"/>
        </p:xfrm>
        <a:graphic>
          <a:graphicData uri="http://schemas.openxmlformats.org/presentationml/2006/ole">
            <mc:AlternateContent xmlns:mc="http://schemas.openxmlformats.org/markup-compatibility/2006">
              <mc:Choice xmlns:v="urn:schemas-microsoft-com:vml" Requires="v">
                <p:oleObj name="Picture" r:id="rId3" imgW="2289048" imgH="897636" progId="Word.Picture.8">
                  <p:embed/>
                </p:oleObj>
              </mc:Choice>
              <mc:Fallback>
                <p:oleObj name="Picture" r:id="rId3" imgW="2289048" imgH="897636" progId="Word.Picture.8">
                  <p:embed/>
                  <p:pic>
                    <p:nvPicPr>
                      <p:cNvPr id="4096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7"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2" y="3582989"/>
            <a:ext cx="8534400"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06611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4A37A1-4ACC-4EC1-9D57-CE34CF22AB64}" type="slidenum">
              <a:rPr lang="en-US" altLang="en-US" sz="1400"/>
              <a:pPr>
                <a:spcBef>
                  <a:spcPct val="0"/>
                </a:spcBef>
                <a:buClrTx/>
                <a:buSzTx/>
                <a:buFontTx/>
                <a:buNone/>
              </a:pPr>
              <a:t>36</a:t>
            </a:fld>
            <a:endParaRPr lang="en-US" altLang="en-US" sz="1400"/>
          </a:p>
        </p:txBody>
      </p:sp>
      <p:sp>
        <p:nvSpPr>
          <p:cNvPr id="41987" name="Rectangle 2"/>
          <p:cNvSpPr>
            <a:spLocks noGrp="1" noChangeArrowheads="1"/>
          </p:cNvSpPr>
          <p:nvPr>
            <p:ph type="title"/>
          </p:nvPr>
        </p:nvSpPr>
        <p:spPr>
          <a:xfrm>
            <a:off x="1870076" y="381000"/>
            <a:ext cx="8486775" cy="1511300"/>
          </a:xfrm>
        </p:spPr>
        <p:txBody>
          <a:bodyPr>
            <a:normAutofit fontScale="90000"/>
          </a:bodyPr>
          <a:lstStyle/>
          <a:p>
            <a:r>
              <a:rPr lang="en-US" altLang="en-US" b="1"/>
              <a:t>Case Study: Converting a Hexadecimal Digit to a Decimal Value</a:t>
            </a:r>
          </a:p>
        </p:txBody>
      </p:sp>
      <p:sp>
        <p:nvSpPr>
          <p:cNvPr id="41988" name="Rectangle 3"/>
          <p:cNvSpPr>
            <a:spLocks noGrp="1" noChangeArrowheads="1"/>
          </p:cNvSpPr>
          <p:nvPr>
            <p:ph type="body" idx="1"/>
          </p:nvPr>
        </p:nvSpPr>
        <p:spPr>
          <a:xfrm>
            <a:off x="1831975" y="2200275"/>
            <a:ext cx="8610600" cy="1612900"/>
          </a:xfrm>
        </p:spPr>
        <p:txBody>
          <a:bodyPr/>
          <a:lstStyle/>
          <a:p>
            <a:pPr>
              <a:buFont typeface="Monotype Sorts" pitchFamily="2" charset="2"/>
              <a:buNone/>
            </a:pPr>
            <a:r>
              <a:rPr lang="en-US" altLang="en-US"/>
              <a:t>Write a program that converts a hexadecimal digit into a decimal value.</a:t>
            </a:r>
          </a:p>
        </p:txBody>
      </p:sp>
      <p:sp>
        <p:nvSpPr>
          <p:cNvPr id="420868" name="AutoShape 4">
            <a:hlinkClick r:id="" action="ppaction://noaction" highlightClick="1"/>
          </p:cNvPr>
          <p:cNvSpPr>
            <a:spLocks noChangeArrowheads="1"/>
          </p:cNvSpPr>
          <p:nvPr/>
        </p:nvSpPr>
        <p:spPr bwMode="auto">
          <a:xfrm>
            <a:off x="5249862"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3" action="ppaction://program"/>
              </a:rPr>
              <a:t>HexDigit2Dec</a:t>
            </a:r>
            <a:endParaRPr lang="en-US" dirty="0">
              <a:solidFill>
                <a:schemeClr val="accent1"/>
              </a:solidFill>
            </a:endParaRPr>
          </a:p>
        </p:txBody>
      </p:sp>
      <p:sp>
        <p:nvSpPr>
          <p:cNvPr id="41990" name="AutoShape 5">
            <a:hlinkClick r:id="rId4" action="ppaction://program" highlightClick="1"/>
          </p:cNvPr>
          <p:cNvSpPr>
            <a:spLocks noChangeArrowheads="1"/>
          </p:cNvSpPr>
          <p:nvPr/>
        </p:nvSpPr>
        <p:spPr bwMode="auto">
          <a:xfrm>
            <a:off x="8936037"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41991" name="AutoShape 6">
            <a:hlinkClick r:id="rId5" highlightClick="1"/>
          </p:cNvPr>
          <p:cNvSpPr>
            <a:spLocks noChangeArrowheads="1"/>
          </p:cNvSpPr>
          <p:nvPr/>
        </p:nvSpPr>
        <p:spPr bwMode="auto">
          <a:xfrm>
            <a:off x="463550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269359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07039B-ED26-4383-A5B3-CF2BBDE2D929}" type="slidenum">
              <a:rPr lang="en-US" altLang="en-US" sz="1400"/>
              <a:pPr>
                <a:spcBef>
                  <a:spcPct val="0"/>
                </a:spcBef>
                <a:buClrTx/>
                <a:buSzTx/>
                <a:buFontTx/>
                <a:buNone/>
              </a:pPr>
              <a:t>37</a:t>
            </a:fld>
            <a:endParaRPr lang="en-US" altLang="en-US" sz="1400"/>
          </a:p>
        </p:txBody>
      </p:sp>
      <p:sp>
        <p:nvSpPr>
          <p:cNvPr id="43011" name="Rectangle 2"/>
          <p:cNvSpPr>
            <a:spLocks noGrp="1" noChangeArrowheads="1"/>
          </p:cNvSpPr>
          <p:nvPr>
            <p:ph type="title"/>
          </p:nvPr>
        </p:nvSpPr>
        <p:spPr>
          <a:xfrm>
            <a:off x="2208212" y="381000"/>
            <a:ext cx="8566720" cy="838200"/>
          </a:xfrm>
        </p:spPr>
        <p:txBody>
          <a:bodyPr>
            <a:normAutofit fontScale="90000"/>
          </a:bodyPr>
          <a:lstStyle/>
          <a:p>
            <a:r>
              <a:rPr lang="en-US" altLang="en-US" b="1" dirty="0"/>
              <a:t>Case Study: Revising the Lottery Program Using Strings</a:t>
            </a:r>
            <a:r>
              <a:rPr lang="en-US" altLang="en-US" dirty="0"/>
              <a:t> </a:t>
            </a:r>
          </a:p>
        </p:txBody>
      </p:sp>
      <p:sp>
        <p:nvSpPr>
          <p:cNvPr id="43012" name="Rectangle 3"/>
          <p:cNvSpPr>
            <a:spLocks noGrp="1" noChangeArrowheads="1"/>
          </p:cNvSpPr>
          <p:nvPr>
            <p:ph type="body" idx="1"/>
          </p:nvPr>
        </p:nvSpPr>
        <p:spPr>
          <a:xfrm>
            <a:off x="1827212" y="2046288"/>
            <a:ext cx="8610600" cy="1612900"/>
          </a:xfrm>
        </p:spPr>
        <p:txBody>
          <a:bodyPr>
            <a:normAutofit lnSpcReduction="10000"/>
          </a:bodyPr>
          <a:lstStyle/>
          <a:p>
            <a:pPr>
              <a:buFont typeface="Monotype Sorts" pitchFamily="2" charset="2"/>
              <a:buNone/>
            </a:pPr>
            <a:r>
              <a:rPr lang="en-US" altLang="en-US" sz="2800"/>
              <a:t>A problem can be solved using many different approaches. This section rewrites the lottery program in Listing 3.7 using strings. Using strings simplifies this program.</a:t>
            </a:r>
          </a:p>
        </p:txBody>
      </p:sp>
      <p:sp>
        <p:nvSpPr>
          <p:cNvPr id="398340" name="AutoShape 4">
            <a:hlinkClick r:id="" action="ppaction://noaction" highlightClick="1"/>
          </p:cNvPr>
          <p:cNvSpPr>
            <a:spLocks noChangeArrowheads="1"/>
          </p:cNvSpPr>
          <p:nvPr/>
        </p:nvSpPr>
        <p:spPr bwMode="auto">
          <a:xfrm>
            <a:off x="5249862"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LotteryUsingStrings</a:t>
            </a:r>
            <a:endParaRPr lang="en-US">
              <a:solidFill>
                <a:schemeClr val="accent1"/>
              </a:solidFill>
            </a:endParaRPr>
          </a:p>
        </p:txBody>
      </p:sp>
      <p:sp>
        <p:nvSpPr>
          <p:cNvPr id="43014" name="AutoShape 5">
            <a:hlinkClick r:id="rId4" action="ppaction://program" highlightClick="1"/>
          </p:cNvPr>
          <p:cNvSpPr>
            <a:spLocks noChangeArrowheads="1"/>
          </p:cNvSpPr>
          <p:nvPr/>
        </p:nvSpPr>
        <p:spPr bwMode="auto">
          <a:xfrm>
            <a:off x="8936037"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43015" name="AutoShape 6">
            <a:hlinkClick r:id="rId5" highlightClick="1"/>
          </p:cNvPr>
          <p:cNvSpPr>
            <a:spLocks noChangeArrowheads="1"/>
          </p:cNvSpPr>
          <p:nvPr/>
        </p:nvSpPr>
        <p:spPr bwMode="auto">
          <a:xfrm>
            <a:off x="463550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4146177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0E9E18-2781-4326-925F-29DFEC8FB18F}" type="slidenum">
              <a:rPr lang="en-US" altLang="en-US" sz="1400"/>
              <a:pPr>
                <a:spcBef>
                  <a:spcPct val="0"/>
                </a:spcBef>
                <a:buClrTx/>
                <a:buSzTx/>
                <a:buFontTx/>
                <a:buNone/>
              </a:pPr>
              <a:t>38</a:t>
            </a:fld>
            <a:endParaRPr lang="en-US" altLang="en-US" sz="1400"/>
          </a:p>
        </p:txBody>
      </p:sp>
      <p:sp>
        <p:nvSpPr>
          <p:cNvPr id="44035" name="Rectangle 2"/>
          <p:cNvSpPr>
            <a:spLocks noGrp="1" noChangeArrowheads="1"/>
          </p:cNvSpPr>
          <p:nvPr>
            <p:ph type="title"/>
          </p:nvPr>
        </p:nvSpPr>
        <p:spPr>
          <a:xfrm>
            <a:off x="2276475" y="296863"/>
            <a:ext cx="7219950" cy="417512"/>
          </a:xfrm>
        </p:spPr>
        <p:txBody>
          <a:bodyPr>
            <a:normAutofit fontScale="90000"/>
          </a:bodyPr>
          <a:lstStyle/>
          <a:p>
            <a:r>
              <a:rPr lang="en-US" altLang="en-US">
                <a:cs typeface="Courier New" panose="02070309020205020404" pitchFamily="49" charset="0"/>
              </a:rPr>
              <a:t>Formatting Output</a:t>
            </a:r>
            <a:r>
              <a:rPr lang="en-US" altLang="en-US"/>
              <a:t> </a:t>
            </a:r>
          </a:p>
        </p:txBody>
      </p:sp>
      <p:sp>
        <p:nvSpPr>
          <p:cNvPr id="44036"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44037" name="Text Box 4"/>
          <p:cNvSpPr txBox="1">
            <a:spLocks noChangeArrowheads="1"/>
          </p:cNvSpPr>
          <p:nvPr/>
        </p:nvSpPr>
        <p:spPr bwMode="auto">
          <a:xfrm>
            <a:off x="1751012" y="990601"/>
            <a:ext cx="876300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Courier New" panose="02070309020205020404" pitchFamily="49" charset="0"/>
              </a:rPr>
              <a:t>Use the printf statement.</a:t>
            </a:r>
          </a:p>
          <a:p>
            <a:pPr lvl="1">
              <a:spcBef>
                <a:spcPct val="50000"/>
              </a:spcBef>
              <a:buClrTx/>
              <a:buFontTx/>
              <a:buNone/>
            </a:pPr>
            <a:r>
              <a:rPr lang="en-US" altLang="en-US">
                <a:cs typeface="Courier New" panose="02070309020205020404" pitchFamily="49" charset="0"/>
              </a:rPr>
              <a:t>System.out.printf(format, items);</a:t>
            </a:r>
          </a:p>
          <a:p>
            <a:pPr>
              <a:spcBef>
                <a:spcPct val="50000"/>
              </a:spcBef>
              <a:buClrTx/>
              <a:buSzTx/>
              <a:buFontTx/>
              <a:buNone/>
            </a:pPr>
            <a:r>
              <a:rPr lang="en-US" altLang="en-US" sz="2800">
                <a:cs typeface="Courier New" panose="02070309020205020404" pitchFamily="49" charset="0"/>
              </a:rPr>
              <a:t>Where format is a string that may consist of substrings and format specifiers. A format specifier specifies how an item should be displayed. An item may be a numeric value, character, boolean value, or a string. Each specifier begins with a percent sign. </a:t>
            </a:r>
          </a:p>
        </p:txBody>
      </p:sp>
    </p:spTree>
    <p:extLst>
      <p:ext uri="{BB962C8B-B14F-4D97-AF65-F5344CB8AC3E}">
        <p14:creationId xmlns:p14="http://schemas.microsoft.com/office/powerpoint/2010/main" val="55041922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46A526-0624-4DF3-ABBA-82B39E5AD3F2}" type="slidenum">
              <a:rPr lang="en-US" altLang="en-US" sz="1400"/>
              <a:pPr>
                <a:spcBef>
                  <a:spcPct val="0"/>
                </a:spcBef>
                <a:buClrTx/>
                <a:buSzTx/>
                <a:buFontTx/>
                <a:buNone/>
              </a:pPr>
              <a:t>39</a:t>
            </a:fld>
            <a:endParaRPr lang="en-US" altLang="en-US" sz="1400"/>
          </a:p>
        </p:txBody>
      </p:sp>
      <p:sp>
        <p:nvSpPr>
          <p:cNvPr id="45059" name="Rectangle 2"/>
          <p:cNvSpPr>
            <a:spLocks noGrp="1" noChangeArrowheads="1"/>
          </p:cNvSpPr>
          <p:nvPr>
            <p:ph type="title"/>
          </p:nvPr>
        </p:nvSpPr>
        <p:spPr>
          <a:xfrm>
            <a:off x="2276475" y="296863"/>
            <a:ext cx="7219950" cy="417512"/>
          </a:xfrm>
        </p:spPr>
        <p:txBody>
          <a:bodyPr>
            <a:normAutofit fontScale="90000"/>
          </a:bodyPr>
          <a:lstStyle/>
          <a:p>
            <a:r>
              <a:rPr lang="en-US" altLang="en-US">
                <a:cs typeface="Courier New" panose="02070309020205020404" pitchFamily="49" charset="0"/>
              </a:rPr>
              <a:t>Frequently-Used Specifiers</a:t>
            </a:r>
            <a:r>
              <a:rPr lang="en-US" altLang="en-US"/>
              <a:t> </a:t>
            </a:r>
          </a:p>
        </p:txBody>
      </p:sp>
      <p:sp>
        <p:nvSpPr>
          <p:cNvPr id="45060" name="Text Box 3"/>
          <p:cNvSpPr txBox="1">
            <a:spLocks noChangeArrowheads="1"/>
          </p:cNvSpPr>
          <p:nvPr/>
        </p:nvSpPr>
        <p:spPr bwMode="auto">
          <a:xfrm>
            <a:off x="2436812"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25957" name="Text Box 5"/>
          <p:cNvSpPr txBox="1">
            <a:spLocks noChangeArrowheads="1"/>
          </p:cNvSpPr>
          <p:nvPr/>
        </p:nvSpPr>
        <p:spPr bwMode="auto">
          <a:xfrm>
            <a:off x="1751012" y="1066801"/>
            <a:ext cx="876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2000" b="1" dirty="0" err="1">
                <a:cs typeface="Courier New" pitchFamily="49" charset="0"/>
              </a:rPr>
              <a:t>Specifier</a:t>
            </a:r>
            <a:r>
              <a:rPr lang="en-US" sz="2000" b="1" dirty="0">
                <a:cs typeface="Courier New" pitchFamily="49" charset="0"/>
              </a:rPr>
              <a:t>  Output					Example </a:t>
            </a:r>
          </a:p>
          <a:p>
            <a:pPr>
              <a:spcBef>
                <a:spcPct val="50000"/>
              </a:spcBef>
              <a:defRPr/>
            </a:pPr>
            <a:r>
              <a:rPr lang="en-US" sz="2000" b="1" dirty="0">
                <a:solidFill>
                  <a:schemeClr val="accent4"/>
                </a:solidFill>
                <a:latin typeface="Courier New" pitchFamily="49" charset="0"/>
                <a:cs typeface="Courier New" pitchFamily="49" charset="0"/>
              </a:rPr>
              <a:t>%b</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a:t>
            </a:r>
            <a:r>
              <a:rPr lang="en-US" sz="2000" b="1" dirty="0" err="1">
                <a:solidFill>
                  <a:schemeClr val="accent4"/>
                </a:solidFill>
                <a:latin typeface="Courier New" pitchFamily="49" charset="0"/>
                <a:cs typeface="Courier New" pitchFamily="49" charset="0"/>
              </a:rPr>
              <a:t>boolean</a:t>
            </a:r>
            <a:r>
              <a:rPr lang="en-US" sz="2000" b="1" dirty="0">
                <a:solidFill>
                  <a:schemeClr val="accent4"/>
                </a:solidFill>
                <a:latin typeface="Courier New" pitchFamily="49" charset="0"/>
                <a:cs typeface="Courier New" pitchFamily="49" charset="0"/>
              </a:rPr>
              <a:t> value</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true or false</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%c</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character</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%d</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decimal integer 			</a:t>
            </a:r>
            <a:r>
              <a:rPr lang="en-US" sz="2000" b="1" dirty="0">
                <a:solidFill>
                  <a:schemeClr val="accent4"/>
                </a:solidFill>
                <a:latin typeface="Courier New" pitchFamily="49" charset="0"/>
                <a:cs typeface="Times New Roman" pitchFamily="18" charset="0"/>
              </a:rPr>
              <a:t>200</a:t>
            </a:r>
            <a:r>
              <a:rPr lang="en-US" sz="2000" b="1" dirty="0">
                <a:solidFill>
                  <a:schemeClr val="accent4"/>
                </a:solidFill>
                <a:latin typeface="Courier New" pitchFamily="49" charset="0"/>
                <a:cs typeface="Courier New" pitchFamily="49" charset="0"/>
              </a:rPr>
              <a:t> </a:t>
            </a:r>
            <a:endParaRPr lang="en-US" sz="2000" b="1" dirty="0">
              <a:solidFill>
                <a:schemeClr val="accent4"/>
              </a:solidFill>
              <a:cs typeface="Courier New" pitchFamily="49" charset="0"/>
            </a:endParaRPr>
          </a:p>
          <a:p>
            <a:pPr>
              <a:spcBef>
                <a:spcPct val="50000"/>
              </a:spcBef>
              <a:defRPr/>
            </a:pPr>
            <a:r>
              <a:rPr lang="en-US" sz="2000" b="1" dirty="0">
                <a:solidFill>
                  <a:schemeClr val="accent4"/>
                </a:solidFill>
                <a:latin typeface="Courier New" pitchFamily="49" charset="0"/>
                <a:cs typeface="Courier New" pitchFamily="49" charset="0"/>
              </a:rPr>
              <a:t>%f</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floating-point number</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45.460000</a:t>
            </a:r>
            <a:r>
              <a:rPr lang="en-US" sz="2000" b="1" dirty="0">
                <a:solidFill>
                  <a:schemeClr val="accent4"/>
                </a:solidFill>
                <a:cs typeface="Courier New" pitchFamily="49" charset="0"/>
              </a:rPr>
              <a:t> </a:t>
            </a:r>
          </a:p>
          <a:p>
            <a:pPr>
              <a:spcBef>
                <a:spcPct val="50000"/>
              </a:spcBef>
              <a:defRPr/>
            </a:pPr>
            <a:r>
              <a:rPr lang="en-US" sz="2000" b="1" dirty="0">
                <a:solidFill>
                  <a:schemeClr val="accent4"/>
                </a:solidFill>
                <a:latin typeface="Courier New" pitchFamily="49" charset="0"/>
                <a:cs typeface="Courier New" pitchFamily="49" charset="0"/>
              </a:rPr>
              <a:t>%e</a:t>
            </a:r>
            <a:r>
              <a:rPr lang="en-US" sz="2000" b="1" dirty="0">
                <a:solidFill>
                  <a:schemeClr val="accent4"/>
                </a:solidFill>
                <a:cs typeface="Courier New" pitchFamily="49" charset="0"/>
              </a:rPr>
              <a:t>           </a:t>
            </a:r>
            <a:r>
              <a:rPr lang="en-US" sz="1600" b="1" dirty="0">
                <a:solidFill>
                  <a:schemeClr val="accent4"/>
                </a:solidFill>
                <a:latin typeface="Courier New" pitchFamily="49" charset="0"/>
                <a:cs typeface="Courier New" pitchFamily="49" charset="0"/>
              </a:rPr>
              <a:t>a number in standard scientific notation</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4.556000e+01</a:t>
            </a:r>
          </a:p>
          <a:p>
            <a:pPr>
              <a:spcBef>
                <a:spcPct val="50000"/>
              </a:spcBef>
              <a:defRPr/>
            </a:pPr>
            <a:r>
              <a:rPr lang="en-US" sz="2000" b="1" dirty="0">
                <a:solidFill>
                  <a:schemeClr val="accent4"/>
                </a:solidFill>
                <a:latin typeface="Courier New" pitchFamily="49" charset="0"/>
                <a:cs typeface="Times New Roman" pitchFamily="18" charset="0"/>
              </a:rPr>
              <a:t>%s</a:t>
            </a:r>
            <a:r>
              <a:rPr lang="en-US" sz="2000" b="1" dirty="0">
                <a:solidFill>
                  <a:schemeClr val="accent4"/>
                </a:solidFill>
                <a:latin typeface="Courier New" pitchFamily="49" charset="0"/>
                <a:cs typeface="Courier New" pitchFamily="49" charset="0"/>
              </a:rPr>
              <a:t> </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a string</a:t>
            </a:r>
            <a:r>
              <a:rPr lang="en-US" sz="2000" b="1" dirty="0">
                <a:solidFill>
                  <a:schemeClr val="accent4"/>
                </a:solidFill>
                <a:cs typeface="Courier New" pitchFamily="49" charset="0"/>
              </a:rPr>
              <a:t>  					</a:t>
            </a:r>
            <a:r>
              <a:rPr lang="en-US" sz="2000" b="1" dirty="0">
                <a:solidFill>
                  <a:schemeClr val="accent4"/>
                </a:solidFill>
                <a:latin typeface="Courier New" pitchFamily="49" charset="0"/>
                <a:cs typeface="Courier New" pitchFamily="49" charset="0"/>
              </a:rPr>
              <a:t>"Java is cool"</a:t>
            </a:r>
            <a:r>
              <a:rPr lang="en-US" sz="2000" b="1" dirty="0">
                <a:solidFill>
                  <a:schemeClr val="accent4"/>
                </a:solidFill>
                <a:cs typeface="Courier New" pitchFamily="49" charset="0"/>
              </a:rPr>
              <a:t> </a:t>
            </a:r>
          </a:p>
        </p:txBody>
      </p:sp>
      <p:sp>
        <p:nvSpPr>
          <p:cNvPr id="45062" name="Rectangle 6"/>
          <p:cNvSpPr>
            <a:spLocks noChangeArrowheads="1"/>
          </p:cNvSpPr>
          <p:nvPr/>
        </p:nvSpPr>
        <p:spPr bwMode="auto">
          <a:xfrm>
            <a:off x="3975100" y="2976563"/>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3" name="Rectangle 7"/>
          <p:cNvSpPr>
            <a:spLocks noChangeArrowheads="1"/>
          </p:cNvSpPr>
          <p:nvPr/>
        </p:nvSpPr>
        <p:spPr bwMode="auto">
          <a:xfrm>
            <a:off x="3975100" y="2838450"/>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5064" name="Object 8"/>
          <p:cNvGraphicFramePr>
            <a:graphicFrameLocks noChangeAspect="1"/>
          </p:cNvGraphicFramePr>
          <p:nvPr/>
        </p:nvGraphicFramePr>
        <p:xfrm>
          <a:off x="2132012" y="4267200"/>
          <a:ext cx="8001000" cy="2228850"/>
        </p:xfrm>
        <a:graphic>
          <a:graphicData uri="http://schemas.openxmlformats.org/presentationml/2006/ole">
            <mc:AlternateContent xmlns:mc="http://schemas.openxmlformats.org/markup-compatibility/2006">
              <mc:Choice xmlns:v="urn:schemas-microsoft-com:vml" Requires="v">
                <p:oleObj r:id="rId3" imgW="4242816" imgH="1181100" progId="Word.Picture.8">
                  <p:embed/>
                </p:oleObj>
              </mc:Choice>
              <mc:Fallback>
                <p:oleObj r:id="rId3" imgW="4242816" imgH="1181100" progId="Word.Picture.8">
                  <p:embed/>
                  <p:pic>
                    <p:nvPicPr>
                      <p:cNvPr id="4506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2012" y="4267200"/>
                        <a:ext cx="80010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82176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a:lstStyle/>
          <a:p>
            <a:r>
              <a:rPr lang="en-US" altLang="en-US"/>
              <a:t>Trigonometric Methods</a:t>
            </a:r>
          </a:p>
        </p:txBody>
      </p:sp>
      <p:sp>
        <p:nvSpPr>
          <p:cNvPr id="114692" name="Rectangle 3"/>
          <p:cNvSpPr>
            <a:spLocks noGrp="1" noChangeArrowheads="1"/>
          </p:cNvSpPr>
          <p:nvPr>
            <p:ph idx="1"/>
          </p:nvPr>
        </p:nvSpPr>
        <p:spPr/>
        <p:txBody>
          <a:bodyPr/>
          <a:lstStyle/>
          <a:p>
            <a:pPr>
              <a:defRPr/>
            </a:pPr>
            <a:r>
              <a:rPr lang="en-US" sz="2600" b="1" dirty="0">
                <a:solidFill>
                  <a:schemeClr val="accent4"/>
                </a:solidFill>
                <a:latin typeface="Courier New" pitchFamily="49" charset="0"/>
              </a:rPr>
              <a:t>sin(double a)</a:t>
            </a:r>
          </a:p>
          <a:p>
            <a:pPr>
              <a:spcBef>
                <a:spcPct val="50000"/>
              </a:spcBef>
              <a:defRPr/>
            </a:pPr>
            <a:r>
              <a:rPr lang="en-US" sz="2600" b="1" dirty="0" err="1">
                <a:solidFill>
                  <a:schemeClr val="accent4"/>
                </a:solidFill>
                <a:latin typeface="Courier New" pitchFamily="49" charset="0"/>
              </a:rPr>
              <a:t>cos</a:t>
            </a:r>
            <a:r>
              <a:rPr lang="en-US" sz="2600" b="1" dirty="0">
                <a:solidFill>
                  <a:schemeClr val="accent4"/>
                </a:solidFill>
                <a:latin typeface="Courier New" pitchFamily="49" charset="0"/>
              </a:rPr>
              <a:t>(double a)</a:t>
            </a:r>
          </a:p>
          <a:p>
            <a:pPr>
              <a:spcBef>
                <a:spcPct val="50000"/>
              </a:spcBef>
              <a:defRPr/>
            </a:pPr>
            <a:r>
              <a:rPr lang="en-US" sz="2600" b="1" dirty="0">
                <a:solidFill>
                  <a:schemeClr val="accent4"/>
                </a:solidFill>
                <a:latin typeface="Courier New" pitchFamily="49" charset="0"/>
              </a:rPr>
              <a:t>tan(double a)</a:t>
            </a:r>
          </a:p>
          <a:p>
            <a:pPr>
              <a:spcBef>
                <a:spcPct val="50000"/>
              </a:spcBef>
              <a:defRPr/>
            </a:pPr>
            <a:r>
              <a:rPr lang="en-US" sz="2600" b="1" dirty="0" err="1">
                <a:solidFill>
                  <a:schemeClr val="accent4"/>
                </a:solidFill>
                <a:latin typeface="Courier New" pitchFamily="49" charset="0"/>
              </a:rPr>
              <a:t>acos</a:t>
            </a:r>
            <a:r>
              <a:rPr lang="en-US" sz="2600" b="1" dirty="0">
                <a:solidFill>
                  <a:schemeClr val="accent4"/>
                </a:solidFill>
                <a:latin typeface="Courier New" pitchFamily="49" charset="0"/>
              </a:rPr>
              <a:t>(double a)</a:t>
            </a:r>
          </a:p>
          <a:p>
            <a:pPr>
              <a:spcBef>
                <a:spcPct val="50000"/>
              </a:spcBef>
              <a:defRPr/>
            </a:pPr>
            <a:r>
              <a:rPr lang="en-US" sz="2600" b="1" dirty="0" err="1">
                <a:solidFill>
                  <a:schemeClr val="accent4"/>
                </a:solidFill>
                <a:latin typeface="Courier New" pitchFamily="49" charset="0"/>
              </a:rPr>
              <a:t>asin</a:t>
            </a:r>
            <a:r>
              <a:rPr lang="en-US" sz="2600" b="1" dirty="0">
                <a:solidFill>
                  <a:schemeClr val="accent4"/>
                </a:solidFill>
                <a:latin typeface="Courier New" pitchFamily="49" charset="0"/>
              </a:rPr>
              <a:t>(double a)</a:t>
            </a:r>
          </a:p>
          <a:p>
            <a:pPr>
              <a:spcBef>
                <a:spcPct val="50000"/>
              </a:spcBef>
              <a:defRPr/>
            </a:pPr>
            <a:r>
              <a:rPr lang="en-US" sz="2600" b="1" dirty="0" err="1">
                <a:solidFill>
                  <a:schemeClr val="accent4"/>
                </a:solidFill>
                <a:latin typeface="Courier New" pitchFamily="49" charset="0"/>
              </a:rPr>
              <a:t>atan</a:t>
            </a:r>
            <a:r>
              <a:rPr lang="en-US" sz="2600" b="1" dirty="0">
                <a:solidFill>
                  <a:schemeClr val="accent4"/>
                </a:solidFill>
                <a:latin typeface="Courier New" pitchFamily="49" charset="0"/>
              </a:rPr>
              <a:t>(double a)</a:t>
            </a:r>
            <a:endParaRPr lang="en-US" sz="2800" b="1" dirty="0">
              <a:solidFill>
                <a:schemeClr val="accent4"/>
              </a:solidFill>
            </a:endParaRPr>
          </a:p>
        </p:txBody>
      </p:sp>
      <p:sp>
        <p:nvSpPr>
          <p:cNvPr id="92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900B91-2893-4E5F-A564-46BB46D66590}" type="slidenum">
              <a:rPr lang="en-US" altLang="en-US" sz="1400"/>
              <a:pPr>
                <a:spcBef>
                  <a:spcPct val="0"/>
                </a:spcBef>
                <a:buClrTx/>
                <a:buSzTx/>
                <a:buFontTx/>
                <a:buNone/>
              </a:pPr>
              <a:t>4</a:t>
            </a:fld>
            <a:endParaRPr lang="en-US" altLang="en-US" sz="1400"/>
          </a:p>
        </p:txBody>
      </p:sp>
      <p:sp>
        <p:nvSpPr>
          <p:cNvPr id="9221" name="Text Box 4"/>
          <p:cNvSpPr txBox="1">
            <a:spLocks noChangeArrowheads="1"/>
          </p:cNvSpPr>
          <p:nvPr/>
        </p:nvSpPr>
        <p:spPr bwMode="auto">
          <a:xfrm>
            <a:off x="3122612" y="5486401"/>
            <a:ext cx="1981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Radians</a:t>
            </a:r>
          </a:p>
          <a:p>
            <a:pPr>
              <a:spcBef>
                <a:spcPct val="50000"/>
              </a:spcBef>
              <a:buClrTx/>
              <a:buSzTx/>
              <a:buFontTx/>
              <a:buNone/>
            </a:pPr>
            <a:r>
              <a:rPr lang="en-US" altLang="en-US" sz="2400"/>
              <a:t>toRadians(90)</a:t>
            </a:r>
          </a:p>
        </p:txBody>
      </p:sp>
      <p:sp>
        <p:nvSpPr>
          <p:cNvPr id="9222" name="Rectangle 6"/>
          <p:cNvSpPr>
            <a:spLocks noChangeArrowheads="1"/>
          </p:cNvSpPr>
          <p:nvPr/>
        </p:nvSpPr>
        <p:spPr bwMode="auto">
          <a:xfrm>
            <a:off x="5942012"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a:latin typeface="Courier New" panose="02070309020205020404" pitchFamily="49" charset="0"/>
              <a:cs typeface="Courier New" panose="02070309020205020404" pitchFamily="49"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Math.sin(0) returns 0.0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Math.sin(Math.PI / 6) returns 0.5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Math.sin(Math.PI / 2) returns 1.0</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Math.cos(0) returns 1.0</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Math.cos(Math.PI / 6) returns 0.866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Math.cos(Math.PI / 2) returns 0 </a:t>
            </a:r>
          </a:p>
        </p:txBody>
      </p:sp>
    </p:spTree>
    <p:extLst>
      <p:ext uri="{BB962C8B-B14F-4D97-AF65-F5344CB8AC3E}">
        <p14:creationId xmlns:p14="http://schemas.microsoft.com/office/powerpoint/2010/main" val="378454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3B31D5-8988-4FB8-A944-5673F6A10293}" type="slidenum">
              <a:rPr lang="en-US" altLang="en-US" sz="1400"/>
              <a:pPr>
                <a:spcBef>
                  <a:spcPct val="0"/>
                </a:spcBef>
                <a:buClrTx/>
                <a:buSzTx/>
                <a:buFontTx/>
                <a:buNone/>
              </a:pPr>
              <a:t>40</a:t>
            </a:fld>
            <a:endParaRPr lang="en-US" altLang="en-US" sz="1400"/>
          </a:p>
        </p:txBody>
      </p:sp>
      <p:sp>
        <p:nvSpPr>
          <p:cNvPr id="46083" name="Rectangle 2"/>
          <p:cNvSpPr>
            <a:spLocks noGrp="1" noChangeArrowheads="1"/>
          </p:cNvSpPr>
          <p:nvPr>
            <p:ph type="title"/>
          </p:nvPr>
        </p:nvSpPr>
        <p:spPr>
          <a:xfrm>
            <a:off x="2208212" y="381000"/>
            <a:ext cx="7772400" cy="838200"/>
          </a:xfrm>
        </p:spPr>
        <p:txBody>
          <a:bodyPr/>
          <a:lstStyle/>
          <a:p>
            <a:r>
              <a:rPr lang="en-US" altLang="en-US" b="1"/>
              <a:t>FormatDemo</a:t>
            </a:r>
            <a:endParaRPr lang="en-US" altLang="en-US"/>
          </a:p>
        </p:txBody>
      </p:sp>
      <p:sp>
        <p:nvSpPr>
          <p:cNvPr id="46084" name="Rectangle 3"/>
          <p:cNvSpPr>
            <a:spLocks noGrp="1" noChangeArrowheads="1"/>
          </p:cNvSpPr>
          <p:nvPr>
            <p:ph type="body" idx="1"/>
          </p:nvPr>
        </p:nvSpPr>
        <p:spPr>
          <a:xfrm>
            <a:off x="1827212" y="2046288"/>
            <a:ext cx="8610600" cy="1612900"/>
          </a:xfrm>
        </p:spPr>
        <p:txBody>
          <a:bodyPr/>
          <a:lstStyle/>
          <a:p>
            <a:pPr>
              <a:buFont typeface="Monotype Sorts" pitchFamily="2" charset="2"/>
              <a:buNone/>
            </a:pPr>
            <a:r>
              <a:rPr lang="en-US" altLang="en-US" sz="2800"/>
              <a:t>The example gives a program that uses </a:t>
            </a:r>
            <a:r>
              <a:rPr lang="en-US" altLang="en-US" sz="2800" b="1"/>
              <a:t>printf </a:t>
            </a:r>
            <a:r>
              <a:rPr lang="en-US" altLang="en-US" sz="2800"/>
              <a:t>to display a table. </a:t>
            </a:r>
          </a:p>
        </p:txBody>
      </p:sp>
      <p:sp>
        <p:nvSpPr>
          <p:cNvPr id="398340" name="AutoShape 4">
            <a:hlinkClick r:id="" action="ppaction://noaction" highlightClick="1"/>
          </p:cNvPr>
          <p:cNvSpPr>
            <a:spLocks noChangeArrowheads="1"/>
          </p:cNvSpPr>
          <p:nvPr/>
        </p:nvSpPr>
        <p:spPr bwMode="auto">
          <a:xfrm>
            <a:off x="5249862" y="5772150"/>
            <a:ext cx="3455988"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FormatDemo</a:t>
            </a:r>
            <a:endParaRPr lang="en-US" dirty="0">
              <a:solidFill>
                <a:schemeClr val="accent1"/>
              </a:solidFill>
            </a:endParaRPr>
          </a:p>
        </p:txBody>
      </p:sp>
      <p:sp>
        <p:nvSpPr>
          <p:cNvPr id="46086" name="AutoShape 5">
            <a:hlinkClick r:id="rId4" action="ppaction://program" highlightClick="1"/>
          </p:cNvPr>
          <p:cNvSpPr>
            <a:spLocks noChangeArrowheads="1"/>
          </p:cNvSpPr>
          <p:nvPr/>
        </p:nvSpPr>
        <p:spPr bwMode="auto">
          <a:xfrm>
            <a:off x="8936037" y="57721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Book Antiqua" panose="02040602050305030304" pitchFamily="18" charset="0"/>
              </a:rPr>
              <a:t>Run</a:t>
            </a:r>
            <a:endParaRPr lang="en-US" altLang="en-US" sz="1600"/>
          </a:p>
        </p:txBody>
      </p:sp>
      <p:sp>
        <p:nvSpPr>
          <p:cNvPr id="46087" name="AutoShape 6">
            <a:hlinkClick r:id="rId5" highlightClick="1"/>
          </p:cNvPr>
          <p:cNvSpPr>
            <a:spLocks noChangeArrowheads="1"/>
          </p:cNvSpPr>
          <p:nvPr/>
        </p:nvSpPr>
        <p:spPr bwMode="auto">
          <a:xfrm>
            <a:off x="4635500" y="57340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85501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r>
              <a:rPr lang="en-US" altLang="en-US"/>
              <a:t>Exponent Methods</a:t>
            </a:r>
          </a:p>
        </p:txBody>
      </p:sp>
      <p:sp>
        <p:nvSpPr>
          <p:cNvPr id="10244" name="Rectangle 3"/>
          <p:cNvSpPr>
            <a:spLocks noGrp="1" noChangeArrowheads="1"/>
          </p:cNvSpPr>
          <p:nvPr>
            <p:ph idx="1"/>
          </p:nvPr>
        </p:nvSpPr>
        <p:spPr>
          <a:noFill/>
        </p:spPr>
        <p:txBody>
          <a:bodyPr>
            <a:normAutofit/>
          </a:bodyPr>
          <a:lstStyle/>
          <a:p>
            <a:pPr marL="341313" indent="-341313"/>
            <a:r>
              <a:rPr lang="en-US" altLang="en-US" sz="2000" b="1">
                <a:latin typeface="Courier New" panose="02070309020205020404" pitchFamily="49" charset="0"/>
              </a:rPr>
              <a:t>exp(double a)</a:t>
            </a:r>
            <a:endParaRPr lang="en-US" altLang="en-US" b="1"/>
          </a:p>
          <a:p>
            <a:pPr marL="520700" lvl="1" indent="-142875">
              <a:buNone/>
            </a:pPr>
            <a:r>
              <a:rPr lang="en-US" altLang="en-US"/>
              <a:t>Returns </a:t>
            </a:r>
            <a:r>
              <a:rPr lang="en-US" altLang="en-US">
                <a:latin typeface="Courier New" panose="02070309020205020404" pitchFamily="49" charset="0"/>
              </a:rPr>
              <a:t>e</a:t>
            </a:r>
            <a:r>
              <a:rPr lang="en-US" altLang="en-US"/>
              <a:t> raised to the power of </a:t>
            </a:r>
            <a:r>
              <a:rPr lang="en-US" altLang="en-US">
                <a:latin typeface="Courier New" panose="02070309020205020404" pitchFamily="49" charset="0"/>
              </a:rPr>
              <a:t>a</a:t>
            </a:r>
            <a:r>
              <a:rPr lang="en-US" altLang="en-US"/>
              <a:t>.</a:t>
            </a:r>
          </a:p>
          <a:p>
            <a:pPr marL="341313" indent="-341313">
              <a:spcBef>
                <a:spcPct val="50000"/>
              </a:spcBef>
            </a:pPr>
            <a:r>
              <a:rPr lang="en-US" altLang="en-US" sz="2000" b="1">
                <a:latin typeface="Courier New" panose="02070309020205020404" pitchFamily="49" charset="0"/>
              </a:rPr>
              <a:t>log(double a)</a:t>
            </a:r>
            <a:endParaRPr lang="en-US" altLang="en-US" b="1"/>
          </a:p>
          <a:p>
            <a:pPr marL="520700" lvl="1" indent="-142875">
              <a:buNone/>
            </a:pPr>
            <a:r>
              <a:rPr lang="en-US" altLang="en-US"/>
              <a:t>Returns the natural logarithm of </a:t>
            </a:r>
            <a:r>
              <a:rPr lang="en-US" altLang="en-US">
                <a:latin typeface="Courier New" panose="02070309020205020404" pitchFamily="49" charset="0"/>
              </a:rPr>
              <a:t>a</a:t>
            </a:r>
            <a:r>
              <a:rPr lang="en-US" altLang="en-US"/>
              <a:t>.</a:t>
            </a:r>
          </a:p>
          <a:p>
            <a:pPr marL="341313" indent="-341313">
              <a:spcBef>
                <a:spcPct val="50000"/>
              </a:spcBef>
            </a:pPr>
            <a:r>
              <a:rPr lang="en-US" altLang="en-US" sz="2000" b="1">
                <a:latin typeface="Courier New" panose="02070309020205020404" pitchFamily="49" charset="0"/>
              </a:rPr>
              <a:t>log10(double a)</a:t>
            </a:r>
            <a:endParaRPr lang="en-US" altLang="en-US" b="1"/>
          </a:p>
          <a:p>
            <a:pPr marL="520700" lvl="1" indent="-142875">
              <a:buNone/>
            </a:pPr>
            <a:r>
              <a:rPr lang="en-US" altLang="en-US"/>
              <a:t>Returns the 10-based logarithm of </a:t>
            </a:r>
            <a:r>
              <a:rPr lang="en-US" altLang="en-US">
                <a:latin typeface="Courier New" panose="02070309020205020404" pitchFamily="49" charset="0"/>
              </a:rPr>
              <a:t>a</a:t>
            </a:r>
            <a:r>
              <a:rPr lang="en-US" altLang="en-US"/>
              <a:t>.</a:t>
            </a:r>
          </a:p>
          <a:p>
            <a:pPr marL="341313" indent="-341313">
              <a:spcBef>
                <a:spcPct val="50000"/>
              </a:spcBef>
            </a:pPr>
            <a:r>
              <a:rPr lang="en-US" altLang="en-US" sz="2000" b="1">
                <a:latin typeface="Courier New" panose="02070309020205020404" pitchFamily="49" charset="0"/>
              </a:rPr>
              <a:t>pow(double a, double b)</a:t>
            </a:r>
            <a:endParaRPr lang="en-US" altLang="en-US" b="1"/>
          </a:p>
          <a:p>
            <a:pPr marL="520700" lvl="1" indent="-142875">
              <a:buNone/>
            </a:pPr>
            <a:r>
              <a:rPr lang="en-US" altLang="en-US"/>
              <a:t>Returns </a:t>
            </a:r>
            <a:r>
              <a:rPr lang="en-US" altLang="en-US">
                <a:latin typeface="Courier New" panose="02070309020205020404" pitchFamily="49" charset="0"/>
              </a:rPr>
              <a:t>a</a:t>
            </a:r>
            <a:r>
              <a:rPr lang="en-US" altLang="en-US"/>
              <a:t> raised to the power of </a:t>
            </a:r>
            <a:r>
              <a:rPr lang="en-US" altLang="en-US">
                <a:latin typeface="Courier New" panose="02070309020205020404" pitchFamily="49" charset="0"/>
              </a:rPr>
              <a:t>b</a:t>
            </a:r>
            <a:r>
              <a:rPr lang="en-US" altLang="en-US"/>
              <a:t>.</a:t>
            </a:r>
          </a:p>
          <a:p>
            <a:pPr marL="341313" indent="-341313" algn="just">
              <a:spcBef>
                <a:spcPct val="50000"/>
              </a:spcBef>
            </a:pPr>
            <a:r>
              <a:rPr lang="en-US" altLang="en-US" sz="2000" b="1">
                <a:latin typeface="Courier New" panose="02070309020205020404" pitchFamily="49" charset="0"/>
              </a:rPr>
              <a:t>sqrt(double a)</a:t>
            </a:r>
            <a:endParaRPr lang="en-US" altLang="en-US" b="1"/>
          </a:p>
          <a:p>
            <a:pPr marL="520700" lvl="1" indent="-142875">
              <a:buNone/>
            </a:pPr>
            <a:r>
              <a:rPr lang="en-US" altLang="en-US"/>
              <a:t>Returns the square root of </a:t>
            </a:r>
            <a:r>
              <a:rPr lang="en-US" altLang="en-US">
                <a:latin typeface="Courier New" panose="02070309020205020404" pitchFamily="49" charset="0"/>
              </a:rPr>
              <a:t>a</a:t>
            </a:r>
            <a:r>
              <a:rPr lang="en-US" altLang="en-US"/>
              <a:t>.</a:t>
            </a:r>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A204E3-746A-40E1-9270-3C512731B853}" type="slidenum">
              <a:rPr lang="en-US" altLang="en-US" sz="1400"/>
              <a:pPr>
                <a:spcBef>
                  <a:spcPct val="0"/>
                </a:spcBef>
                <a:buClrTx/>
                <a:buSzTx/>
                <a:buFontTx/>
                <a:buNone/>
              </a:pPr>
              <a:t>5</a:t>
            </a:fld>
            <a:endParaRPr lang="en-US" altLang="en-US" sz="1400"/>
          </a:p>
        </p:txBody>
      </p:sp>
      <p:sp>
        <p:nvSpPr>
          <p:cNvPr id="10245" name="Rectangle 5"/>
          <p:cNvSpPr>
            <a:spLocks noChangeArrowheads="1"/>
          </p:cNvSpPr>
          <p:nvPr/>
        </p:nvSpPr>
        <p:spPr bwMode="auto">
          <a:xfrm>
            <a:off x="6304284" y="1517104"/>
            <a:ext cx="4038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u="sng">
              <a:latin typeface="Courier New" panose="02070309020205020404" pitchFamily="49" charset="0"/>
              <a:cs typeface="Courier New" panose="02070309020205020404" pitchFamily="49"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Math.exp(1) returns 2.71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Math.log(2.71) returns 1.0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Math.pow(2, 3) returns 8.0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Math.pow(3, 2) returns 9.0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Math.pow(3.5, 2.5) returns 22.91765 </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Math.sqrt(4) returns 2.0</a:t>
            </a:r>
            <a:endParaRPr lang="en-US" altLang="en-US" sz="1800" b="1">
              <a:latin typeface="Courier" pitchFamily="49" charset="0"/>
              <a:cs typeface="Times New Roman" panose="02020603050405020304" pitchFamily="18" charset="0"/>
            </a:endParaRPr>
          </a:p>
          <a:p>
            <a:pPr>
              <a:buFont typeface="Monotype Sorts" pitchFamily="2" charset="2"/>
              <a:buNone/>
            </a:pPr>
            <a:r>
              <a:rPr lang="en-US" altLang="en-US" sz="1800" b="1">
                <a:latin typeface="Courier New" panose="02070309020205020404" pitchFamily="49" charset="0"/>
                <a:cs typeface="Courier New" panose="02070309020205020404" pitchFamily="49" charset="0"/>
              </a:rPr>
              <a:t>Math.sqrt(10.5) returns 3.24</a:t>
            </a:r>
          </a:p>
        </p:txBody>
      </p:sp>
    </p:spTree>
    <p:extLst>
      <p:ext uri="{BB962C8B-B14F-4D97-AF65-F5344CB8AC3E}">
        <p14:creationId xmlns:p14="http://schemas.microsoft.com/office/powerpoint/2010/main" val="374732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lstStyle/>
          <a:p>
            <a:r>
              <a:rPr lang="en-US" altLang="en-US"/>
              <a:t>Rounding Methods</a:t>
            </a:r>
          </a:p>
        </p:txBody>
      </p:sp>
      <p:sp>
        <p:nvSpPr>
          <p:cNvPr id="11268" name="Rectangle 3"/>
          <p:cNvSpPr>
            <a:spLocks noGrp="1" noChangeArrowheads="1"/>
          </p:cNvSpPr>
          <p:nvPr>
            <p:ph idx="1"/>
          </p:nvPr>
        </p:nvSpPr>
        <p:spPr>
          <a:noFill/>
        </p:spPr>
        <p:txBody>
          <a:bodyPr>
            <a:normAutofit lnSpcReduction="10000"/>
          </a:bodyPr>
          <a:lstStyle/>
          <a:p>
            <a:pPr marL="341313" indent="-341313"/>
            <a:r>
              <a:rPr lang="en-US" altLang="en-US" sz="2000" b="1">
                <a:latin typeface="Courier New" panose="02070309020205020404" pitchFamily="49" charset="0"/>
              </a:rPr>
              <a:t>double ceil(double x)</a:t>
            </a:r>
            <a:endParaRPr lang="en-US" altLang="en-US" b="1"/>
          </a:p>
          <a:p>
            <a:pPr marL="520700" lvl="1" indent="-142875">
              <a:buNone/>
            </a:pPr>
            <a:r>
              <a:rPr lang="en-US" altLang="en-US">
                <a:cs typeface="Times New Roman" panose="02020603050405020304" pitchFamily="18" charset="0"/>
              </a:rPr>
              <a:t>x rounded up to its nearest integer. This integer is  returned as a double value.</a:t>
            </a:r>
          </a:p>
          <a:p>
            <a:pPr marL="341313" indent="-341313">
              <a:spcBef>
                <a:spcPct val="50000"/>
              </a:spcBef>
            </a:pPr>
            <a:r>
              <a:rPr lang="en-US" altLang="en-US" sz="2000" b="1">
                <a:latin typeface="Courier New" panose="02070309020205020404" pitchFamily="49" charset="0"/>
              </a:rPr>
              <a:t>double floor(double x)</a:t>
            </a:r>
            <a:endParaRPr lang="en-US" altLang="en-US" b="1"/>
          </a:p>
          <a:p>
            <a:pPr marL="520700" lvl="1" indent="-142875">
              <a:buNone/>
            </a:pPr>
            <a:r>
              <a:rPr lang="en-US" altLang="en-US">
                <a:cs typeface="Times New Roman" panose="02020603050405020304" pitchFamily="18" charset="0"/>
              </a:rPr>
              <a:t>x is rounded down to its nearest integer. This integer is  returned as a double value.</a:t>
            </a:r>
            <a:endParaRPr lang="en-US" altLang="en-US"/>
          </a:p>
          <a:p>
            <a:pPr marL="341313" indent="-341313">
              <a:spcBef>
                <a:spcPct val="50000"/>
              </a:spcBef>
            </a:pPr>
            <a:r>
              <a:rPr lang="en-US" altLang="en-US" sz="2000" b="1">
                <a:latin typeface="Courier New" panose="02070309020205020404" pitchFamily="49" charset="0"/>
              </a:rPr>
              <a:t>double rint(double x)</a:t>
            </a:r>
            <a:endParaRPr lang="en-US" altLang="en-US" b="1"/>
          </a:p>
          <a:p>
            <a:pPr marL="520700" lvl="1" indent="-142875">
              <a:buNone/>
            </a:pPr>
            <a:r>
              <a:rPr lang="en-US" altLang="en-US">
                <a:cs typeface="Times New Roman" panose="02020603050405020304" pitchFamily="18" charset="0"/>
              </a:rPr>
              <a:t>x is rounded to its nearest integer. If x is equally close to two integers, the even one is returned as a double.</a:t>
            </a:r>
            <a:endParaRPr lang="en-US" altLang="en-US"/>
          </a:p>
          <a:p>
            <a:pPr marL="341313" indent="-341313" algn="just">
              <a:spcBef>
                <a:spcPct val="50000"/>
              </a:spcBef>
            </a:pPr>
            <a:r>
              <a:rPr lang="en-US" altLang="en-US" sz="2000" b="1">
                <a:latin typeface="Courier New" panose="02070309020205020404" pitchFamily="49" charset="0"/>
              </a:rPr>
              <a:t>int round(float x)</a:t>
            </a:r>
            <a:endParaRPr lang="en-US" altLang="en-US" b="1"/>
          </a:p>
          <a:p>
            <a:pPr marL="520700" lvl="1" indent="-142875">
              <a:buNone/>
            </a:pPr>
            <a:r>
              <a:rPr lang="en-US" altLang="en-US">
                <a:cs typeface="Times New Roman" panose="02020603050405020304" pitchFamily="18" charset="0"/>
              </a:rPr>
              <a:t>Return (int)Math.floor(x+0.5).</a:t>
            </a:r>
          </a:p>
          <a:p>
            <a:pPr marL="341313" indent="-341313" algn="just">
              <a:spcBef>
                <a:spcPct val="50000"/>
              </a:spcBef>
            </a:pPr>
            <a:r>
              <a:rPr lang="en-US" altLang="en-US" sz="2000" b="1">
                <a:latin typeface="Courier New" panose="02070309020205020404" pitchFamily="49" charset="0"/>
              </a:rPr>
              <a:t>long round(double x)</a:t>
            </a:r>
            <a:endParaRPr lang="en-US" altLang="en-US" b="1"/>
          </a:p>
          <a:p>
            <a:pPr marL="520700" lvl="1" indent="-142875">
              <a:buNone/>
            </a:pPr>
            <a:r>
              <a:rPr lang="en-US" altLang="en-US">
                <a:cs typeface="Times New Roman" panose="02020603050405020304" pitchFamily="18" charset="0"/>
              </a:rPr>
              <a:t>Return (long)Math.floor(x+0.5).</a:t>
            </a:r>
            <a:r>
              <a:rPr lang="en-US" altLang="en-US">
                <a:latin typeface="Courier" pitchFamily="49" charset="0"/>
                <a:cs typeface="Times New Roman" panose="02020603050405020304" pitchFamily="18" charset="0"/>
              </a:rPr>
              <a:t> </a:t>
            </a:r>
          </a:p>
          <a:p>
            <a:pPr marL="520700" lvl="1" indent="-142875">
              <a:buNone/>
            </a:pPr>
            <a:endParaRPr lang="en-US" altLang="en-US"/>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B6A328-6EE7-4F84-9AC9-ADF0C8E9BDCF}" type="slidenum">
              <a:rPr lang="en-US" altLang="en-US" sz="1400"/>
              <a:pPr>
                <a:spcBef>
                  <a:spcPct val="0"/>
                </a:spcBef>
                <a:buClrTx/>
                <a:buSzTx/>
                <a:buFontTx/>
                <a:buNone/>
              </a:pPr>
              <a:t>6</a:t>
            </a:fld>
            <a:endParaRPr lang="en-US" altLang="en-US" sz="1400"/>
          </a:p>
        </p:txBody>
      </p:sp>
    </p:spTree>
    <p:extLst>
      <p:ext uri="{BB962C8B-B14F-4D97-AF65-F5344CB8AC3E}">
        <p14:creationId xmlns:p14="http://schemas.microsoft.com/office/powerpoint/2010/main" val="30676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normAutofit/>
          </a:bodyPr>
          <a:lstStyle/>
          <a:p>
            <a:r>
              <a:rPr lang="en-US" altLang="en-US"/>
              <a:t>Rounding Methods Examples</a:t>
            </a:r>
          </a:p>
        </p:txBody>
      </p:sp>
      <p:sp>
        <p:nvSpPr>
          <p:cNvPr id="12292" name="Rectangle 3"/>
          <p:cNvSpPr>
            <a:spLocks noGrp="1" noChangeArrowheads="1"/>
          </p:cNvSpPr>
          <p:nvPr>
            <p:ph idx="1"/>
          </p:nvPr>
        </p:nvSpPr>
        <p:spPr>
          <a:noFill/>
        </p:spPr>
        <p:txBody>
          <a:bodyPr>
            <a:normAutofit/>
          </a:bodyPr>
          <a:lstStyle/>
          <a:p>
            <a:pPr marL="341313" indent="-341313">
              <a:buNone/>
            </a:pPr>
            <a:r>
              <a:rPr lang="en-US" altLang="en-US" sz="1800" dirty="0" err="1">
                <a:latin typeface="Courier New" panose="02070309020205020404" pitchFamily="49" charset="0"/>
                <a:cs typeface="Courier New" panose="02070309020205020404" pitchFamily="49" charset="0"/>
              </a:rPr>
              <a:t>Math.ceil</a:t>
            </a:r>
            <a:r>
              <a:rPr lang="en-US" altLang="en-US" sz="1800" dirty="0">
                <a:latin typeface="Courier New" panose="02070309020205020404" pitchFamily="49" charset="0"/>
                <a:cs typeface="Courier New" panose="02070309020205020404" pitchFamily="49" charset="0"/>
              </a:rPr>
              <a:t>(2.1) returns 3.0 </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Math.ceil</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Math.ceil</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Math.ceil</a:t>
            </a:r>
            <a:r>
              <a:rPr lang="en-US" altLang="en-US" sz="1800" dirty="0">
                <a:latin typeface="Courier New" panose="02070309020205020404" pitchFamily="49" charset="0"/>
                <a:cs typeface="Courier New" panose="02070309020205020404" pitchFamily="49" charset="0"/>
              </a:rPr>
              <a:t>(-2.1)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Math.floor</a:t>
            </a:r>
            <a:r>
              <a:rPr lang="en-US" altLang="en-US" sz="1800" dirty="0">
                <a:latin typeface="Courier New" panose="02070309020205020404" pitchFamily="49" charset="0"/>
                <a:cs typeface="Courier New" panose="02070309020205020404" pitchFamily="49" charset="0"/>
              </a:rPr>
              <a:t>(2.1)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Math.floor</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Math.floor</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Math.floor</a:t>
            </a:r>
            <a:r>
              <a:rPr lang="en-US" altLang="en-US" sz="1800" dirty="0">
                <a:latin typeface="Courier New" panose="02070309020205020404" pitchFamily="49" charset="0"/>
                <a:cs typeface="Courier New" panose="02070309020205020404" pitchFamily="49" charset="0"/>
              </a:rPr>
              <a:t>(-2.1) returns -3.0</a:t>
            </a:r>
            <a:endParaRPr lang="en-US" altLang="en-US" sz="1800" dirty="0">
              <a:latin typeface="Courier" pitchFamily="49" charset="0"/>
              <a:cs typeface="Times New Roman" panose="02020603050405020304" pitchFamily="18" charset="0"/>
            </a:endParaRPr>
          </a:p>
          <a:p>
            <a:pPr marL="341313" indent="-341313">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(2.1) returns 2.0</a:t>
            </a:r>
            <a:endParaRPr lang="en-US" altLang="en-US" sz="1800" dirty="0">
              <a:latin typeface="Courier" pitchFamily="49" charset="0"/>
              <a:cs typeface="Times New Roman" panose="02020603050405020304" pitchFamily="18" charset="0"/>
            </a:endParaRP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A6DB90-778F-4ACD-92B0-A1C0971456E7}" type="slidenum">
              <a:rPr lang="en-US" altLang="en-US" sz="1400"/>
              <a:pPr>
                <a:spcBef>
                  <a:spcPct val="0"/>
                </a:spcBef>
                <a:buClrTx/>
                <a:buSzTx/>
                <a:buFontTx/>
                <a:buNone/>
              </a:pPr>
              <a:t>7</a:t>
            </a:fld>
            <a:endParaRPr lang="en-US" altLang="en-US" sz="1400"/>
          </a:p>
        </p:txBody>
      </p:sp>
      <p:sp>
        <p:nvSpPr>
          <p:cNvPr id="5" name="Rectangle 3"/>
          <p:cNvSpPr txBox="1">
            <a:spLocks noChangeArrowheads="1"/>
          </p:cNvSpPr>
          <p:nvPr/>
        </p:nvSpPr>
        <p:spPr>
          <a:xfrm>
            <a:off x="5773860" y="1828800"/>
            <a:ext cx="9753600" cy="4343400"/>
          </a:xfrm>
          <a:prstGeom prst="rect">
            <a:avLst/>
          </a:prstGeom>
          <a:noFill/>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(-2.0) returns –2.0</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(-2.1) returns -2.0</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(2.5) returns 2.0</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Math.rint</a:t>
            </a:r>
            <a:r>
              <a:rPr lang="en-US" altLang="en-US" sz="1800" dirty="0">
                <a:latin typeface="Courier New" panose="02070309020205020404" pitchFamily="49" charset="0"/>
                <a:cs typeface="Courier New" panose="02070309020205020404" pitchFamily="49" charset="0"/>
              </a:rPr>
              <a:t>(-2.5) returns -2.0</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Math.round</a:t>
            </a:r>
            <a:r>
              <a:rPr lang="en-US" altLang="en-US" sz="1800" dirty="0">
                <a:latin typeface="Courier New" panose="02070309020205020404" pitchFamily="49" charset="0"/>
                <a:cs typeface="Courier New" panose="02070309020205020404" pitchFamily="49" charset="0"/>
              </a:rPr>
              <a:t>(2.6f) returns 3 </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Math.round</a:t>
            </a:r>
            <a:r>
              <a:rPr lang="en-US" altLang="en-US" sz="1800" dirty="0">
                <a:latin typeface="Courier New" panose="02070309020205020404" pitchFamily="49" charset="0"/>
                <a:cs typeface="Courier New" panose="02070309020205020404" pitchFamily="49" charset="0"/>
              </a:rPr>
              <a:t>(2.0) returns 2   </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Math.round</a:t>
            </a:r>
            <a:r>
              <a:rPr lang="en-US" altLang="en-US" sz="1800" dirty="0">
                <a:latin typeface="Courier New" panose="02070309020205020404" pitchFamily="49" charset="0"/>
                <a:cs typeface="Courier New" panose="02070309020205020404" pitchFamily="49" charset="0"/>
              </a:rPr>
              <a:t>(-2.0f) returns -2   </a:t>
            </a:r>
            <a:endParaRPr lang="en-US" altLang="en-US" sz="1800" dirty="0">
              <a:latin typeface="Courier" pitchFamily="49" charset="0"/>
              <a:cs typeface="Times New Roman" panose="02020603050405020304" pitchFamily="18" charset="0"/>
            </a:endParaRPr>
          </a:p>
          <a:p>
            <a:pPr marL="341313" indent="-341313">
              <a:buFont typeface="Arial" pitchFamily="34" charset="0"/>
              <a:buNone/>
            </a:pPr>
            <a:r>
              <a:rPr lang="en-US" altLang="en-US" sz="1800" dirty="0" err="1">
                <a:latin typeface="Courier New" panose="02070309020205020404" pitchFamily="49" charset="0"/>
                <a:cs typeface="Courier New" panose="02070309020205020404" pitchFamily="49" charset="0"/>
              </a:rPr>
              <a:t>Math.round</a:t>
            </a:r>
            <a:r>
              <a:rPr lang="en-US" altLang="en-US" sz="1800" dirty="0">
                <a:latin typeface="Courier New" panose="02070309020205020404" pitchFamily="49" charset="0"/>
                <a:cs typeface="Courier New" panose="02070309020205020404" pitchFamily="49" charset="0"/>
              </a:rPr>
              <a:t>(-2.6) returns -3</a:t>
            </a:r>
            <a:r>
              <a:rPr lang="en-US" altLang="en-US" u="sng"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175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a:lstStyle/>
          <a:p>
            <a:r>
              <a:rPr lang="en-US" altLang="en-US"/>
              <a:t>min, max, and abs</a:t>
            </a:r>
          </a:p>
        </p:txBody>
      </p:sp>
      <p:sp>
        <p:nvSpPr>
          <p:cNvPr id="13316" name="Rectangle 3"/>
          <p:cNvSpPr>
            <a:spLocks noGrp="1" noChangeArrowheads="1"/>
          </p:cNvSpPr>
          <p:nvPr>
            <p:ph idx="1"/>
          </p:nvPr>
        </p:nvSpPr>
        <p:spPr>
          <a:xfrm>
            <a:off x="1217614" y="1828800"/>
            <a:ext cx="6001814" cy="4343400"/>
          </a:xfrm>
          <a:noFill/>
        </p:spPr>
        <p:txBody>
          <a:bodyPr/>
          <a:lstStyle/>
          <a:p>
            <a:pPr>
              <a:spcBef>
                <a:spcPct val="50000"/>
              </a:spcBef>
            </a:pPr>
            <a:r>
              <a:rPr lang="en-US" altLang="en-US" sz="2200" dirty="0">
                <a:latin typeface="Courier New" panose="02070309020205020404" pitchFamily="49" charset="0"/>
              </a:rPr>
              <a:t>max(a, b)</a:t>
            </a:r>
            <a:r>
              <a:rPr lang="en-US" altLang="en-US" sz="2200" dirty="0"/>
              <a:t>and </a:t>
            </a:r>
            <a:r>
              <a:rPr lang="en-US" altLang="en-US" sz="2200" dirty="0">
                <a:latin typeface="Courier New" panose="02070309020205020404" pitchFamily="49" charset="0"/>
              </a:rPr>
              <a:t>min(a, b)</a:t>
            </a:r>
            <a:endParaRPr lang="en-US" altLang="en-US" dirty="0"/>
          </a:p>
          <a:p>
            <a:pPr marL="377825" lvl="1" indent="0">
              <a:buNone/>
            </a:pPr>
            <a:r>
              <a:rPr lang="en-US" altLang="en-US" dirty="0"/>
              <a:t>Returns the maximum or minimum of two parameters.</a:t>
            </a:r>
          </a:p>
          <a:p>
            <a:pPr algn="just">
              <a:spcBef>
                <a:spcPct val="50000"/>
              </a:spcBef>
            </a:pPr>
            <a:r>
              <a:rPr lang="en-US" altLang="en-US" sz="2200" dirty="0">
                <a:latin typeface="Courier New" panose="02070309020205020404" pitchFamily="49" charset="0"/>
              </a:rPr>
              <a:t>abs(a)</a:t>
            </a:r>
            <a:endParaRPr lang="en-US" altLang="en-US" dirty="0"/>
          </a:p>
          <a:p>
            <a:pPr marL="377825" lvl="1" indent="0">
              <a:buNone/>
            </a:pPr>
            <a:r>
              <a:rPr lang="en-US" altLang="en-US" dirty="0"/>
              <a:t>Returns the absolute value of the parameter.</a:t>
            </a:r>
          </a:p>
          <a:p>
            <a:pPr>
              <a:spcBef>
                <a:spcPct val="50000"/>
              </a:spcBef>
            </a:pPr>
            <a:r>
              <a:rPr lang="en-US" altLang="en-US" sz="2200" dirty="0">
                <a:latin typeface="Courier New" panose="02070309020205020404" pitchFamily="49" charset="0"/>
              </a:rPr>
              <a:t>random()</a:t>
            </a:r>
            <a:endParaRPr lang="en-US" altLang="en-US" dirty="0"/>
          </a:p>
          <a:p>
            <a:pPr marL="377825" lvl="1" indent="0">
              <a:buNone/>
            </a:pPr>
            <a:r>
              <a:rPr lang="en-US" altLang="en-US" dirty="0"/>
              <a:t>Returns a random </a:t>
            </a:r>
            <a:r>
              <a:rPr lang="en-US" altLang="en-US" dirty="0">
                <a:latin typeface="Courier New" panose="02070309020205020404" pitchFamily="49" charset="0"/>
              </a:rPr>
              <a:t>double</a:t>
            </a:r>
            <a:r>
              <a:rPr lang="en-US" altLang="en-US" dirty="0"/>
              <a:t> value</a:t>
            </a:r>
            <a:br>
              <a:rPr lang="en-US" altLang="en-US" dirty="0"/>
            </a:br>
            <a:r>
              <a:rPr lang="en-US" altLang="en-US" dirty="0"/>
              <a:t>in the range [0.0, 1.0).</a:t>
            </a:r>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154D91-7B0A-401E-8B19-CBDB44DF4F46}" type="slidenum">
              <a:rPr lang="en-US" altLang="en-US" sz="1400"/>
              <a:pPr>
                <a:spcBef>
                  <a:spcPct val="0"/>
                </a:spcBef>
                <a:buClrTx/>
                <a:buSzTx/>
                <a:buFontTx/>
                <a:buNone/>
              </a:pPr>
              <a:t>8</a:t>
            </a:fld>
            <a:endParaRPr lang="en-US" altLang="en-US" sz="1400"/>
          </a:p>
        </p:txBody>
      </p:sp>
      <p:sp>
        <p:nvSpPr>
          <p:cNvPr id="13317" name="Rectangle 5"/>
          <p:cNvSpPr>
            <a:spLocks noChangeArrowheads="1"/>
          </p:cNvSpPr>
          <p:nvPr/>
        </p:nvSpPr>
        <p:spPr bwMode="auto">
          <a:xfrm>
            <a:off x="6814492" y="1556792"/>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200" b="1">
                <a:latin typeface="Courier New" panose="02070309020205020404" pitchFamily="49" charset="0"/>
                <a:cs typeface="Courier New" panose="02070309020205020404" pitchFamily="49" charset="0"/>
              </a:rPr>
              <a:t>Examples:</a:t>
            </a:r>
          </a:p>
          <a:p>
            <a:pPr>
              <a:buFont typeface="Monotype Sorts" pitchFamily="2" charset="2"/>
              <a:buNone/>
            </a:pPr>
            <a:endParaRPr lang="en-US" altLang="en-US" sz="2200" b="1">
              <a:latin typeface="Courier New" panose="02070309020205020404" pitchFamily="49" charset="0"/>
              <a:cs typeface="Courier New" panose="02070309020205020404" pitchFamily="49"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Math.max(2, 3) returns 3 </a:t>
            </a:r>
            <a:endParaRPr lang="en-US" altLang="en-US" sz="2200" b="1">
              <a:latin typeface="Courier"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Math.max(2.5, 3) returns 3.0 </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Math.min(2.5, 3.6) returns 2.5 </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Courier New" panose="02070309020205020404" pitchFamily="49" charset="0"/>
              </a:rPr>
              <a:t>Math.abs(-2) returns 2</a:t>
            </a:r>
            <a:endParaRPr lang="en-US" altLang="en-US" sz="2200" b="1">
              <a:latin typeface="Courier New" panose="02070309020205020404" pitchFamily="49" charset="0"/>
              <a:cs typeface="Times New Roman" panose="02020603050405020304" pitchFamily="18" charset="0"/>
            </a:endParaRPr>
          </a:p>
          <a:p>
            <a:pPr>
              <a:buFont typeface="Monotype Sorts" pitchFamily="2" charset="2"/>
              <a:buNone/>
            </a:pPr>
            <a:r>
              <a:rPr lang="en-US" altLang="en-US" sz="2200" b="1">
                <a:latin typeface="Courier New" panose="02070309020205020404" pitchFamily="49" charset="0"/>
                <a:cs typeface="Times New Roman" panose="02020603050405020304" pitchFamily="18" charset="0"/>
              </a:rPr>
              <a:t>Math.abs(-2.1) returns 2.1</a:t>
            </a:r>
          </a:p>
        </p:txBody>
      </p:sp>
    </p:spTree>
    <p:extLst>
      <p:ext uri="{BB962C8B-B14F-4D97-AF65-F5344CB8AC3E}">
        <p14:creationId xmlns:p14="http://schemas.microsoft.com/office/powerpoint/2010/main" val="36308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8114EF-1820-4824-95FB-55A37D3C3719}" type="slidenum">
              <a:rPr lang="en-US" altLang="en-US" sz="1400"/>
              <a:pPr>
                <a:spcBef>
                  <a:spcPct val="0"/>
                </a:spcBef>
                <a:buClrTx/>
                <a:buSzTx/>
                <a:buFontTx/>
                <a:buNone/>
              </a:pPr>
              <a:t>9</a:t>
            </a:fld>
            <a:endParaRPr lang="en-US" altLang="en-US" sz="1400"/>
          </a:p>
        </p:txBody>
      </p:sp>
      <p:sp>
        <p:nvSpPr>
          <p:cNvPr id="14339" name="Rectangle 2"/>
          <p:cNvSpPr>
            <a:spLocks noGrp="1" noChangeArrowheads="1"/>
          </p:cNvSpPr>
          <p:nvPr>
            <p:ph type="title"/>
          </p:nvPr>
        </p:nvSpPr>
        <p:spPr>
          <a:xfrm>
            <a:off x="2208212" y="228600"/>
            <a:ext cx="7772400" cy="685800"/>
          </a:xfrm>
          <a:noFill/>
        </p:spPr>
        <p:txBody>
          <a:bodyPr/>
          <a:lstStyle/>
          <a:p>
            <a:r>
              <a:rPr lang="en-US" altLang="en-US">
                <a:cs typeface="Courier New" panose="02070309020205020404" pitchFamily="49" charset="0"/>
              </a:rPr>
              <a:t>The </a:t>
            </a:r>
            <a:r>
              <a:rPr lang="en-US" altLang="en-US" u="sng">
                <a:cs typeface="Courier New" panose="02070309020205020404" pitchFamily="49" charset="0"/>
              </a:rPr>
              <a:t>random</a:t>
            </a:r>
            <a:r>
              <a:rPr lang="en-US" altLang="en-US">
                <a:cs typeface="Courier New" panose="02070309020205020404" pitchFamily="49" charset="0"/>
              </a:rPr>
              <a:t> Method</a:t>
            </a:r>
            <a:endParaRPr lang="en-US" altLang="en-US"/>
          </a:p>
        </p:txBody>
      </p:sp>
      <p:sp>
        <p:nvSpPr>
          <p:cNvPr id="14340" name="Rectangle 3"/>
          <p:cNvSpPr>
            <a:spLocks noGrp="1" noChangeArrowheads="1"/>
          </p:cNvSpPr>
          <p:nvPr>
            <p:ph type="body" idx="1"/>
          </p:nvPr>
        </p:nvSpPr>
        <p:spPr>
          <a:xfrm>
            <a:off x="1751012" y="1143000"/>
            <a:ext cx="8686800" cy="838200"/>
          </a:xfrm>
          <a:noFill/>
        </p:spPr>
        <p:txBody>
          <a:bodyPr/>
          <a:lstStyle/>
          <a:p>
            <a:pPr marL="0" indent="0">
              <a:spcBef>
                <a:spcPct val="50000"/>
              </a:spcBef>
              <a:buNone/>
            </a:pPr>
            <a:r>
              <a:rPr lang="en-US" altLang="en-US">
                <a:cs typeface="Courier New" panose="02070309020205020404" pitchFamily="49" charset="0"/>
              </a:rPr>
              <a:t>Generates a random </a:t>
            </a:r>
            <a:r>
              <a:rPr lang="en-US" altLang="en-US" u="sng">
                <a:cs typeface="Courier New" panose="02070309020205020404" pitchFamily="49" charset="0"/>
              </a:rPr>
              <a:t>double</a:t>
            </a:r>
            <a:r>
              <a:rPr lang="en-US" altLang="en-US">
                <a:cs typeface="Courier New" panose="02070309020205020404" pitchFamily="49" charset="0"/>
              </a:rPr>
              <a:t> value greater than or equal to 0.0 and less than 1.0 (</a:t>
            </a:r>
            <a:r>
              <a:rPr lang="en-US" altLang="en-US" u="sng">
                <a:cs typeface="Courier New" panose="02070309020205020404" pitchFamily="49" charset="0"/>
              </a:rPr>
              <a:t>0 &lt;= Math.random() &lt; 1.0</a:t>
            </a:r>
            <a:r>
              <a:rPr lang="en-US" altLang="en-US">
                <a:cs typeface="Courier New" panose="02070309020205020404" pitchFamily="49" charset="0"/>
              </a:rPr>
              <a:t>).</a:t>
            </a:r>
            <a:r>
              <a:rPr lang="en-US" altLang="en-US"/>
              <a:t> </a:t>
            </a:r>
          </a:p>
        </p:txBody>
      </p:sp>
      <p:sp>
        <p:nvSpPr>
          <p:cNvPr id="14341" name="Rectangle 5"/>
          <p:cNvSpPr>
            <a:spLocks noChangeArrowheads="1"/>
          </p:cNvSpPr>
          <p:nvPr/>
        </p:nvSpPr>
        <p:spPr bwMode="auto">
          <a:xfrm>
            <a:off x="1751012" y="2286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1600">
                <a:cs typeface="Courier New" panose="02070309020205020404" pitchFamily="49" charset="0"/>
              </a:rPr>
              <a:t>Examples:</a:t>
            </a:r>
            <a:endParaRPr lang="en-US" altLang="en-US" sz="1600"/>
          </a:p>
        </p:txBody>
      </p:sp>
      <p:sp>
        <p:nvSpPr>
          <p:cNvPr id="14342" name="Rectangle 7"/>
          <p:cNvSpPr>
            <a:spLocks noChangeArrowheads="1"/>
          </p:cNvSpPr>
          <p:nvPr/>
        </p:nvSpPr>
        <p:spPr bwMode="auto">
          <a:xfrm>
            <a:off x="3417887" y="2947988"/>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4343" name="Object 6"/>
          <p:cNvGraphicFramePr>
            <a:graphicFrameLocks noChangeAspect="1"/>
          </p:cNvGraphicFramePr>
          <p:nvPr/>
        </p:nvGraphicFramePr>
        <p:xfrm>
          <a:off x="2055812" y="2895601"/>
          <a:ext cx="8001000" cy="1438275"/>
        </p:xfrm>
        <a:graphic>
          <a:graphicData uri="http://schemas.openxmlformats.org/presentationml/2006/ole">
            <mc:AlternateContent xmlns:mc="http://schemas.openxmlformats.org/markup-compatibility/2006">
              <mc:Choice xmlns:v="urn:schemas-microsoft-com:vml" Requires="v">
                <p:oleObj r:id="rId2" imgW="5353812" imgH="958596" progId="Word.Picture.8">
                  <p:embed/>
                </p:oleObj>
              </mc:Choice>
              <mc:Fallback>
                <p:oleObj r:id="rId2" imgW="5353812" imgH="958596" progId="Word.Picture.8">
                  <p:embed/>
                  <p:pic>
                    <p:nvPicPr>
                      <p:cNvPr id="14343"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895601"/>
                        <a:ext cx="80010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8"/>
          <p:cNvSpPr>
            <a:spLocks noChangeArrowheads="1"/>
          </p:cNvSpPr>
          <p:nvPr/>
        </p:nvSpPr>
        <p:spPr bwMode="auto">
          <a:xfrm>
            <a:off x="1751012"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1600">
                <a:cs typeface="Courier New" panose="02070309020205020404" pitchFamily="49" charset="0"/>
              </a:rPr>
              <a:t>In general,</a:t>
            </a:r>
            <a:endParaRPr lang="en-US" altLang="en-US" sz="1600"/>
          </a:p>
        </p:txBody>
      </p:sp>
      <p:sp>
        <p:nvSpPr>
          <p:cNvPr id="14345" name="Rectangle 10"/>
          <p:cNvSpPr>
            <a:spLocks noChangeArrowheads="1"/>
          </p:cNvSpPr>
          <p:nvPr/>
        </p:nvSpPr>
        <p:spPr bwMode="auto">
          <a:xfrm>
            <a:off x="3417887" y="3228975"/>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4346" name="Object 9"/>
          <p:cNvGraphicFramePr>
            <a:graphicFrameLocks noChangeAspect="1"/>
          </p:cNvGraphicFramePr>
          <p:nvPr/>
        </p:nvGraphicFramePr>
        <p:xfrm>
          <a:off x="1979612" y="5181601"/>
          <a:ext cx="8534400" cy="638175"/>
        </p:xfrm>
        <a:graphic>
          <a:graphicData uri="http://schemas.openxmlformats.org/presentationml/2006/ole">
            <mc:AlternateContent xmlns:mc="http://schemas.openxmlformats.org/markup-compatibility/2006">
              <mc:Choice xmlns:v="urn:schemas-microsoft-com:vml" Requires="v">
                <p:oleObj r:id="rId4" imgW="5353812" imgH="399288" progId="Word.Picture.8">
                  <p:embed/>
                </p:oleObj>
              </mc:Choice>
              <mc:Fallback>
                <p:oleObj r:id="rId4" imgW="5353812" imgH="399288" progId="Word.Picture.8">
                  <p:embed/>
                  <p:pic>
                    <p:nvPicPr>
                      <p:cNvPr id="1434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2" y="5181601"/>
                        <a:ext cx="85344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6840703"/>
      </p:ext>
    </p:extLst>
  </p:cSld>
  <p:clrMapOvr>
    <a:masterClrMapping/>
  </p:clrMapOvr>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9B36D482A04D8B42B388070C1E507ADA" ma:contentTypeVersion="3" ma:contentTypeDescription="Yeni belge oluşturun." ma:contentTypeScope="" ma:versionID="bf635cdcea773ac18905b9e4ec5d35b9">
  <xsd:schema xmlns:xsd="http://www.w3.org/2001/XMLSchema" xmlns:xs="http://www.w3.org/2001/XMLSchema" xmlns:p="http://schemas.microsoft.com/office/2006/metadata/properties" xmlns:ns2="7768320c-366c-4a41-b763-3ae835d26f5e" targetNamespace="http://schemas.microsoft.com/office/2006/metadata/properties" ma:root="true" ma:fieldsID="bc7a8e89270812ec2f83a839e8258624" ns2:_="">
    <xsd:import namespace="7768320c-366c-4a41-b763-3ae835d26f5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475A10-90AB-45B3-8FA0-A084E5CD0E8D}">
  <ds:schemaRefs>
    <ds:schemaRef ds:uri="http://schemas.microsoft.com/sharepoint/v3/contenttype/forms"/>
  </ds:schemaRefs>
</ds:datastoreItem>
</file>

<file path=customXml/itemProps2.xml><?xml version="1.0" encoding="utf-8"?>
<ds:datastoreItem xmlns:ds="http://schemas.openxmlformats.org/officeDocument/2006/customXml" ds:itemID="{F0F7636C-4C17-48F9-A500-5DB83EAD54C7}"/>
</file>

<file path=customXml/itemProps3.xml><?xml version="1.0" encoding="utf-8"?>
<ds:datastoreItem xmlns:ds="http://schemas.openxmlformats.org/officeDocument/2006/customXml" ds:itemID="{00D73886-287E-4034-A214-E6C78884E120}"/>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1522</Words>
  <Application>Microsoft Office PowerPoint</Application>
  <PresentationFormat>Custom</PresentationFormat>
  <Paragraphs>268</Paragraphs>
  <Slides>40</Slides>
  <Notes>10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Continental World 16x9</vt:lpstr>
      <vt:lpstr>CSE 101 - COMPUTER PROGRAMMING I Mathematical Functions, Characters, and Strings </vt:lpstr>
      <vt:lpstr>Mathematical Functions </vt:lpstr>
      <vt:lpstr>The Math Class</vt:lpstr>
      <vt:lpstr>Trigonometric Methods</vt:lpstr>
      <vt:lpstr>Exponent Methods</vt:lpstr>
      <vt:lpstr>Rounding Methods</vt:lpstr>
      <vt:lpstr>Rounding Methods Examples</vt:lpstr>
      <vt:lpstr>min, max, and abs</vt:lpstr>
      <vt:lpstr>The random Method</vt:lpstr>
      <vt:lpstr>Case Study: Computing Angles of a Triangle </vt:lpstr>
      <vt:lpstr>Character Data Type</vt:lpstr>
      <vt:lpstr>Unicode Format</vt:lpstr>
      <vt:lpstr>ASCII Code for Commonly Used Characters</vt:lpstr>
      <vt:lpstr>Escape Sequences for Special Characters</vt:lpstr>
      <vt:lpstr>Appendix B: ASCII Character Set</vt:lpstr>
      <vt:lpstr>ASCII Character Set, cont.</vt:lpstr>
      <vt:lpstr>Casting between char and Numeric Types</vt:lpstr>
      <vt:lpstr>Comparing and Testing Characters</vt:lpstr>
      <vt:lpstr>Methods in the Character Class</vt:lpstr>
      <vt:lpstr>The String Type </vt:lpstr>
      <vt:lpstr>Simple Methods for String Objects</vt:lpstr>
      <vt:lpstr>Simple Methods for String Objects</vt:lpstr>
      <vt:lpstr>Getting String Length</vt:lpstr>
      <vt:lpstr>Getting Characters from a String </vt:lpstr>
      <vt:lpstr>Converting Strings</vt:lpstr>
      <vt:lpstr>String Concatenation </vt:lpstr>
      <vt:lpstr>Reading a String from the Console </vt:lpstr>
      <vt:lpstr>Reading a Character from the Console </vt:lpstr>
      <vt:lpstr>Comparing Strings</vt:lpstr>
      <vt:lpstr>Obtaining Substrings</vt:lpstr>
      <vt:lpstr>Finding a Character or a Substring in a String</vt:lpstr>
      <vt:lpstr>Finding a Character or a Substring in a String</vt:lpstr>
      <vt:lpstr>Conversion between Strings and Numbers</vt:lpstr>
      <vt:lpstr>Problem: Guessing Birthday</vt:lpstr>
      <vt:lpstr>Mathematics Basis for the Game</vt:lpstr>
      <vt:lpstr>Case Study: Converting a Hexadecimal Digit to a Decimal Value</vt:lpstr>
      <vt:lpstr>Case Study: Revising the Lottery Program Using Strings </vt:lpstr>
      <vt:lpstr>Formatting Output </vt:lpstr>
      <vt:lpstr>Frequently-Used Specifiers </vt:lpstr>
      <vt:lpstr>FormatDemo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101 - COMPUTER PROGRAMMING I Mathematical Functions, Characters, and Strings </dc:title>
  <dc:creator/>
  <cp:keywords/>
  <cp:lastModifiedBy/>
  <cp:revision>2</cp:revision>
  <dcterms:created xsi:type="dcterms:W3CDTF">2015-09-11T13:16:30Z</dcterms:created>
  <dcterms:modified xsi:type="dcterms:W3CDTF">2023-10-23T10:07:46Z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0x0101009B36D482A04D8B42B388070C1E507ADA</vt:lpwstr>
  </property>
</Properties>
</file>