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6.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52.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55"/>
  </p:notesMasterIdLst>
  <p:handoutMasterIdLst>
    <p:handoutMasterId r:id="rId56"/>
  </p:handoutMasterIdLst>
  <p:sldIdLst>
    <p:sldId id="256" r:id="rId3"/>
    <p:sldId id="30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7" r:id="rId49"/>
    <p:sldId id="302" r:id="rId50"/>
    <p:sldId id="303" r:id="rId51"/>
    <p:sldId id="301" r:id="rId52"/>
    <p:sldId id="304" r:id="rId53"/>
    <p:sldId id="305" r:id="rId5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581" autoAdjust="0"/>
  </p:normalViewPr>
  <p:slideViewPr>
    <p:cSldViewPr>
      <p:cViewPr varScale="1">
        <p:scale>
          <a:sx n="53" d="100"/>
          <a:sy n="53" d="100"/>
        </p:scale>
        <p:origin x="854" y="29"/>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customXml" Target="../customXml/item2.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23-Oct-18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23-Oct-18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552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6399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210965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ml/RepeatAdditionQuiz.bat" TargetMode="External"/><Relationship Id="rId2" Type="http://schemas.openxmlformats.org/officeDocument/2006/relationships/hyperlink" Target="html/RepeatAdditionQuiz.html" TargetMode="External"/><Relationship Id="rId1" Type="http://schemas.openxmlformats.org/officeDocument/2006/relationships/slideLayout" Target="../slideLayouts/slideLayout2.xml"/><Relationship Id="rId6" Type="http://schemas.openxmlformats.org/officeDocument/2006/relationships/hyperlink" Target="http://www.cs.armstrong.edu/liang/javaslidenote.doc" TargetMode="External"/><Relationship Id="rId5" Type="http://schemas.openxmlformats.org/officeDocument/2006/relationships/hyperlink" Target="http://www.cs.armstrong.edu/liang/intro10e/html/RepeatAdditionQuiz.html" TargetMode="Externa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8" Type="http://schemas.openxmlformats.org/officeDocument/2006/relationships/hyperlink" Target="http://www.cs.armstrong.edu/liang/intro10e/html/GuessNumber.html" TargetMode="External"/><Relationship Id="rId3" Type="http://schemas.openxmlformats.org/officeDocument/2006/relationships/hyperlink" Target="html/GuessNumberOneTime.bat" TargetMode="External"/><Relationship Id="rId7" Type="http://schemas.openxmlformats.org/officeDocument/2006/relationships/hyperlink" Target="http://www.cs.armstrong.edu/liang/intro10e/html/GuessNumberOneTime.html" TargetMode="External"/><Relationship Id="rId2" Type="http://schemas.openxmlformats.org/officeDocument/2006/relationships/hyperlink" Target="html/GuessNumberOneTime.html" TargetMode="External"/><Relationship Id="rId1" Type="http://schemas.openxmlformats.org/officeDocument/2006/relationships/slideLayout" Target="../slideLayouts/slideLayout2.xml"/><Relationship Id="rId6" Type="http://schemas.openxmlformats.org/officeDocument/2006/relationships/hyperlink" Target="html/GuessNumber.bat" TargetMode="External"/><Relationship Id="rId5" Type="http://schemas.openxmlformats.org/officeDocument/2006/relationships/hyperlink" Target="html/GuessNumber.html" TargetMode="Externa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hyperlink" Target="html/SubtractionQuizLoop.bat" TargetMode="External"/><Relationship Id="rId2" Type="http://schemas.openxmlformats.org/officeDocument/2006/relationships/hyperlink" Target="html/SubtractionQuizLoop.html" TargetMode="External"/><Relationship Id="rId1" Type="http://schemas.openxmlformats.org/officeDocument/2006/relationships/slideLayout" Target="../slideLayouts/slideLayout2.xml"/><Relationship Id="rId6" Type="http://schemas.openxmlformats.org/officeDocument/2006/relationships/hyperlink" Target="http://www.cs.armstrong.edu/liang/animation/web/java10e/Listing5_1.html" TargetMode="External"/><Relationship Id="rId5" Type="http://schemas.openxmlformats.org/officeDocument/2006/relationships/hyperlink" Target="http://www.cs.armstrong.edu/liang/intro10e/html/SubtractionQuizLoop.html" TargetMode="Externa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ml/SentinelValue.bat" TargetMode="External"/><Relationship Id="rId2" Type="http://schemas.openxmlformats.org/officeDocument/2006/relationships/hyperlink" Target="html/SentinelValue.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SentinelValue.html" TargetMode="Externa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MultiplicationTable.bat" TargetMode="External"/><Relationship Id="rId2" Type="http://schemas.openxmlformats.org/officeDocument/2006/relationships/hyperlink" Target="html/MultiplicationTable.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MultiplicationTable.html" TargetMode="External"/><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3" Type="http://schemas.openxmlformats.org/officeDocument/2006/relationships/hyperlink" Target="html/TestSum.bat" TargetMode="External"/><Relationship Id="rId2" Type="http://schemas.openxmlformats.org/officeDocument/2006/relationships/hyperlink" Target="html/TestSum.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TestSum.html" TargetMode="External"/><Relationship Id="rId4" Type="http://schemas.openxmlformats.org/officeDocument/2006/relationships/image" Target="../media/image5.wmf"/></Relationships>
</file>

<file path=ppt/slides/_rels/slide42.xml.rels><?xml version="1.0" encoding="UTF-8" standalone="yes"?>
<Relationships xmlns="http://schemas.openxmlformats.org/package/2006/relationships"><Relationship Id="rId3" Type="http://schemas.openxmlformats.org/officeDocument/2006/relationships/hyperlink" Target="html/GreatestCommonDivisor.bat" TargetMode="External"/><Relationship Id="rId2" Type="http://schemas.openxmlformats.org/officeDocument/2006/relationships/hyperlink" Target="html/GreatestCommonDiviso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GreatestCommonDivisor.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ml/FutureTuition.bat" TargetMode="External"/><Relationship Id="rId2" Type="http://schemas.openxmlformats.org/officeDocument/2006/relationships/hyperlink" Target="html/FutureTuition.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FutureTuition.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ml/Dec2Hex.html" TargetMode="External"/><Relationship Id="rId7" Type="http://schemas.openxmlformats.org/officeDocument/2006/relationships/hyperlink" Target="http://www.cs.armstrong.edu/liang/intro10e/html/Dec2Hex.html"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hyperlink" Target="html/Dec2Hex.bat"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ml/MonteCarloSimulation.html" TargetMode="External"/><Relationship Id="rId7" Type="http://schemas.openxmlformats.org/officeDocument/2006/relationships/hyperlink" Target="http://www.cs.armstrong.edu/liang/intro10e/html/MonteCarloSimulation.html"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hyperlink" Target="html/MonteCarloSimulation.ba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www.cs.armstrong.edu/liang/intro10e/html/TestContinue.html" TargetMode="External"/><Relationship Id="rId3" Type="http://schemas.openxmlformats.org/officeDocument/2006/relationships/hyperlink" Target="html/TestContinue.html" TargetMode="External"/><Relationship Id="rId7" Type="http://schemas.openxmlformats.org/officeDocument/2006/relationships/hyperlink" Target="http://www.cs.armstrong.edu/liang/intro10e/html/TestBreak.html" TargetMode="External"/><Relationship Id="rId2" Type="http://schemas.openxmlformats.org/officeDocument/2006/relationships/hyperlink" Target="html/TestBreak.html" TargetMode="External"/><Relationship Id="rId1" Type="http://schemas.openxmlformats.org/officeDocument/2006/relationships/slideLayout" Target="../slideLayouts/slideLayout2.xml"/><Relationship Id="rId6" Type="http://schemas.openxmlformats.org/officeDocument/2006/relationships/hyperlink" Target="html/TestContinue.bat" TargetMode="External"/><Relationship Id="rId5" Type="http://schemas.openxmlformats.org/officeDocument/2006/relationships/image" Target="../media/image5.wmf"/><Relationship Id="rId4" Type="http://schemas.openxmlformats.org/officeDocument/2006/relationships/hyperlink" Target="html/TestBreak.bat"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ml/GuessNumberUsingBreak.bat" TargetMode="External"/><Relationship Id="rId2" Type="http://schemas.openxmlformats.org/officeDocument/2006/relationships/hyperlink" Target="html/GuessNumberUsingBreak.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GuessNumber.html" TargetMode="External"/><Relationship Id="rId4" Type="http://schemas.openxmlformats.org/officeDocument/2006/relationships/image" Target="../media/image5.wmf"/></Relationships>
</file>

<file path=ppt/slides/_rels/slide52.xml.rels><?xml version="1.0" encoding="UTF-8" standalone="yes"?>
<Relationships xmlns="http://schemas.openxmlformats.org/package/2006/relationships"><Relationship Id="rId3" Type="http://schemas.openxmlformats.org/officeDocument/2006/relationships/hyperlink" Target="html/PrimeNumber.bat" TargetMode="External"/><Relationship Id="rId2" Type="http://schemas.openxmlformats.org/officeDocument/2006/relationships/hyperlink" Target="html/PrimeNumbe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PrimeNumber.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a:t>CSE </a:t>
            </a:r>
            <a:r>
              <a:rPr lang="it-IT" dirty="0" smtClean="0"/>
              <a:t>101 - COMPUTER </a:t>
            </a:r>
            <a:r>
              <a:rPr lang="it-IT" dirty="0"/>
              <a:t>PROGRAMMING </a:t>
            </a:r>
            <a:r>
              <a:rPr lang="it-IT" dirty="0" smtClean="0"/>
              <a:t>I</a:t>
            </a:r>
            <a:br>
              <a:rPr lang="it-IT" dirty="0" smtClean="0"/>
            </a:br>
            <a:r>
              <a:rPr lang="en-US" dirty="0" smtClean="0"/>
              <a:t>Repetition</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dirty="0"/>
              <a:t>Joseph LEDET</a:t>
            </a:r>
          </a:p>
          <a:p>
            <a:r>
              <a:rPr lang="en-US" dirty="0"/>
              <a:t>Department of Computer Engineering</a:t>
            </a:r>
          </a:p>
          <a:p>
            <a:r>
              <a:rPr lang="en-US" dirty="0" err="1"/>
              <a:t>Akdeniz</a:t>
            </a:r>
            <a:r>
              <a:rPr lang="en-US" dirty="0"/>
              <a:t> University</a:t>
            </a:r>
          </a:p>
          <a:p>
            <a:r>
              <a:rPr lang="en-US" dirty="0"/>
              <a:t>josephledet@akdeniz.edu.tr </a:t>
            </a:r>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3B8D62-1B78-4A41-AE3A-317C75705170}" type="slidenum">
              <a:rPr lang="en-US" altLang="en-US" sz="1400"/>
              <a:pPr>
                <a:spcBef>
                  <a:spcPct val="0"/>
                </a:spcBef>
                <a:buClrTx/>
                <a:buSzTx/>
                <a:buFontTx/>
                <a:buNone/>
              </a:pPr>
              <a:t>10</a:t>
            </a:fld>
            <a:endParaRPr lang="en-US" altLang="en-US" sz="1400"/>
          </a:p>
        </p:txBody>
      </p:sp>
      <p:sp>
        <p:nvSpPr>
          <p:cNvPr id="11267" name="Rectangle 2"/>
          <p:cNvSpPr>
            <a:spLocks noGrp="1" noChangeArrowheads="1"/>
          </p:cNvSpPr>
          <p:nvPr>
            <p:ph type="title"/>
          </p:nvPr>
        </p:nvSpPr>
        <p:spPr>
          <a:xfrm>
            <a:off x="2208212" y="228600"/>
            <a:ext cx="7772400" cy="762000"/>
          </a:xfrm>
        </p:spPr>
        <p:txBody>
          <a:bodyPr/>
          <a:lstStyle/>
          <a:p>
            <a:r>
              <a:rPr lang="en-US" altLang="en-US" smtClean="0"/>
              <a:t>Trace while Loop, cont.</a:t>
            </a:r>
          </a:p>
        </p:txBody>
      </p:sp>
      <p:sp>
        <p:nvSpPr>
          <p:cNvPr id="11268"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p:cNvSpPr>
            <a:spLocks noChangeArrowheads="1"/>
          </p:cNvSpPr>
          <p:nvPr/>
        </p:nvSpPr>
        <p:spPr bwMode="auto">
          <a:xfrm>
            <a:off x="1751012" y="1447800"/>
            <a:ext cx="5334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1270"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AutoShape 6"/>
          <p:cNvSpPr>
            <a:spLocks noChangeArrowheads="1"/>
          </p:cNvSpPr>
          <p:nvPr/>
        </p:nvSpPr>
        <p:spPr bwMode="auto">
          <a:xfrm>
            <a:off x="6780213" y="1219201"/>
            <a:ext cx="3533775" cy="384175"/>
          </a:xfrm>
          <a:prstGeom prst="wedgeRoundRectCallout">
            <a:avLst>
              <a:gd name="adj1" fmla="val -46676"/>
              <a:gd name="adj2" fmla="val 2183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11272" name="Rectangle 8"/>
          <p:cNvSpPr>
            <a:spLocks noChangeArrowheads="1"/>
          </p:cNvSpPr>
          <p:nvPr/>
        </p:nvSpPr>
        <p:spPr bwMode="auto">
          <a:xfrm>
            <a:off x="1831975" y="2204864"/>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3" name="Rectangle 9"/>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008426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33C35E-F78E-4EB1-9323-23C0826440A1}" type="slidenum">
              <a:rPr lang="en-US" altLang="en-US" sz="1400"/>
              <a:pPr>
                <a:spcBef>
                  <a:spcPct val="0"/>
                </a:spcBef>
                <a:buClrTx/>
                <a:buSzTx/>
                <a:buFontTx/>
                <a:buNone/>
              </a:pPr>
              <a:t>11</a:t>
            </a:fld>
            <a:endParaRPr lang="en-US" altLang="en-US" sz="1400"/>
          </a:p>
        </p:txBody>
      </p:sp>
      <p:sp>
        <p:nvSpPr>
          <p:cNvPr id="12291" name="Rectangle 2"/>
          <p:cNvSpPr>
            <a:spLocks noGrp="1" noChangeArrowheads="1"/>
          </p:cNvSpPr>
          <p:nvPr>
            <p:ph type="title"/>
          </p:nvPr>
        </p:nvSpPr>
        <p:spPr>
          <a:xfrm>
            <a:off x="2208212" y="228600"/>
            <a:ext cx="7772400" cy="762000"/>
          </a:xfrm>
        </p:spPr>
        <p:txBody>
          <a:bodyPr/>
          <a:lstStyle/>
          <a:p>
            <a:r>
              <a:rPr lang="en-US" altLang="en-US" smtClean="0"/>
              <a:t>Trace while Loop, cont.</a:t>
            </a:r>
          </a:p>
        </p:txBody>
      </p:sp>
      <p:sp>
        <p:nvSpPr>
          <p:cNvPr id="12292"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p:cNvSpPr>
            <a:spLocks noChangeArrowheads="1"/>
          </p:cNvSpPr>
          <p:nvPr/>
        </p:nvSpPr>
        <p:spPr bwMode="auto">
          <a:xfrm>
            <a:off x="1751012" y="1447800"/>
            <a:ext cx="5334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2294"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AutoShape 6"/>
          <p:cNvSpPr>
            <a:spLocks noChangeArrowheads="1"/>
          </p:cNvSpPr>
          <p:nvPr/>
        </p:nvSpPr>
        <p:spPr bwMode="auto">
          <a:xfrm>
            <a:off x="6780212" y="1219200"/>
            <a:ext cx="3538538" cy="635000"/>
          </a:xfrm>
          <a:prstGeom prst="wedgeRoundRectCallout">
            <a:avLst>
              <a:gd name="adj1" fmla="val -58986"/>
              <a:gd name="adj2" fmla="val 1635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1 now</a:t>
            </a:r>
          </a:p>
        </p:txBody>
      </p:sp>
      <p:sp>
        <p:nvSpPr>
          <p:cNvPr id="12296" name="Rectangle 7"/>
          <p:cNvSpPr>
            <a:spLocks noChangeArrowheads="1"/>
          </p:cNvSpPr>
          <p:nvPr/>
        </p:nvSpPr>
        <p:spPr bwMode="auto">
          <a:xfrm>
            <a:off x="1831975" y="2564904"/>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7"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51221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C6595A-E35B-4E93-854E-98AAD7C0B2A8}" type="slidenum">
              <a:rPr lang="en-US" altLang="en-US" sz="1400"/>
              <a:pPr>
                <a:spcBef>
                  <a:spcPct val="0"/>
                </a:spcBef>
                <a:buClrTx/>
                <a:buSzTx/>
                <a:buFontTx/>
                <a:buNone/>
              </a:pPr>
              <a:t>12</a:t>
            </a:fld>
            <a:endParaRPr lang="en-US" altLang="en-US" sz="1400"/>
          </a:p>
        </p:txBody>
      </p:sp>
      <p:sp>
        <p:nvSpPr>
          <p:cNvPr id="13315" name="Rectangle 2"/>
          <p:cNvSpPr>
            <a:spLocks noGrp="1" noChangeArrowheads="1"/>
          </p:cNvSpPr>
          <p:nvPr>
            <p:ph type="title"/>
          </p:nvPr>
        </p:nvSpPr>
        <p:spPr>
          <a:xfrm>
            <a:off x="2208212" y="228600"/>
            <a:ext cx="7772400" cy="762000"/>
          </a:xfrm>
        </p:spPr>
        <p:txBody>
          <a:bodyPr/>
          <a:lstStyle/>
          <a:p>
            <a:r>
              <a:rPr lang="en-US" altLang="en-US" smtClean="0"/>
              <a:t>Trace while Loop, cont.</a:t>
            </a:r>
          </a:p>
        </p:txBody>
      </p:sp>
      <p:sp>
        <p:nvSpPr>
          <p:cNvPr id="13316"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p:cNvSpPr>
            <a:spLocks noChangeArrowheads="1"/>
          </p:cNvSpPr>
          <p:nvPr/>
        </p:nvSpPr>
        <p:spPr bwMode="auto">
          <a:xfrm>
            <a:off x="1751012" y="1447800"/>
            <a:ext cx="5334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3318"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AutoShape 6"/>
          <p:cNvSpPr>
            <a:spLocks noChangeArrowheads="1"/>
          </p:cNvSpPr>
          <p:nvPr/>
        </p:nvSpPr>
        <p:spPr bwMode="auto">
          <a:xfrm>
            <a:off x="6780212" y="1219200"/>
            <a:ext cx="3538538" cy="635000"/>
          </a:xfrm>
          <a:prstGeom prst="wedgeRoundRectCallout">
            <a:avLst>
              <a:gd name="adj1" fmla="val -62915"/>
              <a:gd name="adj2" fmla="val 361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t>(count &lt; 2) is still true since count is 1</a:t>
            </a:r>
          </a:p>
        </p:txBody>
      </p:sp>
      <p:sp>
        <p:nvSpPr>
          <p:cNvPr id="13320" name="Rectangle 7"/>
          <p:cNvSpPr>
            <a:spLocks noChangeArrowheads="1"/>
          </p:cNvSpPr>
          <p:nvPr/>
        </p:nvSpPr>
        <p:spPr bwMode="auto">
          <a:xfrm>
            <a:off x="1831975" y="1772816"/>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1"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801587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E7F99B-449F-44EC-AA30-83A7F79539D0}" type="slidenum">
              <a:rPr lang="en-US" altLang="en-US" sz="1400"/>
              <a:pPr>
                <a:spcBef>
                  <a:spcPct val="0"/>
                </a:spcBef>
                <a:buClrTx/>
                <a:buSzTx/>
                <a:buFontTx/>
                <a:buNone/>
              </a:pPr>
              <a:t>13</a:t>
            </a:fld>
            <a:endParaRPr lang="en-US" altLang="en-US" sz="1400"/>
          </a:p>
        </p:txBody>
      </p:sp>
      <p:sp>
        <p:nvSpPr>
          <p:cNvPr id="14339" name="Rectangle 2"/>
          <p:cNvSpPr>
            <a:spLocks noGrp="1" noChangeArrowheads="1"/>
          </p:cNvSpPr>
          <p:nvPr>
            <p:ph type="title"/>
          </p:nvPr>
        </p:nvSpPr>
        <p:spPr>
          <a:xfrm>
            <a:off x="2208212" y="228600"/>
            <a:ext cx="7772400" cy="762000"/>
          </a:xfrm>
        </p:spPr>
        <p:txBody>
          <a:bodyPr/>
          <a:lstStyle/>
          <a:p>
            <a:r>
              <a:rPr lang="en-US" altLang="en-US" smtClean="0"/>
              <a:t>Trace while Loop, cont.</a:t>
            </a:r>
          </a:p>
        </p:txBody>
      </p:sp>
      <p:sp>
        <p:nvSpPr>
          <p:cNvPr id="14340"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p:cNvSpPr>
            <a:spLocks noChangeArrowheads="1"/>
          </p:cNvSpPr>
          <p:nvPr/>
        </p:nvSpPr>
        <p:spPr bwMode="auto">
          <a:xfrm>
            <a:off x="1751012" y="1447800"/>
            <a:ext cx="5334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4342"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AutoShape 6"/>
          <p:cNvSpPr>
            <a:spLocks noChangeArrowheads="1"/>
          </p:cNvSpPr>
          <p:nvPr/>
        </p:nvSpPr>
        <p:spPr bwMode="auto">
          <a:xfrm>
            <a:off x="6780212" y="1219200"/>
            <a:ext cx="3538538" cy="635000"/>
          </a:xfrm>
          <a:prstGeom prst="wedgeRoundRectCallout">
            <a:avLst>
              <a:gd name="adj1" fmla="val -59743"/>
              <a:gd name="adj2" fmla="val 1012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14344" name="Rectangle 7"/>
          <p:cNvSpPr>
            <a:spLocks noChangeArrowheads="1"/>
          </p:cNvSpPr>
          <p:nvPr/>
        </p:nvSpPr>
        <p:spPr bwMode="auto">
          <a:xfrm>
            <a:off x="1831975" y="2204864"/>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5"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96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F4E059-0EC8-4B17-AA40-EF583DBB7EA1}" type="slidenum">
              <a:rPr lang="en-US" altLang="en-US" sz="1400"/>
              <a:pPr>
                <a:spcBef>
                  <a:spcPct val="0"/>
                </a:spcBef>
                <a:buClrTx/>
                <a:buSzTx/>
                <a:buFontTx/>
                <a:buNone/>
              </a:pPr>
              <a:t>14</a:t>
            </a:fld>
            <a:endParaRPr lang="en-US" altLang="en-US" sz="1400"/>
          </a:p>
        </p:txBody>
      </p:sp>
      <p:sp>
        <p:nvSpPr>
          <p:cNvPr id="15363" name="Rectangle 2"/>
          <p:cNvSpPr>
            <a:spLocks noGrp="1" noChangeArrowheads="1"/>
          </p:cNvSpPr>
          <p:nvPr>
            <p:ph type="title"/>
          </p:nvPr>
        </p:nvSpPr>
        <p:spPr>
          <a:xfrm>
            <a:off x="2208212" y="228600"/>
            <a:ext cx="7772400" cy="762000"/>
          </a:xfrm>
        </p:spPr>
        <p:txBody>
          <a:bodyPr/>
          <a:lstStyle/>
          <a:p>
            <a:r>
              <a:rPr lang="en-US" altLang="en-US" smtClean="0"/>
              <a:t>Trace while Loop, cont.</a:t>
            </a:r>
          </a:p>
        </p:txBody>
      </p:sp>
      <p:sp>
        <p:nvSpPr>
          <p:cNvPr id="15364"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p:cNvSpPr>
            <a:spLocks noChangeArrowheads="1"/>
          </p:cNvSpPr>
          <p:nvPr/>
        </p:nvSpPr>
        <p:spPr bwMode="auto">
          <a:xfrm>
            <a:off x="1751012" y="1447800"/>
            <a:ext cx="5334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5366"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AutoShape 6"/>
          <p:cNvSpPr>
            <a:spLocks noChangeArrowheads="1"/>
          </p:cNvSpPr>
          <p:nvPr/>
        </p:nvSpPr>
        <p:spPr bwMode="auto">
          <a:xfrm>
            <a:off x="6780212" y="1219200"/>
            <a:ext cx="3538538" cy="635000"/>
          </a:xfrm>
          <a:prstGeom prst="wedgeRoundRectCallout">
            <a:avLst>
              <a:gd name="adj1" fmla="val -58513"/>
              <a:gd name="adj2" fmla="val 16428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Increase count by 1</a:t>
            </a:r>
          </a:p>
          <a:p>
            <a:pPr algn="ctr">
              <a:spcBef>
                <a:spcPct val="0"/>
              </a:spcBef>
              <a:buClrTx/>
              <a:buSzTx/>
              <a:buFontTx/>
              <a:buNone/>
            </a:pPr>
            <a:r>
              <a:rPr lang="en-US" altLang="en-US" sz="1800"/>
              <a:t>count is 2 now</a:t>
            </a:r>
          </a:p>
        </p:txBody>
      </p:sp>
      <p:sp>
        <p:nvSpPr>
          <p:cNvPr id="15368" name="Rectangle 8"/>
          <p:cNvSpPr>
            <a:spLocks noChangeArrowheads="1"/>
          </p:cNvSpPr>
          <p:nvPr/>
        </p:nvSpPr>
        <p:spPr bwMode="auto">
          <a:xfrm>
            <a:off x="1792287" y="2564904"/>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9"/>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103745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73D603-D646-47AB-9171-6441682240C7}" type="slidenum">
              <a:rPr lang="en-US" altLang="en-US" sz="1400"/>
              <a:pPr>
                <a:spcBef>
                  <a:spcPct val="0"/>
                </a:spcBef>
                <a:buClrTx/>
                <a:buSzTx/>
                <a:buFontTx/>
                <a:buNone/>
              </a:pPr>
              <a:t>15</a:t>
            </a:fld>
            <a:endParaRPr lang="en-US" altLang="en-US" sz="1400"/>
          </a:p>
        </p:txBody>
      </p:sp>
      <p:sp>
        <p:nvSpPr>
          <p:cNvPr id="16387" name="Rectangle 2"/>
          <p:cNvSpPr>
            <a:spLocks noGrp="1" noChangeArrowheads="1"/>
          </p:cNvSpPr>
          <p:nvPr>
            <p:ph type="title"/>
          </p:nvPr>
        </p:nvSpPr>
        <p:spPr>
          <a:xfrm>
            <a:off x="2208212" y="228600"/>
            <a:ext cx="7772400" cy="762000"/>
          </a:xfrm>
        </p:spPr>
        <p:txBody>
          <a:bodyPr/>
          <a:lstStyle/>
          <a:p>
            <a:r>
              <a:rPr lang="en-US" altLang="en-US" smtClean="0"/>
              <a:t>Trace while Loop, cont.</a:t>
            </a:r>
          </a:p>
        </p:txBody>
      </p:sp>
      <p:sp>
        <p:nvSpPr>
          <p:cNvPr id="16388"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p:cNvSpPr>
            <a:spLocks noChangeArrowheads="1"/>
          </p:cNvSpPr>
          <p:nvPr/>
        </p:nvSpPr>
        <p:spPr bwMode="auto">
          <a:xfrm>
            <a:off x="1751012" y="1447800"/>
            <a:ext cx="5334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6390"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AutoShape 6"/>
          <p:cNvSpPr>
            <a:spLocks noChangeArrowheads="1"/>
          </p:cNvSpPr>
          <p:nvPr/>
        </p:nvSpPr>
        <p:spPr bwMode="auto">
          <a:xfrm>
            <a:off x="6784976" y="1201738"/>
            <a:ext cx="3538537" cy="635000"/>
          </a:xfrm>
          <a:prstGeom prst="wedgeRoundRectCallout">
            <a:avLst>
              <a:gd name="adj1" fmla="val -68971"/>
              <a:gd name="adj2" fmla="val 513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false since count is 2 now</a:t>
            </a:r>
          </a:p>
        </p:txBody>
      </p:sp>
      <p:sp>
        <p:nvSpPr>
          <p:cNvPr id="16392" name="Rectangle 7"/>
          <p:cNvSpPr>
            <a:spLocks noChangeArrowheads="1"/>
          </p:cNvSpPr>
          <p:nvPr/>
        </p:nvSpPr>
        <p:spPr bwMode="auto">
          <a:xfrm>
            <a:off x="1831975" y="1820689"/>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453848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12F2F0-0BF9-4BE2-925E-7726A8889F51}" type="slidenum">
              <a:rPr lang="en-US" altLang="en-US" sz="1400"/>
              <a:pPr>
                <a:spcBef>
                  <a:spcPct val="0"/>
                </a:spcBef>
                <a:buClrTx/>
                <a:buSzTx/>
                <a:buFontTx/>
                <a:buNone/>
              </a:pPr>
              <a:t>16</a:t>
            </a:fld>
            <a:endParaRPr lang="en-US" altLang="en-US" sz="1400"/>
          </a:p>
        </p:txBody>
      </p:sp>
      <p:sp>
        <p:nvSpPr>
          <p:cNvPr id="17411" name="Rectangle 2"/>
          <p:cNvSpPr>
            <a:spLocks noGrp="1" noChangeArrowheads="1"/>
          </p:cNvSpPr>
          <p:nvPr>
            <p:ph type="title"/>
          </p:nvPr>
        </p:nvSpPr>
        <p:spPr>
          <a:xfrm>
            <a:off x="2208212" y="228600"/>
            <a:ext cx="7772400" cy="762000"/>
          </a:xfrm>
        </p:spPr>
        <p:txBody>
          <a:bodyPr/>
          <a:lstStyle/>
          <a:p>
            <a:r>
              <a:rPr lang="en-US" altLang="en-US" smtClean="0"/>
              <a:t>Trace while Loop</a:t>
            </a:r>
          </a:p>
        </p:txBody>
      </p:sp>
      <p:sp>
        <p:nvSpPr>
          <p:cNvPr id="17412"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p:cNvSpPr>
            <a:spLocks noChangeArrowheads="1"/>
          </p:cNvSpPr>
          <p:nvPr/>
        </p:nvSpPr>
        <p:spPr bwMode="auto">
          <a:xfrm>
            <a:off x="1751012" y="1447800"/>
            <a:ext cx="5334000" cy="228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a:p>
            <a:pPr>
              <a:lnSpc>
                <a:spcPct val="90000"/>
              </a:lnSpc>
              <a:spcBef>
                <a:spcPct val="50000"/>
              </a:spcBef>
              <a:buClr>
                <a:schemeClr val="tx2"/>
              </a:buClr>
              <a:buSzPct val="75000"/>
              <a:buFont typeface="Monotype Sorts" pitchFamily="2" charset="2"/>
              <a:buNone/>
              <a:defRPr/>
            </a:pPr>
            <a:endParaRPr lang="en-US" dirty="0">
              <a:solidFill>
                <a:schemeClr val="bg2"/>
              </a:solidFill>
              <a:cs typeface="Courier New" pitchFamily="49" charset="0"/>
            </a:endParaRPr>
          </a:p>
        </p:txBody>
      </p:sp>
      <p:sp>
        <p:nvSpPr>
          <p:cNvPr id="17414"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AutoShape 6"/>
          <p:cNvSpPr>
            <a:spLocks noChangeArrowheads="1"/>
          </p:cNvSpPr>
          <p:nvPr/>
        </p:nvSpPr>
        <p:spPr bwMode="auto">
          <a:xfrm>
            <a:off x="6784976" y="1201738"/>
            <a:ext cx="3538537" cy="635000"/>
          </a:xfrm>
          <a:prstGeom prst="wedgeRoundRectCallout">
            <a:avLst>
              <a:gd name="adj1" fmla="val -65042"/>
              <a:gd name="adj2" fmla="val 28578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loop exits. Execute the next statement after the loop.</a:t>
            </a:r>
          </a:p>
        </p:txBody>
      </p:sp>
      <p:sp>
        <p:nvSpPr>
          <p:cNvPr id="17416" name="Rectangle 8"/>
          <p:cNvSpPr>
            <a:spLocks noChangeArrowheads="1"/>
          </p:cNvSpPr>
          <p:nvPr/>
        </p:nvSpPr>
        <p:spPr bwMode="auto">
          <a:xfrm>
            <a:off x="1831975" y="3356992"/>
            <a:ext cx="51435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9"/>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524469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9465C3-C677-42A9-ADC3-9BB97F5A1ABA}" type="slidenum">
              <a:rPr lang="en-US" altLang="en-US" sz="1400"/>
              <a:pPr>
                <a:spcBef>
                  <a:spcPct val="0"/>
                </a:spcBef>
                <a:buClrTx/>
                <a:buSzTx/>
                <a:buFontTx/>
                <a:buNone/>
              </a:pPr>
              <a:t>17</a:t>
            </a:fld>
            <a:endParaRPr lang="en-US" altLang="en-US" sz="1400"/>
          </a:p>
        </p:txBody>
      </p:sp>
      <p:sp>
        <p:nvSpPr>
          <p:cNvPr id="18435" name="Rectangle 2"/>
          <p:cNvSpPr>
            <a:spLocks noGrp="1" noChangeArrowheads="1"/>
          </p:cNvSpPr>
          <p:nvPr>
            <p:ph type="title"/>
          </p:nvPr>
        </p:nvSpPr>
        <p:spPr>
          <a:xfrm>
            <a:off x="1522412" y="241300"/>
            <a:ext cx="9144000" cy="628650"/>
          </a:xfrm>
        </p:spPr>
        <p:txBody>
          <a:bodyPr>
            <a:normAutofit fontScale="90000"/>
          </a:bodyPr>
          <a:lstStyle/>
          <a:p>
            <a:r>
              <a:rPr lang="en-US" altLang="en-US" sz="3600"/>
              <a:t>Problem: Repeat Addition Until Correct</a:t>
            </a:r>
            <a:endParaRPr lang="en-US" altLang="en-US"/>
          </a:p>
        </p:txBody>
      </p:sp>
      <p:sp>
        <p:nvSpPr>
          <p:cNvPr id="18436" name="Rectangle 3"/>
          <p:cNvSpPr>
            <a:spLocks noGrp="1" noChangeArrowheads="1"/>
          </p:cNvSpPr>
          <p:nvPr>
            <p:ph type="body" idx="1"/>
          </p:nvPr>
        </p:nvSpPr>
        <p:spPr>
          <a:xfrm>
            <a:off x="1831975" y="1508126"/>
            <a:ext cx="8534400" cy="2689225"/>
          </a:xfrm>
        </p:spPr>
        <p:txBody>
          <a:bodyPr/>
          <a:lstStyle/>
          <a:p>
            <a:pPr marL="0" indent="0">
              <a:spcBef>
                <a:spcPct val="100000"/>
              </a:spcBef>
              <a:buNone/>
            </a:pPr>
            <a:r>
              <a:rPr lang="en-US" altLang="en-US" smtClean="0"/>
              <a:t>Recall that Listing 3.1 AdditionQuiz.java gives a program that prompts the user to enter an answer for a question on addition of two single digits. Using a loop, you can now rewrite the program to let the user enter a new answer until it is correct.</a:t>
            </a:r>
          </a:p>
        </p:txBody>
      </p:sp>
      <p:sp>
        <p:nvSpPr>
          <p:cNvPr id="129032" name="AutoShape 8">
            <a:hlinkClick r:id="" action="ppaction://noaction" highlightClick="1"/>
          </p:cNvPr>
          <p:cNvSpPr>
            <a:spLocks noChangeArrowheads="1"/>
          </p:cNvSpPr>
          <p:nvPr/>
        </p:nvSpPr>
        <p:spPr bwMode="auto">
          <a:xfrm>
            <a:off x="3406776" y="5041900"/>
            <a:ext cx="33416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RepeatAdditionQuiz</a:t>
            </a:r>
            <a:endParaRPr lang="en-US">
              <a:solidFill>
                <a:schemeClr val="accent1"/>
              </a:solidFill>
            </a:endParaRPr>
          </a:p>
        </p:txBody>
      </p:sp>
      <p:pic>
        <p:nvPicPr>
          <p:cNvPr id="18438" name="Picture 9">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2" y="5041901"/>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9" name="AutoShape 12">
            <a:hlinkClick r:id="rId5" highlightClick="1"/>
          </p:cNvPr>
          <p:cNvSpPr>
            <a:spLocks noChangeArrowheads="1"/>
          </p:cNvSpPr>
          <p:nvPr/>
        </p:nvSpPr>
        <p:spPr bwMode="auto">
          <a:xfrm>
            <a:off x="2790825" y="500380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0" name="Rectangle 11"/>
          <p:cNvSpPr>
            <a:spLocks noChangeArrowheads="1"/>
          </p:cNvSpPr>
          <p:nvPr/>
        </p:nvSpPr>
        <p:spPr bwMode="auto">
          <a:xfrm>
            <a:off x="2906712" y="4235451"/>
            <a:ext cx="5875338" cy="677863"/>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t>IMPORTANT NOTE: If you cannot run the buttons, see </a:t>
            </a:r>
            <a:r>
              <a:rPr lang="en-US" altLang="en-US" sz="2000">
                <a:hlinkClick r:id="rId6"/>
              </a:rPr>
              <a:t>www.cs.armstrong.edu/liang/javaslidenote.doc</a:t>
            </a:r>
            <a:r>
              <a:rPr lang="en-US" altLang="en-US" sz="2000"/>
              <a:t>.</a:t>
            </a:r>
          </a:p>
        </p:txBody>
      </p:sp>
    </p:spTree>
    <p:extLst>
      <p:ext uri="{BB962C8B-B14F-4D97-AF65-F5344CB8AC3E}">
        <p14:creationId xmlns:p14="http://schemas.microsoft.com/office/powerpoint/2010/main" val="3260952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BD98D4-6C0D-43DB-95D9-07475713AD0C}" type="slidenum">
              <a:rPr lang="en-US" altLang="en-US" sz="1400"/>
              <a:pPr>
                <a:spcBef>
                  <a:spcPct val="0"/>
                </a:spcBef>
                <a:buClrTx/>
                <a:buSzTx/>
                <a:buFontTx/>
                <a:buNone/>
              </a:pPr>
              <a:t>18</a:t>
            </a:fld>
            <a:endParaRPr lang="en-US" altLang="en-US" sz="1400"/>
          </a:p>
        </p:txBody>
      </p:sp>
      <p:sp>
        <p:nvSpPr>
          <p:cNvPr id="19459" name="Rectangle 2"/>
          <p:cNvSpPr>
            <a:spLocks noGrp="1" noChangeArrowheads="1"/>
          </p:cNvSpPr>
          <p:nvPr>
            <p:ph type="title"/>
          </p:nvPr>
        </p:nvSpPr>
        <p:spPr>
          <a:xfrm>
            <a:off x="1522412" y="241300"/>
            <a:ext cx="9144000" cy="628650"/>
          </a:xfrm>
        </p:spPr>
        <p:txBody>
          <a:bodyPr>
            <a:normAutofit fontScale="90000"/>
          </a:bodyPr>
          <a:lstStyle/>
          <a:p>
            <a:r>
              <a:rPr lang="en-US" altLang="en-US" sz="3600"/>
              <a:t>Problem: Guessing Numbers</a:t>
            </a:r>
            <a:r>
              <a:rPr lang="en-US" altLang="en-US"/>
              <a:t> </a:t>
            </a:r>
          </a:p>
        </p:txBody>
      </p:sp>
      <p:sp>
        <p:nvSpPr>
          <p:cNvPr id="19460" name="Rectangle 3"/>
          <p:cNvSpPr>
            <a:spLocks noGrp="1" noChangeArrowheads="1"/>
          </p:cNvSpPr>
          <p:nvPr>
            <p:ph type="body" idx="1"/>
          </p:nvPr>
        </p:nvSpPr>
        <p:spPr>
          <a:xfrm>
            <a:off x="1831975" y="1009650"/>
            <a:ext cx="8534400" cy="4186238"/>
          </a:xfrm>
        </p:spPr>
        <p:txBody>
          <a:bodyPr/>
          <a:lstStyle/>
          <a:p>
            <a:pPr marL="0" indent="0">
              <a:spcBef>
                <a:spcPct val="100000"/>
              </a:spcBef>
              <a:buNone/>
            </a:pPr>
            <a:r>
              <a:rPr lang="en-US" altLang="en-US" smtClean="0"/>
              <a:t>Write a program that randomly generates an integer between </a:t>
            </a:r>
            <a:r>
              <a:rPr lang="en-US" altLang="en-US" u="sng" smtClean="0"/>
              <a:t>0</a:t>
            </a:r>
            <a:r>
              <a:rPr lang="en-US" altLang="en-US" smtClean="0"/>
              <a:t> and </a:t>
            </a:r>
            <a:r>
              <a:rPr lang="en-US" altLang="en-US" u="sng" smtClean="0"/>
              <a:t>100</a:t>
            </a:r>
            <a:r>
              <a:rPr lang="en-US" altLang="en-US" smtClean="0"/>
              <a:t>, inclusive. The program prompts the user to enter a number continuously until the number matches the randomly generated number. For each user input, the program tells the user whether the input is too low or too high, so the user can choose the next input intelligently. Here is a sample run: </a:t>
            </a:r>
          </a:p>
        </p:txBody>
      </p:sp>
      <p:sp>
        <p:nvSpPr>
          <p:cNvPr id="167940" name="AutoShape 4">
            <a:hlinkClick r:id="" action="ppaction://noaction" highlightClick="1"/>
          </p:cNvPr>
          <p:cNvSpPr>
            <a:spLocks noChangeArrowheads="1"/>
          </p:cNvSpPr>
          <p:nvPr/>
        </p:nvSpPr>
        <p:spPr bwMode="auto">
          <a:xfrm>
            <a:off x="3324226" y="5041900"/>
            <a:ext cx="33416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GuessNumberOneTime</a:t>
            </a:r>
            <a:endParaRPr lang="en-US">
              <a:solidFill>
                <a:schemeClr val="accent1"/>
              </a:solidFill>
            </a:endParaRPr>
          </a:p>
        </p:txBody>
      </p:sp>
      <p:pic>
        <p:nvPicPr>
          <p:cNvPr id="19462" name="Picture 5">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4662" y="5041901"/>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7942" name="AutoShape 6">
            <a:hlinkClick r:id="" action="ppaction://noaction" highlightClick="1"/>
          </p:cNvPr>
          <p:cNvSpPr>
            <a:spLocks noChangeArrowheads="1"/>
          </p:cNvSpPr>
          <p:nvPr/>
        </p:nvSpPr>
        <p:spPr bwMode="auto">
          <a:xfrm>
            <a:off x="3362326" y="5810250"/>
            <a:ext cx="33416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GuessNumber</a:t>
            </a:r>
            <a:endParaRPr lang="en-US">
              <a:solidFill>
                <a:schemeClr val="accent1"/>
              </a:solidFill>
            </a:endParaRPr>
          </a:p>
        </p:txBody>
      </p:sp>
      <p:pic>
        <p:nvPicPr>
          <p:cNvPr id="19464" name="Picture 7">
            <a:hlinkClick r:id="rId6"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2" y="5810251"/>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5" name="AutoShape 8">
            <a:hlinkClick r:id="rId7" highlightClick="1"/>
          </p:cNvPr>
          <p:cNvSpPr>
            <a:spLocks noChangeArrowheads="1"/>
          </p:cNvSpPr>
          <p:nvPr/>
        </p:nvSpPr>
        <p:spPr bwMode="auto">
          <a:xfrm>
            <a:off x="2790825" y="500380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6" name="AutoShape 9">
            <a:hlinkClick r:id="rId8" highlightClick="1"/>
          </p:cNvPr>
          <p:cNvSpPr>
            <a:spLocks noChangeArrowheads="1"/>
          </p:cNvSpPr>
          <p:nvPr/>
        </p:nvSpPr>
        <p:spPr bwMode="auto">
          <a:xfrm>
            <a:off x="2790825" y="57721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130501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3FBBF8-CDBF-418A-93C4-0F6CBDDF3472}" type="slidenum">
              <a:rPr lang="en-US" altLang="en-US" sz="1400"/>
              <a:pPr>
                <a:spcBef>
                  <a:spcPct val="0"/>
                </a:spcBef>
                <a:buClrTx/>
                <a:buSzTx/>
                <a:buFontTx/>
                <a:buNone/>
              </a:pPr>
              <a:t>19</a:t>
            </a:fld>
            <a:endParaRPr lang="en-US" altLang="en-US" sz="1400"/>
          </a:p>
        </p:txBody>
      </p:sp>
      <p:sp>
        <p:nvSpPr>
          <p:cNvPr id="20483" name="Rectangle 2"/>
          <p:cNvSpPr>
            <a:spLocks noGrp="1" noChangeArrowheads="1"/>
          </p:cNvSpPr>
          <p:nvPr>
            <p:ph type="title"/>
          </p:nvPr>
        </p:nvSpPr>
        <p:spPr>
          <a:xfrm>
            <a:off x="1522412" y="381000"/>
            <a:ext cx="9144000" cy="628650"/>
          </a:xfrm>
        </p:spPr>
        <p:txBody>
          <a:bodyPr>
            <a:normAutofit fontScale="90000"/>
          </a:bodyPr>
          <a:lstStyle/>
          <a:p>
            <a:r>
              <a:rPr lang="en-US" altLang="en-US" sz="3600"/>
              <a:t>Problem: An Advanced Math Learning Tool</a:t>
            </a:r>
            <a:r>
              <a:rPr lang="en-US" altLang="en-US"/>
              <a:t> </a:t>
            </a:r>
          </a:p>
        </p:txBody>
      </p:sp>
      <p:sp>
        <p:nvSpPr>
          <p:cNvPr id="20484" name="Rectangle 3"/>
          <p:cNvSpPr>
            <a:spLocks noGrp="1" noChangeArrowheads="1"/>
          </p:cNvSpPr>
          <p:nvPr>
            <p:ph type="body" idx="1"/>
          </p:nvPr>
        </p:nvSpPr>
        <p:spPr>
          <a:xfrm>
            <a:off x="1831975" y="1431925"/>
            <a:ext cx="8534400" cy="3187700"/>
          </a:xfrm>
        </p:spPr>
        <p:txBody>
          <a:bodyPr/>
          <a:lstStyle/>
          <a:p>
            <a:pPr marL="0" indent="0">
              <a:spcBef>
                <a:spcPct val="100000"/>
              </a:spcBef>
              <a:buNone/>
            </a:pPr>
            <a:r>
              <a:rPr lang="en-US" altLang="en-US" smtClean="0"/>
              <a:t>The Math subtraction learning tool program generates just one question for each run. You can use a loop to generate questions repeatedly. This example gives a program that generates five questions and reports the number of the correct answers after a student answers all five questions.</a:t>
            </a:r>
          </a:p>
        </p:txBody>
      </p:sp>
      <p:sp>
        <p:nvSpPr>
          <p:cNvPr id="154630" name="AutoShape 6">
            <a:hlinkClick r:id="" action="ppaction://noaction" highlightClick="1"/>
          </p:cNvPr>
          <p:cNvSpPr>
            <a:spLocks noChangeArrowheads="1"/>
          </p:cNvSpPr>
          <p:nvPr/>
        </p:nvSpPr>
        <p:spPr bwMode="auto">
          <a:xfrm>
            <a:off x="2978151" y="5349875"/>
            <a:ext cx="327183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SubtractionQuizLoop</a:t>
            </a:r>
            <a:endParaRPr lang="en-US">
              <a:solidFill>
                <a:schemeClr val="accent1"/>
              </a:solidFill>
            </a:endParaRPr>
          </a:p>
        </p:txBody>
      </p:sp>
      <p:pic>
        <p:nvPicPr>
          <p:cNvPr id="20486" name="Picture 7">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8587" y="5349876"/>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7" name="AutoShape 9">
            <a:hlinkClick r:id="rId5" highlightClick="1"/>
          </p:cNvPr>
          <p:cNvSpPr>
            <a:spLocks noChangeArrowheads="1"/>
          </p:cNvSpPr>
          <p:nvPr/>
        </p:nvSpPr>
        <p:spPr bwMode="auto">
          <a:xfrm>
            <a:off x="2368550" y="531018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 name="AutoShape 4">
            <a:hlinkClick r:id="rId6" highlightClick="1"/>
          </p:cNvPr>
          <p:cNvSpPr>
            <a:spLocks noChangeArrowheads="1"/>
          </p:cNvSpPr>
          <p:nvPr/>
        </p:nvSpPr>
        <p:spPr bwMode="auto">
          <a:xfrm>
            <a:off x="4865452" y="4993596"/>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defRPr/>
            </a:pPr>
            <a:r>
              <a:rPr lang="en-US" altLang="en-US" sz="2400" dirty="0">
                <a:latin typeface="Book Antiqua" pitchFamily="18" charset="0"/>
              </a:rPr>
              <a:t>Animation</a:t>
            </a:r>
            <a:endParaRPr lang="en-US" altLang="en-US" sz="2400" dirty="0"/>
          </a:p>
        </p:txBody>
      </p:sp>
    </p:spTree>
    <p:extLst>
      <p:ext uri="{BB962C8B-B14F-4D97-AF65-F5344CB8AC3E}">
        <p14:creationId xmlns:p14="http://schemas.microsoft.com/office/powerpoint/2010/main" val="1924846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tr-TR" dirty="0"/>
          </a:p>
        </p:txBody>
      </p:sp>
      <p:sp>
        <p:nvSpPr>
          <p:cNvPr id="3" name="Content Placeholder 2"/>
          <p:cNvSpPr>
            <a:spLocks noGrp="1"/>
          </p:cNvSpPr>
          <p:nvPr>
            <p:ph idx="1"/>
          </p:nvPr>
        </p:nvSpPr>
        <p:spPr/>
        <p:txBody>
          <a:bodyPr/>
          <a:lstStyle/>
          <a:p>
            <a:r>
              <a:rPr lang="en-US" dirty="0" smtClean="0"/>
              <a:t>Sometimes, we want programs to do the same thing multiple times</a:t>
            </a:r>
          </a:p>
          <a:p>
            <a:pPr lvl="1"/>
            <a:r>
              <a:rPr lang="en-US" dirty="0" smtClean="0"/>
              <a:t>Similar to a copy-paste in a text document</a:t>
            </a:r>
          </a:p>
          <a:p>
            <a:r>
              <a:rPr lang="en-US" dirty="0"/>
              <a:t>Sometimes, we want programs to do the same thing multiple times</a:t>
            </a:r>
          </a:p>
          <a:p>
            <a:pPr lvl="1"/>
            <a:r>
              <a:rPr lang="en-US" dirty="0" smtClean="0"/>
              <a:t>Similar to a copy-paste in a text document</a:t>
            </a:r>
          </a:p>
          <a:p>
            <a:r>
              <a:rPr lang="en-US" dirty="0"/>
              <a:t>Sometimes, we want programs to do the same thing multiple times</a:t>
            </a:r>
          </a:p>
          <a:p>
            <a:pPr lvl="1"/>
            <a:r>
              <a:rPr lang="en-US" dirty="0"/>
              <a:t>Similar to a copy-paste in a text document</a:t>
            </a:r>
          </a:p>
          <a:p>
            <a:pPr lvl="1"/>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tr-TR" smtClean="0"/>
              <a:t>2</a:t>
            </a:fld>
            <a:endParaRPr lang="tr-TR"/>
          </a:p>
        </p:txBody>
      </p:sp>
    </p:spTree>
    <p:extLst>
      <p:ext uri="{BB962C8B-B14F-4D97-AF65-F5344CB8AC3E}">
        <p14:creationId xmlns:p14="http://schemas.microsoft.com/office/powerpoint/2010/main" val="2390028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EF95FB-B4CC-439C-A71E-A35B03BFBA65}" type="slidenum">
              <a:rPr lang="en-US" altLang="en-US" sz="1400"/>
              <a:pPr>
                <a:spcBef>
                  <a:spcPct val="0"/>
                </a:spcBef>
                <a:buClrTx/>
                <a:buSzTx/>
                <a:buFontTx/>
                <a:buNone/>
              </a:pPr>
              <a:t>20</a:t>
            </a:fld>
            <a:endParaRPr lang="en-US" altLang="en-US" sz="1400"/>
          </a:p>
        </p:txBody>
      </p:sp>
      <p:sp>
        <p:nvSpPr>
          <p:cNvPr id="21507" name="Rectangle 2"/>
          <p:cNvSpPr>
            <a:spLocks noGrp="1" noChangeArrowheads="1"/>
          </p:cNvSpPr>
          <p:nvPr>
            <p:ph type="title"/>
          </p:nvPr>
        </p:nvSpPr>
        <p:spPr>
          <a:xfrm>
            <a:off x="1674812" y="228600"/>
            <a:ext cx="8763000" cy="895350"/>
          </a:xfrm>
        </p:spPr>
        <p:txBody>
          <a:bodyPr>
            <a:normAutofit fontScale="90000"/>
          </a:bodyPr>
          <a:lstStyle/>
          <a:p>
            <a:r>
              <a:rPr lang="en-US" altLang="en-US" smtClean="0"/>
              <a:t>Ending a Loop with a Sentinel Value </a:t>
            </a:r>
          </a:p>
        </p:txBody>
      </p:sp>
      <p:sp>
        <p:nvSpPr>
          <p:cNvPr id="21508" name="Rectangle 3"/>
          <p:cNvSpPr>
            <a:spLocks noGrp="1" noChangeArrowheads="1"/>
          </p:cNvSpPr>
          <p:nvPr>
            <p:ph type="body" idx="1"/>
          </p:nvPr>
        </p:nvSpPr>
        <p:spPr>
          <a:xfrm>
            <a:off x="1751013" y="1295401"/>
            <a:ext cx="8721725" cy="4092575"/>
          </a:xfrm>
        </p:spPr>
        <p:txBody>
          <a:bodyPr/>
          <a:lstStyle/>
          <a:p>
            <a:pPr marL="0" indent="0">
              <a:spcBef>
                <a:spcPct val="100000"/>
              </a:spcBef>
              <a:buNone/>
            </a:pPr>
            <a:r>
              <a:rPr lang="en-US" altLang="en-US" smtClean="0"/>
              <a:t>Often the number of times a loop is executed is not predetermined. You may use an input value to signify the end of the loop. Such a value is known as a </a:t>
            </a:r>
            <a:r>
              <a:rPr lang="en-US" altLang="en-US" i="1" smtClean="0"/>
              <a:t>sentinel value</a:t>
            </a:r>
            <a:r>
              <a:rPr lang="en-US" altLang="en-US" smtClean="0"/>
              <a:t>. </a:t>
            </a:r>
          </a:p>
          <a:p>
            <a:pPr marL="0" indent="0">
              <a:spcBef>
                <a:spcPct val="100000"/>
              </a:spcBef>
              <a:buNone/>
            </a:pPr>
            <a:r>
              <a:rPr lang="en-US" altLang="en-US" smtClean="0"/>
              <a:t>Write a program that reads and calculates the sum of an unspecified number of integers. The input 0 signifies the end of the input. </a:t>
            </a:r>
          </a:p>
        </p:txBody>
      </p:sp>
      <p:sp>
        <p:nvSpPr>
          <p:cNvPr id="87044" name="AutoShape 4">
            <a:hlinkClick r:id="" action="ppaction://noaction" highlightClick="1"/>
          </p:cNvPr>
          <p:cNvSpPr>
            <a:spLocks noChangeArrowheads="1"/>
          </p:cNvSpPr>
          <p:nvPr/>
        </p:nvSpPr>
        <p:spPr bwMode="auto">
          <a:xfrm>
            <a:off x="4268787" y="5734050"/>
            <a:ext cx="2133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SentinelValue</a:t>
            </a:r>
            <a:endParaRPr lang="en-US">
              <a:solidFill>
                <a:schemeClr val="accent1"/>
              </a:solidFill>
            </a:endParaRPr>
          </a:p>
        </p:txBody>
      </p:sp>
      <p:pic>
        <p:nvPicPr>
          <p:cNvPr id="21510" name="Picture 5">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8587" y="5734051"/>
            <a:ext cx="3048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1" name="AutoShape 9">
            <a:hlinkClick r:id="rId5" highlightClick="1"/>
          </p:cNvPr>
          <p:cNvSpPr>
            <a:spLocks noChangeArrowheads="1"/>
          </p:cNvSpPr>
          <p:nvPr/>
        </p:nvSpPr>
        <p:spPr bwMode="auto">
          <a:xfrm>
            <a:off x="3675063" y="56562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568338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985F08-B46C-47A2-9FB0-712D71AB259F}" type="slidenum">
              <a:rPr lang="en-US" altLang="en-US" sz="1400"/>
              <a:pPr>
                <a:spcBef>
                  <a:spcPct val="0"/>
                </a:spcBef>
                <a:buClrTx/>
                <a:buSzTx/>
                <a:buFontTx/>
                <a:buNone/>
              </a:pPr>
              <a:t>21</a:t>
            </a:fld>
            <a:endParaRPr lang="en-US" altLang="en-US" sz="1400"/>
          </a:p>
        </p:txBody>
      </p:sp>
      <p:sp>
        <p:nvSpPr>
          <p:cNvPr id="22531" name="Rectangle 2"/>
          <p:cNvSpPr>
            <a:spLocks noGrp="1" noChangeArrowheads="1"/>
          </p:cNvSpPr>
          <p:nvPr>
            <p:ph type="title"/>
          </p:nvPr>
        </p:nvSpPr>
        <p:spPr>
          <a:xfrm>
            <a:off x="2208212" y="76200"/>
            <a:ext cx="7772400" cy="685800"/>
          </a:xfrm>
        </p:spPr>
        <p:txBody>
          <a:bodyPr/>
          <a:lstStyle/>
          <a:p>
            <a:r>
              <a:rPr lang="en-US" altLang="en-US" smtClean="0"/>
              <a:t>Caution</a:t>
            </a:r>
            <a:endParaRPr lang="en-US" altLang="en-US" smtClean="0">
              <a:solidFill>
                <a:schemeClr val="tx1"/>
              </a:solidFill>
            </a:endParaRPr>
          </a:p>
        </p:txBody>
      </p:sp>
      <p:sp>
        <p:nvSpPr>
          <p:cNvPr id="22532" name="Rectangle 3"/>
          <p:cNvSpPr>
            <a:spLocks noGrp="1" noChangeArrowheads="1"/>
          </p:cNvSpPr>
          <p:nvPr>
            <p:ph type="body" idx="1"/>
          </p:nvPr>
        </p:nvSpPr>
        <p:spPr>
          <a:xfrm>
            <a:off x="1827213" y="971550"/>
            <a:ext cx="8645525" cy="2495550"/>
          </a:xfrm>
        </p:spPr>
        <p:txBody>
          <a:bodyPr>
            <a:normAutofit fontScale="92500"/>
          </a:bodyPr>
          <a:lstStyle/>
          <a:p>
            <a:pPr marL="0" indent="0">
              <a:buNone/>
            </a:pPr>
            <a:r>
              <a:rPr lang="en-US" altLang="en-US" sz="2900"/>
              <a:t>Don’t use floating-point values for equality checking in a loop control. Since floating-point values are approximations for some values, using them could result in imprecise counter values and inaccurate results. Consider the following code for computing 1 + 0.9 + 0.8 + ... + 0.1:</a:t>
            </a:r>
          </a:p>
        </p:txBody>
      </p:sp>
      <p:sp>
        <p:nvSpPr>
          <p:cNvPr id="24581" name="Rectangle 4"/>
          <p:cNvSpPr>
            <a:spLocks noChangeArrowheads="1"/>
          </p:cNvSpPr>
          <p:nvPr/>
        </p:nvSpPr>
        <p:spPr bwMode="auto">
          <a:xfrm>
            <a:off x="1831975" y="3697289"/>
            <a:ext cx="8602662"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80000"/>
              </a:lnSpc>
              <a:spcBef>
                <a:spcPct val="20000"/>
              </a:spcBef>
              <a:buClr>
                <a:schemeClr val="tx2"/>
              </a:buClr>
              <a:buSzPct val="75000"/>
              <a:buFont typeface="Monotype Sorts" pitchFamily="2" charset="2"/>
              <a:buNone/>
              <a:defRPr/>
            </a:pPr>
            <a:r>
              <a:rPr lang="en-US" sz="2900" b="1" dirty="0">
                <a:solidFill>
                  <a:schemeClr val="accent4"/>
                </a:solidFill>
              </a:rPr>
              <a:t>double</a:t>
            </a:r>
            <a:r>
              <a:rPr lang="en-US" sz="2900" dirty="0">
                <a:solidFill>
                  <a:schemeClr val="accent4"/>
                </a:solidFill>
              </a:rPr>
              <a:t> item = 1; </a:t>
            </a:r>
            <a:r>
              <a:rPr lang="en-US" sz="2900" b="1" dirty="0">
                <a:solidFill>
                  <a:schemeClr val="accent4"/>
                </a:solidFill>
              </a:rPr>
              <a:t>double</a:t>
            </a:r>
            <a:r>
              <a:rPr lang="en-US" sz="2900" dirty="0">
                <a:solidFill>
                  <a:schemeClr val="accent4"/>
                </a:solidFill>
              </a:rPr>
              <a:t> sum = 0;</a:t>
            </a:r>
            <a:endParaRPr lang="en-US" sz="2900" b="1" dirty="0">
              <a:solidFill>
                <a:schemeClr val="accent4"/>
              </a:solidFill>
            </a:endParaRPr>
          </a:p>
          <a:p>
            <a:pPr>
              <a:lnSpc>
                <a:spcPct val="80000"/>
              </a:lnSpc>
              <a:spcBef>
                <a:spcPct val="20000"/>
              </a:spcBef>
              <a:buClr>
                <a:schemeClr val="tx2"/>
              </a:buClr>
              <a:buSzPct val="75000"/>
              <a:buFont typeface="Monotype Sorts" pitchFamily="2" charset="2"/>
              <a:buNone/>
              <a:defRPr/>
            </a:pPr>
            <a:r>
              <a:rPr lang="en-US" sz="2900" b="1" dirty="0">
                <a:solidFill>
                  <a:schemeClr val="accent4"/>
                </a:solidFill>
              </a:rPr>
              <a:t>while</a:t>
            </a:r>
            <a:r>
              <a:rPr lang="en-US" sz="2900" dirty="0">
                <a:solidFill>
                  <a:schemeClr val="accent4"/>
                </a:solidFill>
              </a:rPr>
              <a:t> (item != 0) { // No guarantee item will be 0</a:t>
            </a:r>
          </a:p>
          <a:p>
            <a:pPr>
              <a:lnSpc>
                <a:spcPct val="80000"/>
              </a:lnSpc>
              <a:spcBef>
                <a:spcPct val="20000"/>
              </a:spcBef>
              <a:buClr>
                <a:schemeClr val="tx2"/>
              </a:buClr>
              <a:buSzPct val="75000"/>
              <a:buFont typeface="Monotype Sorts" pitchFamily="2" charset="2"/>
              <a:buNone/>
              <a:defRPr/>
            </a:pPr>
            <a:r>
              <a:rPr lang="en-US" sz="2900" dirty="0">
                <a:solidFill>
                  <a:schemeClr val="accent4"/>
                </a:solidFill>
              </a:rPr>
              <a:t>  sum += item;</a:t>
            </a:r>
          </a:p>
          <a:p>
            <a:pPr>
              <a:lnSpc>
                <a:spcPct val="80000"/>
              </a:lnSpc>
              <a:spcBef>
                <a:spcPct val="20000"/>
              </a:spcBef>
              <a:buClr>
                <a:schemeClr val="tx2"/>
              </a:buClr>
              <a:buSzPct val="75000"/>
              <a:buFont typeface="Monotype Sorts" pitchFamily="2" charset="2"/>
              <a:buNone/>
              <a:defRPr/>
            </a:pPr>
            <a:r>
              <a:rPr lang="en-US" sz="2900" dirty="0">
                <a:solidFill>
                  <a:schemeClr val="accent4"/>
                </a:solidFill>
              </a:rPr>
              <a:t>  item -= 0.1;</a:t>
            </a:r>
          </a:p>
          <a:p>
            <a:pPr>
              <a:lnSpc>
                <a:spcPct val="80000"/>
              </a:lnSpc>
              <a:spcBef>
                <a:spcPct val="20000"/>
              </a:spcBef>
              <a:buClr>
                <a:schemeClr val="tx2"/>
              </a:buClr>
              <a:buSzPct val="75000"/>
              <a:buFont typeface="Monotype Sorts" pitchFamily="2" charset="2"/>
              <a:buNone/>
              <a:defRPr/>
            </a:pPr>
            <a:r>
              <a:rPr lang="en-US" sz="2900" dirty="0">
                <a:solidFill>
                  <a:schemeClr val="accent4"/>
                </a:solidFill>
              </a:rPr>
              <a:t>}</a:t>
            </a:r>
          </a:p>
          <a:p>
            <a:pPr>
              <a:lnSpc>
                <a:spcPct val="80000"/>
              </a:lnSpc>
              <a:spcBef>
                <a:spcPct val="20000"/>
              </a:spcBef>
              <a:buClr>
                <a:schemeClr val="tx2"/>
              </a:buClr>
              <a:buSzPct val="75000"/>
              <a:buFont typeface="Monotype Sorts" pitchFamily="2" charset="2"/>
              <a:buNone/>
              <a:defRPr/>
            </a:pPr>
            <a:r>
              <a:rPr lang="en-US" sz="2900" dirty="0" err="1">
                <a:solidFill>
                  <a:schemeClr val="accent4"/>
                </a:solidFill>
              </a:rPr>
              <a:t>System.out.println</a:t>
            </a:r>
            <a:r>
              <a:rPr lang="en-US" sz="2900" dirty="0">
                <a:solidFill>
                  <a:schemeClr val="accent4"/>
                </a:solidFill>
              </a:rPr>
              <a:t>(sum);</a:t>
            </a:r>
          </a:p>
        </p:txBody>
      </p:sp>
    </p:spTree>
    <p:extLst>
      <p:ext uri="{BB962C8B-B14F-4D97-AF65-F5344CB8AC3E}">
        <p14:creationId xmlns:p14="http://schemas.microsoft.com/office/powerpoint/2010/main" val="1264074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20B736-CD06-4A42-BCB6-7E891D5F69B9}" type="slidenum">
              <a:rPr lang="en-US" altLang="en-US" sz="1400"/>
              <a:pPr>
                <a:spcBef>
                  <a:spcPct val="0"/>
                </a:spcBef>
                <a:buClrTx/>
                <a:buSzTx/>
                <a:buFontTx/>
                <a:buNone/>
              </a:pPr>
              <a:t>22</a:t>
            </a:fld>
            <a:endParaRPr lang="en-US" altLang="en-US" sz="1400"/>
          </a:p>
        </p:txBody>
      </p:sp>
      <p:sp>
        <p:nvSpPr>
          <p:cNvPr id="23555" name="Rectangle 2"/>
          <p:cNvSpPr>
            <a:spLocks noGrp="1" noChangeArrowheads="1"/>
          </p:cNvSpPr>
          <p:nvPr>
            <p:ph type="title"/>
          </p:nvPr>
        </p:nvSpPr>
        <p:spPr>
          <a:xfrm>
            <a:off x="2208212" y="0"/>
            <a:ext cx="7772400" cy="1428750"/>
          </a:xfrm>
        </p:spPr>
        <p:txBody>
          <a:bodyPr/>
          <a:lstStyle/>
          <a:p>
            <a:r>
              <a:rPr lang="en-US" altLang="en-US" sz="4200">
                <a:latin typeface="Courier New" panose="02070309020205020404" pitchFamily="49" charset="0"/>
              </a:rPr>
              <a:t>do-while</a:t>
            </a:r>
            <a:r>
              <a:rPr lang="en-US" altLang="en-US" smtClean="0"/>
              <a:t> Loop</a:t>
            </a:r>
            <a:endParaRPr lang="en-US" altLang="en-US" smtClean="0">
              <a:solidFill>
                <a:schemeClr val="tx1"/>
              </a:solidFill>
            </a:endParaRPr>
          </a:p>
        </p:txBody>
      </p:sp>
      <p:sp>
        <p:nvSpPr>
          <p:cNvPr id="23556" name="Rectangle 12"/>
          <p:cNvSpPr>
            <a:spLocks noChangeArrowheads="1"/>
          </p:cNvSpPr>
          <p:nvPr/>
        </p:nvSpPr>
        <p:spPr bwMode="auto">
          <a:xfrm>
            <a:off x="4978400" y="22288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13"/>
          <p:cNvSpPr>
            <a:spLocks noChangeArrowheads="1"/>
          </p:cNvSpPr>
          <p:nvPr/>
        </p:nvSpPr>
        <p:spPr bwMode="auto">
          <a:xfrm>
            <a:off x="1674812" y="3810001"/>
            <a:ext cx="73152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do {</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  // Loop body;</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  Statement(s);</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 while (loop-continuation-condition);</a:t>
            </a:r>
          </a:p>
        </p:txBody>
      </p:sp>
      <p:sp>
        <p:nvSpPr>
          <p:cNvPr id="23558" name="Rectangle 15"/>
          <p:cNvSpPr>
            <a:spLocks noChangeArrowheads="1"/>
          </p:cNvSpPr>
          <p:nvPr/>
        </p:nvSpPr>
        <p:spPr bwMode="auto">
          <a:xfrm>
            <a:off x="5189537" y="23002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19"/>
          <p:cNvSpPr>
            <a:spLocks noChangeArrowheads="1"/>
          </p:cNvSpPr>
          <p:nvPr/>
        </p:nvSpPr>
        <p:spPr bwMode="auto">
          <a:xfrm>
            <a:off x="5189537" y="2419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356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662" y="1123951"/>
            <a:ext cx="3028950" cy="417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170607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BA053D-48D5-49D4-9455-5B2A2260D56E}" type="slidenum">
              <a:rPr lang="en-US" altLang="en-US" sz="1400"/>
              <a:pPr>
                <a:spcBef>
                  <a:spcPct val="0"/>
                </a:spcBef>
                <a:buClrTx/>
                <a:buSzTx/>
                <a:buFontTx/>
                <a:buNone/>
              </a:pPr>
              <a:t>23</a:t>
            </a:fld>
            <a:endParaRPr lang="en-US" altLang="en-US" sz="1400"/>
          </a:p>
        </p:txBody>
      </p:sp>
      <p:sp>
        <p:nvSpPr>
          <p:cNvPr id="24579" name="Rectangle 2"/>
          <p:cNvSpPr>
            <a:spLocks noGrp="1" noChangeArrowheads="1"/>
          </p:cNvSpPr>
          <p:nvPr>
            <p:ph type="title"/>
          </p:nvPr>
        </p:nvSpPr>
        <p:spPr>
          <a:xfrm>
            <a:off x="2208212" y="152400"/>
            <a:ext cx="7772400" cy="685800"/>
          </a:xfrm>
        </p:spPr>
        <p:txBody>
          <a:bodyPr/>
          <a:lstStyle/>
          <a:p>
            <a:r>
              <a:rPr lang="en-US" altLang="en-US" sz="4200">
                <a:latin typeface="Courier New" panose="02070309020205020404" pitchFamily="49" charset="0"/>
              </a:rPr>
              <a:t>for</a:t>
            </a:r>
            <a:r>
              <a:rPr lang="en-US" altLang="en-US" smtClean="0"/>
              <a:t> Loops</a:t>
            </a:r>
            <a:endParaRPr lang="en-US" altLang="en-US" b="1" smtClean="0">
              <a:latin typeface="Book Antiqua" panose="02040602050305030304" pitchFamily="18" charset="0"/>
            </a:endParaRPr>
          </a:p>
        </p:txBody>
      </p:sp>
      <p:sp>
        <p:nvSpPr>
          <p:cNvPr id="24580" name="Rectangle 3"/>
          <p:cNvSpPr>
            <a:spLocks noGrp="1" noChangeArrowheads="1"/>
          </p:cNvSpPr>
          <p:nvPr>
            <p:ph type="body" idx="1"/>
          </p:nvPr>
        </p:nvSpPr>
        <p:spPr>
          <a:xfrm>
            <a:off x="1751012" y="893764"/>
            <a:ext cx="4497388" cy="2078037"/>
          </a:xfrm>
        </p:spPr>
        <p:txBody>
          <a:bodyPr>
            <a:normAutofit fontScale="92500"/>
          </a:bodyPr>
          <a:lstStyle/>
          <a:p>
            <a:pPr>
              <a:lnSpc>
                <a:spcPct val="90000"/>
              </a:lnSpc>
              <a:spcBef>
                <a:spcPct val="0"/>
              </a:spcBef>
              <a:buFont typeface="Monotype Sorts" pitchFamily="2" charset="2"/>
              <a:buNone/>
            </a:pPr>
            <a:r>
              <a:rPr lang="en-US" altLang="en-US"/>
              <a:t>for (initial-action; loop-continuation-condition; action-after-each-iteration) {</a:t>
            </a:r>
          </a:p>
          <a:p>
            <a:pPr>
              <a:lnSpc>
                <a:spcPct val="90000"/>
              </a:lnSpc>
              <a:spcBef>
                <a:spcPct val="0"/>
              </a:spcBef>
              <a:buFont typeface="Monotype Sorts" pitchFamily="2" charset="2"/>
              <a:buNone/>
            </a:pPr>
            <a:r>
              <a:rPr lang="en-US" altLang="en-US"/>
              <a:t>   // loop body;</a:t>
            </a:r>
          </a:p>
          <a:p>
            <a:pPr>
              <a:lnSpc>
                <a:spcPct val="90000"/>
              </a:lnSpc>
              <a:spcBef>
                <a:spcPct val="0"/>
              </a:spcBef>
              <a:buFont typeface="Monotype Sorts" pitchFamily="2" charset="2"/>
              <a:buNone/>
            </a:pPr>
            <a:r>
              <a:rPr lang="en-US" altLang="en-US"/>
              <a:t>   Statement(s);</a:t>
            </a:r>
          </a:p>
          <a:p>
            <a:pPr>
              <a:lnSpc>
                <a:spcPct val="90000"/>
              </a:lnSpc>
              <a:spcBef>
                <a:spcPct val="0"/>
              </a:spcBef>
              <a:buFont typeface="Monotype Sorts" pitchFamily="2" charset="2"/>
              <a:buNone/>
            </a:pPr>
            <a:r>
              <a:rPr lang="en-US" altLang="en-US"/>
              <a:t>}</a:t>
            </a:r>
          </a:p>
        </p:txBody>
      </p:sp>
      <p:sp>
        <p:nvSpPr>
          <p:cNvPr id="24581" name="Rectangle 5"/>
          <p:cNvSpPr>
            <a:spLocks noChangeArrowheads="1"/>
          </p:cNvSpPr>
          <p:nvPr/>
        </p:nvSpPr>
        <p:spPr bwMode="auto">
          <a:xfrm>
            <a:off x="3765550" y="1933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7"/>
          <p:cNvSpPr>
            <a:spLocks noChangeArrowheads="1"/>
          </p:cNvSpPr>
          <p:nvPr/>
        </p:nvSpPr>
        <p:spPr bwMode="auto">
          <a:xfrm>
            <a:off x="6475412" y="931863"/>
            <a:ext cx="396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t>int i;</a:t>
            </a:r>
          </a:p>
          <a:p>
            <a:pPr>
              <a:spcBef>
                <a:spcPct val="0"/>
              </a:spcBef>
              <a:buFont typeface="Monotype Sorts" pitchFamily="2" charset="2"/>
              <a:buNone/>
            </a:pPr>
            <a:r>
              <a:rPr lang="en-US" altLang="en-US" sz="2400"/>
              <a:t>for (i = 0; i &lt; 100; i++) {	 </a:t>
            </a:r>
          </a:p>
          <a:p>
            <a:pPr>
              <a:spcBef>
                <a:spcPct val="0"/>
              </a:spcBef>
              <a:buFont typeface="Monotype Sorts" pitchFamily="2" charset="2"/>
              <a:buNone/>
            </a:pPr>
            <a:r>
              <a:rPr lang="en-US" altLang="en-US" sz="2400"/>
              <a:t>  System.out.println(</a:t>
            </a:r>
          </a:p>
          <a:p>
            <a:pPr>
              <a:spcBef>
                <a:spcPct val="0"/>
              </a:spcBef>
              <a:buFont typeface="Monotype Sorts" pitchFamily="2" charset="2"/>
              <a:buNone/>
            </a:pPr>
            <a:r>
              <a:rPr lang="en-US" altLang="en-US" sz="2400"/>
              <a:t>     "Welcome to Java!"); </a:t>
            </a:r>
          </a:p>
          <a:p>
            <a:pPr>
              <a:spcBef>
                <a:spcPct val="0"/>
              </a:spcBef>
              <a:buFont typeface="Monotype Sorts" pitchFamily="2" charset="2"/>
              <a:buNone/>
            </a:pPr>
            <a:r>
              <a:rPr lang="en-US" altLang="en-US" sz="2400"/>
              <a:t>}</a:t>
            </a:r>
          </a:p>
        </p:txBody>
      </p:sp>
      <p:sp>
        <p:nvSpPr>
          <p:cNvPr id="24583" name="Rectangle 10"/>
          <p:cNvSpPr>
            <a:spLocks noChangeArrowheads="1"/>
          </p:cNvSpPr>
          <p:nvPr/>
        </p:nvSpPr>
        <p:spPr bwMode="auto">
          <a:xfrm>
            <a:off x="3765550" y="1933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12"/>
          <p:cNvSpPr>
            <a:spLocks noChangeArrowheads="1"/>
          </p:cNvSpPr>
          <p:nvPr/>
        </p:nvSpPr>
        <p:spPr bwMode="auto">
          <a:xfrm>
            <a:off x="3765550" y="1933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763" y="2838450"/>
            <a:ext cx="5122863" cy="394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4586" name="Line 8"/>
          <p:cNvSpPr>
            <a:spLocks noChangeShapeType="1"/>
          </p:cNvSpPr>
          <p:nvPr/>
        </p:nvSpPr>
        <p:spPr bwMode="auto">
          <a:xfrm>
            <a:off x="6780212" y="2286000"/>
            <a:ext cx="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Line 6"/>
          <p:cNvSpPr>
            <a:spLocks noChangeShapeType="1"/>
          </p:cNvSpPr>
          <p:nvPr/>
        </p:nvSpPr>
        <p:spPr bwMode="auto">
          <a:xfrm>
            <a:off x="3808413" y="2286000"/>
            <a:ext cx="288925" cy="566738"/>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36059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26AD47-29E9-4E37-AF91-3210B70413A3}" type="slidenum">
              <a:rPr lang="en-US" altLang="en-US" sz="1400"/>
              <a:pPr>
                <a:spcBef>
                  <a:spcPct val="0"/>
                </a:spcBef>
                <a:buClrTx/>
                <a:buSzTx/>
                <a:buFontTx/>
                <a:buNone/>
              </a:pPr>
              <a:t>24</a:t>
            </a:fld>
            <a:endParaRPr lang="en-US" altLang="en-US" sz="1400"/>
          </a:p>
        </p:txBody>
      </p:sp>
      <p:sp>
        <p:nvSpPr>
          <p:cNvPr id="25603" name="Rectangle 2"/>
          <p:cNvSpPr>
            <a:spLocks noGrp="1" noChangeArrowheads="1"/>
          </p:cNvSpPr>
          <p:nvPr>
            <p:ph type="title"/>
          </p:nvPr>
        </p:nvSpPr>
        <p:spPr>
          <a:xfrm>
            <a:off x="2208212" y="228600"/>
            <a:ext cx="7772400" cy="762000"/>
          </a:xfrm>
        </p:spPr>
        <p:txBody>
          <a:bodyPr/>
          <a:lstStyle/>
          <a:p>
            <a:r>
              <a:rPr lang="en-US" altLang="en-US" smtClean="0"/>
              <a:t>Trace for Loop</a:t>
            </a:r>
          </a:p>
        </p:txBody>
      </p:sp>
      <p:sp>
        <p:nvSpPr>
          <p:cNvPr id="25604"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p:cNvSpPr>
            <a:spLocks noChangeArrowheads="1"/>
          </p:cNvSpPr>
          <p:nvPr/>
        </p:nvSpPr>
        <p:spPr bwMode="auto">
          <a:xfrm>
            <a:off x="1751012" y="1447800"/>
            <a:ext cx="5334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a:t>
            </a:r>
          </a:p>
          <a:p>
            <a:pPr>
              <a:defRPr/>
            </a:pPr>
            <a:r>
              <a:rPr lang="en-US" dirty="0">
                <a:solidFill>
                  <a:schemeClr val="accent4"/>
                </a:solidFill>
              </a:rPr>
              <a:t>     "Welcome to Java!"); </a:t>
            </a:r>
          </a:p>
          <a:p>
            <a:pPr>
              <a:defRPr/>
            </a:pPr>
            <a:r>
              <a:rPr lang="en-US" dirty="0">
                <a:solidFill>
                  <a:schemeClr val="accent4"/>
                </a:solidFill>
              </a:rPr>
              <a:t>}</a:t>
            </a:r>
          </a:p>
        </p:txBody>
      </p:sp>
      <p:sp>
        <p:nvSpPr>
          <p:cNvPr id="25606"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p:cNvSpPr>
            <a:spLocks noChangeArrowheads="1"/>
          </p:cNvSpPr>
          <p:nvPr/>
        </p:nvSpPr>
        <p:spPr bwMode="auto">
          <a:xfrm>
            <a:off x="1827212" y="1470026"/>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AutoShape 7"/>
          <p:cNvSpPr>
            <a:spLocks noChangeArrowheads="1"/>
          </p:cNvSpPr>
          <p:nvPr/>
        </p:nvSpPr>
        <p:spPr bwMode="auto">
          <a:xfrm>
            <a:off x="6780213" y="1219201"/>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i</a:t>
            </a:r>
          </a:p>
        </p:txBody>
      </p:sp>
      <p:sp>
        <p:nvSpPr>
          <p:cNvPr id="25609"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688331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BEC18E9-2B02-4556-9CCC-DFD49AB9E79C}" type="slidenum">
              <a:rPr lang="en-US" altLang="en-US" sz="1400"/>
              <a:pPr>
                <a:spcBef>
                  <a:spcPct val="0"/>
                </a:spcBef>
                <a:buClrTx/>
                <a:buSzTx/>
                <a:buFontTx/>
                <a:buNone/>
              </a:pPr>
              <a:t>25</a:t>
            </a:fld>
            <a:endParaRPr lang="en-US" altLang="en-US" sz="1400"/>
          </a:p>
        </p:txBody>
      </p:sp>
      <p:sp>
        <p:nvSpPr>
          <p:cNvPr id="26627" name="Rectangle 2"/>
          <p:cNvSpPr>
            <a:spLocks noGrp="1" noChangeArrowheads="1"/>
          </p:cNvSpPr>
          <p:nvPr>
            <p:ph type="title"/>
          </p:nvPr>
        </p:nvSpPr>
        <p:spPr>
          <a:xfrm>
            <a:off x="2208212" y="228600"/>
            <a:ext cx="7772400" cy="762000"/>
          </a:xfrm>
        </p:spPr>
        <p:txBody>
          <a:bodyPr/>
          <a:lstStyle/>
          <a:p>
            <a:r>
              <a:rPr lang="en-US" altLang="en-US" smtClean="0"/>
              <a:t>Trace for Loop, cont.</a:t>
            </a:r>
          </a:p>
        </p:txBody>
      </p:sp>
      <p:sp>
        <p:nvSpPr>
          <p:cNvPr id="26628"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p:cNvSpPr>
            <a:spLocks noChangeArrowheads="1"/>
          </p:cNvSpPr>
          <p:nvPr/>
        </p:nvSpPr>
        <p:spPr bwMode="auto">
          <a:xfrm>
            <a:off x="1751012" y="1447800"/>
            <a:ext cx="5334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a:t>
            </a:r>
          </a:p>
          <a:p>
            <a:pPr>
              <a:defRPr/>
            </a:pPr>
            <a:r>
              <a:rPr lang="en-US" dirty="0">
                <a:solidFill>
                  <a:schemeClr val="accent4"/>
                </a:solidFill>
              </a:rPr>
              <a:t>     "Welcome to Java!"); </a:t>
            </a:r>
          </a:p>
          <a:p>
            <a:pPr>
              <a:defRPr/>
            </a:pPr>
            <a:r>
              <a:rPr lang="en-US" dirty="0">
                <a:solidFill>
                  <a:schemeClr val="accent4"/>
                </a:solidFill>
              </a:rPr>
              <a:t>}</a:t>
            </a:r>
          </a:p>
        </p:txBody>
      </p:sp>
      <p:sp>
        <p:nvSpPr>
          <p:cNvPr id="26630"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p:cNvSpPr>
            <a:spLocks noChangeArrowheads="1"/>
          </p:cNvSpPr>
          <p:nvPr/>
        </p:nvSpPr>
        <p:spPr bwMode="auto">
          <a:xfrm>
            <a:off x="2205980" y="1772816"/>
            <a:ext cx="654050"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AutoShape 7"/>
          <p:cNvSpPr>
            <a:spLocks noChangeArrowheads="1"/>
          </p:cNvSpPr>
          <p:nvPr/>
        </p:nvSpPr>
        <p:spPr bwMode="auto">
          <a:xfrm>
            <a:off x="6780213" y="1219200"/>
            <a:ext cx="3533775" cy="635000"/>
          </a:xfrm>
          <a:prstGeom prst="wedgeRoundRectCallout">
            <a:avLst>
              <a:gd name="adj1" fmla="val -160019"/>
              <a:gd name="adj2" fmla="val 5850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initializer</a:t>
            </a:r>
          </a:p>
          <a:p>
            <a:pPr algn="ctr">
              <a:spcBef>
                <a:spcPct val="0"/>
              </a:spcBef>
              <a:buClrTx/>
              <a:buSzTx/>
              <a:buFontTx/>
              <a:buNone/>
            </a:pPr>
            <a:r>
              <a:rPr lang="en-US" altLang="en-US" sz="1800"/>
              <a:t>i is now 0</a:t>
            </a:r>
          </a:p>
        </p:txBody>
      </p:sp>
      <p:sp>
        <p:nvSpPr>
          <p:cNvPr id="26633"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587179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50A527-416D-497E-A00D-744474BAF743}" type="slidenum">
              <a:rPr lang="en-US" altLang="en-US" sz="1400"/>
              <a:pPr>
                <a:spcBef>
                  <a:spcPct val="0"/>
                </a:spcBef>
                <a:buClrTx/>
                <a:buSzTx/>
                <a:buFontTx/>
                <a:buNone/>
              </a:pPr>
              <a:t>26</a:t>
            </a:fld>
            <a:endParaRPr lang="en-US" altLang="en-US" sz="1400"/>
          </a:p>
        </p:txBody>
      </p:sp>
      <p:sp>
        <p:nvSpPr>
          <p:cNvPr id="27651" name="Rectangle 2"/>
          <p:cNvSpPr>
            <a:spLocks noGrp="1" noChangeArrowheads="1"/>
          </p:cNvSpPr>
          <p:nvPr>
            <p:ph type="title"/>
          </p:nvPr>
        </p:nvSpPr>
        <p:spPr>
          <a:xfrm>
            <a:off x="2208212" y="228600"/>
            <a:ext cx="7772400" cy="762000"/>
          </a:xfrm>
        </p:spPr>
        <p:txBody>
          <a:bodyPr/>
          <a:lstStyle/>
          <a:p>
            <a:r>
              <a:rPr lang="en-US" altLang="en-US" smtClean="0"/>
              <a:t>Trace for Loop, cont.</a:t>
            </a:r>
          </a:p>
        </p:txBody>
      </p:sp>
      <p:sp>
        <p:nvSpPr>
          <p:cNvPr id="27652"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p:cNvSpPr>
            <a:spLocks noChangeArrowheads="1"/>
          </p:cNvSpPr>
          <p:nvPr/>
        </p:nvSpPr>
        <p:spPr bwMode="auto">
          <a:xfrm>
            <a:off x="1751012" y="1447801"/>
            <a:ext cx="54181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 "Welcome to Java!"); </a:t>
            </a:r>
          </a:p>
          <a:p>
            <a:pPr>
              <a:defRPr/>
            </a:pPr>
            <a:r>
              <a:rPr lang="en-US" dirty="0">
                <a:solidFill>
                  <a:schemeClr val="accent4"/>
                </a:solidFill>
              </a:rPr>
              <a:t>}</a:t>
            </a:r>
          </a:p>
        </p:txBody>
      </p:sp>
      <p:sp>
        <p:nvSpPr>
          <p:cNvPr id="27654"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p:cNvSpPr>
            <a:spLocks noChangeArrowheads="1"/>
          </p:cNvSpPr>
          <p:nvPr/>
        </p:nvSpPr>
        <p:spPr bwMode="auto">
          <a:xfrm>
            <a:off x="2710036" y="1752873"/>
            <a:ext cx="654050" cy="30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AutoShape 7"/>
          <p:cNvSpPr>
            <a:spLocks noChangeArrowheads="1"/>
          </p:cNvSpPr>
          <p:nvPr/>
        </p:nvSpPr>
        <p:spPr bwMode="auto">
          <a:xfrm>
            <a:off x="6632576" y="1163638"/>
            <a:ext cx="3533775" cy="728662"/>
          </a:xfrm>
          <a:prstGeom prst="wedgeRoundRectCallout">
            <a:avLst>
              <a:gd name="adj1" fmla="val -137199"/>
              <a:gd name="adj2" fmla="val 6024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true </a:t>
            </a:r>
          </a:p>
          <a:p>
            <a:pPr algn="ctr">
              <a:spcBef>
                <a:spcPct val="0"/>
              </a:spcBef>
              <a:buClrTx/>
              <a:buSzTx/>
              <a:buFontTx/>
              <a:buNone/>
            </a:pPr>
            <a:r>
              <a:rPr lang="en-US" altLang="en-US" sz="1800"/>
              <a:t>since i is 0</a:t>
            </a:r>
          </a:p>
        </p:txBody>
      </p:sp>
      <p:sp>
        <p:nvSpPr>
          <p:cNvPr id="27657"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833330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0C5CF8-7CE4-4B18-BD41-AC6A16F028D9}" type="slidenum">
              <a:rPr lang="en-US" altLang="en-US" sz="1400"/>
              <a:pPr>
                <a:spcBef>
                  <a:spcPct val="0"/>
                </a:spcBef>
                <a:buClrTx/>
                <a:buSzTx/>
                <a:buFontTx/>
                <a:buNone/>
              </a:pPr>
              <a:t>27</a:t>
            </a:fld>
            <a:endParaRPr lang="en-US" altLang="en-US" sz="1400"/>
          </a:p>
        </p:txBody>
      </p:sp>
      <p:sp>
        <p:nvSpPr>
          <p:cNvPr id="28675" name="Rectangle 2"/>
          <p:cNvSpPr>
            <a:spLocks noGrp="1" noChangeArrowheads="1"/>
          </p:cNvSpPr>
          <p:nvPr>
            <p:ph type="title"/>
          </p:nvPr>
        </p:nvSpPr>
        <p:spPr>
          <a:xfrm>
            <a:off x="2208212" y="228600"/>
            <a:ext cx="7772400" cy="762000"/>
          </a:xfrm>
        </p:spPr>
        <p:txBody>
          <a:bodyPr/>
          <a:lstStyle/>
          <a:p>
            <a:r>
              <a:rPr lang="en-US" altLang="en-US" smtClean="0"/>
              <a:t>Trace for Loop, cont.</a:t>
            </a:r>
          </a:p>
        </p:txBody>
      </p:sp>
      <p:sp>
        <p:nvSpPr>
          <p:cNvPr id="28676"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p:cNvSpPr>
            <a:spLocks noChangeArrowheads="1"/>
          </p:cNvSpPr>
          <p:nvPr/>
        </p:nvSpPr>
        <p:spPr bwMode="auto">
          <a:xfrm>
            <a:off x="1751012" y="1447800"/>
            <a:ext cx="533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int i;</a:t>
            </a:r>
          </a:p>
          <a:p>
            <a:pPr>
              <a:spcBef>
                <a:spcPct val="0"/>
              </a:spcBef>
              <a:buClrTx/>
              <a:buSzTx/>
              <a:buFontTx/>
              <a:buNone/>
            </a:pPr>
            <a:r>
              <a:rPr lang="en-US" altLang="en-US" sz="2400">
                <a:solidFill>
                  <a:schemeClr val="bg2"/>
                </a:solidFill>
              </a:rPr>
              <a:t>for (i = 0; i &lt; 2; i++) {	 </a:t>
            </a:r>
          </a:p>
          <a:p>
            <a:pPr>
              <a:spcBef>
                <a:spcPct val="0"/>
              </a:spcBef>
              <a:buClrTx/>
              <a:buSzTx/>
              <a:buFontTx/>
              <a:buNone/>
            </a:pPr>
            <a:r>
              <a:rPr lang="en-US" altLang="en-US" sz="2400">
                <a:solidFill>
                  <a:schemeClr val="bg2"/>
                </a:solidFill>
              </a:rPr>
              <a:t>  System.out.println("Welcome to Java!"); </a:t>
            </a:r>
          </a:p>
          <a:p>
            <a:pPr>
              <a:spcBef>
                <a:spcPct val="0"/>
              </a:spcBef>
              <a:buClrTx/>
              <a:buSzTx/>
              <a:buFontTx/>
              <a:buNone/>
            </a:pPr>
            <a:r>
              <a:rPr lang="en-US" altLang="en-US" sz="2400">
                <a:solidFill>
                  <a:schemeClr val="bg2"/>
                </a:solidFill>
              </a:rPr>
              <a:t>}</a:t>
            </a:r>
          </a:p>
        </p:txBody>
      </p:sp>
      <p:sp>
        <p:nvSpPr>
          <p:cNvPr id="28678"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p:cNvSpPr>
            <a:spLocks noChangeArrowheads="1"/>
          </p:cNvSpPr>
          <p:nvPr/>
        </p:nvSpPr>
        <p:spPr bwMode="auto">
          <a:xfrm>
            <a:off x="1946276" y="2276476"/>
            <a:ext cx="50307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AutoShape 7"/>
          <p:cNvSpPr>
            <a:spLocks noChangeArrowheads="1"/>
          </p:cNvSpPr>
          <p:nvPr/>
        </p:nvSpPr>
        <p:spPr bwMode="auto">
          <a:xfrm>
            <a:off x="6632576" y="1163639"/>
            <a:ext cx="3533775" cy="384175"/>
          </a:xfrm>
          <a:prstGeom prst="wedgeRoundRectCallout">
            <a:avLst>
              <a:gd name="adj1" fmla="val -69046"/>
              <a:gd name="adj2" fmla="val 2462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28681" name="Rectangle 9"/>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534117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DC5160-7C80-4090-8856-B65373B96D7C}" type="slidenum">
              <a:rPr lang="en-US" altLang="en-US" sz="1400"/>
              <a:pPr>
                <a:spcBef>
                  <a:spcPct val="0"/>
                </a:spcBef>
                <a:buClrTx/>
                <a:buSzTx/>
                <a:buFontTx/>
                <a:buNone/>
              </a:pPr>
              <a:t>28</a:t>
            </a:fld>
            <a:endParaRPr lang="en-US" altLang="en-US" sz="1400"/>
          </a:p>
        </p:txBody>
      </p:sp>
      <p:sp>
        <p:nvSpPr>
          <p:cNvPr id="29699" name="Rectangle 2"/>
          <p:cNvSpPr>
            <a:spLocks noGrp="1" noChangeArrowheads="1"/>
          </p:cNvSpPr>
          <p:nvPr>
            <p:ph type="title"/>
          </p:nvPr>
        </p:nvSpPr>
        <p:spPr>
          <a:xfrm>
            <a:off x="2208212" y="228600"/>
            <a:ext cx="7772400" cy="762000"/>
          </a:xfrm>
        </p:spPr>
        <p:txBody>
          <a:bodyPr/>
          <a:lstStyle/>
          <a:p>
            <a:r>
              <a:rPr lang="en-US" altLang="en-US" smtClean="0"/>
              <a:t>Trace for Loop, cont.</a:t>
            </a:r>
          </a:p>
        </p:txBody>
      </p:sp>
      <p:sp>
        <p:nvSpPr>
          <p:cNvPr id="29700"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p:cNvSpPr>
            <a:spLocks noChangeArrowheads="1"/>
          </p:cNvSpPr>
          <p:nvPr/>
        </p:nvSpPr>
        <p:spPr bwMode="auto">
          <a:xfrm>
            <a:off x="1751012" y="1447801"/>
            <a:ext cx="533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p:txBody>
      </p:sp>
      <p:sp>
        <p:nvSpPr>
          <p:cNvPr id="29702"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p:cNvSpPr>
            <a:spLocks noChangeArrowheads="1"/>
          </p:cNvSpPr>
          <p:nvPr/>
        </p:nvSpPr>
        <p:spPr bwMode="auto">
          <a:xfrm>
            <a:off x="3328193" y="1772816"/>
            <a:ext cx="461963"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AutoShape 7"/>
          <p:cNvSpPr>
            <a:spLocks noChangeArrowheads="1"/>
          </p:cNvSpPr>
          <p:nvPr/>
        </p:nvSpPr>
        <p:spPr bwMode="auto">
          <a:xfrm>
            <a:off x="6632576" y="1163638"/>
            <a:ext cx="3533775" cy="728662"/>
          </a:xfrm>
          <a:prstGeom prst="wedgeRoundRectCallout">
            <a:avLst>
              <a:gd name="adj1" fmla="val -128904"/>
              <a:gd name="adj2" fmla="val 659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adjustment statement </a:t>
            </a:r>
          </a:p>
          <a:p>
            <a:pPr algn="ctr">
              <a:spcBef>
                <a:spcPct val="0"/>
              </a:spcBef>
              <a:buClrTx/>
              <a:buSzTx/>
              <a:buFontTx/>
              <a:buNone/>
            </a:pPr>
            <a:r>
              <a:rPr lang="en-US" altLang="en-US" sz="1800"/>
              <a:t>i now is 1</a:t>
            </a:r>
          </a:p>
        </p:txBody>
      </p:sp>
      <p:sp>
        <p:nvSpPr>
          <p:cNvPr id="29705"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759987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7FB032-883A-4A0D-84EC-A7CFF90ACF0A}" type="slidenum">
              <a:rPr lang="en-US" altLang="en-US" sz="1400"/>
              <a:pPr>
                <a:spcBef>
                  <a:spcPct val="0"/>
                </a:spcBef>
                <a:buClrTx/>
                <a:buSzTx/>
                <a:buFontTx/>
                <a:buNone/>
              </a:pPr>
              <a:t>29</a:t>
            </a:fld>
            <a:endParaRPr lang="en-US" altLang="en-US" sz="1400"/>
          </a:p>
        </p:txBody>
      </p:sp>
      <p:sp>
        <p:nvSpPr>
          <p:cNvPr id="30723" name="Rectangle 2"/>
          <p:cNvSpPr>
            <a:spLocks noGrp="1" noChangeArrowheads="1"/>
          </p:cNvSpPr>
          <p:nvPr>
            <p:ph type="title"/>
          </p:nvPr>
        </p:nvSpPr>
        <p:spPr>
          <a:xfrm>
            <a:off x="2208212" y="228600"/>
            <a:ext cx="7772400" cy="762000"/>
          </a:xfrm>
        </p:spPr>
        <p:txBody>
          <a:bodyPr/>
          <a:lstStyle/>
          <a:p>
            <a:r>
              <a:rPr lang="en-US" altLang="en-US" smtClean="0"/>
              <a:t>Trace for Loop, cont.</a:t>
            </a:r>
          </a:p>
        </p:txBody>
      </p:sp>
      <p:sp>
        <p:nvSpPr>
          <p:cNvPr id="30724"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p:cNvSpPr>
            <a:spLocks noChangeArrowheads="1"/>
          </p:cNvSpPr>
          <p:nvPr/>
        </p:nvSpPr>
        <p:spPr bwMode="auto">
          <a:xfrm>
            <a:off x="1751012" y="1447801"/>
            <a:ext cx="533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p:txBody>
      </p:sp>
      <p:sp>
        <p:nvSpPr>
          <p:cNvPr id="30726"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p:cNvSpPr>
            <a:spLocks noChangeArrowheads="1"/>
          </p:cNvSpPr>
          <p:nvPr/>
        </p:nvSpPr>
        <p:spPr bwMode="auto">
          <a:xfrm>
            <a:off x="2710036" y="1752873"/>
            <a:ext cx="728662"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AutoShape 7"/>
          <p:cNvSpPr>
            <a:spLocks noChangeArrowheads="1"/>
          </p:cNvSpPr>
          <p:nvPr/>
        </p:nvSpPr>
        <p:spPr bwMode="auto">
          <a:xfrm>
            <a:off x="6632576" y="1163638"/>
            <a:ext cx="3533775" cy="728662"/>
          </a:xfrm>
          <a:prstGeom prst="wedgeRoundRectCallout">
            <a:avLst>
              <a:gd name="adj1" fmla="val -132255"/>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still true  </a:t>
            </a:r>
          </a:p>
          <a:p>
            <a:pPr algn="ctr">
              <a:spcBef>
                <a:spcPct val="0"/>
              </a:spcBef>
              <a:buClrTx/>
              <a:buSzTx/>
              <a:buFontTx/>
              <a:buNone/>
            </a:pPr>
            <a:r>
              <a:rPr lang="en-US" altLang="en-US" sz="1800"/>
              <a:t>since i is 1</a:t>
            </a:r>
          </a:p>
        </p:txBody>
      </p:sp>
      <p:sp>
        <p:nvSpPr>
          <p:cNvPr id="30729"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855392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E04C1E-0747-4CC6-B06D-2816977D6C98}" type="slidenum">
              <a:rPr lang="en-US" altLang="en-US" sz="1400"/>
              <a:pPr>
                <a:spcBef>
                  <a:spcPct val="0"/>
                </a:spcBef>
                <a:buClrTx/>
                <a:buSzTx/>
                <a:buFontTx/>
                <a:buNone/>
              </a:pPr>
              <a:t>3</a:t>
            </a:fld>
            <a:endParaRPr lang="en-US" altLang="en-US" sz="1400"/>
          </a:p>
        </p:txBody>
      </p:sp>
      <p:sp>
        <p:nvSpPr>
          <p:cNvPr id="4099" name="Rectangle 2"/>
          <p:cNvSpPr>
            <a:spLocks noGrp="1" noChangeArrowheads="1"/>
          </p:cNvSpPr>
          <p:nvPr>
            <p:ph type="title"/>
          </p:nvPr>
        </p:nvSpPr>
        <p:spPr>
          <a:xfrm>
            <a:off x="1674812" y="228600"/>
            <a:ext cx="8763000" cy="1066800"/>
          </a:xfrm>
          <a:noFill/>
        </p:spPr>
        <p:txBody>
          <a:bodyPr/>
          <a:lstStyle/>
          <a:p>
            <a:r>
              <a:rPr lang="en-US" altLang="en-US" smtClean="0"/>
              <a:t>Motivations</a:t>
            </a:r>
          </a:p>
        </p:txBody>
      </p:sp>
      <p:sp>
        <p:nvSpPr>
          <p:cNvPr id="4100" name="Rectangle 3"/>
          <p:cNvSpPr>
            <a:spLocks noGrp="1" noChangeArrowheads="1"/>
          </p:cNvSpPr>
          <p:nvPr>
            <p:ph type="body" idx="1"/>
          </p:nvPr>
        </p:nvSpPr>
        <p:spPr>
          <a:xfrm>
            <a:off x="1754188" y="1371600"/>
            <a:ext cx="8683625" cy="4114800"/>
          </a:xfrm>
          <a:noFill/>
        </p:spPr>
        <p:txBody>
          <a:bodyPr/>
          <a:lstStyle/>
          <a:p>
            <a:pPr marL="0" indent="0">
              <a:buNone/>
            </a:pPr>
            <a:r>
              <a:rPr lang="en-US" altLang="en-US" smtClean="0"/>
              <a:t>Suppose that you need to print a string (e.g., "Welcome to Java!") a hundred times. It would be tedious to have to write the following statement a hundred times:</a:t>
            </a:r>
          </a:p>
          <a:p>
            <a:pPr marL="0" indent="0">
              <a:buNone/>
            </a:pPr>
            <a:endParaRPr lang="en-US" altLang="en-US" u="sng" smtClean="0"/>
          </a:p>
          <a:p>
            <a:pPr marL="0" indent="0">
              <a:buNone/>
            </a:pPr>
            <a:r>
              <a:rPr lang="en-US" altLang="en-US" smtClean="0"/>
              <a:t>System.out.println("Welcome to Java!");</a:t>
            </a:r>
          </a:p>
          <a:p>
            <a:pPr marL="0" indent="0">
              <a:buNone/>
            </a:pPr>
            <a:endParaRPr lang="en-US" altLang="en-US" smtClean="0"/>
          </a:p>
          <a:p>
            <a:pPr marL="0" indent="0">
              <a:buNone/>
            </a:pPr>
            <a:r>
              <a:rPr lang="en-US" altLang="en-US" smtClean="0"/>
              <a:t>So, how do you solve this problem?</a:t>
            </a:r>
          </a:p>
        </p:txBody>
      </p:sp>
    </p:spTree>
    <p:extLst>
      <p:ext uri="{BB962C8B-B14F-4D97-AF65-F5344CB8AC3E}">
        <p14:creationId xmlns:p14="http://schemas.microsoft.com/office/powerpoint/2010/main" val="47215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7A4B47-2B2E-4316-8D9A-5B355A45908A}" type="slidenum">
              <a:rPr lang="en-US" altLang="en-US" sz="1400"/>
              <a:pPr>
                <a:spcBef>
                  <a:spcPct val="0"/>
                </a:spcBef>
                <a:buClrTx/>
                <a:buSzTx/>
                <a:buFontTx/>
                <a:buNone/>
              </a:pPr>
              <a:t>30</a:t>
            </a:fld>
            <a:endParaRPr lang="en-US" altLang="en-US" sz="1400"/>
          </a:p>
        </p:txBody>
      </p:sp>
      <p:sp>
        <p:nvSpPr>
          <p:cNvPr id="31747" name="Rectangle 2"/>
          <p:cNvSpPr>
            <a:spLocks noGrp="1" noChangeArrowheads="1"/>
          </p:cNvSpPr>
          <p:nvPr>
            <p:ph type="title"/>
          </p:nvPr>
        </p:nvSpPr>
        <p:spPr>
          <a:xfrm>
            <a:off x="2208212" y="228600"/>
            <a:ext cx="7772400" cy="762000"/>
          </a:xfrm>
        </p:spPr>
        <p:txBody>
          <a:bodyPr/>
          <a:lstStyle/>
          <a:p>
            <a:r>
              <a:rPr lang="en-US" altLang="en-US" smtClean="0"/>
              <a:t>Trace for Loop, cont.</a:t>
            </a:r>
          </a:p>
        </p:txBody>
      </p:sp>
      <p:sp>
        <p:nvSpPr>
          <p:cNvPr id="31748"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p:cNvSpPr>
            <a:spLocks noChangeArrowheads="1"/>
          </p:cNvSpPr>
          <p:nvPr/>
        </p:nvSpPr>
        <p:spPr bwMode="auto">
          <a:xfrm>
            <a:off x="1751012" y="1447801"/>
            <a:ext cx="533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p:txBody>
      </p:sp>
      <p:sp>
        <p:nvSpPr>
          <p:cNvPr id="31750"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p:cNvSpPr>
            <a:spLocks noChangeArrowheads="1"/>
          </p:cNvSpPr>
          <p:nvPr/>
        </p:nvSpPr>
        <p:spPr bwMode="auto">
          <a:xfrm>
            <a:off x="1917948" y="1988840"/>
            <a:ext cx="49926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AutoShape 7"/>
          <p:cNvSpPr>
            <a:spLocks noChangeArrowheads="1"/>
          </p:cNvSpPr>
          <p:nvPr/>
        </p:nvSpPr>
        <p:spPr bwMode="auto">
          <a:xfrm>
            <a:off x="6632576" y="1163638"/>
            <a:ext cx="3533775" cy="728662"/>
          </a:xfrm>
          <a:prstGeom prst="wedgeRoundRectCallout">
            <a:avLst>
              <a:gd name="adj1" fmla="val -77123"/>
              <a:gd name="adj2" fmla="val 640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Print Welcome to Java</a:t>
            </a:r>
          </a:p>
        </p:txBody>
      </p:sp>
      <p:sp>
        <p:nvSpPr>
          <p:cNvPr id="31753"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168845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8C7FB9-5C19-4A84-8597-748D77622226}" type="slidenum">
              <a:rPr lang="en-US" altLang="en-US" sz="1400"/>
              <a:pPr>
                <a:spcBef>
                  <a:spcPct val="0"/>
                </a:spcBef>
                <a:buClrTx/>
                <a:buSzTx/>
                <a:buFontTx/>
                <a:buNone/>
              </a:pPr>
              <a:t>31</a:t>
            </a:fld>
            <a:endParaRPr lang="en-US" altLang="en-US" sz="1400"/>
          </a:p>
        </p:txBody>
      </p:sp>
      <p:sp>
        <p:nvSpPr>
          <p:cNvPr id="32771" name="Rectangle 2"/>
          <p:cNvSpPr>
            <a:spLocks noGrp="1" noChangeArrowheads="1"/>
          </p:cNvSpPr>
          <p:nvPr>
            <p:ph type="title"/>
          </p:nvPr>
        </p:nvSpPr>
        <p:spPr>
          <a:xfrm>
            <a:off x="2208212" y="228600"/>
            <a:ext cx="7772400" cy="762000"/>
          </a:xfrm>
        </p:spPr>
        <p:txBody>
          <a:bodyPr/>
          <a:lstStyle/>
          <a:p>
            <a:r>
              <a:rPr lang="en-US" altLang="en-US" smtClean="0"/>
              <a:t>Trace for Loop, cont.</a:t>
            </a:r>
          </a:p>
        </p:txBody>
      </p:sp>
      <p:sp>
        <p:nvSpPr>
          <p:cNvPr id="32772"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p:cNvSpPr>
            <a:spLocks noChangeArrowheads="1"/>
          </p:cNvSpPr>
          <p:nvPr/>
        </p:nvSpPr>
        <p:spPr bwMode="auto">
          <a:xfrm>
            <a:off x="1751012" y="1447801"/>
            <a:ext cx="533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p:txBody>
      </p:sp>
      <p:sp>
        <p:nvSpPr>
          <p:cNvPr id="32774"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p:cNvSpPr>
            <a:spLocks noChangeArrowheads="1"/>
          </p:cNvSpPr>
          <p:nvPr/>
        </p:nvSpPr>
        <p:spPr bwMode="auto">
          <a:xfrm>
            <a:off x="3358108" y="1772816"/>
            <a:ext cx="461963"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AutoShape 7"/>
          <p:cNvSpPr>
            <a:spLocks noChangeArrowheads="1"/>
          </p:cNvSpPr>
          <p:nvPr/>
        </p:nvSpPr>
        <p:spPr bwMode="auto">
          <a:xfrm>
            <a:off x="6632576" y="1163638"/>
            <a:ext cx="3533775" cy="728662"/>
          </a:xfrm>
          <a:prstGeom prst="wedgeRoundRectCallout">
            <a:avLst>
              <a:gd name="adj1" fmla="val -129314"/>
              <a:gd name="adj2" fmla="val 5594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adjustment statement </a:t>
            </a:r>
          </a:p>
          <a:p>
            <a:pPr algn="ctr">
              <a:spcBef>
                <a:spcPct val="0"/>
              </a:spcBef>
              <a:buClrTx/>
              <a:buSzTx/>
              <a:buFontTx/>
              <a:buNone/>
            </a:pPr>
            <a:r>
              <a:rPr lang="en-US" altLang="en-US" sz="1800"/>
              <a:t>i now is 2</a:t>
            </a:r>
          </a:p>
        </p:txBody>
      </p:sp>
      <p:sp>
        <p:nvSpPr>
          <p:cNvPr id="32777"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4293911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74D917-FDF8-4D37-A7B0-64B4C27F761E}" type="slidenum">
              <a:rPr lang="en-US" altLang="en-US" sz="1400"/>
              <a:pPr>
                <a:spcBef>
                  <a:spcPct val="0"/>
                </a:spcBef>
                <a:buClrTx/>
                <a:buSzTx/>
                <a:buFontTx/>
                <a:buNone/>
              </a:pPr>
              <a:t>32</a:t>
            </a:fld>
            <a:endParaRPr lang="en-US" altLang="en-US" sz="1400"/>
          </a:p>
        </p:txBody>
      </p:sp>
      <p:sp>
        <p:nvSpPr>
          <p:cNvPr id="33795" name="Rectangle 2"/>
          <p:cNvSpPr>
            <a:spLocks noGrp="1" noChangeArrowheads="1"/>
          </p:cNvSpPr>
          <p:nvPr>
            <p:ph type="title"/>
          </p:nvPr>
        </p:nvSpPr>
        <p:spPr>
          <a:xfrm>
            <a:off x="2208212" y="228600"/>
            <a:ext cx="7772400" cy="762000"/>
          </a:xfrm>
        </p:spPr>
        <p:txBody>
          <a:bodyPr/>
          <a:lstStyle/>
          <a:p>
            <a:r>
              <a:rPr lang="en-US" altLang="en-US" smtClean="0"/>
              <a:t>Trace for Loop, cont.</a:t>
            </a:r>
          </a:p>
        </p:txBody>
      </p:sp>
      <p:sp>
        <p:nvSpPr>
          <p:cNvPr id="33796"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p:cNvSpPr>
            <a:spLocks noChangeArrowheads="1"/>
          </p:cNvSpPr>
          <p:nvPr/>
        </p:nvSpPr>
        <p:spPr bwMode="auto">
          <a:xfrm>
            <a:off x="1751012" y="1447801"/>
            <a:ext cx="533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p:txBody>
      </p:sp>
      <p:sp>
        <p:nvSpPr>
          <p:cNvPr id="33798"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p:cNvSpPr>
            <a:spLocks noChangeArrowheads="1"/>
          </p:cNvSpPr>
          <p:nvPr/>
        </p:nvSpPr>
        <p:spPr bwMode="auto">
          <a:xfrm>
            <a:off x="2710036" y="1772816"/>
            <a:ext cx="728662"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AutoShape 7"/>
          <p:cNvSpPr>
            <a:spLocks noChangeArrowheads="1"/>
          </p:cNvSpPr>
          <p:nvPr/>
        </p:nvSpPr>
        <p:spPr bwMode="auto">
          <a:xfrm>
            <a:off x="6632576" y="1163638"/>
            <a:ext cx="3533775" cy="728662"/>
          </a:xfrm>
          <a:prstGeom prst="wedgeRoundRectCallout">
            <a:avLst>
              <a:gd name="adj1" fmla="val -139648"/>
              <a:gd name="adj2" fmla="val 519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&lt; 2) is false  </a:t>
            </a:r>
          </a:p>
          <a:p>
            <a:pPr algn="ctr">
              <a:spcBef>
                <a:spcPct val="0"/>
              </a:spcBef>
              <a:buClrTx/>
              <a:buSzTx/>
              <a:buFontTx/>
              <a:buNone/>
            </a:pPr>
            <a:r>
              <a:rPr lang="en-US" altLang="en-US" sz="1800"/>
              <a:t>since i is 2</a:t>
            </a:r>
          </a:p>
        </p:txBody>
      </p:sp>
      <p:sp>
        <p:nvSpPr>
          <p:cNvPr id="33801"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946986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BE16C5-BEEE-448D-BC3F-8961F6EB98DA}" type="slidenum">
              <a:rPr lang="en-US" altLang="en-US" sz="1400"/>
              <a:pPr>
                <a:spcBef>
                  <a:spcPct val="0"/>
                </a:spcBef>
                <a:buClrTx/>
                <a:buSzTx/>
                <a:buFontTx/>
                <a:buNone/>
              </a:pPr>
              <a:t>33</a:t>
            </a:fld>
            <a:endParaRPr lang="en-US" altLang="en-US" sz="1400"/>
          </a:p>
        </p:txBody>
      </p:sp>
      <p:sp>
        <p:nvSpPr>
          <p:cNvPr id="34819" name="Rectangle 2"/>
          <p:cNvSpPr>
            <a:spLocks noGrp="1" noChangeArrowheads="1"/>
          </p:cNvSpPr>
          <p:nvPr>
            <p:ph type="title"/>
          </p:nvPr>
        </p:nvSpPr>
        <p:spPr>
          <a:xfrm>
            <a:off x="2208212" y="228600"/>
            <a:ext cx="7772400" cy="762000"/>
          </a:xfrm>
        </p:spPr>
        <p:txBody>
          <a:bodyPr/>
          <a:lstStyle/>
          <a:p>
            <a:r>
              <a:rPr lang="en-US" altLang="en-US" smtClean="0"/>
              <a:t>Trace for Loop, cont.</a:t>
            </a:r>
          </a:p>
        </p:txBody>
      </p:sp>
      <p:sp>
        <p:nvSpPr>
          <p:cNvPr id="34820"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4"/>
          <p:cNvSpPr>
            <a:spLocks noChangeArrowheads="1"/>
          </p:cNvSpPr>
          <p:nvPr/>
        </p:nvSpPr>
        <p:spPr bwMode="auto">
          <a:xfrm>
            <a:off x="1751012" y="1447800"/>
            <a:ext cx="5334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a:defRPr/>
            </a:pPr>
            <a:r>
              <a:rPr lang="en-US" dirty="0">
                <a:solidFill>
                  <a:schemeClr val="accent4"/>
                </a:solidFill>
              </a:rPr>
              <a:t>for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2; </a:t>
            </a:r>
            <a:r>
              <a:rPr lang="en-US" dirty="0" err="1">
                <a:solidFill>
                  <a:schemeClr val="accent4"/>
                </a:solidFill>
              </a:rPr>
              <a:t>i</a:t>
            </a:r>
            <a:r>
              <a:rPr lang="en-US" dirty="0">
                <a:solidFill>
                  <a:schemeClr val="accent4"/>
                </a:solidFill>
              </a:rPr>
              <a:t>++) {	 </a:t>
            </a:r>
          </a:p>
          <a:p>
            <a:pPr>
              <a:defRPr/>
            </a:pPr>
            <a:r>
              <a:rPr lang="en-US" dirty="0">
                <a:solidFill>
                  <a:schemeClr val="accent4"/>
                </a:solidFill>
              </a:rPr>
              <a:t>  </a:t>
            </a:r>
            <a:r>
              <a:rPr lang="en-US" dirty="0" err="1">
                <a:solidFill>
                  <a:schemeClr val="accent4"/>
                </a:solidFill>
              </a:rPr>
              <a:t>System.out.println</a:t>
            </a:r>
            <a:r>
              <a:rPr lang="en-US" dirty="0">
                <a:solidFill>
                  <a:schemeClr val="accent4"/>
                </a:solidFill>
              </a:rPr>
              <a:t>("Welcome to Java!"); </a:t>
            </a:r>
          </a:p>
          <a:p>
            <a:pPr>
              <a:defRPr/>
            </a:pPr>
            <a:r>
              <a:rPr lang="en-US" dirty="0">
                <a:solidFill>
                  <a:schemeClr val="accent4"/>
                </a:solidFill>
              </a:rPr>
              <a:t>}</a:t>
            </a:r>
          </a:p>
          <a:p>
            <a:pPr>
              <a:defRPr/>
            </a:pPr>
            <a:endParaRPr lang="en-US" dirty="0">
              <a:solidFill>
                <a:schemeClr val="bg2"/>
              </a:solidFill>
            </a:endParaRPr>
          </a:p>
        </p:txBody>
      </p:sp>
      <p:sp>
        <p:nvSpPr>
          <p:cNvPr id="34822"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p:cNvSpPr>
            <a:spLocks noChangeArrowheads="1"/>
          </p:cNvSpPr>
          <p:nvPr/>
        </p:nvSpPr>
        <p:spPr bwMode="auto">
          <a:xfrm>
            <a:off x="1870076" y="2636912"/>
            <a:ext cx="4992687"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AutoShape 7"/>
          <p:cNvSpPr>
            <a:spLocks noChangeArrowheads="1"/>
          </p:cNvSpPr>
          <p:nvPr/>
        </p:nvSpPr>
        <p:spPr bwMode="auto">
          <a:xfrm>
            <a:off x="6632576" y="1163638"/>
            <a:ext cx="3533775" cy="728662"/>
          </a:xfrm>
          <a:prstGeom prst="wedgeRoundRectCallout">
            <a:avLst>
              <a:gd name="adj1" fmla="val -72605"/>
              <a:gd name="adj2" fmla="val 15868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loop. Execute the next statement after the loop</a:t>
            </a:r>
          </a:p>
        </p:txBody>
      </p:sp>
      <p:sp>
        <p:nvSpPr>
          <p:cNvPr id="34825"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258573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92FB6B-B765-44D0-A2F9-6B1EA15D0653}" type="slidenum">
              <a:rPr lang="en-US" altLang="en-US" sz="1400"/>
              <a:pPr>
                <a:spcBef>
                  <a:spcPct val="0"/>
                </a:spcBef>
                <a:buClrTx/>
                <a:buSzTx/>
                <a:buFontTx/>
                <a:buNone/>
              </a:pPr>
              <a:t>34</a:t>
            </a:fld>
            <a:endParaRPr lang="en-US" altLang="en-US" sz="1400"/>
          </a:p>
        </p:txBody>
      </p:sp>
      <p:sp>
        <p:nvSpPr>
          <p:cNvPr id="35843" name="Rectangle 2"/>
          <p:cNvSpPr>
            <a:spLocks noGrp="1" noChangeArrowheads="1"/>
          </p:cNvSpPr>
          <p:nvPr>
            <p:ph type="title"/>
          </p:nvPr>
        </p:nvSpPr>
        <p:spPr>
          <a:xfrm>
            <a:off x="2208212" y="228600"/>
            <a:ext cx="7772400" cy="609600"/>
          </a:xfrm>
        </p:spPr>
        <p:txBody>
          <a:bodyPr>
            <a:normAutofit fontScale="90000"/>
          </a:bodyPr>
          <a:lstStyle/>
          <a:p>
            <a:r>
              <a:rPr lang="en-US" altLang="en-US" smtClean="0"/>
              <a:t>Note</a:t>
            </a:r>
          </a:p>
        </p:txBody>
      </p:sp>
      <p:sp>
        <p:nvSpPr>
          <p:cNvPr id="35844" name="Text Box 3"/>
          <p:cNvSpPr txBox="1">
            <a:spLocks noChangeArrowheads="1"/>
          </p:cNvSpPr>
          <p:nvPr/>
        </p:nvSpPr>
        <p:spPr bwMode="auto">
          <a:xfrm>
            <a:off x="1827212" y="990600"/>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The </a:t>
            </a:r>
            <a:r>
              <a:rPr lang="en-US" altLang="en-US" sz="2800" u="sng">
                <a:cs typeface="Courier New" panose="02070309020205020404" pitchFamily="49" charset="0"/>
              </a:rPr>
              <a:t>initial-action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can be a list of zero or more comma-separated expressions. The </a:t>
            </a:r>
            <a:r>
              <a:rPr lang="en-US" altLang="en-US" sz="2800" u="sng">
                <a:cs typeface="Courier New" panose="02070309020205020404" pitchFamily="49" charset="0"/>
              </a:rPr>
              <a:t>action-after-each-iteration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can be a list of zero or more comma-separated statements. Therefore, the following two </a:t>
            </a:r>
            <a:r>
              <a:rPr lang="en-US" altLang="en-US" sz="2800" u="sng">
                <a:cs typeface="Courier New" panose="02070309020205020404" pitchFamily="49" charset="0"/>
              </a:rPr>
              <a:t>for</a:t>
            </a:r>
            <a:r>
              <a:rPr lang="en-US" altLang="en-US" sz="2800">
                <a:cs typeface="Courier New" panose="02070309020205020404" pitchFamily="49" charset="0"/>
              </a:rPr>
              <a:t> loops are correct. They are rarely used in practice, however.</a:t>
            </a:r>
          </a:p>
          <a:p>
            <a:pPr lvl="1">
              <a:spcBef>
                <a:spcPct val="50000"/>
              </a:spcBef>
              <a:buClrTx/>
              <a:buFontTx/>
              <a:buNone/>
            </a:pPr>
            <a:r>
              <a:rPr lang="en-US" altLang="en-US" sz="2400" b="1">
                <a:cs typeface="Courier New" panose="02070309020205020404" pitchFamily="49" charset="0"/>
              </a:rPr>
              <a:t>for (int i = 1; i &lt; 100; System.out.println(i++));</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 </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for (int i = 0, j = 0; (i + j &lt; 10); i++, j++) {</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  // Do something</a:t>
            </a:r>
            <a:endParaRPr lang="en-US" altLang="en-US" sz="2400" b="1">
              <a:cs typeface="Times New Roman" panose="02020603050405020304" pitchFamily="18" charset="0"/>
            </a:endParaRPr>
          </a:p>
          <a:p>
            <a:pPr lvl="1">
              <a:spcBef>
                <a:spcPct val="50000"/>
              </a:spcBef>
              <a:buClrTx/>
              <a:buFontTx/>
              <a:buNone/>
            </a:pPr>
            <a:r>
              <a:rPr lang="en-US" altLang="en-US" sz="2400" b="1">
                <a:cs typeface="Courier New" panose="02070309020205020404" pitchFamily="49" charset="0"/>
              </a:rPr>
              <a:t>}</a:t>
            </a:r>
            <a:r>
              <a:rPr lang="en-US" altLang="en-US" u="sng">
                <a:latin typeface="Courier New" panose="02070309020205020404" pitchFamily="49" charset="0"/>
                <a:cs typeface="Courier New" panose="02070309020205020404" pitchFamily="49" charset="0"/>
              </a:rPr>
              <a:t>     </a:t>
            </a:r>
            <a:endParaRPr lang="en-US" altLang="en-US">
              <a:cs typeface="Courier New" panose="02070309020205020404" pitchFamily="49" charset="0"/>
            </a:endParaRPr>
          </a:p>
        </p:txBody>
      </p:sp>
    </p:spTree>
    <p:extLst>
      <p:ext uri="{BB962C8B-B14F-4D97-AF65-F5344CB8AC3E}">
        <p14:creationId xmlns:p14="http://schemas.microsoft.com/office/powerpoint/2010/main" val="122779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ACFB54-0480-4508-996F-B6C49023AB33}" type="slidenum">
              <a:rPr lang="en-US" altLang="en-US" sz="1400"/>
              <a:pPr>
                <a:spcBef>
                  <a:spcPct val="0"/>
                </a:spcBef>
                <a:buClrTx/>
                <a:buSzTx/>
                <a:buFontTx/>
                <a:buNone/>
              </a:pPr>
              <a:t>35</a:t>
            </a:fld>
            <a:endParaRPr lang="en-US" altLang="en-US" sz="1400"/>
          </a:p>
        </p:txBody>
      </p:sp>
      <p:sp>
        <p:nvSpPr>
          <p:cNvPr id="36867" name="Rectangle 2"/>
          <p:cNvSpPr>
            <a:spLocks noGrp="1" noChangeArrowheads="1"/>
          </p:cNvSpPr>
          <p:nvPr>
            <p:ph type="title"/>
          </p:nvPr>
        </p:nvSpPr>
        <p:spPr>
          <a:xfrm>
            <a:off x="2208212" y="228600"/>
            <a:ext cx="7772400" cy="609600"/>
          </a:xfrm>
        </p:spPr>
        <p:txBody>
          <a:bodyPr>
            <a:normAutofit fontScale="90000"/>
          </a:bodyPr>
          <a:lstStyle/>
          <a:p>
            <a:r>
              <a:rPr lang="en-US" altLang="en-US" smtClean="0"/>
              <a:t>Note</a:t>
            </a:r>
          </a:p>
        </p:txBody>
      </p:sp>
      <p:sp>
        <p:nvSpPr>
          <p:cNvPr id="36868" name="Text Box 3"/>
          <p:cNvSpPr txBox="1">
            <a:spLocks noChangeArrowheads="1"/>
          </p:cNvSpPr>
          <p:nvPr/>
        </p:nvSpPr>
        <p:spPr bwMode="auto">
          <a:xfrm>
            <a:off x="1827212" y="990601"/>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If the </a:t>
            </a:r>
            <a:r>
              <a:rPr lang="en-US" altLang="en-US" sz="2800" u="sng">
                <a:cs typeface="Courier New" panose="02070309020205020404" pitchFamily="49" charset="0"/>
              </a:rPr>
              <a:t>loop-continuation-condition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is omitted, it is implicitly true. Thus the statement given below in (a), which is an infinite loop, is correct. Nevertheless, it is better to use the equivalent loop in (b) to avoid confusion:</a:t>
            </a:r>
            <a:endParaRPr lang="en-US" altLang="en-US" sz="2800">
              <a:cs typeface="Times New Roman" panose="02020603050405020304" pitchFamily="18" charset="0"/>
            </a:endParaRPr>
          </a:p>
        </p:txBody>
      </p:sp>
      <p:sp>
        <p:nvSpPr>
          <p:cNvPr id="36869" name="Rectangle 5"/>
          <p:cNvSpPr>
            <a:spLocks noChangeArrowheads="1"/>
          </p:cNvSpPr>
          <p:nvPr/>
        </p:nvSpPr>
        <p:spPr bwMode="auto">
          <a:xfrm>
            <a:off x="4546600" y="31337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0" name="Object 4"/>
          <p:cNvGraphicFramePr>
            <a:graphicFrameLocks noChangeAspect="1"/>
          </p:cNvGraphicFramePr>
          <p:nvPr/>
        </p:nvGraphicFramePr>
        <p:xfrm>
          <a:off x="1827212" y="3733800"/>
          <a:ext cx="8458200" cy="1612900"/>
        </p:xfrm>
        <a:graphic>
          <a:graphicData uri="http://schemas.openxmlformats.org/presentationml/2006/ole">
            <mc:AlternateContent xmlns:mc="http://schemas.openxmlformats.org/markup-compatibility/2006">
              <mc:Choice xmlns:v="urn:schemas-microsoft-com:vml" Requires="v">
                <p:oleObj spid="_x0000_s52231" name="Picture" r:id="rId3" imgW="3203448" imgH="612648" progId="Word.Picture.8">
                  <p:embed/>
                </p:oleObj>
              </mc:Choice>
              <mc:Fallback>
                <p:oleObj name="Picture" r:id="rId3" imgW="3203448" imgH="612648" progId="Word.Picture.8">
                  <p:embed/>
                  <p:pic>
                    <p:nvPicPr>
                      <p:cNvPr id="368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3733800"/>
                        <a:ext cx="84582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7354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BFE6F8-EA8A-42F4-B8A0-19C9449AC557}" type="slidenum">
              <a:rPr lang="en-US" altLang="en-US" sz="1400"/>
              <a:pPr>
                <a:spcBef>
                  <a:spcPct val="0"/>
                </a:spcBef>
                <a:buClrTx/>
                <a:buSzTx/>
                <a:buFontTx/>
                <a:buNone/>
              </a:pPr>
              <a:t>36</a:t>
            </a:fld>
            <a:endParaRPr lang="en-US" altLang="en-US" sz="1400"/>
          </a:p>
        </p:txBody>
      </p:sp>
      <p:sp>
        <p:nvSpPr>
          <p:cNvPr id="37891" name="Rectangle 2"/>
          <p:cNvSpPr>
            <a:spLocks noGrp="1" noChangeArrowheads="1"/>
          </p:cNvSpPr>
          <p:nvPr>
            <p:ph type="title"/>
          </p:nvPr>
        </p:nvSpPr>
        <p:spPr>
          <a:xfrm>
            <a:off x="2216150" y="317500"/>
            <a:ext cx="7772400" cy="685800"/>
          </a:xfrm>
        </p:spPr>
        <p:txBody>
          <a:bodyPr/>
          <a:lstStyle/>
          <a:p>
            <a:r>
              <a:rPr lang="en-US" altLang="en-US" smtClean="0"/>
              <a:t>Caution</a:t>
            </a:r>
            <a:endParaRPr lang="en-US" altLang="en-US" smtClean="0">
              <a:solidFill>
                <a:schemeClr val="tx1"/>
              </a:solidFill>
            </a:endParaRPr>
          </a:p>
        </p:txBody>
      </p:sp>
      <p:sp>
        <p:nvSpPr>
          <p:cNvPr id="37892" name="Rectangle 3"/>
          <p:cNvSpPr>
            <a:spLocks noGrp="1" noChangeArrowheads="1"/>
          </p:cNvSpPr>
          <p:nvPr>
            <p:ph type="body" idx="1"/>
          </p:nvPr>
        </p:nvSpPr>
        <p:spPr>
          <a:xfrm>
            <a:off x="1827213" y="1316039"/>
            <a:ext cx="8645525" cy="1055687"/>
          </a:xfrm>
        </p:spPr>
        <p:txBody>
          <a:bodyPr>
            <a:normAutofit fontScale="92500" lnSpcReduction="20000"/>
          </a:bodyPr>
          <a:lstStyle/>
          <a:p>
            <a:pPr marL="0" indent="0">
              <a:buNone/>
            </a:pPr>
            <a:r>
              <a:rPr lang="en-US" altLang="en-US" sz="3000">
                <a:cs typeface="Times New Roman" panose="02020603050405020304" pitchFamily="18" charset="0"/>
              </a:rPr>
              <a:t>Adding a semicolon at the end of the </a:t>
            </a:r>
            <a:r>
              <a:rPr lang="en-US" altLang="en-US" sz="3000" u="sng">
                <a:cs typeface="Times New Roman" panose="02020603050405020304" pitchFamily="18" charset="0"/>
              </a:rPr>
              <a:t>for</a:t>
            </a:r>
            <a:r>
              <a:rPr lang="en-US" altLang="en-US" sz="3000">
                <a:cs typeface="Times New Roman" panose="02020603050405020304" pitchFamily="18" charset="0"/>
              </a:rPr>
              <a:t> clause before the loop body is a common mistake, as shown below:</a:t>
            </a:r>
          </a:p>
        </p:txBody>
      </p:sp>
      <p:sp>
        <p:nvSpPr>
          <p:cNvPr id="37893" name="Text Box 4"/>
          <p:cNvSpPr txBox="1">
            <a:spLocks noChangeArrowheads="1"/>
          </p:cNvSpPr>
          <p:nvPr/>
        </p:nvSpPr>
        <p:spPr bwMode="auto">
          <a:xfrm>
            <a:off x="7937500" y="2430464"/>
            <a:ext cx="129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39942" name="Rectangle 6"/>
          <p:cNvSpPr>
            <a:spLocks noChangeArrowheads="1"/>
          </p:cNvSpPr>
          <p:nvPr/>
        </p:nvSpPr>
        <p:spPr bwMode="auto">
          <a:xfrm>
            <a:off x="2024062" y="3544889"/>
            <a:ext cx="718185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for (</a:t>
            </a:r>
            <a:r>
              <a:rPr lang="en-US" sz="2600" b="1" dirty="0" err="1">
                <a:solidFill>
                  <a:schemeClr val="accent4"/>
                </a:solidFill>
                <a:latin typeface="Courier New" pitchFamily="49" charset="0"/>
              </a:rPr>
              <a:t>int</a:t>
            </a:r>
            <a:r>
              <a:rPr lang="en-US" sz="2600" b="1" dirty="0">
                <a:solidFill>
                  <a:schemeClr val="accent4"/>
                </a:solidFill>
                <a:latin typeface="Courier New" pitchFamily="49" charset="0"/>
              </a:rPr>
              <a:t>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=0;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&lt;10;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  </a:t>
            </a:r>
            <a:r>
              <a:rPr lang="en-US" sz="2600" b="1" dirty="0" err="1">
                <a:solidFill>
                  <a:schemeClr val="accent4"/>
                </a:solidFill>
                <a:latin typeface="Courier New" pitchFamily="49" charset="0"/>
              </a:rPr>
              <a:t>System.out.println</a:t>
            </a:r>
            <a:r>
              <a:rPr lang="en-US" sz="2600" b="1" dirty="0">
                <a:solidFill>
                  <a:schemeClr val="accent4"/>
                </a:solidFill>
                <a:latin typeface="Courier New" pitchFamily="49" charset="0"/>
              </a:rPr>
              <a:t>("</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 is " +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a:t>
            </a:r>
          </a:p>
        </p:txBody>
      </p:sp>
      <p:sp>
        <p:nvSpPr>
          <p:cNvPr id="37895" name="Line 5"/>
          <p:cNvSpPr>
            <a:spLocks noChangeShapeType="1"/>
          </p:cNvSpPr>
          <p:nvPr/>
        </p:nvSpPr>
        <p:spPr bwMode="auto">
          <a:xfrm flipH="1">
            <a:off x="7054850" y="3198814"/>
            <a:ext cx="882650" cy="458787"/>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66548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B3183E-8B91-4A94-9384-E4A9E468A068}" type="slidenum">
              <a:rPr lang="en-US" altLang="en-US" sz="1400"/>
              <a:pPr>
                <a:spcBef>
                  <a:spcPct val="0"/>
                </a:spcBef>
                <a:buClrTx/>
                <a:buSzTx/>
                <a:buFontTx/>
                <a:buNone/>
              </a:pPr>
              <a:t>37</a:t>
            </a:fld>
            <a:endParaRPr lang="en-US" altLang="en-US" sz="1400"/>
          </a:p>
        </p:txBody>
      </p:sp>
      <p:sp>
        <p:nvSpPr>
          <p:cNvPr id="38915" name="Rectangle 2"/>
          <p:cNvSpPr>
            <a:spLocks noGrp="1" noChangeArrowheads="1"/>
          </p:cNvSpPr>
          <p:nvPr>
            <p:ph type="title"/>
          </p:nvPr>
        </p:nvSpPr>
        <p:spPr>
          <a:xfrm>
            <a:off x="2208212" y="76200"/>
            <a:ext cx="7772400" cy="685800"/>
          </a:xfrm>
        </p:spPr>
        <p:txBody>
          <a:bodyPr/>
          <a:lstStyle/>
          <a:p>
            <a:r>
              <a:rPr lang="en-US" altLang="en-US" smtClean="0"/>
              <a:t>Caution, cont.</a:t>
            </a:r>
            <a:endParaRPr lang="en-US" altLang="en-US" smtClean="0">
              <a:solidFill>
                <a:schemeClr val="tx1"/>
              </a:solidFill>
            </a:endParaRPr>
          </a:p>
        </p:txBody>
      </p:sp>
      <p:sp>
        <p:nvSpPr>
          <p:cNvPr id="38916" name="Rectangle 3"/>
          <p:cNvSpPr>
            <a:spLocks noGrp="1" noChangeArrowheads="1"/>
          </p:cNvSpPr>
          <p:nvPr>
            <p:ph type="body" idx="1"/>
          </p:nvPr>
        </p:nvSpPr>
        <p:spPr>
          <a:xfrm>
            <a:off x="1674812" y="838200"/>
            <a:ext cx="8839200" cy="5867400"/>
          </a:xfrm>
        </p:spPr>
        <p:txBody>
          <a:bodyPr/>
          <a:lstStyle/>
          <a:p>
            <a:pPr marL="0" indent="0">
              <a:buNone/>
            </a:pPr>
            <a:r>
              <a:rPr lang="en-US" altLang="en-US" sz="3000">
                <a:cs typeface="Times New Roman" panose="02020603050405020304" pitchFamily="18" charset="0"/>
              </a:rPr>
              <a:t>Similarly, the following loop is also wrong:</a:t>
            </a:r>
          </a:p>
          <a:p>
            <a:pPr marL="0" indent="0">
              <a:spcBef>
                <a:spcPct val="0"/>
              </a:spcBef>
              <a:buNone/>
            </a:pPr>
            <a:r>
              <a:rPr lang="en-US" altLang="en-US" sz="2600"/>
              <a:t>int i=0; </a:t>
            </a:r>
          </a:p>
          <a:p>
            <a:pPr marL="0" indent="0">
              <a:spcBef>
                <a:spcPct val="0"/>
              </a:spcBef>
              <a:buNone/>
            </a:pPr>
            <a:r>
              <a:rPr lang="en-US" altLang="en-US" sz="2600"/>
              <a:t>while (i &lt; 10);</a:t>
            </a:r>
          </a:p>
          <a:p>
            <a:pPr marL="0" indent="0">
              <a:spcBef>
                <a:spcPct val="0"/>
              </a:spcBef>
              <a:buNone/>
            </a:pPr>
            <a:r>
              <a:rPr lang="en-US" altLang="en-US" sz="2600"/>
              <a:t>{</a:t>
            </a:r>
          </a:p>
          <a:p>
            <a:pPr marL="0" indent="0">
              <a:spcBef>
                <a:spcPct val="0"/>
              </a:spcBef>
              <a:buNone/>
            </a:pPr>
            <a:r>
              <a:rPr lang="en-US" altLang="en-US" sz="2600"/>
              <a:t>  System.out.println("i is " + i);</a:t>
            </a:r>
          </a:p>
          <a:p>
            <a:pPr marL="0" indent="0">
              <a:spcBef>
                <a:spcPct val="0"/>
              </a:spcBef>
              <a:buNone/>
            </a:pPr>
            <a:r>
              <a:rPr lang="en-US" altLang="en-US" sz="2600"/>
              <a:t>  i++;</a:t>
            </a:r>
          </a:p>
          <a:p>
            <a:pPr marL="0" indent="0">
              <a:spcBef>
                <a:spcPct val="0"/>
              </a:spcBef>
              <a:buNone/>
            </a:pPr>
            <a:r>
              <a:rPr lang="en-US" altLang="en-US" sz="2600"/>
              <a:t>}</a:t>
            </a:r>
            <a:endParaRPr lang="en-US" altLang="en-US" sz="3000">
              <a:cs typeface="Times New Roman" panose="02020603050405020304" pitchFamily="18" charset="0"/>
            </a:endParaRPr>
          </a:p>
          <a:p>
            <a:pPr marL="0" indent="0">
              <a:buNone/>
            </a:pPr>
            <a:r>
              <a:rPr lang="en-US" altLang="en-US" sz="3000">
                <a:cs typeface="Times New Roman" panose="02020603050405020304" pitchFamily="18" charset="0"/>
              </a:rPr>
              <a:t>In the case of the </a:t>
            </a:r>
            <a:r>
              <a:rPr lang="en-US" altLang="en-US" sz="3000" u="sng">
                <a:cs typeface="Times New Roman" panose="02020603050405020304" pitchFamily="18" charset="0"/>
              </a:rPr>
              <a:t>do</a:t>
            </a:r>
            <a:r>
              <a:rPr lang="en-US" altLang="en-US" sz="3000">
                <a:cs typeface="Times New Roman" panose="02020603050405020304" pitchFamily="18" charset="0"/>
              </a:rPr>
              <a:t> loop, the following semicolon is needed to end the loop.</a:t>
            </a:r>
          </a:p>
          <a:p>
            <a:pPr marL="0" indent="0">
              <a:spcBef>
                <a:spcPct val="0"/>
              </a:spcBef>
              <a:buNone/>
            </a:pPr>
            <a:r>
              <a:rPr lang="en-US" altLang="en-US" sz="2600"/>
              <a:t>int i=0; </a:t>
            </a:r>
          </a:p>
          <a:p>
            <a:pPr marL="0" indent="0">
              <a:spcBef>
                <a:spcPct val="0"/>
              </a:spcBef>
              <a:buNone/>
            </a:pPr>
            <a:r>
              <a:rPr lang="en-US" altLang="en-US" sz="2600"/>
              <a:t>do {</a:t>
            </a:r>
          </a:p>
          <a:p>
            <a:pPr marL="0" indent="0">
              <a:spcBef>
                <a:spcPct val="0"/>
              </a:spcBef>
              <a:buNone/>
            </a:pPr>
            <a:r>
              <a:rPr lang="en-US" altLang="en-US" sz="2600"/>
              <a:t>  System.out.println("i is " + i);</a:t>
            </a:r>
          </a:p>
          <a:p>
            <a:pPr marL="0" indent="0">
              <a:spcBef>
                <a:spcPct val="0"/>
              </a:spcBef>
              <a:buNone/>
            </a:pPr>
            <a:r>
              <a:rPr lang="en-US" altLang="en-US" sz="2600"/>
              <a:t>  i++;</a:t>
            </a:r>
          </a:p>
          <a:p>
            <a:pPr marL="0" indent="0">
              <a:spcBef>
                <a:spcPct val="0"/>
              </a:spcBef>
              <a:buNone/>
            </a:pPr>
            <a:r>
              <a:rPr lang="en-US" altLang="en-US" sz="2600"/>
              <a:t>} while (i&lt;10);</a:t>
            </a:r>
          </a:p>
        </p:txBody>
      </p:sp>
      <p:sp>
        <p:nvSpPr>
          <p:cNvPr id="38917" name="Text Box 4"/>
          <p:cNvSpPr txBox="1">
            <a:spLocks noChangeArrowheads="1"/>
          </p:cNvSpPr>
          <p:nvPr/>
        </p:nvSpPr>
        <p:spPr bwMode="auto">
          <a:xfrm>
            <a:off x="4494212" y="1524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38918" name="Line 5"/>
          <p:cNvSpPr>
            <a:spLocks noChangeShapeType="1"/>
          </p:cNvSpPr>
          <p:nvPr/>
        </p:nvSpPr>
        <p:spPr bwMode="auto">
          <a:xfrm flipH="1">
            <a:off x="3808412" y="1676400"/>
            <a:ext cx="7620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Text Box 6"/>
          <p:cNvSpPr txBox="1">
            <a:spLocks noChangeArrowheads="1"/>
          </p:cNvSpPr>
          <p:nvPr/>
        </p:nvSpPr>
        <p:spPr bwMode="auto">
          <a:xfrm>
            <a:off x="4722812" y="5638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Correct</a:t>
            </a:r>
          </a:p>
        </p:txBody>
      </p:sp>
      <p:sp>
        <p:nvSpPr>
          <p:cNvPr id="38920" name="Line 7"/>
          <p:cNvSpPr>
            <a:spLocks noChangeShapeType="1"/>
          </p:cNvSpPr>
          <p:nvPr/>
        </p:nvSpPr>
        <p:spPr bwMode="auto">
          <a:xfrm flipH="1">
            <a:off x="3808412" y="5867400"/>
            <a:ext cx="9144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60706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E768D4-D264-4A68-92BB-3395236C0B84}" type="slidenum">
              <a:rPr lang="en-US" altLang="en-US" sz="1400"/>
              <a:pPr>
                <a:spcBef>
                  <a:spcPct val="0"/>
                </a:spcBef>
                <a:buClrTx/>
                <a:buSzTx/>
                <a:buFontTx/>
                <a:buNone/>
              </a:pPr>
              <a:t>38</a:t>
            </a:fld>
            <a:endParaRPr lang="en-US" altLang="en-US" sz="1400"/>
          </a:p>
        </p:txBody>
      </p:sp>
      <p:sp>
        <p:nvSpPr>
          <p:cNvPr id="39939" name="Rectangle 2"/>
          <p:cNvSpPr>
            <a:spLocks noGrp="1" noChangeArrowheads="1"/>
          </p:cNvSpPr>
          <p:nvPr>
            <p:ph type="title"/>
          </p:nvPr>
        </p:nvSpPr>
        <p:spPr>
          <a:xfrm>
            <a:off x="2208212" y="152400"/>
            <a:ext cx="7772400" cy="609600"/>
          </a:xfrm>
        </p:spPr>
        <p:txBody>
          <a:bodyPr>
            <a:normAutofit fontScale="90000"/>
          </a:bodyPr>
          <a:lstStyle/>
          <a:p>
            <a:r>
              <a:rPr lang="en-US" altLang="en-US" smtClean="0"/>
              <a:t>Which Loop to Use?</a:t>
            </a:r>
          </a:p>
        </p:txBody>
      </p:sp>
      <p:sp>
        <p:nvSpPr>
          <p:cNvPr id="39940" name="Text Box 3"/>
          <p:cNvSpPr txBox="1">
            <a:spLocks noChangeArrowheads="1"/>
          </p:cNvSpPr>
          <p:nvPr/>
        </p:nvSpPr>
        <p:spPr bwMode="auto">
          <a:xfrm>
            <a:off x="1827212" y="914400"/>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The three forms of loop statements, </a:t>
            </a:r>
            <a:r>
              <a:rPr lang="en-US" altLang="en-US" sz="2400" u="sng">
                <a:cs typeface="Times New Roman" panose="02020603050405020304" pitchFamily="18" charset="0"/>
              </a:rPr>
              <a:t>while</a:t>
            </a:r>
            <a:r>
              <a:rPr lang="en-US" altLang="en-US" sz="2400">
                <a:cs typeface="Times New Roman" panose="02020603050405020304" pitchFamily="18" charset="0"/>
              </a:rPr>
              <a:t>, </a:t>
            </a:r>
            <a:r>
              <a:rPr lang="en-US" altLang="en-US" sz="2400" u="sng">
                <a:cs typeface="Times New Roman" panose="02020603050405020304" pitchFamily="18" charset="0"/>
              </a:rPr>
              <a:t>do-while</a:t>
            </a:r>
            <a:r>
              <a:rPr lang="en-US" altLang="en-US" sz="2400">
                <a:cs typeface="Times New Roman" panose="02020603050405020304" pitchFamily="18" charset="0"/>
              </a:rPr>
              <a:t>, and </a:t>
            </a:r>
            <a:r>
              <a:rPr lang="en-US" altLang="en-US" sz="2400" u="sng">
                <a:cs typeface="Times New Roman" panose="02020603050405020304" pitchFamily="18" charset="0"/>
              </a:rPr>
              <a:t>for</a:t>
            </a:r>
            <a:r>
              <a:rPr lang="en-US" altLang="en-US" sz="2400">
                <a:cs typeface="Times New Roman" panose="02020603050405020304" pitchFamily="18" charset="0"/>
              </a:rPr>
              <a:t>, are expressively equivalent; that is, you can write a loop in any of these three forms.</a:t>
            </a:r>
            <a:r>
              <a:rPr lang="en-US" altLang="en-US" sz="2400"/>
              <a:t> </a:t>
            </a:r>
            <a:r>
              <a:rPr lang="en-US" altLang="en-US" sz="2400">
                <a:cs typeface="Courier New" panose="02070309020205020404" pitchFamily="49" charset="0"/>
              </a:rPr>
              <a:t>For example, a </a:t>
            </a:r>
            <a:r>
              <a:rPr lang="en-US" altLang="en-US" sz="2400" u="sng">
                <a:cs typeface="Courier New" panose="02070309020205020404" pitchFamily="49" charset="0"/>
              </a:rPr>
              <a:t>while</a:t>
            </a:r>
            <a:r>
              <a:rPr lang="en-US" altLang="en-US" sz="2400">
                <a:cs typeface="Courier New" panose="02070309020205020404" pitchFamily="49" charset="0"/>
              </a:rPr>
              <a:t> loop in (a) in the following figure can always be converted into the following </a:t>
            </a:r>
            <a:r>
              <a:rPr lang="en-US" altLang="en-US" sz="2400" u="sng">
                <a:cs typeface="Courier New" panose="02070309020205020404" pitchFamily="49" charset="0"/>
              </a:rPr>
              <a:t>for</a:t>
            </a:r>
            <a:r>
              <a:rPr lang="en-US" altLang="en-US" sz="2400">
                <a:cs typeface="Courier New" panose="02070309020205020404" pitchFamily="49" charset="0"/>
              </a:rPr>
              <a:t> loop in (b):</a:t>
            </a:r>
            <a:endParaRPr lang="en-US" altLang="en-US" sz="2400"/>
          </a:p>
        </p:txBody>
      </p:sp>
      <p:sp>
        <p:nvSpPr>
          <p:cNvPr id="39941" name="Rectangle 10"/>
          <p:cNvSpPr>
            <a:spLocks noChangeArrowheads="1"/>
          </p:cNvSpPr>
          <p:nvPr/>
        </p:nvSpPr>
        <p:spPr bwMode="auto">
          <a:xfrm>
            <a:off x="3498850" y="31337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Text Box 11"/>
          <p:cNvSpPr txBox="1">
            <a:spLocks noChangeArrowheads="1"/>
          </p:cNvSpPr>
          <p:nvPr/>
        </p:nvSpPr>
        <p:spPr bwMode="auto">
          <a:xfrm>
            <a:off x="1827212" y="3962401"/>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Times New Roman" panose="02020603050405020304" pitchFamily="18" charset="0"/>
              </a:rPr>
              <a:t>A for loop in (a) in the following figure can generally be converted into the following while loop in (b) except in certain special cases (see Review Question 3.19 for one of them):</a:t>
            </a:r>
          </a:p>
        </p:txBody>
      </p:sp>
      <p:sp>
        <p:nvSpPr>
          <p:cNvPr id="39943" name="Rectangle 13"/>
          <p:cNvSpPr>
            <a:spLocks noChangeArrowheads="1"/>
          </p:cNvSpPr>
          <p:nvPr/>
        </p:nvSpPr>
        <p:spPr bwMode="auto">
          <a:xfrm>
            <a:off x="3546475" y="3009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4" name="Object 12"/>
          <p:cNvGraphicFramePr>
            <a:graphicFrameLocks noChangeAspect="1"/>
          </p:cNvGraphicFramePr>
          <p:nvPr/>
        </p:nvGraphicFramePr>
        <p:xfrm>
          <a:off x="1752601" y="5029200"/>
          <a:ext cx="8759825" cy="1441450"/>
        </p:xfrm>
        <a:graphic>
          <a:graphicData uri="http://schemas.openxmlformats.org/presentationml/2006/ole">
            <mc:AlternateContent xmlns:mc="http://schemas.openxmlformats.org/markup-compatibility/2006">
              <mc:Choice xmlns:v="urn:schemas-microsoft-com:vml" Requires="v">
                <p:oleObj spid="_x0000_s53260" name="Picture" r:id="rId3" imgW="5277612" imgH="870204" progId="Word.Picture.8">
                  <p:embed/>
                </p:oleObj>
              </mc:Choice>
              <mc:Fallback>
                <p:oleObj name="Picture" r:id="rId3" imgW="5277612" imgH="870204" progId="Word.Picture.8">
                  <p:embed/>
                  <p:pic>
                    <p:nvPicPr>
                      <p:cNvPr id="39944"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1" y="5029200"/>
                        <a:ext cx="87598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15"/>
          <p:cNvSpPr>
            <a:spLocks noChangeArrowheads="1"/>
          </p:cNvSpPr>
          <p:nvPr/>
        </p:nvSpPr>
        <p:spPr bwMode="auto">
          <a:xfrm>
            <a:off x="3498850" y="31337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6" name="Object 14"/>
          <p:cNvGraphicFramePr>
            <a:graphicFrameLocks noChangeAspect="1"/>
          </p:cNvGraphicFramePr>
          <p:nvPr/>
        </p:nvGraphicFramePr>
        <p:xfrm>
          <a:off x="1674812" y="2590800"/>
          <a:ext cx="8991600" cy="1022350"/>
        </p:xfrm>
        <a:graphic>
          <a:graphicData uri="http://schemas.openxmlformats.org/presentationml/2006/ole">
            <mc:AlternateContent xmlns:mc="http://schemas.openxmlformats.org/markup-compatibility/2006">
              <mc:Choice xmlns:v="urn:schemas-microsoft-com:vml" Requires="v">
                <p:oleObj spid="_x0000_s53261" name="Picture" r:id="rId5" imgW="5375148" imgH="612648" progId="Word.Picture.8">
                  <p:embed/>
                </p:oleObj>
              </mc:Choice>
              <mc:Fallback>
                <p:oleObj name="Picture" r:id="rId5" imgW="5375148" imgH="612648" progId="Word.Picture.8">
                  <p:embed/>
                  <p:pic>
                    <p:nvPicPr>
                      <p:cNvPr id="39946"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2" y="2590800"/>
                        <a:ext cx="89916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378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8671FC-26BA-41FF-8EEB-67802D0AC663}" type="slidenum">
              <a:rPr lang="en-US" altLang="en-US" sz="1400"/>
              <a:pPr>
                <a:spcBef>
                  <a:spcPct val="0"/>
                </a:spcBef>
                <a:buClrTx/>
                <a:buSzTx/>
                <a:buFontTx/>
                <a:buNone/>
              </a:pPr>
              <a:t>39</a:t>
            </a:fld>
            <a:endParaRPr lang="en-US" altLang="en-US" sz="1400"/>
          </a:p>
        </p:txBody>
      </p:sp>
      <p:sp>
        <p:nvSpPr>
          <p:cNvPr id="40963" name="Rectangle 2"/>
          <p:cNvSpPr>
            <a:spLocks noGrp="1" noChangeArrowheads="1"/>
          </p:cNvSpPr>
          <p:nvPr>
            <p:ph type="title"/>
          </p:nvPr>
        </p:nvSpPr>
        <p:spPr>
          <a:xfrm>
            <a:off x="2208212" y="0"/>
            <a:ext cx="7772400" cy="1219200"/>
          </a:xfrm>
        </p:spPr>
        <p:txBody>
          <a:bodyPr/>
          <a:lstStyle/>
          <a:p>
            <a:r>
              <a:rPr lang="en-US" altLang="en-US" smtClean="0"/>
              <a:t>Recommendations</a:t>
            </a:r>
          </a:p>
        </p:txBody>
      </p:sp>
      <p:sp>
        <p:nvSpPr>
          <p:cNvPr id="40964" name="Text Box 3"/>
          <p:cNvSpPr txBox="1">
            <a:spLocks noChangeArrowheads="1"/>
          </p:cNvSpPr>
          <p:nvPr/>
        </p:nvSpPr>
        <p:spPr bwMode="auto">
          <a:xfrm>
            <a:off x="1827212" y="1143001"/>
            <a:ext cx="8458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Use the one that is most intuitive and comfortable for you. In general, a for loop may be used if the number of repetitions is known, as, for example, when you need to print a message 100 times. A while loop may be used if the number of repetitions is not known, as in the case of reading the numbers until the input is 0. A do-while loop can be used to replace a while loop if the loop body has to be executed before testing the continuation condition.</a:t>
            </a:r>
          </a:p>
        </p:txBody>
      </p:sp>
    </p:spTree>
    <p:extLst>
      <p:ext uri="{BB962C8B-B14F-4D97-AF65-F5344CB8AC3E}">
        <p14:creationId xmlns:p14="http://schemas.microsoft.com/office/powerpoint/2010/main" val="1439083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41572A-BCF8-4D41-9CE5-8011C41439E7}" type="slidenum">
              <a:rPr lang="en-US" altLang="en-US" sz="1400"/>
              <a:pPr>
                <a:spcBef>
                  <a:spcPct val="0"/>
                </a:spcBef>
                <a:buClrTx/>
                <a:buSzTx/>
                <a:buFontTx/>
                <a:buNone/>
              </a:pPr>
              <a:t>4</a:t>
            </a:fld>
            <a:endParaRPr lang="en-US" altLang="en-US" sz="1400"/>
          </a:p>
        </p:txBody>
      </p:sp>
      <p:sp>
        <p:nvSpPr>
          <p:cNvPr id="5123" name="Rectangle 2"/>
          <p:cNvSpPr>
            <a:spLocks noGrp="1" noChangeArrowheads="1"/>
          </p:cNvSpPr>
          <p:nvPr>
            <p:ph type="title"/>
          </p:nvPr>
        </p:nvSpPr>
        <p:spPr>
          <a:xfrm>
            <a:off x="2208212" y="228600"/>
            <a:ext cx="7772400" cy="857250"/>
          </a:xfrm>
        </p:spPr>
        <p:txBody>
          <a:bodyPr/>
          <a:lstStyle/>
          <a:p>
            <a:r>
              <a:rPr lang="en-US" altLang="en-US" smtClean="0"/>
              <a:t>Opening Problem</a:t>
            </a:r>
          </a:p>
        </p:txBody>
      </p:sp>
      <p:sp>
        <p:nvSpPr>
          <p:cNvPr id="5124" name="Rectangle 3"/>
          <p:cNvSpPr>
            <a:spLocks noChangeArrowheads="1"/>
          </p:cNvSpPr>
          <p:nvPr/>
        </p:nvSpPr>
        <p:spPr bwMode="auto">
          <a:xfrm>
            <a:off x="1522413" y="21393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5" name="Rectangle 4"/>
          <p:cNvSpPr>
            <a:spLocks noChangeArrowheads="1"/>
          </p:cNvSpPr>
          <p:nvPr/>
        </p:nvSpPr>
        <p:spPr bwMode="auto">
          <a:xfrm>
            <a:off x="1522413" y="42570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6" name="Rectangle 5"/>
          <p:cNvSpPr>
            <a:spLocks noChangeArrowheads="1"/>
          </p:cNvSpPr>
          <p:nvPr/>
        </p:nvSpPr>
        <p:spPr bwMode="auto">
          <a:xfrm>
            <a:off x="1522413" y="1951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Text Box 6"/>
          <p:cNvSpPr txBox="1">
            <a:spLocks noChangeArrowheads="1"/>
          </p:cNvSpPr>
          <p:nvPr/>
        </p:nvSpPr>
        <p:spPr bwMode="auto">
          <a:xfrm>
            <a:off x="3597275" y="1892300"/>
            <a:ext cx="6223000" cy="442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("Welcome to Java!");</a:t>
            </a:r>
          </a:p>
          <a:p>
            <a:pPr>
              <a:defRPr/>
            </a:pP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("Welcome to Java!");</a:t>
            </a:r>
          </a:p>
          <a:p>
            <a:pPr>
              <a:defRPr/>
            </a:pP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("Welcome to Java!");</a:t>
            </a:r>
          </a:p>
          <a:p>
            <a:pPr>
              <a:defRPr/>
            </a:pP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("Welcome to Java!");</a:t>
            </a:r>
          </a:p>
          <a:p>
            <a:pPr>
              <a:defRPr/>
            </a:pP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("Welcome to Java!");</a:t>
            </a:r>
          </a:p>
          <a:p>
            <a:pPr>
              <a:defRPr/>
            </a:pP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("Welcome to Java!");</a:t>
            </a:r>
          </a:p>
          <a:p>
            <a:pPr>
              <a:defRPr/>
            </a:pPr>
            <a:endParaRPr lang="en-US" sz="2000" b="1" dirty="0">
              <a:solidFill>
                <a:schemeClr val="accent4"/>
              </a:solidFill>
              <a:latin typeface="Courier New" pitchFamily="49" charset="0"/>
            </a:endParaRPr>
          </a:p>
          <a:p>
            <a:pPr>
              <a:defRPr/>
            </a:pPr>
            <a:r>
              <a:rPr lang="en-US" sz="2800" b="1" dirty="0">
                <a:solidFill>
                  <a:schemeClr val="accent4"/>
                </a:solidFill>
              </a:rPr>
              <a:t>… </a:t>
            </a:r>
          </a:p>
          <a:p>
            <a:pPr>
              <a:defRPr/>
            </a:pPr>
            <a:r>
              <a:rPr lang="en-US" sz="2800" b="1" dirty="0">
                <a:solidFill>
                  <a:schemeClr val="accent4"/>
                </a:solidFill>
              </a:rPr>
              <a:t>… </a:t>
            </a:r>
          </a:p>
          <a:p>
            <a:pPr>
              <a:defRPr/>
            </a:pPr>
            <a:r>
              <a:rPr lang="en-US" sz="2800" b="1" dirty="0">
                <a:solidFill>
                  <a:schemeClr val="accent4"/>
                </a:solidFill>
              </a:rPr>
              <a:t>… </a:t>
            </a:r>
          </a:p>
          <a:p>
            <a:pPr>
              <a:defRPr/>
            </a:pP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("Welcome to Java!");</a:t>
            </a:r>
          </a:p>
          <a:p>
            <a:pPr>
              <a:defRPr/>
            </a:pP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("Welcome to Java!");</a:t>
            </a:r>
          </a:p>
          <a:p>
            <a:pPr>
              <a:defRPr/>
            </a:pPr>
            <a:r>
              <a:rPr lang="en-US" sz="2000" b="1" dirty="0" err="1">
                <a:solidFill>
                  <a:schemeClr val="accent4"/>
                </a:solidFill>
                <a:latin typeface="Courier New" pitchFamily="49" charset="0"/>
              </a:rPr>
              <a:t>System.out.println</a:t>
            </a:r>
            <a:r>
              <a:rPr lang="en-US" sz="2000" b="1" dirty="0">
                <a:solidFill>
                  <a:schemeClr val="accent4"/>
                </a:solidFill>
                <a:latin typeface="Courier New" pitchFamily="49" charset="0"/>
              </a:rPr>
              <a:t>("Welcome to Java!");</a:t>
            </a:r>
            <a:endParaRPr lang="en-US" b="1" dirty="0">
              <a:solidFill>
                <a:schemeClr val="accent4"/>
              </a:solidFill>
            </a:endParaRPr>
          </a:p>
        </p:txBody>
      </p:sp>
      <p:sp>
        <p:nvSpPr>
          <p:cNvPr id="5128" name="Rectangle 7"/>
          <p:cNvSpPr>
            <a:spLocks noGrp="1" noChangeArrowheads="1"/>
          </p:cNvSpPr>
          <p:nvPr>
            <p:ph type="body" idx="1"/>
          </p:nvPr>
        </p:nvSpPr>
        <p:spPr>
          <a:xfrm>
            <a:off x="1716087" y="1085851"/>
            <a:ext cx="8718550" cy="500063"/>
          </a:xfrm>
          <a:noFill/>
        </p:spPr>
        <p:txBody>
          <a:bodyPr/>
          <a:lstStyle/>
          <a:p>
            <a:pPr marL="0" indent="0">
              <a:buNone/>
            </a:pPr>
            <a:r>
              <a:rPr lang="en-US" altLang="en-US" smtClean="0"/>
              <a:t>Problem:</a:t>
            </a:r>
          </a:p>
        </p:txBody>
      </p:sp>
      <p:sp>
        <p:nvSpPr>
          <p:cNvPr id="5129" name="AutoShape 8"/>
          <p:cNvSpPr>
            <a:spLocks/>
          </p:cNvSpPr>
          <p:nvPr/>
        </p:nvSpPr>
        <p:spPr bwMode="auto">
          <a:xfrm>
            <a:off x="3252787" y="2008189"/>
            <a:ext cx="344488" cy="4186237"/>
          </a:xfrm>
          <a:prstGeom prst="leftBrace">
            <a:avLst>
              <a:gd name="adj1" fmla="val 101267"/>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30" name="Text Box 9"/>
          <p:cNvSpPr txBox="1">
            <a:spLocks noChangeArrowheads="1"/>
          </p:cNvSpPr>
          <p:nvPr/>
        </p:nvSpPr>
        <p:spPr bwMode="auto">
          <a:xfrm>
            <a:off x="2216150" y="3697289"/>
            <a:ext cx="958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000" b="1" dirty="0">
                <a:solidFill>
                  <a:schemeClr val="accent4"/>
                </a:solidFill>
                <a:latin typeface="Courier New" pitchFamily="49" charset="0"/>
              </a:rPr>
              <a:t>100 times</a:t>
            </a:r>
            <a:endParaRPr lang="en-US" b="1" dirty="0">
              <a:solidFill>
                <a:schemeClr val="accent4"/>
              </a:solidFill>
            </a:endParaRPr>
          </a:p>
        </p:txBody>
      </p:sp>
    </p:spTree>
    <p:extLst>
      <p:ext uri="{BB962C8B-B14F-4D97-AF65-F5344CB8AC3E}">
        <p14:creationId xmlns:p14="http://schemas.microsoft.com/office/powerpoint/2010/main" val="614559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551657-573E-40C9-90FA-0752D41021B6}" type="slidenum">
              <a:rPr lang="en-US" altLang="en-US" sz="1400"/>
              <a:pPr>
                <a:spcBef>
                  <a:spcPct val="0"/>
                </a:spcBef>
                <a:buClrTx/>
                <a:buSzTx/>
                <a:buFontTx/>
                <a:buNone/>
              </a:pPr>
              <a:t>40</a:t>
            </a:fld>
            <a:endParaRPr lang="en-US" altLang="en-US" sz="1400"/>
          </a:p>
        </p:txBody>
      </p:sp>
      <p:sp>
        <p:nvSpPr>
          <p:cNvPr id="41987" name="Rectangle 2"/>
          <p:cNvSpPr>
            <a:spLocks noGrp="1" noChangeArrowheads="1"/>
          </p:cNvSpPr>
          <p:nvPr>
            <p:ph type="title"/>
          </p:nvPr>
        </p:nvSpPr>
        <p:spPr>
          <a:xfrm>
            <a:off x="1751012" y="228600"/>
            <a:ext cx="8534400" cy="1143000"/>
          </a:xfrm>
        </p:spPr>
        <p:txBody>
          <a:bodyPr/>
          <a:lstStyle/>
          <a:p>
            <a:r>
              <a:rPr lang="en-US" altLang="en-US" smtClean="0"/>
              <a:t>Nested Loops </a:t>
            </a:r>
          </a:p>
        </p:txBody>
      </p:sp>
      <p:sp>
        <p:nvSpPr>
          <p:cNvPr id="41988" name="Rectangle 3"/>
          <p:cNvSpPr>
            <a:spLocks noGrp="1" noChangeArrowheads="1"/>
          </p:cNvSpPr>
          <p:nvPr>
            <p:ph type="body" idx="1"/>
          </p:nvPr>
        </p:nvSpPr>
        <p:spPr>
          <a:xfrm>
            <a:off x="1751012" y="1600201"/>
            <a:ext cx="8686800" cy="1444625"/>
          </a:xfrm>
        </p:spPr>
        <p:txBody>
          <a:bodyPr>
            <a:normAutofit lnSpcReduction="10000"/>
          </a:bodyPr>
          <a:lstStyle/>
          <a:p>
            <a:pPr marL="0" indent="0">
              <a:buNone/>
            </a:pPr>
            <a:r>
              <a:rPr lang="en-US" altLang="en-US" sz="3400">
                <a:cs typeface="Courier New" panose="02070309020205020404" pitchFamily="49" charset="0"/>
              </a:rPr>
              <a:t>Problem: Write a program that uses nested for loops to print a multiplication table.</a:t>
            </a:r>
          </a:p>
        </p:txBody>
      </p:sp>
      <p:sp>
        <p:nvSpPr>
          <p:cNvPr id="124934" name="AutoShape 6">
            <a:hlinkClick r:id="" action="ppaction://noaction" highlightClick="1"/>
          </p:cNvPr>
          <p:cNvSpPr>
            <a:spLocks noChangeArrowheads="1"/>
          </p:cNvSpPr>
          <p:nvPr/>
        </p:nvSpPr>
        <p:spPr bwMode="auto">
          <a:xfrm>
            <a:off x="6170612" y="48006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MultiplicationTable</a:t>
            </a:r>
            <a:endParaRPr lang="en-US">
              <a:solidFill>
                <a:schemeClr val="accent1"/>
              </a:solidFill>
            </a:endParaRPr>
          </a:p>
        </p:txBody>
      </p:sp>
      <p:pic>
        <p:nvPicPr>
          <p:cNvPr id="41990" name="Picture 7">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0613" y="5486401"/>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1" name="AutoShape 10">
            <a:hlinkClick r:id="rId5" highlightClick="1"/>
          </p:cNvPr>
          <p:cNvSpPr>
            <a:spLocks noChangeArrowheads="1"/>
          </p:cNvSpPr>
          <p:nvPr/>
        </p:nvSpPr>
        <p:spPr bwMode="auto">
          <a:xfrm>
            <a:off x="5594350" y="477361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561783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EA444C-2EB1-4B11-B880-A1E3C2EAB934}" type="slidenum">
              <a:rPr lang="en-US" altLang="en-US" sz="1400"/>
              <a:pPr>
                <a:spcBef>
                  <a:spcPct val="0"/>
                </a:spcBef>
                <a:buClrTx/>
                <a:buSzTx/>
                <a:buFontTx/>
                <a:buNone/>
              </a:pPr>
              <a:t>41</a:t>
            </a:fld>
            <a:endParaRPr lang="en-US" altLang="en-US" sz="1400"/>
          </a:p>
        </p:txBody>
      </p:sp>
      <p:sp>
        <p:nvSpPr>
          <p:cNvPr id="43011" name="Rectangle 2"/>
          <p:cNvSpPr>
            <a:spLocks noGrp="1" noChangeArrowheads="1"/>
          </p:cNvSpPr>
          <p:nvPr>
            <p:ph type="title"/>
          </p:nvPr>
        </p:nvSpPr>
        <p:spPr>
          <a:xfrm>
            <a:off x="2208212" y="228600"/>
            <a:ext cx="7772400" cy="533400"/>
          </a:xfrm>
        </p:spPr>
        <p:txBody>
          <a:bodyPr>
            <a:normAutofit fontScale="90000"/>
          </a:bodyPr>
          <a:lstStyle/>
          <a:p>
            <a:r>
              <a:rPr lang="en-US" altLang="en-US" smtClean="0"/>
              <a:t>Minimizing Numerical Errors </a:t>
            </a:r>
          </a:p>
        </p:txBody>
      </p:sp>
      <p:sp>
        <p:nvSpPr>
          <p:cNvPr id="43012" name="Rectangle 3"/>
          <p:cNvSpPr>
            <a:spLocks noGrp="1" noChangeArrowheads="1"/>
          </p:cNvSpPr>
          <p:nvPr>
            <p:ph type="body" idx="1"/>
          </p:nvPr>
        </p:nvSpPr>
        <p:spPr>
          <a:xfrm>
            <a:off x="1716087" y="1085851"/>
            <a:ext cx="8756650" cy="4456113"/>
          </a:xfrm>
        </p:spPr>
        <p:txBody>
          <a:bodyPr>
            <a:normAutofit lnSpcReduction="10000"/>
          </a:bodyPr>
          <a:lstStyle/>
          <a:p>
            <a:pPr marL="0" indent="0">
              <a:lnSpc>
                <a:spcPct val="80000"/>
              </a:lnSpc>
              <a:buNone/>
            </a:pPr>
            <a:r>
              <a:rPr lang="en-US" altLang="en-US" sz="3600"/>
              <a:t>Numeric errors involving floating-point numbers are inevitable. This section discusses how to minimize such errors through an example. </a:t>
            </a:r>
          </a:p>
          <a:p>
            <a:pPr marL="0" indent="0">
              <a:lnSpc>
                <a:spcPct val="80000"/>
              </a:lnSpc>
              <a:buNone/>
            </a:pPr>
            <a:endParaRPr lang="en-US" altLang="en-US" sz="3600"/>
          </a:p>
          <a:p>
            <a:pPr marL="0" indent="0">
              <a:lnSpc>
                <a:spcPct val="80000"/>
              </a:lnSpc>
              <a:buNone/>
            </a:pPr>
            <a:r>
              <a:rPr lang="en-US" altLang="en-US" sz="3600"/>
              <a:t>Here is an example that sums a series that starts with 0.01 and ends with 1.0. The numbers in the series will increment by 0.01, as follows: 0.01 + 0.02 + 0.03 and so on.</a:t>
            </a:r>
            <a:r>
              <a:rPr lang="en-US" altLang="en-US" sz="2800"/>
              <a:t> </a:t>
            </a:r>
          </a:p>
        </p:txBody>
      </p:sp>
      <p:sp>
        <p:nvSpPr>
          <p:cNvPr id="123909" name="AutoShape 5">
            <a:hlinkClick r:id="" action="ppaction://noaction" highlightClick="1"/>
          </p:cNvPr>
          <p:cNvSpPr>
            <a:spLocks noChangeArrowheads="1"/>
          </p:cNvSpPr>
          <p:nvPr/>
        </p:nvSpPr>
        <p:spPr bwMode="auto">
          <a:xfrm>
            <a:off x="3051175" y="573405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TestSum</a:t>
            </a:r>
            <a:endParaRPr lang="en-US">
              <a:solidFill>
                <a:schemeClr val="accent1"/>
              </a:solidFill>
            </a:endParaRPr>
          </a:p>
        </p:txBody>
      </p:sp>
      <p:pic>
        <p:nvPicPr>
          <p:cNvPr id="43014" name="Picture 6">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4975" y="5734051"/>
            <a:ext cx="3313112"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5" name="AutoShape 7">
            <a:hlinkClick r:id="rId5" highlightClick="1"/>
          </p:cNvPr>
          <p:cNvSpPr>
            <a:spLocks noChangeArrowheads="1"/>
          </p:cNvSpPr>
          <p:nvPr/>
        </p:nvSpPr>
        <p:spPr bwMode="auto">
          <a:xfrm>
            <a:off x="2446338" y="56943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087834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B4DED6-1FBD-4851-9758-4FE43C5A036F}" type="slidenum">
              <a:rPr lang="en-US" altLang="en-US" sz="1400"/>
              <a:pPr>
                <a:spcBef>
                  <a:spcPct val="0"/>
                </a:spcBef>
                <a:buClrTx/>
                <a:buSzTx/>
                <a:buFontTx/>
                <a:buNone/>
              </a:pPr>
              <a:t>42</a:t>
            </a:fld>
            <a:endParaRPr lang="en-US" altLang="en-US" sz="1400"/>
          </a:p>
        </p:txBody>
      </p:sp>
      <p:sp>
        <p:nvSpPr>
          <p:cNvPr id="44035" name="Rectangle 2"/>
          <p:cNvSpPr>
            <a:spLocks noGrp="1" noChangeArrowheads="1"/>
          </p:cNvSpPr>
          <p:nvPr>
            <p:ph type="title"/>
          </p:nvPr>
        </p:nvSpPr>
        <p:spPr>
          <a:xfrm>
            <a:off x="1751012" y="0"/>
            <a:ext cx="10176048" cy="1428750"/>
          </a:xfrm>
        </p:spPr>
        <p:txBody>
          <a:bodyPr>
            <a:normAutofit fontScale="90000"/>
          </a:bodyPr>
          <a:lstStyle/>
          <a:p>
            <a:r>
              <a:rPr lang="en-US" altLang="en-US" dirty="0"/>
              <a:t>Problem:</a:t>
            </a:r>
            <a:br>
              <a:rPr lang="en-US" altLang="en-US" dirty="0"/>
            </a:br>
            <a:r>
              <a:rPr lang="en-US" altLang="en-US" dirty="0">
                <a:cs typeface="Courier New" panose="02070309020205020404" pitchFamily="49" charset="0"/>
              </a:rPr>
              <a:t>Finding the Greatest Common Divisor</a:t>
            </a:r>
            <a:r>
              <a:rPr lang="en-US" altLang="en-US" dirty="0" smtClean="0"/>
              <a:t> </a:t>
            </a:r>
          </a:p>
        </p:txBody>
      </p:sp>
      <p:sp>
        <p:nvSpPr>
          <p:cNvPr id="44036" name="Text Box 3"/>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4037" name="Text Box 4"/>
          <p:cNvSpPr txBox="1">
            <a:spLocks noChangeArrowheads="1"/>
          </p:cNvSpPr>
          <p:nvPr/>
        </p:nvSpPr>
        <p:spPr bwMode="auto">
          <a:xfrm>
            <a:off x="1639888" y="1524000"/>
            <a:ext cx="9026525" cy="370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cs typeface="Courier New" panose="02070309020205020404" pitchFamily="49" charset="0"/>
              </a:rPr>
              <a:t>Write a program that prompts the user to enter two positive integers and finds their greatest common divisor.</a:t>
            </a:r>
            <a:r>
              <a:rPr lang="en-US" altLang="en-US" sz="2400">
                <a:cs typeface="Times New Roman" panose="02020603050405020304" pitchFamily="18" charset="0"/>
              </a:rPr>
              <a:t> </a:t>
            </a:r>
          </a:p>
          <a:p>
            <a:pPr>
              <a:spcBef>
                <a:spcPct val="50000"/>
              </a:spcBef>
              <a:buClrTx/>
              <a:buSzTx/>
              <a:buFontTx/>
              <a:buNone/>
            </a:pPr>
            <a:r>
              <a:rPr lang="en-US" altLang="en-US" sz="2400">
                <a:cs typeface="Times New Roman" panose="02020603050405020304" pitchFamily="18" charset="0"/>
              </a:rPr>
              <a:t>Solution:  </a:t>
            </a:r>
            <a:r>
              <a:rPr lang="en-US" altLang="en-US" sz="2400">
                <a:cs typeface="Courier New" panose="02070309020205020404" pitchFamily="49" charset="0"/>
              </a:rPr>
              <a:t>Suppose you enter two integers 4 and 2, their greatest common divisor is 2. Suppose you enter two integers 16 and 24, their greatest common divisor is 8. So, how do you find the greatest common divisor? Let the two input integers be n1 and n2. You know number 1 is a common divisor, but it may not be the greatest commons divisor. So you can check whether k (for k = 2, 3, 4, and so on) is a common divisor for n1 and n2, until k is greater than n1 or n2.</a:t>
            </a:r>
            <a:r>
              <a:rPr lang="en-US" altLang="en-US" sz="2400">
                <a:latin typeface="Courier New" panose="02070309020205020404" pitchFamily="49" charset="0"/>
                <a:cs typeface="Courier New" panose="02070309020205020404" pitchFamily="49" charset="0"/>
              </a:rPr>
              <a:t> </a:t>
            </a:r>
          </a:p>
        </p:txBody>
      </p:sp>
      <p:sp>
        <p:nvSpPr>
          <p:cNvPr id="99333" name="AutoShape 5">
            <a:hlinkClick r:id="" action="ppaction://noaction" highlightClick="1"/>
          </p:cNvPr>
          <p:cNvSpPr>
            <a:spLocks noChangeArrowheads="1"/>
          </p:cNvSpPr>
          <p:nvPr/>
        </p:nvSpPr>
        <p:spPr bwMode="auto">
          <a:xfrm>
            <a:off x="4418012" y="57150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GreatestCommonDivisor</a:t>
            </a:r>
            <a:endParaRPr lang="en-US">
              <a:solidFill>
                <a:schemeClr val="accent1"/>
              </a:solidFill>
            </a:endParaRPr>
          </a:p>
        </p:txBody>
      </p:sp>
      <p:sp>
        <p:nvSpPr>
          <p:cNvPr id="44039" name="AutoShape 6">
            <a:hlinkClick r:id="rId3" action="ppaction://program" highlightClick="1"/>
          </p:cNvPr>
          <p:cNvSpPr>
            <a:spLocks noChangeArrowheads="1"/>
          </p:cNvSpPr>
          <p:nvPr/>
        </p:nvSpPr>
        <p:spPr bwMode="auto">
          <a:xfrm>
            <a:off x="8532812"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4040" name="AutoShape 8">
            <a:hlinkClick r:id="rId4" highlightClick="1"/>
          </p:cNvPr>
          <p:cNvSpPr>
            <a:spLocks noChangeArrowheads="1"/>
          </p:cNvSpPr>
          <p:nvPr/>
        </p:nvSpPr>
        <p:spPr bwMode="auto">
          <a:xfrm>
            <a:off x="3789363" y="56943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937021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CFDDB3-43AD-4A05-8C0E-320276D5B1E6}" type="slidenum">
              <a:rPr lang="en-US" altLang="en-US" sz="1400"/>
              <a:pPr>
                <a:spcBef>
                  <a:spcPct val="0"/>
                </a:spcBef>
                <a:buClrTx/>
                <a:buSzTx/>
                <a:buFontTx/>
                <a:buNone/>
              </a:pPr>
              <a:t>43</a:t>
            </a:fld>
            <a:endParaRPr lang="en-US" altLang="en-US" sz="1400"/>
          </a:p>
        </p:txBody>
      </p:sp>
      <p:sp>
        <p:nvSpPr>
          <p:cNvPr id="45059" name="Rectangle 2"/>
          <p:cNvSpPr>
            <a:spLocks noGrp="1" noChangeArrowheads="1"/>
          </p:cNvSpPr>
          <p:nvPr>
            <p:ph type="title"/>
          </p:nvPr>
        </p:nvSpPr>
        <p:spPr>
          <a:xfrm>
            <a:off x="1598612" y="0"/>
            <a:ext cx="8915400" cy="1428750"/>
          </a:xfrm>
        </p:spPr>
        <p:txBody>
          <a:bodyPr/>
          <a:lstStyle/>
          <a:p>
            <a:r>
              <a:rPr lang="en-US" altLang="en-US"/>
              <a:t>Problem:  Predicting the Future Tuition</a:t>
            </a:r>
            <a:r>
              <a:rPr lang="en-US" altLang="en-US" smtClean="0"/>
              <a:t> </a:t>
            </a:r>
          </a:p>
        </p:txBody>
      </p:sp>
      <p:sp>
        <p:nvSpPr>
          <p:cNvPr id="45060" name="Text Box 3"/>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5061" name="Text Box 4"/>
          <p:cNvSpPr txBox="1">
            <a:spLocks noChangeArrowheads="1"/>
          </p:cNvSpPr>
          <p:nvPr/>
        </p:nvSpPr>
        <p:spPr bwMode="auto">
          <a:xfrm>
            <a:off x="1751013" y="1316038"/>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t>Suppose that the tuition for a university is $10,000 this year and tuition increases 7% every year. In how many years will the tuition be doubled?</a:t>
            </a:r>
          </a:p>
        </p:txBody>
      </p:sp>
      <p:sp>
        <p:nvSpPr>
          <p:cNvPr id="157701" name="AutoShape 5">
            <a:hlinkClick r:id="" action="ppaction://noaction" highlightClick="1"/>
          </p:cNvPr>
          <p:cNvSpPr>
            <a:spLocks noChangeArrowheads="1"/>
          </p:cNvSpPr>
          <p:nvPr/>
        </p:nvSpPr>
        <p:spPr bwMode="auto">
          <a:xfrm>
            <a:off x="5826126" y="5715000"/>
            <a:ext cx="22494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FutureTuition</a:t>
            </a:r>
            <a:endParaRPr lang="en-US">
              <a:solidFill>
                <a:schemeClr val="accent1"/>
              </a:solidFill>
            </a:endParaRPr>
          </a:p>
        </p:txBody>
      </p:sp>
      <p:sp>
        <p:nvSpPr>
          <p:cNvPr id="45063" name="AutoShape 6">
            <a:hlinkClick r:id="rId3" action="ppaction://program" highlightClick="1"/>
          </p:cNvPr>
          <p:cNvSpPr>
            <a:spLocks noChangeArrowheads="1"/>
          </p:cNvSpPr>
          <p:nvPr/>
        </p:nvSpPr>
        <p:spPr bwMode="auto">
          <a:xfrm>
            <a:off x="8532812"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5064" name="AutoShape 7">
            <a:hlinkClick r:id="rId4" highlightClick="1"/>
          </p:cNvPr>
          <p:cNvSpPr>
            <a:spLocks noChangeArrowheads="1"/>
          </p:cNvSpPr>
          <p:nvPr/>
        </p:nvSpPr>
        <p:spPr bwMode="auto">
          <a:xfrm>
            <a:off x="5172075" y="56943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262763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99D4A6-53E6-4387-AA86-0D86EE759C8A}" type="slidenum">
              <a:rPr lang="en-US" altLang="en-US" sz="1400"/>
              <a:pPr>
                <a:spcBef>
                  <a:spcPct val="0"/>
                </a:spcBef>
                <a:buClrTx/>
                <a:buSzTx/>
                <a:buFontTx/>
                <a:buNone/>
              </a:pPr>
              <a:t>44</a:t>
            </a:fld>
            <a:endParaRPr lang="en-US" altLang="en-US" sz="1400"/>
          </a:p>
        </p:txBody>
      </p:sp>
      <p:sp>
        <p:nvSpPr>
          <p:cNvPr id="46083" name="Rectangle 2"/>
          <p:cNvSpPr>
            <a:spLocks noGrp="1" noChangeArrowheads="1"/>
          </p:cNvSpPr>
          <p:nvPr>
            <p:ph type="title"/>
          </p:nvPr>
        </p:nvSpPr>
        <p:spPr>
          <a:xfrm>
            <a:off x="1598612" y="0"/>
            <a:ext cx="8915400" cy="1428750"/>
          </a:xfrm>
        </p:spPr>
        <p:txBody>
          <a:bodyPr/>
          <a:lstStyle/>
          <a:p>
            <a:r>
              <a:rPr lang="en-US" altLang="en-US"/>
              <a:t>Problem:  Predicating the Future Tuition</a:t>
            </a:r>
            <a:r>
              <a:rPr lang="en-US" altLang="en-US" smtClean="0"/>
              <a:t> </a:t>
            </a:r>
          </a:p>
        </p:txBody>
      </p:sp>
      <p:sp>
        <p:nvSpPr>
          <p:cNvPr id="46084" name="Text Box 3"/>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6085" name="Text Box 4"/>
          <p:cNvSpPr txBox="1">
            <a:spLocks noChangeArrowheads="1"/>
          </p:cNvSpPr>
          <p:nvPr/>
        </p:nvSpPr>
        <p:spPr bwMode="auto">
          <a:xfrm>
            <a:off x="1751013" y="1316039"/>
            <a:ext cx="87598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double</a:t>
            </a:r>
            <a:r>
              <a:rPr lang="en-US" altLang="en-US" sz="2400"/>
              <a:t> tuition = 10000;   </a:t>
            </a:r>
            <a:r>
              <a:rPr lang="en-US" altLang="en-US" sz="2400" b="1"/>
              <a:t>int</a:t>
            </a:r>
            <a:r>
              <a:rPr lang="en-US" altLang="en-US" sz="2400"/>
              <a:t> year = 0  // Year 0</a:t>
            </a:r>
          </a:p>
          <a:p>
            <a:pPr>
              <a:spcBef>
                <a:spcPct val="0"/>
              </a:spcBef>
              <a:buClrTx/>
              <a:buSzTx/>
              <a:buFontTx/>
              <a:buNone/>
            </a:pPr>
            <a:r>
              <a:rPr lang="en-US" altLang="en-US" sz="2400"/>
              <a:t>tuition = tuition * 1.07; year++;       // Year 1</a:t>
            </a:r>
          </a:p>
          <a:p>
            <a:pPr>
              <a:spcBef>
                <a:spcPct val="0"/>
              </a:spcBef>
              <a:buClrTx/>
              <a:buSzTx/>
              <a:buFontTx/>
              <a:buNone/>
            </a:pPr>
            <a:r>
              <a:rPr lang="en-US" altLang="en-US" sz="2400"/>
              <a:t>tuition = tuition * 1.07; year++;       // Year 2</a:t>
            </a:r>
          </a:p>
          <a:p>
            <a:pPr>
              <a:spcBef>
                <a:spcPct val="0"/>
              </a:spcBef>
              <a:buClrTx/>
              <a:buSzTx/>
              <a:buFontTx/>
              <a:buNone/>
            </a:pPr>
            <a:r>
              <a:rPr lang="en-US" altLang="en-US" sz="2400"/>
              <a:t>tuition = tuition * 1.07; year++;       // Year 3</a:t>
            </a:r>
          </a:p>
          <a:p>
            <a:pPr>
              <a:spcBef>
                <a:spcPct val="0"/>
              </a:spcBef>
              <a:buClrTx/>
              <a:buSzTx/>
              <a:buFontTx/>
              <a:buNone/>
            </a:pPr>
            <a:r>
              <a:rPr lang="en-US" altLang="en-US" sz="2400"/>
              <a:t>...</a:t>
            </a:r>
          </a:p>
        </p:txBody>
      </p:sp>
    </p:spTree>
    <p:extLst>
      <p:ext uri="{BB962C8B-B14F-4D97-AF65-F5344CB8AC3E}">
        <p14:creationId xmlns:p14="http://schemas.microsoft.com/office/powerpoint/2010/main" val="1466943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792A0D-6E29-4715-8E7E-EF9A2F810930}" type="slidenum">
              <a:rPr lang="en-US" altLang="en-US" sz="1400"/>
              <a:pPr>
                <a:spcBef>
                  <a:spcPct val="0"/>
                </a:spcBef>
                <a:buClrTx/>
                <a:buSzTx/>
                <a:buFontTx/>
                <a:buNone/>
              </a:pPr>
              <a:t>45</a:t>
            </a:fld>
            <a:endParaRPr lang="en-US" altLang="en-US" sz="1400"/>
          </a:p>
        </p:txBody>
      </p:sp>
      <p:sp>
        <p:nvSpPr>
          <p:cNvPr id="47107" name="Rectangle 2"/>
          <p:cNvSpPr>
            <a:spLocks noGrp="1" noChangeArrowheads="1"/>
          </p:cNvSpPr>
          <p:nvPr>
            <p:ph type="title"/>
          </p:nvPr>
        </p:nvSpPr>
        <p:spPr>
          <a:xfrm>
            <a:off x="1598612" y="0"/>
            <a:ext cx="8915400" cy="1428750"/>
          </a:xfrm>
        </p:spPr>
        <p:txBody>
          <a:bodyPr/>
          <a:lstStyle/>
          <a:p>
            <a:r>
              <a:rPr lang="en-US" altLang="en-US" sz="3600"/>
              <a:t>Case Study:  </a:t>
            </a:r>
            <a:r>
              <a:rPr lang="en-US" altLang="en-US" i="1"/>
              <a:t>Converting Decimals to Hexadecimals</a:t>
            </a:r>
          </a:p>
        </p:txBody>
      </p:sp>
      <p:sp>
        <p:nvSpPr>
          <p:cNvPr id="47108" name="Text Box 3"/>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7109" name="Text Box 4"/>
          <p:cNvSpPr txBox="1">
            <a:spLocks noChangeArrowheads="1"/>
          </p:cNvSpPr>
          <p:nvPr/>
        </p:nvSpPr>
        <p:spPr bwMode="auto">
          <a:xfrm>
            <a:off x="1751013" y="1316039"/>
            <a:ext cx="875982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Hexadecimals are often used in computer systems programming (see Appendix F for an introduction to number systems). How do you convert a decimal number to a hexadecimal number? To convert a decimal number </a:t>
            </a:r>
            <a:r>
              <a:rPr lang="en-US" altLang="en-US" sz="2400" i="1"/>
              <a:t>d</a:t>
            </a:r>
            <a:r>
              <a:rPr lang="en-US" altLang="en-US" sz="2400"/>
              <a:t> to a hexadecimal number is to find the hexadecimal digits </a:t>
            </a:r>
            <a:r>
              <a:rPr lang="en-US" altLang="en-US" sz="2400" i="1"/>
              <a:t>h</a:t>
            </a:r>
            <a:r>
              <a:rPr lang="en-US" altLang="en-US" sz="2400" i="1" baseline="-25000"/>
              <a:t>n</a:t>
            </a:r>
            <a:r>
              <a:rPr lang="en-US" altLang="en-US" sz="2400"/>
              <a:t>, </a:t>
            </a:r>
            <a:r>
              <a:rPr lang="en-US" altLang="en-US" sz="2400" i="1"/>
              <a:t>h</a:t>
            </a:r>
            <a:r>
              <a:rPr lang="en-US" altLang="en-US" sz="2400" i="1" baseline="-25000"/>
              <a:t>n-1</a:t>
            </a:r>
            <a:r>
              <a:rPr lang="en-US" altLang="en-US" sz="2400"/>
              <a:t>, </a:t>
            </a:r>
            <a:r>
              <a:rPr lang="en-US" altLang="en-US" sz="2400" i="1"/>
              <a:t>h</a:t>
            </a:r>
            <a:r>
              <a:rPr lang="en-US" altLang="en-US" sz="2400" i="1" baseline="-25000"/>
              <a:t>n-2</a:t>
            </a:r>
            <a:r>
              <a:rPr lang="en-US" altLang="en-US" sz="2400"/>
              <a:t>,</a:t>
            </a:r>
            <a:r>
              <a:rPr lang="en-US" altLang="en-US" sz="2400" i="1"/>
              <a:t> ...</a:t>
            </a:r>
            <a:r>
              <a:rPr lang="en-US" altLang="en-US" sz="2400"/>
              <a:t> ,</a:t>
            </a:r>
            <a:r>
              <a:rPr lang="en-US" altLang="en-US" sz="2400" i="1"/>
              <a:t> h</a:t>
            </a:r>
            <a:r>
              <a:rPr lang="en-US" altLang="en-US" sz="2400" i="1" baseline="-25000"/>
              <a:t>2</a:t>
            </a:r>
            <a:r>
              <a:rPr lang="en-US" altLang="en-US" sz="2400"/>
              <a:t>, </a:t>
            </a:r>
            <a:r>
              <a:rPr lang="en-US" altLang="en-US" sz="2400" i="1"/>
              <a:t>h</a:t>
            </a:r>
            <a:r>
              <a:rPr lang="en-US" altLang="en-US" sz="2400" i="1" baseline="-25000"/>
              <a:t>1</a:t>
            </a:r>
            <a:r>
              <a:rPr lang="en-US" altLang="en-US" sz="2400"/>
              <a:t>, and </a:t>
            </a:r>
            <a:r>
              <a:rPr lang="en-US" altLang="en-US" sz="2400" i="1"/>
              <a:t>h</a:t>
            </a:r>
            <a:r>
              <a:rPr lang="en-US" altLang="en-US" sz="2400" i="1" baseline="-25000"/>
              <a:t>0 </a:t>
            </a:r>
            <a:r>
              <a:rPr lang="en-US" altLang="en-US" sz="2400"/>
              <a:t>such that</a:t>
            </a:r>
          </a:p>
        </p:txBody>
      </p:sp>
      <p:sp>
        <p:nvSpPr>
          <p:cNvPr id="167941" name="AutoShape 5">
            <a:hlinkClick r:id="" action="ppaction://noaction" highlightClick="1"/>
          </p:cNvPr>
          <p:cNvSpPr>
            <a:spLocks noChangeArrowheads="1"/>
          </p:cNvSpPr>
          <p:nvPr/>
        </p:nvSpPr>
        <p:spPr bwMode="auto">
          <a:xfrm>
            <a:off x="5710237" y="5734050"/>
            <a:ext cx="3225800"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Dec2Hex</a:t>
            </a:r>
            <a:endParaRPr lang="en-US">
              <a:solidFill>
                <a:schemeClr val="accent1"/>
              </a:solidFill>
            </a:endParaRPr>
          </a:p>
        </p:txBody>
      </p:sp>
      <p:sp>
        <p:nvSpPr>
          <p:cNvPr id="47111" name="AutoShape 6">
            <a:hlinkClick r:id="rId4" action="ppaction://program" highlightClick="1"/>
          </p:cNvPr>
          <p:cNvSpPr>
            <a:spLocks noChangeArrowheads="1"/>
          </p:cNvSpPr>
          <p:nvPr/>
        </p:nvSpPr>
        <p:spPr bwMode="auto">
          <a:xfrm>
            <a:off x="9128125" y="573405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7112" name="Rectangle 7"/>
          <p:cNvSpPr>
            <a:spLocks noChangeArrowheads="1"/>
          </p:cNvSpPr>
          <p:nvPr/>
        </p:nvSpPr>
        <p:spPr bwMode="auto">
          <a:xfrm>
            <a:off x="1522413" y="25457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3" name="Rectangle 9"/>
          <p:cNvSpPr>
            <a:spLocks noChangeArrowheads="1"/>
          </p:cNvSpPr>
          <p:nvPr/>
        </p:nvSpPr>
        <p:spPr bwMode="auto">
          <a:xfrm>
            <a:off x="1522413" y="3841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4" name="Text Box 12"/>
          <p:cNvSpPr txBox="1">
            <a:spLocks noChangeArrowheads="1"/>
          </p:cNvSpPr>
          <p:nvPr/>
        </p:nvSpPr>
        <p:spPr bwMode="auto">
          <a:xfrm>
            <a:off x="1906588" y="4081463"/>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These hexadecimal digits can be found by successively dividing </a:t>
            </a:r>
            <a:r>
              <a:rPr lang="en-US" altLang="en-US" sz="2400" i="1"/>
              <a:t>d</a:t>
            </a:r>
            <a:r>
              <a:rPr lang="en-US" altLang="en-US" sz="2400"/>
              <a:t> by 16 until the quotient is 0. The remainders are </a:t>
            </a:r>
            <a:r>
              <a:rPr lang="en-US" altLang="en-US" sz="2400" i="1"/>
              <a:t>h</a:t>
            </a:r>
            <a:r>
              <a:rPr lang="en-US" altLang="en-US" sz="2400" i="1" baseline="-25000"/>
              <a:t>0</a:t>
            </a:r>
            <a:r>
              <a:rPr lang="en-US" altLang="en-US" sz="2400"/>
              <a:t>, </a:t>
            </a:r>
            <a:r>
              <a:rPr lang="en-US" altLang="en-US" sz="2400" i="1"/>
              <a:t>h</a:t>
            </a:r>
            <a:r>
              <a:rPr lang="en-US" altLang="en-US" sz="2400" i="1" baseline="-25000"/>
              <a:t>1</a:t>
            </a:r>
            <a:r>
              <a:rPr lang="en-US" altLang="en-US" sz="2400"/>
              <a:t>, </a:t>
            </a:r>
            <a:r>
              <a:rPr lang="en-US" altLang="en-US" sz="2400" i="1"/>
              <a:t>h</a:t>
            </a:r>
            <a:r>
              <a:rPr lang="en-US" altLang="en-US" sz="2400" i="1" baseline="-25000"/>
              <a:t>2</a:t>
            </a:r>
            <a:r>
              <a:rPr lang="en-US" altLang="en-US" sz="2400"/>
              <a:t>,</a:t>
            </a:r>
            <a:r>
              <a:rPr lang="en-US" altLang="en-US" sz="2400" i="1"/>
              <a:t> ...</a:t>
            </a:r>
            <a:r>
              <a:rPr lang="en-US" altLang="en-US" sz="2400"/>
              <a:t> ,</a:t>
            </a:r>
            <a:r>
              <a:rPr lang="en-US" altLang="en-US" sz="2400" i="1"/>
              <a:t> h</a:t>
            </a:r>
            <a:r>
              <a:rPr lang="en-US" altLang="en-US" sz="2400" i="1" baseline="-25000"/>
              <a:t>n-2</a:t>
            </a:r>
            <a:r>
              <a:rPr lang="en-US" altLang="en-US" sz="2400"/>
              <a:t>, </a:t>
            </a:r>
            <a:r>
              <a:rPr lang="en-US" altLang="en-US" sz="2400" i="1"/>
              <a:t>h</a:t>
            </a:r>
            <a:r>
              <a:rPr lang="en-US" altLang="en-US" sz="2400" i="1" baseline="-25000"/>
              <a:t>n-1</a:t>
            </a:r>
            <a:r>
              <a:rPr lang="en-US" altLang="en-US" sz="2400"/>
              <a:t>, and </a:t>
            </a:r>
            <a:r>
              <a:rPr lang="en-US" altLang="en-US" sz="2400" i="1"/>
              <a:t>h</a:t>
            </a:r>
            <a:r>
              <a:rPr lang="en-US" altLang="en-US" sz="2400" i="1" baseline="-25000"/>
              <a:t>n</a:t>
            </a:r>
            <a:r>
              <a:rPr lang="en-US" altLang="en-US" sz="2400"/>
              <a:t>. </a:t>
            </a:r>
          </a:p>
        </p:txBody>
      </p:sp>
      <p:sp>
        <p:nvSpPr>
          <p:cNvPr id="47115" name="Rectangle 14"/>
          <p:cNvSpPr>
            <a:spLocks noChangeArrowheads="1"/>
          </p:cNvSpPr>
          <p:nvPr/>
        </p:nvSpPr>
        <p:spPr bwMode="auto">
          <a:xfrm>
            <a:off x="1522413" y="3088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16" name="Object 13"/>
          <p:cNvGraphicFramePr>
            <a:graphicFrameLocks noChangeAspect="1"/>
          </p:cNvGraphicFramePr>
          <p:nvPr/>
        </p:nvGraphicFramePr>
        <p:xfrm>
          <a:off x="1908175" y="3467101"/>
          <a:ext cx="8526462" cy="430213"/>
        </p:xfrm>
        <a:graphic>
          <a:graphicData uri="http://schemas.openxmlformats.org/presentationml/2006/ole">
            <mc:AlternateContent xmlns:mc="http://schemas.openxmlformats.org/markup-compatibility/2006">
              <mc:Choice xmlns:v="urn:schemas-microsoft-com:vml" Requires="v">
                <p:oleObj spid="_x0000_s54279" name="Equation" r:id="rId5" imgW="4330700" imgH="215900" progId="Equation.3">
                  <p:embed/>
                </p:oleObj>
              </mc:Choice>
              <mc:Fallback>
                <p:oleObj name="Equation" r:id="rId5" imgW="4330700" imgH="215900" progId="Equation.3">
                  <p:embed/>
                  <p:pic>
                    <p:nvPicPr>
                      <p:cNvPr id="47116"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467101"/>
                        <a:ext cx="85264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AutoShape 15">
            <a:hlinkClick r:id="rId7" highlightClick="1"/>
          </p:cNvPr>
          <p:cNvSpPr>
            <a:spLocks noChangeArrowheads="1"/>
          </p:cNvSpPr>
          <p:nvPr/>
        </p:nvSpPr>
        <p:spPr bwMode="auto">
          <a:xfrm>
            <a:off x="5172075" y="56943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9235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A44701-C926-4681-867C-C61F00AFEA1D}" type="slidenum">
              <a:rPr lang="en-US" altLang="en-US" sz="1400"/>
              <a:pPr>
                <a:spcBef>
                  <a:spcPct val="0"/>
                </a:spcBef>
                <a:buClrTx/>
                <a:buSzTx/>
                <a:buFontTx/>
                <a:buNone/>
              </a:pPr>
              <a:t>46</a:t>
            </a:fld>
            <a:endParaRPr lang="en-US" altLang="en-US" sz="1400"/>
          </a:p>
        </p:txBody>
      </p:sp>
      <p:sp>
        <p:nvSpPr>
          <p:cNvPr id="48131" name="Rectangle 2"/>
          <p:cNvSpPr>
            <a:spLocks noGrp="1" noChangeArrowheads="1"/>
          </p:cNvSpPr>
          <p:nvPr>
            <p:ph type="title"/>
          </p:nvPr>
        </p:nvSpPr>
        <p:spPr>
          <a:xfrm>
            <a:off x="1598612" y="0"/>
            <a:ext cx="8915400" cy="1428750"/>
          </a:xfrm>
        </p:spPr>
        <p:txBody>
          <a:bodyPr/>
          <a:lstStyle/>
          <a:p>
            <a:r>
              <a:rPr lang="en-US" altLang="en-US"/>
              <a:t>Problem:  </a:t>
            </a:r>
            <a:r>
              <a:rPr lang="en-US" altLang="en-US" i="1" smtClean="0"/>
              <a:t>Monte Carlo Simulation</a:t>
            </a:r>
            <a:r>
              <a:rPr lang="en-US" altLang="en-US" smtClean="0"/>
              <a:t> </a:t>
            </a:r>
          </a:p>
        </p:txBody>
      </p:sp>
      <p:sp>
        <p:nvSpPr>
          <p:cNvPr id="48132" name="Text Box 3"/>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8133" name="Text Box 4"/>
          <p:cNvSpPr txBox="1">
            <a:spLocks noChangeArrowheads="1"/>
          </p:cNvSpPr>
          <p:nvPr/>
        </p:nvSpPr>
        <p:spPr bwMode="auto">
          <a:xfrm>
            <a:off x="1751013" y="1316038"/>
            <a:ext cx="87598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Monte Carlo simulation refers to a technique that uses random numbers and probability to solve problems. This method has a wide range of applications in computational mathematics, physics, chemistry, and finance. This section gives an example of using the Monto Carlo simulation for estimating </a:t>
            </a:r>
            <a:r>
              <a:rPr lang="en-US" altLang="en-US" sz="2400">
                <a:sym typeface="Symbol" panose="05050102010706020507" pitchFamily="18" charset="2"/>
              </a:rPr>
              <a:t></a:t>
            </a:r>
            <a:r>
              <a:rPr lang="en-US" altLang="en-US" sz="2400"/>
              <a:t>. </a:t>
            </a:r>
          </a:p>
        </p:txBody>
      </p:sp>
      <p:sp>
        <p:nvSpPr>
          <p:cNvPr id="159749" name="AutoShape 5">
            <a:hlinkClick r:id="" action="ppaction://noaction" highlightClick="1"/>
          </p:cNvPr>
          <p:cNvSpPr>
            <a:spLocks noChangeArrowheads="1"/>
          </p:cNvSpPr>
          <p:nvPr/>
        </p:nvSpPr>
        <p:spPr bwMode="auto">
          <a:xfrm>
            <a:off x="5480050" y="5734050"/>
            <a:ext cx="3302000"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MonteCarloSimulation</a:t>
            </a:r>
            <a:endParaRPr lang="en-US" dirty="0">
              <a:solidFill>
                <a:schemeClr val="accent1"/>
              </a:solidFill>
            </a:endParaRPr>
          </a:p>
        </p:txBody>
      </p:sp>
      <p:sp>
        <p:nvSpPr>
          <p:cNvPr id="48135" name="AutoShape 6">
            <a:hlinkClick r:id="rId4" action="ppaction://program" highlightClick="1"/>
          </p:cNvPr>
          <p:cNvSpPr>
            <a:spLocks noChangeArrowheads="1"/>
          </p:cNvSpPr>
          <p:nvPr/>
        </p:nvSpPr>
        <p:spPr bwMode="auto">
          <a:xfrm>
            <a:off x="8936037" y="573405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8136" name="Rectangle 7"/>
          <p:cNvSpPr>
            <a:spLocks noChangeArrowheads="1"/>
          </p:cNvSpPr>
          <p:nvPr/>
        </p:nvSpPr>
        <p:spPr bwMode="auto">
          <a:xfrm>
            <a:off x="1522413" y="25536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8137" name="Object 8"/>
          <p:cNvGraphicFramePr>
            <a:graphicFrameLocks noChangeAspect="1"/>
          </p:cNvGraphicFramePr>
          <p:nvPr/>
        </p:nvGraphicFramePr>
        <p:xfrm>
          <a:off x="1909763" y="3465513"/>
          <a:ext cx="3338513" cy="2786062"/>
        </p:xfrm>
        <a:graphic>
          <a:graphicData uri="http://schemas.openxmlformats.org/presentationml/2006/ole">
            <mc:AlternateContent xmlns:mc="http://schemas.openxmlformats.org/markup-compatibility/2006">
              <mc:Choice xmlns:v="urn:schemas-microsoft-com:vml" Requires="v">
                <p:oleObj spid="_x0000_s55303" name="Picture" r:id="rId5" imgW="1557867" imgH="1286933" progId="Word.Picture.8">
                  <p:embed/>
                </p:oleObj>
              </mc:Choice>
              <mc:Fallback>
                <p:oleObj name="Picture" r:id="rId5" imgW="1557867" imgH="1286933" progId="Word.Picture.8">
                  <p:embed/>
                  <p:pic>
                    <p:nvPicPr>
                      <p:cNvPr id="4813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763" y="3465513"/>
                        <a:ext cx="3338513"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8" name="Rectangle 9"/>
          <p:cNvSpPr>
            <a:spLocks noChangeArrowheads="1"/>
          </p:cNvSpPr>
          <p:nvPr/>
        </p:nvSpPr>
        <p:spPr bwMode="auto">
          <a:xfrm>
            <a:off x="1522413" y="3841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9" name="Text Box 10"/>
          <p:cNvSpPr txBox="1">
            <a:spLocks noChangeArrowheads="1"/>
          </p:cNvSpPr>
          <p:nvPr/>
        </p:nvSpPr>
        <p:spPr bwMode="auto">
          <a:xfrm>
            <a:off x="5672138" y="3429000"/>
            <a:ext cx="430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circleArea / squareArea =  </a:t>
            </a:r>
            <a:r>
              <a:rPr lang="en-US" altLang="en-US" sz="2400">
                <a:sym typeface="Symbol" panose="05050102010706020507" pitchFamily="18" charset="2"/>
              </a:rPr>
              <a:t></a:t>
            </a:r>
            <a:r>
              <a:rPr lang="en-US" altLang="en-US" sz="2400"/>
              <a:t> / 4. </a:t>
            </a:r>
          </a:p>
        </p:txBody>
      </p:sp>
      <p:sp>
        <p:nvSpPr>
          <p:cNvPr id="48140" name="Text Box 11"/>
          <p:cNvSpPr txBox="1">
            <a:spLocks noChangeArrowheads="1"/>
          </p:cNvSpPr>
          <p:nvPr/>
        </p:nvSpPr>
        <p:spPr bwMode="auto">
          <a:xfrm>
            <a:off x="5634038" y="4465638"/>
            <a:ext cx="47228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ym typeface="Symbol" panose="05050102010706020507" pitchFamily="18" charset="2"/>
              </a:rPr>
              <a:t></a:t>
            </a:r>
            <a:r>
              <a:rPr lang="en-US" altLang="en-US" sz="2400"/>
              <a:t> can be approximated as 4 * numberOfHits / numberOfTrials </a:t>
            </a:r>
          </a:p>
        </p:txBody>
      </p:sp>
      <p:sp>
        <p:nvSpPr>
          <p:cNvPr id="48141" name="Rectangle 7"/>
          <p:cNvSpPr>
            <a:spLocks noChangeArrowheads="1"/>
          </p:cNvSpPr>
          <p:nvPr/>
        </p:nvSpPr>
        <p:spPr bwMode="auto">
          <a:xfrm>
            <a:off x="1674812" y="152401"/>
            <a:ext cx="2154238" cy="396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
        <p:nvSpPr>
          <p:cNvPr id="48142" name="AutoShape 15">
            <a:hlinkClick r:id="rId7" highlightClick="1"/>
          </p:cNvPr>
          <p:cNvSpPr>
            <a:spLocks noChangeArrowheads="1"/>
          </p:cNvSpPr>
          <p:nvPr/>
        </p:nvSpPr>
        <p:spPr bwMode="auto">
          <a:xfrm>
            <a:off x="4865688" y="56499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29629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loops</a:t>
            </a:r>
            <a:endParaRPr lang="tr-TR" dirty="0"/>
          </a:p>
        </p:txBody>
      </p:sp>
      <p:sp>
        <p:nvSpPr>
          <p:cNvPr id="3" name="Content Placeholder 2"/>
          <p:cNvSpPr>
            <a:spLocks noGrp="1"/>
          </p:cNvSpPr>
          <p:nvPr>
            <p:ph idx="1"/>
          </p:nvPr>
        </p:nvSpPr>
        <p:spPr/>
        <p:txBody>
          <a:bodyPr/>
          <a:lstStyle/>
          <a:p>
            <a:r>
              <a:rPr lang="en-US" dirty="0" smtClean="0"/>
              <a:t>continue</a:t>
            </a:r>
          </a:p>
          <a:p>
            <a:pPr lvl="1"/>
            <a:r>
              <a:rPr lang="en-US" dirty="0" smtClean="0"/>
              <a:t>Returns to loop condition without executing remainder of loop statements</a:t>
            </a:r>
          </a:p>
          <a:p>
            <a:r>
              <a:rPr lang="en-US" dirty="0" smtClean="0"/>
              <a:t>break</a:t>
            </a:r>
          </a:p>
          <a:p>
            <a:pPr lvl="1"/>
            <a:r>
              <a:rPr lang="en-US" dirty="0" smtClean="0"/>
              <a:t>Exits loop immediately</a:t>
            </a:r>
          </a:p>
          <a:p>
            <a:r>
              <a:rPr lang="en-US" dirty="0" smtClean="0"/>
              <a:t>Only related to current inner loop</a:t>
            </a:r>
          </a:p>
          <a:p>
            <a:pPr lvl="1"/>
            <a:r>
              <a:rPr lang="en-US" dirty="0" smtClean="0"/>
              <a:t>i.e. break will only exit current inner loop it is a part of, not an outer loop (if there exists an outer loop)</a:t>
            </a:r>
            <a:endParaRPr lang="tr-TR" dirty="0"/>
          </a:p>
        </p:txBody>
      </p:sp>
      <p:sp>
        <p:nvSpPr>
          <p:cNvPr id="4" name="Slide Number Placeholder 3"/>
          <p:cNvSpPr>
            <a:spLocks noGrp="1"/>
          </p:cNvSpPr>
          <p:nvPr>
            <p:ph type="sldNum" sz="quarter" idx="12"/>
          </p:nvPr>
        </p:nvSpPr>
        <p:spPr/>
        <p:txBody>
          <a:bodyPr/>
          <a:lstStyle/>
          <a:p>
            <a:fld id="{F36C87F6-986D-49E6-AF40-1B3A1EE8064D}" type="slidenum">
              <a:rPr lang="tr-TR" smtClean="0"/>
              <a:t>47</a:t>
            </a:fld>
            <a:endParaRPr lang="tr-TR"/>
          </a:p>
        </p:txBody>
      </p:sp>
    </p:spTree>
    <p:extLst>
      <p:ext uri="{BB962C8B-B14F-4D97-AF65-F5344CB8AC3E}">
        <p14:creationId xmlns:p14="http://schemas.microsoft.com/office/powerpoint/2010/main" val="2061012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6F4CC7-623D-4191-BAD6-5274650ECAAB}" type="slidenum">
              <a:rPr lang="en-US" altLang="en-US" sz="1400"/>
              <a:pPr>
                <a:spcBef>
                  <a:spcPct val="0"/>
                </a:spcBef>
                <a:buClrTx/>
                <a:buSzTx/>
                <a:buFontTx/>
                <a:buNone/>
              </a:pPr>
              <a:t>48</a:t>
            </a:fld>
            <a:endParaRPr lang="en-US" altLang="en-US" sz="1400"/>
          </a:p>
        </p:txBody>
      </p:sp>
      <p:sp>
        <p:nvSpPr>
          <p:cNvPr id="50179" name="Rectangle 2"/>
          <p:cNvSpPr>
            <a:spLocks noGrp="1" noChangeArrowheads="1"/>
          </p:cNvSpPr>
          <p:nvPr>
            <p:ph type="title"/>
          </p:nvPr>
        </p:nvSpPr>
        <p:spPr>
          <a:xfrm>
            <a:off x="2208212" y="0"/>
            <a:ext cx="7772400" cy="1428750"/>
          </a:xfrm>
        </p:spPr>
        <p:txBody>
          <a:bodyPr/>
          <a:lstStyle/>
          <a:p>
            <a:r>
              <a:rPr lang="en-US" altLang="en-US" sz="4200">
                <a:latin typeface="Courier New" panose="02070309020205020404" pitchFamily="49" charset="0"/>
              </a:rPr>
              <a:t>break</a:t>
            </a:r>
            <a:endParaRPr lang="en-US" altLang="en-US" smtClean="0"/>
          </a:p>
        </p:txBody>
      </p:sp>
      <p:sp>
        <p:nvSpPr>
          <p:cNvPr id="50180" name="Rectangle 11"/>
          <p:cNvSpPr>
            <a:spLocks noChangeArrowheads="1"/>
          </p:cNvSpPr>
          <p:nvPr/>
        </p:nvSpPr>
        <p:spPr bwMode="auto">
          <a:xfrm>
            <a:off x="1446213" y="22456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81" name="Object 10"/>
          <p:cNvGraphicFramePr>
            <a:graphicFrameLocks noChangeAspect="1"/>
          </p:cNvGraphicFramePr>
          <p:nvPr/>
        </p:nvGraphicFramePr>
        <p:xfrm>
          <a:off x="1838326" y="1162050"/>
          <a:ext cx="7627937" cy="4395788"/>
        </p:xfrm>
        <a:graphic>
          <a:graphicData uri="http://schemas.openxmlformats.org/presentationml/2006/ole">
            <mc:AlternateContent xmlns:mc="http://schemas.openxmlformats.org/markup-compatibility/2006">
              <mc:Choice xmlns:v="urn:schemas-microsoft-com:vml" Requires="v">
                <p:oleObj spid="_x0000_s56327" name="Picture" r:id="rId3" imgW="3429000" imgH="1968500" progId="Word.Picture.8">
                  <p:embed/>
                </p:oleObj>
              </mc:Choice>
              <mc:Fallback>
                <p:oleObj name="Picture" r:id="rId3" imgW="3429000" imgH="1968500" progId="Word.Picture.8">
                  <p:embed/>
                  <p:pic>
                    <p:nvPicPr>
                      <p:cNvPr id="50181"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326" y="1162050"/>
                        <a:ext cx="7627937"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12"/>
          <p:cNvSpPr>
            <a:spLocks noChangeArrowheads="1"/>
          </p:cNvSpPr>
          <p:nvPr/>
        </p:nvSpPr>
        <p:spPr bwMode="auto">
          <a:xfrm>
            <a:off x="1598613" y="41506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824866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382825-7084-4819-90B7-6B3FEEC325A9}" type="slidenum">
              <a:rPr lang="en-US" altLang="en-US" sz="1400"/>
              <a:pPr>
                <a:spcBef>
                  <a:spcPct val="0"/>
                </a:spcBef>
                <a:buClrTx/>
                <a:buSzTx/>
                <a:buFontTx/>
                <a:buNone/>
              </a:pPr>
              <a:t>49</a:t>
            </a:fld>
            <a:endParaRPr lang="en-US" altLang="en-US" sz="1400"/>
          </a:p>
        </p:txBody>
      </p:sp>
      <p:sp>
        <p:nvSpPr>
          <p:cNvPr id="51203" name="Rectangle 2"/>
          <p:cNvSpPr>
            <a:spLocks noGrp="1" noChangeArrowheads="1"/>
          </p:cNvSpPr>
          <p:nvPr>
            <p:ph type="title"/>
          </p:nvPr>
        </p:nvSpPr>
        <p:spPr>
          <a:xfrm>
            <a:off x="2208212" y="0"/>
            <a:ext cx="7772400" cy="1428750"/>
          </a:xfrm>
        </p:spPr>
        <p:txBody>
          <a:bodyPr/>
          <a:lstStyle/>
          <a:p>
            <a:r>
              <a:rPr lang="en-US" altLang="en-US" sz="4200">
                <a:latin typeface="Courier New" panose="02070309020205020404" pitchFamily="49" charset="0"/>
              </a:rPr>
              <a:t>continue</a:t>
            </a:r>
            <a:endParaRPr lang="en-US" altLang="en-US" smtClean="0"/>
          </a:p>
        </p:txBody>
      </p:sp>
      <p:sp>
        <p:nvSpPr>
          <p:cNvPr id="51204" name="Rectangle 3"/>
          <p:cNvSpPr>
            <a:spLocks noChangeArrowheads="1"/>
          </p:cNvSpPr>
          <p:nvPr/>
        </p:nvSpPr>
        <p:spPr bwMode="auto">
          <a:xfrm>
            <a:off x="1446213" y="22456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Rectangle 5"/>
          <p:cNvSpPr>
            <a:spLocks noChangeArrowheads="1"/>
          </p:cNvSpPr>
          <p:nvPr/>
        </p:nvSpPr>
        <p:spPr bwMode="auto">
          <a:xfrm>
            <a:off x="1598613" y="41506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7"/>
          <p:cNvSpPr>
            <a:spLocks noChangeArrowheads="1"/>
          </p:cNvSpPr>
          <p:nvPr/>
        </p:nvSpPr>
        <p:spPr bwMode="auto">
          <a:xfrm>
            <a:off x="1522413" y="22932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7" name="Rectangle 9"/>
          <p:cNvSpPr>
            <a:spLocks noChangeArrowheads="1"/>
          </p:cNvSpPr>
          <p:nvPr/>
        </p:nvSpPr>
        <p:spPr bwMode="auto">
          <a:xfrm>
            <a:off x="1522413" y="22932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08" name="Object 8"/>
          <p:cNvGraphicFramePr>
            <a:graphicFrameLocks noChangeAspect="1"/>
          </p:cNvGraphicFramePr>
          <p:nvPr/>
        </p:nvGraphicFramePr>
        <p:xfrm>
          <a:off x="1754188" y="1277939"/>
          <a:ext cx="8112125" cy="4859337"/>
        </p:xfrm>
        <a:graphic>
          <a:graphicData uri="http://schemas.openxmlformats.org/presentationml/2006/ole">
            <mc:AlternateContent xmlns:mc="http://schemas.openxmlformats.org/markup-compatibility/2006">
              <mc:Choice xmlns:v="urn:schemas-microsoft-com:vml" Requires="v">
                <p:oleObj spid="_x0000_s57351" name="Picture" r:id="rId3" imgW="3111500" imgH="1879600" progId="Word.Picture.8">
                  <p:embed/>
                </p:oleObj>
              </mc:Choice>
              <mc:Fallback>
                <p:oleObj name="Picture" r:id="rId3" imgW="3111500" imgH="1879600" progId="Word.Picture.8">
                  <p:embed/>
                  <p:pic>
                    <p:nvPicPr>
                      <p:cNvPr id="5120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188" y="1277939"/>
                        <a:ext cx="8112125"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1443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DFBDFE-B7D9-4781-826E-1CE6A0ED2315}" type="slidenum">
              <a:rPr lang="en-US" altLang="en-US" sz="1400"/>
              <a:pPr>
                <a:spcBef>
                  <a:spcPct val="0"/>
                </a:spcBef>
                <a:buClrTx/>
                <a:buSzTx/>
                <a:buFontTx/>
                <a:buNone/>
              </a:pPr>
              <a:t>5</a:t>
            </a:fld>
            <a:endParaRPr lang="en-US" altLang="en-US" sz="1400"/>
          </a:p>
        </p:txBody>
      </p:sp>
      <p:sp>
        <p:nvSpPr>
          <p:cNvPr id="6147" name="Rectangle 2"/>
          <p:cNvSpPr>
            <a:spLocks noGrp="1" noChangeArrowheads="1"/>
          </p:cNvSpPr>
          <p:nvPr>
            <p:ph type="title"/>
          </p:nvPr>
        </p:nvSpPr>
        <p:spPr>
          <a:xfrm>
            <a:off x="2062162" y="228601"/>
            <a:ext cx="8142288" cy="665163"/>
          </a:xfrm>
        </p:spPr>
        <p:txBody>
          <a:bodyPr/>
          <a:lstStyle/>
          <a:p>
            <a:r>
              <a:rPr lang="en-US" altLang="en-US"/>
              <a:t>Introducing while Loops</a:t>
            </a:r>
          </a:p>
        </p:txBody>
      </p:sp>
      <p:sp>
        <p:nvSpPr>
          <p:cNvPr id="6148" name="Rectangle 3"/>
          <p:cNvSpPr>
            <a:spLocks noChangeArrowheads="1"/>
          </p:cNvSpPr>
          <p:nvPr/>
        </p:nvSpPr>
        <p:spPr bwMode="auto">
          <a:xfrm>
            <a:off x="1522413" y="21393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4"/>
          <p:cNvSpPr>
            <a:spLocks noChangeArrowheads="1"/>
          </p:cNvSpPr>
          <p:nvPr/>
        </p:nvSpPr>
        <p:spPr bwMode="auto">
          <a:xfrm>
            <a:off x="1522413" y="42570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5"/>
          <p:cNvSpPr>
            <a:spLocks noChangeArrowheads="1"/>
          </p:cNvSpPr>
          <p:nvPr/>
        </p:nvSpPr>
        <p:spPr bwMode="auto">
          <a:xfrm>
            <a:off x="1522413" y="1951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6"/>
          <p:cNvSpPr txBox="1">
            <a:spLocks noChangeArrowheads="1"/>
          </p:cNvSpPr>
          <p:nvPr/>
        </p:nvSpPr>
        <p:spPr bwMode="auto">
          <a:xfrm>
            <a:off x="1870075" y="1085850"/>
            <a:ext cx="85645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b="1" dirty="0" err="1">
                <a:solidFill>
                  <a:schemeClr val="accent4"/>
                </a:solidFill>
                <a:latin typeface="Courier New" pitchFamily="49" charset="0"/>
              </a:rPr>
              <a:t>int</a:t>
            </a:r>
            <a:r>
              <a:rPr lang="en-US" b="1" dirty="0">
                <a:solidFill>
                  <a:schemeClr val="accent4"/>
                </a:solidFill>
                <a:latin typeface="Courier New" pitchFamily="49" charset="0"/>
              </a:rPr>
              <a:t> count = 0;</a:t>
            </a:r>
          </a:p>
          <a:p>
            <a:pPr>
              <a:defRPr/>
            </a:pPr>
            <a:r>
              <a:rPr lang="en-US" b="1" dirty="0">
                <a:solidFill>
                  <a:schemeClr val="accent4"/>
                </a:solidFill>
                <a:latin typeface="Courier New" pitchFamily="49" charset="0"/>
              </a:rPr>
              <a:t>while (count &lt; 100) {</a:t>
            </a:r>
          </a:p>
          <a:p>
            <a:pPr>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a:defRPr/>
            </a:pPr>
            <a:r>
              <a:rPr lang="en-US" b="1" dirty="0">
                <a:solidFill>
                  <a:schemeClr val="accent4"/>
                </a:solidFill>
                <a:latin typeface="Courier New" pitchFamily="49" charset="0"/>
              </a:rPr>
              <a:t>  count++;</a:t>
            </a:r>
          </a:p>
          <a:p>
            <a:pPr>
              <a:defRPr/>
            </a:pPr>
            <a:r>
              <a:rPr lang="en-US" b="1" dirty="0">
                <a:solidFill>
                  <a:schemeClr val="accent4"/>
                </a:solidFill>
                <a:latin typeface="Courier New" pitchFamily="49" charset="0"/>
              </a:rPr>
              <a:t>}</a:t>
            </a:r>
          </a:p>
        </p:txBody>
      </p:sp>
    </p:spTree>
    <p:extLst>
      <p:ext uri="{BB962C8B-B14F-4D97-AF65-F5344CB8AC3E}">
        <p14:creationId xmlns:p14="http://schemas.microsoft.com/office/powerpoint/2010/main" val="2025993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13E345-6352-4DB1-A6D8-DA0C6A1D8E5C}" type="slidenum">
              <a:rPr lang="en-US" altLang="en-US" sz="1400"/>
              <a:pPr>
                <a:spcBef>
                  <a:spcPct val="0"/>
                </a:spcBef>
                <a:buClrTx/>
                <a:buSzTx/>
                <a:buFontTx/>
                <a:buNone/>
              </a:pPr>
              <a:t>50</a:t>
            </a:fld>
            <a:endParaRPr lang="en-US" altLang="en-US" sz="1400"/>
          </a:p>
        </p:txBody>
      </p:sp>
      <p:sp>
        <p:nvSpPr>
          <p:cNvPr id="49155" name="Rectangle 2"/>
          <p:cNvSpPr>
            <a:spLocks noGrp="1" noChangeArrowheads="1"/>
          </p:cNvSpPr>
          <p:nvPr>
            <p:ph type="title"/>
          </p:nvPr>
        </p:nvSpPr>
        <p:spPr>
          <a:xfrm>
            <a:off x="2208212" y="0"/>
            <a:ext cx="7772400" cy="1428750"/>
          </a:xfrm>
        </p:spPr>
        <p:txBody>
          <a:bodyPr/>
          <a:lstStyle/>
          <a:p>
            <a:r>
              <a:rPr lang="en-US" altLang="en-US" smtClean="0"/>
              <a:t>Using </a:t>
            </a:r>
            <a:r>
              <a:rPr lang="en-US" altLang="en-US" sz="4200">
                <a:latin typeface="Courier New" panose="02070309020205020404" pitchFamily="49" charset="0"/>
              </a:rPr>
              <a:t>break</a:t>
            </a:r>
            <a:r>
              <a:rPr lang="en-US" altLang="en-US" smtClean="0"/>
              <a:t> and </a:t>
            </a:r>
            <a:r>
              <a:rPr lang="en-US" altLang="en-US" sz="4200">
                <a:latin typeface="Courier New" panose="02070309020205020404" pitchFamily="49" charset="0"/>
              </a:rPr>
              <a:t>continue</a:t>
            </a:r>
            <a:endParaRPr lang="en-US" altLang="en-US" smtClean="0"/>
          </a:p>
        </p:txBody>
      </p:sp>
      <p:sp>
        <p:nvSpPr>
          <p:cNvPr id="49156" name="Text Box 14"/>
          <p:cNvSpPr txBox="1">
            <a:spLocks noChangeArrowheads="1"/>
          </p:cNvSpPr>
          <p:nvPr/>
        </p:nvSpPr>
        <p:spPr bwMode="auto">
          <a:xfrm>
            <a:off x="2055812" y="1295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Examples for using the </a:t>
            </a:r>
            <a:r>
              <a:rPr lang="en-US" altLang="en-US" sz="3000">
                <a:latin typeface="Courier New" panose="02070309020205020404" pitchFamily="49" charset="0"/>
              </a:rPr>
              <a:t>break</a:t>
            </a:r>
            <a:r>
              <a:rPr lang="en-US" altLang="en-US"/>
              <a:t> and </a:t>
            </a:r>
            <a:r>
              <a:rPr lang="en-US" altLang="en-US" sz="3000">
                <a:latin typeface="Courier New" panose="02070309020205020404" pitchFamily="49" charset="0"/>
              </a:rPr>
              <a:t>continue</a:t>
            </a:r>
            <a:r>
              <a:rPr lang="en-US" altLang="en-US"/>
              <a:t> keywords:</a:t>
            </a:r>
            <a:endParaRPr lang="en-US" altLang="en-US" sz="2400"/>
          </a:p>
        </p:txBody>
      </p:sp>
      <p:sp>
        <p:nvSpPr>
          <p:cNvPr id="49157" name="Text Box 15"/>
          <p:cNvSpPr txBox="1">
            <a:spLocks noChangeArrowheads="1"/>
          </p:cNvSpPr>
          <p:nvPr/>
        </p:nvSpPr>
        <p:spPr bwMode="auto">
          <a:xfrm>
            <a:off x="2436812" y="2743201"/>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TestBreak.java</a:t>
            </a:r>
          </a:p>
        </p:txBody>
      </p:sp>
      <p:sp>
        <p:nvSpPr>
          <p:cNvPr id="49158" name="Text Box 16"/>
          <p:cNvSpPr txBox="1">
            <a:spLocks noChangeArrowheads="1"/>
          </p:cNvSpPr>
          <p:nvPr/>
        </p:nvSpPr>
        <p:spPr bwMode="auto">
          <a:xfrm>
            <a:off x="2436812" y="4648201"/>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TestContinue.java</a:t>
            </a:r>
          </a:p>
        </p:txBody>
      </p:sp>
      <p:sp>
        <p:nvSpPr>
          <p:cNvPr id="64529" name="AutoShape 17">
            <a:hlinkClick r:id="" action="ppaction://noaction" highlightClick="1"/>
          </p:cNvPr>
          <p:cNvSpPr>
            <a:spLocks noChangeArrowheads="1"/>
          </p:cNvSpPr>
          <p:nvPr/>
        </p:nvSpPr>
        <p:spPr bwMode="auto">
          <a:xfrm>
            <a:off x="2894012" y="3505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TestBreak</a:t>
            </a:r>
            <a:endParaRPr lang="en-US">
              <a:solidFill>
                <a:schemeClr val="accent1"/>
              </a:solidFill>
            </a:endParaRPr>
          </a:p>
        </p:txBody>
      </p:sp>
      <p:sp>
        <p:nvSpPr>
          <p:cNvPr id="64530" name="AutoShape 18">
            <a:hlinkClick r:id="" action="ppaction://noaction" highlightClick="1"/>
          </p:cNvPr>
          <p:cNvSpPr>
            <a:spLocks noChangeArrowheads="1"/>
          </p:cNvSpPr>
          <p:nvPr/>
        </p:nvSpPr>
        <p:spPr bwMode="auto">
          <a:xfrm>
            <a:off x="2894012" y="5410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TestContinue</a:t>
            </a:r>
            <a:endParaRPr lang="en-US">
              <a:solidFill>
                <a:schemeClr val="accent1"/>
              </a:solidFill>
            </a:endParaRPr>
          </a:p>
        </p:txBody>
      </p:sp>
      <p:pic>
        <p:nvPicPr>
          <p:cNvPr id="49161" name="Picture 19">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7813" y="3505201"/>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2" name="Picture 20">
            <a:hlinkClick r:id="rId6"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1613" y="5334001"/>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3" name="AutoShape 15">
            <a:hlinkClick r:id="rId7" highlightClick="1"/>
          </p:cNvPr>
          <p:cNvSpPr>
            <a:spLocks noChangeArrowheads="1"/>
          </p:cNvSpPr>
          <p:nvPr/>
        </p:nvSpPr>
        <p:spPr bwMode="auto">
          <a:xfrm>
            <a:off x="2660651" y="3262313"/>
            <a:ext cx="466725"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4" name="AutoShape 15">
            <a:hlinkClick r:id="rId8" highlightClick="1"/>
          </p:cNvPr>
          <p:cNvSpPr>
            <a:spLocks noChangeArrowheads="1"/>
          </p:cNvSpPr>
          <p:nvPr/>
        </p:nvSpPr>
        <p:spPr bwMode="auto">
          <a:xfrm>
            <a:off x="2562225" y="5043489"/>
            <a:ext cx="468312" cy="574675"/>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726054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CECDE0-7FA7-4973-99BB-8DC40D497F1E}" type="slidenum">
              <a:rPr lang="en-US" altLang="en-US" sz="1400"/>
              <a:pPr>
                <a:spcBef>
                  <a:spcPct val="0"/>
                </a:spcBef>
                <a:buClrTx/>
                <a:buSzTx/>
                <a:buFontTx/>
                <a:buNone/>
              </a:pPr>
              <a:t>51</a:t>
            </a:fld>
            <a:endParaRPr lang="en-US" altLang="en-US" sz="1400"/>
          </a:p>
        </p:txBody>
      </p:sp>
      <p:sp>
        <p:nvSpPr>
          <p:cNvPr id="52227" name="Rectangle 2"/>
          <p:cNvSpPr>
            <a:spLocks noGrp="1" noChangeArrowheads="1"/>
          </p:cNvSpPr>
          <p:nvPr>
            <p:ph type="title"/>
          </p:nvPr>
        </p:nvSpPr>
        <p:spPr>
          <a:xfrm>
            <a:off x="1522412" y="241300"/>
            <a:ext cx="9144000" cy="628650"/>
          </a:xfrm>
        </p:spPr>
        <p:txBody>
          <a:bodyPr>
            <a:normAutofit fontScale="90000"/>
          </a:bodyPr>
          <a:lstStyle/>
          <a:p>
            <a:r>
              <a:rPr lang="en-US" altLang="en-US" sz="3600"/>
              <a:t>Guessing Number Problem Revisited</a:t>
            </a:r>
            <a:r>
              <a:rPr lang="en-US" altLang="en-US"/>
              <a:t> </a:t>
            </a:r>
          </a:p>
        </p:txBody>
      </p:sp>
      <p:sp>
        <p:nvSpPr>
          <p:cNvPr id="52228" name="Rectangle 3"/>
          <p:cNvSpPr>
            <a:spLocks noGrp="1" noChangeArrowheads="1"/>
          </p:cNvSpPr>
          <p:nvPr>
            <p:ph type="body" idx="1"/>
          </p:nvPr>
        </p:nvSpPr>
        <p:spPr>
          <a:xfrm>
            <a:off x="1831975" y="1547814"/>
            <a:ext cx="8534400" cy="3648075"/>
          </a:xfrm>
        </p:spPr>
        <p:txBody>
          <a:bodyPr/>
          <a:lstStyle/>
          <a:p>
            <a:pPr marL="0" indent="0">
              <a:spcBef>
                <a:spcPct val="100000"/>
              </a:spcBef>
              <a:buNone/>
            </a:pPr>
            <a:r>
              <a:rPr lang="en-US" altLang="en-US" smtClean="0"/>
              <a:t>Here is a program for guessing a number. You can rewrite it using a </a:t>
            </a:r>
            <a:r>
              <a:rPr lang="en-US" altLang="en-US" u="sng" smtClean="0"/>
              <a:t>break</a:t>
            </a:r>
            <a:r>
              <a:rPr lang="en-US" altLang="en-US" smtClean="0"/>
              <a:t> statement. </a:t>
            </a:r>
          </a:p>
        </p:txBody>
      </p:sp>
      <p:sp>
        <p:nvSpPr>
          <p:cNvPr id="155654" name="AutoShape 6">
            <a:hlinkClick r:id="" action="ppaction://noaction" highlightClick="1"/>
          </p:cNvPr>
          <p:cNvSpPr>
            <a:spLocks noChangeArrowheads="1"/>
          </p:cNvSpPr>
          <p:nvPr/>
        </p:nvSpPr>
        <p:spPr bwMode="auto">
          <a:xfrm>
            <a:off x="2944812" y="5349875"/>
            <a:ext cx="3797300" cy="5715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GuessNumberUsingBreak</a:t>
            </a:r>
            <a:endParaRPr lang="en-US">
              <a:solidFill>
                <a:schemeClr val="accent1"/>
              </a:solidFill>
            </a:endParaRPr>
          </a:p>
        </p:txBody>
      </p:sp>
      <p:pic>
        <p:nvPicPr>
          <p:cNvPr id="52230" name="Picture 7">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0862" y="5387976"/>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1" name="AutoShape 8">
            <a:hlinkClick r:id="rId5" highlightClick="1"/>
          </p:cNvPr>
          <p:cNvSpPr>
            <a:spLocks noChangeArrowheads="1"/>
          </p:cNvSpPr>
          <p:nvPr/>
        </p:nvSpPr>
        <p:spPr bwMode="auto">
          <a:xfrm>
            <a:off x="2368550" y="5349876"/>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558966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176986-4ECA-4E1C-B1D7-839795D3B276}" type="slidenum">
              <a:rPr lang="en-US" altLang="en-US" sz="1400"/>
              <a:pPr>
                <a:spcBef>
                  <a:spcPct val="0"/>
                </a:spcBef>
                <a:buClrTx/>
                <a:buSzTx/>
                <a:buFontTx/>
                <a:buNone/>
              </a:pPr>
              <a:t>52</a:t>
            </a:fld>
            <a:endParaRPr lang="en-US" altLang="en-US" sz="1400"/>
          </a:p>
        </p:txBody>
      </p:sp>
      <p:sp>
        <p:nvSpPr>
          <p:cNvPr id="53251" name="Rectangle 2"/>
          <p:cNvSpPr>
            <a:spLocks noGrp="1" noChangeArrowheads="1"/>
          </p:cNvSpPr>
          <p:nvPr>
            <p:ph type="title"/>
          </p:nvPr>
        </p:nvSpPr>
        <p:spPr>
          <a:xfrm>
            <a:off x="1598612" y="381000"/>
            <a:ext cx="8915400" cy="762000"/>
          </a:xfrm>
        </p:spPr>
        <p:txBody>
          <a:bodyPr>
            <a:normAutofit fontScale="90000"/>
          </a:bodyPr>
          <a:lstStyle/>
          <a:p>
            <a:r>
              <a:rPr lang="en-US" altLang="en-US" smtClean="0"/>
              <a:t>Problem: Displaying Prime Numbers</a:t>
            </a:r>
            <a:endParaRPr lang="en-US" altLang="en-US" sz="5400"/>
          </a:p>
        </p:txBody>
      </p:sp>
      <p:sp>
        <p:nvSpPr>
          <p:cNvPr id="53252" name="Text Box 3"/>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3253" name="Text Box 4"/>
          <p:cNvSpPr txBox="1">
            <a:spLocks noChangeArrowheads="1"/>
          </p:cNvSpPr>
          <p:nvPr/>
        </p:nvSpPr>
        <p:spPr bwMode="auto">
          <a:xfrm>
            <a:off x="1716088" y="1508125"/>
            <a:ext cx="872172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Write a program that displays the first 50 prime numbers in five lines, each of which contains 10 numbers. An integer greater than 1 is </a:t>
            </a:r>
            <a:r>
              <a:rPr lang="en-US" altLang="en-US" sz="2400" i="1">
                <a:cs typeface="Times New Roman" panose="02020603050405020304" pitchFamily="18" charset="0"/>
              </a:rPr>
              <a:t>prime</a:t>
            </a:r>
            <a:r>
              <a:rPr lang="en-US" altLang="en-US" sz="2400">
                <a:cs typeface="Times New Roman" panose="02020603050405020304" pitchFamily="18" charset="0"/>
              </a:rPr>
              <a:t> if its only positive divisor is 1 or itself. For example, 2, 3, 5, and 7 are prime numbers, but 4, 6, 8, and 9 are not.</a:t>
            </a:r>
          </a:p>
          <a:p>
            <a:pPr>
              <a:spcBef>
                <a:spcPct val="50000"/>
              </a:spcBef>
              <a:buClrTx/>
              <a:buSzTx/>
              <a:buFontTx/>
              <a:buNone/>
            </a:pPr>
            <a:r>
              <a:rPr lang="en-US" altLang="en-US" sz="2400">
                <a:cs typeface="Times New Roman" panose="02020603050405020304" pitchFamily="18" charset="0"/>
              </a:rPr>
              <a:t>Solution: The problem can be broken into the following tasks:</a:t>
            </a:r>
          </a:p>
          <a:p>
            <a:pPr lvl="1">
              <a:spcBef>
                <a:spcPct val="0"/>
              </a:spcBef>
              <a:buClrTx/>
              <a:buFontTx/>
              <a:buChar char="•"/>
            </a:pPr>
            <a:r>
              <a:rPr lang="en-US" altLang="en-US" sz="2400">
                <a:cs typeface="Times New Roman" panose="02020603050405020304" pitchFamily="18" charset="0"/>
              </a:rPr>
              <a:t>For number = 2, 3, 4, 5, 6, ..., test whether the number is prime.</a:t>
            </a:r>
          </a:p>
          <a:p>
            <a:pPr lvl="1">
              <a:spcBef>
                <a:spcPct val="0"/>
              </a:spcBef>
              <a:buClrTx/>
              <a:buFontTx/>
              <a:buChar char="•"/>
            </a:pPr>
            <a:r>
              <a:rPr lang="en-US" altLang="en-US" sz="2400">
                <a:cs typeface="Times New Roman" panose="02020603050405020304" pitchFamily="18" charset="0"/>
              </a:rPr>
              <a:t>Determine whether a given number is prime.</a:t>
            </a:r>
          </a:p>
          <a:p>
            <a:pPr lvl="1">
              <a:spcBef>
                <a:spcPct val="0"/>
              </a:spcBef>
              <a:buClrTx/>
              <a:buFontTx/>
              <a:buChar char="•"/>
            </a:pPr>
            <a:r>
              <a:rPr lang="en-US" altLang="en-US" sz="2400">
                <a:cs typeface="Times New Roman" panose="02020603050405020304" pitchFamily="18" charset="0"/>
              </a:rPr>
              <a:t>Count the prime numbers.</a:t>
            </a:r>
          </a:p>
          <a:p>
            <a:pPr lvl="1">
              <a:spcBef>
                <a:spcPct val="0"/>
              </a:spcBef>
              <a:buClrTx/>
              <a:buFontTx/>
              <a:buChar char="•"/>
            </a:pPr>
            <a:r>
              <a:rPr lang="en-US" altLang="en-US" sz="2400">
                <a:cs typeface="Times New Roman" panose="02020603050405020304" pitchFamily="18" charset="0"/>
              </a:rPr>
              <a:t>Print each prime number, and print 10 numbers per line. </a:t>
            </a:r>
          </a:p>
        </p:txBody>
      </p:sp>
      <p:sp>
        <p:nvSpPr>
          <p:cNvPr id="101381" name="AutoShape 5">
            <a:hlinkClick r:id="" action="ppaction://noaction" highlightClick="1"/>
          </p:cNvPr>
          <p:cNvSpPr>
            <a:spLocks noChangeArrowheads="1"/>
          </p:cNvSpPr>
          <p:nvPr/>
        </p:nvSpPr>
        <p:spPr bwMode="auto">
          <a:xfrm>
            <a:off x="5027612" y="5715000"/>
            <a:ext cx="3048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PrimeNumber</a:t>
            </a:r>
            <a:endParaRPr lang="en-US">
              <a:solidFill>
                <a:schemeClr val="accent1"/>
              </a:solidFill>
            </a:endParaRPr>
          </a:p>
        </p:txBody>
      </p:sp>
      <p:sp>
        <p:nvSpPr>
          <p:cNvPr id="53255" name="AutoShape 6">
            <a:hlinkClick r:id="rId3" action="ppaction://program" highlightClick="1"/>
          </p:cNvPr>
          <p:cNvSpPr>
            <a:spLocks noChangeArrowheads="1"/>
          </p:cNvSpPr>
          <p:nvPr/>
        </p:nvSpPr>
        <p:spPr bwMode="auto">
          <a:xfrm>
            <a:off x="8532812"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3256" name="AutoShape 8">
            <a:hlinkClick r:id="rId4" highlightClick="1"/>
          </p:cNvPr>
          <p:cNvSpPr>
            <a:spLocks noChangeArrowheads="1"/>
          </p:cNvSpPr>
          <p:nvPr/>
        </p:nvSpPr>
        <p:spPr bwMode="auto">
          <a:xfrm>
            <a:off x="4365625" y="56943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992677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5"/>
          <p:cNvSpPr>
            <a:spLocks noGrp="1" noChangeArrowheads="1"/>
          </p:cNvSpPr>
          <p:nvPr>
            <p:ph type="ftr" sz="quarter" idx="4294967295"/>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Liang, Introduction to Java Programming, Tenth Edition, (c) 2015 Pearson Education, Inc. All rights reserved. </a:t>
            </a:r>
          </a:p>
        </p:txBody>
      </p:sp>
      <p:sp>
        <p:nvSpPr>
          <p:cNvPr id="7171" name="Rectangle 36"/>
          <p:cNvSpPr>
            <a:spLocks noGrp="1" noChangeArrowheads="1"/>
          </p:cNvSpPr>
          <p:nvPr>
            <p:ph type="sldNum" sz="quarter" idx="4294967295"/>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A5E148-1870-4B54-8A37-77ECD403D7D3}" type="slidenum">
              <a:rPr lang="en-US" altLang="en-US" sz="1400"/>
              <a:pPr>
                <a:spcBef>
                  <a:spcPct val="0"/>
                </a:spcBef>
                <a:buClrTx/>
                <a:buSzTx/>
                <a:buFontTx/>
                <a:buNone/>
              </a:pPr>
              <a:t>6</a:t>
            </a:fld>
            <a:endParaRPr lang="en-US" altLang="en-US" sz="1400"/>
          </a:p>
        </p:txBody>
      </p:sp>
      <p:sp>
        <p:nvSpPr>
          <p:cNvPr id="7172" name="Rectangle 2"/>
          <p:cNvSpPr>
            <a:spLocks noGrp="1" noChangeArrowheads="1"/>
          </p:cNvSpPr>
          <p:nvPr>
            <p:ph type="ctrTitle"/>
          </p:nvPr>
        </p:nvSpPr>
        <p:spPr>
          <a:xfrm>
            <a:off x="2132012" y="228601"/>
            <a:ext cx="7772400" cy="473075"/>
          </a:xfrm>
        </p:spPr>
        <p:txBody>
          <a:bodyPr>
            <a:normAutofit fontScale="90000"/>
          </a:bodyPr>
          <a:lstStyle/>
          <a:p>
            <a:r>
              <a:rPr lang="en-US" altLang="en-US" sz="4000"/>
              <a:t>Objectives</a:t>
            </a:r>
          </a:p>
        </p:txBody>
      </p:sp>
      <p:sp>
        <p:nvSpPr>
          <p:cNvPr id="7173" name="Rectangle 3"/>
          <p:cNvSpPr>
            <a:spLocks noChangeArrowheads="1"/>
          </p:cNvSpPr>
          <p:nvPr/>
        </p:nvSpPr>
        <p:spPr bwMode="auto">
          <a:xfrm>
            <a:off x="1754187" y="741363"/>
            <a:ext cx="8688388" cy="549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hangingPunct="1">
              <a:spcBef>
                <a:spcPct val="0"/>
              </a:spcBef>
              <a:buClrTx/>
              <a:buSzTx/>
              <a:buFont typeface="Wingdings" panose="05000000000000000000" pitchFamily="2" charset="2"/>
              <a:buChar char="§"/>
            </a:pPr>
            <a:r>
              <a:rPr lang="en-US" altLang="en-US" sz="2100"/>
              <a:t>To write programs for executing statements repeatedly using a </a:t>
            </a:r>
            <a:r>
              <a:rPr lang="en-US" altLang="en-US" sz="2100" b="1"/>
              <a:t>while</a:t>
            </a:r>
            <a:r>
              <a:rPr lang="en-US" altLang="en-US" sz="2100"/>
              <a:t> loop (§5.2).</a:t>
            </a:r>
          </a:p>
          <a:p>
            <a:pPr hangingPunct="1">
              <a:spcBef>
                <a:spcPct val="0"/>
              </a:spcBef>
              <a:buClrTx/>
              <a:buSzTx/>
              <a:buFont typeface="Wingdings" panose="05000000000000000000" pitchFamily="2" charset="2"/>
              <a:buChar char="§"/>
            </a:pPr>
            <a:r>
              <a:rPr lang="en-US" altLang="en-US" sz="2100"/>
              <a:t>To follow the loop design strategy to develop loops (§§5.2.1–5.2.3).</a:t>
            </a:r>
          </a:p>
          <a:p>
            <a:pPr hangingPunct="1">
              <a:spcBef>
                <a:spcPct val="0"/>
              </a:spcBef>
              <a:buClrTx/>
              <a:buSzTx/>
              <a:buFont typeface="Wingdings" panose="05000000000000000000" pitchFamily="2" charset="2"/>
              <a:buChar char="§"/>
            </a:pPr>
            <a:r>
              <a:rPr lang="en-US" altLang="en-US" sz="2100"/>
              <a:t>To control a loop with a sentinel value (§5.2.4).</a:t>
            </a:r>
          </a:p>
          <a:p>
            <a:pPr hangingPunct="1">
              <a:spcBef>
                <a:spcPct val="0"/>
              </a:spcBef>
              <a:buClrTx/>
              <a:buSzTx/>
              <a:buFont typeface="Wingdings" panose="05000000000000000000" pitchFamily="2" charset="2"/>
              <a:buChar char="§"/>
            </a:pPr>
            <a:r>
              <a:rPr lang="en-US" altLang="en-US" sz="2100"/>
              <a:t>To obtain large input from a file using input redirection rather than typing from the keyboard (§5.2.5).</a:t>
            </a:r>
          </a:p>
          <a:p>
            <a:pPr hangingPunct="1">
              <a:spcBef>
                <a:spcPct val="0"/>
              </a:spcBef>
              <a:buClrTx/>
              <a:buSzTx/>
              <a:buFont typeface="Wingdings" panose="05000000000000000000" pitchFamily="2" charset="2"/>
              <a:buChar char="§"/>
            </a:pPr>
            <a:r>
              <a:rPr lang="en-US" altLang="en-US" sz="2100"/>
              <a:t>To write loops using </a:t>
            </a:r>
            <a:r>
              <a:rPr lang="en-US" altLang="en-US" sz="2100" b="1"/>
              <a:t>do-while</a:t>
            </a:r>
            <a:r>
              <a:rPr lang="en-US" altLang="en-US" sz="2100"/>
              <a:t> statements (§5.3).</a:t>
            </a:r>
          </a:p>
          <a:p>
            <a:pPr hangingPunct="1">
              <a:spcBef>
                <a:spcPct val="0"/>
              </a:spcBef>
              <a:buClrTx/>
              <a:buSzTx/>
              <a:buFont typeface="Wingdings" panose="05000000000000000000" pitchFamily="2" charset="2"/>
              <a:buChar char="§"/>
            </a:pPr>
            <a:r>
              <a:rPr lang="en-US" altLang="en-US" sz="2100"/>
              <a:t>To write loops using </a:t>
            </a:r>
            <a:r>
              <a:rPr lang="en-US" altLang="en-US" sz="2100" b="1"/>
              <a:t>for</a:t>
            </a:r>
            <a:r>
              <a:rPr lang="en-US" altLang="en-US" sz="2100"/>
              <a:t> statements (§5.4).</a:t>
            </a:r>
          </a:p>
          <a:p>
            <a:pPr hangingPunct="1">
              <a:spcBef>
                <a:spcPct val="0"/>
              </a:spcBef>
              <a:buClrTx/>
              <a:buSzTx/>
              <a:buFont typeface="Wingdings" panose="05000000000000000000" pitchFamily="2" charset="2"/>
              <a:buChar char="§"/>
            </a:pPr>
            <a:r>
              <a:rPr lang="en-US" altLang="en-US" sz="2100"/>
              <a:t>To discover the similarities and differences of three types of loop statements (§5.5).</a:t>
            </a:r>
          </a:p>
          <a:p>
            <a:pPr hangingPunct="1">
              <a:spcBef>
                <a:spcPct val="0"/>
              </a:spcBef>
              <a:buClrTx/>
              <a:buSzTx/>
              <a:buFont typeface="Wingdings" panose="05000000000000000000" pitchFamily="2" charset="2"/>
              <a:buChar char="§"/>
            </a:pPr>
            <a:r>
              <a:rPr lang="en-US" altLang="en-US" sz="2100"/>
              <a:t>To write nested loops (§5.6).</a:t>
            </a:r>
          </a:p>
          <a:p>
            <a:pPr hangingPunct="1">
              <a:spcBef>
                <a:spcPct val="0"/>
              </a:spcBef>
              <a:buClrTx/>
              <a:buSzTx/>
              <a:buFont typeface="Wingdings" panose="05000000000000000000" pitchFamily="2" charset="2"/>
              <a:buChar char="§"/>
            </a:pPr>
            <a:r>
              <a:rPr lang="en-US" altLang="en-US" sz="2100"/>
              <a:t>To learn the techniques for minimizing numerical errors (§5.7).</a:t>
            </a:r>
          </a:p>
          <a:p>
            <a:pPr hangingPunct="1">
              <a:spcBef>
                <a:spcPct val="0"/>
              </a:spcBef>
              <a:buClrTx/>
              <a:buSzTx/>
              <a:buFont typeface="Wingdings" panose="05000000000000000000" pitchFamily="2" charset="2"/>
              <a:buChar char="§"/>
            </a:pPr>
            <a:r>
              <a:rPr lang="en-US" altLang="en-US" sz="2100"/>
              <a:t>To learn loops from a variety of examples (</a:t>
            </a:r>
            <a:r>
              <a:rPr lang="en-US" altLang="en-US" sz="2100" b="1"/>
              <a:t>GCD</a:t>
            </a:r>
            <a:r>
              <a:rPr lang="en-US" altLang="en-US" sz="2100"/>
              <a:t>, </a:t>
            </a:r>
            <a:r>
              <a:rPr lang="en-US" altLang="en-US" sz="2100" b="1"/>
              <a:t>FutureTuition</a:t>
            </a:r>
            <a:r>
              <a:rPr lang="en-US" altLang="en-US" sz="2100"/>
              <a:t>, </a:t>
            </a:r>
            <a:r>
              <a:rPr lang="en-US" altLang="en-US" sz="2100" b="1"/>
              <a:t>Dec2Hex</a:t>
            </a:r>
            <a:r>
              <a:rPr lang="en-US" altLang="en-US" sz="2100"/>
              <a:t>) (§5.8).</a:t>
            </a:r>
          </a:p>
          <a:p>
            <a:pPr hangingPunct="1">
              <a:spcBef>
                <a:spcPct val="0"/>
              </a:spcBef>
              <a:buClrTx/>
              <a:buSzTx/>
              <a:buFont typeface="Wingdings" panose="05000000000000000000" pitchFamily="2" charset="2"/>
              <a:buChar char="§"/>
            </a:pPr>
            <a:r>
              <a:rPr lang="en-US" altLang="en-US" sz="2100"/>
              <a:t>To implement program control with </a:t>
            </a:r>
            <a:r>
              <a:rPr lang="en-US" altLang="en-US" sz="2100" b="1"/>
              <a:t>break</a:t>
            </a:r>
            <a:r>
              <a:rPr lang="en-US" altLang="en-US" sz="2100"/>
              <a:t> and </a:t>
            </a:r>
            <a:r>
              <a:rPr lang="en-US" altLang="en-US" sz="2100" b="1"/>
              <a:t>continue</a:t>
            </a:r>
            <a:r>
              <a:rPr lang="en-US" altLang="en-US" sz="2100"/>
              <a:t> (§5.9).</a:t>
            </a:r>
          </a:p>
          <a:p>
            <a:pPr hangingPunct="1">
              <a:spcBef>
                <a:spcPct val="0"/>
              </a:spcBef>
              <a:buClrTx/>
              <a:buSzTx/>
              <a:buFont typeface="Wingdings" panose="05000000000000000000" pitchFamily="2" charset="2"/>
              <a:buChar char="§"/>
            </a:pPr>
            <a:r>
              <a:rPr lang="en-US" altLang="en-US" sz="2100"/>
              <a:t>To write a program that displays prime numbers (§5.11).</a:t>
            </a:r>
          </a:p>
        </p:txBody>
      </p:sp>
    </p:spTree>
    <p:extLst>
      <p:ext uri="{BB962C8B-B14F-4D97-AF65-F5344CB8AC3E}">
        <p14:creationId xmlns:p14="http://schemas.microsoft.com/office/powerpoint/2010/main" val="2668037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EBCEB3-B4E7-4DB1-9E24-ECA93B11F7F5}" type="slidenum">
              <a:rPr lang="en-US" altLang="en-US" sz="1400"/>
              <a:pPr>
                <a:spcBef>
                  <a:spcPct val="0"/>
                </a:spcBef>
                <a:buClrTx/>
                <a:buSzTx/>
                <a:buFontTx/>
                <a:buNone/>
              </a:pPr>
              <a:t>7</a:t>
            </a:fld>
            <a:endParaRPr lang="en-US" altLang="en-US" sz="1400"/>
          </a:p>
        </p:txBody>
      </p:sp>
      <p:sp>
        <p:nvSpPr>
          <p:cNvPr id="8195" name="Rectangle 2"/>
          <p:cNvSpPr>
            <a:spLocks noGrp="1" noChangeArrowheads="1"/>
          </p:cNvSpPr>
          <p:nvPr>
            <p:ph type="title"/>
          </p:nvPr>
        </p:nvSpPr>
        <p:spPr>
          <a:xfrm>
            <a:off x="2208212" y="0"/>
            <a:ext cx="7772400" cy="1428750"/>
          </a:xfrm>
        </p:spPr>
        <p:txBody>
          <a:bodyPr/>
          <a:lstStyle/>
          <a:p>
            <a:r>
              <a:rPr lang="en-US" altLang="en-US" sz="4200">
                <a:latin typeface="Courier New" panose="02070309020205020404" pitchFamily="49" charset="0"/>
              </a:rPr>
              <a:t>while</a:t>
            </a:r>
            <a:r>
              <a:rPr lang="en-US" altLang="en-US" smtClean="0"/>
              <a:t> Loop Flow Chart</a:t>
            </a:r>
          </a:p>
        </p:txBody>
      </p:sp>
      <p:sp>
        <p:nvSpPr>
          <p:cNvPr id="8196" name="Rectangle 9"/>
          <p:cNvSpPr>
            <a:spLocks noChangeArrowheads="1"/>
          </p:cNvSpPr>
          <p:nvPr/>
        </p:nvSpPr>
        <p:spPr bwMode="auto">
          <a:xfrm>
            <a:off x="1751012" y="1447801"/>
            <a:ext cx="4191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000"/>
              <a:t>while (loop-continuation-condition) {</a:t>
            </a:r>
          </a:p>
          <a:p>
            <a:pPr>
              <a:lnSpc>
                <a:spcPct val="90000"/>
              </a:lnSpc>
              <a:spcBef>
                <a:spcPct val="50000"/>
              </a:spcBef>
              <a:buFont typeface="Monotype Sorts" pitchFamily="2" charset="2"/>
              <a:buNone/>
            </a:pPr>
            <a:r>
              <a:rPr lang="en-US" altLang="en-US" sz="2000"/>
              <a:t>  // loop-body;</a:t>
            </a:r>
          </a:p>
          <a:p>
            <a:pPr>
              <a:lnSpc>
                <a:spcPct val="90000"/>
              </a:lnSpc>
              <a:spcBef>
                <a:spcPct val="50000"/>
              </a:spcBef>
              <a:buFont typeface="Monotype Sorts" pitchFamily="2" charset="2"/>
              <a:buNone/>
            </a:pPr>
            <a:r>
              <a:rPr lang="en-US" altLang="en-US" sz="2000"/>
              <a:t>  Statement(s);</a:t>
            </a:r>
          </a:p>
          <a:p>
            <a:pPr>
              <a:lnSpc>
                <a:spcPct val="90000"/>
              </a:lnSpc>
              <a:spcBef>
                <a:spcPct val="50000"/>
              </a:spcBef>
              <a:buFont typeface="Monotype Sorts" pitchFamily="2" charset="2"/>
              <a:buNone/>
            </a:pPr>
            <a:r>
              <a:rPr lang="en-US" altLang="en-US" sz="2000"/>
              <a:t>}</a:t>
            </a:r>
          </a:p>
        </p:txBody>
      </p:sp>
      <p:sp>
        <p:nvSpPr>
          <p:cNvPr id="8197" name="Rectangle 11"/>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12"/>
          <p:cNvSpPr>
            <a:spLocks noChangeArrowheads="1"/>
          </p:cNvSpPr>
          <p:nvPr/>
        </p:nvSpPr>
        <p:spPr bwMode="auto">
          <a:xfrm>
            <a:off x="6399212" y="1295401"/>
            <a:ext cx="44196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1800">
                <a:cs typeface="Courier New" panose="02070309020205020404" pitchFamily="49" charset="0"/>
              </a:rPr>
              <a:t>int count = 0;</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while (count &lt; 100) {</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System.out.println("Welcome to Java!");</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count++;</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a:t>
            </a:r>
          </a:p>
        </p:txBody>
      </p:sp>
      <p:sp>
        <p:nvSpPr>
          <p:cNvPr id="8199" name="Rectangle 16"/>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20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1" y="3084513"/>
            <a:ext cx="2879725" cy="3109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201" name="Line 13"/>
          <p:cNvSpPr>
            <a:spLocks noChangeShapeType="1"/>
          </p:cNvSpPr>
          <p:nvPr/>
        </p:nvSpPr>
        <p:spPr bwMode="auto">
          <a:xfrm>
            <a:off x="3503612" y="2514600"/>
            <a:ext cx="9525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0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3" y="3084514"/>
            <a:ext cx="4411663"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203" name="Line 14"/>
          <p:cNvSpPr>
            <a:spLocks noChangeShapeType="1"/>
          </p:cNvSpPr>
          <p:nvPr/>
        </p:nvSpPr>
        <p:spPr bwMode="auto">
          <a:xfrm flipH="1">
            <a:off x="7631112" y="2514601"/>
            <a:ext cx="520700" cy="6635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74552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2CA229-7F63-4CF0-B28C-6F8352688FF2}" type="slidenum">
              <a:rPr lang="en-US" altLang="en-US" sz="1400"/>
              <a:pPr>
                <a:spcBef>
                  <a:spcPct val="0"/>
                </a:spcBef>
                <a:buClrTx/>
                <a:buSzTx/>
                <a:buFontTx/>
                <a:buNone/>
              </a:pPr>
              <a:t>8</a:t>
            </a:fld>
            <a:endParaRPr lang="en-US" altLang="en-US" sz="1400"/>
          </a:p>
        </p:txBody>
      </p:sp>
      <p:sp>
        <p:nvSpPr>
          <p:cNvPr id="9219" name="Rectangle 2"/>
          <p:cNvSpPr>
            <a:spLocks noGrp="1" noChangeArrowheads="1"/>
          </p:cNvSpPr>
          <p:nvPr>
            <p:ph type="title"/>
          </p:nvPr>
        </p:nvSpPr>
        <p:spPr>
          <a:xfrm>
            <a:off x="2208212" y="228600"/>
            <a:ext cx="7772400" cy="762000"/>
          </a:xfrm>
        </p:spPr>
        <p:txBody>
          <a:bodyPr/>
          <a:lstStyle/>
          <a:p>
            <a:r>
              <a:rPr lang="en-US" altLang="en-US" smtClean="0"/>
              <a:t>Trace while Loop</a:t>
            </a:r>
          </a:p>
        </p:txBody>
      </p:sp>
      <p:sp>
        <p:nvSpPr>
          <p:cNvPr id="9220" name="Rectangle 4"/>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5"/>
          <p:cNvSpPr>
            <a:spLocks noChangeArrowheads="1"/>
          </p:cNvSpPr>
          <p:nvPr/>
        </p:nvSpPr>
        <p:spPr bwMode="auto">
          <a:xfrm>
            <a:off x="1751012" y="1447800"/>
            <a:ext cx="5334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9222" name="Rectangle 8"/>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10"/>
          <p:cNvSpPr>
            <a:spLocks noChangeArrowheads="1"/>
          </p:cNvSpPr>
          <p:nvPr/>
        </p:nvSpPr>
        <p:spPr bwMode="auto">
          <a:xfrm>
            <a:off x="1827212" y="1470026"/>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4" name="AutoShape 11"/>
          <p:cNvSpPr>
            <a:spLocks noChangeArrowheads="1"/>
          </p:cNvSpPr>
          <p:nvPr/>
        </p:nvSpPr>
        <p:spPr bwMode="auto">
          <a:xfrm>
            <a:off x="6780213" y="1219201"/>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Initialize count</a:t>
            </a:r>
          </a:p>
        </p:txBody>
      </p:sp>
      <p:sp>
        <p:nvSpPr>
          <p:cNvPr id="9225" name="Rectangle 12"/>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144360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6905F9-80F4-483D-9BAE-2C814F4E0389}" type="slidenum">
              <a:rPr lang="en-US" altLang="en-US" sz="1400"/>
              <a:pPr>
                <a:spcBef>
                  <a:spcPct val="0"/>
                </a:spcBef>
                <a:buClrTx/>
                <a:buSzTx/>
                <a:buFontTx/>
                <a:buNone/>
              </a:pPr>
              <a:t>9</a:t>
            </a:fld>
            <a:endParaRPr lang="en-US" altLang="en-US" sz="1400"/>
          </a:p>
        </p:txBody>
      </p:sp>
      <p:sp>
        <p:nvSpPr>
          <p:cNvPr id="10243" name="Rectangle 2"/>
          <p:cNvSpPr>
            <a:spLocks noGrp="1" noChangeArrowheads="1"/>
          </p:cNvSpPr>
          <p:nvPr>
            <p:ph type="title"/>
          </p:nvPr>
        </p:nvSpPr>
        <p:spPr>
          <a:xfrm>
            <a:off x="2208212" y="228600"/>
            <a:ext cx="7772400" cy="762000"/>
          </a:xfrm>
        </p:spPr>
        <p:txBody>
          <a:bodyPr/>
          <a:lstStyle/>
          <a:p>
            <a:r>
              <a:rPr lang="en-US" altLang="en-US" smtClean="0"/>
              <a:t>Trace while Loop, cont.</a:t>
            </a:r>
          </a:p>
        </p:txBody>
      </p:sp>
      <p:sp>
        <p:nvSpPr>
          <p:cNvPr id="10244" name="Rectangle 3"/>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4"/>
          <p:cNvSpPr>
            <a:spLocks noChangeArrowheads="1"/>
          </p:cNvSpPr>
          <p:nvPr/>
        </p:nvSpPr>
        <p:spPr bwMode="auto">
          <a:xfrm>
            <a:off x="1751012" y="1447800"/>
            <a:ext cx="5334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2"/>
              </a:buClr>
              <a:buSzPct val="75000"/>
              <a:buFont typeface="Monotype Sorts" pitchFamily="2" charset="2"/>
              <a:buNone/>
              <a:defRPr/>
            </a:pPr>
            <a:r>
              <a:rPr lang="en-US" dirty="0" err="1">
                <a:solidFill>
                  <a:schemeClr val="accent4"/>
                </a:solidFill>
                <a:cs typeface="Courier New" pitchFamily="49" charset="0"/>
              </a:rPr>
              <a:t>int</a:t>
            </a:r>
            <a:r>
              <a:rPr lang="en-US" dirty="0">
                <a:solidFill>
                  <a:schemeClr val="accent4"/>
                </a:solidFill>
                <a:cs typeface="Courier New" pitchFamily="49" charset="0"/>
              </a:rPr>
              <a:t> count = 0;</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while (count &lt; 2) {</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a:t>
            </a:r>
            <a:r>
              <a:rPr lang="en-US" dirty="0" err="1">
                <a:solidFill>
                  <a:schemeClr val="accent4"/>
                </a:solidFill>
                <a:cs typeface="Courier New" pitchFamily="49" charset="0"/>
              </a:rPr>
              <a:t>System.out.println</a:t>
            </a:r>
            <a:r>
              <a:rPr lang="en-US" dirty="0">
                <a:solidFill>
                  <a:schemeClr val="accent4"/>
                </a:solidFill>
                <a:cs typeface="Courier New" pitchFamily="49" charset="0"/>
              </a:rPr>
              <a:t>("Welcome to Java!");</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  count++;</a:t>
            </a:r>
            <a:endParaRPr lang="en-US" dirty="0">
              <a:solidFill>
                <a:schemeClr val="accent4"/>
              </a:solidFill>
              <a:cs typeface="Times New Roman" pitchFamily="18" charset="0"/>
            </a:endParaRPr>
          </a:p>
          <a:p>
            <a:pPr>
              <a:lnSpc>
                <a:spcPct val="90000"/>
              </a:lnSpc>
              <a:spcBef>
                <a:spcPct val="50000"/>
              </a:spcBef>
              <a:buClr>
                <a:schemeClr val="tx2"/>
              </a:buClr>
              <a:buSzPct val="75000"/>
              <a:buFont typeface="Monotype Sorts" pitchFamily="2" charset="2"/>
              <a:buNone/>
              <a:defRPr/>
            </a:pPr>
            <a:r>
              <a:rPr lang="en-US" dirty="0">
                <a:solidFill>
                  <a:schemeClr val="accent4"/>
                </a:solidFill>
                <a:cs typeface="Courier New" pitchFamily="49" charset="0"/>
              </a:rPr>
              <a:t>}</a:t>
            </a:r>
          </a:p>
        </p:txBody>
      </p:sp>
      <p:sp>
        <p:nvSpPr>
          <p:cNvPr id="10246" name="Rectangle 5"/>
          <p:cNvSpPr>
            <a:spLocks noChangeArrowheads="1"/>
          </p:cNvSpPr>
          <p:nvPr/>
        </p:nvSpPr>
        <p:spPr bwMode="auto">
          <a:xfrm>
            <a:off x="3346450" y="2166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AutoShape 7"/>
          <p:cNvSpPr>
            <a:spLocks noChangeArrowheads="1"/>
          </p:cNvSpPr>
          <p:nvPr/>
        </p:nvSpPr>
        <p:spPr bwMode="auto">
          <a:xfrm>
            <a:off x="6780213" y="1219201"/>
            <a:ext cx="3533775" cy="384175"/>
          </a:xfrm>
          <a:prstGeom prst="wedgeRoundRectCallout">
            <a:avLst>
              <a:gd name="adj1" fmla="val -115788"/>
              <a:gd name="adj2" fmla="val 9492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(count &lt; 2) is true</a:t>
            </a:r>
          </a:p>
        </p:txBody>
      </p:sp>
      <p:sp>
        <p:nvSpPr>
          <p:cNvPr id="10248" name="Rectangle 8"/>
          <p:cNvSpPr>
            <a:spLocks noChangeArrowheads="1"/>
          </p:cNvSpPr>
          <p:nvPr/>
        </p:nvSpPr>
        <p:spPr bwMode="auto">
          <a:xfrm>
            <a:off x="1701924" y="1772816"/>
            <a:ext cx="5105400" cy="3841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9"/>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04855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36D482A04D8B42B388070C1E507ADA" ma:contentTypeVersion="3" ma:contentTypeDescription="Create a new document." ma:contentTypeScope="" ma:versionID="2c818502cdbbd02b1e5198d0c6f1bff2">
  <xsd:schema xmlns:xsd="http://www.w3.org/2001/XMLSchema" xmlns:xs="http://www.w3.org/2001/XMLSchema" xmlns:p="http://schemas.microsoft.com/office/2006/metadata/properties" xmlns:ns2="7768320c-366c-4a41-b763-3ae835d26f5e" targetNamespace="http://schemas.microsoft.com/office/2006/metadata/properties" ma:root="true" ma:fieldsID="ab69c4be5420a3e8c8748a60b22d0260" ns2:_="">
    <xsd:import namespace="7768320c-366c-4a41-b763-3ae835d26f5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68320c-366c-4a41-b763-3ae835d26f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6F3371-5F0F-40BE-88E7-8FA907AF1500}"/>
</file>

<file path=customXml/itemProps2.xml><?xml version="1.0" encoding="utf-8"?>
<ds:datastoreItem xmlns:ds="http://schemas.openxmlformats.org/officeDocument/2006/customXml" ds:itemID="{F47E7237-2CDF-4661-82C7-05988051F155}"/>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2697</Words>
  <Application>Microsoft Office PowerPoint</Application>
  <PresentationFormat>Custom</PresentationFormat>
  <Paragraphs>406</Paragraphs>
  <Slides>52</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4" baseType="lpstr">
      <vt:lpstr>Arial</vt:lpstr>
      <vt:lpstr>Book Antiqua</vt:lpstr>
      <vt:lpstr>Century Gothic</vt:lpstr>
      <vt:lpstr>Courier New</vt:lpstr>
      <vt:lpstr>Forte</vt:lpstr>
      <vt:lpstr>Monotype Sorts</vt:lpstr>
      <vt:lpstr>Symbol</vt:lpstr>
      <vt:lpstr>Times New Roman</vt:lpstr>
      <vt:lpstr>Wingdings</vt:lpstr>
      <vt:lpstr>Continental World 16x9</vt:lpstr>
      <vt:lpstr>Picture</vt:lpstr>
      <vt:lpstr>Equation</vt:lpstr>
      <vt:lpstr>CSE 101 - COMPUTER PROGRAMMING I Repetition</vt:lpstr>
      <vt:lpstr>Repetition</vt:lpstr>
      <vt:lpstr>Motivations</vt:lpstr>
      <vt:lpstr>Opening Problem</vt:lpstr>
      <vt:lpstr>Introducing while Loops</vt:lpstr>
      <vt:lpstr>Objectives</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Problem: Repeat Addition Until Correct</vt:lpstr>
      <vt:lpstr>Problem: Guessing Numbers </vt:lpstr>
      <vt:lpstr>Problem: An Advanced Math Learning Tool </vt:lpstr>
      <vt:lpstr>Ending a Loop with a Sentinel Value </vt:lpstr>
      <vt:lpstr>Caution</vt:lpstr>
      <vt:lpstr>do-while Loop</vt:lpstr>
      <vt:lpstr>for Loops</vt:lpstr>
      <vt:lpstr>Trace for Loop</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Trace for Loop, cont.</vt:lpstr>
      <vt:lpstr>Note</vt:lpstr>
      <vt:lpstr>Note</vt:lpstr>
      <vt:lpstr>Caution</vt:lpstr>
      <vt:lpstr>Caution, cont.</vt:lpstr>
      <vt:lpstr>Which Loop to Use?</vt:lpstr>
      <vt:lpstr>Recommendations</vt:lpstr>
      <vt:lpstr>Nested Loops </vt:lpstr>
      <vt:lpstr>Minimizing Numerical Errors </vt:lpstr>
      <vt:lpstr>Problem: Finding the Greatest Common Divisor </vt:lpstr>
      <vt:lpstr>Problem:  Predicting the Future Tuition </vt:lpstr>
      <vt:lpstr>Problem:  Predicating the Future Tuition </vt:lpstr>
      <vt:lpstr>Case Study:  Converting Decimals to Hexadecimals</vt:lpstr>
      <vt:lpstr>Problem:  Monte Carlo Simulation </vt:lpstr>
      <vt:lpstr>Controlling loops</vt:lpstr>
      <vt:lpstr>break</vt:lpstr>
      <vt:lpstr>continue</vt:lpstr>
      <vt:lpstr>Using break and continue</vt:lpstr>
      <vt:lpstr>Guessing Number Problem Revisited </vt:lpstr>
      <vt:lpstr>Problem: Displaying Prime Numbers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2018-10-24T19:41:21Z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