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5.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09.xml" ContentType="application/vnd.openxmlformats-officedocument.presentationml.slide+xml"/>
  <Override PartName="/ppt/slides/slide44.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46.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8.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14"/>
  </p:notesMasterIdLst>
  <p:handoutMasterIdLst>
    <p:handoutMasterId r:id="rId115"/>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367" r:id="rId21"/>
    <p:sldId id="368" r:id="rId22"/>
    <p:sldId id="276" r:id="rId23"/>
    <p:sldId id="277" r:id="rId24"/>
    <p:sldId id="278" r:id="rId25"/>
    <p:sldId id="279" r:id="rId26"/>
    <p:sldId id="280" r:id="rId27"/>
    <p:sldId id="281" r:id="rId28"/>
    <p:sldId id="282" r:id="rId29"/>
    <p:sldId id="369" r:id="rId30"/>
    <p:sldId id="370"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581" autoAdjust="0"/>
  </p:normalViewPr>
  <p:slideViewPr>
    <p:cSldViewPr>
      <p:cViewPr varScale="1">
        <p:scale>
          <a:sx n="83" d="100"/>
          <a:sy n="83" d="100"/>
        </p:scale>
        <p:origin x="686" y="-38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customXml" Target="../customXml/item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customXml" Target="../customXml/item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04-Dec-19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04-Dec-19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E0DCA8-2251-421D-B88D-18E523E9E23D}" type="slidenum">
              <a:rPr lang="en-US" altLang="en-US" sz="1000"/>
              <a:pPr/>
              <a:t>5</a:t>
            </a:fld>
            <a:endParaRPr lang="en-US" altLang="en-US" sz="1000"/>
          </a:p>
        </p:txBody>
      </p:sp>
      <p:sp>
        <p:nvSpPr>
          <p:cNvPr id="117763" name="Rectangle 2"/>
          <p:cNvSpPr>
            <a:spLocks noGrp="1" noRot="1" noChangeAspect="1" noChangeArrowheads="1" noTextEdit="1"/>
          </p:cNvSpPr>
          <p:nvPr>
            <p:ph type="sldImg"/>
          </p:nvPr>
        </p:nvSpPr>
        <p:spPr>
          <a:xfrm>
            <a:off x="393700" y="692150"/>
            <a:ext cx="6070600" cy="3416300"/>
          </a:xfrm>
          <a:ln cap="flat"/>
        </p:spPr>
      </p:sp>
      <p:sp>
        <p:nvSpPr>
          <p:cNvPr id="1177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381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4DAC3A-D242-4F95-8E14-54828FC4711D}" type="slidenum">
              <a:rPr lang="en-US" altLang="en-US" sz="1000"/>
              <a:pPr/>
              <a:t>110</a:t>
            </a:fld>
            <a:endParaRPr lang="en-US" altLang="en-US" sz="1000"/>
          </a:p>
        </p:txBody>
      </p:sp>
      <p:sp>
        <p:nvSpPr>
          <p:cNvPr id="118787" name="Rectangle 2"/>
          <p:cNvSpPr>
            <a:spLocks noGrp="1" noRot="1" noChangeAspect="1" noChangeArrowheads="1" noTextEdit="1"/>
          </p:cNvSpPr>
          <p:nvPr>
            <p:ph type="sldImg"/>
          </p:nvPr>
        </p:nvSpPr>
        <p:spPr>
          <a:xfrm>
            <a:off x="393700" y="692150"/>
            <a:ext cx="6070600" cy="3416300"/>
          </a:xfrm>
          <a:noFill/>
          <a:ln cap="flat"/>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t>Example 12.4</a:t>
            </a:r>
          </a:p>
        </p:txBody>
      </p:sp>
    </p:spTree>
    <p:extLst>
      <p:ext uri="{BB962C8B-B14F-4D97-AF65-F5344CB8AC3E}">
        <p14:creationId xmlns:p14="http://schemas.microsoft.com/office/powerpoint/2010/main" val="303488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162" y="285750"/>
            <a:ext cx="10360501"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14162" y="1657350"/>
            <a:ext cx="507867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5986" y="1657350"/>
            <a:ext cx="507867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14162" y="3790950"/>
            <a:ext cx="507867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5986" y="3790950"/>
            <a:ext cx="5078677"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3B0BA7F6-E422-4554-AD44-80A12EC66CD6}" type="slidenum">
              <a:rPr lang="en-US" altLang="en-US"/>
              <a:pPr/>
              <a:t>‹#›</a:t>
            </a:fld>
            <a:endParaRPr lang="en-US" altLang="en-US"/>
          </a:p>
        </p:txBody>
      </p:sp>
    </p:spTree>
    <p:extLst>
      <p:ext uri="{BB962C8B-B14F-4D97-AF65-F5344CB8AC3E}">
        <p14:creationId xmlns:p14="http://schemas.microsoft.com/office/powerpoint/2010/main" val="141749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2.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ml/Calculator1.bat" TargetMode="External"/><Relationship Id="rId2" Type="http://schemas.openxmlformats.org/officeDocument/2006/relationships/hyperlink" Target="html/Calculato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alculat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ml/AnalyzeNumbers.bat" TargetMode="External"/><Relationship Id="rId7" Type="http://schemas.openxmlformats.org/officeDocument/2006/relationships/hyperlink" Target="http://www.cs.armstrong.edu/liang/animation/web/Listing7_1.html" TargetMode="External"/><Relationship Id="rId2" Type="http://schemas.openxmlformats.org/officeDocument/2006/relationships/hyperlink" Target="html/AnalyzeNumbers.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AnalyzeNumbers.html" TargetMode="External"/><Relationship Id="rId5" Type="http://schemas.openxmlformats.org/officeDocument/2006/relationships/hyperlink" Target="html/AnalyzeNumber1.bat" TargetMode="Externa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3" Type="http://schemas.openxmlformats.org/officeDocument/2006/relationships/hyperlink" Target="html/DeckOfCard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tp://www.cs.armstrong.edu/liang/animation/web/Listing7_2.html" TargetMode="External"/><Relationship Id="rId5" Type="http://schemas.openxmlformats.org/officeDocument/2006/relationships/hyperlink" Target="http://www.cs.armstrong.edu/liang/intro9e/html/DeckOfCards.html" TargetMode="External"/><Relationship Id="rId4" Type="http://schemas.openxmlformats.org/officeDocument/2006/relationships/hyperlink" Target="html/DeckOfCards.bat"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ml/DeckOfCards.html" TargetMode="External"/><Relationship Id="rId7" Type="http://schemas.openxmlformats.org/officeDocument/2006/relationships/image" Target="../media/image1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tp://www.cs.armstrong.edu/liang/intro9e/html/DeckOfCards.html" TargetMode="External"/><Relationship Id="rId5" Type="http://schemas.openxmlformats.org/officeDocument/2006/relationships/hyperlink" Target="html/GUIDemoPickFourCards.bat" TargetMode="External"/><Relationship Id="rId4" Type="http://schemas.openxmlformats.org/officeDocument/2006/relationships/hyperlink" Target="html/DeckOfCards.bat"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ml/Exercise22_15.bat"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hyperlink" Target="html/LottoNumbers.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hyperlink" Target="http://www.cs.armstrong.edu/liang/intro9e/html/LottoNumbers.html" TargetMode="External"/><Relationship Id="rId5" Type="http://schemas.openxmlformats.org/officeDocument/2006/relationships/hyperlink" Target="book/LottoNumbers.txt" TargetMode="External"/><Relationship Id="rId4" Type="http://schemas.openxmlformats.org/officeDocument/2006/relationships/hyperlink" Target="html/LottoNumbers.ba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57.xml.rels><?xml version="1.0" encoding="UTF-8" standalone="yes"?>
<Relationships xmlns="http://schemas.openxmlformats.org/package/2006/relationships"><Relationship Id="rId3" Type="http://schemas.openxmlformats.org/officeDocument/2006/relationships/hyperlink" Target="html/TestPass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tp://www.cs.armstrong.edu/liang/intro9e/html/TestPassArray.html" TargetMode="External"/><Relationship Id="rId4" Type="http://schemas.openxmlformats.org/officeDocument/2006/relationships/hyperlink" Target="html/TestPassArray.bat"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5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ml/CountLettersInArray.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www.cs.armstrong.edu/liang/intro9e/html/CountLettersInArray.html" TargetMode="External"/><Relationship Id="rId4" Type="http://schemas.openxmlformats.org/officeDocument/2006/relationships/hyperlink" Target="html/CountLettersInArray.bat"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8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94.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a:t>CSE </a:t>
            </a:r>
            <a:r>
              <a:rPr lang="it-IT" dirty="0" smtClean="0"/>
              <a:t>101 - COMPUTER </a:t>
            </a:r>
            <a:r>
              <a:rPr lang="it-IT" dirty="0"/>
              <a:t>PROGRAMMING </a:t>
            </a:r>
            <a:r>
              <a:rPr lang="it-IT" dirty="0" smtClean="0"/>
              <a:t>I</a:t>
            </a:r>
            <a:br>
              <a:rPr lang="it-IT" dirty="0" smtClean="0"/>
            </a:br>
            <a:r>
              <a:rPr lang="en-US" dirty="0" smtClean="0"/>
              <a:t>Arrays</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dirty="0"/>
              <a:t>Joseph LEDET</a:t>
            </a:r>
          </a:p>
          <a:p>
            <a:r>
              <a:rPr lang="en-US" dirty="0"/>
              <a:t>Department of Computer Engineering</a:t>
            </a:r>
          </a:p>
          <a:p>
            <a:r>
              <a:rPr lang="en-US" dirty="0" err="1"/>
              <a:t>Akdeniz</a:t>
            </a:r>
            <a:r>
              <a:rPr lang="en-US" dirty="0"/>
              <a:t> University</a:t>
            </a:r>
          </a:p>
          <a:p>
            <a:r>
              <a:rPr lang="en-US" dirty="0"/>
              <a:t>josephledet@akdeniz.edu.tr </a:t>
            </a:r>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a:normAutofit/>
          </a:bodyPr>
          <a:lstStyle/>
          <a:p>
            <a:r>
              <a:rPr lang="en-US" altLang="en-US" smtClean="0"/>
              <a:t>Indexed Variables</a:t>
            </a:r>
          </a:p>
        </p:txBody>
      </p:sp>
      <p:sp>
        <p:nvSpPr>
          <p:cNvPr id="12292" name="Rectangle 3"/>
          <p:cNvSpPr>
            <a:spLocks noGrp="1" noChangeArrowheads="1"/>
          </p:cNvSpPr>
          <p:nvPr>
            <p:ph idx="1"/>
          </p:nvPr>
        </p:nvSpPr>
        <p:spPr>
          <a:noFill/>
        </p:spPr>
        <p:txBody>
          <a:bodyPr>
            <a:normAutofit fontScale="92500" lnSpcReduction="10000"/>
          </a:bodyPr>
          <a:lstStyle/>
          <a:p>
            <a:pPr marL="0" indent="0" algn="just">
              <a:buNone/>
            </a:pPr>
            <a:r>
              <a:rPr lang="en-US" altLang="en-US" sz="3000">
                <a:cs typeface="Courier New" panose="02070309020205020404" pitchFamily="49" charset="0"/>
              </a:rPr>
              <a:t>The array elements are accessed through the index. The array indices are </a:t>
            </a:r>
            <a:r>
              <a:rPr lang="en-US" altLang="en-US" sz="3000" i="1">
                <a:cs typeface="Courier New" panose="02070309020205020404" pitchFamily="49" charset="0"/>
              </a:rPr>
              <a:t>0-based</a:t>
            </a:r>
            <a:r>
              <a:rPr lang="en-US" altLang="en-US" sz="3000">
                <a:cs typeface="Courier New" panose="02070309020205020404" pitchFamily="49" charset="0"/>
              </a:rPr>
              <a:t>, i.e., it starts from 0 to arrayRefVar.length-1. In the example in Figure 6.1, myList holds ten double values and the indices are from 0 to 9.</a:t>
            </a:r>
          </a:p>
          <a:p>
            <a:pPr marL="0" indent="0" algn="just">
              <a:buNone/>
            </a:pPr>
            <a:endParaRPr lang="en-US" altLang="en-US" sz="3000">
              <a:cs typeface="Times New Roman" panose="02020603050405020304" pitchFamily="18" charset="0"/>
            </a:endParaRPr>
          </a:p>
          <a:p>
            <a:pPr marL="0" indent="0" algn="just">
              <a:buNone/>
            </a:pPr>
            <a:r>
              <a:rPr lang="en-US" altLang="en-US" sz="3000">
                <a:cs typeface="Courier New" panose="02070309020205020404" pitchFamily="49" charset="0"/>
              </a:rPr>
              <a:t>Each element in the array is represented using the following syntax, known as an </a:t>
            </a:r>
            <a:r>
              <a:rPr lang="en-US" altLang="en-US" sz="3000" i="1">
                <a:cs typeface="Courier New" panose="02070309020205020404" pitchFamily="49" charset="0"/>
              </a:rPr>
              <a:t>indexed variable</a:t>
            </a:r>
            <a:r>
              <a:rPr lang="en-US" altLang="en-US" sz="3000">
                <a:cs typeface="Courier New" panose="02070309020205020404" pitchFamily="49" charset="0"/>
              </a:rPr>
              <a:t>:</a:t>
            </a:r>
          </a:p>
          <a:p>
            <a:pPr marL="0" indent="0" algn="just">
              <a:buNone/>
            </a:pPr>
            <a:endParaRPr lang="en-US" altLang="en-US" sz="3000">
              <a:cs typeface="Times New Roman" panose="02020603050405020304" pitchFamily="18" charset="0"/>
            </a:endParaRPr>
          </a:p>
          <a:p>
            <a:pPr lvl="1" algn="just">
              <a:buFontTx/>
              <a:buNone/>
            </a:pPr>
            <a:r>
              <a:rPr lang="en-US" altLang="en-US" sz="2600">
                <a:cs typeface="Courier New" panose="02070309020205020404" pitchFamily="49" charset="0"/>
              </a:rPr>
              <a:t>arrayRefVar[index];</a:t>
            </a:r>
            <a:endParaRPr lang="en-US" altLang="en-US" sz="2600">
              <a:cs typeface="Times New Roman" panose="02020603050405020304" pitchFamily="18" charset="0"/>
            </a:endParaRPr>
          </a:p>
        </p:txBody>
      </p:sp>
      <p:sp>
        <p:nvSpPr>
          <p:cNvPr id="1229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2A4F04-4E03-4ECF-80EA-130269E79B55}" type="slidenum">
              <a:rPr lang="en-US" altLang="en-US" sz="1400"/>
              <a:pPr/>
              <a:t>10</a:t>
            </a:fld>
            <a:endParaRPr lang="en-US" altLang="en-US" sz="1400"/>
          </a:p>
        </p:txBody>
      </p:sp>
    </p:spTree>
    <p:extLst>
      <p:ext uri="{BB962C8B-B14F-4D97-AF65-F5344CB8AC3E}">
        <p14:creationId xmlns:p14="http://schemas.microsoft.com/office/powerpoint/2010/main" val="188566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A506E9-EB5B-4B79-8A5D-B0424D3F7044}" type="slidenum">
              <a:rPr lang="en-US" altLang="en-US" sz="1400"/>
              <a:pPr/>
              <a:t>100</a:t>
            </a:fld>
            <a:endParaRPr lang="en-US" altLang="en-US" sz="1400"/>
          </a:p>
        </p:txBody>
      </p:sp>
      <p:sp>
        <p:nvSpPr>
          <p:cNvPr id="104451" name="Rectangle 2"/>
          <p:cNvSpPr>
            <a:spLocks noGrp="1" noChangeArrowheads="1"/>
          </p:cNvSpPr>
          <p:nvPr>
            <p:ph type="title"/>
          </p:nvPr>
        </p:nvSpPr>
        <p:spPr>
          <a:xfrm>
            <a:off x="2138363" y="125413"/>
            <a:ext cx="7726363" cy="474662"/>
          </a:xfrm>
        </p:spPr>
        <p:txBody>
          <a:bodyPr>
            <a:normAutofit fontScale="90000"/>
          </a:bodyPr>
          <a:lstStyle/>
          <a:p>
            <a:r>
              <a:rPr lang="en-US" altLang="en-US" smtClean="0"/>
              <a:t>From Idea to Solution</a:t>
            </a:r>
            <a:endParaRPr lang="en-US" altLang="en-US" smtClean="0">
              <a:solidFill>
                <a:schemeClr val="tx1"/>
              </a:solidFill>
              <a:latin typeface="Book Antiqua" panose="02040602050305030304" pitchFamily="18" charset="0"/>
              <a:hlinkClick r:id="rId2" action="ppaction://program"/>
            </a:endParaRPr>
          </a:p>
        </p:txBody>
      </p:sp>
      <p:sp>
        <p:nvSpPr>
          <p:cNvPr id="107524" name="Rectangle 3"/>
          <p:cNvSpPr>
            <a:spLocks noChangeArrowheads="1"/>
          </p:cNvSpPr>
          <p:nvPr/>
        </p:nvSpPr>
        <p:spPr bwMode="auto">
          <a:xfrm>
            <a:off x="1522412" y="701676"/>
            <a:ext cx="9144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600" b="1" dirty="0">
                <a:solidFill>
                  <a:schemeClr val="accent4">
                    <a:lumMod val="50000"/>
                  </a:schemeClr>
                </a:solidFill>
                <a:latin typeface="Courier New" pitchFamily="49" charset="0"/>
                <a:cs typeface="Courier New" pitchFamily="49" charset="0"/>
              </a:rPr>
              <a:t>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a:t>
            </a:r>
          </a:p>
          <a:p>
            <a:pPr>
              <a:defRPr/>
            </a:pPr>
            <a:r>
              <a:rPr lang="en-US" sz="1600" b="1" dirty="0">
                <a:solidFill>
                  <a:schemeClr val="accent4">
                    <a:lumMod val="50000"/>
                  </a:schemeClr>
                </a:solidFill>
                <a:latin typeface="Courier New" pitchFamily="49" charset="0"/>
                <a:cs typeface="Courier New" pitchFamily="49" charset="0"/>
              </a:rPr>
              <a:t>  select the smallest element in list[i..listSize-1];</a:t>
            </a:r>
          </a:p>
          <a:p>
            <a:pPr>
              <a:defRPr/>
            </a:pPr>
            <a:r>
              <a:rPr lang="en-US" sz="1600" b="1" dirty="0">
                <a:solidFill>
                  <a:schemeClr val="accent4">
                    <a:lumMod val="50000"/>
                  </a:schemeClr>
                </a:solidFill>
                <a:latin typeface="Courier New" pitchFamily="49" charset="0"/>
                <a:cs typeface="Courier New" pitchFamily="49" charset="0"/>
              </a:rPr>
              <a:t>  swap the smallest with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if necessary;</a:t>
            </a:r>
          </a:p>
          <a:p>
            <a:pPr>
              <a:defRPr/>
            </a:pPr>
            <a:r>
              <a:rPr lang="en-US" sz="1600" b="1" dirty="0">
                <a:solidFill>
                  <a:schemeClr val="accent4">
                    <a:lumMod val="50000"/>
                  </a:schemeClr>
                </a:solidFill>
                <a:latin typeface="Courier New" pitchFamily="49" charset="0"/>
                <a:cs typeface="Courier New" pitchFamily="49" charset="0"/>
              </a:rPr>
              <a:t>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is in its correct position. </a:t>
            </a:r>
          </a:p>
          <a:p>
            <a:pPr>
              <a:defRPr/>
            </a:pPr>
            <a:r>
              <a:rPr lang="en-US" sz="1600" b="1" dirty="0">
                <a:solidFill>
                  <a:schemeClr val="accent4">
                    <a:lumMod val="50000"/>
                  </a:schemeClr>
                </a:solidFill>
                <a:latin typeface="Courier New" pitchFamily="49" charset="0"/>
                <a:cs typeface="Courier New" pitchFamily="49" charset="0"/>
              </a:rPr>
              <a:t>  // The next iteration apply on list[i..listSize-1]</a:t>
            </a:r>
          </a:p>
          <a:p>
            <a:pPr>
              <a:defRPr/>
            </a:pPr>
            <a:r>
              <a:rPr lang="en-US" sz="1600" b="1" dirty="0">
                <a:solidFill>
                  <a:schemeClr val="accent4">
                    <a:lumMod val="50000"/>
                  </a:schemeClr>
                </a:solidFill>
                <a:latin typeface="Courier New" pitchFamily="49" charset="0"/>
                <a:cs typeface="Courier New" pitchFamily="49" charset="0"/>
              </a:rPr>
              <a:t>}</a:t>
            </a:r>
          </a:p>
        </p:txBody>
      </p:sp>
      <p:sp>
        <p:nvSpPr>
          <p:cNvPr id="107525" name="Rectangle 4"/>
          <p:cNvSpPr>
            <a:spLocks noChangeArrowheads="1"/>
          </p:cNvSpPr>
          <p:nvPr/>
        </p:nvSpPr>
        <p:spPr bwMode="auto">
          <a:xfrm>
            <a:off x="2176463" y="2738439"/>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lumMod val="50000"/>
                  </a:schemeClr>
                </a:solidFill>
                <a:latin typeface="Courier New" pitchFamily="49" charset="0"/>
                <a:cs typeface="Courier New" pitchFamily="49" charset="0"/>
              </a:rPr>
              <a:t>list[0] list[1] list[2] list[3] ...               list[10]</a:t>
            </a:r>
            <a:endParaRPr lang="en-US" sz="1700" b="1" dirty="0">
              <a:solidFill>
                <a:schemeClr val="accent4">
                  <a:lumMod val="50000"/>
                </a:schemeClr>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endParaRPr lang="en-US" sz="1700" b="1" dirty="0">
              <a:solidFill>
                <a:schemeClr val="accent4">
                  <a:lumMod val="50000"/>
                </a:schemeClr>
              </a:solidFill>
              <a:latin typeface="Courier New" pitchFamily="49" charset="0"/>
              <a:cs typeface="Courier New" pitchFamily="49" charset="0"/>
            </a:endParaRPr>
          </a:p>
        </p:txBody>
      </p:sp>
      <p:sp>
        <p:nvSpPr>
          <p:cNvPr id="104454" name="Rectangle 5"/>
          <p:cNvSpPr>
            <a:spLocks noChangeArrowheads="1"/>
          </p:cNvSpPr>
          <p:nvPr/>
        </p:nvSpPr>
        <p:spPr bwMode="auto">
          <a:xfrm>
            <a:off x="2176463" y="3236914"/>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chemeClr val="accent4">
                    <a:lumMod val="50000"/>
                  </a:schemeClr>
                </a:solidFill>
                <a:latin typeface="Courier New" pitchFamily="49" charset="0"/>
                <a:cs typeface="Courier New" pitchFamily="49" charset="0"/>
              </a:rPr>
              <a:t>list[0] list[1] list[2] list[3] ...               list[10]</a:t>
            </a:r>
          </a:p>
          <a:p>
            <a:pPr>
              <a:lnSpc>
                <a:spcPct val="90000"/>
              </a:lnSpc>
              <a:buFont typeface="Monotype Sorts"/>
              <a:buNone/>
              <a:defRPr/>
            </a:pPr>
            <a:endParaRPr lang="en-US" altLang="en-US" sz="1700" b="1" dirty="0">
              <a:solidFill>
                <a:schemeClr val="accent4">
                  <a:lumMod val="50000"/>
                </a:schemeClr>
              </a:solidFill>
              <a:latin typeface="Courier New" pitchFamily="49" charset="0"/>
              <a:cs typeface="Courier New" pitchFamily="49" charset="0"/>
            </a:endParaRPr>
          </a:p>
        </p:txBody>
      </p:sp>
      <p:sp>
        <p:nvSpPr>
          <p:cNvPr id="104455" name="Rectangle 6"/>
          <p:cNvSpPr>
            <a:spLocks noChangeArrowheads="1"/>
          </p:cNvSpPr>
          <p:nvPr/>
        </p:nvSpPr>
        <p:spPr bwMode="auto">
          <a:xfrm>
            <a:off x="2176463" y="3736976"/>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chemeClr val="accent4">
                    <a:lumMod val="50000"/>
                  </a:schemeClr>
                </a:solidFill>
                <a:latin typeface="Courier New" pitchFamily="49" charset="0"/>
                <a:cs typeface="Courier New" pitchFamily="49" charset="0"/>
              </a:rPr>
              <a:t>list[0] list[1] list[2] list[3] ...               list[10]</a:t>
            </a:r>
          </a:p>
          <a:p>
            <a:pPr>
              <a:lnSpc>
                <a:spcPct val="90000"/>
              </a:lnSpc>
              <a:buFont typeface="Monotype Sorts"/>
              <a:buNone/>
              <a:defRPr/>
            </a:pPr>
            <a:endParaRPr lang="en-US" altLang="en-US" sz="1700" b="1" dirty="0">
              <a:solidFill>
                <a:schemeClr val="accent4">
                  <a:lumMod val="50000"/>
                </a:schemeClr>
              </a:solidFill>
              <a:latin typeface="Courier New" pitchFamily="49" charset="0"/>
              <a:cs typeface="Courier New" pitchFamily="49" charset="0"/>
            </a:endParaRPr>
          </a:p>
        </p:txBody>
      </p:sp>
      <p:sp>
        <p:nvSpPr>
          <p:cNvPr id="104456" name="Rectangle 7"/>
          <p:cNvSpPr>
            <a:spLocks noChangeArrowheads="1"/>
          </p:cNvSpPr>
          <p:nvPr/>
        </p:nvSpPr>
        <p:spPr bwMode="auto">
          <a:xfrm>
            <a:off x="2176463" y="4235451"/>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chemeClr val="accent4">
                    <a:lumMod val="50000"/>
                  </a:schemeClr>
                </a:solidFill>
                <a:latin typeface="Courier New" pitchFamily="49" charset="0"/>
                <a:cs typeface="Courier New" pitchFamily="49" charset="0"/>
              </a:rPr>
              <a:t>list[0] list[1] list[2] list[3] ...               list[10]</a:t>
            </a:r>
          </a:p>
          <a:p>
            <a:pPr>
              <a:lnSpc>
                <a:spcPct val="90000"/>
              </a:lnSpc>
              <a:buFont typeface="Monotype Sorts"/>
              <a:buNone/>
              <a:defRPr/>
            </a:pPr>
            <a:endParaRPr lang="en-US" altLang="en-US" sz="1700" b="1" dirty="0">
              <a:solidFill>
                <a:schemeClr val="accent4">
                  <a:lumMod val="50000"/>
                </a:schemeClr>
              </a:solidFill>
              <a:latin typeface="Courier New" pitchFamily="49" charset="0"/>
              <a:cs typeface="Courier New" pitchFamily="49" charset="0"/>
            </a:endParaRPr>
          </a:p>
        </p:txBody>
      </p:sp>
      <p:sp>
        <p:nvSpPr>
          <p:cNvPr id="104457" name="Rectangle 8"/>
          <p:cNvSpPr>
            <a:spLocks noChangeArrowheads="1"/>
          </p:cNvSpPr>
          <p:nvPr/>
        </p:nvSpPr>
        <p:spPr bwMode="auto">
          <a:xfrm>
            <a:off x="2176463" y="4773614"/>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1700" b="1" dirty="0">
                <a:solidFill>
                  <a:schemeClr val="accent4">
                    <a:lumMod val="50000"/>
                  </a:schemeClr>
                </a:solidFill>
                <a:latin typeface="Courier New" pitchFamily="49" charset="0"/>
                <a:cs typeface="Courier New" pitchFamily="49" charset="0"/>
              </a:rPr>
              <a:t>list[0] list[1] list[2] list[3] ...               list[10]</a:t>
            </a:r>
          </a:p>
          <a:p>
            <a:pPr>
              <a:lnSpc>
                <a:spcPct val="90000"/>
              </a:lnSpc>
              <a:buFont typeface="Monotype Sorts"/>
              <a:buNone/>
              <a:defRPr/>
            </a:pPr>
            <a:endParaRPr lang="en-US" altLang="en-US" sz="1700" b="1" dirty="0">
              <a:solidFill>
                <a:schemeClr val="accent4">
                  <a:lumMod val="50000"/>
                </a:schemeClr>
              </a:solidFill>
              <a:latin typeface="Courier New" pitchFamily="49" charset="0"/>
              <a:cs typeface="Courier New" pitchFamily="49" charset="0"/>
            </a:endParaRPr>
          </a:p>
        </p:txBody>
      </p:sp>
      <p:sp>
        <p:nvSpPr>
          <p:cNvPr id="104458" name="Rectangle 9"/>
          <p:cNvSpPr>
            <a:spLocks noChangeArrowheads="1"/>
          </p:cNvSpPr>
          <p:nvPr/>
        </p:nvSpPr>
        <p:spPr bwMode="auto">
          <a:xfrm>
            <a:off x="2176463" y="5272089"/>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700">
                <a:solidFill>
                  <a:schemeClr val="accent4">
                    <a:lumMod val="50000"/>
                  </a:schemeClr>
                </a:solidFill>
                <a:latin typeface="Courier New" panose="02070309020205020404" pitchFamily="49" charset="0"/>
                <a:cs typeface="Courier New" panose="02070309020205020404" pitchFamily="49" charset="0"/>
              </a:rPr>
              <a:t>                                ...               </a:t>
            </a:r>
          </a:p>
        </p:txBody>
      </p:sp>
      <p:sp>
        <p:nvSpPr>
          <p:cNvPr id="104459" name="Rectangle 10"/>
          <p:cNvSpPr>
            <a:spLocks noChangeArrowheads="1"/>
          </p:cNvSpPr>
          <p:nvPr/>
        </p:nvSpPr>
        <p:spPr bwMode="auto">
          <a:xfrm>
            <a:off x="2176463" y="5886451"/>
            <a:ext cx="8220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700" b="1">
                <a:solidFill>
                  <a:schemeClr val="accent4">
                    <a:lumMod val="50000"/>
                  </a:schemeClr>
                </a:solidFill>
                <a:latin typeface="Courier New" panose="02070309020205020404" pitchFamily="49" charset="0"/>
                <a:cs typeface="Courier New" panose="02070309020205020404" pitchFamily="49" charset="0"/>
              </a:rPr>
              <a:t>list[0] list[1] list[2] list[3] ...               list[10]</a:t>
            </a:r>
          </a:p>
        </p:txBody>
      </p:sp>
    </p:spTree>
    <p:extLst>
      <p:ext uri="{BB962C8B-B14F-4D97-AF65-F5344CB8AC3E}">
        <p14:creationId xmlns:p14="http://schemas.microsoft.com/office/powerpoint/2010/main" val="111499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0" name="Rectangle 7"/>
          <p:cNvSpPr>
            <a:spLocks noChangeArrowheads="1"/>
          </p:cNvSpPr>
          <p:nvPr/>
        </p:nvSpPr>
        <p:spPr bwMode="auto">
          <a:xfrm>
            <a:off x="2216151" y="4773614"/>
            <a:ext cx="3297237"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479" name="Rectangle 6"/>
          <p:cNvSpPr>
            <a:spLocks noChangeArrowheads="1"/>
          </p:cNvSpPr>
          <p:nvPr/>
        </p:nvSpPr>
        <p:spPr bwMode="auto">
          <a:xfrm>
            <a:off x="2024062" y="3582989"/>
            <a:ext cx="3297238" cy="2301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54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ACD1B9-0F21-42BD-AEB4-9319E3711450}" type="slidenum">
              <a:rPr lang="en-US" altLang="en-US" sz="1400"/>
              <a:pPr/>
              <a:t>101</a:t>
            </a:fld>
            <a:endParaRPr lang="en-US" altLang="en-US" sz="1400"/>
          </a:p>
        </p:txBody>
      </p:sp>
      <p:sp>
        <p:nvSpPr>
          <p:cNvPr id="445442" name="Rectangle 2"/>
          <p:cNvSpPr>
            <a:spLocks noGrp="1" noChangeArrowheads="1"/>
          </p:cNvSpPr>
          <p:nvPr>
            <p:ph type="title"/>
          </p:nvPr>
        </p:nvSpPr>
        <p:spPr>
          <a:xfrm>
            <a:off x="2484438" y="2622551"/>
            <a:ext cx="2111375" cy="417513"/>
          </a:xfrm>
        </p:spPr>
        <p:txBody>
          <a:bodyPr>
            <a:normAutofit fontScale="90000"/>
          </a:bodyPr>
          <a:lstStyle/>
          <a:p>
            <a:r>
              <a:rPr lang="en-US" altLang="en-US" smtClean="0"/>
              <a:t>Expand</a:t>
            </a:r>
            <a:endParaRPr lang="en-US" altLang="en-US" smtClean="0">
              <a:solidFill>
                <a:schemeClr val="tx1"/>
              </a:solidFill>
              <a:latin typeface="Book Antiqua" panose="02040602050305030304" pitchFamily="18" charset="0"/>
              <a:hlinkClick r:id="rId2" action="ppaction://program"/>
            </a:endParaRPr>
          </a:p>
        </p:txBody>
      </p:sp>
      <p:sp>
        <p:nvSpPr>
          <p:cNvPr id="108548" name="Rectangle 3"/>
          <p:cNvSpPr>
            <a:spLocks noChangeArrowheads="1"/>
          </p:cNvSpPr>
          <p:nvPr/>
        </p:nvSpPr>
        <p:spPr bwMode="auto">
          <a:xfrm>
            <a:off x="1677987"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lumMod val="50000"/>
                  </a:schemeClr>
                </a:solidFill>
              </a:rPr>
              <a:t>for (</a:t>
            </a:r>
            <a:r>
              <a:rPr lang="en-US" dirty="0" err="1">
                <a:solidFill>
                  <a:schemeClr val="accent4">
                    <a:lumMod val="50000"/>
                  </a:schemeClr>
                </a:solidFill>
              </a:rPr>
              <a:t>int</a:t>
            </a:r>
            <a:r>
              <a:rPr lang="en-US" dirty="0">
                <a:solidFill>
                  <a:schemeClr val="accent4">
                    <a:lumMod val="50000"/>
                  </a:schemeClr>
                </a:solidFill>
              </a:rPr>
              <a:t> </a:t>
            </a:r>
            <a:r>
              <a:rPr lang="en-US" dirty="0" err="1">
                <a:solidFill>
                  <a:schemeClr val="accent4">
                    <a:lumMod val="50000"/>
                  </a:schemeClr>
                </a:solidFill>
              </a:rPr>
              <a:t>i</a:t>
            </a:r>
            <a:r>
              <a:rPr lang="en-US" dirty="0">
                <a:solidFill>
                  <a:schemeClr val="accent4">
                    <a:lumMod val="50000"/>
                  </a:schemeClr>
                </a:solidFill>
              </a:rPr>
              <a:t> = 0; </a:t>
            </a:r>
            <a:r>
              <a:rPr lang="en-US" dirty="0" err="1">
                <a:solidFill>
                  <a:schemeClr val="accent4">
                    <a:lumMod val="50000"/>
                  </a:schemeClr>
                </a:solidFill>
              </a:rPr>
              <a:t>i</a:t>
            </a:r>
            <a:r>
              <a:rPr lang="en-US" dirty="0">
                <a:solidFill>
                  <a:schemeClr val="accent4">
                    <a:lumMod val="50000"/>
                  </a:schemeClr>
                </a:solidFill>
              </a:rPr>
              <a:t> &lt; </a:t>
            </a:r>
            <a:r>
              <a:rPr lang="en-US" dirty="0" err="1">
                <a:solidFill>
                  <a:schemeClr val="accent4">
                    <a:lumMod val="50000"/>
                  </a:schemeClr>
                </a:solidFill>
              </a:rPr>
              <a:t>listSize</a:t>
            </a:r>
            <a:r>
              <a:rPr lang="en-US" dirty="0">
                <a:solidFill>
                  <a:schemeClr val="accent4">
                    <a:lumMod val="50000"/>
                  </a:schemeClr>
                </a:solidFill>
              </a:rPr>
              <a:t>; </a:t>
            </a:r>
            <a:r>
              <a:rPr lang="en-US" dirty="0" err="1">
                <a:solidFill>
                  <a:schemeClr val="accent4">
                    <a:lumMod val="50000"/>
                  </a:schemeClr>
                </a:solidFill>
              </a:rPr>
              <a:t>i</a:t>
            </a:r>
            <a:r>
              <a:rPr lang="en-US" dirty="0">
                <a:solidFill>
                  <a:schemeClr val="accent4">
                    <a:lumMod val="50000"/>
                  </a:schemeClr>
                </a:solidFill>
              </a:rPr>
              <a:t>++) {</a:t>
            </a:r>
          </a:p>
          <a:p>
            <a:pPr>
              <a:defRPr/>
            </a:pPr>
            <a:r>
              <a:rPr lang="en-US" dirty="0">
                <a:solidFill>
                  <a:schemeClr val="accent4">
                    <a:lumMod val="50000"/>
                  </a:schemeClr>
                </a:solidFill>
              </a:rPr>
              <a:t>  select the smallest element in list[i..listSize-1];</a:t>
            </a:r>
          </a:p>
          <a:p>
            <a:pPr>
              <a:defRPr/>
            </a:pPr>
            <a:r>
              <a:rPr lang="en-US" dirty="0">
                <a:solidFill>
                  <a:schemeClr val="accent4">
                    <a:lumMod val="50000"/>
                  </a:schemeClr>
                </a:solidFill>
              </a:rPr>
              <a:t>  swap the smallest with list[</a:t>
            </a:r>
            <a:r>
              <a:rPr lang="en-US" dirty="0" err="1">
                <a:solidFill>
                  <a:schemeClr val="accent4">
                    <a:lumMod val="50000"/>
                  </a:schemeClr>
                </a:solidFill>
              </a:rPr>
              <a:t>i</a:t>
            </a:r>
            <a:r>
              <a:rPr lang="en-US" dirty="0">
                <a:solidFill>
                  <a:schemeClr val="accent4">
                    <a:lumMod val="50000"/>
                  </a:schemeClr>
                </a:solidFill>
              </a:rPr>
              <a:t>], if necessary;</a:t>
            </a:r>
          </a:p>
          <a:p>
            <a:pPr>
              <a:defRPr/>
            </a:pPr>
            <a:r>
              <a:rPr lang="en-US" dirty="0">
                <a:solidFill>
                  <a:schemeClr val="accent4">
                    <a:lumMod val="50000"/>
                  </a:schemeClr>
                </a:solidFill>
              </a:rPr>
              <a:t>  // list[</a:t>
            </a:r>
            <a:r>
              <a:rPr lang="en-US" dirty="0" err="1">
                <a:solidFill>
                  <a:schemeClr val="accent4">
                    <a:lumMod val="50000"/>
                  </a:schemeClr>
                </a:solidFill>
              </a:rPr>
              <a:t>i</a:t>
            </a:r>
            <a:r>
              <a:rPr lang="en-US" dirty="0">
                <a:solidFill>
                  <a:schemeClr val="accent4">
                    <a:lumMod val="50000"/>
                  </a:schemeClr>
                </a:solidFill>
              </a:rPr>
              <a:t>] is in its correct position. </a:t>
            </a:r>
          </a:p>
          <a:p>
            <a:pPr>
              <a:defRPr/>
            </a:pPr>
            <a:r>
              <a:rPr lang="en-US" dirty="0">
                <a:solidFill>
                  <a:schemeClr val="accent4">
                    <a:lumMod val="50000"/>
                  </a:schemeClr>
                </a:solidFill>
              </a:rPr>
              <a:t>  // The next iteration apply on list[i..listSize-1]</a:t>
            </a:r>
          </a:p>
          <a:p>
            <a:pPr>
              <a:defRPr/>
            </a:pPr>
            <a:r>
              <a:rPr lang="en-US" dirty="0">
                <a:solidFill>
                  <a:schemeClr val="accent4">
                    <a:lumMod val="50000"/>
                  </a:schemeClr>
                </a:solidFill>
              </a:rPr>
              <a:t>}</a:t>
            </a:r>
          </a:p>
        </p:txBody>
      </p:sp>
      <p:sp>
        <p:nvSpPr>
          <p:cNvPr id="445444" name="Rectangle 4"/>
          <p:cNvSpPr>
            <a:spLocks noChangeArrowheads="1"/>
          </p:cNvSpPr>
          <p:nvPr/>
        </p:nvSpPr>
        <p:spPr bwMode="auto">
          <a:xfrm>
            <a:off x="1908176" y="332656"/>
            <a:ext cx="5799137" cy="268287"/>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5445" name="Rectangle 5"/>
          <p:cNvSpPr>
            <a:spLocks noChangeArrowheads="1"/>
          </p:cNvSpPr>
          <p:nvPr/>
        </p:nvSpPr>
        <p:spPr bwMode="auto">
          <a:xfrm>
            <a:off x="1716088"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lumMod val="50000"/>
                  </a:schemeClr>
                </a:solidFill>
              </a:rPr>
              <a:t>    </a:t>
            </a:r>
            <a:r>
              <a:rPr lang="en-US" sz="2000" dirty="0">
                <a:solidFill>
                  <a:schemeClr val="accent4">
                    <a:lumMod val="50000"/>
                  </a:schemeClr>
                </a:solidFill>
              </a:rPr>
              <a:t>double </a:t>
            </a:r>
            <a:r>
              <a:rPr lang="en-US" sz="2000" dirty="0" err="1">
                <a:solidFill>
                  <a:schemeClr val="accent4">
                    <a:lumMod val="50000"/>
                  </a:schemeClr>
                </a:solidFill>
              </a:rPr>
              <a:t>currentMin</a:t>
            </a:r>
            <a:r>
              <a:rPr lang="en-US" sz="2000" dirty="0">
                <a:solidFill>
                  <a:schemeClr val="accent4">
                    <a:lumMod val="50000"/>
                  </a:schemeClr>
                </a:solidFill>
              </a:rPr>
              <a:t> = list[</a:t>
            </a:r>
            <a:r>
              <a:rPr lang="en-US" sz="2000" dirty="0" err="1">
                <a:solidFill>
                  <a:schemeClr val="accent4">
                    <a:lumMod val="50000"/>
                  </a:schemeClr>
                </a:solidFill>
              </a:rPr>
              <a:t>i</a:t>
            </a:r>
            <a:r>
              <a:rPr lang="en-US" sz="2000" dirty="0">
                <a:solidFill>
                  <a:schemeClr val="accent4">
                    <a:lumMod val="50000"/>
                  </a:schemeClr>
                </a:solidFill>
              </a:rPr>
              <a:t>];</a:t>
            </a:r>
          </a:p>
          <a:p>
            <a:pPr>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currentMinIndex</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a:t>
            </a:r>
          </a:p>
          <a:p>
            <a:pPr>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j = i+1; j &lt; </a:t>
            </a:r>
            <a:r>
              <a:rPr lang="en-US" sz="2000" dirty="0" err="1">
                <a:solidFill>
                  <a:schemeClr val="accent4">
                    <a:lumMod val="50000"/>
                  </a:schemeClr>
                </a:solidFill>
              </a:rPr>
              <a:t>list.length</a:t>
            </a:r>
            <a:r>
              <a:rPr lang="en-US" sz="2000" dirty="0">
                <a:solidFill>
                  <a:schemeClr val="accent4">
                    <a:lumMod val="50000"/>
                  </a:schemeClr>
                </a:solidFill>
              </a:rPr>
              <a:t>; j++) {</a:t>
            </a:r>
          </a:p>
          <a:p>
            <a:pPr>
              <a:defRPr/>
            </a:pPr>
            <a:r>
              <a:rPr lang="en-US" sz="2000" dirty="0">
                <a:solidFill>
                  <a:schemeClr val="accent4">
                    <a:lumMod val="50000"/>
                  </a:schemeClr>
                </a:solidFill>
              </a:rPr>
              <a:t>      if (</a:t>
            </a:r>
            <a:r>
              <a:rPr lang="en-US" sz="2000" dirty="0" err="1">
                <a:solidFill>
                  <a:schemeClr val="accent4">
                    <a:lumMod val="50000"/>
                  </a:schemeClr>
                </a:solidFill>
              </a:rPr>
              <a:t>currentMin</a:t>
            </a:r>
            <a:r>
              <a:rPr lang="en-US" sz="2000" dirty="0">
                <a:solidFill>
                  <a:schemeClr val="accent4">
                    <a:lumMod val="50000"/>
                  </a:schemeClr>
                </a:solidFill>
              </a:rPr>
              <a:t> &gt; list[j]) {</a:t>
            </a:r>
          </a:p>
          <a:p>
            <a:pPr>
              <a:defRPr/>
            </a:pPr>
            <a:r>
              <a:rPr lang="en-US" sz="2000" dirty="0">
                <a:solidFill>
                  <a:schemeClr val="accent4">
                    <a:lumMod val="50000"/>
                  </a:schemeClr>
                </a:solidFill>
              </a:rPr>
              <a:t>        </a:t>
            </a:r>
            <a:r>
              <a:rPr lang="en-US" sz="2000" dirty="0" err="1">
                <a:solidFill>
                  <a:schemeClr val="accent4">
                    <a:lumMod val="50000"/>
                  </a:schemeClr>
                </a:solidFill>
              </a:rPr>
              <a:t>currentMin</a:t>
            </a:r>
            <a:r>
              <a:rPr lang="en-US" sz="2000" dirty="0">
                <a:solidFill>
                  <a:schemeClr val="accent4">
                    <a:lumMod val="50000"/>
                  </a:schemeClr>
                </a:solidFill>
              </a:rPr>
              <a:t> = list[j];</a:t>
            </a:r>
          </a:p>
          <a:p>
            <a:pPr>
              <a:defRPr/>
            </a:pPr>
            <a:r>
              <a:rPr lang="en-US" sz="2000" dirty="0">
                <a:solidFill>
                  <a:schemeClr val="accent4">
                    <a:lumMod val="50000"/>
                  </a:schemeClr>
                </a:solidFill>
              </a:rPr>
              <a:t>        </a:t>
            </a:r>
            <a:r>
              <a:rPr lang="en-US" sz="2000" dirty="0" err="1">
                <a:solidFill>
                  <a:schemeClr val="accent4">
                    <a:lumMod val="50000"/>
                  </a:schemeClr>
                </a:solidFill>
              </a:rPr>
              <a:t>currentMinIndex</a:t>
            </a:r>
            <a:r>
              <a:rPr lang="en-US" sz="2000" dirty="0">
                <a:solidFill>
                  <a:schemeClr val="accent4">
                    <a:lumMod val="50000"/>
                  </a:schemeClr>
                </a:solidFill>
              </a:rPr>
              <a:t> = j;</a:t>
            </a:r>
          </a:p>
          <a:p>
            <a:pPr>
              <a:defRPr/>
            </a:pPr>
            <a:r>
              <a:rPr lang="en-US" sz="2000" dirty="0">
                <a:solidFill>
                  <a:schemeClr val="accent4">
                    <a:lumMod val="50000"/>
                  </a:schemeClr>
                </a:solidFill>
              </a:rPr>
              <a:t>      }</a:t>
            </a:r>
          </a:p>
          <a:p>
            <a:pPr>
              <a:defRPr/>
            </a:pPr>
            <a:r>
              <a:rPr lang="en-US" sz="2000" dirty="0">
                <a:solidFill>
                  <a:schemeClr val="accent4">
                    <a:lumMod val="50000"/>
                  </a:schemeClr>
                </a:solidFill>
              </a:rPr>
              <a:t>    }</a:t>
            </a:r>
          </a:p>
        </p:txBody>
      </p:sp>
      <p:sp>
        <p:nvSpPr>
          <p:cNvPr id="445448" name="Line 8"/>
          <p:cNvSpPr>
            <a:spLocks noChangeShapeType="1"/>
          </p:cNvSpPr>
          <p:nvPr/>
        </p:nvSpPr>
        <p:spPr bwMode="auto">
          <a:xfrm>
            <a:off x="2292350" y="600943"/>
            <a:ext cx="57646" cy="2982046"/>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73699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5444"/>
                                        </p:tgtEl>
                                        <p:attrNameLst>
                                          <p:attrName>style.visibility</p:attrName>
                                        </p:attrNameLst>
                                      </p:cBhvr>
                                      <p:to>
                                        <p:strVal val="visible"/>
                                      </p:to>
                                    </p:set>
                                    <p:anim calcmode="lin" valueType="num">
                                      <p:cBhvr additive="base">
                                        <p:cTn id="7" dur="500" fill="hold"/>
                                        <p:tgtEl>
                                          <p:spTgt spid="445444"/>
                                        </p:tgtEl>
                                        <p:attrNameLst>
                                          <p:attrName>ppt_x</p:attrName>
                                        </p:attrNameLst>
                                      </p:cBhvr>
                                      <p:tavLst>
                                        <p:tav tm="0">
                                          <p:val>
                                            <p:strVal val="0-#ppt_w/2"/>
                                          </p:val>
                                        </p:tav>
                                        <p:tav tm="100000">
                                          <p:val>
                                            <p:strVal val="#ppt_x"/>
                                          </p:val>
                                        </p:tav>
                                      </p:tavLst>
                                    </p:anim>
                                    <p:anim calcmode="lin" valueType="num">
                                      <p:cBhvr additive="base">
                                        <p:cTn id="8" dur="500" fill="hold"/>
                                        <p:tgtEl>
                                          <p:spTgt spid="44544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5448"/>
                                        </p:tgtEl>
                                        <p:attrNameLst>
                                          <p:attrName>style.visibility</p:attrName>
                                        </p:attrNameLst>
                                      </p:cBhvr>
                                      <p:to>
                                        <p:strVal val="visible"/>
                                      </p:to>
                                    </p:set>
                                    <p:anim calcmode="lin" valueType="num">
                                      <p:cBhvr additive="base">
                                        <p:cTn id="11" dur="500" fill="hold"/>
                                        <p:tgtEl>
                                          <p:spTgt spid="445448"/>
                                        </p:tgtEl>
                                        <p:attrNameLst>
                                          <p:attrName>ppt_x</p:attrName>
                                        </p:attrNameLst>
                                      </p:cBhvr>
                                      <p:tavLst>
                                        <p:tav tm="0">
                                          <p:val>
                                            <p:strVal val="0-#ppt_w/2"/>
                                          </p:val>
                                        </p:tav>
                                        <p:tav tm="100000">
                                          <p:val>
                                            <p:strVal val="#ppt_x"/>
                                          </p:val>
                                        </p:tav>
                                      </p:tavLst>
                                    </p:anim>
                                    <p:anim calcmode="lin" valueType="num">
                                      <p:cBhvr additive="base">
                                        <p:cTn id="12" dur="500" fill="hold"/>
                                        <p:tgtEl>
                                          <p:spTgt spid="4454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5442"/>
                                        </p:tgtEl>
                                        <p:attrNameLst>
                                          <p:attrName>style.visibility</p:attrName>
                                        </p:attrNameLst>
                                      </p:cBhvr>
                                      <p:to>
                                        <p:strVal val="visible"/>
                                      </p:to>
                                    </p:set>
                                    <p:anim calcmode="lin" valueType="num">
                                      <p:cBhvr additive="base">
                                        <p:cTn id="15" dur="500" fill="hold"/>
                                        <p:tgtEl>
                                          <p:spTgt spid="445442"/>
                                        </p:tgtEl>
                                        <p:attrNameLst>
                                          <p:attrName>ppt_x</p:attrName>
                                        </p:attrNameLst>
                                      </p:cBhvr>
                                      <p:tavLst>
                                        <p:tav tm="0">
                                          <p:val>
                                            <p:strVal val="0-#ppt_w/2"/>
                                          </p:val>
                                        </p:tav>
                                        <p:tav tm="100000">
                                          <p:val>
                                            <p:strVal val="#ppt_x"/>
                                          </p:val>
                                        </p:tav>
                                      </p:tavLst>
                                    </p:anim>
                                    <p:anim calcmode="lin" valueType="num">
                                      <p:cBhvr additive="base">
                                        <p:cTn id="16" dur="500" fill="hold"/>
                                        <p:tgtEl>
                                          <p:spTgt spid="4454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5445"/>
                                        </p:tgtEl>
                                        <p:attrNameLst>
                                          <p:attrName>style.visibility</p:attrName>
                                        </p:attrNameLst>
                                      </p:cBhvr>
                                      <p:to>
                                        <p:strVal val="visible"/>
                                      </p:to>
                                    </p:set>
                                    <p:anim calcmode="lin" valueType="num">
                                      <p:cBhvr additive="base">
                                        <p:cTn id="19" dur="500" fill="hold"/>
                                        <p:tgtEl>
                                          <p:spTgt spid="445445"/>
                                        </p:tgtEl>
                                        <p:attrNameLst>
                                          <p:attrName>ppt_x</p:attrName>
                                        </p:attrNameLst>
                                      </p:cBhvr>
                                      <p:tavLst>
                                        <p:tav tm="0">
                                          <p:val>
                                            <p:strVal val="0-#ppt_w/2"/>
                                          </p:val>
                                        </p:tav>
                                        <p:tav tm="100000">
                                          <p:val>
                                            <p:strVal val="#ppt_x"/>
                                          </p:val>
                                        </p:tav>
                                      </p:tavLst>
                                    </p:anim>
                                    <p:anim calcmode="lin" valueType="num">
                                      <p:cBhvr additive="base">
                                        <p:cTn id="20" dur="500" fill="hold"/>
                                        <p:tgtEl>
                                          <p:spTgt spid="445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4" grpId="0" animBg="1"/>
      <p:bldP spid="44544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B8BEF9-3AE5-4AA1-8024-D723AFA9F78C}" type="slidenum">
              <a:rPr lang="en-US" altLang="en-US" sz="1400"/>
              <a:pPr/>
              <a:t>102</a:t>
            </a:fld>
            <a:endParaRPr lang="en-US" altLang="en-US" sz="1400"/>
          </a:p>
        </p:txBody>
      </p:sp>
      <p:sp>
        <p:nvSpPr>
          <p:cNvPr id="446466" name="Rectangle 2"/>
          <p:cNvSpPr>
            <a:spLocks noGrp="1" noChangeArrowheads="1"/>
          </p:cNvSpPr>
          <p:nvPr>
            <p:ph type="title"/>
          </p:nvPr>
        </p:nvSpPr>
        <p:spPr>
          <a:xfrm>
            <a:off x="2484438" y="2622551"/>
            <a:ext cx="2111375" cy="417513"/>
          </a:xfrm>
        </p:spPr>
        <p:txBody>
          <a:bodyPr>
            <a:normAutofit fontScale="90000"/>
          </a:bodyPr>
          <a:lstStyle/>
          <a:p>
            <a:r>
              <a:rPr lang="en-US" altLang="en-US" smtClean="0"/>
              <a:t>Expand</a:t>
            </a:r>
            <a:endParaRPr lang="en-US" altLang="en-US" smtClean="0">
              <a:solidFill>
                <a:schemeClr val="tx1"/>
              </a:solidFill>
              <a:latin typeface="Book Antiqua" panose="02040602050305030304" pitchFamily="18" charset="0"/>
              <a:hlinkClick r:id="rId2" action="ppaction://program"/>
            </a:endParaRPr>
          </a:p>
        </p:txBody>
      </p:sp>
      <p:sp>
        <p:nvSpPr>
          <p:cNvPr id="109572" name="Rectangle 3"/>
          <p:cNvSpPr>
            <a:spLocks noChangeArrowheads="1"/>
          </p:cNvSpPr>
          <p:nvPr/>
        </p:nvSpPr>
        <p:spPr bwMode="auto">
          <a:xfrm>
            <a:off x="1677987"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b="1" dirty="0">
                <a:solidFill>
                  <a:schemeClr val="accent4">
                    <a:lumMod val="50000"/>
                  </a:schemeClr>
                </a:solidFill>
              </a:rPr>
              <a:t>for</a:t>
            </a:r>
            <a:r>
              <a:rPr lang="en-US" dirty="0">
                <a:solidFill>
                  <a:schemeClr val="accent4">
                    <a:lumMod val="50000"/>
                  </a:schemeClr>
                </a:solidFill>
              </a:rPr>
              <a:t> (</a:t>
            </a:r>
            <a:r>
              <a:rPr lang="en-US" b="1" dirty="0" err="1">
                <a:solidFill>
                  <a:schemeClr val="accent4">
                    <a:lumMod val="50000"/>
                  </a:schemeClr>
                </a:solidFill>
              </a:rPr>
              <a:t>int</a:t>
            </a:r>
            <a:r>
              <a:rPr lang="en-US" dirty="0">
                <a:solidFill>
                  <a:schemeClr val="accent4">
                    <a:lumMod val="50000"/>
                  </a:schemeClr>
                </a:solidFill>
              </a:rPr>
              <a:t> </a:t>
            </a:r>
            <a:r>
              <a:rPr lang="en-US" dirty="0" err="1">
                <a:solidFill>
                  <a:schemeClr val="accent4">
                    <a:lumMod val="50000"/>
                  </a:schemeClr>
                </a:solidFill>
              </a:rPr>
              <a:t>i</a:t>
            </a:r>
            <a:r>
              <a:rPr lang="en-US" dirty="0">
                <a:solidFill>
                  <a:schemeClr val="accent4">
                    <a:lumMod val="50000"/>
                  </a:schemeClr>
                </a:solidFill>
              </a:rPr>
              <a:t> = 0; </a:t>
            </a:r>
            <a:r>
              <a:rPr lang="en-US" dirty="0" err="1">
                <a:solidFill>
                  <a:schemeClr val="accent4">
                    <a:lumMod val="50000"/>
                  </a:schemeClr>
                </a:solidFill>
              </a:rPr>
              <a:t>i</a:t>
            </a:r>
            <a:r>
              <a:rPr lang="en-US" dirty="0">
                <a:solidFill>
                  <a:schemeClr val="accent4">
                    <a:lumMod val="50000"/>
                  </a:schemeClr>
                </a:solidFill>
              </a:rPr>
              <a:t> &lt; </a:t>
            </a:r>
            <a:r>
              <a:rPr lang="en-US" dirty="0" err="1">
                <a:solidFill>
                  <a:schemeClr val="accent4">
                    <a:lumMod val="50000"/>
                  </a:schemeClr>
                </a:solidFill>
              </a:rPr>
              <a:t>listSize</a:t>
            </a:r>
            <a:r>
              <a:rPr lang="en-US" dirty="0">
                <a:solidFill>
                  <a:schemeClr val="accent4">
                    <a:lumMod val="50000"/>
                  </a:schemeClr>
                </a:solidFill>
              </a:rPr>
              <a:t>; </a:t>
            </a:r>
            <a:r>
              <a:rPr lang="en-US" dirty="0" err="1">
                <a:solidFill>
                  <a:schemeClr val="accent4">
                    <a:lumMod val="50000"/>
                  </a:schemeClr>
                </a:solidFill>
              </a:rPr>
              <a:t>i</a:t>
            </a:r>
            <a:r>
              <a:rPr lang="en-US" dirty="0">
                <a:solidFill>
                  <a:schemeClr val="accent4">
                    <a:lumMod val="50000"/>
                  </a:schemeClr>
                </a:solidFill>
              </a:rPr>
              <a:t>++) {</a:t>
            </a:r>
          </a:p>
          <a:p>
            <a:pPr>
              <a:defRPr/>
            </a:pPr>
            <a:r>
              <a:rPr lang="en-US" dirty="0">
                <a:solidFill>
                  <a:schemeClr val="accent4">
                    <a:lumMod val="50000"/>
                  </a:schemeClr>
                </a:solidFill>
              </a:rPr>
              <a:t>  select the smallest element in list[i..listSize-1];</a:t>
            </a:r>
          </a:p>
          <a:p>
            <a:pPr>
              <a:defRPr/>
            </a:pPr>
            <a:r>
              <a:rPr lang="en-US" dirty="0">
                <a:solidFill>
                  <a:schemeClr val="accent4">
                    <a:lumMod val="50000"/>
                  </a:schemeClr>
                </a:solidFill>
              </a:rPr>
              <a:t>  swap the smallest with list[</a:t>
            </a:r>
            <a:r>
              <a:rPr lang="en-US" dirty="0" err="1">
                <a:solidFill>
                  <a:schemeClr val="accent4">
                    <a:lumMod val="50000"/>
                  </a:schemeClr>
                </a:solidFill>
              </a:rPr>
              <a:t>i</a:t>
            </a:r>
            <a:r>
              <a:rPr lang="en-US" dirty="0">
                <a:solidFill>
                  <a:schemeClr val="accent4">
                    <a:lumMod val="50000"/>
                  </a:schemeClr>
                </a:solidFill>
              </a:rPr>
              <a:t>], if necessary;</a:t>
            </a:r>
          </a:p>
          <a:p>
            <a:pPr>
              <a:defRPr/>
            </a:pPr>
            <a:r>
              <a:rPr lang="en-US" dirty="0">
                <a:solidFill>
                  <a:schemeClr val="accent4">
                    <a:lumMod val="50000"/>
                  </a:schemeClr>
                </a:solidFill>
              </a:rPr>
              <a:t>  // list[</a:t>
            </a:r>
            <a:r>
              <a:rPr lang="en-US" dirty="0" err="1">
                <a:solidFill>
                  <a:schemeClr val="accent4">
                    <a:lumMod val="50000"/>
                  </a:schemeClr>
                </a:solidFill>
              </a:rPr>
              <a:t>i</a:t>
            </a:r>
            <a:r>
              <a:rPr lang="en-US" dirty="0">
                <a:solidFill>
                  <a:schemeClr val="accent4">
                    <a:lumMod val="50000"/>
                  </a:schemeClr>
                </a:solidFill>
              </a:rPr>
              <a:t>] is in its correct position. </a:t>
            </a:r>
          </a:p>
          <a:p>
            <a:pPr>
              <a:defRPr/>
            </a:pPr>
            <a:r>
              <a:rPr lang="en-US" dirty="0">
                <a:solidFill>
                  <a:schemeClr val="accent4">
                    <a:lumMod val="50000"/>
                  </a:schemeClr>
                </a:solidFill>
              </a:rPr>
              <a:t>  // The next iteration apply on list[i..listSize-1]</a:t>
            </a:r>
          </a:p>
          <a:p>
            <a:pPr>
              <a:defRPr/>
            </a:pPr>
            <a:r>
              <a:rPr lang="en-US" dirty="0">
                <a:solidFill>
                  <a:schemeClr val="accent4">
                    <a:lumMod val="50000"/>
                  </a:schemeClr>
                </a:solidFill>
              </a:rPr>
              <a:t>}</a:t>
            </a:r>
          </a:p>
        </p:txBody>
      </p:sp>
      <p:sp>
        <p:nvSpPr>
          <p:cNvPr id="446468" name="Rectangle 4"/>
          <p:cNvSpPr>
            <a:spLocks noChangeArrowheads="1"/>
          </p:cNvSpPr>
          <p:nvPr/>
        </p:nvSpPr>
        <p:spPr bwMode="auto">
          <a:xfrm>
            <a:off x="1870076" y="332656"/>
            <a:ext cx="5761037"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6469" name="Rectangle 5"/>
          <p:cNvSpPr>
            <a:spLocks noChangeArrowheads="1"/>
          </p:cNvSpPr>
          <p:nvPr/>
        </p:nvSpPr>
        <p:spPr bwMode="auto">
          <a:xfrm>
            <a:off x="1716088"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lumMod val="50000"/>
                  </a:schemeClr>
                </a:solidFill>
              </a:rPr>
              <a:t>    </a:t>
            </a:r>
            <a:r>
              <a:rPr lang="en-US" sz="2000" dirty="0">
                <a:solidFill>
                  <a:schemeClr val="accent4">
                    <a:lumMod val="50000"/>
                  </a:schemeClr>
                </a:solidFill>
              </a:rPr>
              <a:t>double </a:t>
            </a:r>
            <a:r>
              <a:rPr lang="en-US" sz="2000" dirty="0" err="1">
                <a:solidFill>
                  <a:schemeClr val="accent4">
                    <a:lumMod val="50000"/>
                  </a:schemeClr>
                </a:solidFill>
              </a:rPr>
              <a:t>currentMin</a:t>
            </a:r>
            <a:r>
              <a:rPr lang="en-US" sz="2000" dirty="0">
                <a:solidFill>
                  <a:schemeClr val="accent4">
                    <a:lumMod val="50000"/>
                  </a:schemeClr>
                </a:solidFill>
              </a:rPr>
              <a:t> = list[</a:t>
            </a:r>
            <a:r>
              <a:rPr lang="en-US" sz="2000" dirty="0" err="1">
                <a:solidFill>
                  <a:schemeClr val="accent4">
                    <a:lumMod val="50000"/>
                  </a:schemeClr>
                </a:solidFill>
              </a:rPr>
              <a:t>i</a:t>
            </a:r>
            <a:r>
              <a:rPr lang="en-US" sz="2000" dirty="0">
                <a:solidFill>
                  <a:schemeClr val="accent4">
                    <a:lumMod val="50000"/>
                  </a:schemeClr>
                </a:solidFill>
              </a:rPr>
              <a:t>];</a:t>
            </a:r>
          </a:p>
          <a:p>
            <a:pPr>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currentMinIndex</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a:t>
            </a:r>
          </a:p>
          <a:p>
            <a:pPr>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j = </a:t>
            </a:r>
            <a:r>
              <a:rPr lang="en-US" sz="2000" dirty="0" err="1">
                <a:solidFill>
                  <a:schemeClr val="accent4">
                    <a:lumMod val="50000"/>
                  </a:schemeClr>
                </a:solidFill>
              </a:rPr>
              <a:t>i</a:t>
            </a:r>
            <a:r>
              <a:rPr lang="en-US" sz="2000" dirty="0">
                <a:solidFill>
                  <a:schemeClr val="accent4">
                    <a:lumMod val="50000"/>
                  </a:schemeClr>
                </a:solidFill>
              </a:rPr>
              <a:t>; j &lt; </a:t>
            </a:r>
            <a:r>
              <a:rPr lang="en-US" sz="2000" dirty="0" err="1">
                <a:solidFill>
                  <a:schemeClr val="accent4">
                    <a:lumMod val="50000"/>
                  </a:schemeClr>
                </a:solidFill>
              </a:rPr>
              <a:t>list.length</a:t>
            </a:r>
            <a:r>
              <a:rPr lang="en-US" sz="2000" dirty="0">
                <a:solidFill>
                  <a:schemeClr val="accent4">
                    <a:lumMod val="50000"/>
                  </a:schemeClr>
                </a:solidFill>
              </a:rPr>
              <a:t>; j++) {</a:t>
            </a:r>
          </a:p>
          <a:p>
            <a:pPr>
              <a:defRPr/>
            </a:pPr>
            <a:r>
              <a:rPr lang="en-US" sz="2000" dirty="0">
                <a:solidFill>
                  <a:schemeClr val="accent4">
                    <a:lumMod val="50000"/>
                  </a:schemeClr>
                </a:solidFill>
              </a:rPr>
              <a:t>      if (</a:t>
            </a:r>
            <a:r>
              <a:rPr lang="en-US" sz="2000" dirty="0" err="1">
                <a:solidFill>
                  <a:schemeClr val="accent4">
                    <a:lumMod val="50000"/>
                  </a:schemeClr>
                </a:solidFill>
              </a:rPr>
              <a:t>currentMin</a:t>
            </a:r>
            <a:r>
              <a:rPr lang="en-US" sz="2000" dirty="0">
                <a:solidFill>
                  <a:schemeClr val="accent4">
                    <a:lumMod val="50000"/>
                  </a:schemeClr>
                </a:solidFill>
              </a:rPr>
              <a:t> &gt; list[j]) {</a:t>
            </a:r>
          </a:p>
          <a:p>
            <a:pPr>
              <a:defRPr/>
            </a:pPr>
            <a:r>
              <a:rPr lang="en-US" sz="2000" dirty="0">
                <a:solidFill>
                  <a:schemeClr val="accent4">
                    <a:lumMod val="50000"/>
                  </a:schemeClr>
                </a:solidFill>
              </a:rPr>
              <a:t>        </a:t>
            </a:r>
            <a:r>
              <a:rPr lang="en-US" sz="2000" dirty="0" err="1">
                <a:solidFill>
                  <a:schemeClr val="accent4">
                    <a:lumMod val="50000"/>
                  </a:schemeClr>
                </a:solidFill>
              </a:rPr>
              <a:t>currentMin</a:t>
            </a:r>
            <a:r>
              <a:rPr lang="en-US" sz="2000" dirty="0">
                <a:solidFill>
                  <a:schemeClr val="accent4">
                    <a:lumMod val="50000"/>
                  </a:schemeClr>
                </a:solidFill>
              </a:rPr>
              <a:t> = list[j];</a:t>
            </a:r>
          </a:p>
          <a:p>
            <a:pPr>
              <a:defRPr/>
            </a:pPr>
            <a:r>
              <a:rPr lang="en-US" sz="2000" dirty="0">
                <a:solidFill>
                  <a:schemeClr val="accent4">
                    <a:lumMod val="50000"/>
                  </a:schemeClr>
                </a:solidFill>
              </a:rPr>
              <a:t>        </a:t>
            </a:r>
            <a:r>
              <a:rPr lang="en-US" sz="2000" dirty="0" err="1">
                <a:solidFill>
                  <a:schemeClr val="accent4">
                    <a:lumMod val="50000"/>
                  </a:schemeClr>
                </a:solidFill>
              </a:rPr>
              <a:t>currentMinIndex</a:t>
            </a:r>
            <a:r>
              <a:rPr lang="en-US" sz="2000" dirty="0">
                <a:solidFill>
                  <a:schemeClr val="accent4">
                    <a:lumMod val="50000"/>
                  </a:schemeClr>
                </a:solidFill>
              </a:rPr>
              <a:t> = j;</a:t>
            </a:r>
          </a:p>
          <a:p>
            <a:pPr>
              <a:defRPr/>
            </a:pPr>
            <a:r>
              <a:rPr lang="en-US" sz="2000" dirty="0">
                <a:solidFill>
                  <a:schemeClr val="accent4">
                    <a:lumMod val="50000"/>
                  </a:schemeClr>
                </a:solidFill>
              </a:rPr>
              <a:t>      }</a:t>
            </a:r>
          </a:p>
          <a:p>
            <a:pPr>
              <a:defRPr/>
            </a:pPr>
            <a:r>
              <a:rPr lang="en-US" sz="2000" dirty="0">
                <a:solidFill>
                  <a:schemeClr val="accent4">
                    <a:lumMod val="50000"/>
                  </a:schemeClr>
                </a:solidFill>
              </a:rPr>
              <a:t>    }</a:t>
            </a:r>
          </a:p>
        </p:txBody>
      </p:sp>
      <p:sp>
        <p:nvSpPr>
          <p:cNvPr id="446470" name="Line 6"/>
          <p:cNvSpPr>
            <a:spLocks noChangeShapeType="1"/>
          </p:cNvSpPr>
          <p:nvPr/>
        </p:nvSpPr>
        <p:spPr bwMode="auto">
          <a:xfrm>
            <a:off x="2138362" y="640630"/>
            <a:ext cx="0" cy="24955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49167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6468"/>
                                        </p:tgtEl>
                                        <p:attrNameLst>
                                          <p:attrName>style.visibility</p:attrName>
                                        </p:attrNameLst>
                                      </p:cBhvr>
                                      <p:to>
                                        <p:strVal val="visible"/>
                                      </p:to>
                                    </p:set>
                                    <p:anim calcmode="lin" valueType="num">
                                      <p:cBhvr additive="base">
                                        <p:cTn id="7" dur="500" fill="hold"/>
                                        <p:tgtEl>
                                          <p:spTgt spid="446468"/>
                                        </p:tgtEl>
                                        <p:attrNameLst>
                                          <p:attrName>ppt_x</p:attrName>
                                        </p:attrNameLst>
                                      </p:cBhvr>
                                      <p:tavLst>
                                        <p:tav tm="0">
                                          <p:val>
                                            <p:strVal val="0-#ppt_w/2"/>
                                          </p:val>
                                        </p:tav>
                                        <p:tav tm="100000">
                                          <p:val>
                                            <p:strVal val="#ppt_x"/>
                                          </p:val>
                                        </p:tav>
                                      </p:tavLst>
                                    </p:anim>
                                    <p:anim calcmode="lin" valueType="num">
                                      <p:cBhvr additive="base">
                                        <p:cTn id="8" dur="500" fill="hold"/>
                                        <p:tgtEl>
                                          <p:spTgt spid="44646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additive="base">
                                        <p:cTn id="11" dur="500" fill="hold"/>
                                        <p:tgtEl>
                                          <p:spTgt spid="446470"/>
                                        </p:tgtEl>
                                        <p:attrNameLst>
                                          <p:attrName>ppt_x</p:attrName>
                                        </p:attrNameLst>
                                      </p:cBhvr>
                                      <p:tavLst>
                                        <p:tav tm="0">
                                          <p:val>
                                            <p:strVal val="0-#ppt_w/2"/>
                                          </p:val>
                                        </p:tav>
                                        <p:tav tm="100000">
                                          <p:val>
                                            <p:strVal val="#ppt_x"/>
                                          </p:val>
                                        </p:tav>
                                      </p:tavLst>
                                    </p:anim>
                                    <p:anim calcmode="lin" valueType="num">
                                      <p:cBhvr additive="base">
                                        <p:cTn id="12" dur="500" fill="hold"/>
                                        <p:tgtEl>
                                          <p:spTgt spid="44647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6466"/>
                                        </p:tgtEl>
                                        <p:attrNameLst>
                                          <p:attrName>style.visibility</p:attrName>
                                        </p:attrNameLst>
                                      </p:cBhvr>
                                      <p:to>
                                        <p:strVal val="visible"/>
                                      </p:to>
                                    </p:set>
                                    <p:anim calcmode="lin" valueType="num">
                                      <p:cBhvr additive="base">
                                        <p:cTn id="15" dur="500" fill="hold"/>
                                        <p:tgtEl>
                                          <p:spTgt spid="446466"/>
                                        </p:tgtEl>
                                        <p:attrNameLst>
                                          <p:attrName>ppt_x</p:attrName>
                                        </p:attrNameLst>
                                      </p:cBhvr>
                                      <p:tavLst>
                                        <p:tav tm="0">
                                          <p:val>
                                            <p:strVal val="0-#ppt_w/2"/>
                                          </p:val>
                                        </p:tav>
                                        <p:tav tm="100000">
                                          <p:val>
                                            <p:strVal val="#ppt_x"/>
                                          </p:val>
                                        </p:tav>
                                      </p:tavLst>
                                    </p:anim>
                                    <p:anim calcmode="lin" valueType="num">
                                      <p:cBhvr additive="base">
                                        <p:cTn id="16" dur="500" fill="hold"/>
                                        <p:tgtEl>
                                          <p:spTgt spid="4464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6469"/>
                                        </p:tgtEl>
                                        <p:attrNameLst>
                                          <p:attrName>style.visibility</p:attrName>
                                        </p:attrNameLst>
                                      </p:cBhvr>
                                      <p:to>
                                        <p:strVal val="visible"/>
                                      </p:to>
                                    </p:set>
                                    <p:anim calcmode="lin" valueType="num">
                                      <p:cBhvr additive="base">
                                        <p:cTn id="19" dur="500" fill="hold"/>
                                        <p:tgtEl>
                                          <p:spTgt spid="446469"/>
                                        </p:tgtEl>
                                        <p:attrNameLst>
                                          <p:attrName>ppt_x</p:attrName>
                                        </p:attrNameLst>
                                      </p:cBhvr>
                                      <p:tavLst>
                                        <p:tav tm="0">
                                          <p:val>
                                            <p:strVal val="0-#ppt_w/2"/>
                                          </p:val>
                                        </p:tav>
                                        <p:tav tm="100000">
                                          <p:val>
                                            <p:strVal val="#ppt_x"/>
                                          </p:val>
                                        </p:tav>
                                      </p:tavLst>
                                    </p:anim>
                                    <p:anim calcmode="lin" valueType="num">
                                      <p:cBhvr additive="base">
                                        <p:cTn id="20"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animBg="1"/>
      <p:bldP spid="44646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137947A-3544-493D-BD27-C09D853529E0}" type="slidenum">
              <a:rPr lang="en-US" altLang="en-US" sz="1400"/>
              <a:pPr/>
              <a:t>103</a:t>
            </a:fld>
            <a:endParaRPr lang="en-US" altLang="en-US" sz="1400"/>
          </a:p>
        </p:txBody>
      </p:sp>
      <p:sp>
        <p:nvSpPr>
          <p:cNvPr id="447490" name="Rectangle 2"/>
          <p:cNvSpPr>
            <a:spLocks noGrp="1" noChangeArrowheads="1"/>
          </p:cNvSpPr>
          <p:nvPr>
            <p:ph type="title"/>
          </p:nvPr>
        </p:nvSpPr>
        <p:spPr>
          <a:xfrm>
            <a:off x="2484438" y="2622551"/>
            <a:ext cx="2111375" cy="417513"/>
          </a:xfrm>
        </p:spPr>
        <p:txBody>
          <a:bodyPr>
            <a:normAutofit fontScale="90000"/>
          </a:bodyPr>
          <a:lstStyle/>
          <a:p>
            <a:r>
              <a:rPr lang="en-US" altLang="en-US" smtClean="0"/>
              <a:t>Expand</a:t>
            </a:r>
            <a:endParaRPr lang="en-US" altLang="en-US" smtClean="0">
              <a:solidFill>
                <a:schemeClr val="tx1"/>
              </a:solidFill>
              <a:latin typeface="Book Antiqua" panose="02040602050305030304" pitchFamily="18" charset="0"/>
              <a:hlinkClick r:id="rId2" action="ppaction://program"/>
            </a:endParaRPr>
          </a:p>
        </p:txBody>
      </p:sp>
      <p:sp>
        <p:nvSpPr>
          <p:cNvPr id="110596" name="Rectangle 3"/>
          <p:cNvSpPr>
            <a:spLocks noChangeArrowheads="1"/>
          </p:cNvSpPr>
          <p:nvPr/>
        </p:nvSpPr>
        <p:spPr bwMode="auto">
          <a:xfrm>
            <a:off x="1677987" y="0"/>
            <a:ext cx="91440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lumMod val="50000"/>
                  </a:schemeClr>
                </a:solidFill>
              </a:rPr>
              <a:t>for (</a:t>
            </a:r>
            <a:r>
              <a:rPr lang="en-US" dirty="0" err="1">
                <a:solidFill>
                  <a:schemeClr val="accent4">
                    <a:lumMod val="50000"/>
                  </a:schemeClr>
                </a:solidFill>
              </a:rPr>
              <a:t>int</a:t>
            </a:r>
            <a:r>
              <a:rPr lang="en-US" dirty="0">
                <a:solidFill>
                  <a:schemeClr val="accent4">
                    <a:lumMod val="50000"/>
                  </a:schemeClr>
                </a:solidFill>
              </a:rPr>
              <a:t> </a:t>
            </a:r>
            <a:r>
              <a:rPr lang="en-US" dirty="0" err="1">
                <a:solidFill>
                  <a:schemeClr val="accent4">
                    <a:lumMod val="50000"/>
                  </a:schemeClr>
                </a:solidFill>
              </a:rPr>
              <a:t>i</a:t>
            </a:r>
            <a:r>
              <a:rPr lang="en-US" dirty="0">
                <a:solidFill>
                  <a:schemeClr val="accent4">
                    <a:lumMod val="50000"/>
                  </a:schemeClr>
                </a:solidFill>
              </a:rPr>
              <a:t> = 0; </a:t>
            </a:r>
            <a:r>
              <a:rPr lang="en-US" dirty="0" err="1">
                <a:solidFill>
                  <a:schemeClr val="accent4">
                    <a:lumMod val="50000"/>
                  </a:schemeClr>
                </a:solidFill>
              </a:rPr>
              <a:t>i</a:t>
            </a:r>
            <a:r>
              <a:rPr lang="en-US" dirty="0">
                <a:solidFill>
                  <a:schemeClr val="accent4">
                    <a:lumMod val="50000"/>
                  </a:schemeClr>
                </a:solidFill>
              </a:rPr>
              <a:t> &lt; </a:t>
            </a:r>
            <a:r>
              <a:rPr lang="en-US" dirty="0" err="1">
                <a:solidFill>
                  <a:schemeClr val="accent4">
                    <a:lumMod val="50000"/>
                  </a:schemeClr>
                </a:solidFill>
              </a:rPr>
              <a:t>listSize</a:t>
            </a:r>
            <a:r>
              <a:rPr lang="en-US" dirty="0">
                <a:solidFill>
                  <a:schemeClr val="accent4">
                    <a:lumMod val="50000"/>
                  </a:schemeClr>
                </a:solidFill>
              </a:rPr>
              <a:t>; </a:t>
            </a:r>
            <a:r>
              <a:rPr lang="en-US" dirty="0" err="1">
                <a:solidFill>
                  <a:schemeClr val="accent4">
                    <a:lumMod val="50000"/>
                  </a:schemeClr>
                </a:solidFill>
              </a:rPr>
              <a:t>i</a:t>
            </a:r>
            <a:r>
              <a:rPr lang="en-US" dirty="0">
                <a:solidFill>
                  <a:schemeClr val="accent4">
                    <a:lumMod val="50000"/>
                  </a:schemeClr>
                </a:solidFill>
              </a:rPr>
              <a:t>++) {</a:t>
            </a:r>
          </a:p>
          <a:p>
            <a:pPr>
              <a:defRPr/>
            </a:pPr>
            <a:r>
              <a:rPr lang="en-US" dirty="0">
                <a:solidFill>
                  <a:schemeClr val="accent4">
                    <a:lumMod val="50000"/>
                  </a:schemeClr>
                </a:solidFill>
              </a:rPr>
              <a:t>  select the smallest element in list[i..listSize-1];</a:t>
            </a:r>
          </a:p>
          <a:p>
            <a:pPr>
              <a:defRPr/>
            </a:pPr>
            <a:r>
              <a:rPr lang="en-US" dirty="0">
                <a:solidFill>
                  <a:schemeClr val="accent4">
                    <a:lumMod val="50000"/>
                  </a:schemeClr>
                </a:solidFill>
              </a:rPr>
              <a:t>  swap the smallest with list[</a:t>
            </a:r>
            <a:r>
              <a:rPr lang="en-US" dirty="0" err="1">
                <a:solidFill>
                  <a:schemeClr val="accent4">
                    <a:lumMod val="50000"/>
                  </a:schemeClr>
                </a:solidFill>
              </a:rPr>
              <a:t>i</a:t>
            </a:r>
            <a:r>
              <a:rPr lang="en-US" dirty="0">
                <a:solidFill>
                  <a:schemeClr val="accent4">
                    <a:lumMod val="50000"/>
                  </a:schemeClr>
                </a:solidFill>
              </a:rPr>
              <a:t>], if necessary;</a:t>
            </a:r>
          </a:p>
          <a:p>
            <a:pPr>
              <a:defRPr/>
            </a:pPr>
            <a:r>
              <a:rPr lang="en-US" dirty="0">
                <a:solidFill>
                  <a:schemeClr val="accent4">
                    <a:lumMod val="50000"/>
                  </a:schemeClr>
                </a:solidFill>
              </a:rPr>
              <a:t>  // list[</a:t>
            </a:r>
            <a:r>
              <a:rPr lang="en-US" dirty="0" err="1">
                <a:solidFill>
                  <a:schemeClr val="accent4">
                    <a:lumMod val="50000"/>
                  </a:schemeClr>
                </a:solidFill>
              </a:rPr>
              <a:t>i</a:t>
            </a:r>
            <a:r>
              <a:rPr lang="en-US" dirty="0">
                <a:solidFill>
                  <a:schemeClr val="accent4">
                    <a:lumMod val="50000"/>
                  </a:schemeClr>
                </a:solidFill>
              </a:rPr>
              <a:t>] is in its correct position. </a:t>
            </a:r>
          </a:p>
          <a:p>
            <a:pPr>
              <a:defRPr/>
            </a:pPr>
            <a:r>
              <a:rPr lang="en-US" dirty="0">
                <a:solidFill>
                  <a:schemeClr val="accent4">
                    <a:lumMod val="50000"/>
                  </a:schemeClr>
                </a:solidFill>
              </a:rPr>
              <a:t>  // The next iteration apply on list[i..listSize-1]</a:t>
            </a:r>
          </a:p>
          <a:p>
            <a:pPr>
              <a:defRPr/>
            </a:pPr>
            <a:r>
              <a:rPr lang="en-US" dirty="0">
                <a:solidFill>
                  <a:schemeClr val="accent4">
                    <a:lumMod val="50000"/>
                  </a:schemeClr>
                </a:solidFill>
              </a:rPr>
              <a:t>}</a:t>
            </a:r>
          </a:p>
        </p:txBody>
      </p:sp>
      <p:sp>
        <p:nvSpPr>
          <p:cNvPr id="447492" name="Rectangle 4"/>
          <p:cNvSpPr>
            <a:spLocks noChangeArrowheads="1"/>
          </p:cNvSpPr>
          <p:nvPr/>
        </p:nvSpPr>
        <p:spPr bwMode="auto">
          <a:xfrm>
            <a:off x="1870075" y="855664"/>
            <a:ext cx="5529262" cy="307975"/>
          </a:xfrm>
          <a:prstGeom prst="rect">
            <a:avLst/>
          </a:prstGeom>
          <a:solidFill>
            <a:schemeClr val="accent1">
              <a:alpha val="27058"/>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7493" name="Rectangle 5"/>
          <p:cNvSpPr>
            <a:spLocks noChangeArrowheads="1"/>
          </p:cNvSpPr>
          <p:nvPr/>
        </p:nvSpPr>
        <p:spPr bwMode="auto">
          <a:xfrm>
            <a:off x="1716088" y="3160713"/>
            <a:ext cx="52609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dirty="0">
                <a:solidFill>
                  <a:schemeClr val="accent4">
                    <a:lumMod val="50000"/>
                  </a:schemeClr>
                </a:solidFill>
              </a:rPr>
              <a:t>    </a:t>
            </a:r>
          </a:p>
          <a:p>
            <a:pPr>
              <a:defRPr/>
            </a:pPr>
            <a:r>
              <a:rPr lang="en-US" dirty="0">
                <a:solidFill>
                  <a:schemeClr val="accent4">
                    <a:lumMod val="50000"/>
                  </a:schemeClr>
                </a:solidFill>
              </a:rPr>
              <a:t>    if (</a:t>
            </a:r>
            <a:r>
              <a:rPr lang="en-US" dirty="0" err="1">
                <a:solidFill>
                  <a:schemeClr val="accent4">
                    <a:lumMod val="50000"/>
                  </a:schemeClr>
                </a:solidFill>
              </a:rPr>
              <a:t>currentMinIndex</a:t>
            </a:r>
            <a:r>
              <a:rPr lang="en-US" dirty="0">
                <a:solidFill>
                  <a:schemeClr val="accent4">
                    <a:lumMod val="50000"/>
                  </a:schemeClr>
                </a:solidFill>
              </a:rPr>
              <a:t> != </a:t>
            </a:r>
            <a:r>
              <a:rPr lang="en-US" dirty="0" err="1">
                <a:solidFill>
                  <a:schemeClr val="accent4">
                    <a:lumMod val="50000"/>
                  </a:schemeClr>
                </a:solidFill>
              </a:rPr>
              <a:t>i</a:t>
            </a:r>
            <a:r>
              <a:rPr lang="en-US" dirty="0">
                <a:solidFill>
                  <a:schemeClr val="accent4">
                    <a:lumMod val="50000"/>
                  </a:schemeClr>
                </a:solidFill>
              </a:rPr>
              <a:t>) {</a:t>
            </a:r>
          </a:p>
          <a:p>
            <a:pPr>
              <a:defRPr/>
            </a:pPr>
            <a:r>
              <a:rPr lang="en-US" dirty="0">
                <a:solidFill>
                  <a:schemeClr val="accent4">
                    <a:lumMod val="50000"/>
                  </a:schemeClr>
                </a:solidFill>
              </a:rPr>
              <a:t>       list[</a:t>
            </a:r>
            <a:r>
              <a:rPr lang="en-US" dirty="0" err="1">
                <a:solidFill>
                  <a:schemeClr val="accent4">
                    <a:lumMod val="50000"/>
                  </a:schemeClr>
                </a:solidFill>
              </a:rPr>
              <a:t>currentMinIndex</a:t>
            </a:r>
            <a:r>
              <a:rPr lang="en-US" dirty="0">
                <a:solidFill>
                  <a:schemeClr val="accent4">
                    <a:lumMod val="50000"/>
                  </a:schemeClr>
                </a:solidFill>
              </a:rPr>
              <a:t>] = list[</a:t>
            </a:r>
            <a:r>
              <a:rPr lang="en-US" dirty="0" err="1">
                <a:solidFill>
                  <a:schemeClr val="accent4">
                    <a:lumMod val="50000"/>
                  </a:schemeClr>
                </a:solidFill>
              </a:rPr>
              <a:t>i</a:t>
            </a:r>
            <a:r>
              <a:rPr lang="en-US" dirty="0">
                <a:solidFill>
                  <a:schemeClr val="accent4">
                    <a:lumMod val="50000"/>
                  </a:schemeClr>
                </a:solidFill>
              </a:rPr>
              <a:t>];</a:t>
            </a:r>
          </a:p>
          <a:p>
            <a:pPr>
              <a:defRPr/>
            </a:pPr>
            <a:r>
              <a:rPr lang="en-US" dirty="0">
                <a:solidFill>
                  <a:schemeClr val="accent4">
                    <a:lumMod val="50000"/>
                  </a:schemeClr>
                </a:solidFill>
              </a:rPr>
              <a:t>       list[</a:t>
            </a:r>
            <a:r>
              <a:rPr lang="en-US" dirty="0" err="1">
                <a:solidFill>
                  <a:schemeClr val="accent4">
                    <a:lumMod val="50000"/>
                  </a:schemeClr>
                </a:solidFill>
              </a:rPr>
              <a:t>i</a:t>
            </a:r>
            <a:r>
              <a:rPr lang="en-US" dirty="0">
                <a:solidFill>
                  <a:schemeClr val="accent4">
                    <a:lumMod val="50000"/>
                  </a:schemeClr>
                </a:solidFill>
              </a:rPr>
              <a:t>] = </a:t>
            </a:r>
            <a:r>
              <a:rPr lang="en-US" dirty="0" err="1">
                <a:solidFill>
                  <a:schemeClr val="accent4">
                    <a:lumMod val="50000"/>
                  </a:schemeClr>
                </a:solidFill>
              </a:rPr>
              <a:t>currentMin</a:t>
            </a:r>
            <a:r>
              <a:rPr lang="en-US" dirty="0">
                <a:solidFill>
                  <a:schemeClr val="accent4">
                    <a:lumMod val="50000"/>
                  </a:schemeClr>
                </a:solidFill>
              </a:rPr>
              <a:t>;</a:t>
            </a:r>
          </a:p>
          <a:p>
            <a:pPr>
              <a:defRPr/>
            </a:pPr>
            <a:r>
              <a:rPr lang="en-US" dirty="0">
                <a:solidFill>
                  <a:schemeClr val="accent4">
                    <a:lumMod val="50000"/>
                  </a:schemeClr>
                </a:solidFill>
              </a:rPr>
              <a:t>    }</a:t>
            </a:r>
          </a:p>
        </p:txBody>
      </p:sp>
      <p:sp>
        <p:nvSpPr>
          <p:cNvPr id="447494" name="Line 6"/>
          <p:cNvSpPr>
            <a:spLocks noChangeShapeType="1"/>
          </p:cNvSpPr>
          <p:nvPr/>
        </p:nvSpPr>
        <p:spPr bwMode="auto">
          <a:xfrm>
            <a:off x="2138362" y="1163638"/>
            <a:ext cx="0" cy="23034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90166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0-#ppt_w/2"/>
                                          </p:val>
                                        </p:tav>
                                        <p:tav tm="100000">
                                          <p:val>
                                            <p:strVal val="#ppt_x"/>
                                          </p:val>
                                        </p:tav>
                                      </p:tavLst>
                                    </p:anim>
                                    <p:anim calcmode="lin" valueType="num">
                                      <p:cBhvr additive="base">
                                        <p:cTn id="8" dur="500" fill="hold"/>
                                        <p:tgtEl>
                                          <p:spTgt spid="44749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7494"/>
                                        </p:tgtEl>
                                        <p:attrNameLst>
                                          <p:attrName>style.visibility</p:attrName>
                                        </p:attrNameLst>
                                      </p:cBhvr>
                                      <p:to>
                                        <p:strVal val="visible"/>
                                      </p:to>
                                    </p:set>
                                    <p:anim calcmode="lin" valueType="num">
                                      <p:cBhvr additive="base">
                                        <p:cTn id="11" dur="500" fill="hold"/>
                                        <p:tgtEl>
                                          <p:spTgt spid="447494"/>
                                        </p:tgtEl>
                                        <p:attrNameLst>
                                          <p:attrName>ppt_x</p:attrName>
                                        </p:attrNameLst>
                                      </p:cBhvr>
                                      <p:tavLst>
                                        <p:tav tm="0">
                                          <p:val>
                                            <p:strVal val="0-#ppt_w/2"/>
                                          </p:val>
                                        </p:tav>
                                        <p:tav tm="100000">
                                          <p:val>
                                            <p:strVal val="#ppt_x"/>
                                          </p:val>
                                        </p:tav>
                                      </p:tavLst>
                                    </p:anim>
                                    <p:anim calcmode="lin" valueType="num">
                                      <p:cBhvr additive="base">
                                        <p:cTn id="12" dur="500" fill="hold"/>
                                        <p:tgtEl>
                                          <p:spTgt spid="44749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47490"/>
                                        </p:tgtEl>
                                        <p:attrNameLst>
                                          <p:attrName>style.visibility</p:attrName>
                                        </p:attrNameLst>
                                      </p:cBhvr>
                                      <p:to>
                                        <p:strVal val="visible"/>
                                      </p:to>
                                    </p:set>
                                    <p:anim calcmode="lin" valueType="num">
                                      <p:cBhvr additive="base">
                                        <p:cTn id="15" dur="500" fill="hold"/>
                                        <p:tgtEl>
                                          <p:spTgt spid="447490"/>
                                        </p:tgtEl>
                                        <p:attrNameLst>
                                          <p:attrName>ppt_x</p:attrName>
                                        </p:attrNameLst>
                                      </p:cBhvr>
                                      <p:tavLst>
                                        <p:tav tm="0">
                                          <p:val>
                                            <p:strVal val="0-#ppt_w/2"/>
                                          </p:val>
                                        </p:tav>
                                        <p:tav tm="100000">
                                          <p:val>
                                            <p:strVal val="#ppt_x"/>
                                          </p:val>
                                        </p:tav>
                                      </p:tavLst>
                                    </p:anim>
                                    <p:anim calcmode="lin" valueType="num">
                                      <p:cBhvr additive="base">
                                        <p:cTn id="16" dur="500" fill="hold"/>
                                        <p:tgtEl>
                                          <p:spTgt spid="44749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0-#ppt_w/2"/>
                                          </p:val>
                                        </p:tav>
                                        <p:tav tm="100000">
                                          <p:val>
                                            <p:strVal val="#ppt_x"/>
                                          </p:val>
                                        </p:tav>
                                      </p:tavLst>
                                    </p:anim>
                                    <p:anim calcmode="lin" valueType="num">
                                      <p:cBhvr additive="base">
                                        <p:cTn id="20" dur="500" fill="hold"/>
                                        <p:tgtEl>
                                          <p:spTgt spid="447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2" grpId="0" animBg="1"/>
      <p:bldP spid="44749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1008E7-2E29-4738-BF4B-B8650B3965BB}" type="slidenum">
              <a:rPr lang="en-US" altLang="en-US" sz="1400"/>
              <a:pPr/>
              <a:t>104</a:t>
            </a:fld>
            <a:endParaRPr lang="en-US" altLang="en-US" sz="1400"/>
          </a:p>
        </p:txBody>
      </p:sp>
      <p:sp>
        <p:nvSpPr>
          <p:cNvPr id="108547" name="Rectangle 2"/>
          <p:cNvSpPr>
            <a:spLocks noGrp="1" noChangeArrowheads="1"/>
          </p:cNvSpPr>
          <p:nvPr>
            <p:ph type="title"/>
          </p:nvPr>
        </p:nvSpPr>
        <p:spPr>
          <a:xfrm>
            <a:off x="2132012" y="304800"/>
            <a:ext cx="7772400" cy="457200"/>
          </a:xfrm>
        </p:spPr>
        <p:txBody>
          <a:bodyPr>
            <a:normAutofit fontScale="90000"/>
          </a:bodyPr>
          <a:lstStyle/>
          <a:p>
            <a:r>
              <a:rPr lang="en-US" altLang="en-US" smtClean="0"/>
              <a:t>Wrap it in a Method</a:t>
            </a:r>
            <a:endParaRPr lang="en-US" altLang="en-US" smtClean="0">
              <a:solidFill>
                <a:schemeClr val="tx1"/>
              </a:solidFill>
              <a:latin typeface="Book Antiqua" panose="02040602050305030304" pitchFamily="18" charset="0"/>
              <a:hlinkClick r:id="rId2" action="ppaction://program"/>
            </a:endParaRPr>
          </a:p>
        </p:txBody>
      </p:sp>
      <p:sp>
        <p:nvSpPr>
          <p:cNvPr id="111620" name="Rectangle 3"/>
          <p:cNvSpPr>
            <a:spLocks noChangeArrowheads="1"/>
          </p:cNvSpPr>
          <p:nvPr/>
        </p:nvSpPr>
        <p:spPr bwMode="auto">
          <a:xfrm>
            <a:off x="1827212" y="914400"/>
            <a:ext cx="86106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 The method for sorting the numbers */</a:t>
            </a:r>
            <a:endParaRPr lang="en-US" sz="1600" b="1" dirty="0">
              <a:solidFill>
                <a:schemeClr val="accent4">
                  <a:lumMod val="50000"/>
                </a:schemeClr>
              </a:solidFill>
              <a:latin typeface="Courier"/>
              <a:cs typeface="Times New Roman" pitchFamily="18" charset="0"/>
            </a:endParaRPr>
          </a:p>
          <a:p>
            <a:pPr>
              <a:defRPr/>
            </a:pPr>
            <a:r>
              <a:rPr lang="en-US" b="1" dirty="0">
                <a:solidFill>
                  <a:schemeClr val="accent4">
                    <a:lumMod val="50000"/>
                  </a:schemeClr>
                </a:solidFill>
              </a:rPr>
              <a:t>   </a:t>
            </a:r>
            <a:r>
              <a:rPr lang="en-US" sz="1600" b="1" dirty="0">
                <a:solidFill>
                  <a:schemeClr val="accent4">
                    <a:lumMod val="50000"/>
                  </a:schemeClr>
                </a:solidFill>
                <a:latin typeface="Courier New" pitchFamily="49" charset="0"/>
                <a:cs typeface="Courier New" pitchFamily="49" charset="0"/>
              </a:rPr>
              <a:t>public static void </a:t>
            </a:r>
            <a:r>
              <a:rPr lang="en-US" sz="1600" b="1" dirty="0" err="1">
                <a:solidFill>
                  <a:schemeClr val="accent4">
                    <a:lumMod val="50000"/>
                  </a:schemeClr>
                </a:solidFill>
                <a:latin typeface="Courier New" pitchFamily="49" charset="0"/>
                <a:cs typeface="Courier New" pitchFamily="49" charset="0"/>
              </a:rPr>
              <a:t>selectionSort</a:t>
            </a:r>
            <a:r>
              <a:rPr lang="en-US" sz="1600" b="1" dirty="0">
                <a:solidFill>
                  <a:schemeClr val="accent4">
                    <a:lumMod val="50000"/>
                  </a:schemeClr>
                </a:solidFill>
                <a:latin typeface="Courier New" pitchFamily="49" charset="0"/>
                <a:cs typeface="Courier New" pitchFamily="49" charset="0"/>
              </a:rPr>
              <a:t>(double[] list) {</a:t>
            </a:r>
          </a:p>
          <a:p>
            <a:pPr>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a:t>
            </a:r>
          </a:p>
          <a:p>
            <a:pPr>
              <a:defRPr/>
            </a:pPr>
            <a:r>
              <a:rPr lang="en-US" sz="1600" b="1" dirty="0">
                <a:solidFill>
                  <a:schemeClr val="accent4">
                    <a:lumMod val="50000"/>
                  </a:schemeClr>
                </a:solidFill>
                <a:latin typeface="Courier New" pitchFamily="49" charset="0"/>
                <a:cs typeface="Courier New" pitchFamily="49" charset="0"/>
              </a:rPr>
              <a:t>      // Find the minimum in the list[i..list.length-1]</a:t>
            </a:r>
          </a:p>
          <a:p>
            <a:pPr>
              <a:defRPr/>
            </a:pPr>
            <a:r>
              <a:rPr lang="en-US" sz="1600" b="1" dirty="0">
                <a:solidFill>
                  <a:schemeClr val="accent4">
                    <a:lumMod val="50000"/>
                  </a:schemeClr>
                </a:solidFill>
                <a:latin typeface="Courier New" pitchFamily="49" charset="0"/>
                <a:cs typeface="Courier New" pitchFamily="49" charset="0"/>
              </a:rPr>
              <a:t>      double </a:t>
            </a:r>
            <a:r>
              <a:rPr lang="en-US" sz="1600" b="1" dirty="0" err="1">
                <a:solidFill>
                  <a:schemeClr val="accent4">
                    <a:lumMod val="50000"/>
                  </a:schemeClr>
                </a:solidFill>
                <a:latin typeface="Courier New" pitchFamily="49" charset="0"/>
                <a:cs typeface="Courier New" pitchFamily="49" charset="0"/>
              </a:rPr>
              <a:t>currentMin</a:t>
            </a:r>
            <a:r>
              <a:rPr lang="en-US" sz="1600" b="1" dirty="0">
                <a:solidFill>
                  <a:schemeClr val="accent4">
                    <a:lumMod val="50000"/>
                  </a:schemeClr>
                </a:solidFill>
                <a:latin typeface="Courier New" pitchFamily="49" charset="0"/>
                <a:cs typeface="Courier New" pitchFamily="49" charset="0"/>
              </a:rPr>
              <a:t>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p>
          <a:p>
            <a:pPr>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currentMinIndex</a:t>
            </a:r>
            <a:r>
              <a:rPr lang="en-US" sz="1600" b="1" dirty="0">
                <a:solidFill>
                  <a:schemeClr val="accent4">
                    <a:lumMod val="50000"/>
                  </a:schemeClr>
                </a:solidFill>
                <a:latin typeface="Courier New" pitchFamily="49" charset="0"/>
                <a:cs typeface="Courier New" pitchFamily="49" charset="0"/>
              </a:rPr>
              <a:t> =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p>
          <a:p>
            <a:pPr>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j =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+ 1; j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j++) {</a:t>
            </a:r>
          </a:p>
          <a:p>
            <a:pPr>
              <a:defRPr/>
            </a:pPr>
            <a:r>
              <a:rPr lang="en-US" sz="1600" b="1" dirty="0">
                <a:solidFill>
                  <a:schemeClr val="accent4">
                    <a:lumMod val="50000"/>
                  </a:schemeClr>
                </a:solidFill>
                <a:latin typeface="Courier New" pitchFamily="49" charset="0"/>
                <a:cs typeface="Courier New" pitchFamily="49" charset="0"/>
              </a:rPr>
              <a:t>        if (</a:t>
            </a:r>
            <a:r>
              <a:rPr lang="en-US" sz="1600" b="1" dirty="0" err="1">
                <a:solidFill>
                  <a:schemeClr val="accent4">
                    <a:lumMod val="50000"/>
                  </a:schemeClr>
                </a:solidFill>
                <a:latin typeface="Courier New" pitchFamily="49" charset="0"/>
                <a:cs typeface="Courier New" pitchFamily="49" charset="0"/>
              </a:rPr>
              <a:t>currentMin</a:t>
            </a:r>
            <a:r>
              <a:rPr lang="en-US" sz="1600" b="1" dirty="0">
                <a:solidFill>
                  <a:schemeClr val="accent4">
                    <a:lumMod val="50000"/>
                  </a:schemeClr>
                </a:solidFill>
                <a:latin typeface="Courier New" pitchFamily="49" charset="0"/>
                <a:cs typeface="Courier New" pitchFamily="49" charset="0"/>
              </a:rPr>
              <a:t> &gt; list[j]) {</a:t>
            </a:r>
          </a:p>
          <a:p>
            <a:pPr>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currentMin</a:t>
            </a:r>
            <a:r>
              <a:rPr lang="en-US" sz="1600" b="1" dirty="0">
                <a:solidFill>
                  <a:schemeClr val="accent4">
                    <a:lumMod val="50000"/>
                  </a:schemeClr>
                </a:solidFill>
                <a:latin typeface="Courier New" pitchFamily="49" charset="0"/>
                <a:cs typeface="Courier New" pitchFamily="49" charset="0"/>
              </a:rPr>
              <a:t> = list[j];</a:t>
            </a:r>
          </a:p>
          <a:p>
            <a:pPr>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currentMinIndex</a:t>
            </a:r>
            <a:r>
              <a:rPr lang="en-US" sz="1600" b="1" dirty="0">
                <a:solidFill>
                  <a:schemeClr val="accent4">
                    <a:lumMod val="50000"/>
                  </a:schemeClr>
                </a:solidFill>
                <a:latin typeface="Courier New" pitchFamily="49" charset="0"/>
                <a:cs typeface="Courier New" pitchFamily="49" charset="0"/>
              </a:rPr>
              <a:t> = j;</a:t>
            </a:r>
          </a:p>
          <a:p>
            <a:pPr>
              <a:defRPr/>
            </a:pPr>
            <a:r>
              <a:rPr lang="en-US" sz="1600" b="1" dirty="0">
                <a:solidFill>
                  <a:schemeClr val="accent4">
                    <a:lumMod val="50000"/>
                  </a:schemeClr>
                </a:solidFill>
                <a:latin typeface="Courier New" pitchFamily="49" charset="0"/>
                <a:cs typeface="Courier New" pitchFamily="49" charset="0"/>
              </a:rPr>
              <a:t>        }</a:t>
            </a:r>
          </a:p>
          <a:p>
            <a:pPr>
              <a:defRPr/>
            </a:pPr>
            <a:r>
              <a:rPr lang="en-US" sz="1600" b="1" dirty="0">
                <a:solidFill>
                  <a:schemeClr val="accent4">
                    <a:lumMod val="50000"/>
                  </a:schemeClr>
                </a:solidFill>
                <a:latin typeface="Courier New" pitchFamily="49" charset="0"/>
                <a:cs typeface="Courier New" pitchFamily="49" charset="0"/>
              </a:rPr>
              <a:t>      }</a:t>
            </a:r>
          </a:p>
          <a:p>
            <a:pPr>
              <a:defRPr/>
            </a:pPr>
            <a:endParaRPr lang="en-US" sz="1600" b="1" dirty="0">
              <a:solidFill>
                <a:schemeClr val="accent4">
                  <a:lumMod val="50000"/>
                </a:schemeClr>
              </a:solidFill>
              <a:latin typeface="Courier New" pitchFamily="49" charset="0"/>
              <a:cs typeface="Courier New" pitchFamily="49" charset="0"/>
            </a:endParaRPr>
          </a:p>
          <a:p>
            <a:pPr>
              <a:defRPr/>
            </a:pPr>
            <a:r>
              <a:rPr lang="en-US" sz="1600" b="1" dirty="0">
                <a:solidFill>
                  <a:schemeClr val="accent4">
                    <a:lumMod val="50000"/>
                  </a:schemeClr>
                </a:solidFill>
                <a:latin typeface="Courier New" pitchFamily="49" charset="0"/>
                <a:cs typeface="Courier New" pitchFamily="49" charset="0"/>
              </a:rPr>
              <a:t>      // Swap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with list[</a:t>
            </a:r>
            <a:r>
              <a:rPr lang="en-US" sz="1600" b="1" dirty="0" err="1">
                <a:solidFill>
                  <a:schemeClr val="accent4">
                    <a:lumMod val="50000"/>
                  </a:schemeClr>
                </a:solidFill>
                <a:latin typeface="Courier New" pitchFamily="49" charset="0"/>
                <a:cs typeface="Courier New" pitchFamily="49" charset="0"/>
              </a:rPr>
              <a:t>currentMinIndex</a:t>
            </a:r>
            <a:r>
              <a:rPr lang="en-US" sz="1600" b="1" dirty="0">
                <a:solidFill>
                  <a:schemeClr val="accent4">
                    <a:lumMod val="50000"/>
                  </a:schemeClr>
                </a:solidFill>
                <a:latin typeface="Courier New" pitchFamily="49" charset="0"/>
                <a:cs typeface="Courier New" pitchFamily="49" charset="0"/>
              </a:rPr>
              <a:t>] if necessary;</a:t>
            </a:r>
          </a:p>
          <a:p>
            <a:pPr>
              <a:defRPr/>
            </a:pPr>
            <a:r>
              <a:rPr lang="en-US" sz="1600" b="1" dirty="0">
                <a:solidFill>
                  <a:schemeClr val="accent4">
                    <a:lumMod val="50000"/>
                  </a:schemeClr>
                </a:solidFill>
                <a:latin typeface="Courier New" pitchFamily="49" charset="0"/>
                <a:cs typeface="Courier New" pitchFamily="49" charset="0"/>
              </a:rPr>
              <a:t>      if (</a:t>
            </a:r>
            <a:r>
              <a:rPr lang="en-US" sz="1600" b="1" dirty="0" err="1">
                <a:solidFill>
                  <a:schemeClr val="accent4">
                    <a:lumMod val="50000"/>
                  </a:schemeClr>
                </a:solidFill>
                <a:latin typeface="Courier New" pitchFamily="49" charset="0"/>
                <a:cs typeface="Courier New" pitchFamily="49" charset="0"/>
              </a:rPr>
              <a:t>currentMinIndex</a:t>
            </a:r>
            <a:r>
              <a:rPr lang="en-US" sz="1600" b="1" dirty="0">
                <a:solidFill>
                  <a:schemeClr val="accent4">
                    <a:lumMod val="50000"/>
                  </a:schemeClr>
                </a:solidFill>
                <a:latin typeface="Courier New" pitchFamily="49" charset="0"/>
                <a:cs typeface="Courier New" pitchFamily="49" charset="0"/>
              </a:rPr>
              <a:t> !=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a:t>
            </a:r>
          </a:p>
          <a:p>
            <a:pPr>
              <a:defRPr/>
            </a:pPr>
            <a:r>
              <a:rPr lang="en-US" sz="1600" b="1" dirty="0">
                <a:solidFill>
                  <a:schemeClr val="accent4">
                    <a:lumMod val="50000"/>
                  </a:schemeClr>
                </a:solidFill>
                <a:latin typeface="Courier New" pitchFamily="49" charset="0"/>
                <a:cs typeface="Courier New" pitchFamily="49" charset="0"/>
              </a:rPr>
              <a:t>        list[</a:t>
            </a:r>
            <a:r>
              <a:rPr lang="en-US" sz="1600" b="1" dirty="0" err="1">
                <a:solidFill>
                  <a:schemeClr val="accent4">
                    <a:lumMod val="50000"/>
                  </a:schemeClr>
                </a:solidFill>
                <a:latin typeface="Courier New" pitchFamily="49" charset="0"/>
                <a:cs typeface="Courier New" pitchFamily="49" charset="0"/>
              </a:rPr>
              <a:t>currentMinIndex</a:t>
            </a:r>
            <a:r>
              <a:rPr lang="en-US" sz="1600" b="1" dirty="0">
                <a:solidFill>
                  <a:schemeClr val="accent4">
                    <a:lumMod val="50000"/>
                  </a:schemeClr>
                </a:solidFill>
                <a:latin typeface="Courier New" pitchFamily="49" charset="0"/>
                <a:cs typeface="Courier New" pitchFamily="49" charset="0"/>
              </a:rPr>
              <a:t>]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p>
          <a:p>
            <a:pPr>
              <a:defRPr/>
            </a:pPr>
            <a:r>
              <a:rPr lang="en-US" sz="1600" b="1" dirty="0">
                <a:solidFill>
                  <a:schemeClr val="accent4">
                    <a:lumMod val="50000"/>
                  </a:schemeClr>
                </a:solidFill>
                <a:latin typeface="Courier New" pitchFamily="49" charset="0"/>
                <a:cs typeface="Courier New" pitchFamily="49" charset="0"/>
              </a:rPr>
              <a:t>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a:t>
            </a:r>
            <a:r>
              <a:rPr lang="en-US" sz="1600" b="1" dirty="0" err="1">
                <a:solidFill>
                  <a:schemeClr val="accent4">
                    <a:lumMod val="50000"/>
                  </a:schemeClr>
                </a:solidFill>
                <a:latin typeface="Courier New" pitchFamily="49" charset="0"/>
                <a:cs typeface="Courier New" pitchFamily="49" charset="0"/>
              </a:rPr>
              <a:t>currentMin</a:t>
            </a:r>
            <a:r>
              <a:rPr lang="en-US" sz="1600" b="1" dirty="0">
                <a:solidFill>
                  <a:schemeClr val="accent4">
                    <a:lumMod val="50000"/>
                  </a:schemeClr>
                </a:solidFill>
                <a:latin typeface="Courier New" pitchFamily="49" charset="0"/>
                <a:cs typeface="Courier New" pitchFamily="49" charset="0"/>
              </a:rPr>
              <a:t>;</a:t>
            </a:r>
          </a:p>
          <a:p>
            <a:pPr>
              <a:defRPr/>
            </a:pPr>
            <a:r>
              <a:rPr lang="en-US" sz="1600" b="1" dirty="0">
                <a:solidFill>
                  <a:schemeClr val="accent4">
                    <a:lumMod val="50000"/>
                  </a:schemeClr>
                </a:solidFill>
                <a:latin typeface="Courier New" pitchFamily="49" charset="0"/>
                <a:cs typeface="Courier New" pitchFamily="49" charset="0"/>
              </a:rPr>
              <a:t>      }</a:t>
            </a:r>
          </a:p>
          <a:p>
            <a:pPr>
              <a:defRPr/>
            </a:pPr>
            <a:r>
              <a:rPr lang="en-US" sz="1600" b="1" dirty="0">
                <a:solidFill>
                  <a:schemeClr val="accent4">
                    <a:lumMod val="50000"/>
                  </a:schemeClr>
                </a:solidFill>
                <a:latin typeface="Courier New" pitchFamily="49" charset="0"/>
                <a:cs typeface="Courier New" pitchFamily="49" charset="0"/>
              </a:rPr>
              <a:t>    }</a:t>
            </a:r>
          </a:p>
          <a:p>
            <a:pPr>
              <a:defRPr/>
            </a:pPr>
            <a:r>
              <a:rPr lang="en-US" sz="1600" b="1" dirty="0">
                <a:solidFill>
                  <a:schemeClr val="accent4">
                    <a:lumMod val="50000"/>
                  </a:schemeClr>
                </a:solidFill>
                <a:latin typeface="Courier New" pitchFamily="49" charset="0"/>
                <a:cs typeface="Courier New" pitchFamily="49" charset="0"/>
              </a:rPr>
              <a:t>  }</a:t>
            </a:r>
          </a:p>
        </p:txBody>
      </p:sp>
      <p:sp>
        <p:nvSpPr>
          <p:cNvPr id="108549" name="Rectangle 5"/>
          <p:cNvSpPr>
            <a:spLocks noChangeArrowheads="1"/>
          </p:cNvSpPr>
          <p:nvPr/>
        </p:nvSpPr>
        <p:spPr bwMode="auto">
          <a:xfrm>
            <a:off x="1908175" y="1239838"/>
            <a:ext cx="7772400" cy="4876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8550" name="Text Box 7"/>
          <p:cNvSpPr txBox="1">
            <a:spLocks noChangeArrowheads="1"/>
          </p:cNvSpPr>
          <p:nvPr/>
        </p:nvSpPr>
        <p:spPr bwMode="auto">
          <a:xfrm>
            <a:off x="7389812" y="2209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108551" name="Text Box 8"/>
          <p:cNvSpPr txBox="1">
            <a:spLocks noChangeArrowheads="1"/>
          </p:cNvSpPr>
          <p:nvPr/>
        </p:nvSpPr>
        <p:spPr bwMode="auto">
          <a:xfrm>
            <a:off x="7389812" y="4657726"/>
            <a:ext cx="3276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chemeClr val="bg2"/>
                </a:solidFill>
              </a:rPr>
              <a:t>Invoke it</a:t>
            </a:r>
          </a:p>
          <a:p>
            <a:pPr>
              <a:spcBef>
                <a:spcPct val="50000"/>
              </a:spcBef>
            </a:pPr>
            <a:r>
              <a:rPr lang="en-US" altLang="en-US" dirty="0" err="1">
                <a:solidFill>
                  <a:schemeClr val="bg2"/>
                </a:solidFill>
              </a:rPr>
              <a:t>selectionSort</a:t>
            </a:r>
            <a:r>
              <a:rPr lang="en-US" altLang="en-US" dirty="0">
                <a:solidFill>
                  <a:schemeClr val="bg2"/>
                </a:solidFill>
              </a:rPr>
              <a:t>(</a:t>
            </a:r>
            <a:r>
              <a:rPr lang="en-US" altLang="en-US" dirty="0" err="1">
                <a:solidFill>
                  <a:schemeClr val="bg2"/>
                </a:solidFill>
              </a:rPr>
              <a:t>yourList</a:t>
            </a:r>
            <a:r>
              <a:rPr lang="en-US" altLang="en-US" dirty="0">
                <a:solidFill>
                  <a:schemeClr val="bg2"/>
                </a:solidFill>
              </a:rPr>
              <a:t>)</a:t>
            </a:r>
          </a:p>
        </p:txBody>
      </p:sp>
    </p:spTree>
    <p:extLst>
      <p:ext uri="{BB962C8B-B14F-4D97-AF65-F5344CB8AC3E}">
        <p14:creationId xmlns:p14="http://schemas.microsoft.com/office/powerpoint/2010/main" val="9558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normAutofit/>
          </a:bodyPr>
          <a:lstStyle/>
          <a:p>
            <a:r>
              <a:rPr lang="en-US" altLang="en-US" smtClean="0"/>
              <a:t>The Arrays.sort Method</a:t>
            </a:r>
            <a:endParaRPr lang="en-US" altLang="en-US" smtClean="0">
              <a:solidFill>
                <a:schemeClr val="tx1"/>
              </a:solidFill>
              <a:latin typeface="Book Antiqua" panose="02040602050305030304" pitchFamily="18" charset="0"/>
              <a:hlinkClick r:id="rId2" action="ppaction://program"/>
            </a:endParaRPr>
          </a:p>
        </p:txBody>
      </p:sp>
      <p:sp>
        <p:nvSpPr>
          <p:cNvPr id="10957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25C6FF-F256-4F2E-88F3-7C1A486A9D6C}" type="slidenum">
              <a:rPr lang="en-US" altLang="en-US" sz="1400"/>
              <a:pPr/>
              <a:t>105</a:t>
            </a:fld>
            <a:endParaRPr lang="en-US" altLang="en-US" sz="1400"/>
          </a:p>
        </p:txBody>
      </p:sp>
      <p:sp>
        <p:nvSpPr>
          <p:cNvPr id="109572" name="Rectangle 4"/>
          <p:cNvSpPr>
            <a:spLocks noChangeArrowheads="1"/>
          </p:cNvSpPr>
          <p:nvPr/>
        </p:nvSpPr>
        <p:spPr bwMode="auto">
          <a:xfrm>
            <a:off x="1903412" y="1700214"/>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a:buNone/>
              <a:defRPr/>
            </a:pPr>
            <a:r>
              <a:rPr lang="en-US" altLang="en-US" sz="2200" dirty="0">
                <a:cs typeface="Courier New" pitchFamily="49" charset="0"/>
              </a:rPr>
              <a:t>Since sorting is frequently used in programming, Java provides several overloaded sort methods for sorting an array of </a:t>
            </a:r>
            <a:r>
              <a:rPr lang="en-US" altLang="en-US" sz="2200" dirty="0" err="1">
                <a:cs typeface="Courier New" pitchFamily="49" charset="0"/>
              </a:rPr>
              <a:t>int</a:t>
            </a:r>
            <a:r>
              <a:rPr lang="en-US" altLang="en-US" sz="2200" dirty="0">
                <a:cs typeface="Courier New" pitchFamily="49" charset="0"/>
              </a:rPr>
              <a:t>, double, char, short, long, and float in the </a:t>
            </a:r>
            <a:r>
              <a:rPr lang="en-US" altLang="en-US" sz="2200" dirty="0" err="1">
                <a:cs typeface="Courier New" pitchFamily="49" charset="0"/>
              </a:rPr>
              <a:t>java.util.Arrays</a:t>
            </a:r>
            <a:r>
              <a:rPr lang="en-US" altLang="en-US" sz="2200" dirty="0">
                <a:cs typeface="Courier New" pitchFamily="49" charset="0"/>
              </a:rPr>
              <a:t> class. For example, the following code sorts an array of numbers and an array of characters.</a:t>
            </a:r>
          </a:p>
          <a:p>
            <a:pPr>
              <a:lnSpc>
                <a:spcPct val="90000"/>
              </a:lnSpc>
              <a:buFont typeface="Monotype Sorts"/>
              <a:buNone/>
              <a:defRPr/>
            </a:pPr>
            <a:endParaRPr lang="en-US" altLang="en-US" sz="1700" b="1" dirty="0">
              <a:solidFill>
                <a:schemeClr val="accent4"/>
              </a:solidFill>
              <a:latin typeface="Courier New" pitchFamily="49" charset="0"/>
              <a:cs typeface="Courier New" pitchFamily="49" charset="0"/>
            </a:endParaRPr>
          </a:p>
          <a:p>
            <a:pPr lvl="1">
              <a:lnSpc>
                <a:spcPct val="90000"/>
              </a:lnSpc>
              <a:buClr>
                <a:schemeClr val="tx2"/>
              </a:buClr>
              <a:buSzPct val="75000"/>
              <a:buFont typeface="Monotype Sorts"/>
              <a:buNone/>
              <a:defRPr/>
            </a:pPr>
            <a:r>
              <a:rPr lang="en-US" altLang="en-US" sz="2200" dirty="0">
                <a:cs typeface="Courier New" pitchFamily="49" charset="0"/>
              </a:rPr>
              <a:t>double[] numbers = {6.0, 4.4, 1.9, 2.9, 3.4, 3.5};</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(numbers);</a:t>
            </a:r>
            <a:endParaRPr lang="en-US" altLang="en-US" sz="2200" dirty="0">
              <a:cs typeface="Times New Roman" pitchFamily="18" charset="0"/>
            </a:endParaRPr>
          </a:p>
          <a:p>
            <a:pPr>
              <a:lnSpc>
                <a:spcPct val="90000"/>
              </a:lnSpc>
              <a:buFont typeface="Monotype Sorts"/>
              <a:buNone/>
              <a:defRPr/>
            </a:pPr>
            <a:r>
              <a:rPr lang="en-US" altLang="en-US" sz="2200" dirty="0">
                <a:cs typeface="Courier New" pitchFamily="49" charset="0"/>
              </a:rPr>
              <a:t> </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a:cs typeface="Courier New" pitchFamily="49" charset="0"/>
              </a:rPr>
              <a:t>char[] chars = {'a', 'A', '4', 'F', 'D', 'P'};</a:t>
            </a:r>
            <a:endParaRPr lang="en-US" altLang="en-US" sz="2200" dirty="0">
              <a:cs typeface="Times New Roman" pitchFamily="18" charset="0"/>
            </a:endParaRPr>
          </a:p>
          <a:p>
            <a:pPr lvl="1">
              <a:lnSpc>
                <a:spcPct val="90000"/>
              </a:lnSpc>
              <a:buClr>
                <a:schemeClr val="tx2"/>
              </a:buClr>
              <a:buSzPct val="75000"/>
              <a:buFont typeface="Monotype Sorts"/>
              <a:buNone/>
              <a:defRPr/>
            </a:pPr>
            <a:r>
              <a:rPr lang="en-US" altLang="en-US" sz="2200" dirty="0" err="1">
                <a:cs typeface="Courier New" pitchFamily="49" charset="0"/>
              </a:rPr>
              <a:t>java.util.Arrays.sort</a:t>
            </a:r>
            <a:r>
              <a:rPr lang="en-US" altLang="en-US" sz="2200" dirty="0">
                <a:cs typeface="Courier New" pitchFamily="49" charset="0"/>
              </a:rPr>
              <a:t>(chars);</a:t>
            </a:r>
          </a:p>
        </p:txBody>
      </p:sp>
      <p:sp>
        <p:nvSpPr>
          <p:cNvPr id="109573" name="Rectangle 4"/>
          <p:cNvSpPr>
            <a:spLocks noChangeArrowheads="1"/>
          </p:cNvSpPr>
          <p:nvPr/>
        </p:nvSpPr>
        <p:spPr bwMode="auto">
          <a:xfrm>
            <a:off x="1903413" y="5195889"/>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200">
                <a:cs typeface="Courier New" panose="02070309020205020404" pitchFamily="49" charset="0"/>
              </a:rPr>
              <a:t>Java 8 now provides Arrays.parallelSort(list) that utilizes the multicore for fast sorting.</a:t>
            </a:r>
          </a:p>
        </p:txBody>
      </p:sp>
    </p:spTree>
    <p:extLst>
      <p:ext uri="{BB962C8B-B14F-4D97-AF65-F5344CB8AC3E}">
        <p14:creationId xmlns:p14="http://schemas.microsoft.com/office/powerpoint/2010/main" val="153699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normAutofit/>
          </a:bodyPr>
          <a:lstStyle/>
          <a:p>
            <a:r>
              <a:rPr lang="en-US" altLang="en-US" smtClean="0"/>
              <a:t>The Arrays.toString(list) Method</a:t>
            </a:r>
            <a:endParaRPr lang="en-US" altLang="en-US" smtClean="0">
              <a:solidFill>
                <a:schemeClr val="tx1"/>
              </a:solidFill>
              <a:latin typeface="Book Antiqua" panose="02040602050305030304" pitchFamily="18" charset="0"/>
              <a:hlinkClick r:id="rId2" action="ppaction://program"/>
            </a:endParaRPr>
          </a:p>
        </p:txBody>
      </p:sp>
      <p:sp>
        <p:nvSpPr>
          <p:cNvPr id="11059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D832B2-3D68-475E-8A7A-6F077C4043EB}" type="slidenum">
              <a:rPr lang="en-US" altLang="en-US" sz="1400"/>
              <a:pPr/>
              <a:t>106</a:t>
            </a:fld>
            <a:endParaRPr lang="en-US" altLang="en-US" sz="1400"/>
          </a:p>
        </p:txBody>
      </p:sp>
      <p:sp>
        <p:nvSpPr>
          <p:cNvPr id="110596" name="Rectangle 4"/>
          <p:cNvSpPr>
            <a:spLocks noChangeArrowheads="1"/>
          </p:cNvSpPr>
          <p:nvPr/>
        </p:nvSpPr>
        <p:spPr bwMode="auto">
          <a:xfrm>
            <a:off x="1903412" y="1754088"/>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spcBef>
                <a:spcPct val="20000"/>
              </a:spcBef>
              <a:buClr>
                <a:schemeClr val="tx2"/>
              </a:buClr>
              <a:buSzPct val="75000"/>
              <a:buFont typeface="Monotype Sorts" pitchFamily="2" charset="2"/>
              <a:buNone/>
            </a:pPr>
            <a:r>
              <a:rPr lang="en-US" altLang="en-US" sz="2200" dirty="0">
                <a:cs typeface="Courier New" panose="02070309020205020404" pitchFamily="49" charset="0"/>
              </a:rPr>
              <a:t>The </a:t>
            </a:r>
            <a:r>
              <a:rPr lang="en-US" altLang="en-US" sz="2200" dirty="0" err="1">
                <a:cs typeface="Courier New" panose="02070309020205020404" pitchFamily="49" charset="0"/>
              </a:rPr>
              <a:t>Arrays.toString</a:t>
            </a:r>
            <a:r>
              <a:rPr lang="en-US" altLang="en-US" sz="2200" dirty="0">
                <a:cs typeface="Courier New" panose="02070309020205020404" pitchFamily="49" charset="0"/>
              </a:rPr>
              <a:t>(list) method can be used to return a string representation for the list.</a:t>
            </a:r>
          </a:p>
        </p:txBody>
      </p:sp>
    </p:spTree>
    <p:extLst>
      <p:ext uri="{BB962C8B-B14F-4D97-AF65-F5344CB8AC3E}">
        <p14:creationId xmlns:p14="http://schemas.microsoft.com/office/powerpoint/2010/main" val="289672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DBF741-901C-4872-AAC4-CEE43B1AB221}" type="slidenum">
              <a:rPr lang="en-US" altLang="en-US" sz="1400"/>
              <a:pPr/>
              <a:t>107</a:t>
            </a:fld>
            <a:endParaRPr lang="en-US" altLang="en-US" sz="1400"/>
          </a:p>
        </p:txBody>
      </p:sp>
      <p:sp>
        <p:nvSpPr>
          <p:cNvPr id="111619" name="Rectangle 2"/>
          <p:cNvSpPr>
            <a:spLocks noGrp="1" noChangeArrowheads="1"/>
          </p:cNvSpPr>
          <p:nvPr>
            <p:ph type="title"/>
          </p:nvPr>
        </p:nvSpPr>
        <p:spPr>
          <a:xfrm>
            <a:off x="2132012" y="304800"/>
            <a:ext cx="7772400" cy="1428750"/>
          </a:xfrm>
          <a:noFill/>
        </p:spPr>
        <p:txBody>
          <a:bodyPr/>
          <a:lstStyle/>
          <a:p>
            <a:r>
              <a:rPr lang="en-US" altLang="en-US"/>
              <a:t>Pass Arguments to Invoke the Main Method</a:t>
            </a:r>
          </a:p>
        </p:txBody>
      </p:sp>
      <p:sp>
        <p:nvSpPr>
          <p:cNvPr id="111620" name="Rectangle 4"/>
          <p:cNvSpPr>
            <a:spLocks noGrp="1" noChangeArrowheads="1"/>
          </p:cNvSpPr>
          <p:nvPr>
            <p:ph type="body" idx="1"/>
          </p:nvPr>
        </p:nvSpPr>
        <p:spPr>
          <a:xfrm>
            <a:off x="2208212" y="1981200"/>
            <a:ext cx="7772400" cy="3790950"/>
          </a:xfrm>
        </p:spPr>
        <p:txBody>
          <a:bodyPr/>
          <a:lstStyle/>
          <a:p>
            <a:pPr>
              <a:buFont typeface="Monotype Sorts" pitchFamily="2" charset="2"/>
              <a:buNone/>
            </a:pPr>
            <a:endParaRPr lang="en-US" altLang="en-US" smtClean="0"/>
          </a:p>
        </p:txBody>
      </p:sp>
    </p:spTree>
    <p:extLst>
      <p:ext uri="{BB962C8B-B14F-4D97-AF65-F5344CB8AC3E}">
        <p14:creationId xmlns:p14="http://schemas.microsoft.com/office/powerpoint/2010/main" val="122183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noFill/>
        </p:spPr>
        <p:txBody>
          <a:bodyPr>
            <a:normAutofit/>
          </a:bodyPr>
          <a:lstStyle/>
          <a:p>
            <a:r>
              <a:rPr lang="en-US" altLang="en-US"/>
              <a:t>Main Method Is Just a Regular Method</a:t>
            </a:r>
          </a:p>
        </p:txBody>
      </p:sp>
      <p:sp>
        <p:nvSpPr>
          <p:cNvPr id="112646" name="Rectangle 7"/>
          <p:cNvSpPr>
            <a:spLocks noGrp="1" noChangeArrowheads="1"/>
          </p:cNvSpPr>
          <p:nvPr>
            <p:ph idx="1"/>
          </p:nvPr>
        </p:nvSpPr>
        <p:spPr>
          <a:noFill/>
        </p:spPr>
        <p:txBody>
          <a:bodyPr/>
          <a:lstStyle/>
          <a:p>
            <a:pPr marL="0" indent="0">
              <a:buNone/>
            </a:pPr>
            <a:r>
              <a:rPr lang="en-US" altLang="en-US" smtClean="0"/>
              <a:t>You can call a regular method by passing actual parameters. Can you pass arguments to </a:t>
            </a:r>
            <a:r>
              <a:rPr lang="en-US" altLang="en-US" u="sng" smtClean="0"/>
              <a:t>main</a:t>
            </a:r>
            <a:r>
              <a:rPr lang="en-US" altLang="en-US" smtClean="0"/>
              <a:t>? Of course, yes. For example, the main method in class </a:t>
            </a:r>
            <a:r>
              <a:rPr lang="en-US" altLang="en-US" u="sng" smtClean="0"/>
              <a:t>B</a:t>
            </a:r>
            <a:r>
              <a:rPr lang="en-US" altLang="en-US" smtClean="0"/>
              <a:t> is invoked by a method in </a:t>
            </a:r>
            <a:r>
              <a:rPr lang="en-US" altLang="en-US" u="sng" smtClean="0"/>
              <a:t>A</a:t>
            </a:r>
            <a:r>
              <a:rPr lang="en-US" altLang="en-US" smtClean="0"/>
              <a:t>, as shown below:</a:t>
            </a:r>
          </a:p>
        </p:txBody>
      </p:sp>
      <p:sp>
        <p:nvSpPr>
          <p:cNvPr id="11264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BF723C-2FE0-444C-89A1-63633C161CAE}" type="slidenum">
              <a:rPr lang="en-US" altLang="en-US" sz="1400"/>
              <a:pPr/>
              <a:t>108</a:t>
            </a:fld>
            <a:endParaRPr lang="en-US" altLang="en-US" sz="1400"/>
          </a:p>
        </p:txBody>
      </p:sp>
      <p:sp>
        <p:nvSpPr>
          <p:cNvPr id="112644" name="Rectangle 6"/>
          <p:cNvSpPr>
            <a:spLocks noChangeArrowheads="1"/>
          </p:cNvSpPr>
          <p:nvPr/>
        </p:nvSpPr>
        <p:spPr bwMode="auto">
          <a:xfrm>
            <a:off x="1522413" y="27076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645" name="Object 5"/>
          <p:cNvGraphicFramePr>
            <a:graphicFrameLocks noChangeAspect="1"/>
          </p:cNvGraphicFramePr>
          <p:nvPr/>
        </p:nvGraphicFramePr>
        <p:xfrm>
          <a:off x="1752601" y="4191000"/>
          <a:ext cx="8910637" cy="1506538"/>
        </p:xfrm>
        <a:graphic>
          <a:graphicData uri="http://schemas.openxmlformats.org/presentationml/2006/ole">
            <mc:AlternateContent xmlns:mc="http://schemas.openxmlformats.org/markup-compatibility/2006">
              <mc:Choice xmlns:v="urn:schemas-microsoft-com:vml" Requires="v">
                <p:oleObj spid="_x0000_s118803" name="Picture" r:id="rId3" imgW="6019800" imgH="1016000" progId="Word.Picture.8">
                  <p:embed/>
                </p:oleObj>
              </mc:Choice>
              <mc:Fallback>
                <p:oleObj name="Picture" r:id="rId3" imgW="6019800" imgH="1016000" progId="Word.Picture.8">
                  <p:embed/>
                  <p:pic>
                    <p:nvPicPr>
                      <p:cNvPr id="1126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4191000"/>
                        <a:ext cx="891063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53916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noFill/>
        </p:spPr>
        <p:txBody>
          <a:bodyPr/>
          <a:lstStyle/>
          <a:p>
            <a:r>
              <a:rPr lang="en-US" altLang="en-US" smtClean="0"/>
              <a:t>Command-Line Parameters</a:t>
            </a:r>
          </a:p>
        </p:txBody>
      </p:sp>
      <p:sp>
        <p:nvSpPr>
          <p:cNvPr id="113668" name="Rectangle 3"/>
          <p:cNvSpPr>
            <a:spLocks noGrp="1" noChangeArrowheads="1"/>
          </p:cNvSpPr>
          <p:nvPr>
            <p:ph idx="1"/>
          </p:nvPr>
        </p:nvSpPr>
        <p:spPr>
          <a:noFill/>
        </p:spPr>
        <p:txBody>
          <a:bodyPr>
            <a:normAutofit/>
          </a:bodyPr>
          <a:lstStyle/>
          <a:p>
            <a:pPr>
              <a:buFont typeface="Monotype Sorts" pitchFamily="2" charset="2"/>
              <a:buNone/>
            </a:pPr>
            <a:r>
              <a:rPr lang="en-US" altLang="en-US" sz="2800" b="1">
                <a:latin typeface="Courier New" panose="02070309020205020404" pitchFamily="49" charset="0"/>
              </a:rPr>
              <a:t>class TestMain {	</a:t>
            </a:r>
          </a:p>
          <a:p>
            <a:pPr>
              <a:buFont typeface="Monotype Sorts" pitchFamily="2" charset="2"/>
              <a:buNone/>
            </a:pPr>
            <a:r>
              <a:rPr lang="en-US" altLang="en-US" sz="2800" b="1">
                <a:latin typeface="Courier New" panose="02070309020205020404" pitchFamily="49" charset="0"/>
              </a:rPr>
              <a:t>  public static void main(String[] args) { </a:t>
            </a:r>
          </a:p>
          <a:p>
            <a:pPr>
              <a:buFont typeface="Monotype Sorts" pitchFamily="2" charset="2"/>
              <a:buNone/>
            </a:pPr>
            <a:r>
              <a:rPr lang="en-US" altLang="en-US" sz="2800" b="1">
                <a:latin typeface="Courier New" panose="02070309020205020404" pitchFamily="49" charset="0"/>
              </a:rPr>
              <a:t>  ... </a:t>
            </a:r>
          </a:p>
          <a:p>
            <a:pPr>
              <a:buFont typeface="Monotype Sorts" pitchFamily="2" charset="2"/>
              <a:buNone/>
            </a:pPr>
            <a:r>
              <a:rPr lang="en-US" altLang="en-US" sz="2800" b="1">
                <a:latin typeface="Courier New" panose="02070309020205020404" pitchFamily="49" charset="0"/>
              </a:rPr>
              <a:t>  }</a:t>
            </a:r>
          </a:p>
          <a:p>
            <a:pPr>
              <a:buFont typeface="Monotype Sorts" pitchFamily="2" charset="2"/>
              <a:buNone/>
            </a:pPr>
            <a:r>
              <a:rPr lang="en-US" altLang="en-US" sz="2800" b="1">
                <a:latin typeface="Courier New" panose="02070309020205020404" pitchFamily="49" charset="0"/>
              </a:rPr>
              <a:t>}</a:t>
            </a:r>
          </a:p>
          <a:p>
            <a:pPr>
              <a:buFont typeface="Monotype Sorts" pitchFamily="2" charset="2"/>
              <a:buNone/>
            </a:pPr>
            <a:endParaRPr lang="en-US" altLang="en-US" sz="2800" b="1">
              <a:latin typeface="Courier New" panose="02070309020205020404" pitchFamily="49" charset="0"/>
            </a:endParaRPr>
          </a:p>
          <a:p>
            <a:pPr>
              <a:buFont typeface="Monotype Sorts" pitchFamily="2" charset="2"/>
              <a:buNone/>
            </a:pPr>
            <a:r>
              <a:rPr lang="en-US" altLang="en-US" sz="2800" b="1">
                <a:latin typeface="Courier New" panose="02070309020205020404" pitchFamily="49" charset="0"/>
              </a:rPr>
              <a:t>java TestMain arg0 arg1 arg2 ... argn</a:t>
            </a:r>
          </a:p>
          <a:p>
            <a:pPr>
              <a:buFont typeface="Monotype Sorts" pitchFamily="2" charset="2"/>
              <a:buNone/>
            </a:pPr>
            <a:endParaRPr lang="en-US" altLang="en-US" sz="2800" b="1"/>
          </a:p>
        </p:txBody>
      </p:sp>
      <p:sp>
        <p:nvSpPr>
          <p:cNvPr id="11366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312035-DD04-4143-A2FB-5FC5C1212226}" type="slidenum">
              <a:rPr lang="en-US" altLang="en-US" sz="1400"/>
              <a:pPr/>
              <a:t>109</a:t>
            </a:fld>
            <a:endParaRPr lang="en-US" altLang="en-US" sz="1400"/>
          </a:p>
        </p:txBody>
      </p:sp>
    </p:spTree>
    <p:extLst>
      <p:ext uri="{BB962C8B-B14F-4D97-AF65-F5344CB8AC3E}">
        <p14:creationId xmlns:p14="http://schemas.microsoft.com/office/powerpoint/2010/main" val="230273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p:spPr>
        <p:txBody>
          <a:bodyPr>
            <a:normAutofit/>
          </a:bodyPr>
          <a:lstStyle/>
          <a:p>
            <a:r>
              <a:rPr lang="en-US" altLang="en-US" smtClean="0"/>
              <a:t>Using Indexed Variables</a:t>
            </a:r>
          </a:p>
        </p:txBody>
      </p:sp>
      <p:sp>
        <p:nvSpPr>
          <p:cNvPr id="13316" name="Rectangle 3"/>
          <p:cNvSpPr>
            <a:spLocks noGrp="1" noChangeArrowheads="1"/>
          </p:cNvSpPr>
          <p:nvPr>
            <p:ph idx="1"/>
          </p:nvPr>
        </p:nvSpPr>
        <p:spPr>
          <a:noFill/>
        </p:spPr>
        <p:txBody>
          <a:bodyPr/>
          <a:lstStyle/>
          <a:p>
            <a:pPr marL="0" indent="0" algn="just">
              <a:buNone/>
            </a:pPr>
            <a:r>
              <a:rPr lang="en-US" altLang="en-US" sz="3400">
                <a:cs typeface="Courier New" panose="02070309020205020404" pitchFamily="49" charset="0"/>
              </a:rPr>
              <a:t>After an array is created, an indexed variable can be used in the same way as a regular variable. For example, the following code adds the value in myList[0] and myList[1] to myList[2].</a:t>
            </a:r>
          </a:p>
          <a:p>
            <a:pPr marL="0" indent="0" algn="just">
              <a:buNone/>
            </a:pPr>
            <a:endParaRPr lang="en-US" altLang="en-US" sz="3400">
              <a:cs typeface="Courier New" panose="02070309020205020404" pitchFamily="49" charset="0"/>
            </a:endParaRPr>
          </a:p>
          <a:p>
            <a:pPr lvl="1" algn="just">
              <a:buFontTx/>
              <a:buNone/>
            </a:pPr>
            <a:r>
              <a:rPr lang="en-US" altLang="en-US" sz="2600">
                <a:latin typeface="Courier New" panose="02070309020205020404" pitchFamily="49" charset="0"/>
                <a:cs typeface="Courier New" panose="02070309020205020404" pitchFamily="49" charset="0"/>
              </a:rPr>
              <a:t>myList[2] = myList[0] + myList[1];</a:t>
            </a:r>
            <a:endParaRPr lang="en-US" altLang="en-US" sz="2600">
              <a:cs typeface="Courier New" panose="02070309020205020404" pitchFamily="49" charset="0"/>
            </a:endParaRPr>
          </a:p>
        </p:txBody>
      </p:sp>
      <p:sp>
        <p:nvSpPr>
          <p:cNvPr id="1331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513893-6897-419C-B361-972FBE5FE678}" type="slidenum">
              <a:rPr lang="en-US" altLang="en-US" sz="1400"/>
              <a:pPr/>
              <a:t>11</a:t>
            </a:fld>
            <a:endParaRPr lang="en-US" altLang="en-US" sz="1400"/>
          </a:p>
        </p:txBody>
      </p:sp>
    </p:spTree>
    <p:extLst>
      <p:ext uri="{BB962C8B-B14F-4D97-AF65-F5344CB8AC3E}">
        <p14:creationId xmlns:p14="http://schemas.microsoft.com/office/powerpoint/2010/main" val="1527264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noFill/>
        </p:spPr>
        <p:txBody>
          <a:bodyPr>
            <a:normAutofit/>
          </a:bodyPr>
          <a:lstStyle/>
          <a:p>
            <a:r>
              <a:rPr lang="en-US" altLang="en-US" smtClean="0"/>
              <a:t>Processing</a:t>
            </a:r>
            <a:br>
              <a:rPr lang="en-US" altLang="en-US" smtClean="0"/>
            </a:br>
            <a:r>
              <a:rPr lang="en-US" altLang="en-US" smtClean="0"/>
              <a:t>Command-Line Parameters</a:t>
            </a:r>
            <a:endParaRPr lang="en-US" altLang="en-US" sz="3600"/>
          </a:p>
        </p:txBody>
      </p:sp>
      <p:sp>
        <p:nvSpPr>
          <p:cNvPr id="114692" name="Rectangle 3"/>
          <p:cNvSpPr>
            <a:spLocks noGrp="1" noChangeArrowheads="1"/>
          </p:cNvSpPr>
          <p:nvPr>
            <p:ph idx="1"/>
          </p:nvPr>
        </p:nvSpPr>
        <p:spPr>
          <a:noFill/>
        </p:spPr>
        <p:txBody>
          <a:bodyPr/>
          <a:lstStyle/>
          <a:p>
            <a:pPr marL="0" indent="0">
              <a:buNone/>
            </a:pPr>
            <a:r>
              <a:rPr lang="en-US" altLang="en-US" sz="3000"/>
              <a:t>In the main method, get the arguments from </a:t>
            </a:r>
            <a:r>
              <a:rPr lang="en-US" altLang="en-US" sz="2800">
                <a:latin typeface="Courier New" panose="02070309020205020404" pitchFamily="49" charset="0"/>
              </a:rPr>
              <a:t>args[0], args[1], ..., args[n]</a:t>
            </a:r>
            <a:r>
              <a:rPr lang="en-US" altLang="en-US" sz="3000"/>
              <a:t>, which corresponds to </a:t>
            </a:r>
            <a:r>
              <a:rPr lang="en-US" altLang="en-US" sz="2800">
                <a:latin typeface="Courier New" panose="02070309020205020404" pitchFamily="49" charset="0"/>
              </a:rPr>
              <a:t>arg0, arg1, ..., argn</a:t>
            </a:r>
            <a:r>
              <a:rPr lang="en-US" altLang="en-US" sz="3000"/>
              <a:t> in the command line.</a:t>
            </a:r>
          </a:p>
        </p:txBody>
      </p:sp>
      <p:sp>
        <p:nvSpPr>
          <p:cNvPr id="11469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BF42C9-CF54-48BE-AFAF-838B971D8B1F}" type="slidenum">
              <a:rPr lang="en-US" altLang="en-US" sz="1400"/>
              <a:pPr/>
              <a:t>110</a:t>
            </a:fld>
            <a:endParaRPr lang="en-US" altLang="en-US" sz="1400"/>
          </a:p>
        </p:txBody>
      </p:sp>
    </p:spTree>
    <p:extLst>
      <p:ext uri="{BB962C8B-B14F-4D97-AF65-F5344CB8AC3E}">
        <p14:creationId xmlns:p14="http://schemas.microsoft.com/office/powerpoint/2010/main" val="240949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p:txBody>
          <a:bodyPr/>
          <a:lstStyle/>
          <a:p>
            <a:r>
              <a:rPr lang="en-US" altLang="en-US" smtClean="0"/>
              <a:t>Problem: </a:t>
            </a:r>
            <a:r>
              <a:rPr lang="en-US" altLang="en-US"/>
              <a:t>Calculator</a:t>
            </a:r>
            <a:endParaRPr lang="en-US" altLang="en-US" u="sng" smtClean="0">
              <a:latin typeface="Book Antiqua" panose="02040602050305030304" pitchFamily="18" charset="0"/>
            </a:endParaRPr>
          </a:p>
        </p:txBody>
      </p:sp>
      <p:sp>
        <p:nvSpPr>
          <p:cNvPr id="115716" name="Rectangle 3"/>
          <p:cNvSpPr>
            <a:spLocks noGrp="1" noChangeArrowheads="1"/>
          </p:cNvSpPr>
          <p:nvPr>
            <p:ph idx="1"/>
          </p:nvPr>
        </p:nvSpPr>
        <p:spPr/>
        <p:txBody>
          <a:bodyPr/>
          <a:lstStyle/>
          <a:p>
            <a:r>
              <a:rPr lang="en-US" altLang="en-US" sz="3000"/>
              <a:t>Objective: Write a program that will perform binary operations on integers.  The program receives three parameters: an operator and two integers.</a:t>
            </a:r>
            <a:r>
              <a:rPr lang="en-US" altLang="en-US" smtClean="0"/>
              <a:t> </a:t>
            </a:r>
          </a:p>
        </p:txBody>
      </p:sp>
      <p:sp>
        <p:nvSpPr>
          <p:cNvPr id="11571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49E49A-F2A1-40C8-B2C6-7C2CC38C139F}" type="slidenum">
              <a:rPr lang="en-US" altLang="en-US" sz="1400"/>
              <a:pPr/>
              <a:t>111</a:t>
            </a:fld>
            <a:endParaRPr lang="en-US" altLang="en-US" sz="1400"/>
          </a:p>
        </p:txBody>
      </p:sp>
      <p:sp>
        <p:nvSpPr>
          <p:cNvPr id="292868" name="AutoShape 4">
            <a:hlinkClick r:id="" action="ppaction://noaction" highlightClick="1"/>
          </p:cNvPr>
          <p:cNvSpPr>
            <a:spLocks noChangeArrowheads="1"/>
          </p:cNvSpPr>
          <p:nvPr/>
        </p:nvSpPr>
        <p:spPr bwMode="auto">
          <a:xfrm>
            <a:off x="2606675" y="4338638"/>
            <a:ext cx="2209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2" action="ppaction://program"/>
              </a:rPr>
              <a:t>Calculator</a:t>
            </a:r>
            <a:endParaRPr lang="en-US" dirty="0">
              <a:solidFill>
                <a:schemeClr val="accent1"/>
              </a:solidFill>
            </a:endParaRPr>
          </a:p>
        </p:txBody>
      </p:sp>
      <p:sp>
        <p:nvSpPr>
          <p:cNvPr id="115718" name="Text Box 6"/>
          <p:cNvSpPr txBox="1">
            <a:spLocks noChangeArrowheads="1"/>
          </p:cNvSpPr>
          <p:nvPr/>
        </p:nvSpPr>
        <p:spPr bwMode="auto">
          <a:xfrm>
            <a:off x="4968875" y="3881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java Calculator 2 + 3</a:t>
            </a:r>
          </a:p>
        </p:txBody>
      </p:sp>
      <p:sp>
        <p:nvSpPr>
          <p:cNvPr id="115719" name="Text Box 8"/>
          <p:cNvSpPr txBox="1">
            <a:spLocks noChangeArrowheads="1"/>
          </p:cNvSpPr>
          <p:nvPr/>
        </p:nvSpPr>
        <p:spPr bwMode="auto">
          <a:xfrm>
            <a:off x="4968875" y="44148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java Calculator 2 - 3</a:t>
            </a:r>
          </a:p>
        </p:txBody>
      </p:sp>
      <p:sp>
        <p:nvSpPr>
          <p:cNvPr id="115720" name="AutoShape 9">
            <a:hlinkClick r:id="rId3" action="ppaction://program" highlightClick="1"/>
          </p:cNvPr>
          <p:cNvSpPr>
            <a:spLocks noChangeArrowheads="1"/>
          </p:cNvSpPr>
          <p:nvPr/>
        </p:nvSpPr>
        <p:spPr bwMode="auto">
          <a:xfrm>
            <a:off x="2835275" y="5024438"/>
            <a:ext cx="1676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115721" name="Text Box 10"/>
          <p:cNvSpPr txBox="1">
            <a:spLocks noChangeArrowheads="1"/>
          </p:cNvSpPr>
          <p:nvPr/>
        </p:nvSpPr>
        <p:spPr bwMode="auto">
          <a:xfrm>
            <a:off x="4892675" y="49482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java Calculator 2 / 3</a:t>
            </a:r>
          </a:p>
        </p:txBody>
      </p:sp>
      <p:sp>
        <p:nvSpPr>
          <p:cNvPr id="115722" name="Text Box 11"/>
          <p:cNvSpPr txBox="1">
            <a:spLocks noChangeArrowheads="1"/>
          </p:cNvSpPr>
          <p:nvPr/>
        </p:nvSpPr>
        <p:spPr bwMode="auto">
          <a:xfrm>
            <a:off x="4892675" y="540543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java Calculator 2 . 3</a:t>
            </a:r>
          </a:p>
        </p:txBody>
      </p:sp>
      <p:sp>
        <p:nvSpPr>
          <p:cNvPr id="115723" name="AutoShape 12">
            <a:hlinkClick r:id="rId4" highlightClick="1"/>
          </p:cNvPr>
          <p:cNvSpPr>
            <a:spLocks noChangeArrowheads="1"/>
          </p:cNvSpPr>
          <p:nvPr/>
        </p:nvSpPr>
        <p:spPr bwMode="auto">
          <a:xfrm>
            <a:off x="2073275" y="43386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415292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p:spPr>
        <p:txBody>
          <a:bodyPr/>
          <a:lstStyle/>
          <a:p>
            <a:r>
              <a:rPr lang="en-US" altLang="en-US" smtClean="0"/>
              <a:t>Array Initializers</a:t>
            </a:r>
          </a:p>
        </p:txBody>
      </p:sp>
      <p:sp>
        <p:nvSpPr>
          <p:cNvPr id="14340" name="Rectangle 3"/>
          <p:cNvSpPr>
            <a:spLocks noGrp="1" noChangeArrowheads="1"/>
          </p:cNvSpPr>
          <p:nvPr>
            <p:ph idx="1"/>
          </p:nvPr>
        </p:nvSpPr>
        <p:spPr>
          <a:noFill/>
        </p:spPr>
        <p:txBody>
          <a:bodyPr/>
          <a:lstStyle/>
          <a:p>
            <a:pPr>
              <a:spcBef>
                <a:spcPct val="100000"/>
              </a:spcBef>
            </a:pPr>
            <a:r>
              <a:rPr lang="en-US" altLang="en-US" sz="3400"/>
              <a:t>Declaring, creating, initializing in one step:</a:t>
            </a:r>
            <a:endParaRPr lang="en-US" altLang="en-US" sz="3600"/>
          </a:p>
          <a:p>
            <a:pPr>
              <a:spcBef>
                <a:spcPct val="50000"/>
              </a:spcBef>
              <a:buFont typeface="Monotype Sorts" pitchFamily="2" charset="2"/>
              <a:buNone/>
            </a:pPr>
            <a:r>
              <a:rPr lang="en-US" altLang="en-US" sz="2800">
                <a:latin typeface="Courier New" panose="02070309020205020404" pitchFamily="49" charset="0"/>
              </a:rPr>
              <a:t>	</a:t>
            </a:r>
            <a:r>
              <a:rPr lang="en-US" altLang="en-US" sz="2800" b="1">
                <a:latin typeface="Courier New" panose="02070309020205020404" pitchFamily="49" charset="0"/>
              </a:rPr>
              <a:t>double[] myList = {1.9, 2.9, 3.4, 3.5};</a:t>
            </a:r>
          </a:p>
          <a:p>
            <a:pPr>
              <a:spcBef>
                <a:spcPct val="50000"/>
              </a:spcBef>
              <a:buFont typeface="Monotype Sorts" pitchFamily="2" charset="2"/>
              <a:buNone/>
            </a:pPr>
            <a:r>
              <a:rPr lang="en-US" altLang="en-US" sz="3600"/>
              <a:t>This shorthand syntax must be in one statement.</a:t>
            </a:r>
          </a:p>
        </p:txBody>
      </p:sp>
      <p:sp>
        <p:nvSpPr>
          <p:cNvPr id="1433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988A26-2568-4A35-8144-E4F7FE5DDDA6}" type="slidenum">
              <a:rPr lang="en-US" altLang="en-US" sz="1400"/>
              <a:pPr/>
              <a:t>12</a:t>
            </a:fld>
            <a:endParaRPr lang="en-US" altLang="en-US" sz="1400"/>
          </a:p>
        </p:txBody>
      </p:sp>
    </p:spTree>
    <p:extLst>
      <p:ext uri="{BB962C8B-B14F-4D97-AF65-F5344CB8AC3E}">
        <p14:creationId xmlns:p14="http://schemas.microsoft.com/office/powerpoint/2010/main" val="26989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a:normAutofit/>
          </a:bodyPr>
          <a:lstStyle/>
          <a:p>
            <a:r>
              <a:rPr lang="en-US" altLang="en-US"/>
              <a:t>Declaring, creating, initializing Using the Shorthand Notation</a:t>
            </a:r>
          </a:p>
        </p:txBody>
      </p:sp>
      <p:sp>
        <p:nvSpPr>
          <p:cNvPr id="15364" name="Rectangle 3"/>
          <p:cNvSpPr>
            <a:spLocks noGrp="1" noChangeArrowheads="1"/>
          </p:cNvSpPr>
          <p:nvPr>
            <p:ph idx="1"/>
          </p:nvPr>
        </p:nvSpPr>
        <p:spPr>
          <a:noFill/>
        </p:spPr>
        <p:txBody>
          <a:bodyPr/>
          <a:lstStyle/>
          <a:p>
            <a:pPr marL="0" indent="0">
              <a:spcBef>
                <a:spcPct val="50000"/>
              </a:spcBef>
              <a:buNone/>
            </a:pPr>
            <a:r>
              <a:rPr lang="en-US" altLang="en-US">
                <a:latin typeface="Courier New" panose="02070309020205020404" pitchFamily="49" charset="0"/>
              </a:rPr>
              <a:t>double[] myList = {1.9, 2.9, 3.4, 3.5};</a:t>
            </a:r>
          </a:p>
          <a:p>
            <a:pPr marL="0" indent="0">
              <a:spcBef>
                <a:spcPct val="50000"/>
              </a:spcBef>
              <a:buNone/>
            </a:pPr>
            <a:r>
              <a:rPr lang="en-US" altLang="en-US" smtClean="0">
                <a:cs typeface="Times New Roman" panose="02020603050405020304" pitchFamily="18" charset="0"/>
              </a:rPr>
              <a:t>This shorthand notation is equivalent to the following statements:</a:t>
            </a:r>
          </a:p>
          <a:p>
            <a:pPr marL="0" indent="0">
              <a:spcBef>
                <a:spcPct val="50000"/>
              </a:spcBef>
              <a:buNone/>
            </a:pPr>
            <a:r>
              <a:rPr lang="en-US" altLang="en-US">
                <a:latin typeface="Courier New" panose="02070309020205020404" pitchFamily="49" charset="0"/>
              </a:rPr>
              <a:t>double[] myList = new double[4];</a:t>
            </a:r>
          </a:p>
          <a:p>
            <a:pPr marL="0" indent="0">
              <a:spcBef>
                <a:spcPct val="50000"/>
              </a:spcBef>
              <a:buNone/>
            </a:pPr>
            <a:r>
              <a:rPr lang="en-US" altLang="en-US">
                <a:latin typeface="Courier New" panose="02070309020205020404" pitchFamily="49" charset="0"/>
              </a:rPr>
              <a:t>myList[0] = 1.9;</a:t>
            </a:r>
          </a:p>
          <a:p>
            <a:pPr marL="0" indent="0">
              <a:spcBef>
                <a:spcPct val="50000"/>
              </a:spcBef>
              <a:buNone/>
            </a:pPr>
            <a:r>
              <a:rPr lang="en-US" altLang="en-US">
                <a:latin typeface="Courier New" panose="02070309020205020404" pitchFamily="49" charset="0"/>
              </a:rPr>
              <a:t>myList[1] = 2.9;</a:t>
            </a:r>
          </a:p>
          <a:p>
            <a:pPr marL="0" indent="0">
              <a:spcBef>
                <a:spcPct val="50000"/>
              </a:spcBef>
              <a:buNone/>
            </a:pPr>
            <a:r>
              <a:rPr lang="en-US" altLang="en-US">
                <a:latin typeface="Courier New" panose="02070309020205020404" pitchFamily="49" charset="0"/>
              </a:rPr>
              <a:t>myList[2] = 3.4;</a:t>
            </a:r>
          </a:p>
          <a:p>
            <a:pPr marL="0" indent="0">
              <a:spcBef>
                <a:spcPct val="50000"/>
              </a:spcBef>
              <a:buNone/>
            </a:pPr>
            <a:r>
              <a:rPr lang="en-US" altLang="en-US">
                <a:latin typeface="Courier New" panose="02070309020205020404" pitchFamily="49" charset="0"/>
              </a:rPr>
              <a:t>myList[3] = 3.5; </a:t>
            </a:r>
          </a:p>
        </p:txBody>
      </p:sp>
      <p:sp>
        <p:nvSpPr>
          <p:cNvPr id="1536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50A504-B0AF-487E-AC27-85F2F21F6B8B}" type="slidenum">
              <a:rPr lang="en-US" altLang="en-US" sz="1400"/>
              <a:pPr/>
              <a:t>13</a:t>
            </a:fld>
            <a:endParaRPr lang="en-US" altLang="en-US" sz="1400"/>
          </a:p>
        </p:txBody>
      </p:sp>
    </p:spTree>
    <p:extLst>
      <p:ext uri="{BB962C8B-B14F-4D97-AF65-F5344CB8AC3E}">
        <p14:creationId xmlns:p14="http://schemas.microsoft.com/office/powerpoint/2010/main" val="4075790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a:lstStyle/>
          <a:p>
            <a:r>
              <a:rPr lang="en-US" altLang="en-US" sz="4800">
                <a:cs typeface="Times New Roman" panose="02020603050405020304" pitchFamily="18" charset="0"/>
              </a:rPr>
              <a:t>CAUTION</a:t>
            </a:r>
            <a:endParaRPr lang="en-US" altLang="en-US"/>
          </a:p>
        </p:txBody>
      </p:sp>
      <p:sp>
        <p:nvSpPr>
          <p:cNvPr id="16388" name="Rectangle 3"/>
          <p:cNvSpPr>
            <a:spLocks noGrp="1" noChangeArrowheads="1"/>
          </p:cNvSpPr>
          <p:nvPr>
            <p:ph idx="1"/>
          </p:nvPr>
        </p:nvSpPr>
        <p:spPr>
          <a:noFill/>
        </p:spPr>
        <p:txBody>
          <a:bodyPr>
            <a:normAutofit fontScale="92500"/>
          </a:bodyPr>
          <a:lstStyle/>
          <a:p>
            <a:pPr marL="0" indent="0">
              <a:spcBef>
                <a:spcPct val="50000"/>
              </a:spcBef>
              <a:buNone/>
            </a:pPr>
            <a:r>
              <a:rPr lang="en-US" altLang="en-US" sz="4400">
                <a:cs typeface="Times New Roman" panose="02020603050405020304"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smtClean="0"/>
              <a:t>double[] myList;</a:t>
            </a:r>
          </a:p>
          <a:p>
            <a:pPr lvl="1">
              <a:lnSpc>
                <a:spcPct val="90000"/>
              </a:lnSpc>
              <a:spcBef>
                <a:spcPct val="50000"/>
              </a:spcBef>
              <a:buFontTx/>
              <a:buNone/>
            </a:pPr>
            <a:r>
              <a:rPr lang="en-US" altLang="en-US" smtClean="0"/>
              <a:t>myList = {1.9, 2.9, 3.4, 3.5};</a:t>
            </a:r>
            <a:r>
              <a:rPr lang="en-US" altLang="en-US" sz="4000"/>
              <a:t> </a:t>
            </a:r>
          </a:p>
        </p:txBody>
      </p:sp>
      <p:sp>
        <p:nvSpPr>
          <p:cNvPr id="1638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B52F2A-C3D2-4CEE-BB29-E1A3A462B396}" type="slidenum">
              <a:rPr lang="en-US" altLang="en-US" sz="1400"/>
              <a:pPr/>
              <a:t>14</a:t>
            </a:fld>
            <a:endParaRPr lang="en-US" altLang="en-US" sz="1400"/>
          </a:p>
        </p:txBody>
      </p:sp>
    </p:spTree>
    <p:extLst>
      <p:ext uri="{BB962C8B-B14F-4D97-AF65-F5344CB8AC3E}">
        <p14:creationId xmlns:p14="http://schemas.microsoft.com/office/powerpoint/2010/main" val="216401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noFill/>
        </p:spPr>
        <p:txBody>
          <a:bodyPr>
            <a:normAutofit/>
          </a:bodyPr>
          <a:lstStyle/>
          <a:p>
            <a:r>
              <a:rPr lang="en-US" altLang="en-US"/>
              <a:t>Trace Program with Arrays</a:t>
            </a:r>
          </a:p>
        </p:txBody>
      </p:sp>
      <p:sp>
        <p:nvSpPr>
          <p:cNvPr id="21508"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1741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92638A-74D8-44AD-83DC-F9179D35E038}" type="slidenum">
              <a:rPr lang="en-US" altLang="en-US" sz="1400"/>
              <a:pPr/>
              <a:t>15</a:t>
            </a:fld>
            <a:endParaRPr lang="en-US" altLang="en-US" sz="1400"/>
          </a:p>
        </p:txBody>
      </p:sp>
      <p:sp>
        <p:nvSpPr>
          <p:cNvPr id="331781" name="AutoShape 5"/>
          <p:cNvSpPr>
            <a:spLocks noChangeArrowheads="1"/>
          </p:cNvSpPr>
          <p:nvPr/>
        </p:nvSpPr>
        <p:spPr bwMode="auto">
          <a:xfrm>
            <a:off x="6000008" y="1471613"/>
            <a:ext cx="4186237" cy="768350"/>
          </a:xfrm>
          <a:prstGeom prst="wedgeRoundRectCallout">
            <a:avLst>
              <a:gd name="adj1" fmla="val -71186"/>
              <a:gd name="adj2" fmla="val 12060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array variable values, create an array, and assign its reference to values</a:t>
            </a:r>
          </a:p>
        </p:txBody>
      </p:sp>
      <p:sp>
        <p:nvSpPr>
          <p:cNvPr id="17414" name="Rectangle 6"/>
          <p:cNvSpPr>
            <a:spLocks noChangeArrowheads="1"/>
          </p:cNvSpPr>
          <p:nvPr/>
        </p:nvSpPr>
        <p:spPr bwMode="auto">
          <a:xfrm>
            <a:off x="1485900" y="2800672"/>
            <a:ext cx="396240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Rectangle 8"/>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7416" name="Object 7"/>
          <p:cNvGraphicFramePr>
            <a:graphicFrameLocks noChangeAspect="1"/>
          </p:cNvGraphicFramePr>
          <p:nvPr/>
        </p:nvGraphicFramePr>
        <p:xfrm>
          <a:off x="7361238" y="2046289"/>
          <a:ext cx="1958975" cy="2098675"/>
        </p:xfrm>
        <a:graphic>
          <a:graphicData uri="http://schemas.openxmlformats.org/presentationml/2006/ole">
            <mc:AlternateContent xmlns:mc="http://schemas.openxmlformats.org/markup-compatibility/2006">
              <mc:Choice xmlns:v="urn:schemas-microsoft-com:vml" Requires="v">
                <p:oleObj spid="_x0000_s97299" name="Picture" r:id="rId3" imgW="1600572" imgH="1711756" progId="Word.Picture.8">
                  <p:embed/>
                </p:oleObj>
              </mc:Choice>
              <mc:Fallback>
                <p:oleObj name="Picture" r:id="rId3" imgW="1600572" imgH="1711756" progId="Word.Picture.8">
                  <p:embed/>
                  <p:pic>
                    <p:nvPicPr>
                      <p:cNvPr id="1741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6289"/>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17418" name="Line 10"/>
          <p:cNvSpPr>
            <a:spLocks noChangeShapeType="1"/>
          </p:cNvSpPr>
          <p:nvPr/>
        </p:nvSpPr>
        <p:spPr bwMode="auto">
          <a:xfrm flipV="1">
            <a:off x="5448300" y="2924944"/>
            <a:ext cx="2402468" cy="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55408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1781"/>
                                        </p:tgtEl>
                                        <p:attrNameLst>
                                          <p:attrName>style.visibility</p:attrName>
                                        </p:attrNameLst>
                                      </p:cBhvr>
                                      <p:to>
                                        <p:strVal val="visible"/>
                                      </p:to>
                                    </p:set>
                                    <p:anim calcmode="lin" valueType="num">
                                      <p:cBhvr additive="base">
                                        <p:cTn id="7" dur="500" fill="hold"/>
                                        <p:tgtEl>
                                          <p:spTgt spid="331781"/>
                                        </p:tgtEl>
                                        <p:attrNameLst>
                                          <p:attrName>ppt_x</p:attrName>
                                        </p:attrNameLst>
                                      </p:cBhvr>
                                      <p:tavLst>
                                        <p:tav tm="0">
                                          <p:val>
                                            <p:strVal val="0-#ppt_w/2"/>
                                          </p:val>
                                        </p:tav>
                                        <p:tav tm="100000">
                                          <p:val>
                                            <p:strVal val="#ppt_x"/>
                                          </p:val>
                                        </p:tav>
                                      </p:tavLst>
                                    </p:anim>
                                    <p:anim calcmode="lin" valueType="num">
                                      <p:cBhvr additive="base">
                                        <p:cTn id="8" dur="500" fill="hold"/>
                                        <p:tgtEl>
                                          <p:spTgt spid="3317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a:normAutofit/>
          </a:bodyPr>
          <a:lstStyle/>
          <a:p>
            <a:r>
              <a:rPr lang="en-US" altLang="en-US"/>
              <a:t>Trace Program with Arrays</a:t>
            </a:r>
          </a:p>
        </p:txBody>
      </p:sp>
      <p:sp>
        <p:nvSpPr>
          <p:cNvPr id="22532"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1843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4F103D-950F-4EA0-B502-0B2028C6E058}" type="slidenum">
              <a:rPr lang="en-US" altLang="en-US" sz="1400"/>
              <a:pPr/>
              <a:t>16</a:t>
            </a:fld>
            <a:endParaRPr lang="en-US" altLang="en-US" sz="1400"/>
          </a:p>
        </p:txBody>
      </p:sp>
      <p:sp>
        <p:nvSpPr>
          <p:cNvPr id="349188" name="AutoShape 4"/>
          <p:cNvSpPr>
            <a:spLocks noChangeArrowheads="1"/>
          </p:cNvSpPr>
          <p:nvPr/>
        </p:nvSpPr>
        <p:spPr bwMode="auto">
          <a:xfrm>
            <a:off x="3444678" y="1394513"/>
            <a:ext cx="4186237" cy="384175"/>
          </a:xfrm>
          <a:prstGeom prst="wedgeRoundRectCallout">
            <a:avLst>
              <a:gd name="adj1" fmla="val -69870"/>
              <a:gd name="adj2" fmla="val 45082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becomes 1</a:t>
            </a:r>
          </a:p>
        </p:txBody>
      </p:sp>
      <p:sp>
        <p:nvSpPr>
          <p:cNvPr id="18438" name="Rectangle 5"/>
          <p:cNvSpPr>
            <a:spLocks noChangeArrowheads="1"/>
          </p:cNvSpPr>
          <p:nvPr/>
        </p:nvSpPr>
        <p:spPr bwMode="auto">
          <a:xfrm>
            <a:off x="2061964" y="3275701"/>
            <a:ext cx="8064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39"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8440" name="Object 7"/>
          <p:cNvGraphicFramePr>
            <a:graphicFrameLocks noChangeAspect="1"/>
          </p:cNvGraphicFramePr>
          <p:nvPr/>
        </p:nvGraphicFramePr>
        <p:xfrm>
          <a:off x="7361238" y="2238376"/>
          <a:ext cx="1958975" cy="2098675"/>
        </p:xfrm>
        <a:graphic>
          <a:graphicData uri="http://schemas.openxmlformats.org/presentationml/2006/ole">
            <mc:AlternateContent xmlns:mc="http://schemas.openxmlformats.org/markup-compatibility/2006">
              <mc:Choice xmlns:v="urn:schemas-microsoft-com:vml" Requires="v">
                <p:oleObj spid="_x0000_s98323" name="Picture" r:id="rId3" imgW="1600572" imgH="1711756" progId="Word.Picture.8">
                  <p:embed/>
                </p:oleObj>
              </mc:Choice>
              <mc:Fallback>
                <p:oleObj name="Picture" r:id="rId3" imgW="1600572" imgH="1711756" progId="Word.Picture.8">
                  <p:embed/>
                  <p:pic>
                    <p:nvPicPr>
                      <p:cNvPr id="1844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238376"/>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1"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218718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0-#ppt_w/2"/>
                                          </p:val>
                                        </p:tav>
                                        <p:tav tm="100000">
                                          <p:val>
                                            <p:strVal val="#ppt_x"/>
                                          </p:val>
                                        </p:tav>
                                      </p:tavLst>
                                    </p:anim>
                                    <p:anim calcmode="lin" valueType="num">
                                      <p:cBhvr additive="base">
                                        <p:cTn id="8" dur="500" fill="hold"/>
                                        <p:tgtEl>
                                          <p:spTgt spid="3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a:normAutofit/>
          </a:bodyPr>
          <a:lstStyle/>
          <a:p>
            <a:r>
              <a:rPr lang="en-US" altLang="en-US"/>
              <a:t>Trace Program with Arrays</a:t>
            </a:r>
          </a:p>
        </p:txBody>
      </p:sp>
      <p:sp>
        <p:nvSpPr>
          <p:cNvPr id="23556"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1945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A254C1-3E5A-464F-9F16-5C1202F8FB04}" type="slidenum">
              <a:rPr lang="en-US" altLang="en-US" sz="1400"/>
              <a:pPr/>
              <a:t>17</a:t>
            </a:fld>
            <a:endParaRPr lang="en-US" altLang="en-US" sz="1400"/>
          </a:p>
        </p:txBody>
      </p:sp>
      <p:sp>
        <p:nvSpPr>
          <p:cNvPr id="350212" name="AutoShape 4"/>
          <p:cNvSpPr>
            <a:spLocks noChangeArrowheads="1"/>
          </p:cNvSpPr>
          <p:nvPr/>
        </p:nvSpPr>
        <p:spPr bwMode="auto">
          <a:xfrm>
            <a:off x="3472958" y="1366047"/>
            <a:ext cx="4186237" cy="384175"/>
          </a:xfrm>
          <a:prstGeom prst="wedgeRoundRectCallout">
            <a:avLst>
              <a:gd name="adj1" fmla="val -54134"/>
              <a:gd name="adj2" fmla="val 44463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(=1) is less than 5</a:t>
            </a:r>
          </a:p>
        </p:txBody>
      </p:sp>
      <p:sp>
        <p:nvSpPr>
          <p:cNvPr id="19462" name="Rectangle 5"/>
          <p:cNvSpPr>
            <a:spLocks noChangeArrowheads="1"/>
          </p:cNvSpPr>
          <p:nvPr/>
        </p:nvSpPr>
        <p:spPr bwMode="auto">
          <a:xfrm>
            <a:off x="3012582" y="3247235"/>
            <a:ext cx="576262"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463"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9464" name="Object 7"/>
          <p:cNvGraphicFramePr>
            <a:graphicFrameLocks noChangeAspect="1"/>
          </p:cNvGraphicFramePr>
          <p:nvPr/>
        </p:nvGraphicFramePr>
        <p:xfrm>
          <a:off x="7361238" y="2314576"/>
          <a:ext cx="1958975" cy="2098675"/>
        </p:xfrm>
        <a:graphic>
          <a:graphicData uri="http://schemas.openxmlformats.org/presentationml/2006/ole">
            <mc:AlternateContent xmlns:mc="http://schemas.openxmlformats.org/markup-compatibility/2006">
              <mc:Choice xmlns:v="urn:schemas-microsoft-com:vml" Requires="v">
                <p:oleObj spid="_x0000_s99347" name="Picture" r:id="rId3" imgW="1600572" imgH="1711756" progId="Word.Picture.8">
                  <p:embed/>
                </p:oleObj>
              </mc:Choice>
              <mc:Fallback>
                <p:oleObj name="Picture" r:id="rId3" imgW="1600572" imgH="1711756" progId="Word.Picture.8">
                  <p:embed/>
                  <p:pic>
                    <p:nvPicPr>
                      <p:cNvPr id="1946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314576"/>
                        <a:ext cx="1958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340626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0212"/>
                                        </p:tgtEl>
                                        <p:attrNameLst>
                                          <p:attrName>style.visibility</p:attrName>
                                        </p:attrNameLst>
                                      </p:cBhvr>
                                      <p:to>
                                        <p:strVal val="visible"/>
                                      </p:to>
                                    </p:set>
                                    <p:anim calcmode="lin" valueType="num">
                                      <p:cBhvr additive="base">
                                        <p:cTn id="7" dur="500" fill="hold"/>
                                        <p:tgtEl>
                                          <p:spTgt spid="350212"/>
                                        </p:tgtEl>
                                        <p:attrNameLst>
                                          <p:attrName>ppt_x</p:attrName>
                                        </p:attrNameLst>
                                      </p:cBhvr>
                                      <p:tavLst>
                                        <p:tav tm="0">
                                          <p:val>
                                            <p:strVal val="0-#ppt_w/2"/>
                                          </p:val>
                                        </p:tav>
                                        <p:tav tm="100000">
                                          <p:val>
                                            <p:strVal val="#ppt_x"/>
                                          </p:val>
                                        </p:tav>
                                      </p:tavLst>
                                    </p:anim>
                                    <p:anim calcmode="lin" valueType="num">
                                      <p:cBhvr additive="base">
                                        <p:cTn id="8"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24580"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048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14C7B6-ECFA-419C-B027-704E498C835A}" type="slidenum">
              <a:rPr lang="en-US" altLang="en-US" sz="1400"/>
              <a:pPr/>
              <a:t>18</a:t>
            </a:fld>
            <a:endParaRPr lang="en-US" altLang="en-US" sz="1400"/>
          </a:p>
        </p:txBody>
      </p:sp>
      <p:sp>
        <p:nvSpPr>
          <p:cNvPr id="332804" name="AutoShape 4"/>
          <p:cNvSpPr>
            <a:spLocks noChangeArrowheads="1"/>
          </p:cNvSpPr>
          <p:nvPr/>
        </p:nvSpPr>
        <p:spPr bwMode="auto">
          <a:xfrm>
            <a:off x="3473005" y="1547613"/>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value[1] is 1</a:t>
            </a:r>
          </a:p>
          <a:p>
            <a:pPr algn="ctr"/>
            <a:endParaRPr lang="en-US" altLang="en-US" sz="1800"/>
          </a:p>
        </p:txBody>
      </p:sp>
      <p:sp>
        <p:nvSpPr>
          <p:cNvPr id="20486" name="Rectangle 5"/>
          <p:cNvSpPr>
            <a:spLocks noChangeArrowheads="1"/>
          </p:cNvSpPr>
          <p:nvPr/>
        </p:nvSpPr>
        <p:spPr bwMode="auto">
          <a:xfrm>
            <a:off x="1629916" y="3736777"/>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87"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488"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00371" name="Picture" r:id="rId3" imgW="1601724" imgH="1712976" progId="Word.Picture.8">
                  <p:embed/>
                </p:oleObj>
              </mc:Choice>
              <mc:Fallback>
                <p:oleObj name="Picture" r:id="rId3" imgW="1601724" imgH="1712976" progId="Word.Picture.8">
                  <p:embed/>
                  <p:pic>
                    <p:nvPicPr>
                      <p:cNvPr id="2048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0490" name="Rectangle 9"/>
          <p:cNvSpPr>
            <a:spLocks noChangeArrowheads="1"/>
          </p:cNvSpPr>
          <p:nvPr/>
        </p:nvSpPr>
        <p:spPr bwMode="auto">
          <a:xfrm>
            <a:off x="7899400" y="3006725"/>
            <a:ext cx="7302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491" name="Line 10"/>
          <p:cNvSpPr>
            <a:spLocks noChangeShapeType="1"/>
          </p:cNvSpPr>
          <p:nvPr/>
        </p:nvSpPr>
        <p:spPr bwMode="auto">
          <a:xfrm flipV="1">
            <a:off x="5158308" y="3160713"/>
            <a:ext cx="2702993" cy="576063"/>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50004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24580" name="Rectangle 3"/>
          <p:cNvSpPr>
            <a:spLocks noGrp="1" noChangeArrowheads="1"/>
          </p:cNvSpPr>
          <p:nvPr>
            <p:ph idx="1"/>
          </p:nvPr>
        </p:nvSpPr>
        <p:spPr>
          <a:xfrm>
            <a:off x="1217614" y="1844824"/>
            <a:ext cx="9753600" cy="4343400"/>
          </a:xfrm>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048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14C7B6-ECFA-419C-B027-704E498C835A}" type="slidenum">
              <a:rPr lang="en-US" altLang="en-US" sz="1400"/>
              <a:pPr/>
              <a:t>19</a:t>
            </a:fld>
            <a:endParaRPr lang="en-US" altLang="en-US" sz="1400"/>
          </a:p>
        </p:txBody>
      </p:sp>
      <p:sp>
        <p:nvSpPr>
          <p:cNvPr id="20487"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488"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19825" name="Picture" r:id="rId3" imgW="1601724" imgH="1712976" progId="Word.Picture.8">
                  <p:embed/>
                </p:oleObj>
              </mc:Choice>
              <mc:Fallback>
                <p:oleObj name="Picture" r:id="rId3" imgW="1601724" imgH="1712976" progId="Word.Picture.8">
                  <p:embed/>
                  <p:pic>
                    <p:nvPicPr>
                      <p:cNvPr id="2048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12" name="AutoShape 4"/>
          <p:cNvSpPr>
            <a:spLocks noChangeArrowheads="1"/>
          </p:cNvSpPr>
          <p:nvPr/>
        </p:nvSpPr>
        <p:spPr bwMode="auto">
          <a:xfrm>
            <a:off x="4860502" y="1490663"/>
            <a:ext cx="4186238" cy="384175"/>
          </a:xfrm>
          <a:prstGeom prst="wedgeRoundRectCallout">
            <a:avLst>
              <a:gd name="adj1" fmla="val -73171"/>
              <a:gd name="adj2" fmla="val 40454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dirty="0"/>
              <a:t>After </a:t>
            </a:r>
            <a:r>
              <a:rPr lang="en-US" altLang="en-US" sz="1800" dirty="0" err="1"/>
              <a:t>i</a:t>
            </a:r>
            <a:r>
              <a:rPr lang="en-US" altLang="en-US" sz="1800" dirty="0"/>
              <a:t>++, </a:t>
            </a:r>
            <a:r>
              <a:rPr lang="en-US" altLang="en-US" sz="1800" dirty="0" err="1"/>
              <a:t>i</a:t>
            </a:r>
            <a:r>
              <a:rPr lang="en-US" altLang="en-US" sz="1800" dirty="0"/>
              <a:t> becomes 2</a:t>
            </a:r>
          </a:p>
        </p:txBody>
      </p:sp>
      <p:sp>
        <p:nvSpPr>
          <p:cNvPr id="13" name="Rectangle 5"/>
          <p:cNvSpPr>
            <a:spLocks noChangeArrowheads="1"/>
          </p:cNvSpPr>
          <p:nvPr/>
        </p:nvSpPr>
        <p:spPr bwMode="auto">
          <a:xfrm>
            <a:off x="3669878" y="3257549"/>
            <a:ext cx="384175"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66693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normAutofit/>
          </a:bodyPr>
          <a:lstStyle/>
          <a:p>
            <a:r>
              <a:rPr lang="en-US" altLang="en-US"/>
              <a:t>Opening Problem</a:t>
            </a:r>
          </a:p>
        </p:txBody>
      </p:sp>
      <p:sp>
        <p:nvSpPr>
          <p:cNvPr id="4100" name="Rectangle 3"/>
          <p:cNvSpPr>
            <a:spLocks noGrp="1" noChangeArrowheads="1"/>
          </p:cNvSpPr>
          <p:nvPr>
            <p:ph idx="1"/>
          </p:nvPr>
        </p:nvSpPr>
        <p:spPr>
          <a:noFill/>
        </p:spPr>
        <p:txBody>
          <a:bodyPr/>
          <a:lstStyle/>
          <a:p>
            <a:pPr marL="0" indent="0">
              <a:buNone/>
            </a:pPr>
            <a:r>
              <a:rPr lang="en-US" altLang="en-US" sz="3500"/>
              <a:t>Read one hundred numbers, compute their average, and find out how many numbers are above the average. </a:t>
            </a:r>
          </a:p>
        </p:txBody>
      </p:sp>
      <p:sp>
        <p:nvSpPr>
          <p:cNvPr id="409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5DCE4F-8F63-473E-B93F-1C468257D397}" type="slidenum">
              <a:rPr lang="en-US" altLang="en-US" sz="1400"/>
              <a:pPr/>
              <a:t>2</a:t>
            </a:fld>
            <a:endParaRPr lang="en-US" altLang="en-US" sz="1400"/>
          </a:p>
        </p:txBody>
      </p:sp>
    </p:spTree>
    <p:extLst>
      <p:ext uri="{BB962C8B-B14F-4D97-AF65-F5344CB8AC3E}">
        <p14:creationId xmlns:p14="http://schemas.microsoft.com/office/powerpoint/2010/main" val="3076603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24580"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048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14C7B6-ECFA-419C-B027-704E498C835A}" type="slidenum">
              <a:rPr lang="en-US" altLang="en-US" sz="1400"/>
              <a:pPr/>
              <a:t>20</a:t>
            </a:fld>
            <a:endParaRPr lang="en-US" altLang="en-US" sz="1400"/>
          </a:p>
        </p:txBody>
      </p:sp>
      <p:sp>
        <p:nvSpPr>
          <p:cNvPr id="20487"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488"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20849" name="Picture" r:id="rId3" imgW="1601724" imgH="1712976" progId="Word.Picture.8">
                  <p:embed/>
                </p:oleObj>
              </mc:Choice>
              <mc:Fallback>
                <p:oleObj name="Picture" r:id="rId3" imgW="1601724" imgH="1712976" progId="Word.Picture.8">
                  <p:embed/>
                  <p:pic>
                    <p:nvPicPr>
                      <p:cNvPr id="2048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10" name="AutoShape 4"/>
          <p:cNvSpPr>
            <a:spLocks noChangeArrowheads="1"/>
          </p:cNvSpPr>
          <p:nvPr/>
        </p:nvSpPr>
        <p:spPr bwMode="auto">
          <a:xfrm>
            <a:off x="5232059" y="1552573"/>
            <a:ext cx="3071813" cy="576263"/>
          </a:xfrm>
          <a:prstGeom prst="wedgeRoundRectCallout">
            <a:avLst>
              <a:gd name="adj1" fmla="val -114963"/>
              <a:gd name="adj2" fmla="val 24586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2) is less than 5</a:t>
            </a:r>
          </a:p>
        </p:txBody>
      </p:sp>
      <p:sp>
        <p:nvSpPr>
          <p:cNvPr id="11" name="Rectangle 5"/>
          <p:cNvSpPr>
            <a:spLocks noChangeArrowheads="1"/>
          </p:cNvSpPr>
          <p:nvPr/>
        </p:nvSpPr>
        <p:spPr bwMode="auto">
          <a:xfrm>
            <a:off x="3041309" y="3241672"/>
            <a:ext cx="500063"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207831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27652"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355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6AA3A3-3D58-45F3-A4A2-7A816870864C}" type="slidenum">
              <a:rPr lang="en-US" altLang="en-US" sz="1400"/>
              <a:pPr/>
              <a:t>21</a:t>
            </a:fld>
            <a:endParaRPr lang="en-US" altLang="en-US" sz="1400"/>
          </a:p>
        </p:txBody>
      </p:sp>
      <p:sp>
        <p:nvSpPr>
          <p:cNvPr id="352260" name="AutoShape 4"/>
          <p:cNvSpPr>
            <a:spLocks noChangeArrowheads="1"/>
          </p:cNvSpPr>
          <p:nvPr/>
        </p:nvSpPr>
        <p:spPr bwMode="auto">
          <a:xfrm>
            <a:off x="3511105" y="1547613"/>
            <a:ext cx="4186237" cy="768350"/>
          </a:xfrm>
          <a:prstGeom prst="wedgeRoundRectCallout">
            <a:avLst>
              <a:gd name="adj1" fmla="val -22810"/>
              <a:gd name="adj2" fmla="val 2417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is executed, </a:t>
            </a:r>
          </a:p>
          <a:p>
            <a:pPr algn="ctr"/>
            <a:r>
              <a:rPr lang="en-US" altLang="en-US" sz="1800"/>
              <a:t>values[2] is 3 (2 + 1)</a:t>
            </a:r>
          </a:p>
        </p:txBody>
      </p:sp>
      <p:sp>
        <p:nvSpPr>
          <p:cNvPr id="23558" name="Rectangle 5"/>
          <p:cNvSpPr>
            <a:spLocks noChangeArrowheads="1"/>
          </p:cNvSpPr>
          <p:nvPr/>
        </p:nvSpPr>
        <p:spPr bwMode="auto">
          <a:xfrm>
            <a:off x="1629916" y="3736777"/>
            <a:ext cx="396240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59"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3560"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03443" name="Picture" r:id="rId3" imgW="1601724" imgH="1712976" progId="Word.Picture.8">
                  <p:embed/>
                </p:oleObj>
              </mc:Choice>
              <mc:Fallback>
                <p:oleObj name="Picture" r:id="rId3" imgW="1601724" imgH="1712976" progId="Word.Picture.8">
                  <p:embed/>
                  <p:pic>
                    <p:nvPicPr>
                      <p:cNvPr id="2356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3562" name="Rectangle 9"/>
          <p:cNvSpPr>
            <a:spLocks noChangeArrowheads="1"/>
          </p:cNvSpPr>
          <p:nvPr/>
        </p:nvSpPr>
        <p:spPr bwMode="auto">
          <a:xfrm>
            <a:off x="7899400" y="3275014"/>
            <a:ext cx="7302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563" name="Line 10"/>
          <p:cNvSpPr>
            <a:spLocks noChangeShapeType="1"/>
          </p:cNvSpPr>
          <p:nvPr/>
        </p:nvSpPr>
        <p:spPr bwMode="auto">
          <a:xfrm flipV="1">
            <a:off x="5302324" y="3429000"/>
            <a:ext cx="2597077" cy="43204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71655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2260"/>
                                        </p:tgtEl>
                                        <p:attrNameLst>
                                          <p:attrName>style.visibility</p:attrName>
                                        </p:attrNameLst>
                                      </p:cBhvr>
                                      <p:to>
                                        <p:strVal val="visible"/>
                                      </p:to>
                                    </p:set>
                                    <p:anim calcmode="lin" valueType="num">
                                      <p:cBhvr additive="base">
                                        <p:cTn id="7" dur="500" fill="hold"/>
                                        <p:tgtEl>
                                          <p:spTgt spid="352260"/>
                                        </p:tgtEl>
                                        <p:attrNameLst>
                                          <p:attrName>ppt_x</p:attrName>
                                        </p:attrNameLst>
                                      </p:cBhvr>
                                      <p:tavLst>
                                        <p:tav tm="0">
                                          <p:val>
                                            <p:strVal val="0-#ppt_w/2"/>
                                          </p:val>
                                        </p:tav>
                                        <p:tav tm="100000">
                                          <p:val>
                                            <p:strVal val="#ppt_x"/>
                                          </p:val>
                                        </p:tav>
                                      </p:tavLst>
                                    </p:anim>
                                    <p:anim calcmode="lin" valueType="num">
                                      <p:cBhvr additive="base">
                                        <p:cTn id="8" dur="500" fill="hold"/>
                                        <p:tgtEl>
                                          <p:spTgt spid="35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28676"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457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CBCB9B-50A2-4954-AA2D-CDDC47518F67}" type="slidenum">
              <a:rPr lang="en-US" altLang="en-US" sz="1400"/>
              <a:pPr/>
              <a:t>22</a:t>
            </a:fld>
            <a:endParaRPr lang="en-US" altLang="en-US" sz="1400"/>
          </a:p>
        </p:txBody>
      </p:sp>
      <p:sp>
        <p:nvSpPr>
          <p:cNvPr id="354308" name="AutoShape 4"/>
          <p:cNvSpPr>
            <a:spLocks noChangeArrowheads="1"/>
          </p:cNvSpPr>
          <p:nvPr/>
        </p:nvSpPr>
        <p:spPr bwMode="auto">
          <a:xfrm>
            <a:off x="3502124" y="1351533"/>
            <a:ext cx="4186237" cy="384175"/>
          </a:xfrm>
          <a:prstGeom prst="wedgeRoundRectCallout">
            <a:avLst>
              <a:gd name="adj1" fmla="val -39269"/>
              <a:gd name="adj2" fmla="val 44090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3.</a:t>
            </a:r>
          </a:p>
        </p:txBody>
      </p:sp>
      <p:sp>
        <p:nvSpPr>
          <p:cNvPr id="24582" name="Rectangle 5"/>
          <p:cNvSpPr>
            <a:spLocks noChangeArrowheads="1"/>
          </p:cNvSpPr>
          <p:nvPr/>
        </p:nvSpPr>
        <p:spPr bwMode="auto">
          <a:xfrm>
            <a:off x="3656111" y="3232721"/>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83"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4584" name="Object 7"/>
          <p:cNvGraphicFramePr>
            <a:graphicFrameLocks noChangeAspect="1"/>
          </p:cNvGraphicFramePr>
          <p:nvPr/>
        </p:nvGraphicFramePr>
        <p:xfrm>
          <a:off x="7361238" y="2046289"/>
          <a:ext cx="1958975" cy="2103437"/>
        </p:xfrm>
        <a:graphic>
          <a:graphicData uri="http://schemas.openxmlformats.org/presentationml/2006/ole">
            <mc:AlternateContent xmlns:mc="http://schemas.openxmlformats.org/markup-compatibility/2006">
              <mc:Choice xmlns:v="urn:schemas-microsoft-com:vml" Requires="v">
                <p:oleObj spid="_x0000_s104467" name="Picture" r:id="rId3" imgW="1601724" imgH="1712976" progId="Word.Picture.8">
                  <p:embed/>
                </p:oleObj>
              </mc:Choice>
              <mc:Fallback>
                <p:oleObj name="Picture" r:id="rId3" imgW="1601724" imgH="1712976" progId="Word.Picture.8">
                  <p:embed/>
                  <p:pic>
                    <p:nvPicPr>
                      <p:cNvPr id="2458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6289"/>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757740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4308"/>
                                        </p:tgtEl>
                                        <p:attrNameLst>
                                          <p:attrName>style.visibility</p:attrName>
                                        </p:attrNameLst>
                                      </p:cBhvr>
                                      <p:to>
                                        <p:strVal val="visible"/>
                                      </p:to>
                                    </p:set>
                                    <p:anim calcmode="lin" valueType="num">
                                      <p:cBhvr additive="base">
                                        <p:cTn id="7" dur="500" fill="hold"/>
                                        <p:tgtEl>
                                          <p:spTgt spid="354308"/>
                                        </p:tgtEl>
                                        <p:attrNameLst>
                                          <p:attrName>ppt_x</p:attrName>
                                        </p:attrNameLst>
                                      </p:cBhvr>
                                      <p:tavLst>
                                        <p:tav tm="0">
                                          <p:val>
                                            <p:strVal val="0-#ppt_w/2"/>
                                          </p:val>
                                        </p:tav>
                                        <p:tav tm="100000">
                                          <p:val>
                                            <p:strVal val="#ppt_x"/>
                                          </p:val>
                                        </p:tav>
                                      </p:tavLst>
                                    </p:anim>
                                    <p:anim calcmode="lin" valueType="num">
                                      <p:cBhvr additive="base">
                                        <p:cTn id="8" dur="500" fill="hold"/>
                                        <p:tgtEl>
                                          <p:spTgt spid="354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29700"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560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1176EA-C28B-4BAD-8DED-46B8F89A9E52}" type="slidenum">
              <a:rPr lang="en-US" altLang="en-US" sz="1400"/>
              <a:pPr/>
              <a:t>23</a:t>
            </a:fld>
            <a:endParaRPr lang="en-US" altLang="en-US" sz="1400"/>
          </a:p>
        </p:txBody>
      </p:sp>
      <p:sp>
        <p:nvSpPr>
          <p:cNvPr id="363524" name="AutoShape 4"/>
          <p:cNvSpPr>
            <a:spLocks noChangeArrowheads="1"/>
          </p:cNvSpPr>
          <p:nvPr/>
        </p:nvSpPr>
        <p:spPr bwMode="auto">
          <a:xfrm>
            <a:off x="5220542" y="1484784"/>
            <a:ext cx="4186238" cy="384175"/>
          </a:xfrm>
          <a:prstGeom prst="wedgeRoundRectCallout">
            <a:avLst>
              <a:gd name="adj1" fmla="val -90616"/>
              <a:gd name="adj2" fmla="val 41074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(=3) is still less than 5.</a:t>
            </a:r>
          </a:p>
        </p:txBody>
      </p:sp>
      <p:sp>
        <p:nvSpPr>
          <p:cNvPr id="25606" name="Rectangle 5"/>
          <p:cNvSpPr>
            <a:spLocks noChangeArrowheads="1"/>
          </p:cNvSpPr>
          <p:nvPr/>
        </p:nvSpPr>
        <p:spPr bwMode="auto">
          <a:xfrm>
            <a:off x="3031381" y="3250084"/>
            <a:ext cx="5365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7"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5608" name="Object 7"/>
          <p:cNvGraphicFramePr>
            <a:graphicFrameLocks noChangeAspect="1"/>
          </p:cNvGraphicFramePr>
          <p:nvPr/>
        </p:nvGraphicFramePr>
        <p:xfrm>
          <a:off x="7361238" y="2046289"/>
          <a:ext cx="1958975" cy="2103437"/>
        </p:xfrm>
        <a:graphic>
          <a:graphicData uri="http://schemas.openxmlformats.org/presentationml/2006/ole">
            <mc:AlternateContent xmlns:mc="http://schemas.openxmlformats.org/markup-compatibility/2006">
              <mc:Choice xmlns:v="urn:schemas-microsoft-com:vml" Requires="v">
                <p:oleObj spid="_x0000_s105491" name="Picture" r:id="rId3" imgW="1601724" imgH="1712976" progId="Word.Picture.8">
                  <p:embed/>
                </p:oleObj>
              </mc:Choice>
              <mc:Fallback>
                <p:oleObj name="Picture" r:id="rId3" imgW="1601724" imgH="1712976" progId="Word.Picture.8">
                  <p:embed/>
                  <p:pic>
                    <p:nvPicPr>
                      <p:cNvPr id="2560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6289"/>
                        <a:ext cx="195897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9"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43792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3524"/>
                                        </p:tgtEl>
                                        <p:attrNameLst>
                                          <p:attrName>style.visibility</p:attrName>
                                        </p:attrNameLst>
                                      </p:cBhvr>
                                      <p:to>
                                        <p:strVal val="visible"/>
                                      </p:to>
                                    </p:set>
                                    <p:anim calcmode="lin" valueType="num">
                                      <p:cBhvr additive="base">
                                        <p:cTn id="7" dur="500" fill="hold"/>
                                        <p:tgtEl>
                                          <p:spTgt spid="363524"/>
                                        </p:tgtEl>
                                        <p:attrNameLst>
                                          <p:attrName>ppt_x</p:attrName>
                                        </p:attrNameLst>
                                      </p:cBhvr>
                                      <p:tavLst>
                                        <p:tav tm="0">
                                          <p:val>
                                            <p:strVal val="0-#ppt_w/2"/>
                                          </p:val>
                                        </p:tav>
                                        <p:tav tm="100000">
                                          <p:val>
                                            <p:strVal val="#ppt_x"/>
                                          </p:val>
                                        </p:tav>
                                      </p:tavLst>
                                    </p:anim>
                                    <p:anim calcmode="lin" valueType="num">
                                      <p:cBhvr additive="base">
                                        <p:cTn id="8"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30724"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662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468986-D3BA-47BB-874B-F5EAAA258AC2}" type="slidenum">
              <a:rPr lang="en-US" altLang="en-US" sz="1400"/>
              <a:pPr/>
              <a:t>24</a:t>
            </a:fld>
            <a:endParaRPr lang="en-US" altLang="en-US" sz="1400"/>
          </a:p>
        </p:txBody>
      </p:sp>
      <p:sp>
        <p:nvSpPr>
          <p:cNvPr id="355332" name="AutoShape 4"/>
          <p:cNvSpPr>
            <a:spLocks noChangeArrowheads="1"/>
          </p:cNvSpPr>
          <p:nvPr/>
        </p:nvSpPr>
        <p:spPr bwMode="auto">
          <a:xfrm>
            <a:off x="5125591" y="1663502"/>
            <a:ext cx="4724400" cy="384175"/>
          </a:xfrm>
          <a:prstGeom prst="wedgeRoundRectCallout">
            <a:avLst>
              <a:gd name="adj1" fmla="val -68380"/>
              <a:gd name="adj2" fmla="val 47933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values[3] becomes 6 (3 + 3)</a:t>
            </a:r>
          </a:p>
        </p:txBody>
      </p:sp>
      <p:sp>
        <p:nvSpPr>
          <p:cNvPr id="26630" name="Rectangle 5"/>
          <p:cNvSpPr>
            <a:spLocks noChangeArrowheads="1"/>
          </p:cNvSpPr>
          <p:nvPr/>
        </p:nvSpPr>
        <p:spPr bwMode="auto">
          <a:xfrm>
            <a:off x="1629916" y="3736777"/>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631"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6632"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06515" name="Picture" r:id="rId3" imgW="1601724" imgH="1712976" progId="Word.Picture.8">
                  <p:embed/>
                </p:oleObj>
              </mc:Choice>
              <mc:Fallback>
                <p:oleObj name="Picture" r:id="rId3" imgW="1601724" imgH="1712976" progId="Word.Picture.8">
                  <p:embed/>
                  <p:pic>
                    <p:nvPicPr>
                      <p:cNvPr id="2663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6634" name="Line 9"/>
          <p:cNvSpPr>
            <a:spLocks noChangeShapeType="1"/>
          </p:cNvSpPr>
          <p:nvPr/>
        </p:nvSpPr>
        <p:spPr bwMode="auto">
          <a:xfrm flipV="1">
            <a:off x="5047804" y="3659188"/>
            <a:ext cx="2735709" cy="153988"/>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Rectangle 10"/>
          <p:cNvSpPr>
            <a:spLocks noChangeArrowheads="1"/>
          </p:cNvSpPr>
          <p:nvPr/>
        </p:nvSpPr>
        <p:spPr bwMode="auto">
          <a:xfrm>
            <a:off x="7783512" y="3544889"/>
            <a:ext cx="9223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501573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5332"/>
                                        </p:tgtEl>
                                        <p:attrNameLst>
                                          <p:attrName>style.visibility</p:attrName>
                                        </p:attrNameLst>
                                      </p:cBhvr>
                                      <p:to>
                                        <p:strVal val="visible"/>
                                      </p:to>
                                    </p:set>
                                    <p:anim calcmode="lin" valueType="num">
                                      <p:cBhvr additive="base">
                                        <p:cTn id="7" dur="500" fill="hold"/>
                                        <p:tgtEl>
                                          <p:spTgt spid="355332"/>
                                        </p:tgtEl>
                                        <p:attrNameLst>
                                          <p:attrName>ppt_x</p:attrName>
                                        </p:attrNameLst>
                                      </p:cBhvr>
                                      <p:tavLst>
                                        <p:tav tm="0">
                                          <p:val>
                                            <p:strVal val="0-#ppt_w/2"/>
                                          </p:val>
                                        </p:tav>
                                        <p:tav tm="100000">
                                          <p:val>
                                            <p:strVal val="#ppt_x"/>
                                          </p:val>
                                        </p:tav>
                                      </p:tavLst>
                                    </p:anim>
                                    <p:anim calcmode="lin" valueType="num">
                                      <p:cBhvr additive="base">
                                        <p:cTn id="8" dur="500" fill="hold"/>
                                        <p:tgtEl>
                                          <p:spTgt spid="355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31748"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765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3D1E76-5A00-45DD-9407-AC9FC73844C9}" type="slidenum">
              <a:rPr lang="en-US" altLang="en-US" sz="1400"/>
              <a:pPr/>
              <a:t>25</a:t>
            </a:fld>
            <a:endParaRPr lang="en-US" altLang="en-US" sz="1400"/>
          </a:p>
        </p:txBody>
      </p:sp>
      <p:sp>
        <p:nvSpPr>
          <p:cNvPr id="356356" name="AutoShape 4"/>
          <p:cNvSpPr>
            <a:spLocks noChangeArrowheads="1"/>
          </p:cNvSpPr>
          <p:nvPr/>
        </p:nvSpPr>
        <p:spPr bwMode="auto">
          <a:xfrm>
            <a:off x="5580583" y="1384310"/>
            <a:ext cx="4186237" cy="384175"/>
          </a:xfrm>
          <a:prstGeom prst="wedgeRoundRectCallout">
            <a:avLst>
              <a:gd name="adj1" fmla="val -88644"/>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4</a:t>
            </a:r>
          </a:p>
        </p:txBody>
      </p:sp>
      <p:sp>
        <p:nvSpPr>
          <p:cNvPr id="27654" name="Rectangle 5"/>
          <p:cNvSpPr>
            <a:spLocks noChangeArrowheads="1"/>
          </p:cNvSpPr>
          <p:nvPr/>
        </p:nvSpPr>
        <p:spPr bwMode="auto">
          <a:xfrm>
            <a:off x="3661295" y="3265498"/>
            <a:ext cx="3460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7655"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7656"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07540" name="Picture" r:id="rId3" imgW="1601724" imgH="1712976" progId="Word.Picture.8">
                  <p:embed/>
                </p:oleObj>
              </mc:Choice>
              <mc:Fallback>
                <p:oleObj name="Picture" r:id="rId3" imgW="1601724" imgH="1712976" progId="Word.Picture.8">
                  <p:embed/>
                  <p:pic>
                    <p:nvPicPr>
                      <p:cNvPr id="2765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12266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6356"/>
                                        </p:tgtEl>
                                        <p:attrNameLst>
                                          <p:attrName>style.visibility</p:attrName>
                                        </p:attrNameLst>
                                      </p:cBhvr>
                                      <p:to>
                                        <p:strVal val="visible"/>
                                      </p:to>
                                    </p:set>
                                    <p:anim calcmode="lin" valueType="num">
                                      <p:cBhvr additive="base">
                                        <p:cTn id="7" dur="500" fill="hold"/>
                                        <p:tgtEl>
                                          <p:spTgt spid="356356"/>
                                        </p:tgtEl>
                                        <p:attrNameLst>
                                          <p:attrName>ppt_x</p:attrName>
                                        </p:attrNameLst>
                                      </p:cBhvr>
                                      <p:tavLst>
                                        <p:tav tm="0">
                                          <p:val>
                                            <p:strVal val="0-#ppt_w/2"/>
                                          </p:val>
                                        </p:tav>
                                        <p:tav tm="100000">
                                          <p:val>
                                            <p:strVal val="#ppt_x"/>
                                          </p:val>
                                        </p:tav>
                                      </p:tavLst>
                                    </p:anim>
                                    <p:anim calcmode="lin" valueType="num">
                                      <p:cBhvr additive="base">
                                        <p:cTn id="8"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32772"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867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D36FE8-9A78-4255-81F0-CA99D1486C9F}" type="slidenum">
              <a:rPr lang="en-US" altLang="en-US" sz="1400"/>
              <a:pPr/>
              <a:t>26</a:t>
            </a:fld>
            <a:endParaRPr lang="en-US" altLang="en-US" sz="1400"/>
          </a:p>
        </p:txBody>
      </p:sp>
      <p:sp>
        <p:nvSpPr>
          <p:cNvPr id="364548" name="AutoShape 4"/>
          <p:cNvSpPr>
            <a:spLocks noChangeArrowheads="1"/>
          </p:cNvSpPr>
          <p:nvPr/>
        </p:nvSpPr>
        <p:spPr bwMode="auto">
          <a:xfrm>
            <a:off x="5560746" y="1404147"/>
            <a:ext cx="4186237" cy="384175"/>
          </a:xfrm>
          <a:prstGeom prst="wedgeRoundRectCallout">
            <a:avLst>
              <a:gd name="adj1" fmla="val -100852"/>
              <a:gd name="adj2" fmla="val 44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dirty="0" err="1"/>
              <a:t>i</a:t>
            </a:r>
            <a:r>
              <a:rPr lang="en-US" altLang="en-US" sz="1800" dirty="0"/>
              <a:t> (=4) is still less than 5</a:t>
            </a:r>
          </a:p>
        </p:txBody>
      </p:sp>
      <p:sp>
        <p:nvSpPr>
          <p:cNvPr id="28678" name="Rectangle 5"/>
          <p:cNvSpPr>
            <a:spLocks noChangeArrowheads="1"/>
          </p:cNvSpPr>
          <p:nvPr/>
        </p:nvSpPr>
        <p:spPr bwMode="auto">
          <a:xfrm>
            <a:off x="3027096" y="3247235"/>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9"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8680"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08564" name="Picture" r:id="rId3" imgW="1601724" imgH="1712976" progId="Word.Picture.8">
                  <p:embed/>
                </p:oleObj>
              </mc:Choice>
              <mc:Fallback>
                <p:oleObj name="Picture" r:id="rId3" imgW="1601724" imgH="1712976" progId="Word.Picture.8">
                  <p:embed/>
                  <p:pic>
                    <p:nvPicPr>
                      <p:cNvPr id="2868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4211170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4548"/>
                                        </p:tgtEl>
                                        <p:attrNameLst>
                                          <p:attrName>style.visibility</p:attrName>
                                        </p:attrNameLst>
                                      </p:cBhvr>
                                      <p:to>
                                        <p:strVal val="visible"/>
                                      </p:to>
                                    </p:set>
                                    <p:anim calcmode="lin" valueType="num">
                                      <p:cBhvr additive="base">
                                        <p:cTn id="7" dur="500" fill="hold"/>
                                        <p:tgtEl>
                                          <p:spTgt spid="364548"/>
                                        </p:tgtEl>
                                        <p:attrNameLst>
                                          <p:attrName>ppt_x</p:attrName>
                                        </p:attrNameLst>
                                      </p:cBhvr>
                                      <p:tavLst>
                                        <p:tav tm="0">
                                          <p:val>
                                            <p:strVal val="0-#ppt_w/2"/>
                                          </p:val>
                                        </p:tav>
                                        <p:tav tm="100000">
                                          <p:val>
                                            <p:strVal val="#ppt_x"/>
                                          </p:val>
                                        </p:tav>
                                      </p:tavLst>
                                    </p:anim>
                                    <p:anim calcmode="lin" valueType="num">
                                      <p:cBhvr additive="base">
                                        <p:cTn id="8" dur="500" fill="hold"/>
                                        <p:tgtEl>
                                          <p:spTgt spid="3645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33796"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A65C92-6B0E-444E-A073-23B558D7FAA9}" type="slidenum">
              <a:rPr lang="en-US" altLang="en-US" sz="1400"/>
              <a:pPr/>
              <a:t>27</a:t>
            </a:fld>
            <a:endParaRPr lang="en-US" altLang="en-US" sz="1400"/>
          </a:p>
        </p:txBody>
      </p:sp>
      <p:sp>
        <p:nvSpPr>
          <p:cNvPr id="357380" name="AutoShape 4"/>
          <p:cNvSpPr>
            <a:spLocks noChangeArrowheads="1"/>
          </p:cNvSpPr>
          <p:nvPr/>
        </p:nvSpPr>
        <p:spPr bwMode="auto">
          <a:xfrm>
            <a:off x="3468813" y="1547614"/>
            <a:ext cx="4186237" cy="384175"/>
          </a:xfrm>
          <a:prstGeom prst="wedgeRoundRectCallout">
            <a:avLst>
              <a:gd name="adj1" fmla="val -25806"/>
              <a:gd name="adj2" fmla="val 5177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values[4] becomes 10 (4 + 6)</a:t>
            </a:r>
          </a:p>
        </p:txBody>
      </p:sp>
      <p:sp>
        <p:nvSpPr>
          <p:cNvPr id="29702" name="Rectangle 5"/>
          <p:cNvSpPr>
            <a:spLocks noChangeArrowheads="1"/>
          </p:cNvSpPr>
          <p:nvPr/>
        </p:nvSpPr>
        <p:spPr bwMode="auto">
          <a:xfrm>
            <a:off x="1701924" y="3736777"/>
            <a:ext cx="341788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9703"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704"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09588" name="Picture" r:id="rId3" imgW="1601724" imgH="1712976" progId="Word.Picture.8">
                  <p:embed/>
                </p:oleObj>
              </mc:Choice>
              <mc:Fallback>
                <p:oleObj name="Picture" r:id="rId3" imgW="1601724" imgH="1712976" progId="Word.Picture.8">
                  <p:embed/>
                  <p:pic>
                    <p:nvPicPr>
                      <p:cNvPr id="2970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29706" name="Line 9"/>
          <p:cNvSpPr>
            <a:spLocks noChangeShapeType="1"/>
          </p:cNvSpPr>
          <p:nvPr/>
        </p:nvSpPr>
        <p:spPr bwMode="auto">
          <a:xfrm>
            <a:off x="5014292" y="3839766"/>
            <a:ext cx="2769220" cy="87710"/>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0"/>
          <p:cNvSpPr>
            <a:spLocks noChangeArrowheads="1"/>
          </p:cNvSpPr>
          <p:nvPr/>
        </p:nvSpPr>
        <p:spPr bwMode="auto">
          <a:xfrm>
            <a:off x="7899400" y="3813175"/>
            <a:ext cx="768350"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64785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0-#ppt_w/2"/>
                                          </p:val>
                                        </p:tav>
                                        <p:tav tm="100000">
                                          <p:val>
                                            <p:strVal val="#ppt_x"/>
                                          </p:val>
                                        </p:tav>
                                      </p:tavLst>
                                    </p:anim>
                                    <p:anim calcmode="lin" valueType="num">
                                      <p:cBhvr additive="base">
                                        <p:cTn id="8" dur="500" fill="hold"/>
                                        <p:tgtEl>
                                          <p:spTgt spid="357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33796"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A65C92-6B0E-444E-A073-23B558D7FAA9}" type="slidenum">
              <a:rPr lang="en-US" altLang="en-US" sz="1400"/>
              <a:pPr/>
              <a:t>28</a:t>
            </a:fld>
            <a:endParaRPr lang="en-US" altLang="en-US" sz="1400"/>
          </a:p>
        </p:txBody>
      </p:sp>
      <p:sp>
        <p:nvSpPr>
          <p:cNvPr id="29703"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704"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21873" name="Picture" r:id="rId3" imgW="1601724" imgH="1712976" progId="Word.Picture.8">
                  <p:embed/>
                </p:oleObj>
              </mc:Choice>
              <mc:Fallback>
                <p:oleObj name="Picture" r:id="rId3" imgW="1601724" imgH="1712976" progId="Word.Picture.8">
                  <p:embed/>
                  <p:pic>
                    <p:nvPicPr>
                      <p:cNvPr id="2970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12" name="AutoShape 4"/>
          <p:cNvSpPr>
            <a:spLocks noChangeArrowheads="1"/>
          </p:cNvSpPr>
          <p:nvPr/>
        </p:nvSpPr>
        <p:spPr bwMode="auto">
          <a:xfrm>
            <a:off x="5214590" y="1855559"/>
            <a:ext cx="4186237" cy="384175"/>
          </a:xfrm>
          <a:prstGeom prst="wedgeRoundRectCallout">
            <a:avLst>
              <a:gd name="adj1" fmla="val -78903"/>
              <a:gd name="adj2" fmla="val 31345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i++, i becomes 5</a:t>
            </a:r>
          </a:p>
        </p:txBody>
      </p:sp>
      <p:sp>
        <p:nvSpPr>
          <p:cNvPr id="13" name="Rectangle 5"/>
          <p:cNvSpPr>
            <a:spLocks noChangeArrowheads="1"/>
          </p:cNvSpPr>
          <p:nvPr/>
        </p:nvSpPr>
        <p:spPr bwMode="auto">
          <a:xfrm>
            <a:off x="3646140" y="3277958"/>
            <a:ext cx="384175" cy="2301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528661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33796" name="Rectangle 3"/>
          <p:cNvSpPr>
            <a:spLocks noGrp="1" noChangeArrowheads="1"/>
          </p:cNvSpPr>
          <p:nvPr>
            <p:ph idx="1"/>
          </p:nvPr>
        </p:nvSpPr>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2969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A65C92-6B0E-444E-A073-23B558D7FAA9}" type="slidenum">
              <a:rPr lang="en-US" altLang="en-US" sz="1400"/>
              <a:pPr/>
              <a:t>29</a:t>
            </a:fld>
            <a:endParaRPr lang="en-US" altLang="en-US" sz="1400"/>
          </a:p>
        </p:txBody>
      </p:sp>
      <p:sp>
        <p:nvSpPr>
          <p:cNvPr id="29703"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9704" name="Object 7"/>
          <p:cNvGraphicFramePr>
            <a:graphicFrameLocks noChangeAspect="1"/>
          </p:cNvGraphicFramePr>
          <p:nvPr/>
        </p:nvGraphicFramePr>
        <p:xfrm>
          <a:off x="7361238" y="2044700"/>
          <a:ext cx="1958975" cy="2103438"/>
        </p:xfrm>
        <a:graphic>
          <a:graphicData uri="http://schemas.openxmlformats.org/presentationml/2006/ole">
            <mc:AlternateContent xmlns:mc="http://schemas.openxmlformats.org/markup-compatibility/2006">
              <mc:Choice xmlns:v="urn:schemas-microsoft-com:vml" Requires="v">
                <p:oleObj spid="_x0000_s122897" name="Picture" r:id="rId3" imgW="1601724" imgH="1712976" progId="Word.Picture.8">
                  <p:embed/>
                </p:oleObj>
              </mc:Choice>
              <mc:Fallback>
                <p:oleObj name="Picture" r:id="rId3" imgW="1601724" imgH="1712976" progId="Word.Picture.8">
                  <p:embed/>
                  <p:pic>
                    <p:nvPicPr>
                      <p:cNvPr id="2970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1958975"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10" name="AutoShape 4"/>
          <p:cNvSpPr>
            <a:spLocks noChangeArrowheads="1"/>
          </p:cNvSpPr>
          <p:nvPr/>
        </p:nvSpPr>
        <p:spPr bwMode="auto">
          <a:xfrm>
            <a:off x="3532109" y="1384298"/>
            <a:ext cx="4186237" cy="384175"/>
          </a:xfrm>
          <a:prstGeom prst="wedgeRoundRectCallout">
            <a:avLst>
              <a:gd name="adj1" fmla="val -51745"/>
              <a:gd name="adj2" fmla="val 44710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=5) &lt; 5 is false. Exit the loop</a:t>
            </a:r>
          </a:p>
        </p:txBody>
      </p:sp>
      <p:sp>
        <p:nvSpPr>
          <p:cNvPr id="11" name="Rectangle 5"/>
          <p:cNvSpPr>
            <a:spLocks noChangeArrowheads="1"/>
          </p:cNvSpPr>
          <p:nvPr/>
        </p:nvSpPr>
        <p:spPr bwMode="auto">
          <a:xfrm>
            <a:off x="3071734" y="3265486"/>
            <a:ext cx="498475"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874493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FD2DE4-F51F-43FC-A02A-6F8718D462DE}" type="slidenum">
              <a:rPr lang="en-US" altLang="en-US" sz="1400"/>
              <a:pPr/>
              <a:t>3</a:t>
            </a:fld>
            <a:endParaRPr lang="en-US" altLang="en-US" sz="1400"/>
          </a:p>
        </p:txBody>
      </p:sp>
      <p:sp>
        <p:nvSpPr>
          <p:cNvPr id="5123" name="Rectangle 2"/>
          <p:cNvSpPr>
            <a:spLocks noGrp="1" noChangeArrowheads="1"/>
          </p:cNvSpPr>
          <p:nvPr>
            <p:ph type="title"/>
          </p:nvPr>
        </p:nvSpPr>
        <p:spPr>
          <a:xfrm>
            <a:off x="2208212" y="228601"/>
            <a:ext cx="7772400" cy="473075"/>
          </a:xfrm>
          <a:noFill/>
        </p:spPr>
        <p:txBody>
          <a:bodyPr>
            <a:normAutofit fontScale="90000"/>
          </a:bodyPr>
          <a:lstStyle/>
          <a:p>
            <a:r>
              <a:rPr lang="en-US" altLang="en-US" smtClean="0"/>
              <a:t>Objectives</a:t>
            </a:r>
          </a:p>
        </p:txBody>
      </p:sp>
      <p:sp>
        <p:nvSpPr>
          <p:cNvPr id="6148" name="Rectangle 3"/>
          <p:cNvSpPr>
            <a:spLocks noGrp="1" noChangeArrowheads="1"/>
          </p:cNvSpPr>
          <p:nvPr>
            <p:ph type="body" idx="1"/>
          </p:nvPr>
        </p:nvSpPr>
        <p:spPr>
          <a:xfrm>
            <a:off x="1522412" y="893764"/>
            <a:ext cx="8991600" cy="5545137"/>
          </a:xfrm>
        </p:spPr>
        <p:txBody>
          <a:bodyPr>
            <a:normAutofit fontScale="70000" lnSpcReduction="20000"/>
          </a:bodyPr>
          <a:lstStyle/>
          <a:p>
            <a:pPr>
              <a:buFont typeface="Monotype Sorts"/>
              <a:buChar char="F"/>
              <a:defRPr/>
            </a:pPr>
            <a:r>
              <a:rPr lang="en-US" sz="1750" dirty="0"/>
              <a:t>To describe why arrays are necessary in programming (§7.1).</a:t>
            </a:r>
          </a:p>
          <a:p>
            <a:pPr>
              <a:buFont typeface="Monotype Sorts"/>
              <a:buChar char="F"/>
              <a:defRPr/>
            </a:pPr>
            <a:r>
              <a:rPr lang="en-US" sz="1750" dirty="0"/>
              <a:t>To declare array reference variables and create arrays (§§7.2.1–7.2.2).</a:t>
            </a:r>
          </a:p>
          <a:p>
            <a:pPr>
              <a:buFont typeface="Monotype Sorts"/>
              <a:buChar char="F"/>
              <a:defRPr/>
            </a:pPr>
            <a:r>
              <a:rPr lang="en-US" sz="1750" dirty="0"/>
              <a:t>To obtain array size using </a:t>
            </a:r>
            <a:r>
              <a:rPr lang="en-US" sz="1750" b="1" dirty="0" err="1"/>
              <a:t>arrayRefVar.length</a:t>
            </a:r>
            <a:r>
              <a:rPr lang="en-US" sz="1750" dirty="0"/>
              <a:t> and know default values in an array (§7.2.3).</a:t>
            </a:r>
          </a:p>
          <a:p>
            <a:pPr>
              <a:buFont typeface="Monotype Sorts"/>
              <a:buChar char="F"/>
              <a:defRPr/>
            </a:pPr>
            <a:r>
              <a:rPr lang="en-US" sz="1750" dirty="0"/>
              <a:t>To access array elements using indexes (§7.2.4).</a:t>
            </a:r>
          </a:p>
          <a:p>
            <a:pPr>
              <a:buFont typeface="Monotype Sorts"/>
              <a:buChar char="F"/>
              <a:defRPr/>
            </a:pPr>
            <a:r>
              <a:rPr lang="en-US" sz="1750" dirty="0"/>
              <a:t>To declare, create, and initialize an array using an array initializer (§7.2.5).</a:t>
            </a:r>
          </a:p>
          <a:p>
            <a:pPr>
              <a:buFont typeface="Monotype Sorts"/>
              <a:buChar char="F"/>
              <a:defRPr/>
            </a:pPr>
            <a:r>
              <a:rPr lang="en-US" sz="1750" dirty="0"/>
              <a:t>To program common array operations (displaying arrays, summing all elements, finding the minimum and maximum elements, random shuffling, and shifting elements) (§7.2.6).</a:t>
            </a:r>
          </a:p>
          <a:p>
            <a:pPr>
              <a:buFont typeface="Monotype Sorts"/>
              <a:buChar char="F"/>
              <a:defRPr/>
            </a:pPr>
            <a:r>
              <a:rPr lang="en-US" sz="1750" dirty="0"/>
              <a:t>To simplify programming using the </a:t>
            </a:r>
            <a:r>
              <a:rPr lang="en-US" sz="1750" dirty="0" err="1"/>
              <a:t>foreach</a:t>
            </a:r>
            <a:r>
              <a:rPr lang="en-US" sz="1750" dirty="0"/>
              <a:t> loops (§7.2.7).</a:t>
            </a:r>
          </a:p>
          <a:p>
            <a:pPr>
              <a:buFont typeface="Monotype Sorts"/>
              <a:buChar char="F"/>
              <a:defRPr/>
            </a:pPr>
            <a:r>
              <a:rPr lang="en-US" sz="1750" dirty="0"/>
              <a:t>To apply arrays in application development (</a:t>
            </a:r>
            <a:r>
              <a:rPr lang="en-US" sz="1750" b="1" dirty="0" err="1"/>
              <a:t>AnalyzeNumbers</a:t>
            </a:r>
            <a:r>
              <a:rPr lang="en-US" sz="1750" dirty="0"/>
              <a:t>, </a:t>
            </a:r>
            <a:r>
              <a:rPr lang="en-US" sz="1750" b="1" dirty="0" err="1"/>
              <a:t>DeckOfCards</a:t>
            </a:r>
            <a:r>
              <a:rPr lang="en-US" sz="1750" dirty="0"/>
              <a:t>) (§§7.3–7.4).</a:t>
            </a:r>
          </a:p>
          <a:p>
            <a:pPr>
              <a:buFont typeface="Monotype Sorts"/>
              <a:buChar char="F"/>
              <a:defRPr/>
            </a:pPr>
            <a:r>
              <a:rPr lang="en-US" sz="1750" dirty="0"/>
              <a:t>To copy contents from one array to another (§7.5).</a:t>
            </a:r>
          </a:p>
          <a:p>
            <a:pPr>
              <a:buFont typeface="Monotype Sorts"/>
              <a:buChar char="F"/>
              <a:defRPr/>
            </a:pPr>
            <a:r>
              <a:rPr lang="en-US" sz="1750" dirty="0"/>
              <a:t>To develop and invoke methods with array arguments and return values (§§7.6–7.8).</a:t>
            </a:r>
          </a:p>
          <a:p>
            <a:pPr>
              <a:buFont typeface="Monotype Sorts"/>
              <a:buChar char="F"/>
              <a:defRPr/>
            </a:pPr>
            <a:r>
              <a:rPr lang="en-US" sz="1750" dirty="0"/>
              <a:t>To define a method with a variable-length argument list (§7.9).</a:t>
            </a:r>
          </a:p>
          <a:p>
            <a:pPr>
              <a:buFont typeface="Monotype Sorts"/>
              <a:buChar char="F"/>
              <a:defRPr/>
            </a:pPr>
            <a:r>
              <a:rPr lang="en-US" sz="1750" dirty="0"/>
              <a:t>To search elements using the linear (§7.10.1) or binary (§7.10.2) search algorithm.</a:t>
            </a:r>
          </a:p>
          <a:p>
            <a:pPr>
              <a:buFont typeface="Monotype Sorts"/>
              <a:buChar char="F"/>
              <a:defRPr/>
            </a:pPr>
            <a:r>
              <a:rPr lang="en-US" sz="1750" dirty="0"/>
              <a:t>To sort an array using the selection sort approach (§7.11).</a:t>
            </a:r>
          </a:p>
          <a:p>
            <a:pPr>
              <a:buFont typeface="Monotype Sorts"/>
              <a:buChar char="F"/>
              <a:defRPr/>
            </a:pPr>
            <a:r>
              <a:rPr lang="en-US" sz="1750" dirty="0"/>
              <a:t>To use the methods in the </a:t>
            </a:r>
            <a:r>
              <a:rPr lang="en-US" sz="1750" b="1" dirty="0" err="1"/>
              <a:t>java.util.Arrays</a:t>
            </a:r>
            <a:r>
              <a:rPr lang="en-US" sz="1750" dirty="0"/>
              <a:t> class (§7.12).</a:t>
            </a:r>
          </a:p>
          <a:p>
            <a:pPr>
              <a:buFont typeface="Monotype Sorts"/>
              <a:buChar char="F"/>
              <a:defRPr/>
            </a:pPr>
            <a:r>
              <a:rPr lang="en-US" sz="1750" dirty="0"/>
              <a:t>To pass arguments to the main method from the command line (§7.13).</a:t>
            </a:r>
          </a:p>
          <a:p>
            <a:pPr>
              <a:lnSpc>
                <a:spcPct val="80000"/>
              </a:lnSpc>
              <a:buFont typeface="Monotype Sorts"/>
              <a:buChar char="F"/>
              <a:defRPr/>
            </a:pPr>
            <a:endParaRPr lang="en-US" sz="1900" dirty="0"/>
          </a:p>
        </p:txBody>
      </p:sp>
    </p:spTree>
    <p:extLst>
      <p:ext uri="{BB962C8B-B14F-4D97-AF65-F5344CB8AC3E}">
        <p14:creationId xmlns:p14="http://schemas.microsoft.com/office/powerpoint/2010/main" val="3993801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noFill/>
        </p:spPr>
        <p:txBody>
          <a:bodyPr>
            <a:normAutofit/>
          </a:bodyPr>
          <a:lstStyle/>
          <a:p>
            <a:r>
              <a:rPr lang="en-US" altLang="en-US" smtClean="0"/>
              <a:t>Trace Program with Arrays</a:t>
            </a:r>
          </a:p>
        </p:txBody>
      </p:sp>
      <p:sp>
        <p:nvSpPr>
          <p:cNvPr id="36868" name="Rectangle 3"/>
          <p:cNvSpPr>
            <a:spLocks noGrp="1" noChangeArrowheads="1"/>
          </p:cNvSpPr>
          <p:nvPr>
            <p:ph idx="1"/>
          </p:nvPr>
        </p:nvSpPr>
        <p:spPr>
          <a:xfrm>
            <a:off x="1217614" y="1844824"/>
            <a:ext cx="9753600" cy="4343400"/>
          </a:xfrm>
        </p:spPr>
        <p:txBody>
          <a:bodyPr>
            <a:normAutofit/>
          </a:bodyPr>
          <a:lstStyle/>
          <a:p>
            <a:pPr marL="609600" indent="-609600">
              <a:lnSpc>
                <a:spcPct val="80000"/>
              </a:lnSpc>
              <a:buNone/>
              <a:defRPr/>
            </a:pPr>
            <a:r>
              <a:rPr lang="en-US" sz="2000" dirty="0">
                <a:solidFill>
                  <a:schemeClr val="accent4">
                    <a:lumMod val="50000"/>
                  </a:schemeClr>
                </a:solidFill>
              </a:rPr>
              <a:t>public class Test {</a:t>
            </a:r>
          </a:p>
          <a:p>
            <a:pPr marL="609600" indent="-609600">
              <a:lnSpc>
                <a:spcPct val="80000"/>
              </a:lnSpc>
              <a:buNone/>
              <a:defRPr/>
            </a:pPr>
            <a:r>
              <a:rPr lang="en-US" sz="2000" dirty="0">
                <a:solidFill>
                  <a:schemeClr val="accent4">
                    <a:lumMod val="50000"/>
                  </a:schemeClr>
                </a:solidFill>
              </a:rPr>
              <a:t>  public static void main(String[] </a:t>
            </a:r>
            <a:r>
              <a:rPr lang="en-US" sz="2000" dirty="0" err="1">
                <a:solidFill>
                  <a:schemeClr val="accent4">
                    <a:lumMod val="50000"/>
                  </a:schemeClr>
                </a:solidFill>
              </a:rPr>
              <a:t>args</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a:t>
            </a:r>
            <a:r>
              <a:rPr lang="en-US" sz="2000" dirty="0" err="1">
                <a:solidFill>
                  <a:schemeClr val="accent4">
                    <a:lumMod val="50000"/>
                  </a:schemeClr>
                </a:solidFill>
              </a:rPr>
              <a:t>int</a:t>
            </a:r>
            <a:r>
              <a:rPr lang="en-US" sz="2000" dirty="0">
                <a:solidFill>
                  <a:schemeClr val="accent4">
                    <a:lumMod val="50000"/>
                  </a:schemeClr>
                </a:solidFill>
              </a:rPr>
              <a:t>[] values = new </a:t>
            </a:r>
            <a:r>
              <a:rPr lang="en-US" sz="2000" dirty="0" err="1">
                <a:solidFill>
                  <a:schemeClr val="accent4">
                    <a:lumMod val="50000"/>
                  </a:schemeClr>
                </a:solidFill>
              </a:rPr>
              <a:t>int</a:t>
            </a:r>
            <a:r>
              <a:rPr lang="en-US" sz="2000" dirty="0">
                <a:solidFill>
                  <a:schemeClr val="accent4">
                    <a:lumMod val="50000"/>
                  </a:schemeClr>
                </a:solidFill>
              </a:rPr>
              <a:t>[5];</a:t>
            </a:r>
          </a:p>
          <a:p>
            <a:pPr marL="609600" indent="-609600">
              <a:lnSpc>
                <a:spcPct val="80000"/>
              </a:lnSpc>
              <a:buNone/>
              <a:defRPr/>
            </a:pPr>
            <a:r>
              <a:rPr lang="en-US" sz="2000" dirty="0">
                <a:solidFill>
                  <a:schemeClr val="accent4">
                    <a:lumMod val="50000"/>
                  </a:schemeClr>
                </a:solidFill>
              </a:rPr>
              <a:t>    for (</a:t>
            </a:r>
            <a:r>
              <a:rPr lang="en-US" sz="2000" dirty="0" err="1">
                <a:solidFill>
                  <a:schemeClr val="accent4">
                    <a:lumMod val="50000"/>
                  </a:schemeClr>
                </a:solidFill>
              </a:rPr>
              <a:t>int</a:t>
            </a:r>
            <a:r>
              <a:rPr lang="en-US" sz="2000" dirty="0">
                <a:solidFill>
                  <a:schemeClr val="accent4">
                    <a:lumMod val="50000"/>
                  </a:schemeClr>
                </a:solidFill>
              </a:rPr>
              <a:t> </a:t>
            </a:r>
            <a:r>
              <a:rPr lang="en-US" sz="2000" dirty="0" err="1">
                <a:solidFill>
                  <a:schemeClr val="accent4">
                    <a:lumMod val="50000"/>
                  </a:schemeClr>
                </a:solidFill>
              </a:rPr>
              <a:t>i</a:t>
            </a:r>
            <a:r>
              <a:rPr lang="en-US" sz="2000" dirty="0">
                <a:solidFill>
                  <a:schemeClr val="accent4">
                    <a:lumMod val="50000"/>
                  </a:schemeClr>
                </a:solidFill>
              </a:rPr>
              <a:t> = 1; </a:t>
            </a:r>
            <a:r>
              <a:rPr lang="en-US" sz="2000" dirty="0" err="1">
                <a:solidFill>
                  <a:schemeClr val="accent4">
                    <a:lumMod val="50000"/>
                  </a:schemeClr>
                </a:solidFill>
              </a:rPr>
              <a:t>i</a:t>
            </a:r>
            <a:r>
              <a:rPr lang="en-US" sz="2000" dirty="0">
                <a:solidFill>
                  <a:schemeClr val="accent4">
                    <a:lumMod val="50000"/>
                  </a:schemeClr>
                </a:solidFill>
              </a:rPr>
              <a:t> &lt; 5; </a:t>
            </a:r>
            <a:r>
              <a:rPr lang="en-US" sz="2000" dirty="0" err="1">
                <a:solidFill>
                  <a:schemeClr val="accent4">
                    <a:lumMod val="50000"/>
                  </a:schemeClr>
                </a:solidFill>
              </a:rPr>
              <a:t>i</a:t>
            </a: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a:t>
            </a:r>
            <a:r>
              <a:rPr lang="en-US" sz="2000" dirty="0" err="1">
                <a:solidFill>
                  <a:schemeClr val="accent4">
                    <a:lumMod val="50000"/>
                  </a:schemeClr>
                </a:solidFill>
              </a:rPr>
              <a:t>i</a:t>
            </a:r>
            <a:r>
              <a:rPr lang="en-US" sz="2000" dirty="0">
                <a:solidFill>
                  <a:schemeClr val="accent4">
                    <a:lumMod val="50000"/>
                  </a:schemeClr>
                </a:solidFill>
              </a:rPr>
              <a:t>] = </a:t>
            </a:r>
            <a:r>
              <a:rPr lang="en-US" sz="2000" dirty="0" err="1">
                <a:solidFill>
                  <a:schemeClr val="accent4">
                    <a:lumMod val="50000"/>
                  </a:schemeClr>
                </a:solidFill>
              </a:rPr>
              <a:t>i</a:t>
            </a:r>
            <a:r>
              <a:rPr lang="en-US" sz="2000" dirty="0">
                <a:solidFill>
                  <a:schemeClr val="accent4">
                    <a:lumMod val="50000"/>
                  </a:schemeClr>
                </a:solidFill>
              </a:rPr>
              <a:t> + values[i-1];</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    values[0] = values[1] + values[4];</a:t>
            </a:r>
          </a:p>
          <a:p>
            <a:pPr marL="609600" indent="-609600">
              <a:lnSpc>
                <a:spcPct val="80000"/>
              </a:lnSpc>
              <a:buNone/>
              <a:defRPr/>
            </a:pPr>
            <a:r>
              <a:rPr lang="en-US" sz="2000" dirty="0">
                <a:solidFill>
                  <a:schemeClr val="accent4">
                    <a:lumMod val="50000"/>
                  </a:schemeClr>
                </a:solidFill>
              </a:rPr>
              <a:t>  }</a:t>
            </a:r>
          </a:p>
          <a:p>
            <a:pPr marL="609600" indent="-609600">
              <a:lnSpc>
                <a:spcPct val="80000"/>
              </a:lnSpc>
              <a:buNone/>
              <a:defRPr/>
            </a:pPr>
            <a:r>
              <a:rPr lang="en-US" sz="2000" dirty="0">
                <a:solidFill>
                  <a:schemeClr val="accent4">
                    <a:lumMod val="50000"/>
                  </a:schemeClr>
                </a:solidFill>
              </a:rPr>
              <a:t>}</a:t>
            </a:r>
          </a:p>
        </p:txBody>
      </p:sp>
      <p:sp>
        <p:nvSpPr>
          <p:cNvPr id="3277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F82B73-F982-41C7-B8EE-F7D6D02ADEFB}" type="slidenum">
              <a:rPr lang="en-US" altLang="en-US" sz="1400"/>
              <a:pPr/>
              <a:t>30</a:t>
            </a:fld>
            <a:endParaRPr lang="en-US" altLang="en-US" sz="1400"/>
          </a:p>
        </p:txBody>
      </p:sp>
      <p:sp>
        <p:nvSpPr>
          <p:cNvPr id="360452" name="AutoShape 4"/>
          <p:cNvSpPr>
            <a:spLocks noChangeArrowheads="1"/>
          </p:cNvSpPr>
          <p:nvPr/>
        </p:nvSpPr>
        <p:spPr bwMode="auto">
          <a:xfrm>
            <a:off x="3400997" y="1869356"/>
            <a:ext cx="4186237" cy="384175"/>
          </a:xfrm>
          <a:prstGeom prst="wedgeRoundRectCallout">
            <a:avLst>
              <a:gd name="adj1" fmla="val -68241"/>
              <a:gd name="adj2" fmla="val 67479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line, values[0] is 11 (1 + 10)</a:t>
            </a:r>
          </a:p>
        </p:txBody>
      </p:sp>
      <p:sp>
        <p:nvSpPr>
          <p:cNvPr id="32774" name="Rectangle 5"/>
          <p:cNvSpPr>
            <a:spLocks noChangeArrowheads="1"/>
          </p:cNvSpPr>
          <p:nvPr/>
        </p:nvSpPr>
        <p:spPr bwMode="auto">
          <a:xfrm>
            <a:off x="1557908" y="4672880"/>
            <a:ext cx="3998342"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775" name="Rectangle 6"/>
          <p:cNvSpPr>
            <a:spLocks noChangeArrowheads="1"/>
          </p:cNvSpPr>
          <p:nvPr/>
        </p:nvSpPr>
        <p:spPr bwMode="auto">
          <a:xfrm>
            <a:off x="1522413" y="2340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2776" name="Object 7"/>
          <p:cNvGraphicFramePr>
            <a:graphicFrameLocks noChangeAspect="1"/>
          </p:cNvGraphicFramePr>
          <p:nvPr/>
        </p:nvGraphicFramePr>
        <p:xfrm>
          <a:off x="7361238" y="2044700"/>
          <a:ext cx="2290763" cy="2459038"/>
        </p:xfrm>
        <a:graphic>
          <a:graphicData uri="http://schemas.openxmlformats.org/presentationml/2006/ole">
            <mc:AlternateContent xmlns:mc="http://schemas.openxmlformats.org/markup-compatibility/2006">
              <mc:Choice xmlns:v="urn:schemas-microsoft-com:vml" Requires="v">
                <p:oleObj spid="_x0000_s112660" name="Picture" r:id="rId3" imgW="1601724" imgH="1712976" progId="Word.Picture.8">
                  <p:embed/>
                </p:oleObj>
              </mc:Choice>
              <mc:Fallback>
                <p:oleObj name="Picture" r:id="rId3" imgW="1601724" imgH="1712976" progId="Word.Picture.8">
                  <p:embed/>
                  <p:pic>
                    <p:nvPicPr>
                      <p:cNvPr id="3277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238" y="2044700"/>
                        <a:ext cx="2290763"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32778" name="Line 9"/>
          <p:cNvSpPr>
            <a:spLocks noChangeShapeType="1"/>
          </p:cNvSpPr>
          <p:nvPr/>
        </p:nvSpPr>
        <p:spPr bwMode="auto">
          <a:xfrm flipV="1">
            <a:off x="5556249" y="3137769"/>
            <a:ext cx="2497137" cy="1594567"/>
          </a:xfrm>
          <a:prstGeom prst="line">
            <a:avLst/>
          </a:prstGeom>
          <a:noFill/>
          <a:ln w="508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
          <p:cNvSpPr>
            <a:spLocks noChangeArrowheads="1"/>
          </p:cNvSpPr>
          <p:nvPr/>
        </p:nvSpPr>
        <p:spPr bwMode="auto">
          <a:xfrm>
            <a:off x="8053387" y="2928939"/>
            <a:ext cx="768350"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257285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60452"/>
                                        </p:tgtEl>
                                        <p:attrNameLst>
                                          <p:attrName>style.visibility</p:attrName>
                                        </p:attrNameLst>
                                      </p:cBhvr>
                                      <p:to>
                                        <p:strVal val="visible"/>
                                      </p:to>
                                    </p:set>
                                    <p:anim calcmode="lin" valueType="num">
                                      <p:cBhvr additive="base">
                                        <p:cTn id="7" dur="500" fill="hold"/>
                                        <p:tgtEl>
                                          <p:spTgt spid="360452"/>
                                        </p:tgtEl>
                                        <p:attrNameLst>
                                          <p:attrName>ppt_x</p:attrName>
                                        </p:attrNameLst>
                                      </p:cBhvr>
                                      <p:tavLst>
                                        <p:tav tm="0">
                                          <p:val>
                                            <p:strVal val="0-#ppt_w/2"/>
                                          </p:val>
                                        </p:tav>
                                        <p:tav tm="100000">
                                          <p:val>
                                            <p:strVal val="#ppt_x"/>
                                          </p:val>
                                        </p:tav>
                                      </p:tavLst>
                                    </p:anim>
                                    <p:anim calcmode="lin" valueType="num">
                                      <p:cBhvr additive="base">
                                        <p:cTn id="8"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8DB8A6-30DC-454F-B262-8C1CB89D3C87}" type="slidenum">
              <a:rPr lang="en-US" altLang="en-US" sz="1400"/>
              <a:pPr/>
              <a:t>31</a:t>
            </a:fld>
            <a:endParaRPr lang="en-US" altLang="en-US" sz="1400"/>
          </a:p>
        </p:txBody>
      </p:sp>
      <p:sp>
        <p:nvSpPr>
          <p:cNvPr id="33795" name="Rectangle 2"/>
          <p:cNvSpPr>
            <a:spLocks noGrp="1" noChangeArrowheads="1"/>
          </p:cNvSpPr>
          <p:nvPr>
            <p:ph type="title"/>
          </p:nvPr>
        </p:nvSpPr>
        <p:spPr>
          <a:xfrm>
            <a:off x="2208212" y="228600"/>
            <a:ext cx="7772400" cy="533400"/>
          </a:xfrm>
          <a:noFill/>
        </p:spPr>
        <p:txBody>
          <a:bodyPr>
            <a:normAutofit fontScale="90000"/>
          </a:bodyPr>
          <a:lstStyle/>
          <a:p>
            <a:r>
              <a:rPr lang="en-US" altLang="en-US"/>
              <a:t>Processing Arrays</a:t>
            </a:r>
          </a:p>
        </p:txBody>
      </p:sp>
      <p:sp>
        <p:nvSpPr>
          <p:cNvPr id="33796" name="Rectangle 3"/>
          <p:cNvSpPr>
            <a:spLocks noGrp="1" noChangeArrowheads="1"/>
          </p:cNvSpPr>
          <p:nvPr>
            <p:ph type="body" idx="1"/>
          </p:nvPr>
        </p:nvSpPr>
        <p:spPr>
          <a:xfrm>
            <a:off x="1827212" y="1066800"/>
            <a:ext cx="8534400" cy="4953000"/>
          </a:xfrm>
          <a:noFill/>
        </p:spPr>
        <p:txBody>
          <a:bodyPr/>
          <a:lstStyle/>
          <a:p>
            <a:pPr marL="609600" indent="-609600">
              <a:spcBef>
                <a:spcPct val="50000"/>
              </a:spcBef>
              <a:buNone/>
            </a:pPr>
            <a:r>
              <a:rPr lang="en-US" altLang="en-US" sz="2800">
                <a:cs typeface="Times New Roman" panose="02020603050405020304" pitchFamily="18" charset="0"/>
              </a:rPr>
              <a:t>See the examples in the text.</a:t>
            </a:r>
          </a:p>
          <a:p>
            <a:pPr marL="609600" indent="-609600">
              <a:spcBef>
                <a:spcPct val="50000"/>
              </a:spcBef>
              <a:buFont typeface="Monotype Sorts" pitchFamily="2" charset="2"/>
              <a:buAutoNum type="arabicPeriod"/>
            </a:pPr>
            <a:r>
              <a:rPr lang="en-US" altLang="en-US" sz="2500">
                <a:cs typeface="Times New Roman" panose="02020603050405020304" pitchFamily="18" charset="0"/>
              </a:rPr>
              <a:t>(Initializing arrays with input values)</a:t>
            </a:r>
          </a:p>
          <a:p>
            <a:pPr marL="609600" indent="-609600">
              <a:spcBef>
                <a:spcPct val="50000"/>
              </a:spcBef>
              <a:buFont typeface="Monotype Sorts" pitchFamily="2" charset="2"/>
              <a:buAutoNum type="arabicPeriod"/>
            </a:pPr>
            <a:r>
              <a:rPr lang="en-US" altLang="en-US" sz="2500">
                <a:cs typeface="Times New Roman" panose="02020603050405020304" pitchFamily="18" charset="0"/>
              </a:rPr>
              <a:t>(Initializing arrays with random values)</a:t>
            </a:r>
          </a:p>
          <a:p>
            <a:pPr marL="609600" indent="-609600">
              <a:spcBef>
                <a:spcPct val="50000"/>
              </a:spcBef>
              <a:buFont typeface="Monotype Sorts" pitchFamily="2" charset="2"/>
              <a:buAutoNum type="arabicPeriod"/>
            </a:pPr>
            <a:r>
              <a:rPr lang="en-US" altLang="en-US" sz="2500">
                <a:cs typeface="Times New Roman" panose="02020603050405020304" pitchFamily="18" charset="0"/>
              </a:rPr>
              <a:t>(Printing arrays)</a:t>
            </a:r>
          </a:p>
          <a:p>
            <a:pPr marL="609600" indent="-609600">
              <a:spcBef>
                <a:spcPct val="50000"/>
              </a:spcBef>
              <a:buFont typeface="Monotype Sorts" pitchFamily="2" charset="2"/>
              <a:buAutoNum type="arabicPeriod"/>
            </a:pPr>
            <a:r>
              <a:rPr lang="en-US" altLang="en-US" sz="2500">
                <a:cs typeface="Times New Roman" panose="02020603050405020304" pitchFamily="18" charset="0"/>
              </a:rPr>
              <a:t>(Summing all elements)</a:t>
            </a:r>
          </a:p>
          <a:p>
            <a:pPr marL="609600" indent="-609600">
              <a:spcBef>
                <a:spcPct val="50000"/>
              </a:spcBef>
              <a:buFont typeface="Monotype Sorts" pitchFamily="2" charset="2"/>
              <a:buAutoNum type="arabicPeriod"/>
            </a:pPr>
            <a:r>
              <a:rPr lang="en-US" altLang="en-US" sz="2500">
                <a:cs typeface="Times New Roman" panose="02020603050405020304" pitchFamily="18" charset="0"/>
              </a:rPr>
              <a:t>(Finding the largest element)</a:t>
            </a:r>
          </a:p>
          <a:p>
            <a:pPr marL="609600" indent="-609600">
              <a:spcBef>
                <a:spcPct val="50000"/>
              </a:spcBef>
              <a:buFont typeface="Monotype Sorts" pitchFamily="2" charset="2"/>
              <a:buAutoNum type="arabicPeriod"/>
            </a:pPr>
            <a:r>
              <a:rPr lang="en-US" altLang="en-US" sz="2500">
                <a:cs typeface="Times New Roman" panose="02020603050405020304" pitchFamily="18" charset="0"/>
              </a:rPr>
              <a:t>(Finding the smallest index of the largest element)</a:t>
            </a:r>
          </a:p>
          <a:p>
            <a:pPr marL="609600" indent="-609600">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a:t> </a:t>
            </a:r>
          </a:p>
        </p:txBody>
      </p:sp>
    </p:spTree>
    <p:extLst>
      <p:ext uri="{BB962C8B-B14F-4D97-AF65-F5344CB8AC3E}">
        <p14:creationId xmlns:p14="http://schemas.microsoft.com/office/powerpoint/2010/main" val="2235399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217614" y="274638"/>
            <a:ext cx="10493422" cy="1325562"/>
          </a:xfrm>
        </p:spPr>
        <p:txBody>
          <a:bodyPr>
            <a:normAutofit fontScale="90000"/>
          </a:bodyPr>
          <a:lstStyle/>
          <a:p>
            <a:r>
              <a:rPr lang="en-US" altLang="en-US" sz="4500">
                <a:cs typeface="Times New Roman" panose="02020603050405020304" pitchFamily="18" charset="0"/>
              </a:rPr>
              <a:t>Initializing arrays with input values</a:t>
            </a:r>
            <a:endParaRPr lang="en-US" altLang="en-US" sz="4500">
              <a:cs typeface="Times New Roman" panose="02020603050405020304" pitchFamily="18" charset="0"/>
              <a:hlinkClick r:id="rId2" action="ppaction://program"/>
            </a:endParaRPr>
          </a:p>
        </p:txBody>
      </p:sp>
      <p:sp>
        <p:nvSpPr>
          <p:cNvPr id="38916" name="Rectangle 3"/>
          <p:cNvSpPr>
            <a:spLocks noGrp="1" noChangeArrowheads="1"/>
          </p:cNvSpPr>
          <p:nvPr>
            <p:ph idx="1"/>
          </p:nvPr>
        </p:nvSpPr>
        <p:spPr/>
        <p:txBody>
          <a:bodyPr/>
          <a:lstStyle/>
          <a:p>
            <a:pPr marL="609600" indent="-609600">
              <a:lnSpc>
                <a:spcPct val="80000"/>
              </a:lnSpc>
              <a:buNone/>
              <a:defRPr/>
            </a:pPr>
            <a:r>
              <a:rPr lang="en-US" sz="2800" dirty="0" err="1">
                <a:solidFill>
                  <a:schemeClr val="accent4">
                    <a:lumMod val="50000"/>
                  </a:schemeClr>
                </a:solidFill>
              </a:rPr>
              <a:t>java.util.Scanner</a:t>
            </a:r>
            <a:r>
              <a:rPr lang="en-US" sz="2800" dirty="0">
                <a:solidFill>
                  <a:schemeClr val="accent4">
                    <a:lumMod val="50000"/>
                  </a:schemeClr>
                </a:solidFill>
              </a:rPr>
              <a:t> input = </a:t>
            </a:r>
            <a:r>
              <a:rPr lang="en-US" sz="2800" b="1" dirty="0">
                <a:solidFill>
                  <a:schemeClr val="accent4">
                    <a:lumMod val="50000"/>
                  </a:schemeClr>
                </a:solidFill>
              </a:rPr>
              <a:t>new</a:t>
            </a:r>
            <a:r>
              <a:rPr lang="en-US" sz="2800" dirty="0">
                <a:solidFill>
                  <a:schemeClr val="accent4">
                    <a:lumMod val="50000"/>
                  </a:schemeClr>
                </a:solidFill>
              </a:rPr>
              <a:t> </a:t>
            </a:r>
            <a:r>
              <a:rPr lang="en-US" sz="2800" dirty="0" err="1">
                <a:solidFill>
                  <a:schemeClr val="accent4">
                    <a:lumMod val="50000"/>
                  </a:schemeClr>
                </a:solidFill>
              </a:rPr>
              <a:t>java.util.Scanner</a:t>
            </a:r>
            <a:r>
              <a:rPr lang="en-US" sz="2800" dirty="0">
                <a:solidFill>
                  <a:schemeClr val="accent4">
                    <a:lumMod val="50000"/>
                  </a:schemeClr>
                </a:solidFill>
              </a:rPr>
              <a:t>(System.in);</a:t>
            </a:r>
          </a:p>
          <a:p>
            <a:pPr marL="609600" indent="-609600">
              <a:lnSpc>
                <a:spcPct val="80000"/>
              </a:lnSpc>
              <a:buNone/>
              <a:defRPr/>
            </a:pPr>
            <a:r>
              <a:rPr lang="en-US" sz="2800" dirty="0" err="1">
                <a:solidFill>
                  <a:schemeClr val="accent4">
                    <a:lumMod val="50000"/>
                  </a:schemeClr>
                </a:solidFill>
              </a:rPr>
              <a:t>System.out.print</a:t>
            </a:r>
            <a:r>
              <a:rPr lang="en-US" sz="2800" dirty="0">
                <a:solidFill>
                  <a:schemeClr val="accent4">
                    <a:lumMod val="50000"/>
                  </a:schemeClr>
                </a:solidFill>
              </a:rPr>
              <a:t>("Enter " + </a:t>
            </a:r>
            <a:r>
              <a:rPr lang="en-US" sz="2800" dirty="0" err="1">
                <a:solidFill>
                  <a:schemeClr val="accent4">
                    <a:lumMod val="50000"/>
                  </a:schemeClr>
                </a:solidFill>
              </a:rPr>
              <a:t>myList.length</a:t>
            </a:r>
            <a:r>
              <a:rPr lang="en-US" sz="2800" dirty="0">
                <a:solidFill>
                  <a:schemeClr val="accent4">
                    <a:lumMod val="50000"/>
                  </a:schemeClr>
                </a:solidFill>
              </a:rPr>
              <a:t> + " values: ");</a:t>
            </a:r>
            <a:endParaRPr lang="en-US" sz="2800" b="1" dirty="0">
              <a:solidFill>
                <a:schemeClr val="accent4">
                  <a:lumMod val="50000"/>
                </a:schemeClr>
              </a:solidFill>
            </a:endParaRPr>
          </a:p>
          <a:p>
            <a:pPr marL="609600" indent="-609600">
              <a:lnSpc>
                <a:spcPct val="80000"/>
              </a:lnSpc>
              <a:buNone/>
              <a:defRPr/>
            </a:pPr>
            <a:r>
              <a:rPr lang="en-US" sz="2800" b="1" dirty="0">
                <a:solidFill>
                  <a:schemeClr val="accent4">
                    <a:lumMod val="50000"/>
                  </a:schemeClr>
                </a:solidFill>
              </a:rPr>
              <a:t>for</a:t>
            </a:r>
            <a:r>
              <a:rPr lang="en-US" sz="2800" dirty="0">
                <a:solidFill>
                  <a:schemeClr val="accent4">
                    <a:lumMod val="50000"/>
                  </a:schemeClr>
                </a:solidFill>
              </a:rPr>
              <a:t> (</a:t>
            </a:r>
            <a:r>
              <a:rPr lang="en-US" sz="2800" b="1" dirty="0" err="1">
                <a:solidFill>
                  <a:schemeClr val="accent4">
                    <a:lumMod val="50000"/>
                  </a:schemeClr>
                </a:solidFill>
              </a:rPr>
              <a:t>int</a:t>
            </a:r>
            <a:r>
              <a:rPr lang="en-US" sz="2800" dirty="0">
                <a:solidFill>
                  <a:schemeClr val="accent4">
                    <a:lumMod val="50000"/>
                  </a:schemeClr>
                </a:solidFill>
              </a:rPr>
              <a:t> </a:t>
            </a:r>
            <a:r>
              <a:rPr lang="en-US" sz="2800" dirty="0" err="1">
                <a:solidFill>
                  <a:schemeClr val="accent4">
                    <a:lumMod val="50000"/>
                  </a:schemeClr>
                </a:solidFill>
              </a:rPr>
              <a:t>i</a:t>
            </a:r>
            <a:r>
              <a:rPr lang="en-US" sz="2800" dirty="0">
                <a:solidFill>
                  <a:schemeClr val="accent4">
                    <a:lumMod val="50000"/>
                  </a:schemeClr>
                </a:solidFill>
              </a:rPr>
              <a:t> = 0; </a:t>
            </a:r>
            <a:r>
              <a:rPr lang="en-US" sz="2800" dirty="0" err="1">
                <a:solidFill>
                  <a:schemeClr val="accent4">
                    <a:lumMod val="50000"/>
                  </a:schemeClr>
                </a:solidFill>
              </a:rPr>
              <a:t>i</a:t>
            </a:r>
            <a:r>
              <a:rPr lang="en-US" sz="2800" dirty="0">
                <a:solidFill>
                  <a:schemeClr val="accent4">
                    <a:lumMod val="50000"/>
                  </a:schemeClr>
                </a:solidFill>
              </a:rPr>
              <a:t> &lt; </a:t>
            </a:r>
            <a:r>
              <a:rPr lang="en-US" sz="2800" dirty="0" err="1">
                <a:solidFill>
                  <a:schemeClr val="accent4">
                    <a:lumMod val="50000"/>
                  </a:schemeClr>
                </a:solidFill>
              </a:rPr>
              <a:t>myList.length</a:t>
            </a:r>
            <a:r>
              <a:rPr lang="en-US" sz="2800" dirty="0">
                <a:solidFill>
                  <a:schemeClr val="accent4">
                    <a:lumMod val="50000"/>
                  </a:schemeClr>
                </a:solidFill>
              </a:rPr>
              <a:t>; </a:t>
            </a:r>
            <a:r>
              <a:rPr lang="en-US" sz="2800" dirty="0" err="1">
                <a:solidFill>
                  <a:schemeClr val="accent4">
                    <a:lumMod val="50000"/>
                  </a:schemeClr>
                </a:solidFill>
              </a:rPr>
              <a:t>i</a:t>
            </a:r>
            <a:r>
              <a:rPr lang="en-US" sz="2800" dirty="0">
                <a:solidFill>
                  <a:schemeClr val="accent4">
                    <a:lumMod val="50000"/>
                  </a:schemeClr>
                </a:solidFill>
              </a:rPr>
              <a:t>++) </a:t>
            </a:r>
          </a:p>
          <a:p>
            <a:pPr marL="609600" indent="-609600">
              <a:lnSpc>
                <a:spcPct val="80000"/>
              </a:lnSpc>
              <a:buNone/>
              <a:defRPr/>
            </a:pPr>
            <a:r>
              <a:rPr lang="en-US" sz="2800" dirty="0">
                <a:solidFill>
                  <a:schemeClr val="accent4">
                    <a:lumMod val="50000"/>
                  </a:schemeClr>
                </a:solidFill>
              </a:rPr>
              <a:t>  </a:t>
            </a:r>
            <a:r>
              <a:rPr lang="en-US" sz="2800" dirty="0" err="1">
                <a:solidFill>
                  <a:schemeClr val="accent4">
                    <a:lumMod val="50000"/>
                  </a:schemeClr>
                </a:solidFill>
              </a:rPr>
              <a:t>myList</a:t>
            </a:r>
            <a:r>
              <a:rPr lang="en-US" sz="2800" dirty="0">
                <a:solidFill>
                  <a:schemeClr val="accent4">
                    <a:lumMod val="50000"/>
                  </a:schemeClr>
                </a:solidFill>
              </a:rPr>
              <a:t>[</a:t>
            </a:r>
            <a:r>
              <a:rPr lang="en-US" sz="2800" dirty="0" err="1">
                <a:solidFill>
                  <a:schemeClr val="accent4">
                    <a:lumMod val="50000"/>
                  </a:schemeClr>
                </a:solidFill>
              </a:rPr>
              <a:t>i</a:t>
            </a:r>
            <a:r>
              <a:rPr lang="en-US" sz="2800" dirty="0">
                <a:solidFill>
                  <a:schemeClr val="accent4">
                    <a:lumMod val="50000"/>
                  </a:schemeClr>
                </a:solidFill>
              </a:rPr>
              <a:t>] = </a:t>
            </a:r>
            <a:r>
              <a:rPr lang="en-US" sz="2800" dirty="0" err="1">
                <a:solidFill>
                  <a:schemeClr val="accent4">
                    <a:lumMod val="50000"/>
                  </a:schemeClr>
                </a:solidFill>
              </a:rPr>
              <a:t>input.nextDouble</a:t>
            </a:r>
            <a:r>
              <a:rPr lang="en-US" sz="2800" dirty="0">
                <a:solidFill>
                  <a:schemeClr val="accent4">
                    <a:lumMod val="50000"/>
                  </a:schemeClr>
                </a:solidFill>
              </a:rPr>
              <a:t>();</a:t>
            </a:r>
          </a:p>
        </p:txBody>
      </p:sp>
      <p:sp>
        <p:nvSpPr>
          <p:cNvPr id="3481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994B01-C31A-458E-A484-85C26268F04C}" type="slidenum">
              <a:rPr lang="en-US" altLang="en-US" sz="1400"/>
              <a:pPr/>
              <a:t>32</a:t>
            </a:fld>
            <a:endParaRPr lang="en-US" altLang="en-US" sz="1400"/>
          </a:p>
        </p:txBody>
      </p:sp>
      <p:sp>
        <p:nvSpPr>
          <p:cNvPr id="34821" name="Rectangle 4"/>
          <p:cNvSpPr>
            <a:spLocks noChangeArrowheads="1"/>
          </p:cNvSpPr>
          <p:nvPr/>
        </p:nvSpPr>
        <p:spPr bwMode="auto">
          <a:xfrm>
            <a:off x="44942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2" name="Rectangle 5"/>
          <p:cNvSpPr>
            <a:spLocks noChangeArrowheads="1"/>
          </p:cNvSpPr>
          <p:nvPr/>
        </p:nvSpPr>
        <p:spPr bwMode="auto">
          <a:xfrm>
            <a:off x="4875212"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826668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765821" y="274638"/>
            <a:ext cx="11423004" cy="1325562"/>
          </a:xfrm>
        </p:spPr>
        <p:txBody>
          <a:bodyPr>
            <a:normAutofit/>
          </a:bodyPr>
          <a:lstStyle/>
          <a:p>
            <a:r>
              <a:rPr lang="en-US" altLang="en-US" sz="4100" dirty="0">
                <a:cs typeface="Times New Roman" panose="02020603050405020304" pitchFamily="18" charset="0"/>
              </a:rPr>
              <a:t>Initializing arrays with random values</a:t>
            </a:r>
            <a:endParaRPr lang="en-US" altLang="en-US" sz="4100" dirty="0">
              <a:cs typeface="Times New Roman" panose="02020603050405020304" pitchFamily="18" charset="0"/>
              <a:hlinkClick r:id="rId2" action="ppaction://program"/>
            </a:endParaRPr>
          </a:p>
        </p:txBody>
      </p:sp>
      <p:sp>
        <p:nvSpPr>
          <p:cNvPr id="39940" name="Rectangle 3"/>
          <p:cNvSpPr>
            <a:spLocks noGrp="1" noChangeArrowheads="1"/>
          </p:cNvSpPr>
          <p:nvPr>
            <p:ph idx="1"/>
          </p:nvPr>
        </p:nvSpPr>
        <p:spPr/>
        <p:txBody>
          <a:bodyPr>
            <a:normAutofit/>
          </a:bodyPr>
          <a:lstStyle/>
          <a:p>
            <a:pPr marL="609600" indent="-609600">
              <a:buNone/>
              <a:defRPr/>
            </a:pPr>
            <a:r>
              <a:rPr lang="en-US" sz="4000" b="1" dirty="0">
                <a:solidFill>
                  <a:schemeClr val="accent4">
                    <a:lumMod val="50000"/>
                  </a:schemeClr>
                </a:solidFill>
              </a:rPr>
              <a:t>for</a:t>
            </a:r>
            <a:r>
              <a:rPr lang="en-US" sz="4000" dirty="0">
                <a:solidFill>
                  <a:schemeClr val="accent4">
                    <a:lumMod val="50000"/>
                  </a:schemeClr>
                </a:solidFill>
              </a:rPr>
              <a:t> (</a:t>
            </a:r>
            <a:r>
              <a:rPr lang="en-US" sz="4000" b="1" dirty="0" err="1">
                <a:solidFill>
                  <a:schemeClr val="accent4">
                    <a:lumMod val="50000"/>
                  </a:schemeClr>
                </a:solidFill>
              </a:rPr>
              <a:t>int</a:t>
            </a:r>
            <a:r>
              <a:rPr lang="en-US" sz="4000" dirty="0">
                <a:solidFill>
                  <a:schemeClr val="accent4">
                    <a:lumMod val="50000"/>
                  </a:schemeClr>
                </a:solidFill>
              </a:rPr>
              <a:t> </a:t>
            </a:r>
            <a:r>
              <a:rPr lang="en-US" sz="4000" dirty="0" err="1">
                <a:solidFill>
                  <a:schemeClr val="accent4">
                    <a:lumMod val="50000"/>
                  </a:schemeClr>
                </a:solidFill>
              </a:rPr>
              <a:t>i</a:t>
            </a:r>
            <a:r>
              <a:rPr lang="en-US" sz="4000" dirty="0">
                <a:solidFill>
                  <a:schemeClr val="accent4">
                    <a:lumMod val="50000"/>
                  </a:schemeClr>
                </a:solidFill>
              </a:rPr>
              <a:t> = 0; </a:t>
            </a:r>
            <a:r>
              <a:rPr lang="en-US" sz="4000" dirty="0" err="1">
                <a:solidFill>
                  <a:schemeClr val="accent4">
                    <a:lumMod val="50000"/>
                  </a:schemeClr>
                </a:solidFill>
              </a:rPr>
              <a:t>i</a:t>
            </a:r>
            <a:r>
              <a:rPr lang="en-US" sz="4000" dirty="0">
                <a:solidFill>
                  <a:schemeClr val="accent4">
                    <a:lumMod val="50000"/>
                  </a:schemeClr>
                </a:solidFill>
              </a:rPr>
              <a:t> &lt; </a:t>
            </a:r>
            <a:r>
              <a:rPr lang="en-US" sz="4000" dirty="0" err="1">
                <a:solidFill>
                  <a:schemeClr val="accent4">
                    <a:lumMod val="50000"/>
                  </a:schemeClr>
                </a:solidFill>
              </a:rPr>
              <a:t>myList.length</a:t>
            </a:r>
            <a:r>
              <a:rPr lang="en-US" sz="4000" dirty="0">
                <a:solidFill>
                  <a:schemeClr val="accent4">
                    <a:lumMod val="50000"/>
                  </a:schemeClr>
                </a:solidFill>
              </a:rPr>
              <a:t>; </a:t>
            </a:r>
            <a:r>
              <a:rPr lang="en-US" sz="4000" dirty="0" err="1">
                <a:solidFill>
                  <a:schemeClr val="accent4">
                    <a:lumMod val="50000"/>
                  </a:schemeClr>
                </a:solidFill>
              </a:rPr>
              <a:t>i</a:t>
            </a:r>
            <a:r>
              <a:rPr lang="en-US" sz="4000" dirty="0">
                <a:solidFill>
                  <a:schemeClr val="accent4">
                    <a:lumMod val="50000"/>
                  </a:schemeClr>
                </a:solidFill>
              </a:rPr>
              <a:t>++) {</a:t>
            </a:r>
          </a:p>
          <a:p>
            <a:pPr marL="609600" indent="-609600">
              <a:buNone/>
              <a:defRPr/>
            </a:pPr>
            <a:r>
              <a:rPr lang="en-US" sz="4000" dirty="0">
                <a:solidFill>
                  <a:schemeClr val="accent4">
                    <a:lumMod val="50000"/>
                  </a:schemeClr>
                </a:solidFill>
              </a:rPr>
              <a:t>  </a:t>
            </a:r>
            <a:r>
              <a:rPr lang="en-US" sz="4000" dirty="0" err="1">
                <a:solidFill>
                  <a:schemeClr val="accent4">
                    <a:lumMod val="50000"/>
                  </a:schemeClr>
                </a:solidFill>
              </a:rPr>
              <a:t>myList</a:t>
            </a:r>
            <a:r>
              <a:rPr lang="en-US" sz="4000" dirty="0">
                <a:solidFill>
                  <a:schemeClr val="accent4">
                    <a:lumMod val="50000"/>
                  </a:schemeClr>
                </a:solidFill>
              </a:rPr>
              <a:t>[</a:t>
            </a:r>
            <a:r>
              <a:rPr lang="en-US" sz="4000" dirty="0" err="1">
                <a:solidFill>
                  <a:schemeClr val="accent4">
                    <a:lumMod val="50000"/>
                  </a:schemeClr>
                </a:solidFill>
              </a:rPr>
              <a:t>i</a:t>
            </a:r>
            <a:r>
              <a:rPr lang="en-US" sz="4000" dirty="0">
                <a:solidFill>
                  <a:schemeClr val="accent4">
                    <a:lumMod val="50000"/>
                  </a:schemeClr>
                </a:solidFill>
              </a:rPr>
              <a:t>] = </a:t>
            </a:r>
            <a:r>
              <a:rPr lang="en-US" sz="4000" dirty="0" err="1">
                <a:solidFill>
                  <a:schemeClr val="accent4">
                    <a:lumMod val="50000"/>
                  </a:schemeClr>
                </a:solidFill>
              </a:rPr>
              <a:t>Math.random</a:t>
            </a:r>
            <a:r>
              <a:rPr lang="en-US" sz="4000" dirty="0">
                <a:solidFill>
                  <a:schemeClr val="accent4">
                    <a:lumMod val="50000"/>
                  </a:schemeClr>
                </a:solidFill>
              </a:rPr>
              <a:t>() * 100;</a:t>
            </a:r>
          </a:p>
          <a:p>
            <a:pPr marL="609600" indent="-609600">
              <a:buNone/>
              <a:defRPr/>
            </a:pPr>
            <a:r>
              <a:rPr lang="en-US" sz="4000" dirty="0">
                <a:solidFill>
                  <a:schemeClr val="accent4">
                    <a:lumMod val="50000"/>
                  </a:schemeClr>
                </a:solidFill>
              </a:rPr>
              <a:t>}</a:t>
            </a:r>
          </a:p>
        </p:txBody>
      </p:sp>
      <p:sp>
        <p:nvSpPr>
          <p:cNvPr id="3584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2D5637-7839-4B23-AAD4-E8293E003F9B}" type="slidenum">
              <a:rPr lang="en-US" altLang="en-US" sz="1400"/>
              <a:pPr/>
              <a:t>33</a:t>
            </a:fld>
            <a:endParaRPr lang="en-US" altLang="en-US" sz="1400"/>
          </a:p>
        </p:txBody>
      </p:sp>
      <p:sp>
        <p:nvSpPr>
          <p:cNvPr id="35845" name="Rectangle 4"/>
          <p:cNvSpPr>
            <a:spLocks noChangeArrowheads="1"/>
          </p:cNvSpPr>
          <p:nvPr/>
        </p:nvSpPr>
        <p:spPr bwMode="auto">
          <a:xfrm>
            <a:off x="44942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5846" name="Rectangle 5"/>
          <p:cNvSpPr>
            <a:spLocks noChangeArrowheads="1"/>
          </p:cNvSpPr>
          <p:nvPr/>
        </p:nvSpPr>
        <p:spPr bwMode="auto">
          <a:xfrm>
            <a:off x="4875212"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763565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sz="4500">
                <a:cs typeface="Times New Roman" panose="02020603050405020304" pitchFamily="18" charset="0"/>
              </a:rPr>
              <a:t>Printing arrays</a:t>
            </a:r>
            <a:endParaRPr lang="en-US" altLang="en-US" sz="4500">
              <a:cs typeface="Times New Roman" panose="02020603050405020304" pitchFamily="18" charset="0"/>
              <a:hlinkClick r:id="rId2" action="ppaction://program"/>
            </a:endParaRPr>
          </a:p>
        </p:txBody>
      </p:sp>
      <p:sp>
        <p:nvSpPr>
          <p:cNvPr id="40964" name="Rectangle 3"/>
          <p:cNvSpPr>
            <a:spLocks noGrp="1" noChangeArrowheads="1"/>
          </p:cNvSpPr>
          <p:nvPr>
            <p:ph idx="1"/>
          </p:nvPr>
        </p:nvSpPr>
        <p:spPr/>
        <p:txBody>
          <a:bodyPr/>
          <a:lstStyle/>
          <a:p>
            <a:pPr marL="609600" indent="-609600">
              <a:lnSpc>
                <a:spcPct val="80000"/>
              </a:lnSpc>
              <a:buNone/>
              <a:defRPr/>
            </a:pPr>
            <a:r>
              <a:rPr lang="en-US" sz="4000" b="1" dirty="0">
                <a:solidFill>
                  <a:schemeClr val="accent4">
                    <a:lumMod val="50000"/>
                  </a:schemeClr>
                </a:solidFill>
              </a:rPr>
              <a:t>for</a:t>
            </a:r>
            <a:r>
              <a:rPr lang="en-US" sz="4000" dirty="0">
                <a:solidFill>
                  <a:schemeClr val="accent4">
                    <a:lumMod val="50000"/>
                  </a:schemeClr>
                </a:solidFill>
              </a:rPr>
              <a:t> (</a:t>
            </a:r>
            <a:r>
              <a:rPr lang="en-US" sz="4000" b="1" dirty="0" err="1">
                <a:solidFill>
                  <a:schemeClr val="accent4">
                    <a:lumMod val="50000"/>
                  </a:schemeClr>
                </a:solidFill>
              </a:rPr>
              <a:t>int</a:t>
            </a:r>
            <a:r>
              <a:rPr lang="en-US" sz="4000" dirty="0">
                <a:solidFill>
                  <a:schemeClr val="accent4">
                    <a:lumMod val="50000"/>
                  </a:schemeClr>
                </a:solidFill>
              </a:rPr>
              <a:t> </a:t>
            </a:r>
            <a:r>
              <a:rPr lang="en-US" sz="4000" dirty="0" err="1">
                <a:solidFill>
                  <a:schemeClr val="accent4">
                    <a:lumMod val="50000"/>
                  </a:schemeClr>
                </a:solidFill>
              </a:rPr>
              <a:t>i</a:t>
            </a:r>
            <a:r>
              <a:rPr lang="en-US" sz="4000" dirty="0">
                <a:solidFill>
                  <a:schemeClr val="accent4">
                    <a:lumMod val="50000"/>
                  </a:schemeClr>
                </a:solidFill>
              </a:rPr>
              <a:t> = 0; </a:t>
            </a:r>
            <a:r>
              <a:rPr lang="en-US" sz="4000" dirty="0" err="1">
                <a:solidFill>
                  <a:schemeClr val="accent4">
                    <a:lumMod val="50000"/>
                  </a:schemeClr>
                </a:solidFill>
              </a:rPr>
              <a:t>i</a:t>
            </a:r>
            <a:r>
              <a:rPr lang="en-US" sz="4000" dirty="0">
                <a:solidFill>
                  <a:schemeClr val="accent4">
                    <a:lumMod val="50000"/>
                  </a:schemeClr>
                </a:solidFill>
              </a:rPr>
              <a:t> &lt; </a:t>
            </a:r>
            <a:r>
              <a:rPr lang="en-US" sz="4000" dirty="0" err="1">
                <a:solidFill>
                  <a:schemeClr val="accent4">
                    <a:lumMod val="50000"/>
                  </a:schemeClr>
                </a:solidFill>
              </a:rPr>
              <a:t>myList.length</a:t>
            </a:r>
            <a:r>
              <a:rPr lang="en-US" sz="4000" dirty="0">
                <a:solidFill>
                  <a:schemeClr val="accent4">
                    <a:lumMod val="50000"/>
                  </a:schemeClr>
                </a:solidFill>
              </a:rPr>
              <a:t>; </a:t>
            </a:r>
            <a:r>
              <a:rPr lang="en-US" sz="4000" dirty="0" err="1">
                <a:solidFill>
                  <a:schemeClr val="accent4">
                    <a:lumMod val="50000"/>
                  </a:schemeClr>
                </a:solidFill>
              </a:rPr>
              <a:t>i</a:t>
            </a:r>
            <a:r>
              <a:rPr lang="en-US" sz="4000" dirty="0">
                <a:solidFill>
                  <a:schemeClr val="accent4">
                    <a:lumMod val="50000"/>
                  </a:schemeClr>
                </a:solidFill>
              </a:rPr>
              <a:t>++) {</a:t>
            </a:r>
          </a:p>
          <a:p>
            <a:pPr marL="609600" indent="-609600">
              <a:lnSpc>
                <a:spcPct val="80000"/>
              </a:lnSpc>
              <a:buNone/>
              <a:defRPr/>
            </a:pPr>
            <a:r>
              <a:rPr lang="en-US" sz="4000" dirty="0">
                <a:solidFill>
                  <a:schemeClr val="accent4">
                    <a:lumMod val="50000"/>
                  </a:schemeClr>
                </a:solidFill>
              </a:rPr>
              <a:t>  </a:t>
            </a:r>
            <a:r>
              <a:rPr lang="en-US" sz="4000" dirty="0" err="1">
                <a:solidFill>
                  <a:schemeClr val="accent4">
                    <a:lumMod val="50000"/>
                  </a:schemeClr>
                </a:solidFill>
              </a:rPr>
              <a:t>System.out.print</a:t>
            </a:r>
            <a:r>
              <a:rPr lang="en-US" sz="4000" dirty="0">
                <a:solidFill>
                  <a:schemeClr val="accent4">
                    <a:lumMod val="50000"/>
                  </a:schemeClr>
                </a:solidFill>
              </a:rPr>
              <a:t>(</a:t>
            </a:r>
            <a:r>
              <a:rPr lang="en-US" sz="4000" dirty="0" err="1">
                <a:solidFill>
                  <a:schemeClr val="accent4">
                    <a:lumMod val="50000"/>
                  </a:schemeClr>
                </a:solidFill>
              </a:rPr>
              <a:t>myList</a:t>
            </a:r>
            <a:r>
              <a:rPr lang="en-US" sz="4000" dirty="0">
                <a:solidFill>
                  <a:schemeClr val="accent4">
                    <a:lumMod val="50000"/>
                  </a:schemeClr>
                </a:solidFill>
              </a:rPr>
              <a:t>[</a:t>
            </a:r>
            <a:r>
              <a:rPr lang="en-US" sz="4000" dirty="0" err="1">
                <a:solidFill>
                  <a:schemeClr val="accent4">
                    <a:lumMod val="50000"/>
                  </a:schemeClr>
                </a:solidFill>
              </a:rPr>
              <a:t>i</a:t>
            </a:r>
            <a:r>
              <a:rPr lang="en-US" sz="4000" dirty="0">
                <a:solidFill>
                  <a:schemeClr val="accent4">
                    <a:lumMod val="50000"/>
                  </a:schemeClr>
                </a:solidFill>
              </a:rPr>
              <a:t>] + " ");</a:t>
            </a:r>
          </a:p>
          <a:p>
            <a:pPr marL="609600" indent="-609600">
              <a:lnSpc>
                <a:spcPct val="80000"/>
              </a:lnSpc>
              <a:buNone/>
              <a:defRPr/>
            </a:pPr>
            <a:r>
              <a:rPr lang="en-US" sz="4000" dirty="0">
                <a:solidFill>
                  <a:schemeClr val="accent4">
                    <a:lumMod val="50000"/>
                  </a:schemeClr>
                </a:solidFill>
              </a:rPr>
              <a:t>}</a:t>
            </a:r>
          </a:p>
        </p:txBody>
      </p:sp>
      <p:sp>
        <p:nvSpPr>
          <p:cNvPr id="3686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89FBF7-9CE2-494D-B885-D12D6703C965}" type="slidenum">
              <a:rPr lang="en-US" altLang="en-US" sz="1400"/>
              <a:pPr/>
              <a:t>34</a:t>
            </a:fld>
            <a:endParaRPr lang="en-US" altLang="en-US" sz="1400"/>
          </a:p>
        </p:txBody>
      </p:sp>
      <p:sp>
        <p:nvSpPr>
          <p:cNvPr id="36869" name="Rectangle 4"/>
          <p:cNvSpPr>
            <a:spLocks noChangeArrowheads="1"/>
          </p:cNvSpPr>
          <p:nvPr/>
        </p:nvSpPr>
        <p:spPr bwMode="auto">
          <a:xfrm>
            <a:off x="44942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870" name="Rectangle 5"/>
          <p:cNvSpPr>
            <a:spLocks noChangeArrowheads="1"/>
          </p:cNvSpPr>
          <p:nvPr/>
        </p:nvSpPr>
        <p:spPr bwMode="auto">
          <a:xfrm>
            <a:off x="4875212"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056300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2" action="ppaction://program"/>
            </a:endParaRPr>
          </a:p>
        </p:txBody>
      </p:sp>
      <p:sp>
        <p:nvSpPr>
          <p:cNvPr id="41988" name="Rectangle 3"/>
          <p:cNvSpPr>
            <a:spLocks noGrp="1" noChangeArrowheads="1"/>
          </p:cNvSpPr>
          <p:nvPr>
            <p:ph idx="1"/>
          </p:nvPr>
        </p:nvSpPr>
        <p:spPr/>
        <p:txBody>
          <a:bodyPr>
            <a:normAutofit/>
          </a:bodyPr>
          <a:lstStyle/>
          <a:p>
            <a:pPr marL="609600" indent="-609600">
              <a:lnSpc>
                <a:spcPct val="80000"/>
              </a:lnSpc>
              <a:buNone/>
              <a:defRPr/>
            </a:pPr>
            <a:r>
              <a:rPr lang="en-US" sz="4000" dirty="0">
                <a:solidFill>
                  <a:schemeClr val="accent4">
                    <a:lumMod val="50000"/>
                  </a:schemeClr>
                </a:solidFill>
              </a:rPr>
              <a:t>double total = 0;</a:t>
            </a:r>
          </a:p>
          <a:p>
            <a:pPr marL="609600" indent="-609600">
              <a:lnSpc>
                <a:spcPct val="80000"/>
              </a:lnSpc>
              <a:buNone/>
              <a:defRPr/>
            </a:pPr>
            <a:r>
              <a:rPr lang="en-US" sz="4000" dirty="0">
                <a:solidFill>
                  <a:schemeClr val="accent4">
                    <a:lumMod val="50000"/>
                  </a:schemeClr>
                </a:solidFill>
              </a:rPr>
              <a:t>for (</a:t>
            </a:r>
            <a:r>
              <a:rPr lang="en-US" sz="4000" dirty="0" err="1">
                <a:solidFill>
                  <a:schemeClr val="accent4">
                    <a:lumMod val="50000"/>
                  </a:schemeClr>
                </a:solidFill>
              </a:rPr>
              <a:t>int</a:t>
            </a:r>
            <a:r>
              <a:rPr lang="en-US" sz="4000" dirty="0">
                <a:solidFill>
                  <a:schemeClr val="accent4">
                    <a:lumMod val="50000"/>
                  </a:schemeClr>
                </a:solidFill>
              </a:rPr>
              <a:t> </a:t>
            </a:r>
            <a:r>
              <a:rPr lang="en-US" sz="4000" dirty="0" err="1">
                <a:solidFill>
                  <a:schemeClr val="accent4">
                    <a:lumMod val="50000"/>
                  </a:schemeClr>
                </a:solidFill>
              </a:rPr>
              <a:t>i</a:t>
            </a:r>
            <a:r>
              <a:rPr lang="en-US" sz="4000" dirty="0">
                <a:solidFill>
                  <a:schemeClr val="accent4">
                    <a:lumMod val="50000"/>
                  </a:schemeClr>
                </a:solidFill>
              </a:rPr>
              <a:t> = 0; </a:t>
            </a:r>
            <a:r>
              <a:rPr lang="en-US" sz="4000" dirty="0" err="1">
                <a:solidFill>
                  <a:schemeClr val="accent4">
                    <a:lumMod val="50000"/>
                  </a:schemeClr>
                </a:solidFill>
              </a:rPr>
              <a:t>i</a:t>
            </a:r>
            <a:r>
              <a:rPr lang="en-US" sz="4000" dirty="0">
                <a:solidFill>
                  <a:schemeClr val="accent4">
                    <a:lumMod val="50000"/>
                  </a:schemeClr>
                </a:solidFill>
              </a:rPr>
              <a:t> &lt; </a:t>
            </a:r>
            <a:r>
              <a:rPr lang="en-US" sz="4000" dirty="0" err="1">
                <a:solidFill>
                  <a:schemeClr val="accent4">
                    <a:lumMod val="50000"/>
                  </a:schemeClr>
                </a:solidFill>
              </a:rPr>
              <a:t>myList.length</a:t>
            </a:r>
            <a:r>
              <a:rPr lang="en-US" sz="4000" dirty="0">
                <a:solidFill>
                  <a:schemeClr val="accent4">
                    <a:lumMod val="50000"/>
                  </a:schemeClr>
                </a:solidFill>
              </a:rPr>
              <a:t>; </a:t>
            </a:r>
            <a:r>
              <a:rPr lang="en-US" sz="4000" dirty="0" err="1">
                <a:solidFill>
                  <a:schemeClr val="accent4">
                    <a:lumMod val="50000"/>
                  </a:schemeClr>
                </a:solidFill>
              </a:rPr>
              <a:t>i</a:t>
            </a:r>
            <a:r>
              <a:rPr lang="en-US" sz="4000" dirty="0">
                <a:solidFill>
                  <a:schemeClr val="accent4">
                    <a:lumMod val="50000"/>
                  </a:schemeClr>
                </a:solidFill>
              </a:rPr>
              <a:t>++) {</a:t>
            </a:r>
          </a:p>
          <a:p>
            <a:pPr marL="609600" indent="-609600">
              <a:lnSpc>
                <a:spcPct val="80000"/>
              </a:lnSpc>
              <a:buNone/>
              <a:defRPr/>
            </a:pPr>
            <a:r>
              <a:rPr lang="en-US" sz="4000" dirty="0">
                <a:solidFill>
                  <a:schemeClr val="accent4">
                    <a:lumMod val="50000"/>
                  </a:schemeClr>
                </a:solidFill>
              </a:rPr>
              <a:t>  total += </a:t>
            </a:r>
            <a:r>
              <a:rPr lang="en-US" sz="4000" dirty="0" err="1">
                <a:solidFill>
                  <a:schemeClr val="accent4">
                    <a:lumMod val="50000"/>
                  </a:schemeClr>
                </a:solidFill>
              </a:rPr>
              <a:t>myList</a:t>
            </a:r>
            <a:r>
              <a:rPr lang="en-US" sz="4000" dirty="0">
                <a:solidFill>
                  <a:schemeClr val="accent4">
                    <a:lumMod val="50000"/>
                  </a:schemeClr>
                </a:solidFill>
              </a:rPr>
              <a:t>[</a:t>
            </a:r>
            <a:r>
              <a:rPr lang="en-US" sz="4000" dirty="0" err="1">
                <a:solidFill>
                  <a:schemeClr val="accent4">
                    <a:lumMod val="50000"/>
                  </a:schemeClr>
                </a:solidFill>
              </a:rPr>
              <a:t>i</a:t>
            </a:r>
            <a:r>
              <a:rPr lang="en-US" sz="4000" dirty="0">
                <a:solidFill>
                  <a:schemeClr val="accent4">
                    <a:lumMod val="50000"/>
                  </a:schemeClr>
                </a:solidFill>
              </a:rPr>
              <a:t>];</a:t>
            </a:r>
          </a:p>
          <a:p>
            <a:pPr marL="609600" indent="-609600">
              <a:lnSpc>
                <a:spcPct val="80000"/>
              </a:lnSpc>
              <a:buNone/>
              <a:defRPr/>
            </a:pPr>
            <a:r>
              <a:rPr lang="en-US" sz="4000" dirty="0">
                <a:solidFill>
                  <a:schemeClr val="accent4">
                    <a:lumMod val="50000"/>
                  </a:schemeClr>
                </a:solidFill>
              </a:rPr>
              <a:t>}</a:t>
            </a:r>
          </a:p>
        </p:txBody>
      </p:sp>
      <p:sp>
        <p:nvSpPr>
          <p:cNvPr id="3789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81B3FA-3036-422B-A130-0FF3AA6D82C1}" type="slidenum">
              <a:rPr lang="en-US" altLang="en-US" sz="1400"/>
              <a:pPr/>
              <a:t>35</a:t>
            </a:fld>
            <a:endParaRPr lang="en-US" altLang="en-US" sz="1400"/>
          </a:p>
        </p:txBody>
      </p:sp>
      <p:sp>
        <p:nvSpPr>
          <p:cNvPr id="37893" name="Rectangle 4"/>
          <p:cNvSpPr>
            <a:spLocks noChangeArrowheads="1"/>
          </p:cNvSpPr>
          <p:nvPr/>
        </p:nvSpPr>
        <p:spPr bwMode="auto">
          <a:xfrm>
            <a:off x="44942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7894" name="Rectangle 5"/>
          <p:cNvSpPr>
            <a:spLocks noChangeArrowheads="1"/>
          </p:cNvSpPr>
          <p:nvPr/>
        </p:nvSpPr>
        <p:spPr bwMode="auto">
          <a:xfrm>
            <a:off x="4875212"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913889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r>
              <a:rPr lang="en-US" altLang="en-US" sz="4500">
                <a:cs typeface="Times New Roman" panose="02020603050405020304" pitchFamily="18" charset="0"/>
              </a:rPr>
              <a:t>Finding the largest element</a:t>
            </a:r>
            <a:endParaRPr lang="en-US" altLang="en-US" sz="4500">
              <a:cs typeface="Times New Roman" panose="02020603050405020304" pitchFamily="18" charset="0"/>
              <a:hlinkClick r:id="rId2" action="ppaction://program"/>
            </a:endParaRPr>
          </a:p>
        </p:txBody>
      </p:sp>
      <p:sp>
        <p:nvSpPr>
          <p:cNvPr id="43012" name="Rectangle 3"/>
          <p:cNvSpPr>
            <a:spLocks noGrp="1" noChangeArrowheads="1"/>
          </p:cNvSpPr>
          <p:nvPr>
            <p:ph idx="1"/>
          </p:nvPr>
        </p:nvSpPr>
        <p:spPr>
          <a:xfrm>
            <a:off x="1217614" y="1844824"/>
            <a:ext cx="9753600" cy="4343400"/>
          </a:xfrm>
        </p:spPr>
        <p:txBody>
          <a:bodyPr/>
          <a:lstStyle/>
          <a:p>
            <a:pPr marL="609600" indent="-609600">
              <a:lnSpc>
                <a:spcPct val="80000"/>
              </a:lnSpc>
              <a:buNone/>
              <a:defRPr/>
            </a:pPr>
            <a:r>
              <a:rPr lang="en-US" sz="3600" b="1" dirty="0">
                <a:solidFill>
                  <a:schemeClr val="accent4">
                    <a:lumMod val="50000"/>
                  </a:schemeClr>
                </a:solidFill>
              </a:rPr>
              <a:t>double</a:t>
            </a:r>
            <a:r>
              <a:rPr lang="en-US" sz="3600" dirty="0">
                <a:solidFill>
                  <a:schemeClr val="accent4">
                    <a:lumMod val="50000"/>
                  </a:schemeClr>
                </a:solidFill>
              </a:rPr>
              <a:t> max = </a:t>
            </a:r>
            <a:r>
              <a:rPr lang="en-US" sz="3600" dirty="0" err="1">
                <a:solidFill>
                  <a:schemeClr val="accent4">
                    <a:lumMod val="50000"/>
                  </a:schemeClr>
                </a:solidFill>
              </a:rPr>
              <a:t>myList</a:t>
            </a:r>
            <a:r>
              <a:rPr lang="en-US" sz="3600" dirty="0">
                <a:solidFill>
                  <a:schemeClr val="accent4">
                    <a:lumMod val="50000"/>
                  </a:schemeClr>
                </a:solidFill>
              </a:rPr>
              <a:t>[0];</a:t>
            </a:r>
            <a:endParaRPr lang="en-US" sz="3600" b="1" dirty="0">
              <a:solidFill>
                <a:schemeClr val="accent4">
                  <a:lumMod val="50000"/>
                </a:schemeClr>
              </a:solidFill>
            </a:endParaRPr>
          </a:p>
          <a:p>
            <a:pPr marL="609600" indent="-609600">
              <a:lnSpc>
                <a:spcPct val="80000"/>
              </a:lnSpc>
              <a:buNone/>
              <a:defRPr/>
            </a:pPr>
            <a:r>
              <a:rPr lang="en-US" sz="3600" b="1" dirty="0">
                <a:solidFill>
                  <a:schemeClr val="accent4">
                    <a:lumMod val="50000"/>
                  </a:schemeClr>
                </a:solidFill>
              </a:rPr>
              <a:t>for</a:t>
            </a:r>
            <a:r>
              <a:rPr lang="en-US" sz="3600" dirty="0">
                <a:solidFill>
                  <a:schemeClr val="accent4">
                    <a:lumMod val="50000"/>
                  </a:schemeClr>
                </a:solidFill>
              </a:rPr>
              <a:t> (</a:t>
            </a:r>
            <a:r>
              <a:rPr lang="en-US" sz="3600" b="1" dirty="0" err="1">
                <a:solidFill>
                  <a:schemeClr val="accent4">
                    <a:lumMod val="50000"/>
                  </a:schemeClr>
                </a:solidFill>
              </a:rPr>
              <a:t>int</a:t>
            </a:r>
            <a:r>
              <a:rPr lang="en-US" sz="3600" dirty="0">
                <a:solidFill>
                  <a:schemeClr val="accent4">
                    <a:lumMod val="50000"/>
                  </a:schemeClr>
                </a:solidFill>
              </a:rPr>
              <a:t> </a:t>
            </a:r>
            <a:r>
              <a:rPr lang="en-US" sz="3600" dirty="0" err="1">
                <a:solidFill>
                  <a:schemeClr val="accent4">
                    <a:lumMod val="50000"/>
                  </a:schemeClr>
                </a:solidFill>
              </a:rPr>
              <a:t>i</a:t>
            </a:r>
            <a:r>
              <a:rPr lang="en-US" sz="3600" dirty="0">
                <a:solidFill>
                  <a:schemeClr val="accent4">
                    <a:lumMod val="50000"/>
                  </a:schemeClr>
                </a:solidFill>
              </a:rPr>
              <a:t> = 1; </a:t>
            </a:r>
            <a:r>
              <a:rPr lang="en-US" sz="3600" dirty="0" err="1">
                <a:solidFill>
                  <a:schemeClr val="accent4">
                    <a:lumMod val="50000"/>
                  </a:schemeClr>
                </a:solidFill>
              </a:rPr>
              <a:t>i</a:t>
            </a:r>
            <a:r>
              <a:rPr lang="en-US" sz="3600" dirty="0">
                <a:solidFill>
                  <a:schemeClr val="accent4">
                    <a:lumMod val="50000"/>
                  </a:schemeClr>
                </a:solidFill>
              </a:rPr>
              <a:t> &lt; </a:t>
            </a:r>
            <a:r>
              <a:rPr lang="en-US" sz="3600" dirty="0" err="1">
                <a:solidFill>
                  <a:schemeClr val="accent4">
                    <a:lumMod val="50000"/>
                  </a:schemeClr>
                </a:solidFill>
              </a:rPr>
              <a:t>myList.length</a:t>
            </a:r>
            <a:r>
              <a:rPr lang="en-US" sz="3600" dirty="0">
                <a:solidFill>
                  <a:schemeClr val="accent4">
                    <a:lumMod val="50000"/>
                  </a:schemeClr>
                </a:solidFill>
              </a:rPr>
              <a:t>; </a:t>
            </a:r>
            <a:r>
              <a:rPr lang="en-US" sz="3600" dirty="0" err="1">
                <a:solidFill>
                  <a:schemeClr val="accent4">
                    <a:lumMod val="50000"/>
                  </a:schemeClr>
                </a:solidFill>
              </a:rPr>
              <a:t>i</a:t>
            </a:r>
            <a:r>
              <a:rPr lang="en-US" sz="3600" dirty="0">
                <a:solidFill>
                  <a:schemeClr val="accent4">
                    <a:lumMod val="50000"/>
                  </a:schemeClr>
                </a:solidFill>
              </a:rPr>
              <a:t>++) {</a:t>
            </a:r>
          </a:p>
          <a:p>
            <a:pPr marL="609600" indent="-609600">
              <a:lnSpc>
                <a:spcPct val="80000"/>
              </a:lnSpc>
              <a:buNone/>
              <a:defRPr/>
            </a:pPr>
            <a:r>
              <a:rPr lang="en-US" sz="3600" dirty="0">
                <a:solidFill>
                  <a:schemeClr val="accent4">
                    <a:lumMod val="50000"/>
                  </a:schemeClr>
                </a:solidFill>
              </a:rPr>
              <a:t>  </a:t>
            </a:r>
            <a:r>
              <a:rPr lang="en-US" sz="3600" b="1" dirty="0">
                <a:solidFill>
                  <a:schemeClr val="accent4">
                    <a:lumMod val="50000"/>
                  </a:schemeClr>
                </a:solidFill>
              </a:rPr>
              <a:t>if</a:t>
            </a:r>
            <a:r>
              <a:rPr lang="en-US" sz="3600" dirty="0">
                <a:solidFill>
                  <a:schemeClr val="accent4">
                    <a:lumMod val="50000"/>
                  </a:schemeClr>
                </a:solidFill>
              </a:rPr>
              <a:t> (</a:t>
            </a:r>
            <a:r>
              <a:rPr lang="en-US" sz="3600" dirty="0" err="1">
                <a:solidFill>
                  <a:schemeClr val="accent4">
                    <a:lumMod val="50000"/>
                  </a:schemeClr>
                </a:solidFill>
              </a:rPr>
              <a:t>myList</a:t>
            </a:r>
            <a:r>
              <a:rPr lang="en-US" sz="3600" dirty="0">
                <a:solidFill>
                  <a:schemeClr val="accent4">
                    <a:lumMod val="50000"/>
                  </a:schemeClr>
                </a:solidFill>
              </a:rPr>
              <a:t>[</a:t>
            </a:r>
            <a:r>
              <a:rPr lang="en-US" sz="3600" dirty="0" err="1">
                <a:solidFill>
                  <a:schemeClr val="accent4">
                    <a:lumMod val="50000"/>
                  </a:schemeClr>
                </a:solidFill>
              </a:rPr>
              <a:t>i</a:t>
            </a:r>
            <a:r>
              <a:rPr lang="en-US" sz="3600" dirty="0">
                <a:solidFill>
                  <a:schemeClr val="accent4">
                    <a:lumMod val="50000"/>
                  </a:schemeClr>
                </a:solidFill>
              </a:rPr>
              <a:t>] &gt; max) max = </a:t>
            </a:r>
            <a:r>
              <a:rPr lang="en-US" sz="3600" dirty="0" err="1">
                <a:solidFill>
                  <a:schemeClr val="accent4">
                    <a:lumMod val="50000"/>
                  </a:schemeClr>
                </a:solidFill>
              </a:rPr>
              <a:t>myList</a:t>
            </a:r>
            <a:r>
              <a:rPr lang="en-US" sz="3600" dirty="0">
                <a:solidFill>
                  <a:schemeClr val="accent4">
                    <a:lumMod val="50000"/>
                  </a:schemeClr>
                </a:solidFill>
              </a:rPr>
              <a:t>[</a:t>
            </a:r>
            <a:r>
              <a:rPr lang="en-US" sz="3600" dirty="0" err="1">
                <a:solidFill>
                  <a:schemeClr val="accent4">
                    <a:lumMod val="50000"/>
                  </a:schemeClr>
                </a:solidFill>
              </a:rPr>
              <a:t>i</a:t>
            </a:r>
            <a:r>
              <a:rPr lang="en-US" sz="3600" dirty="0">
                <a:solidFill>
                  <a:schemeClr val="accent4">
                    <a:lumMod val="50000"/>
                  </a:schemeClr>
                </a:solidFill>
              </a:rPr>
              <a:t>];</a:t>
            </a:r>
          </a:p>
          <a:p>
            <a:pPr marL="609600" indent="-609600">
              <a:lnSpc>
                <a:spcPct val="80000"/>
              </a:lnSpc>
              <a:buNone/>
              <a:defRPr/>
            </a:pPr>
            <a:r>
              <a:rPr lang="en-US" sz="3600" dirty="0">
                <a:solidFill>
                  <a:schemeClr val="accent4">
                    <a:lumMod val="50000"/>
                  </a:schemeClr>
                </a:solidFill>
              </a:rPr>
              <a:t>}</a:t>
            </a:r>
          </a:p>
        </p:txBody>
      </p:sp>
      <p:sp>
        <p:nvSpPr>
          <p:cNvPr id="3891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3ABD5D-30C3-4FAE-B790-AD187CBF3F99}" type="slidenum">
              <a:rPr lang="en-US" altLang="en-US" sz="1400"/>
              <a:pPr/>
              <a:t>36</a:t>
            </a:fld>
            <a:endParaRPr lang="en-US" altLang="en-US" sz="1400"/>
          </a:p>
        </p:txBody>
      </p:sp>
      <p:sp>
        <p:nvSpPr>
          <p:cNvPr id="38917" name="Rectangle 4"/>
          <p:cNvSpPr>
            <a:spLocks noChangeArrowheads="1"/>
          </p:cNvSpPr>
          <p:nvPr/>
        </p:nvSpPr>
        <p:spPr bwMode="auto">
          <a:xfrm>
            <a:off x="44942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8918" name="Rectangle 5"/>
          <p:cNvSpPr>
            <a:spLocks noChangeArrowheads="1"/>
          </p:cNvSpPr>
          <p:nvPr/>
        </p:nvSpPr>
        <p:spPr bwMode="auto">
          <a:xfrm>
            <a:off x="4875212"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614437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en-US" sz="4500">
                <a:cs typeface="Times New Roman" panose="02020603050405020304" pitchFamily="18" charset="0"/>
              </a:rPr>
              <a:t>Random shuffling</a:t>
            </a:r>
            <a:endParaRPr lang="en-US" altLang="en-US" sz="4500">
              <a:cs typeface="Times New Roman" panose="02020603050405020304" pitchFamily="18" charset="0"/>
              <a:hlinkClick r:id="rId2" action="ppaction://program"/>
            </a:endParaRPr>
          </a:p>
        </p:txBody>
      </p:sp>
      <p:sp>
        <p:nvSpPr>
          <p:cNvPr id="3993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32CF30-8468-4064-8291-CE75271AF861}" type="slidenum">
              <a:rPr lang="en-US" altLang="en-US" sz="1400"/>
              <a:pPr/>
              <a:t>37</a:t>
            </a:fld>
            <a:endParaRPr lang="en-US" altLang="en-US" sz="1400"/>
          </a:p>
        </p:txBody>
      </p:sp>
      <p:sp>
        <p:nvSpPr>
          <p:cNvPr id="39940" name="Rectangle 4"/>
          <p:cNvSpPr>
            <a:spLocks noChangeArrowheads="1"/>
          </p:cNvSpPr>
          <p:nvPr/>
        </p:nvSpPr>
        <p:spPr bwMode="auto">
          <a:xfrm>
            <a:off x="44942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1" name="Rectangle 5"/>
          <p:cNvSpPr>
            <a:spLocks noChangeArrowheads="1"/>
          </p:cNvSpPr>
          <p:nvPr/>
        </p:nvSpPr>
        <p:spPr bwMode="auto">
          <a:xfrm>
            <a:off x="4865687" y="2968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9942" name="Rectangle 9"/>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3994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1547813"/>
            <a:ext cx="9070975"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850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en-US" sz="4500">
                <a:cs typeface="Times New Roman" panose="02020603050405020304" pitchFamily="18" charset="0"/>
              </a:rPr>
              <a:t>Shifting Elements</a:t>
            </a:r>
            <a:endParaRPr lang="en-US" altLang="en-US" sz="4500">
              <a:cs typeface="Times New Roman" panose="02020603050405020304" pitchFamily="18" charset="0"/>
              <a:hlinkClick r:id="rId2" action="ppaction://program"/>
            </a:endParaRPr>
          </a:p>
        </p:txBody>
      </p:sp>
      <p:sp>
        <p:nvSpPr>
          <p:cNvPr id="4096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B902DE-05EC-4F9B-9DCB-4F24FFCFB545}" type="slidenum">
              <a:rPr lang="en-US" altLang="en-US" sz="1400"/>
              <a:pPr/>
              <a:t>38</a:t>
            </a:fld>
            <a:endParaRPr lang="en-US" altLang="en-US" sz="1400"/>
          </a:p>
        </p:txBody>
      </p:sp>
      <p:sp>
        <p:nvSpPr>
          <p:cNvPr id="40964" name="Rectangle 3"/>
          <p:cNvSpPr>
            <a:spLocks noChangeArrowheads="1"/>
          </p:cNvSpPr>
          <p:nvPr/>
        </p:nvSpPr>
        <p:spPr bwMode="auto">
          <a:xfrm>
            <a:off x="4494212" y="25146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5" name="Rectangle 4"/>
          <p:cNvSpPr>
            <a:spLocks noChangeArrowheads="1"/>
          </p:cNvSpPr>
          <p:nvPr/>
        </p:nvSpPr>
        <p:spPr bwMode="auto">
          <a:xfrm>
            <a:off x="4865687" y="2968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7" name="Rectangle 8"/>
          <p:cNvSpPr>
            <a:spLocks noChangeArrowheads="1"/>
          </p:cNvSpPr>
          <p:nvPr/>
        </p:nvSpPr>
        <p:spPr bwMode="auto">
          <a:xfrm>
            <a:off x="1522413"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09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212" y="1662113"/>
            <a:ext cx="90932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004736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noFill/>
        </p:spPr>
        <p:txBody>
          <a:bodyPr>
            <a:normAutofit/>
          </a:bodyPr>
          <a:lstStyle/>
          <a:p>
            <a:r>
              <a:rPr lang="en-US" altLang="en-US" sz="3200">
                <a:cs typeface="Times New Roman" panose="02020603050405020304" pitchFamily="18" charset="0"/>
              </a:rPr>
              <a:t>Enhanced </a:t>
            </a:r>
            <a:r>
              <a:rPr lang="en-US" altLang="en-US" sz="3200" u="sng">
                <a:cs typeface="Times New Roman" panose="02020603050405020304" pitchFamily="18" charset="0"/>
              </a:rPr>
              <a:t>for</a:t>
            </a:r>
            <a:r>
              <a:rPr lang="en-US" altLang="en-US" sz="3200">
                <a:cs typeface="Times New Roman" panose="02020603050405020304" pitchFamily="18" charset="0"/>
              </a:rPr>
              <a:t> Loop (for-each loop)</a:t>
            </a:r>
          </a:p>
        </p:txBody>
      </p:sp>
      <p:sp>
        <p:nvSpPr>
          <p:cNvPr id="46084" name="Rectangle 3"/>
          <p:cNvSpPr>
            <a:spLocks noGrp="1" noChangeArrowheads="1"/>
          </p:cNvSpPr>
          <p:nvPr>
            <p:ph idx="1"/>
          </p:nvPr>
        </p:nvSpPr>
        <p:spPr/>
        <p:txBody>
          <a:bodyPr>
            <a:normAutofit fontScale="92500" lnSpcReduction="20000"/>
          </a:bodyPr>
          <a:lstStyle/>
          <a:p>
            <a:pPr marL="0" indent="0">
              <a:spcBef>
                <a:spcPct val="0"/>
              </a:spcBef>
              <a:buClrTx/>
              <a:buSzTx/>
              <a:buNone/>
              <a:defRPr/>
            </a:pPr>
            <a:r>
              <a:rPr lang="en-US" sz="2000" dirty="0">
                <a:cs typeface="Times New Roman" pitchFamily="18" charset="0"/>
              </a:rPr>
              <a:t>JDK 1.5 introduced a new for loop that enables you to traverse the complete array sequentially without using an index variable. For example, the following code displays all elements in the array </a:t>
            </a:r>
            <a:r>
              <a:rPr lang="en-US" sz="2000" dirty="0" err="1">
                <a:cs typeface="Times New Roman" pitchFamily="18" charset="0"/>
              </a:rPr>
              <a:t>myList</a:t>
            </a:r>
            <a:r>
              <a:rPr lang="en-US" sz="2000" dirty="0">
                <a:cs typeface="Times New Roman" pitchFamily="18" charset="0"/>
              </a:rPr>
              <a:t>:</a:t>
            </a:r>
          </a:p>
          <a:p>
            <a:pPr marL="0" indent="0">
              <a:spcBef>
                <a:spcPct val="0"/>
              </a:spcBef>
              <a:buClrTx/>
              <a:buSz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lumMod val="50000"/>
                  </a:schemeClr>
                </a:solidFill>
                <a:latin typeface="Courier New" pitchFamily="49" charset="0"/>
                <a:cs typeface="Courier New" pitchFamily="49" charset="0"/>
              </a:rPr>
              <a:t>for (double value: </a:t>
            </a:r>
            <a:r>
              <a:rPr lang="en-US" sz="1800" b="1" dirty="0" err="1">
                <a:solidFill>
                  <a:schemeClr val="accent4">
                    <a:lumMod val="50000"/>
                  </a:schemeClr>
                </a:solidFill>
                <a:latin typeface="Courier New" pitchFamily="49" charset="0"/>
                <a:cs typeface="Courier New" pitchFamily="49" charset="0"/>
              </a:rPr>
              <a:t>myList</a:t>
            </a:r>
            <a:r>
              <a:rPr lang="en-US" sz="1800" b="1" dirty="0">
                <a:solidFill>
                  <a:schemeClr val="accent4">
                    <a:lumMod val="50000"/>
                  </a:schemeClr>
                </a:solidFill>
                <a:latin typeface="Courier New" pitchFamily="49" charset="0"/>
                <a:cs typeface="Courier New" pitchFamily="49" charset="0"/>
              </a:rPr>
              <a:t>) </a:t>
            </a:r>
            <a:endParaRPr lang="en-US" sz="1800" b="1" dirty="0">
              <a:solidFill>
                <a:schemeClr val="accent4">
                  <a:lumMod val="50000"/>
                </a:schemeClr>
              </a:solidFill>
              <a:latin typeface="Courier New" pitchFamily="49" charset="0"/>
              <a:cs typeface="Times New Roman" pitchFamily="18" charset="0"/>
            </a:endParaRPr>
          </a:p>
          <a:p>
            <a:pPr lvl="1">
              <a:buFontTx/>
              <a:buNone/>
              <a:defRPr/>
            </a:pPr>
            <a:r>
              <a:rPr lang="en-US" sz="1800" b="1" dirty="0">
                <a:solidFill>
                  <a:schemeClr val="accent4">
                    <a:lumMod val="50000"/>
                  </a:schemeClr>
                </a:solidFill>
                <a:latin typeface="Courier New" pitchFamily="49" charset="0"/>
                <a:cs typeface="Courier New" pitchFamily="49" charset="0"/>
              </a:rPr>
              <a:t>  </a:t>
            </a:r>
            <a:r>
              <a:rPr lang="en-US" sz="1800" b="1" dirty="0" err="1">
                <a:solidFill>
                  <a:schemeClr val="accent4">
                    <a:lumMod val="50000"/>
                  </a:schemeClr>
                </a:solidFill>
                <a:latin typeface="Courier New" pitchFamily="49" charset="0"/>
                <a:cs typeface="Courier New" pitchFamily="49" charset="0"/>
              </a:rPr>
              <a:t>System.out.println</a:t>
            </a:r>
            <a:r>
              <a:rPr lang="en-US" sz="1800" b="1" dirty="0">
                <a:solidFill>
                  <a:schemeClr val="accent4">
                    <a:lumMod val="50000"/>
                  </a:schemeClr>
                </a:solidFill>
                <a:latin typeface="Courier New" pitchFamily="49" charset="0"/>
                <a:cs typeface="Courier New" pitchFamily="49" charset="0"/>
              </a:rPr>
              <a:t>(value);</a:t>
            </a:r>
            <a:endParaRPr lang="en-US" sz="1800" b="1" dirty="0">
              <a:solidFill>
                <a:schemeClr val="accent4">
                  <a:lumMod val="50000"/>
                </a:schemeClr>
              </a:solidFill>
              <a:latin typeface="Courier New" pitchFamily="49" charset="0"/>
              <a:cs typeface="Times New Roman" pitchFamily="18" charset="0"/>
            </a:endParaRPr>
          </a:p>
          <a:p>
            <a:pPr marL="0" indent="0">
              <a:buNone/>
              <a:defRPr/>
            </a:pPr>
            <a:r>
              <a:rPr lang="en-US" sz="2000" dirty="0">
                <a:cs typeface="Courier New" pitchFamily="49" charset="0"/>
              </a:rPr>
              <a:t> </a:t>
            </a:r>
            <a:endParaRPr lang="en-US" sz="2000" dirty="0">
              <a:cs typeface="Times New Roman" pitchFamily="18" charset="0"/>
            </a:endParaRPr>
          </a:p>
          <a:p>
            <a:pPr marL="0" indent="0">
              <a:spcBef>
                <a:spcPct val="0"/>
              </a:spcBef>
              <a:buClrTx/>
              <a:buSzTx/>
              <a:buNone/>
              <a:defRPr/>
            </a:pPr>
            <a:r>
              <a:rPr lang="en-US" sz="2000" dirty="0">
                <a:cs typeface="Times New Roman" pitchFamily="18" charset="0"/>
              </a:rPr>
              <a:t>In general, the syntax is</a:t>
            </a:r>
          </a:p>
          <a:p>
            <a:pPr marL="0" indent="0">
              <a:spcBef>
                <a:spcPct val="0"/>
              </a:spcBef>
              <a:buClrTx/>
              <a:buSzTx/>
              <a:buNone/>
              <a:defRPr/>
            </a:pPr>
            <a:r>
              <a:rPr lang="en-US" sz="2000" dirty="0">
                <a:solidFill>
                  <a:schemeClr val="tx2"/>
                </a:solidFill>
                <a:cs typeface="Courier New" pitchFamily="49" charset="0"/>
              </a:rPr>
              <a:t> </a:t>
            </a:r>
            <a:endParaRPr lang="en-US" sz="2000" dirty="0">
              <a:solidFill>
                <a:schemeClr val="tx2"/>
              </a:solidFill>
            </a:endParaRPr>
          </a:p>
          <a:p>
            <a:pPr lvl="1">
              <a:buFontTx/>
              <a:buNone/>
              <a:defRPr/>
            </a:pPr>
            <a:r>
              <a:rPr lang="en-US" sz="1800" b="1" dirty="0">
                <a:solidFill>
                  <a:schemeClr val="accent4">
                    <a:lumMod val="50000"/>
                  </a:schemeClr>
                </a:solidFill>
                <a:latin typeface="Courier New" pitchFamily="49" charset="0"/>
                <a:cs typeface="Courier New" pitchFamily="49" charset="0"/>
              </a:rPr>
              <a:t>for (</a:t>
            </a:r>
            <a:r>
              <a:rPr lang="en-US" sz="1800" b="1" dirty="0" err="1">
                <a:solidFill>
                  <a:schemeClr val="accent4">
                    <a:lumMod val="50000"/>
                  </a:schemeClr>
                </a:solidFill>
                <a:latin typeface="Courier New" pitchFamily="49" charset="0"/>
                <a:cs typeface="Courier New" pitchFamily="49" charset="0"/>
              </a:rPr>
              <a:t>elementType</a:t>
            </a:r>
            <a:r>
              <a:rPr lang="en-US" sz="1800" b="1" dirty="0">
                <a:solidFill>
                  <a:schemeClr val="accent4">
                    <a:lumMod val="50000"/>
                  </a:schemeClr>
                </a:solidFill>
                <a:latin typeface="Courier New" pitchFamily="49" charset="0"/>
                <a:cs typeface="Courier New" pitchFamily="49" charset="0"/>
              </a:rPr>
              <a:t> value: </a:t>
            </a:r>
            <a:r>
              <a:rPr lang="en-US" sz="1800" b="1" dirty="0" err="1">
                <a:solidFill>
                  <a:schemeClr val="accent4">
                    <a:lumMod val="50000"/>
                  </a:schemeClr>
                </a:solidFill>
                <a:latin typeface="Courier New" pitchFamily="49" charset="0"/>
                <a:cs typeface="Courier New" pitchFamily="49" charset="0"/>
              </a:rPr>
              <a:t>arrayRefVar</a:t>
            </a:r>
            <a:r>
              <a:rPr lang="en-US" sz="1800" b="1" dirty="0">
                <a:solidFill>
                  <a:schemeClr val="accent4">
                    <a:lumMod val="50000"/>
                  </a:schemeClr>
                </a:solidFill>
                <a:latin typeface="Courier New" pitchFamily="49" charset="0"/>
                <a:cs typeface="Courier New" pitchFamily="49" charset="0"/>
              </a:rPr>
              <a:t>) {</a:t>
            </a:r>
            <a:endParaRPr lang="en-US" sz="1800" b="1" dirty="0">
              <a:solidFill>
                <a:schemeClr val="accent4">
                  <a:lumMod val="50000"/>
                </a:schemeClr>
              </a:solidFill>
              <a:latin typeface="Courier New" pitchFamily="49" charset="0"/>
              <a:cs typeface="Times New Roman" pitchFamily="18" charset="0"/>
            </a:endParaRPr>
          </a:p>
          <a:p>
            <a:pPr lvl="1">
              <a:buFontTx/>
              <a:buNone/>
              <a:defRPr/>
            </a:pPr>
            <a:r>
              <a:rPr lang="en-US" sz="1800" b="1" dirty="0">
                <a:solidFill>
                  <a:schemeClr val="accent4">
                    <a:lumMod val="50000"/>
                  </a:schemeClr>
                </a:solidFill>
                <a:latin typeface="Courier New" pitchFamily="49" charset="0"/>
                <a:cs typeface="Courier New" pitchFamily="49" charset="0"/>
              </a:rPr>
              <a:t>  // Process the value</a:t>
            </a:r>
            <a:endParaRPr lang="en-US" sz="1800" b="1" dirty="0">
              <a:solidFill>
                <a:schemeClr val="accent4">
                  <a:lumMod val="50000"/>
                </a:schemeClr>
              </a:solidFill>
              <a:latin typeface="Courier New" pitchFamily="49" charset="0"/>
              <a:cs typeface="Times New Roman" pitchFamily="18" charset="0"/>
            </a:endParaRPr>
          </a:p>
          <a:p>
            <a:pPr lvl="1">
              <a:buFontTx/>
              <a:buNone/>
              <a:defRPr/>
            </a:pPr>
            <a:r>
              <a:rPr lang="en-US" sz="1800" b="1" dirty="0">
                <a:solidFill>
                  <a:schemeClr val="accent4">
                    <a:lumMod val="50000"/>
                  </a:schemeClr>
                </a:solidFill>
                <a:latin typeface="Courier New" pitchFamily="49" charset="0"/>
                <a:cs typeface="Courier New" pitchFamily="49" charset="0"/>
              </a:rPr>
              <a:t>}</a:t>
            </a:r>
            <a:endParaRPr lang="en-US" sz="1800" b="1" dirty="0">
              <a:solidFill>
                <a:schemeClr val="accent4">
                  <a:lumMod val="50000"/>
                </a:schemeClr>
              </a:solidFill>
              <a:latin typeface="Courier New" pitchFamily="49" charset="0"/>
              <a:cs typeface="Times New Roman" pitchFamily="18" charset="0"/>
            </a:endParaRPr>
          </a:p>
          <a:p>
            <a:pPr marL="0" indent="0">
              <a:buNone/>
              <a:defRPr/>
            </a:pPr>
            <a:r>
              <a:rPr lang="en-US" sz="2000" dirty="0">
                <a:solidFill>
                  <a:schemeClr val="accent4">
                    <a:lumMod val="50000"/>
                  </a:schemeClr>
                </a:solidFill>
                <a:cs typeface="Courier New" pitchFamily="49" charset="0"/>
              </a:rPr>
              <a:t> </a:t>
            </a:r>
            <a:endParaRPr lang="en-US" sz="2000" dirty="0">
              <a:solidFill>
                <a:schemeClr val="accent4">
                  <a:lumMod val="50000"/>
                </a:schemeClr>
              </a:solidFill>
              <a:cs typeface="Times New Roman" pitchFamily="18" charset="0"/>
            </a:endParaRPr>
          </a:p>
          <a:p>
            <a:pPr marL="0" indent="0">
              <a:buNone/>
              <a:defRPr/>
            </a:pPr>
            <a:r>
              <a:rPr lang="en-US" sz="2000" dirty="0">
                <a:cs typeface="Courier New" pitchFamily="49" charset="0"/>
              </a:rPr>
              <a:t>You still have to use an index variable if you wish to traverse the array in a different order or change the elements in the array. </a:t>
            </a:r>
          </a:p>
        </p:txBody>
      </p:sp>
      <p:sp>
        <p:nvSpPr>
          <p:cNvPr id="4198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73A022-9E61-4EFB-9704-AB1E8C2FFF19}" type="slidenum">
              <a:rPr lang="en-US" altLang="en-US" sz="1400"/>
              <a:pPr/>
              <a:t>39</a:t>
            </a:fld>
            <a:endParaRPr lang="en-US" altLang="en-US" sz="1400"/>
          </a:p>
        </p:txBody>
      </p:sp>
    </p:spTree>
    <p:extLst>
      <p:ext uri="{BB962C8B-B14F-4D97-AF65-F5344CB8AC3E}">
        <p14:creationId xmlns:p14="http://schemas.microsoft.com/office/powerpoint/2010/main" val="3653219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3FAD75-3655-450B-826A-534AADF549E8}" type="slidenum">
              <a:rPr lang="en-US" altLang="en-US" sz="1400"/>
              <a:pPr/>
              <a:t>4</a:t>
            </a:fld>
            <a:endParaRPr lang="en-US" altLang="en-US" sz="1400"/>
          </a:p>
        </p:txBody>
      </p:sp>
      <p:sp>
        <p:nvSpPr>
          <p:cNvPr id="6147" name="Rectangle 1026"/>
          <p:cNvSpPr>
            <a:spLocks noGrp="1" noChangeArrowheads="1"/>
          </p:cNvSpPr>
          <p:nvPr>
            <p:ph type="title"/>
          </p:nvPr>
        </p:nvSpPr>
        <p:spPr>
          <a:xfrm>
            <a:off x="2216150" y="203201"/>
            <a:ext cx="7772400" cy="652463"/>
          </a:xfrm>
        </p:spPr>
        <p:txBody>
          <a:bodyPr/>
          <a:lstStyle/>
          <a:p>
            <a:r>
              <a:rPr lang="en-US" altLang="en-US"/>
              <a:t>Introducing Arrays</a:t>
            </a:r>
          </a:p>
        </p:txBody>
      </p:sp>
      <p:sp>
        <p:nvSpPr>
          <p:cNvPr id="6148" name="Text Box 1033"/>
          <p:cNvSpPr txBox="1">
            <a:spLocks noChangeArrowheads="1"/>
          </p:cNvSpPr>
          <p:nvPr/>
        </p:nvSpPr>
        <p:spPr bwMode="auto">
          <a:xfrm>
            <a:off x="1754187"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1200"/>
              </a:spcAft>
            </a:pPr>
            <a:r>
              <a:rPr lang="en-US" altLang="en-US" sz="2800"/>
              <a:t>Array is a data structure that represents a collection of the same types of data. </a:t>
            </a:r>
            <a:endParaRPr lang="en-US" altLang="en-US"/>
          </a:p>
        </p:txBody>
      </p:sp>
      <p:sp>
        <p:nvSpPr>
          <p:cNvPr id="6149" name="Rectangle 1035"/>
          <p:cNvSpPr>
            <a:spLocks noChangeArrowheads="1"/>
          </p:cNvSpPr>
          <p:nvPr/>
        </p:nvSpPr>
        <p:spPr bwMode="auto">
          <a:xfrm>
            <a:off x="4292600"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0" name="Rectangle 1040"/>
          <p:cNvSpPr>
            <a:spLocks noChangeArrowheads="1"/>
          </p:cNvSpPr>
          <p:nvPr/>
        </p:nvSpPr>
        <p:spPr bwMode="auto">
          <a:xfrm>
            <a:off x="3694112" y="19129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615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1968501"/>
            <a:ext cx="8170863" cy="430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704966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noFill/>
        </p:spPr>
        <p:txBody>
          <a:bodyPr>
            <a:normAutofit/>
          </a:bodyPr>
          <a:lstStyle/>
          <a:p>
            <a:r>
              <a:rPr lang="en-US" altLang="en-US"/>
              <a:t>Opening Problem</a:t>
            </a:r>
          </a:p>
        </p:txBody>
      </p:sp>
      <p:sp>
        <p:nvSpPr>
          <p:cNvPr id="43012" name="Rectangle 3"/>
          <p:cNvSpPr>
            <a:spLocks noGrp="1" noChangeArrowheads="1"/>
          </p:cNvSpPr>
          <p:nvPr>
            <p:ph idx="1"/>
          </p:nvPr>
        </p:nvSpPr>
        <p:spPr>
          <a:noFill/>
        </p:spPr>
        <p:txBody>
          <a:bodyPr/>
          <a:lstStyle/>
          <a:p>
            <a:pPr marL="0" indent="0">
              <a:buNone/>
            </a:pPr>
            <a:r>
              <a:rPr lang="en-US" altLang="en-US" sz="3500"/>
              <a:t>Read one hundred numbers, compute their average, and find out how many numbers are above the average. </a:t>
            </a:r>
          </a:p>
        </p:txBody>
      </p:sp>
      <p:sp>
        <p:nvSpPr>
          <p:cNvPr id="4301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0368F7-534F-44A6-9844-FBF4AF2E97FB}" type="slidenum">
              <a:rPr lang="en-US" altLang="en-US" sz="1400"/>
              <a:pPr/>
              <a:t>40</a:t>
            </a:fld>
            <a:endParaRPr lang="en-US" altLang="en-US" sz="1400"/>
          </a:p>
        </p:txBody>
      </p:sp>
      <p:sp>
        <p:nvSpPr>
          <p:cNvPr id="5" name="AutoShape 3">
            <a:hlinkClick r:id="" action="ppaction://noaction" highlightClick="1"/>
          </p:cNvPr>
          <p:cNvSpPr>
            <a:spLocks noChangeArrowheads="1"/>
          </p:cNvSpPr>
          <p:nvPr/>
        </p:nvSpPr>
        <p:spPr bwMode="auto">
          <a:xfrm>
            <a:off x="2330450" y="4695826"/>
            <a:ext cx="3611562" cy="4857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AnalyzeNumbers</a:t>
            </a:r>
            <a:endParaRPr lang="en-US">
              <a:solidFill>
                <a:schemeClr val="accent1"/>
              </a:solidFill>
            </a:endParaRPr>
          </a:p>
        </p:txBody>
      </p:sp>
      <p:pic>
        <p:nvPicPr>
          <p:cNvPr id="43014" name="Picture 4">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3013" y="4648201"/>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5" name="AutoShape 5">
            <a:hlinkClick r:id="rId5" action="ppaction://program" highlightClick="1"/>
          </p:cNvPr>
          <p:cNvSpPr>
            <a:spLocks noChangeArrowheads="1"/>
          </p:cNvSpPr>
          <p:nvPr/>
        </p:nvSpPr>
        <p:spPr bwMode="auto">
          <a:xfrm>
            <a:off x="5108575" y="5502275"/>
            <a:ext cx="4532312"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 with prepared input</a:t>
            </a:r>
            <a:endParaRPr lang="en-US" altLang="en-US"/>
          </a:p>
        </p:txBody>
      </p:sp>
      <p:sp>
        <p:nvSpPr>
          <p:cNvPr id="43016" name="AutoShape 6">
            <a:hlinkClick r:id="rId6" highlightClick="1"/>
          </p:cNvPr>
          <p:cNvSpPr>
            <a:spLocks noChangeArrowheads="1"/>
          </p:cNvSpPr>
          <p:nvPr/>
        </p:nvSpPr>
        <p:spPr bwMode="auto">
          <a:xfrm>
            <a:off x="1716088" y="461962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AutoShape 4">
            <a:hlinkClick r:id="rId7" highlightClick="1"/>
          </p:cNvPr>
          <p:cNvSpPr>
            <a:spLocks noChangeArrowheads="1"/>
          </p:cNvSpPr>
          <p:nvPr/>
        </p:nvSpPr>
        <p:spPr bwMode="auto">
          <a:xfrm>
            <a:off x="4596617" y="4277011"/>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a:latin typeface="Book Antiqua" pitchFamily="18" charset="0"/>
              </a:rPr>
              <a:t>Animation</a:t>
            </a:r>
            <a:endParaRPr lang="en-US" altLang="en-US" sz="2400" dirty="0"/>
          </a:p>
        </p:txBody>
      </p:sp>
    </p:spTree>
    <p:extLst>
      <p:ext uri="{BB962C8B-B14F-4D97-AF65-F5344CB8AC3E}">
        <p14:creationId xmlns:p14="http://schemas.microsoft.com/office/powerpoint/2010/main" val="2729486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a:bodyPr>
          <a:lstStyle/>
          <a:p>
            <a:r>
              <a:rPr lang="en-US" altLang="en-US"/>
              <a:t>Problem: Deck of Cards</a:t>
            </a:r>
            <a:endParaRPr lang="en-US" altLang="en-US">
              <a:solidFill>
                <a:schemeClr val="tx1"/>
              </a:solidFill>
              <a:latin typeface="Book Antiqua" panose="02040602050305030304" pitchFamily="18" charset="0"/>
              <a:hlinkClick r:id="rId2" action="ppaction://program"/>
            </a:endParaRPr>
          </a:p>
        </p:txBody>
      </p:sp>
      <p:sp>
        <p:nvSpPr>
          <p:cNvPr id="44036" name="Rectangle 3"/>
          <p:cNvSpPr>
            <a:spLocks noGrp="1" noChangeArrowheads="1"/>
          </p:cNvSpPr>
          <p:nvPr>
            <p:ph idx="1"/>
          </p:nvPr>
        </p:nvSpPr>
        <p:spPr/>
        <p:txBody>
          <a:bodyPr/>
          <a:lstStyle/>
          <a:p>
            <a:pPr marL="0" indent="0">
              <a:buNone/>
            </a:pPr>
            <a:r>
              <a:rPr lang="en-US" altLang="en-US" sz="2800"/>
              <a:t>The problem is to write a program that picks four cards randomly from a deck of 52 cards. All the cards can be represented using an array named deck, filled with initial values 0 to 51, as follows:</a:t>
            </a:r>
          </a:p>
        </p:txBody>
      </p:sp>
      <p:sp>
        <p:nvSpPr>
          <p:cNvPr id="4403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A91C3B-6D12-4A9D-B8A2-1C32FFAEAD2A}" type="slidenum">
              <a:rPr lang="en-US" altLang="en-US" sz="1400"/>
              <a:pPr/>
              <a:t>41</a:t>
            </a:fld>
            <a:endParaRPr lang="en-US" altLang="en-US" sz="1400"/>
          </a:p>
        </p:txBody>
      </p:sp>
      <p:sp>
        <p:nvSpPr>
          <p:cNvPr id="437252" name="AutoShape 4">
            <a:hlinkClick r:id="" action="ppaction://noaction" highlightClick="1"/>
          </p:cNvPr>
          <p:cNvSpPr>
            <a:spLocks noChangeArrowheads="1"/>
          </p:cNvSpPr>
          <p:nvPr/>
        </p:nvSpPr>
        <p:spPr bwMode="auto">
          <a:xfrm>
            <a:off x="6554787" y="5886450"/>
            <a:ext cx="1905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DeckOfCards</a:t>
            </a:r>
            <a:endParaRPr lang="en-US">
              <a:solidFill>
                <a:schemeClr val="accent1"/>
              </a:solidFill>
            </a:endParaRPr>
          </a:p>
        </p:txBody>
      </p:sp>
      <p:sp>
        <p:nvSpPr>
          <p:cNvPr id="44038" name="AutoShape 5">
            <a:hlinkClick r:id="rId4" action="ppaction://program" highlightClick="1"/>
          </p:cNvPr>
          <p:cNvSpPr>
            <a:spLocks noChangeArrowheads="1"/>
          </p:cNvSpPr>
          <p:nvPr/>
        </p:nvSpPr>
        <p:spPr bwMode="auto">
          <a:xfrm>
            <a:off x="8629650" y="58483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49159" name="Rectangle 6"/>
          <p:cNvSpPr>
            <a:spLocks noChangeArrowheads="1"/>
          </p:cNvSpPr>
          <p:nvPr/>
        </p:nvSpPr>
        <p:spPr bwMode="auto">
          <a:xfrm>
            <a:off x="2176462" y="3352801"/>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lumMod val="50000"/>
                  </a:schemeClr>
                </a:solidFill>
                <a:latin typeface="Courier New" pitchFamily="49" charset="0"/>
              </a:rPr>
              <a:t>int</a:t>
            </a:r>
            <a:r>
              <a:rPr lang="en-US" sz="2000" b="1" dirty="0">
                <a:solidFill>
                  <a:schemeClr val="accent4">
                    <a:lumMod val="50000"/>
                  </a:schemeClr>
                </a:solidFill>
                <a:latin typeface="Courier New" pitchFamily="49" charset="0"/>
              </a:rPr>
              <a:t>[] deck = new </a:t>
            </a:r>
            <a:r>
              <a:rPr lang="en-US" sz="2000" b="1" dirty="0" err="1">
                <a:solidFill>
                  <a:schemeClr val="accent4">
                    <a:lumMod val="50000"/>
                  </a:schemeClr>
                </a:solidFill>
                <a:latin typeface="Courier New" pitchFamily="49" charset="0"/>
              </a:rPr>
              <a:t>int</a:t>
            </a:r>
            <a:r>
              <a:rPr lang="en-US" sz="2000" b="1" dirty="0">
                <a:solidFill>
                  <a:schemeClr val="accent4">
                    <a:lumMod val="50000"/>
                  </a:schemeClr>
                </a:solidFill>
                <a:latin typeface="Courier New" pitchFamily="49" charset="0"/>
              </a:rPr>
              <a:t>[52];</a:t>
            </a:r>
          </a:p>
          <a:p>
            <a:pPr marL="742950" lvl="1" indent="-285750">
              <a:spcBef>
                <a:spcPct val="20000"/>
              </a:spcBef>
              <a:buClr>
                <a:schemeClr val="tx1"/>
              </a:buClr>
              <a:defRPr/>
            </a:pPr>
            <a:r>
              <a:rPr lang="en-US" sz="2000" b="1" dirty="0">
                <a:solidFill>
                  <a:schemeClr val="accent4">
                    <a:lumMod val="50000"/>
                  </a:schemeClr>
                </a:solidFill>
                <a:latin typeface="Courier New" pitchFamily="49" charset="0"/>
              </a:rPr>
              <a:t>// Initialize cards</a:t>
            </a:r>
          </a:p>
          <a:p>
            <a:pPr marL="742950" lvl="1" indent="-285750">
              <a:spcBef>
                <a:spcPct val="20000"/>
              </a:spcBef>
              <a:buClr>
                <a:schemeClr val="tx1"/>
              </a:buClr>
              <a:defRPr/>
            </a:pPr>
            <a:r>
              <a:rPr lang="en-US" sz="2000" b="1" dirty="0">
                <a:solidFill>
                  <a:schemeClr val="accent4">
                    <a:lumMod val="50000"/>
                  </a:schemeClr>
                </a:solidFill>
                <a:latin typeface="Courier New" pitchFamily="49" charset="0"/>
              </a:rPr>
              <a:t>for (</a:t>
            </a:r>
            <a:r>
              <a:rPr lang="en-US" sz="2000" b="1" dirty="0" err="1">
                <a:solidFill>
                  <a:schemeClr val="accent4">
                    <a:lumMod val="50000"/>
                  </a:schemeClr>
                </a:solidFill>
                <a:latin typeface="Courier New" pitchFamily="49" charset="0"/>
              </a:rPr>
              <a:t>int</a:t>
            </a:r>
            <a:r>
              <a:rPr lang="en-US" sz="2000" b="1" dirty="0">
                <a:solidFill>
                  <a:schemeClr val="accent4">
                    <a:lumMod val="50000"/>
                  </a:schemeClr>
                </a:solidFill>
                <a:latin typeface="Courier New" pitchFamily="49" charset="0"/>
              </a:rPr>
              <a:t> </a:t>
            </a:r>
            <a:r>
              <a:rPr lang="en-US" sz="2000" b="1" dirty="0" err="1">
                <a:solidFill>
                  <a:schemeClr val="accent4">
                    <a:lumMod val="50000"/>
                  </a:schemeClr>
                </a:solidFill>
                <a:latin typeface="Courier New" pitchFamily="49" charset="0"/>
              </a:rPr>
              <a:t>i</a:t>
            </a:r>
            <a:r>
              <a:rPr lang="en-US" sz="2000" b="1" dirty="0">
                <a:solidFill>
                  <a:schemeClr val="accent4">
                    <a:lumMod val="50000"/>
                  </a:schemeClr>
                </a:solidFill>
                <a:latin typeface="Courier New" pitchFamily="49" charset="0"/>
              </a:rPr>
              <a:t> = 0; </a:t>
            </a:r>
            <a:r>
              <a:rPr lang="en-US" sz="2000" b="1" dirty="0" err="1">
                <a:solidFill>
                  <a:schemeClr val="accent4">
                    <a:lumMod val="50000"/>
                  </a:schemeClr>
                </a:solidFill>
                <a:latin typeface="Courier New" pitchFamily="49" charset="0"/>
              </a:rPr>
              <a:t>i</a:t>
            </a:r>
            <a:r>
              <a:rPr lang="en-US" sz="2000" b="1" dirty="0">
                <a:solidFill>
                  <a:schemeClr val="accent4">
                    <a:lumMod val="50000"/>
                  </a:schemeClr>
                </a:solidFill>
                <a:latin typeface="Courier New" pitchFamily="49" charset="0"/>
              </a:rPr>
              <a:t> &lt; </a:t>
            </a:r>
            <a:r>
              <a:rPr lang="en-US" sz="2000" b="1" dirty="0" err="1">
                <a:solidFill>
                  <a:schemeClr val="accent4">
                    <a:lumMod val="50000"/>
                  </a:schemeClr>
                </a:solidFill>
                <a:latin typeface="Courier New" pitchFamily="49" charset="0"/>
              </a:rPr>
              <a:t>deck.length</a:t>
            </a:r>
            <a:r>
              <a:rPr lang="en-US" sz="2000" b="1" dirty="0">
                <a:solidFill>
                  <a:schemeClr val="accent4">
                    <a:lumMod val="50000"/>
                  </a:schemeClr>
                </a:solidFill>
                <a:latin typeface="Courier New" pitchFamily="49" charset="0"/>
              </a:rPr>
              <a:t>; </a:t>
            </a:r>
            <a:r>
              <a:rPr lang="en-US" sz="2000" b="1" dirty="0" err="1">
                <a:solidFill>
                  <a:schemeClr val="accent4">
                    <a:lumMod val="50000"/>
                  </a:schemeClr>
                </a:solidFill>
                <a:latin typeface="Courier New" pitchFamily="49" charset="0"/>
              </a:rPr>
              <a:t>i</a:t>
            </a:r>
            <a:r>
              <a:rPr lang="en-US" sz="2000" b="1" dirty="0">
                <a:solidFill>
                  <a:schemeClr val="accent4">
                    <a:lumMod val="50000"/>
                  </a:schemeClr>
                </a:solidFill>
                <a:latin typeface="Courier New" pitchFamily="49" charset="0"/>
              </a:rPr>
              <a:t>++)</a:t>
            </a:r>
          </a:p>
          <a:p>
            <a:pPr marL="742950" lvl="1" indent="-285750">
              <a:spcBef>
                <a:spcPct val="20000"/>
              </a:spcBef>
              <a:buClr>
                <a:schemeClr val="tx1"/>
              </a:buClr>
              <a:defRPr/>
            </a:pPr>
            <a:r>
              <a:rPr lang="en-US" sz="2000" b="1" dirty="0">
                <a:solidFill>
                  <a:schemeClr val="accent4">
                    <a:lumMod val="50000"/>
                  </a:schemeClr>
                </a:solidFill>
                <a:latin typeface="Courier New" pitchFamily="49" charset="0"/>
              </a:rPr>
              <a:t>  deck[</a:t>
            </a:r>
            <a:r>
              <a:rPr lang="en-US" sz="2000" b="1" dirty="0" err="1">
                <a:solidFill>
                  <a:schemeClr val="accent4">
                    <a:lumMod val="50000"/>
                  </a:schemeClr>
                </a:solidFill>
                <a:latin typeface="Courier New" pitchFamily="49" charset="0"/>
              </a:rPr>
              <a:t>i</a:t>
            </a:r>
            <a:r>
              <a:rPr lang="en-US" sz="2000" b="1" dirty="0">
                <a:solidFill>
                  <a:schemeClr val="accent4">
                    <a:lumMod val="50000"/>
                  </a:schemeClr>
                </a:solidFill>
                <a:latin typeface="Courier New" pitchFamily="49" charset="0"/>
              </a:rPr>
              <a:t>] = </a:t>
            </a:r>
            <a:r>
              <a:rPr lang="en-US" sz="2000" b="1" dirty="0" err="1">
                <a:solidFill>
                  <a:schemeClr val="accent4">
                    <a:lumMod val="50000"/>
                  </a:schemeClr>
                </a:solidFill>
                <a:latin typeface="Courier New" pitchFamily="49" charset="0"/>
              </a:rPr>
              <a:t>i</a:t>
            </a:r>
            <a:r>
              <a:rPr lang="en-US" sz="2000" b="1" dirty="0">
                <a:solidFill>
                  <a:schemeClr val="accent4">
                    <a:lumMod val="50000"/>
                  </a:schemeClr>
                </a:solidFill>
                <a:latin typeface="Courier New" pitchFamily="49" charset="0"/>
              </a:rPr>
              <a:t>;</a:t>
            </a:r>
          </a:p>
        </p:txBody>
      </p:sp>
      <p:sp>
        <p:nvSpPr>
          <p:cNvPr id="44040" name="AutoShape 7">
            <a:hlinkClick r:id="rId5" highlightClick="1"/>
          </p:cNvPr>
          <p:cNvSpPr>
            <a:spLocks noChangeArrowheads="1"/>
          </p:cNvSpPr>
          <p:nvPr/>
        </p:nvSpPr>
        <p:spPr bwMode="auto">
          <a:xfrm>
            <a:off x="5978525" y="5810251"/>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AutoShape 4">
            <a:hlinkClick r:id="rId6" highlightClick="1"/>
          </p:cNvPr>
          <p:cNvSpPr>
            <a:spLocks noChangeArrowheads="1"/>
          </p:cNvSpPr>
          <p:nvPr/>
        </p:nvSpPr>
        <p:spPr bwMode="auto">
          <a:xfrm>
            <a:off x="7016132" y="546763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a:latin typeface="Book Antiqua" pitchFamily="18" charset="0"/>
              </a:rPr>
              <a:t>Animation</a:t>
            </a:r>
            <a:endParaRPr lang="en-US" altLang="en-US" sz="2400" dirty="0"/>
          </a:p>
        </p:txBody>
      </p:sp>
    </p:spTree>
    <p:extLst>
      <p:ext uri="{BB962C8B-B14F-4D97-AF65-F5344CB8AC3E}">
        <p14:creationId xmlns:p14="http://schemas.microsoft.com/office/powerpoint/2010/main" val="564477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r>
              <a:rPr lang="en-US" altLang="en-US"/>
              <a:t>Problem: Deck of Cards, cont.</a:t>
            </a:r>
            <a:endParaRPr lang="en-US" altLang="en-US">
              <a:solidFill>
                <a:schemeClr val="tx1"/>
              </a:solidFill>
              <a:latin typeface="Book Antiqua" panose="02040602050305030304" pitchFamily="18" charset="0"/>
              <a:hlinkClick r:id="rId2" action="ppaction://program"/>
            </a:endParaRPr>
          </a:p>
        </p:txBody>
      </p:sp>
      <p:sp>
        <p:nvSpPr>
          <p:cNvPr id="4505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9ABFCA-7D9A-4917-8B03-79B683A5F06C}" type="slidenum">
              <a:rPr lang="en-US" altLang="en-US" sz="1400"/>
              <a:pPr/>
              <a:t>42</a:t>
            </a:fld>
            <a:endParaRPr lang="en-US" altLang="en-US" sz="1400"/>
          </a:p>
        </p:txBody>
      </p:sp>
      <p:sp>
        <p:nvSpPr>
          <p:cNvPr id="45060" name="Rectangle 5"/>
          <p:cNvSpPr>
            <a:spLocks noChangeArrowheads="1"/>
          </p:cNvSpPr>
          <p:nvPr/>
        </p:nvSpPr>
        <p:spPr bwMode="auto">
          <a:xfrm>
            <a:off x="1522413" y="19218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1" name="Rectangle 12"/>
          <p:cNvSpPr>
            <a:spLocks noChangeArrowheads="1"/>
          </p:cNvSpPr>
          <p:nvPr/>
        </p:nvSpPr>
        <p:spPr bwMode="auto">
          <a:xfrm>
            <a:off x="1522413" y="19218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50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3892" y="1752302"/>
            <a:ext cx="9061450" cy="484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44513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a:bodyPr>
          <a:lstStyle/>
          <a:p>
            <a:r>
              <a:rPr lang="en-US" altLang="en-US"/>
              <a:t>Problem: Deck of Cards, cont.</a:t>
            </a:r>
            <a:endParaRPr lang="en-US" altLang="en-US">
              <a:solidFill>
                <a:schemeClr val="tx1"/>
              </a:solidFill>
              <a:latin typeface="Book Antiqua" panose="02040602050305030304" pitchFamily="18" charset="0"/>
              <a:hlinkClick r:id="rId2" action="ppaction://program"/>
            </a:endParaRPr>
          </a:p>
        </p:txBody>
      </p:sp>
      <p:sp>
        <p:nvSpPr>
          <p:cNvPr id="4608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652FEF-4F5E-4CC2-9158-E7AEDDF02362}" type="slidenum">
              <a:rPr lang="en-US" altLang="en-US" sz="1400"/>
              <a:pPr/>
              <a:t>43</a:t>
            </a:fld>
            <a:endParaRPr lang="en-US" altLang="en-US" sz="1400"/>
          </a:p>
        </p:txBody>
      </p:sp>
      <p:sp>
        <p:nvSpPr>
          <p:cNvPr id="46084" name="Rectangle 3"/>
          <p:cNvSpPr>
            <a:spLocks noChangeArrowheads="1"/>
          </p:cNvSpPr>
          <p:nvPr/>
        </p:nvSpPr>
        <p:spPr bwMode="auto">
          <a:xfrm>
            <a:off x="1522413" y="19218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2853" name="AutoShape 5">
            <a:hlinkClick r:id="" action="ppaction://noaction" highlightClick="1"/>
          </p:cNvPr>
          <p:cNvSpPr>
            <a:spLocks noChangeArrowheads="1"/>
          </p:cNvSpPr>
          <p:nvPr/>
        </p:nvSpPr>
        <p:spPr bwMode="auto">
          <a:xfrm>
            <a:off x="6554787" y="5886450"/>
            <a:ext cx="1905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DeckOfCards</a:t>
            </a:r>
            <a:endParaRPr lang="en-US">
              <a:solidFill>
                <a:schemeClr val="accent1"/>
              </a:solidFill>
            </a:endParaRPr>
          </a:p>
        </p:txBody>
      </p:sp>
      <p:sp>
        <p:nvSpPr>
          <p:cNvPr id="46086" name="AutoShape 6">
            <a:hlinkClick r:id="rId4" action="ppaction://program" highlightClick="1"/>
          </p:cNvPr>
          <p:cNvSpPr>
            <a:spLocks noChangeArrowheads="1"/>
          </p:cNvSpPr>
          <p:nvPr/>
        </p:nvSpPr>
        <p:spPr bwMode="auto">
          <a:xfrm>
            <a:off x="8629650" y="5848350"/>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46087" name="AutoShape 7">
            <a:hlinkClick r:id="rId5" action="ppaction://program" highlightClick="1"/>
          </p:cNvPr>
          <p:cNvSpPr>
            <a:spLocks noChangeArrowheads="1"/>
          </p:cNvSpPr>
          <p:nvPr/>
        </p:nvSpPr>
        <p:spPr bwMode="auto">
          <a:xfrm>
            <a:off x="1831975" y="5810250"/>
            <a:ext cx="4443412"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GUI Demo (picking four cards)</a:t>
            </a:r>
            <a:endParaRPr lang="en-US" altLang="en-US"/>
          </a:p>
        </p:txBody>
      </p:sp>
      <p:sp>
        <p:nvSpPr>
          <p:cNvPr id="46088" name="Rectangle 9"/>
          <p:cNvSpPr>
            <a:spLocks noChangeArrowheads="1"/>
          </p:cNvSpPr>
          <p:nvPr/>
        </p:nvSpPr>
        <p:spPr bwMode="auto">
          <a:xfrm>
            <a:off x="1522413" y="25171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089" name="Rectangle 11"/>
          <p:cNvSpPr>
            <a:spLocks noChangeArrowheads="1"/>
          </p:cNvSpPr>
          <p:nvPr/>
        </p:nvSpPr>
        <p:spPr bwMode="auto">
          <a:xfrm>
            <a:off x="1522413" y="23123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090" name="AutoShape 12">
            <a:hlinkClick r:id="rId6" highlightClick="1"/>
          </p:cNvPr>
          <p:cNvSpPr>
            <a:spLocks noChangeArrowheads="1"/>
          </p:cNvSpPr>
          <p:nvPr/>
        </p:nvSpPr>
        <p:spPr bwMode="auto">
          <a:xfrm>
            <a:off x="6402388" y="534987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4609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488" y="1675680"/>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475503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normAutofit/>
          </a:bodyPr>
          <a:lstStyle/>
          <a:p>
            <a:r>
              <a:rPr lang="en-US" altLang="en-US"/>
              <a:t>Problem: Deck of Cards</a:t>
            </a:r>
            <a:endParaRPr lang="en-US" altLang="en-US">
              <a:solidFill>
                <a:schemeClr val="tx1"/>
              </a:solidFill>
              <a:latin typeface="Book Antiqua" panose="02040602050305030304" pitchFamily="18" charset="0"/>
              <a:hlinkClick r:id="rId2" action="ppaction://program"/>
            </a:endParaRPr>
          </a:p>
        </p:txBody>
      </p:sp>
      <p:sp>
        <p:nvSpPr>
          <p:cNvPr id="47108" name="Rectangle 3"/>
          <p:cNvSpPr>
            <a:spLocks noGrp="1" noChangeArrowheads="1"/>
          </p:cNvSpPr>
          <p:nvPr>
            <p:ph idx="1"/>
          </p:nvPr>
        </p:nvSpPr>
        <p:spPr/>
        <p:txBody>
          <a:bodyPr/>
          <a:lstStyle/>
          <a:p>
            <a:pPr marL="0" indent="0">
              <a:buNone/>
            </a:pPr>
            <a:r>
              <a:rPr lang="en-US" altLang="en-US"/>
              <a:t>This problem builds a foundation for future more interesting and realistic applications:</a:t>
            </a:r>
          </a:p>
          <a:p>
            <a:pPr marL="0" indent="0">
              <a:buNone/>
            </a:pPr>
            <a:endParaRPr lang="en-US" altLang="en-US"/>
          </a:p>
          <a:p>
            <a:pPr marL="0" indent="0">
              <a:buNone/>
            </a:pPr>
            <a:r>
              <a:rPr lang="en-US" altLang="en-US"/>
              <a:t>See Exercise 22.15.</a:t>
            </a:r>
          </a:p>
        </p:txBody>
      </p:sp>
      <p:sp>
        <p:nvSpPr>
          <p:cNvPr id="4710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CA77C7-563D-48C8-82B1-B82A35C7EF8B}" type="slidenum">
              <a:rPr lang="en-US" altLang="en-US" sz="1400"/>
              <a:pPr/>
              <a:t>44</a:t>
            </a:fld>
            <a:endParaRPr lang="en-US" altLang="en-US" sz="1400"/>
          </a:p>
        </p:txBody>
      </p:sp>
      <p:sp>
        <p:nvSpPr>
          <p:cNvPr id="47109" name="AutoShape 7">
            <a:hlinkClick r:id="rId3" action="ppaction://program" highlightClick="1"/>
          </p:cNvPr>
          <p:cNvSpPr>
            <a:spLocks noChangeArrowheads="1"/>
          </p:cNvSpPr>
          <p:nvPr/>
        </p:nvSpPr>
        <p:spPr bwMode="auto">
          <a:xfrm>
            <a:off x="7477125" y="5734050"/>
            <a:ext cx="2995612"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 24 Point Game</a:t>
            </a:r>
            <a:endParaRPr lang="en-US" altLang="en-US"/>
          </a:p>
        </p:txBody>
      </p:sp>
      <p:pic>
        <p:nvPicPr>
          <p:cNvPr id="4711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943" y="2417763"/>
            <a:ext cx="5146675"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048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r>
              <a:rPr lang="en-US" altLang="en-US"/>
              <a:t>Problem: Lotto Numbers</a:t>
            </a:r>
            <a:endParaRPr lang="en-US" altLang="en-US">
              <a:solidFill>
                <a:schemeClr val="tx1"/>
              </a:solidFill>
              <a:latin typeface="Book Antiqua" panose="02040602050305030304" pitchFamily="18" charset="0"/>
              <a:hlinkClick r:id="rId2" action="ppaction://program"/>
            </a:endParaRPr>
          </a:p>
        </p:txBody>
      </p:sp>
      <p:sp>
        <p:nvSpPr>
          <p:cNvPr id="48132" name="Rectangle 3"/>
          <p:cNvSpPr>
            <a:spLocks noGrp="1" noChangeArrowheads="1"/>
          </p:cNvSpPr>
          <p:nvPr>
            <p:ph idx="1"/>
          </p:nvPr>
        </p:nvSpPr>
        <p:spPr/>
        <p:txBody>
          <a:bodyPr/>
          <a:lstStyle/>
          <a:p>
            <a:pPr marL="0" indent="0">
              <a:buNone/>
            </a:pPr>
            <a:r>
              <a:rPr lang="en-US" altLang="en-US" smtClean="0"/>
              <a:t>Suppose you play the Pick-10 lotto. Each ticket has </a:t>
            </a:r>
            <a:r>
              <a:rPr lang="en-US" altLang="en-US" u="sng" smtClean="0"/>
              <a:t>10</a:t>
            </a:r>
            <a:r>
              <a:rPr lang="en-US" altLang="en-US" smtClean="0"/>
              <a:t> unique numbers ranging from </a:t>
            </a:r>
            <a:r>
              <a:rPr lang="en-US" altLang="en-US" u="sng" smtClean="0"/>
              <a:t>1</a:t>
            </a:r>
            <a:r>
              <a:rPr lang="en-US" altLang="en-US" smtClean="0"/>
              <a:t> to </a:t>
            </a:r>
            <a:r>
              <a:rPr lang="en-US" altLang="en-US" u="sng" smtClean="0"/>
              <a:t>99</a:t>
            </a:r>
            <a:r>
              <a:rPr lang="en-US" altLang="en-US" smtClean="0"/>
              <a:t>. You buy a lot of tickets. You like to have your tickets to cover all numbers from </a:t>
            </a:r>
            <a:r>
              <a:rPr lang="en-US" altLang="en-US" u="sng" smtClean="0"/>
              <a:t>1</a:t>
            </a:r>
            <a:r>
              <a:rPr lang="en-US" altLang="en-US" smtClean="0"/>
              <a:t> to </a:t>
            </a:r>
            <a:r>
              <a:rPr lang="en-US" altLang="en-US" u="sng" smtClean="0"/>
              <a:t>99</a:t>
            </a:r>
            <a:r>
              <a:rPr lang="en-US" altLang="en-US" smtClean="0"/>
              <a:t>. Write a program that reads the ticket numbers from a file and checks whether all numbers are covered. Assume the last number in the file is </a:t>
            </a:r>
            <a:r>
              <a:rPr lang="en-US" altLang="en-US" u="sng" smtClean="0"/>
              <a:t>0</a:t>
            </a:r>
            <a:r>
              <a:rPr lang="en-US" altLang="en-US" smtClean="0"/>
              <a:t>. </a:t>
            </a:r>
          </a:p>
        </p:txBody>
      </p:sp>
      <p:sp>
        <p:nvSpPr>
          <p:cNvPr id="4813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49B8F9-3BE4-47FC-932E-C2C5F3EEC77F}" type="slidenum">
              <a:rPr lang="en-US" altLang="en-US" sz="1400"/>
              <a:pPr/>
              <a:t>45</a:t>
            </a:fld>
            <a:endParaRPr lang="en-US" altLang="en-US" sz="1400"/>
          </a:p>
        </p:txBody>
      </p:sp>
      <p:sp>
        <p:nvSpPr>
          <p:cNvPr id="436228" name="AutoShape 4">
            <a:hlinkClick r:id="" action="ppaction://noaction" highlightClick="1"/>
          </p:cNvPr>
          <p:cNvSpPr>
            <a:spLocks noChangeArrowheads="1"/>
          </p:cNvSpPr>
          <p:nvPr/>
        </p:nvSpPr>
        <p:spPr bwMode="auto">
          <a:xfrm>
            <a:off x="6362700" y="5365750"/>
            <a:ext cx="2260600" cy="4826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LottoNumbers</a:t>
            </a:r>
            <a:endParaRPr lang="en-US">
              <a:solidFill>
                <a:schemeClr val="accent1"/>
              </a:solidFill>
            </a:endParaRPr>
          </a:p>
        </p:txBody>
      </p:sp>
      <p:sp>
        <p:nvSpPr>
          <p:cNvPr id="48134" name="AutoShape 5">
            <a:hlinkClick r:id="rId4" action="ppaction://program" highlightClick="1"/>
          </p:cNvPr>
          <p:cNvSpPr>
            <a:spLocks noChangeArrowheads="1"/>
          </p:cNvSpPr>
          <p:nvPr/>
        </p:nvSpPr>
        <p:spPr bwMode="auto">
          <a:xfrm>
            <a:off x="8897937" y="5349875"/>
            <a:ext cx="12954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436231" name="AutoShape 7">
            <a:hlinkClick r:id="" action="ppaction://noaction" highlightClick="1"/>
          </p:cNvPr>
          <p:cNvSpPr>
            <a:spLocks noChangeArrowheads="1"/>
          </p:cNvSpPr>
          <p:nvPr/>
        </p:nvSpPr>
        <p:spPr bwMode="auto">
          <a:xfrm>
            <a:off x="1870076" y="5387976"/>
            <a:ext cx="4224337" cy="460375"/>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Lotto Numbers Sample Data </a:t>
            </a:r>
            <a:endParaRPr lang="en-US">
              <a:solidFill>
                <a:schemeClr val="accent1"/>
              </a:solidFill>
            </a:endParaRPr>
          </a:p>
        </p:txBody>
      </p:sp>
      <p:sp>
        <p:nvSpPr>
          <p:cNvPr id="48136" name="AutoShape 8">
            <a:hlinkClick r:id="rId6" highlightClick="1"/>
          </p:cNvPr>
          <p:cNvSpPr>
            <a:spLocks noChangeArrowheads="1"/>
          </p:cNvSpPr>
          <p:nvPr/>
        </p:nvSpPr>
        <p:spPr bwMode="auto">
          <a:xfrm>
            <a:off x="6210300" y="477361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7" name="Rectangle 8"/>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extLst>
      <p:ext uri="{BB962C8B-B14F-4D97-AF65-F5344CB8AC3E}">
        <p14:creationId xmlns:p14="http://schemas.microsoft.com/office/powerpoint/2010/main" val="1251824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normAutofit/>
          </a:bodyPr>
          <a:lstStyle/>
          <a:p>
            <a:r>
              <a:rPr lang="en-US" altLang="en-US"/>
              <a:t>Problem: Lotto Numbers</a:t>
            </a:r>
            <a:endParaRPr lang="en-US" altLang="en-US">
              <a:solidFill>
                <a:schemeClr val="tx1"/>
              </a:solidFill>
              <a:latin typeface="Book Antiqua" panose="02040602050305030304" pitchFamily="18" charset="0"/>
              <a:hlinkClick r:id="rId3" action="ppaction://program"/>
            </a:endParaRPr>
          </a:p>
        </p:txBody>
      </p:sp>
      <p:sp>
        <p:nvSpPr>
          <p:cNvPr id="4915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D953F1-E94F-4B4B-A0A6-A78635F34F6A}" type="slidenum">
              <a:rPr lang="en-US" altLang="en-US" sz="1400"/>
              <a:pPr/>
              <a:t>46</a:t>
            </a:fld>
            <a:endParaRPr lang="en-US" altLang="en-US" sz="1400"/>
          </a:p>
        </p:txBody>
      </p:sp>
      <p:sp>
        <p:nvSpPr>
          <p:cNvPr id="49156" name="Rectangle 9"/>
          <p:cNvSpPr>
            <a:spLocks noChangeArrowheads="1"/>
          </p:cNvSpPr>
          <p:nvPr/>
        </p:nvSpPr>
        <p:spPr bwMode="auto">
          <a:xfrm>
            <a:off x="1522413" y="17551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9157" name="Object 8"/>
          <p:cNvGraphicFramePr>
            <a:graphicFrameLocks noChangeAspect="1"/>
          </p:cNvGraphicFramePr>
          <p:nvPr>
            <p:extLst>
              <p:ext uri="{D42A27DB-BD31-4B8C-83A1-F6EECF244321}">
                <p14:modId xmlns:p14="http://schemas.microsoft.com/office/powerpoint/2010/main" val="3380925089"/>
              </p:ext>
            </p:extLst>
          </p:nvPr>
        </p:nvGraphicFramePr>
        <p:xfrm>
          <a:off x="1522412" y="1634008"/>
          <a:ext cx="9144000" cy="4459288"/>
        </p:xfrm>
        <a:graphic>
          <a:graphicData uri="http://schemas.openxmlformats.org/presentationml/2006/ole">
            <mc:AlternateContent xmlns:mc="http://schemas.openxmlformats.org/markup-compatibility/2006">
              <mc:Choice xmlns:v="urn:schemas-microsoft-com:vml" Requires="v">
                <p:oleObj spid="_x0000_s113684" name="Picture" r:id="rId4" imgW="5930900" imgH="2882900" progId="Word.Picture.8">
                  <p:embed/>
                </p:oleObj>
              </mc:Choice>
              <mc:Fallback>
                <p:oleObj name="Picture" r:id="rId4" imgW="5930900" imgH="2882900" progId="Word.Picture.8">
                  <p:embed/>
                  <p:pic>
                    <p:nvPicPr>
                      <p:cNvPr id="4915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2" y="1634008"/>
                        <a:ext cx="9144000"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8"/>
          <p:cNvSpPr>
            <a:spLocks noChangeArrowheads="1"/>
          </p:cNvSpPr>
          <p:nvPr/>
        </p:nvSpPr>
        <p:spPr bwMode="auto">
          <a:xfrm>
            <a:off x="1674812"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a:t>Companion Website</a:t>
            </a:r>
          </a:p>
        </p:txBody>
      </p:sp>
    </p:spTree>
    <p:extLst>
      <p:ext uri="{BB962C8B-B14F-4D97-AF65-F5344CB8AC3E}">
        <p14:creationId xmlns:p14="http://schemas.microsoft.com/office/powerpoint/2010/main" val="184469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normAutofit/>
          </a:bodyPr>
          <a:lstStyle/>
          <a:p>
            <a:r>
              <a:rPr lang="en-US" altLang="en-US" sz="4100"/>
              <a:t>Copying Arrays</a:t>
            </a:r>
            <a:endParaRPr lang="en-US" altLang="en-US" sz="4100">
              <a:solidFill>
                <a:schemeClr val="tx1"/>
              </a:solidFill>
              <a:latin typeface="Book Antiqua" panose="02040602050305030304" pitchFamily="18" charset="0"/>
              <a:hlinkClick r:id="rId2" action="ppaction://program"/>
            </a:endParaRPr>
          </a:p>
        </p:txBody>
      </p:sp>
      <p:sp>
        <p:nvSpPr>
          <p:cNvPr id="50180" name="Rectangle 3"/>
          <p:cNvSpPr>
            <a:spLocks noGrp="1" noChangeArrowheads="1"/>
          </p:cNvSpPr>
          <p:nvPr>
            <p:ph idx="1"/>
          </p:nvPr>
        </p:nvSpPr>
        <p:spPr/>
        <p:txBody>
          <a:bodyPr>
            <a:normAutofit/>
          </a:bodyPr>
          <a:lstStyle/>
          <a:p>
            <a:pPr marL="0" indent="0">
              <a:buNone/>
            </a:pPr>
            <a:r>
              <a:rPr lang="en-US" altLang="en-US" sz="2300" dirty="0">
                <a:cs typeface="Courier New" panose="02070309020205020404" pitchFamily="49" charset="0"/>
              </a:rPr>
              <a:t>Often, in a program, you need to duplicate an array or a part of an array. In such cases you could attempt to use the assignment statement (=), as follows:</a:t>
            </a:r>
            <a:endParaRPr lang="en-US" altLang="en-US" sz="2300" dirty="0">
              <a:cs typeface="Times New Roman" panose="02020603050405020304" pitchFamily="18" charset="0"/>
            </a:endParaRPr>
          </a:p>
          <a:p>
            <a:pPr marL="0" indent="0">
              <a:buNone/>
            </a:pPr>
            <a:r>
              <a:rPr lang="en-US" altLang="en-US" sz="2300" dirty="0">
                <a:cs typeface="Courier New" panose="02070309020205020404" pitchFamily="49" charset="0"/>
              </a:rPr>
              <a:t> </a:t>
            </a:r>
            <a:r>
              <a:rPr lang="en-US" altLang="en-US" sz="2300" dirty="0" smtClean="0">
                <a:cs typeface="Courier New" panose="02070309020205020404" pitchFamily="49" charset="0"/>
              </a:rPr>
              <a:t>list2 </a:t>
            </a:r>
            <a:r>
              <a:rPr lang="en-US" altLang="en-US" sz="2300" dirty="0">
                <a:cs typeface="Courier New" panose="02070309020205020404" pitchFamily="49" charset="0"/>
              </a:rPr>
              <a:t>= list1;</a:t>
            </a:r>
            <a:endParaRPr lang="en-US" altLang="en-US" sz="2300" dirty="0">
              <a:cs typeface="Times New Roman" panose="02020603050405020304" pitchFamily="18" charset="0"/>
            </a:endParaRPr>
          </a:p>
          <a:p>
            <a:pPr marL="0" indent="0">
              <a:buNone/>
            </a:pPr>
            <a:r>
              <a:rPr lang="en-US" altLang="en-US" sz="2300" dirty="0">
                <a:cs typeface="Courier New" panose="02070309020205020404" pitchFamily="49" charset="0"/>
              </a:rPr>
              <a:t> </a:t>
            </a:r>
            <a:endParaRPr lang="en-US" altLang="en-US" sz="2300" dirty="0">
              <a:cs typeface="Times New Roman" panose="02020603050405020304" pitchFamily="18" charset="0"/>
            </a:endParaRPr>
          </a:p>
        </p:txBody>
      </p:sp>
      <p:sp>
        <p:nvSpPr>
          <p:cNvPr id="5017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896EC0-B566-4B5D-8491-03C48E6A7AA2}" type="slidenum">
              <a:rPr lang="en-US" altLang="en-US" sz="1400"/>
              <a:pPr/>
              <a:t>47</a:t>
            </a:fld>
            <a:endParaRPr lang="en-US" altLang="en-US" sz="1400"/>
          </a:p>
        </p:txBody>
      </p:sp>
      <p:pic>
        <p:nvPicPr>
          <p:cNvPr id="501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71" y="3450704"/>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909627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noFill/>
        </p:spPr>
        <p:txBody>
          <a:bodyPr/>
          <a:lstStyle/>
          <a:p>
            <a:r>
              <a:rPr lang="en-US" altLang="en-US" smtClean="0"/>
              <a:t>Copying Arrays</a:t>
            </a:r>
          </a:p>
        </p:txBody>
      </p:sp>
      <p:sp>
        <p:nvSpPr>
          <p:cNvPr id="51204" name="Rectangle 3"/>
          <p:cNvSpPr>
            <a:spLocks noGrp="1" noChangeArrowheads="1"/>
          </p:cNvSpPr>
          <p:nvPr>
            <p:ph idx="1"/>
          </p:nvPr>
        </p:nvSpPr>
        <p:spPr>
          <a:noFill/>
        </p:spPr>
        <p:txBody>
          <a:bodyPr/>
          <a:lstStyle/>
          <a:p>
            <a:pPr>
              <a:buFont typeface="Monotype Sorts" pitchFamily="2" charset="2"/>
              <a:buNone/>
            </a:pPr>
            <a:r>
              <a:rPr lang="en-US" altLang="en-US" sz="3000"/>
              <a:t>Using a loop:</a:t>
            </a:r>
            <a:endParaRPr lang="en-US" altLang="en-US" smtClean="0"/>
          </a:p>
          <a:p>
            <a:pPr>
              <a:spcBef>
                <a:spcPct val="50000"/>
              </a:spcBef>
              <a:buFont typeface="Monotype Sorts" pitchFamily="2" charset="2"/>
              <a:buNone/>
            </a:pPr>
            <a:r>
              <a:rPr lang="en-US" altLang="en-US" b="1">
                <a:latin typeface="Courier New" panose="02070309020205020404" pitchFamily="49" charset="0"/>
              </a:rPr>
              <a:t>int[] sourceArray = {2, 3, 1, 5, 10};</a:t>
            </a:r>
          </a:p>
          <a:p>
            <a:pPr>
              <a:buFont typeface="Monotype Sorts" pitchFamily="2" charset="2"/>
              <a:buNone/>
            </a:pPr>
            <a:r>
              <a:rPr lang="en-US" altLang="en-US" b="1">
                <a:latin typeface="Courier New" panose="02070309020205020404" pitchFamily="49" charset="0"/>
              </a:rPr>
              <a:t>int[] targetArray = new int[sourceArray.length];</a:t>
            </a:r>
          </a:p>
          <a:p>
            <a:pPr>
              <a:buFont typeface="Monotype Sorts" pitchFamily="2" charset="2"/>
              <a:buNone/>
            </a:pPr>
            <a:endParaRPr lang="en-US" altLang="en-US" b="1">
              <a:latin typeface="Courier New" panose="02070309020205020404" pitchFamily="49" charset="0"/>
            </a:endParaRPr>
          </a:p>
          <a:p>
            <a:pPr>
              <a:buFont typeface="Monotype Sorts" pitchFamily="2" charset="2"/>
              <a:buNone/>
            </a:pPr>
            <a:r>
              <a:rPr lang="en-US" altLang="en-US" b="1">
                <a:latin typeface="Courier New" panose="02070309020205020404" pitchFamily="49" charset="0"/>
              </a:rPr>
              <a:t>for (int i = 0; i &lt; sourceArrays.length; i++)</a:t>
            </a:r>
          </a:p>
          <a:p>
            <a:pPr>
              <a:buFont typeface="Monotype Sorts" pitchFamily="2" charset="2"/>
              <a:buNone/>
            </a:pPr>
            <a:r>
              <a:rPr lang="en-US" altLang="en-US" b="1">
                <a:latin typeface="Courier New" panose="02070309020205020404" pitchFamily="49" charset="0"/>
              </a:rPr>
              <a:t>   targetArray[i] = sourceArray[i];</a:t>
            </a:r>
          </a:p>
          <a:p>
            <a:pPr algn="just">
              <a:buFont typeface="Monotype Sorts" pitchFamily="2" charset="2"/>
              <a:buNone/>
            </a:pPr>
            <a:endParaRPr lang="en-US" altLang="en-US" sz="2800"/>
          </a:p>
        </p:txBody>
      </p:sp>
      <p:sp>
        <p:nvSpPr>
          <p:cNvPr id="5120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BB3503-B97A-4C05-8610-E20569DAC1B2}" type="slidenum">
              <a:rPr lang="en-US" altLang="en-US" sz="1400"/>
              <a:pPr/>
              <a:t>48</a:t>
            </a:fld>
            <a:endParaRPr lang="en-US" altLang="en-US" sz="1400"/>
          </a:p>
        </p:txBody>
      </p:sp>
    </p:spTree>
    <p:extLst>
      <p:ext uri="{BB962C8B-B14F-4D97-AF65-F5344CB8AC3E}">
        <p14:creationId xmlns:p14="http://schemas.microsoft.com/office/powerpoint/2010/main" val="197999437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noFill/>
        </p:spPr>
        <p:txBody>
          <a:bodyPr/>
          <a:lstStyle/>
          <a:p>
            <a:r>
              <a:rPr lang="en-US" altLang="en-US" smtClean="0"/>
              <a:t>The </a:t>
            </a:r>
            <a:r>
              <a:rPr lang="en-US" altLang="en-US" sz="4200">
                <a:latin typeface="Courier New" panose="02070309020205020404" pitchFamily="49" charset="0"/>
              </a:rPr>
              <a:t>arraycopy</a:t>
            </a:r>
            <a:r>
              <a:rPr lang="en-US" altLang="en-US" smtClean="0"/>
              <a:t> Utility</a:t>
            </a:r>
          </a:p>
        </p:txBody>
      </p:sp>
      <p:sp>
        <p:nvSpPr>
          <p:cNvPr id="52228" name="Rectangle 3"/>
          <p:cNvSpPr>
            <a:spLocks noGrp="1" noChangeArrowheads="1"/>
          </p:cNvSpPr>
          <p:nvPr>
            <p:ph idx="1"/>
          </p:nvPr>
        </p:nvSpPr>
        <p:spPr>
          <a:noFill/>
        </p:spPr>
        <p:txBody>
          <a:bodyPr/>
          <a:lstStyle/>
          <a:p>
            <a:pPr>
              <a:buFont typeface="Monotype Sorts" pitchFamily="2" charset="2"/>
              <a:buNone/>
            </a:pPr>
            <a:r>
              <a:rPr lang="en-US" altLang="en-US" sz="2800" b="1">
                <a:latin typeface="Courier New" panose="02070309020205020404" pitchFamily="49" charset="0"/>
              </a:rPr>
              <a:t>arraycopy(sourceArray, src_pos, targetArray, tar_pos, length);</a:t>
            </a:r>
            <a:endParaRPr lang="en-US" altLang="en-US" sz="2600" b="1">
              <a:latin typeface="Book Antiqua" panose="02040602050305030304" pitchFamily="18" charset="0"/>
            </a:endParaRPr>
          </a:p>
          <a:p>
            <a:pPr algn="just">
              <a:buFont typeface="Monotype Sorts" pitchFamily="2" charset="2"/>
              <a:buNone/>
            </a:pPr>
            <a:endParaRPr lang="en-US" altLang="en-US"/>
          </a:p>
          <a:p>
            <a:pPr algn="just">
              <a:spcBef>
                <a:spcPct val="0"/>
              </a:spcBef>
              <a:buFont typeface="Monotype Sorts" pitchFamily="2" charset="2"/>
              <a:buNone/>
            </a:pPr>
            <a:r>
              <a:rPr lang="en-US" altLang="en-US" sz="2800"/>
              <a:t>Example:</a:t>
            </a:r>
            <a:endParaRPr lang="en-US" altLang="en-US"/>
          </a:p>
          <a:p>
            <a:pPr>
              <a:buFont typeface="Monotype Sorts" pitchFamily="2" charset="2"/>
              <a:buNone/>
            </a:pPr>
            <a:r>
              <a:rPr lang="en-US" altLang="en-US" sz="2600" b="1">
                <a:latin typeface="Courier New" panose="02070309020205020404" pitchFamily="49" charset="0"/>
              </a:rPr>
              <a:t>System.arraycopy(sourceArray, 0, targetArray, 0, sourceArray.length);</a:t>
            </a:r>
            <a:r>
              <a:rPr lang="en-US" altLang="en-US" b="1">
                <a:latin typeface="Courier New" panose="02070309020205020404" pitchFamily="49" charset="0"/>
              </a:rPr>
              <a:t> </a:t>
            </a:r>
          </a:p>
        </p:txBody>
      </p:sp>
      <p:sp>
        <p:nvSpPr>
          <p:cNvPr id="5222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396CA8-4C2D-4A0C-AC00-022FF965CAA4}" type="slidenum">
              <a:rPr lang="en-US" altLang="en-US" sz="1400"/>
              <a:pPr/>
              <a:t>49</a:t>
            </a:fld>
            <a:endParaRPr lang="en-US" altLang="en-US" sz="1400"/>
          </a:p>
        </p:txBody>
      </p:sp>
    </p:spTree>
    <p:extLst>
      <p:ext uri="{BB962C8B-B14F-4D97-AF65-F5344CB8AC3E}">
        <p14:creationId xmlns:p14="http://schemas.microsoft.com/office/powerpoint/2010/main" val="3250518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a:lstStyle/>
          <a:p>
            <a:r>
              <a:rPr lang="en-US" altLang="en-US" smtClean="0"/>
              <a:t>Declaring Array Variables</a:t>
            </a:r>
          </a:p>
        </p:txBody>
      </p:sp>
      <p:sp>
        <p:nvSpPr>
          <p:cNvPr id="7172" name="Rectangle 3"/>
          <p:cNvSpPr>
            <a:spLocks noGrp="1" noChangeArrowheads="1"/>
          </p:cNvSpPr>
          <p:nvPr>
            <p:ph idx="1"/>
          </p:nvPr>
        </p:nvSpPr>
        <p:spPr>
          <a:noFill/>
        </p:spPr>
        <p:txBody>
          <a:bodyPr/>
          <a:lstStyle/>
          <a:p>
            <a:r>
              <a:rPr lang="en-US" altLang="en-US" sz="2600" dirty="0">
                <a:latin typeface="Courier New" panose="02070309020205020404" pitchFamily="49" charset="0"/>
              </a:rPr>
              <a:t>datatype[] </a:t>
            </a:r>
            <a:r>
              <a:rPr lang="en-US" altLang="en-US" sz="2600" dirty="0" err="1">
                <a:latin typeface="Courier New" panose="02070309020205020404" pitchFamily="49" charset="0"/>
              </a:rPr>
              <a:t>arrayRefVar</a:t>
            </a:r>
            <a:r>
              <a:rPr lang="en-US" altLang="en-US" sz="2600" dirty="0">
                <a:latin typeface="Courier New" panose="02070309020205020404" pitchFamily="49" charset="0"/>
              </a:rPr>
              <a:t>;</a:t>
            </a:r>
            <a:endParaRPr lang="en-US" altLang="en-US" dirty="0">
              <a:latin typeface="Courier New" panose="02070309020205020404" pitchFamily="49" charset="0"/>
            </a:endParaRPr>
          </a:p>
          <a:p>
            <a:pPr>
              <a:spcBef>
                <a:spcPct val="50000"/>
              </a:spcBef>
              <a:buFont typeface="Monotype Sorts" pitchFamily="2" charset="2"/>
              <a:buNone/>
            </a:pPr>
            <a:r>
              <a:rPr lang="en-US" altLang="en-US" sz="2800" dirty="0"/>
              <a:t>	</a:t>
            </a:r>
            <a:r>
              <a:rPr lang="en-US" altLang="en-US" sz="2600" dirty="0"/>
              <a:t>Example: </a:t>
            </a:r>
          </a:p>
          <a:p>
            <a:pPr>
              <a:spcBef>
                <a:spcPct val="50000"/>
              </a:spcBef>
              <a:buFont typeface="Monotype Sorts" pitchFamily="2" charset="2"/>
              <a:buNone/>
            </a:pPr>
            <a:r>
              <a:rPr lang="en-US" altLang="en-US" sz="2600" dirty="0"/>
              <a:t>    </a:t>
            </a:r>
            <a:r>
              <a:rPr lang="en-US" altLang="en-US" dirty="0">
                <a:latin typeface="Courier New" panose="02070309020205020404" pitchFamily="49" charset="0"/>
              </a:rPr>
              <a:t>double[] </a:t>
            </a:r>
            <a:r>
              <a:rPr lang="en-US" altLang="en-US" dirty="0" err="1">
                <a:latin typeface="Courier New" panose="02070309020205020404" pitchFamily="49" charset="0"/>
              </a:rPr>
              <a:t>myList</a:t>
            </a:r>
            <a:r>
              <a:rPr lang="en-US" altLang="en-US" dirty="0">
                <a:latin typeface="Courier New" panose="02070309020205020404" pitchFamily="49" charset="0"/>
              </a:rPr>
              <a:t>;</a:t>
            </a:r>
            <a:endParaRPr lang="en-US" altLang="en-US" dirty="0"/>
          </a:p>
          <a:p>
            <a:pPr>
              <a:buFont typeface="Monotype Sorts" pitchFamily="2" charset="2"/>
              <a:buNone/>
            </a:pPr>
            <a:endParaRPr lang="en-US" altLang="en-US" sz="2800" dirty="0">
              <a:latin typeface="Courier New" panose="02070309020205020404" pitchFamily="49" charset="0"/>
            </a:endParaRPr>
          </a:p>
          <a:p>
            <a:r>
              <a:rPr lang="en-US" altLang="en-US" sz="2600" dirty="0">
                <a:latin typeface="Courier New" panose="02070309020205020404" pitchFamily="49" charset="0"/>
              </a:rPr>
              <a:t>datatype </a:t>
            </a:r>
            <a:r>
              <a:rPr lang="en-US" altLang="en-US" sz="2600" dirty="0" err="1">
                <a:latin typeface="Courier New" panose="02070309020205020404" pitchFamily="49" charset="0"/>
              </a:rPr>
              <a:t>arrayRefVar</a:t>
            </a:r>
            <a:r>
              <a:rPr lang="en-US" altLang="en-US" sz="2600" dirty="0">
                <a:latin typeface="Courier New" panose="02070309020205020404" pitchFamily="49" charset="0"/>
              </a:rPr>
              <a:t>[]; </a:t>
            </a:r>
            <a:r>
              <a:rPr lang="en-US" altLang="en-US" sz="2600" u="sng" dirty="0">
                <a:solidFill>
                  <a:schemeClr val="accent4">
                    <a:lumMod val="50000"/>
                  </a:schemeClr>
                </a:solidFill>
                <a:cs typeface="Courier New" panose="02070309020205020404" pitchFamily="49" charset="0"/>
              </a:rPr>
              <a:t>// This style is allowed, but not preferred</a:t>
            </a:r>
            <a:endParaRPr lang="en-US" altLang="en-US" dirty="0">
              <a:solidFill>
                <a:schemeClr val="accent4">
                  <a:lumMod val="50000"/>
                </a:schemeClr>
              </a:solidFill>
            </a:endParaRPr>
          </a:p>
          <a:p>
            <a:pPr algn="just">
              <a:spcBef>
                <a:spcPct val="50000"/>
              </a:spcBef>
              <a:buFont typeface="Monotype Sorts" pitchFamily="2" charset="2"/>
              <a:buNone/>
            </a:pPr>
            <a:r>
              <a:rPr lang="en-US" altLang="en-US" sz="2800" dirty="0"/>
              <a:t>	</a:t>
            </a:r>
            <a:r>
              <a:rPr lang="en-US" altLang="en-US" sz="2600" dirty="0"/>
              <a:t>Example: </a:t>
            </a:r>
          </a:p>
          <a:p>
            <a:pPr algn="just">
              <a:spcBef>
                <a:spcPct val="50000"/>
              </a:spcBef>
              <a:buFont typeface="Monotype Sorts" pitchFamily="2" charset="2"/>
              <a:buNone/>
            </a:pPr>
            <a:r>
              <a:rPr lang="en-US" altLang="en-US" sz="2600" dirty="0"/>
              <a:t>    </a:t>
            </a:r>
            <a:r>
              <a:rPr lang="en-US" altLang="en-US" dirty="0">
                <a:latin typeface="Courier New" panose="02070309020205020404" pitchFamily="49" charset="0"/>
              </a:rPr>
              <a:t>double </a:t>
            </a:r>
            <a:r>
              <a:rPr lang="en-US" altLang="en-US" dirty="0" err="1">
                <a:latin typeface="Courier New" panose="02070309020205020404" pitchFamily="49" charset="0"/>
              </a:rPr>
              <a:t>myList</a:t>
            </a:r>
            <a:r>
              <a:rPr lang="en-US" altLang="en-US" dirty="0">
                <a:latin typeface="Courier New" panose="02070309020205020404" pitchFamily="49" charset="0"/>
              </a:rPr>
              <a:t>[];</a:t>
            </a:r>
          </a:p>
        </p:txBody>
      </p:sp>
      <p:sp>
        <p:nvSpPr>
          <p:cNvPr id="717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0003EA-1A75-445B-91E1-D396927F5684}" type="slidenum">
              <a:rPr lang="en-US" altLang="en-US" sz="1400"/>
              <a:pPr/>
              <a:t>5</a:t>
            </a:fld>
            <a:endParaRPr lang="en-US" altLang="en-US" sz="1400"/>
          </a:p>
        </p:txBody>
      </p:sp>
    </p:spTree>
    <p:extLst>
      <p:ext uri="{BB962C8B-B14F-4D97-AF65-F5344CB8AC3E}">
        <p14:creationId xmlns:p14="http://schemas.microsoft.com/office/powerpoint/2010/main" val="130417352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en-US" smtClean="0"/>
              <a:t>Passing Arrays to Methods</a:t>
            </a:r>
            <a:endParaRPr lang="en-US" altLang="en-US" smtClean="0">
              <a:solidFill>
                <a:schemeClr val="tx1"/>
              </a:solidFill>
              <a:latin typeface="Book Antiqua" panose="02040602050305030304" pitchFamily="18" charset="0"/>
              <a:hlinkClick r:id="rId2" action="ppaction://program"/>
            </a:endParaRPr>
          </a:p>
        </p:txBody>
      </p:sp>
      <p:sp>
        <p:nvSpPr>
          <p:cNvPr id="53252" name="Rectangle 3"/>
          <p:cNvSpPr>
            <a:spLocks noGrp="1" noChangeArrowheads="1"/>
          </p:cNvSpPr>
          <p:nvPr>
            <p:ph idx="1"/>
          </p:nvPr>
        </p:nvSpPr>
        <p:spPr/>
        <p:txBody>
          <a:bodyPr>
            <a:normAutofit/>
          </a:bodyPr>
          <a:lstStyle/>
          <a:p>
            <a:pPr marL="0" indent="0">
              <a:buNone/>
            </a:pPr>
            <a:r>
              <a:rPr lang="en-US" altLang="en-US" sz="1800" b="1" dirty="0">
                <a:latin typeface="Courier New" panose="02070309020205020404" pitchFamily="49" charset="0"/>
                <a:cs typeface="Courier New" panose="02070309020205020404" pitchFamily="49" charset="0"/>
              </a:rPr>
              <a:t>public static void </a:t>
            </a:r>
            <a:r>
              <a:rPr lang="en-US" altLang="en-US" sz="1800" b="1" dirty="0" err="1">
                <a:latin typeface="Courier New" panose="02070309020205020404" pitchFamily="49" charset="0"/>
                <a:cs typeface="Courier New" panose="02070309020205020404" pitchFamily="49" charset="0"/>
              </a:rPr>
              <a:t>printArray</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array) {</a:t>
            </a:r>
            <a:endParaRPr lang="en-US" altLang="en-US" sz="1800" b="1" dirty="0">
              <a:latin typeface="Courier"/>
              <a:cs typeface="Times New Roman" panose="02020603050405020304" pitchFamily="18" charset="0"/>
            </a:endParaRPr>
          </a:p>
          <a:p>
            <a:pPr marL="0" indent="0">
              <a:buNone/>
            </a:pPr>
            <a:r>
              <a:rPr lang="en-US" altLang="en-US" sz="1800" b="1" dirty="0">
                <a:latin typeface="Courier New" panose="02070309020205020404" pitchFamily="49" charset="0"/>
                <a:cs typeface="Courier New" panose="02070309020205020404" pitchFamily="49" charset="0"/>
              </a:rPr>
              <a:t>  for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a:t>
            </a:r>
            <a:r>
              <a:rPr lang="en-US" altLang="en-US" sz="1800" b="1" dirty="0">
                <a:latin typeface="Courier New" panose="02070309020205020404" pitchFamily="49" charset="0"/>
                <a:cs typeface="Courier New" panose="02070309020205020404" pitchFamily="49" charset="0"/>
              </a:rPr>
              <a:t> = 0; </a:t>
            </a:r>
            <a:r>
              <a:rPr lang="en-US" altLang="en-US" sz="1800" b="1" dirty="0" err="1">
                <a:latin typeface="Courier New" panose="02070309020205020404" pitchFamily="49" charset="0"/>
                <a:cs typeface="Courier New" panose="02070309020205020404" pitchFamily="49" charset="0"/>
              </a:rPr>
              <a:t>i</a:t>
            </a:r>
            <a:r>
              <a:rPr lang="en-US" altLang="en-US" sz="1800" b="1" dirty="0">
                <a:latin typeface="Courier New" panose="02070309020205020404" pitchFamily="49" charset="0"/>
                <a:cs typeface="Courier New" panose="02070309020205020404" pitchFamily="49" charset="0"/>
              </a:rPr>
              <a:t> &lt; </a:t>
            </a:r>
            <a:r>
              <a:rPr lang="en-US" altLang="en-US" sz="1800" b="1" dirty="0" err="1">
                <a:latin typeface="Courier New" panose="02070309020205020404" pitchFamily="49" charset="0"/>
                <a:cs typeface="Courier New" panose="02070309020205020404" pitchFamily="49" charset="0"/>
              </a:rPr>
              <a:t>array.length</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a:t>
            </a:r>
            <a:r>
              <a:rPr lang="en-US" altLang="en-US" sz="1800" b="1" dirty="0">
                <a:latin typeface="Courier New" panose="02070309020205020404" pitchFamily="49" charset="0"/>
                <a:cs typeface="Courier New" panose="02070309020205020404" pitchFamily="49" charset="0"/>
              </a:rPr>
              <a:t>++) {</a:t>
            </a:r>
            <a:endParaRPr lang="en-US" altLang="en-US" sz="1800" b="1" dirty="0">
              <a:latin typeface="Courier"/>
              <a:cs typeface="Times New Roman" panose="02020603050405020304" pitchFamily="18" charset="0"/>
            </a:endParaRP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System.out.print</a:t>
            </a:r>
            <a:r>
              <a:rPr lang="en-US" altLang="en-US" sz="1800" b="1" dirty="0">
                <a:latin typeface="Courier New" panose="02070309020205020404" pitchFamily="49" charset="0"/>
                <a:cs typeface="Courier New" panose="02070309020205020404" pitchFamily="49" charset="0"/>
              </a:rPr>
              <a:t>(array[</a:t>
            </a:r>
            <a:r>
              <a:rPr lang="en-US" altLang="en-US" sz="1800" b="1" dirty="0" err="1">
                <a:latin typeface="Courier New" panose="02070309020205020404" pitchFamily="49" charset="0"/>
                <a:cs typeface="Courier New" panose="02070309020205020404" pitchFamily="49" charset="0"/>
              </a:rPr>
              <a:t>i</a:t>
            </a:r>
            <a:r>
              <a:rPr lang="en-US" altLang="en-US" sz="1800" b="1" dirty="0">
                <a:latin typeface="Courier New" panose="02070309020205020404" pitchFamily="49" charset="0"/>
                <a:cs typeface="Courier New" panose="02070309020205020404" pitchFamily="49" charset="0"/>
              </a:rPr>
              <a:t>] + " ");</a:t>
            </a:r>
            <a:endParaRPr lang="en-US" altLang="en-US" sz="1800" b="1" dirty="0">
              <a:latin typeface="Courier"/>
              <a:cs typeface="Times New Roman" panose="02020603050405020304" pitchFamily="18" charset="0"/>
            </a:endParaRPr>
          </a:p>
          <a:p>
            <a:pPr marL="0" indent="0">
              <a:buNone/>
            </a:pPr>
            <a:r>
              <a:rPr lang="en-US" altLang="en-US" sz="1800" b="1" dirty="0">
                <a:latin typeface="Courier New" panose="02070309020205020404" pitchFamily="49" charset="0"/>
                <a:cs typeface="Courier New" panose="02070309020205020404" pitchFamily="49" charset="0"/>
              </a:rPr>
              <a:t>  }</a:t>
            </a:r>
            <a:endParaRPr lang="en-US" altLang="en-US" sz="1800" b="1" dirty="0">
              <a:latin typeface="Courier"/>
              <a:cs typeface="Times New Roman" panose="02020603050405020304" pitchFamily="18" charset="0"/>
            </a:endParaRPr>
          </a:p>
          <a:p>
            <a:pPr marL="0" indent="0">
              <a:buNone/>
            </a:pPr>
            <a:r>
              <a:rPr lang="en-US" altLang="en-US" sz="1800" b="1" dirty="0">
                <a:latin typeface="Courier New" panose="02070309020205020404" pitchFamily="49" charset="0"/>
                <a:cs typeface="Courier New" panose="02070309020205020404" pitchFamily="49" charset="0"/>
              </a:rPr>
              <a:t>}</a:t>
            </a:r>
            <a:r>
              <a:rPr lang="en-US" altLang="en-US" sz="1800" b="1" dirty="0"/>
              <a:t> </a:t>
            </a:r>
          </a:p>
        </p:txBody>
      </p:sp>
      <p:sp>
        <p:nvSpPr>
          <p:cNvPr id="5325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7E8B38-2F03-4C41-9BAE-E4F64310DD1E}" type="slidenum">
              <a:rPr lang="en-US" altLang="en-US" sz="1400"/>
              <a:pPr/>
              <a:t>50</a:t>
            </a:fld>
            <a:endParaRPr lang="en-US" altLang="en-US" sz="1400"/>
          </a:p>
        </p:txBody>
      </p:sp>
      <p:sp>
        <p:nvSpPr>
          <p:cNvPr id="53253" name="Rectangle 6"/>
          <p:cNvSpPr>
            <a:spLocks noChangeArrowheads="1"/>
          </p:cNvSpPr>
          <p:nvPr/>
        </p:nvSpPr>
        <p:spPr bwMode="auto">
          <a:xfrm>
            <a:off x="3884612" y="3917776"/>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dirty="0">
                <a:latin typeface="Courier New" panose="02070309020205020404" pitchFamily="49" charset="0"/>
                <a:cs typeface="Courier New" panose="02070309020205020404" pitchFamily="49" charset="0"/>
              </a:rPr>
              <a:t>Invoke the method</a:t>
            </a:r>
          </a:p>
          <a:p>
            <a:pPr>
              <a:lnSpc>
                <a:spcPct val="90000"/>
              </a:lnSpc>
              <a:spcBef>
                <a:spcPct val="20000"/>
              </a:spcBef>
              <a:buClr>
                <a:schemeClr val="tx2"/>
              </a:buClr>
              <a:buSzPct val="75000"/>
              <a:buFont typeface="Monotype Sorts" pitchFamily="2" charset="2"/>
              <a:buNone/>
            </a:pPr>
            <a:endParaRPr lang="en-US" altLang="en-US" sz="1800" b="1" dirty="0">
              <a:latin typeface="Courier New" panose="02070309020205020404" pitchFamily="49" charset="0"/>
              <a:cs typeface="Courier New" panose="02070309020205020404" pitchFamily="49" charset="0"/>
            </a:endParaRPr>
          </a:p>
          <a:p>
            <a:pPr>
              <a:lnSpc>
                <a:spcPct val="90000"/>
              </a:lnSpc>
              <a:spcBef>
                <a:spcPct val="20000"/>
              </a:spcBef>
              <a:buClr>
                <a:schemeClr val="tx2"/>
              </a:buClr>
              <a:buSzPct val="75000"/>
              <a:buFont typeface="Monotype Sorts" pitchFamily="2" charset="2"/>
              <a:buNone/>
            </a:pP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list = {3, 1, 2, 6, 4, 2};</a:t>
            </a:r>
          </a:p>
          <a:p>
            <a:pPr>
              <a:lnSpc>
                <a:spcPct val="90000"/>
              </a:lnSpc>
              <a:spcBef>
                <a:spcPct val="20000"/>
              </a:spcBef>
              <a:buClr>
                <a:schemeClr val="tx2"/>
              </a:buClr>
              <a:buSzPct val="75000"/>
              <a:buFont typeface="Monotype Sorts" pitchFamily="2" charset="2"/>
              <a:buNone/>
            </a:pPr>
            <a:r>
              <a:rPr lang="en-US" altLang="en-US" sz="1800" b="1" dirty="0" err="1">
                <a:latin typeface="Courier New" panose="02070309020205020404" pitchFamily="49" charset="0"/>
                <a:cs typeface="Courier New" panose="02070309020205020404" pitchFamily="49" charset="0"/>
              </a:rPr>
              <a:t>printArray</a:t>
            </a:r>
            <a:r>
              <a:rPr lang="en-US" altLang="en-US" sz="1800" b="1" dirty="0">
                <a:latin typeface="Courier New" panose="02070309020205020404" pitchFamily="49" charset="0"/>
                <a:cs typeface="Courier New" panose="02070309020205020404" pitchFamily="49" charset="0"/>
              </a:rPr>
              <a:t>(list);</a:t>
            </a:r>
          </a:p>
        </p:txBody>
      </p:sp>
      <p:sp>
        <p:nvSpPr>
          <p:cNvPr id="53254" name="Line 7"/>
          <p:cNvSpPr>
            <a:spLocks noChangeShapeType="1"/>
          </p:cNvSpPr>
          <p:nvPr/>
        </p:nvSpPr>
        <p:spPr bwMode="auto">
          <a:xfrm flipV="1">
            <a:off x="6598468" y="2241374"/>
            <a:ext cx="486544" cy="2057401"/>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5" name="Rectangle 11"/>
          <p:cNvSpPr>
            <a:spLocks noChangeArrowheads="1"/>
          </p:cNvSpPr>
          <p:nvPr/>
        </p:nvSpPr>
        <p:spPr bwMode="auto">
          <a:xfrm>
            <a:off x="3960812" y="5517976"/>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p>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printArray(new int[]{3, 1, 2, 6, 4, 2});</a:t>
            </a:r>
          </a:p>
        </p:txBody>
      </p:sp>
      <p:sp>
        <p:nvSpPr>
          <p:cNvPr id="53256" name="Line 12"/>
          <p:cNvSpPr>
            <a:spLocks noChangeShapeType="1"/>
          </p:cNvSpPr>
          <p:nvPr/>
        </p:nvSpPr>
        <p:spPr bwMode="auto">
          <a:xfrm flipH="1" flipV="1">
            <a:off x="7237412" y="2241376"/>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7" name="Line 14"/>
          <p:cNvSpPr>
            <a:spLocks noChangeShapeType="1"/>
          </p:cNvSpPr>
          <p:nvPr/>
        </p:nvSpPr>
        <p:spPr bwMode="auto">
          <a:xfrm flipH="1" flipV="1">
            <a:off x="7466012" y="616679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8" name="Line 15"/>
          <p:cNvSpPr>
            <a:spLocks noChangeShapeType="1"/>
          </p:cNvSpPr>
          <p:nvPr/>
        </p:nvSpPr>
        <p:spPr bwMode="auto">
          <a:xfrm>
            <a:off x="5561012" y="6203776"/>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9" name="Rectangle 16"/>
          <p:cNvSpPr>
            <a:spLocks noChangeArrowheads="1"/>
          </p:cNvSpPr>
          <p:nvPr/>
        </p:nvSpPr>
        <p:spPr bwMode="auto">
          <a:xfrm>
            <a:off x="6323012" y="6508576"/>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800" b="1">
                <a:latin typeface="Courier New" panose="02070309020205020404" pitchFamily="49" charset="0"/>
                <a:cs typeface="Courier New" panose="02070309020205020404" pitchFamily="49" charset="0"/>
              </a:rPr>
              <a:t>Anonymous array</a:t>
            </a:r>
          </a:p>
        </p:txBody>
      </p:sp>
    </p:spTree>
    <p:extLst>
      <p:ext uri="{BB962C8B-B14F-4D97-AF65-F5344CB8AC3E}">
        <p14:creationId xmlns:p14="http://schemas.microsoft.com/office/powerpoint/2010/main" val="413583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noFill/>
        </p:spPr>
        <p:txBody>
          <a:bodyPr/>
          <a:lstStyle/>
          <a:p>
            <a:r>
              <a:rPr lang="en-US" altLang="en-US" sz="4800">
                <a:cs typeface="Times New Roman" panose="02020603050405020304" pitchFamily="18" charset="0"/>
              </a:rPr>
              <a:t>Anonymous Array</a:t>
            </a:r>
            <a:endParaRPr lang="en-US" altLang="en-US"/>
          </a:p>
        </p:txBody>
      </p:sp>
      <p:sp>
        <p:nvSpPr>
          <p:cNvPr id="54276" name="Rectangle 3"/>
          <p:cNvSpPr>
            <a:spLocks noGrp="1" noChangeArrowheads="1"/>
          </p:cNvSpPr>
          <p:nvPr>
            <p:ph idx="1"/>
          </p:nvPr>
        </p:nvSpPr>
        <p:spPr>
          <a:noFill/>
        </p:spPr>
        <p:txBody>
          <a:bodyPr/>
          <a:lstStyle/>
          <a:p>
            <a:pPr marL="114300" lvl="1" indent="0">
              <a:spcBef>
                <a:spcPct val="50000"/>
              </a:spcBef>
              <a:buNone/>
            </a:pPr>
            <a:r>
              <a:rPr lang="en-US" altLang="en-US" sz="3200"/>
              <a:t>The statement </a:t>
            </a:r>
          </a:p>
          <a:p>
            <a:pPr lvl="2">
              <a:spcBef>
                <a:spcPct val="50000"/>
              </a:spcBef>
              <a:buFont typeface="Monotype Sorts" pitchFamily="2" charset="2"/>
              <a:buNone/>
            </a:pPr>
            <a:r>
              <a:rPr lang="en-US" altLang="en-US" sz="2800"/>
              <a:t>printArray(new int[]{3, 1, 2, 6, 4, 2}); </a:t>
            </a:r>
          </a:p>
          <a:p>
            <a:pPr marL="114300" lvl="1" indent="0">
              <a:spcBef>
                <a:spcPct val="50000"/>
              </a:spcBef>
              <a:buNone/>
            </a:pPr>
            <a:r>
              <a:rPr lang="en-US" altLang="en-US" sz="3200"/>
              <a:t>creates an array using the following syntax: </a:t>
            </a:r>
          </a:p>
          <a:p>
            <a:pPr lvl="2">
              <a:spcBef>
                <a:spcPct val="50000"/>
              </a:spcBef>
              <a:buFont typeface="Monotype Sorts" pitchFamily="2" charset="2"/>
              <a:buNone/>
            </a:pPr>
            <a:r>
              <a:rPr lang="en-US" altLang="en-US" sz="2800"/>
              <a:t>new dataType[]{literal0, literal1, ..., literalk};</a:t>
            </a:r>
          </a:p>
          <a:p>
            <a:pPr marL="114300" lvl="1" indent="0">
              <a:spcBef>
                <a:spcPct val="50000"/>
              </a:spcBef>
              <a:buNone/>
            </a:pPr>
            <a:r>
              <a:rPr lang="en-US" altLang="en-US" sz="3200"/>
              <a:t>There is no explicit reference variable for the array. Such array is called an </a:t>
            </a:r>
            <a:r>
              <a:rPr lang="en-US" altLang="en-US" sz="3200" i="1"/>
              <a:t>anonymous array</a:t>
            </a:r>
            <a:r>
              <a:rPr lang="en-US" altLang="en-US" sz="3200"/>
              <a:t>. </a:t>
            </a:r>
          </a:p>
        </p:txBody>
      </p:sp>
      <p:sp>
        <p:nvSpPr>
          <p:cNvPr id="5427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BBC080-D128-455E-A332-0EA5F9FA4A2C}" type="slidenum">
              <a:rPr lang="en-US" altLang="en-US" sz="1400"/>
              <a:pPr/>
              <a:t>51</a:t>
            </a:fld>
            <a:endParaRPr lang="en-US" altLang="en-US" sz="1400"/>
          </a:p>
        </p:txBody>
      </p:sp>
    </p:spTree>
    <p:extLst>
      <p:ext uri="{BB962C8B-B14F-4D97-AF65-F5344CB8AC3E}">
        <p14:creationId xmlns:p14="http://schemas.microsoft.com/office/powerpoint/2010/main" val="3924179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ltLang="en-US" smtClean="0"/>
              <a:t>Pass By Value</a:t>
            </a:r>
            <a:endParaRPr lang="en-US" altLang="en-US" smtClean="0">
              <a:solidFill>
                <a:schemeClr val="tx1"/>
              </a:solidFill>
              <a:latin typeface="Book Antiqua" panose="02040602050305030304" pitchFamily="18" charset="0"/>
              <a:hlinkClick r:id="rId2" action="ppaction://program"/>
            </a:endParaRPr>
          </a:p>
        </p:txBody>
      </p:sp>
      <p:sp>
        <p:nvSpPr>
          <p:cNvPr id="55300" name="Rectangle 3"/>
          <p:cNvSpPr>
            <a:spLocks noGrp="1" noChangeArrowheads="1"/>
          </p:cNvSpPr>
          <p:nvPr>
            <p:ph idx="1"/>
          </p:nvPr>
        </p:nvSpPr>
        <p:spPr/>
        <p:txBody>
          <a:bodyPr>
            <a:normAutofit fontScale="85000" lnSpcReduction="10000"/>
          </a:bodyPr>
          <a:lstStyle/>
          <a:p>
            <a:pPr marL="0" indent="0">
              <a:buNone/>
            </a:pPr>
            <a:r>
              <a:rPr lang="en-US" altLang="en-US" sz="2600">
                <a:cs typeface="Times New Roman" panose="02020603050405020304" pitchFamily="18" charset="0"/>
              </a:rPr>
              <a:t>Java uses </a:t>
            </a:r>
            <a:r>
              <a:rPr lang="en-US" altLang="en-US" sz="2600" i="1">
                <a:cs typeface="Times New Roman" panose="02020603050405020304" pitchFamily="18" charset="0"/>
              </a:rPr>
              <a:t>pass by value</a:t>
            </a:r>
            <a:r>
              <a:rPr lang="en-US" altLang="en-US" sz="2600">
                <a:cs typeface="Times New Roman" panose="02020603050405020304" pitchFamily="18" charset="0"/>
              </a:rPr>
              <a:t> to pass arguments to a method. There are important differences between passing a value of variables of primitive data types and passing arrays.</a:t>
            </a:r>
          </a:p>
          <a:p>
            <a:pPr marL="0" indent="0">
              <a:buNone/>
            </a:pPr>
            <a:endParaRPr lang="en-US" altLang="en-US" sz="2600">
              <a:cs typeface="Times New Roman" panose="02020603050405020304" pitchFamily="18" charset="0"/>
            </a:endParaRPr>
          </a:p>
          <a:p>
            <a:pPr marL="0" indent="0"/>
            <a:r>
              <a:rPr lang="en-US" altLang="en-US" sz="260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p>
          <a:p>
            <a:pPr marL="0" indent="0"/>
            <a:endParaRPr lang="en-US" altLang="en-US" sz="2600">
              <a:cs typeface="Times New Roman" panose="02020603050405020304" pitchFamily="18" charset="0"/>
            </a:endParaRPr>
          </a:p>
          <a:p>
            <a:pPr marL="0" indent="0"/>
            <a:r>
              <a:rPr lang="en-US" altLang="en-US" sz="260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
        <p:nvSpPr>
          <p:cNvPr id="5529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01267D-2E86-439A-8611-B05A3148ACA1}" type="slidenum">
              <a:rPr lang="en-US" altLang="en-US" sz="1400"/>
              <a:pPr/>
              <a:t>52</a:t>
            </a:fld>
            <a:endParaRPr lang="en-US" altLang="en-US" sz="1400"/>
          </a:p>
        </p:txBody>
      </p:sp>
    </p:spTree>
    <p:extLst>
      <p:ext uri="{BB962C8B-B14F-4D97-AF65-F5344CB8AC3E}">
        <p14:creationId xmlns:p14="http://schemas.microsoft.com/office/powerpoint/2010/main" val="3263764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970EF1-04D7-4810-8474-6A1282AB1729}" type="slidenum">
              <a:rPr lang="en-US" altLang="en-US" sz="1400"/>
              <a:pPr/>
              <a:t>53</a:t>
            </a:fld>
            <a:endParaRPr lang="en-US" altLang="en-US" sz="1400"/>
          </a:p>
        </p:txBody>
      </p:sp>
      <p:sp>
        <p:nvSpPr>
          <p:cNvPr id="56323" name="Rectangle 3"/>
          <p:cNvSpPr>
            <a:spLocks noGrp="1" noChangeArrowheads="1"/>
          </p:cNvSpPr>
          <p:nvPr>
            <p:ph type="body" idx="1"/>
          </p:nvPr>
        </p:nvSpPr>
        <p:spPr>
          <a:xfrm>
            <a:off x="1522412" y="1143000"/>
            <a:ext cx="9144000" cy="5410200"/>
          </a:xfrm>
          <a:ln>
            <a:solidFill>
              <a:srgbClr val="FFFFFF"/>
            </a:solidFill>
            <a:miter lim="800000"/>
            <a:headEnd/>
            <a:tailEnd/>
          </a:ln>
        </p:spPr>
        <p:txBody>
          <a:bodyPr>
            <a:normAutofit/>
          </a:bodyPr>
          <a:lstStyle/>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public class Test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public static void main(String[] </a:t>
            </a:r>
            <a:r>
              <a:rPr lang="en-US" altLang="en-US" sz="1800" b="1" dirty="0" err="1">
                <a:solidFill>
                  <a:srgbClr val="002060"/>
                </a:solidFill>
                <a:latin typeface="Courier New" panose="02070309020205020404" pitchFamily="49" charset="0"/>
                <a:cs typeface="Times New Roman" panose="02020603050405020304" pitchFamily="18" charset="0"/>
              </a:rPr>
              <a:t>args</a:t>
            </a:r>
            <a:r>
              <a:rPr lang="en-US" altLang="en-US" sz="1800" b="1" dirty="0">
                <a:solidFill>
                  <a:srgbClr val="002060"/>
                </a:solidFill>
                <a:latin typeface="Courier New" panose="02070309020205020404" pitchFamily="49" charset="0"/>
                <a:cs typeface="Times New Roman" panose="02020603050405020304" pitchFamily="18" charset="0"/>
              </a:rPr>
              <a:t>)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int</a:t>
            </a:r>
            <a:r>
              <a:rPr lang="en-US" altLang="en-US" sz="1800" b="1" dirty="0">
                <a:solidFill>
                  <a:srgbClr val="002060"/>
                </a:solidFill>
                <a:latin typeface="Courier New" panose="02070309020205020404" pitchFamily="49" charset="0"/>
                <a:cs typeface="Times New Roman" panose="02020603050405020304" pitchFamily="18" charset="0"/>
              </a:rPr>
              <a:t> x = 1; // x represents an </a:t>
            </a:r>
            <a:r>
              <a:rPr lang="en-US" altLang="en-US" sz="1800" b="1" dirty="0" err="1">
                <a:solidFill>
                  <a:srgbClr val="002060"/>
                </a:solidFill>
                <a:latin typeface="Courier New" panose="02070309020205020404" pitchFamily="49" charset="0"/>
                <a:cs typeface="Times New Roman" panose="02020603050405020304" pitchFamily="18" charset="0"/>
              </a:rPr>
              <a:t>int</a:t>
            </a:r>
            <a:r>
              <a:rPr lang="en-US" altLang="en-US" sz="1800" b="1" dirty="0">
                <a:solidFill>
                  <a:srgbClr val="002060"/>
                </a:solidFill>
                <a:latin typeface="Courier New" panose="02070309020205020404" pitchFamily="49" charset="0"/>
                <a:cs typeface="Times New Roman" panose="02020603050405020304" pitchFamily="18" charset="0"/>
              </a:rPr>
              <a:t> value</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int</a:t>
            </a:r>
            <a:r>
              <a:rPr lang="en-US" altLang="en-US" sz="1800" b="1" dirty="0">
                <a:solidFill>
                  <a:srgbClr val="002060"/>
                </a:solidFill>
                <a:latin typeface="Courier New" panose="02070309020205020404" pitchFamily="49" charset="0"/>
                <a:cs typeface="Times New Roman" panose="02020603050405020304" pitchFamily="18" charset="0"/>
              </a:rPr>
              <a:t>[] y = new </a:t>
            </a:r>
            <a:r>
              <a:rPr lang="en-US" altLang="en-US" sz="1800" b="1" dirty="0" err="1">
                <a:solidFill>
                  <a:srgbClr val="002060"/>
                </a:solidFill>
                <a:latin typeface="Courier New" panose="02070309020205020404" pitchFamily="49" charset="0"/>
                <a:cs typeface="Times New Roman" panose="02020603050405020304" pitchFamily="18" charset="0"/>
              </a:rPr>
              <a:t>int</a:t>
            </a:r>
            <a:r>
              <a:rPr lang="en-US" altLang="en-US" sz="1800" b="1" dirty="0">
                <a:solidFill>
                  <a:srgbClr val="002060"/>
                </a:solidFill>
                <a:latin typeface="Courier New" panose="02070309020205020404" pitchFamily="49" charset="0"/>
                <a:cs typeface="Times New Roman" panose="02020603050405020304" pitchFamily="18" charset="0"/>
              </a:rPr>
              <a:t>[10]; // y represents an array of </a:t>
            </a:r>
            <a:r>
              <a:rPr lang="en-US" altLang="en-US" sz="1800" b="1" dirty="0" err="1">
                <a:solidFill>
                  <a:srgbClr val="002060"/>
                </a:solidFill>
                <a:latin typeface="Courier New" panose="02070309020205020404" pitchFamily="49" charset="0"/>
                <a:cs typeface="Times New Roman" panose="02020603050405020304" pitchFamily="18" charset="0"/>
              </a:rPr>
              <a:t>int</a:t>
            </a:r>
            <a:r>
              <a:rPr lang="en-US" altLang="en-US" sz="1800" b="1" dirty="0">
                <a:solidFill>
                  <a:srgbClr val="002060"/>
                </a:solidFill>
                <a:latin typeface="Courier New" panose="02070309020205020404" pitchFamily="49" charset="0"/>
                <a:cs typeface="Times New Roman" panose="02020603050405020304" pitchFamily="18" charset="0"/>
              </a:rPr>
              <a:t> values</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m(x, y); // Invoke m with arguments x and y</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System.out.println</a:t>
            </a:r>
            <a:r>
              <a:rPr lang="en-US" altLang="en-US" sz="1800" b="1" dirty="0">
                <a:solidFill>
                  <a:srgbClr val="002060"/>
                </a:solidFill>
                <a:latin typeface="Courier New" panose="02070309020205020404" pitchFamily="49" charset="0"/>
                <a:cs typeface="Times New Roman" panose="02020603050405020304" pitchFamily="18" charset="0"/>
              </a:rPr>
              <a:t>("x is " + x);</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System.out.println</a:t>
            </a:r>
            <a:r>
              <a:rPr lang="en-US" altLang="en-US" sz="1800" b="1" dirty="0">
                <a:solidFill>
                  <a:srgbClr val="002060"/>
                </a:solidFill>
                <a:latin typeface="Courier New" panose="02070309020205020404" pitchFamily="49" charset="0"/>
                <a:cs typeface="Times New Roman" panose="02020603050405020304" pitchFamily="18" charset="0"/>
              </a:rPr>
              <a:t>("y[0] is " + y[0]);</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public static void m(</a:t>
            </a:r>
            <a:r>
              <a:rPr lang="en-US" altLang="en-US" sz="1800" b="1" dirty="0" err="1">
                <a:solidFill>
                  <a:srgbClr val="002060"/>
                </a:solidFill>
                <a:latin typeface="Courier New" panose="02070309020205020404" pitchFamily="49" charset="0"/>
                <a:cs typeface="Times New Roman" panose="02020603050405020304" pitchFamily="18" charset="0"/>
              </a:rPr>
              <a:t>int</a:t>
            </a:r>
            <a:r>
              <a:rPr lang="en-US" altLang="en-US" sz="1800" b="1" dirty="0">
                <a:solidFill>
                  <a:srgbClr val="002060"/>
                </a:solidFill>
                <a:latin typeface="Courier New" panose="02070309020205020404" pitchFamily="49" charset="0"/>
                <a:cs typeface="Times New Roman" panose="02020603050405020304" pitchFamily="18" charset="0"/>
              </a:rPr>
              <a:t> number, </a:t>
            </a:r>
            <a:r>
              <a:rPr lang="en-US" altLang="en-US" sz="1800" b="1" dirty="0" err="1">
                <a:solidFill>
                  <a:srgbClr val="002060"/>
                </a:solidFill>
                <a:latin typeface="Courier New" panose="02070309020205020404" pitchFamily="49" charset="0"/>
                <a:cs typeface="Times New Roman" panose="02020603050405020304" pitchFamily="18" charset="0"/>
              </a:rPr>
              <a:t>int</a:t>
            </a:r>
            <a:r>
              <a:rPr lang="en-US" altLang="en-US" sz="1800" b="1" dirty="0">
                <a:solidFill>
                  <a:srgbClr val="002060"/>
                </a:solidFill>
                <a:latin typeface="Courier New" panose="02070309020205020404" pitchFamily="49" charset="0"/>
                <a:cs typeface="Times New Roman" panose="02020603050405020304" pitchFamily="18" charset="0"/>
              </a:rPr>
              <a:t>[] numbers)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number = 1001; // Assign a new value to number</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numbers[0] = 5555; // Assign a new value to numbers[0]</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spcBef>
                <a:spcPts val="0"/>
              </a:spcBef>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a:t>
            </a:r>
          </a:p>
        </p:txBody>
      </p:sp>
      <p:sp>
        <p:nvSpPr>
          <p:cNvPr id="56324" name="Rectangle 7"/>
          <p:cNvSpPr>
            <a:spLocks noGrp="1" noChangeArrowheads="1"/>
          </p:cNvSpPr>
          <p:nvPr>
            <p:ph type="title"/>
          </p:nvPr>
        </p:nvSpPr>
        <p:spPr>
          <a:xfrm>
            <a:off x="2132012" y="152400"/>
            <a:ext cx="7772400" cy="533400"/>
          </a:xfrm>
          <a:noFill/>
        </p:spPr>
        <p:txBody>
          <a:bodyPr>
            <a:normAutofit fontScale="90000"/>
          </a:bodyPr>
          <a:lstStyle/>
          <a:p>
            <a:r>
              <a:rPr lang="en-US" altLang="en-US" smtClean="0"/>
              <a:t>Simple Example</a:t>
            </a:r>
            <a:endParaRPr lang="en-US" altLang="en-US" smtClean="0">
              <a:solidFill>
                <a:schemeClr val="tx1"/>
              </a:solidFill>
              <a:latin typeface="Book Antiqua" panose="02040602050305030304" pitchFamily="18" charset="0"/>
              <a:hlinkClick r:id="rId2" action="ppaction://program"/>
            </a:endParaRPr>
          </a:p>
        </p:txBody>
      </p:sp>
      <p:sp>
        <p:nvSpPr>
          <p:cNvPr id="56325" name="Line 8"/>
          <p:cNvSpPr>
            <a:spLocks noChangeShapeType="1"/>
          </p:cNvSpPr>
          <p:nvPr/>
        </p:nvSpPr>
        <p:spPr bwMode="auto">
          <a:xfrm>
            <a:off x="2566020" y="2708920"/>
            <a:ext cx="2880320" cy="129614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6" name="Line 9"/>
          <p:cNvSpPr>
            <a:spLocks noChangeShapeType="1"/>
          </p:cNvSpPr>
          <p:nvPr/>
        </p:nvSpPr>
        <p:spPr bwMode="auto">
          <a:xfrm>
            <a:off x="2998068" y="2708920"/>
            <a:ext cx="4848944" cy="129614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29694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9BC3CB-1D29-4E88-A07D-893F52604679}" type="slidenum">
              <a:rPr lang="en-US" altLang="en-US" sz="1400"/>
              <a:pPr/>
              <a:t>54</a:t>
            </a:fld>
            <a:endParaRPr lang="en-US" altLang="en-US" sz="1400"/>
          </a:p>
        </p:txBody>
      </p:sp>
      <p:sp>
        <p:nvSpPr>
          <p:cNvPr id="57347" name="Rectangle 3"/>
          <p:cNvSpPr>
            <a:spLocks noGrp="1" noChangeArrowheads="1"/>
          </p:cNvSpPr>
          <p:nvPr>
            <p:ph type="title"/>
          </p:nvPr>
        </p:nvSpPr>
        <p:spPr>
          <a:xfrm>
            <a:off x="2132012" y="152400"/>
            <a:ext cx="7772400" cy="533400"/>
          </a:xfrm>
          <a:noFill/>
        </p:spPr>
        <p:txBody>
          <a:bodyPr>
            <a:normAutofit fontScale="90000"/>
          </a:bodyPr>
          <a:lstStyle/>
          <a:p>
            <a:r>
              <a:rPr lang="en-US" altLang="en-US" smtClean="0"/>
              <a:t>Call Stack</a:t>
            </a:r>
            <a:endParaRPr lang="en-US" altLang="en-US" smtClean="0">
              <a:solidFill>
                <a:schemeClr val="tx1"/>
              </a:solidFill>
              <a:latin typeface="Book Antiqua" panose="02040602050305030304" pitchFamily="18" charset="0"/>
              <a:hlinkClick r:id="rId2" action="ppaction://program"/>
            </a:endParaRPr>
          </a:p>
        </p:txBody>
      </p:sp>
      <p:sp>
        <p:nvSpPr>
          <p:cNvPr id="57348" name="Rectangle 6"/>
          <p:cNvSpPr>
            <a:spLocks noChangeArrowheads="1"/>
          </p:cNvSpPr>
          <p:nvPr/>
        </p:nvSpPr>
        <p:spPr bwMode="auto">
          <a:xfrm>
            <a:off x="4037012"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7349" name="Rectangle 8"/>
          <p:cNvSpPr>
            <a:spLocks noGrp="1" noChangeArrowheads="1"/>
          </p:cNvSpPr>
          <p:nvPr>
            <p:ph type="body" idx="1"/>
          </p:nvPr>
        </p:nvSpPr>
        <p:spPr>
          <a:xfrm>
            <a:off x="1609725" y="4273550"/>
            <a:ext cx="8832850" cy="1963738"/>
          </a:xfrm>
          <a:noFill/>
        </p:spPr>
        <p:txBody>
          <a:bodyPr>
            <a:normAutofit lnSpcReduction="10000"/>
          </a:bodyPr>
          <a:lstStyle/>
          <a:p>
            <a:pPr marL="0" indent="0">
              <a:buNone/>
            </a:pPr>
            <a:r>
              <a:rPr lang="en-US" altLang="en-US" sz="3000">
                <a:cs typeface="Times New Roman" panose="02020603050405020304" pitchFamily="18" charset="0"/>
              </a:rPr>
              <a:t>When invoking m(x, y), the values of x and y are passed to number and numbers. Since y contains the reference value to the array, numbers now contains the same reference value to the same array.</a:t>
            </a:r>
          </a:p>
        </p:txBody>
      </p:sp>
      <p:sp>
        <p:nvSpPr>
          <p:cNvPr id="57350" name="Rectangle 10"/>
          <p:cNvSpPr>
            <a:spLocks noChangeArrowheads="1"/>
          </p:cNvSpPr>
          <p:nvPr/>
        </p:nvSpPr>
        <p:spPr bwMode="auto">
          <a:xfrm>
            <a:off x="4037012"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5735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1085851"/>
            <a:ext cx="8988425" cy="289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945526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764704"/>
            <a:ext cx="8939212"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8371"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D5219A-21A4-4527-BCF0-946C99D0155A}" type="slidenum">
              <a:rPr lang="en-US" altLang="en-US" sz="1400"/>
              <a:pPr/>
              <a:t>55</a:t>
            </a:fld>
            <a:endParaRPr lang="en-US" altLang="en-US" sz="1400"/>
          </a:p>
        </p:txBody>
      </p:sp>
      <p:sp>
        <p:nvSpPr>
          <p:cNvPr id="58372" name="Rectangle 2"/>
          <p:cNvSpPr>
            <a:spLocks noGrp="1" noChangeArrowheads="1"/>
          </p:cNvSpPr>
          <p:nvPr>
            <p:ph type="title"/>
          </p:nvPr>
        </p:nvSpPr>
        <p:spPr>
          <a:xfrm>
            <a:off x="2132012" y="152400"/>
            <a:ext cx="7772400" cy="533400"/>
          </a:xfrm>
          <a:noFill/>
        </p:spPr>
        <p:txBody>
          <a:bodyPr>
            <a:normAutofit fontScale="90000"/>
          </a:bodyPr>
          <a:lstStyle/>
          <a:p>
            <a:r>
              <a:rPr lang="en-US" altLang="en-US" smtClean="0"/>
              <a:t>Call Stack</a:t>
            </a:r>
            <a:endParaRPr lang="en-US" altLang="en-US" smtClean="0">
              <a:solidFill>
                <a:schemeClr val="tx1"/>
              </a:solidFill>
              <a:latin typeface="Book Antiqua" panose="02040602050305030304" pitchFamily="18" charset="0"/>
              <a:hlinkClick r:id="rId3" action="ppaction://program"/>
            </a:endParaRPr>
          </a:p>
        </p:txBody>
      </p:sp>
      <p:sp>
        <p:nvSpPr>
          <p:cNvPr id="58373" name="Rectangle 3"/>
          <p:cNvSpPr>
            <a:spLocks noChangeArrowheads="1"/>
          </p:cNvSpPr>
          <p:nvPr/>
        </p:nvSpPr>
        <p:spPr bwMode="auto">
          <a:xfrm>
            <a:off x="4037012"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8374" name="Rectangle 4"/>
          <p:cNvSpPr>
            <a:spLocks noGrp="1" noChangeArrowheads="1"/>
          </p:cNvSpPr>
          <p:nvPr>
            <p:ph type="body" idx="1"/>
          </p:nvPr>
        </p:nvSpPr>
        <p:spPr>
          <a:xfrm>
            <a:off x="1754188" y="4427539"/>
            <a:ext cx="8607425" cy="1997075"/>
          </a:xfrm>
          <a:noFill/>
        </p:spPr>
        <p:txBody>
          <a:bodyPr>
            <a:normAutofit lnSpcReduction="10000"/>
          </a:bodyPr>
          <a:lstStyle/>
          <a:p>
            <a:pPr marL="0" indent="0">
              <a:buNone/>
            </a:pPr>
            <a:r>
              <a:rPr lang="en-US" altLang="en-US" sz="3000">
                <a:cs typeface="Times New Roman" panose="02020603050405020304" pitchFamily="18" charset="0"/>
              </a:rPr>
              <a:t>When invoking m(x, y), the values of x and y are passed to number and numbers. Since y contains the reference value to the array, numbers now contains the same reference value to the same array.</a:t>
            </a:r>
          </a:p>
        </p:txBody>
      </p:sp>
      <p:sp>
        <p:nvSpPr>
          <p:cNvPr id="58375" name="Rectangle 5"/>
          <p:cNvSpPr>
            <a:spLocks noChangeArrowheads="1"/>
          </p:cNvSpPr>
          <p:nvPr/>
        </p:nvSpPr>
        <p:spPr bwMode="auto">
          <a:xfrm>
            <a:off x="4037012"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839506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27DA53-5D69-4203-A2D7-A72BBB9B59DE}" type="slidenum">
              <a:rPr lang="en-US" altLang="en-US" sz="1400"/>
              <a:pPr/>
              <a:t>56</a:t>
            </a:fld>
            <a:endParaRPr lang="en-US" altLang="en-US" sz="1400"/>
          </a:p>
        </p:txBody>
      </p:sp>
      <p:sp>
        <p:nvSpPr>
          <p:cNvPr id="59395" name="Rectangle 2"/>
          <p:cNvSpPr>
            <a:spLocks noGrp="1" noChangeArrowheads="1"/>
          </p:cNvSpPr>
          <p:nvPr>
            <p:ph type="title"/>
          </p:nvPr>
        </p:nvSpPr>
        <p:spPr>
          <a:xfrm>
            <a:off x="2132012" y="152400"/>
            <a:ext cx="7772400" cy="533400"/>
          </a:xfrm>
          <a:noFill/>
        </p:spPr>
        <p:txBody>
          <a:bodyPr>
            <a:normAutofit fontScale="90000"/>
          </a:bodyPr>
          <a:lstStyle/>
          <a:p>
            <a:r>
              <a:rPr lang="en-US" altLang="en-US" smtClean="0"/>
              <a:t>Heap</a:t>
            </a:r>
            <a:endParaRPr lang="en-US" altLang="en-US" smtClean="0">
              <a:solidFill>
                <a:schemeClr val="tx1"/>
              </a:solidFill>
              <a:latin typeface="Book Antiqua" panose="02040602050305030304" pitchFamily="18" charset="0"/>
              <a:hlinkClick r:id="rId3" action="ppaction://program"/>
            </a:endParaRPr>
          </a:p>
        </p:txBody>
      </p:sp>
      <p:sp>
        <p:nvSpPr>
          <p:cNvPr id="59396" name="Rectangle 3"/>
          <p:cNvSpPr>
            <a:spLocks noChangeArrowheads="1"/>
          </p:cNvSpPr>
          <p:nvPr/>
        </p:nvSpPr>
        <p:spPr bwMode="auto">
          <a:xfrm>
            <a:off x="4037012" y="2743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9397" name="Object 4"/>
          <p:cNvGraphicFramePr>
            <a:graphicFrameLocks noChangeAspect="1"/>
          </p:cNvGraphicFramePr>
          <p:nvPr/>
        </p:nvGraphicFramePr>
        <p:xfrm>
          <a:off x="1903412" y="1066800"/>
          <a:ext cx="8305800" cy="2768600"/>
        </p:xfrm>
        <a:graphic>
          <a:graphicData uri="http://schemas.openxmlformats.org/presentationml/2006/ole">
            <mc:AlternateContent xmlns:mc="http://schemas.openxmlformats.org/markup-compatibility/2006">
              <mc:Choice xmlns:v="urn:schemas-microsoft-com:vml" Requires="v">
                <p:oleObj spid="_x0000_s114707" name="Picture" r:id="rId4" imgW="4113276" imgH="1373886" progId="Word.Picture.8">
                  <p:embed/>
                </p:oleObj>
              </mc:Choice>
              <mc:Fallback>
                <p:oleObj name="Picture" r:id="rId4" imgW="4113276" imgH="1373886" progId="Word.Picture.8">
                  <p:embed/>
                  <p:pic>
                    <p:nvPicPr>
                      <p:cNvPr id="5939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3412" y="1066800"/>
                        <a:ext cx="83058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8" name="Rectangle 5"/>
          <p:cNvSpPr>
            <a:spLocks noGrp="1" noChangeArrowheads="1"/>
          </p:cNvSpPr>
          <p:nvPr>
            <p:ph type="body" idx="1"/>
          </p:nvPr>
        </p:nvSpPr>
        <p:spPr>
          <a:xfrm>
            <a:off x="1903412" y="4081463"/>
            <a:ext cx="8382000" cy="2074862"/>
          </a:xfrm>
          <a:noFill/>
        </p:spPr>
        <p:txBody>
          <a:bodyPr>
            <a:normAutofit lnSpcReduction="10000"/>
          </a:bodyPr>
          <a:lstStyle/>
          <a:p>
            <a:pPr marL="0" indent="0">
              <a:buNone/>
            </a:pPr>
            <a:r>
              <a:rPr lang="en-US" altLang="en-US" sz="3000">
                <a:cs typeface="Times New Roman" panose="02020603050405020304" pitchFamily="18" charset="0"/>
              </a:rPr>
              <a:t>The JVM stores the array in an area of memory, called </a:t>
            </a:r>
            <a:r>
              <a:rPr lang="en-US" altLang="en-US" sz="3000" i="1">
                <a:cs typeface="Times New Roman" panose="02020603050405020304" pitchFamily="18" charset="0"/>
              </a:rPr>
              <a:t>heap</a:t>
            </a:r>
            <a:r>
              <a:rPr lang="en-US" altLang="en-US" sz="3000">
                <a:cs typeface="Times New Roman" panose="02020603050405020304" pitchFamily="18" charset="0"/>
              </a:rPr>
              <a:t>, which is used for dynamic memory allocation where blocks of memory are allocated and freed in an arbitrary order. </a:t>
            </a:r>
          </a:p>
        </p:txBody>
      </p:sp>
    </p:spTree>
    <p:extLst>
      <p:ext uri="{BB962C8B-B14F-4D97-AF65-F5344CB8AC3E}">
        <p14:creationId xmlns:p14="http://schemas.microsoft.com/office/powerpoint/2010/main" val="1025952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en-US" smtClean="0"/>
              <a:t>Passing Arrays as Arguments</a:t>
            </a:r>
            <a:endParaRPr lang="en-US" altLang="en-US" smtClean="0">
              <a:solidFill>
                <a:schemeClr val="tx1"/>
              </a:solidFill>
              <a:latin typeface="Book Antiqua" panose="02040602050305030304" pitchFamily="18" charset="0"/>
              <a:hlinkClick r:id="rId2" action="ppaction://program"/>
            </a:endParaRPr>
          </a:p>
        </p:txBody>
      </p:sp>
      <p:sp>
        <p:nvSpPr>
          <p:cNvPr id="60420" name="Rectangle 3"/>
          <p:cNvSpPr>
            <a:spLocks noGrp="1" noChangeArrowheads="1"/>
          </p:cNvSpPr>
          <p:nvPr>
            <p:ph idx="1"/>
          </p:nvPr>
        </p:nvSpPr>
        <p:spPr/>
        <p:txBody>
          <a:bodyPr>
            <a:normAutofit/>
          </a:bodyPr>
          <a:lstStyle/>
          <a:p>
            <a:r>
              <a:rPr lang="en-US" altLang="en-US" sz="3500"/>
              <a:t>Objective: Demonstrate differences of passing primitive data type variables and array variables.</a:t>
            </a:r>
          </a:p>
        </p:txBody>
      </p:sp>
      <p:sp>
        <p:nvSpPr>
          <p:cNvPr id="6041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9E5BA1-6EFC-45F7-9CBE-9FC0C21BA4DB}" type="slidenum">
              <a:rPr lang="en-US" altLang="en-US" sz="1400"/>
              <a:pPr/>
              <a:t>57</a:t>
            </a:fld>
            <a:endParaRPr lang="en-US" altLang="en-US" sz="1400"/>
          </a:p>
        </p:txBody>
      </p:sp>
      <p:sp>
        <p:nvSpPr>
          <p:cNvPr id="297988" name="AutoShape 4">
            <a:hlinkClick r:id="" action="ppaction://noaction" highlightClick="1"/>
          </p:cNvPr>
          <p:cNvSpPr>
            <a:spLocks noChangeArrowheads="1"/>
          </p:cNvSpPr>
          <p:nvPr/>
        </p:nvSpPr>
        <p:spPr bwMode="auto">
          <a:xfrm>
            <a:off x="2665412" y="47244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TestPassArray</a:t>
            </a:r>
            <a:endParaRPr lang="en-US">
              <a:solidFill>
                <a:schemeClr val="accent1"/>
              </a:solidFill>
            </a:endParaRPr>
          </a:p>
        </p:txBody>
      </p:sp>
      <p:sp>
        <p:nvSpPr>
          <p:cNvPr id="60422" name="AutoShape 5">
            <a:hlinkClick r:id="rId4" action="ppaction://program" highlightClick="1"/>
          </p:cNvPr>
          <p:cNvSpPr>
            <a:spLocks noChangeArrowheads="1"/>
          </p:cNvSpPr>
          <p:nvPr/>
        </p:nvSpPr>
        <p:spPr bwMode="auto">
          <a:xfrm>
            <a:off x="6170612" y="47244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60423" name="AutoShape 6">
            <a:hlinkClick r:id="rId5" highlightClick="1"/>
          </p:cNvPr>
          <p:cNvSpPr>
            <a:spLocks noChangeArrowheads="1"/>
          </p:cNvSpPr>
          <p:nvPr/>
        </p:nvSpPr>
        <p:spPr bwMode="auto">
          <a:xfrm>
            <a:off x="2062163" y="4695826"/>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846567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47EC5A-70B9-4145-8ED6-166CF82FD678}" type="slidenum">
              <a:rPr lang="en-US" altLang="en-US" sz="1400"/>
              <a:pPr/>
              <a:t>58</a:t>
            </a:fld>
            <a:endParaRPr lang="en-US" altLang="en-US" sz="1400"/>
          </a:p>
        </p:txBody>
      </p:sp>
      <p:sp>
        <p:nvSpPr>
          <p:cNvPr id="61443" name="Rectangle 2"/>
          <p:cNvSpPr>
            <a:spLocks noGrp="1" noChangeArrowheads="1"/>
          </p:cNvSpPr>
          <p:nvPr>
            <p:ph type="title"/>
          </p:nvPr>
        </p:nvSpPr>
        <p:spPr>
          <a:xfrm>
            <a:off x="2132012" y="228600"/>
            <a:ext cx="7772400" cy="838200"/>
          </a:xfrm>
        </p:spPr>
        <p:txBody>
          <a:bodyPr/>
          <a:lstStyle/>
          <a:p>
            <a:r>
              <a:rPr lang="en-US" altLang="en-US" smtClean="0"/>
              <a:t>Example, cont.</a:t>
            </a:r>
            <a:endParaRPr lang="en-US" altLang="en-US" smtClean="0">
              <a:solidFill>
                <a:schemeClr val="tx1"/>
              </a:solidFill>
              <a:latin typeface="Book Antiqua" panose="02040602050305030304" pitchFamily="18" charset="0"/>
              <a:hlinkClick r:id="rId3" action="ppaction://program"/>
            </a:endParaRPr>
          </a:p>
        </p:txBody>
      </p:sp>
      <p:sp>
        <p:nvSpPr>
          <p:cNvPr id="61444" name="Rectangle 8"/>
          <p:cNvSpPr>
            <a:spLocks noChangeArrowheads="1"/>
          </p:cNvSpPr>
          <p:nvPr/>
        </p:nvSpPr>
        <p:spPr bwMode="auto">
          <a:xfrm>
            <a:off x="4006850"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445" name="Rectangle 10"/>
          <p:cNvSpPr>
            <a:spLocks noChangeArrowheads="1"/>
          </p:cNvSpPr>
          <p:nvPr/>
        </p:nvSpPr>
        <p:spPr bwMode="auto">
          <a:xfrm>
            <a:off x="3949700" y="24574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1446" name="Object 9"/>
          <p:cNvGraphicFramePr>
            <a:graphicFrameLocks noChangeAspect="1"/>
          </p:cNvGraphicFramePr>
          <p:nvPr/>
        </p:nvGraphicFramePr>
        <p:xfrm>
          <a:off x="1751012" y="1676400"/>
          <a:ext cx="8763000" cy="3970338"/>
        </p:xfrm>
        <a:graphic>
          <a:graphicData uri="http://schemas.openxmlformats.org/presentationml/2006/ole">
            <mc:AlternateContent xmlns:mc="http://schemas.openxmlformats.org/markup-compatibility/2006">
              <mc:Choice xmlns:v="urn:schemas-microsoft-com:vml" Requires="v">
                <p:oleObj spid="_x0000_s115731" name="Picture" r:id="rId4" imgW="4287012" imgH="1943100" progId="Word.Picture.8">
                  <p:embed/>
                </p:oleObj>
              </mc:Choice>
              <mc:Fallback>
                <p:oleObj name="Picture" r:id="rId4" imgW="4287012" imgH="1943100" progId="Word.Picture.8">
                  <p:embed/>
                  <p:pic>
                    <p:nvPicPr>
                      <p:cNvPr id="6144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2" y="16764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2722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F31243-0D80-40E6-A92A-56301FB31A93}" type="slidenum">
              <a:rPr lang="en-US" altLang="en-US" sz="1400"/>
              <a:pPr/>
              <a:t>59</a:t>
            </a:fld>
            <a:endParaRPr lang="en-US" altLang="en-US" sz="1400"/>
          </a:p>
        </p:txBody>
      </p:sp>
      <p:sp>
        <p:nvSpPr>
          <p:cNvPr id="62467" name="Rectangle 2"/>
          <p:cNvSpPr>
            <a:spLocks noGrp="1" noChangeArrowheads="1"/>
          </p:cNvSpPr>
          <p:nvPr>
            <p:ph type="title"/>
          </p:nvPr>
        </p:nvSpPr>
        <p:spPr>
          <a:xfrm>
            <a:off x="2132012" y="304800"/>
            <a:ext cx="9218984" cy="533400"/>
          </a:xfrm>
        </p:spPr>
        <p:txBody>
          <a:bodyPr>
            <a:normAutofit fontScale="90000"/>
          </a:bodyPr>
          <a:lstStyle/>
          <a:p>
            <a:r>
              <a:rPr lang="en-US" altLang="en-US" dirty="0"/>
              <a:t>Returning an Array from a Method</a:t>
            </a:r>
            <a:endParaRPr lang="en-US" altLang="en-US" sz="3700" dirty="0">
              <a:solidFill>
                <a:schemeClr val="tx1"/>
              </a:solidFill>
              <a:latin typeface="Book Antiqua" panose="02040602050305030304" pitchFamily="18" charset="0"/>
              <a:hlinkClick r:id="rId2" action="ppaction://program"/>
            </a:endParaRPr>
          </a:p>
        </p:txBody>
      </p:sp>
      <p:sp>
        <p:nvSpPr>
          <p:cNvPr id="62468" name="Rectangle 6"/>
          <p:cNvSpPr>
            <a:spLocks noChangeArrowheads="1"/>
          </p:cNvSpPr>
          <p:nvPr/>
        </p:nvSpPr>
        <p:spPr bwMode="auto">
          <a:xfrm>
            <a:off x="1827212"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public static int[] reverse(int[] list)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int[] result = new int[list.length];</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for (int i = 0, j = result.length - 1;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i &lt; list.length; i++, j--)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result[j] = list[i];</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  return result;</a:t>
            </a:r>
            <a:endParaRPr lang="en-US" altLang="en-US" sz="2100" b="1">
              <a:latin typeface="Courier"/>
              <a:cs typeface="Times New Roman" panose="02020603050405020304" pitchFamily="18" charset="0"/>
            </a:endParaRPr>
          </a:p>
          <a:p>
            <a:pPr>
              <a:buClr>
                <a:schemeClr val="tx2"/>
              </a:buClr>
              <a:buSzPct val="75000"/>
              <a:buFont typeface="Monotype Sorts" pitchFamily="2" charset="2"/>
              <a:buNone/>
            </a:pPr>
            <a:r>
              <a:rPr lang="en-US" altLang="en-US" sz="2100" b="1">
                <a:latin typeface="Courier New" panose="02070309020205020404" pitchFamily="49" charset="0"/>
                <a:cs typeface="Courier New" panose="02070309020205020404" pitchFamily="49" charset="0"/>
              </a:rPr>
              <a:t>}</a:t>
            </a:r>
          </a:p>
        </p:txBody>
      </p:sp>
      <p:sp>
        <p:nvSpPr>
          <p:cNvPr id="62469" name="Rectangle 8"/>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0" name="Rectangle 9"/>
          <p:cNvSpPr>
            <a:spLocks noGrp="1" noChangeArrowheads="1"/>
          </p:cNvSpPr>
          <p:nvPr>
            <p:ph type="body" idx="1"/>
          </p:nvPr>
        </p:nvSpPr>
        <p:spPr>
          <a:xfrm>
            <a:off x="3732212" y="4724400"/>
            <a:ext cx="6705600" cy="685800"/>
          </a:xfrm>
        </p:spPr>
        <p:txBody>
          <a:bodyPr>
            <a:normAutofit fontScale="92500" lnSpcReduction="20000"/>
          </a:body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list1 = {1, 2, 3, 4, 5, 6};</a:t>
            </a:r>
            <a:endParaRPr lang="en-US" altLang="en-US" sz="1800" b="1">
              <a:latin typeface="Courier"/>
              <a:cs typeface="Times New Roman" panose="02020603050405020304" pitchFamily="18"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list2 = reverse(list1);</a:t>
            </a:r>
            <a:endParaRPr lang="en-US" altLang="en-US" sz="1800" b="1"/>
          </a:p>
        </p:txBody>
      </p:sp>
      <p:sp>
        <p:nvSpPr>
          <p:cNvPr id="62471" name="Line 10"/>
          <p:cNvSpPr>
            <a:spLocks noChangeShapeType="1"/>
          </p:cNvSpPr>
          <p:nvPr/>
        </p:nvSpPr>
        <p:spPr bwMode="auto">
          <a:xfrm flipV="1">
            <a:off x="7161212"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2" name="Line 11"/>
          <p:cNvSpPr>
            <a:spLocks noChangeShapeType="1"/>
          </p:cNvSpPr>
          <p:nvPr/>
        </p:nvSpPr>
        <p:spPr bwMode="auto">
          <a:xfrm>
            <a:off x="4646612"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3" name="Text Box 12"/>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2474" name="Rectangle 13"/>
          <p:cNvSpPr>
            <a:spLocks noChangeArrowheads="1"/>
          </p:cNvSpPr>
          <p:nvPr/>
        </p:nvSpPr>
        <p:spPr bwMode="auto">
          <a:xfrm>
            <a:off x="6399212"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5" name="Rectangle 14"/>
          <p:cNvSpPr>
            <a:spLocks noChangeArrowheads="1"/>
          </p:cNvSpPr>
          <p:nvPr/>
        </p:nvSpPr>
        <p:spPr bwMode="auto">
          <a:xfrm>
            <a:off x="6399212"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476" name="Line 15"/>
          <p:cNvSpPr>
            <a:spLocks noChangeShapeType="1"/>
          </p:cNvSpPr>
          <p:nvPr/>
        </p:nvSpPr>
        <p:spPr bwMode="auto">
          <a:xfrm>
            <a:off x="6780212"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7" name="Line 16"/>
          <p:cNvSpPr>
            <a:spLocks noChangeShapeType="1"/>
          </p:cNvSpPr>
          <p:nvPr/>
        </p:nvSpPr>
        <p:spPr bwMode="auto">
          <a:xfrm>
            <a:off x="6780212"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8" name="Line 17"/>
          <p:cNvSpPr>
            <a:spLocks noChangeShapeType="1"/>
          </p:cNvSpPr>
          <p:nvPr/>
        </p:nvSpPr>
        <p:spPr bwMode="auto">
          <a:xfrm>
            <a:off x="9675812"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79" name="Line 18"/>
          <p:cNvSpPr>
            <a:spLocks noChangeShapeType="1"/>
          </p:cNvSpPr>
          <p:nvPr/>
        </p:nvSpPr>
        <p:spPr bwMode="auto">
          <a:xfrm>
            <a:off x="9675812"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0" name="Text Box 19"/>
          <p:cNvSpPr txBox="1">
            <a:spLocks noChangeArrowheads="1"/>
          </p:cNvSpPr>
          <p:nvPr/>
        </p:nvSpPr>
        <p:spPr bwMode="auto">
          <a:xfrm>
            <a:off x="5332412"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2481" name="Text Box 20"/>
          <p:cNvSpPr txBox="1">
            <a:spLocks noChangeArrowheads="1"/>
          </p:cNvSpPr>
          <p:nvPr/>
        </p:nvSpPr>
        <p:spPr bwMode="auto">
          <a:xfrm>
            <a:off x="5103812"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2482" name="Line 22"/>
          <p:cNvSpPr>
            <a:spLocks noChangeShapeType="1"/>
          </p:cNvSpPr>
          <p:nvPr/>
        </p:nvSpPr>
        <p:spPr bwMode="auto">
          <a:xfrm>
            <a:off x="6627812"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83" name="Line 23"/>
          <p:cNvSpPr>
            <a:spLocks noChangeShapeType="1"/>
          </p:cNvSpPr>
          <p:nvPr/>
        </p:nvSpPr>
        <p:spPr bwMode="auto">
          <a:xfrm>
            <a:off x="7008812"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44834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lstStyle/>
          <a:p>
            <a:r>
              <a:rPr lang="en-US" altLang="en-US" smtClean="0"/>
              <a:t>Creating Arrays</a:t>
            </a:r>
          </a:p>
        </p:txBody>
      </p:sp>
      <p:sp>
        <p:nvSpPr>
          <p:cNvPr id="8196" name="Rectangle 3"/>
          <p:cNvSpPr>
            <a:spLocks noGrp="1" noChangeArrowheads="1"/>
          </p:cNvSpPr>
          <p:nvPr>
            <p:ph idx="1"/>
          </p:nvPr>
        </p:nvSpPr>
        <p:spPr>
          <a:noFill/>
        </p:spPr>
        <p:txBody>
          <a:bodyPr/>
          <a:lstStyle/>
          <a:p>
            <a:pPr>
              <a:buFont typeface="Monotype Sorts" pitchFamily="2" charset="2"/>
              <a:buNone/>
            </a:pPr>
            <a:r>
              <a:rPr lang="en-US" altLang="en-US" sz="2800">
                <a:latin typeface="Courier New" panose="02070309020205020404" pitchFamily="49" charset="0"/>
              </a:rPr>
              <a:t>arrayRefVar = new datatype[arraySize];</a:t>
            </a:r>
            <a:endParaRPr lang="en-US" altLang="en-US" smtClean="0"/>
          </a:p>
          <a:p>
            <a:pPr>
              <a:buFont typeface="Monotype Sorts" pitchFamily="2" charset="2"/>
              <a:buNone/>
            </a:pPr>
            <a:endParaRPr lang="en-US" altLang="en-US" smtClean="0"/>
          </a:p>
          <a:p>
            <a:pPr>
              <a:buFont typeface="Monotype Sorts" pitchFamily="2" charset="2"/>
              <a:buNone/>
            </a:pPr>
            <a:r>
              <a:rPr lang="en-US" altLang="en-US" sz="2800"/>
              <a:t>Example:</a:t>
            </a:r>
            <a:endParaRPr lang="en-US" altLang="en-US" smtClean="0"/>
          </a:p>
          <a:p>
            <a:pPr>
              <a:buFont typeface="Monotype Sorts" pitchFamily="2" charset="2"/>
              <a:buNone/>
            </a:pPr>
            <a:r>
              <a:rPr lang="en-US" altLang="en-US" sz="2600">
                <a:latin typeface="Courier New" panose="02070309020205020404" pitchFamily="49" charset="0"/>
              </a:rPr>
              <a:t>myList = new double[10];</a:t>
            </a:r>
            <a:endParaRPr lang="en-US" altLang="en-US" smtClean="0"/>
          </a:p>
          <a:p>
            <a:pPr>
              <a:buFont typeface="Monotype Sorts" pitchFamily="2" charset="2"/>
              <a:buNone/>
            </a:pPr>
            <a:endParaRPr lang="en-US" altLang="en-US" smtClean="0"/>
          </a:p>
          <a:p>
            <a:pPr>
              <a:buFont typeface="Monotype Sorts" pitchFamily="2" charset="2"/>
              <a:buNone/>
            </a:pPr>
            <a:r>
              <a:rPr lang="en-US" altLang="en-US" sz="2600">
                <a:latin typeface="Courier New" panose="02070309020205020404" pitchFamily="49" charset="0"/>
              </a:rPr>
              <a:t>myList[0]</a:t>
            </a:r>
            <a:r>
              <a:rPr lang="en-US" altLang="en-US" smtClean="0"/>
              <a:t> references the first element in the array.</a:t>
            </a:r>
          </a:p>
          <a:p>
            <a:pPr>
              <a:buFont typeface="Monotype Sorts" pitchFamily="2" charset="2"/>
              <a:buNone/>
            </a:pPr>
            <a:r>
              <a:rPr lang="en-US" altLang="en-US" sz="2600">
                <a:latin typeface="Courier New" panose="02070309020205020404" pitchFamily="49" charset="0"/>
              </a:rPr>
              <a:t>myList[9]</a:t>
            </a:r>
            <a:r>
              <a:rPr lang="en-US" altLang="en-US" smtClean="0"/>
              <a:t> references the last element in the array.</a:t>
            </a:r>
          </a:p>
        </p:txBody>
      </p:sp>
      <p:sp>
        <p:nvSpPr>
          <p:cNvPr id="819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FBA65C-EA00-45B9-B08D-2730278FD5D4}" type="slidenum">
              <a:rPr lang="en-US" altLang="en-US" sz="1400"/>
              <a:pPr/>
              <a:t>6</a:t>
            </a:fld>
            <a:endParaRPr lang="en-US" altLang="en-US" sz="1400"/>
          </a:p>
        </p:txBody>
      </p:sp>
    </p:spTree>
    <p:extLst>
      <p:ext uri="{BB962C8B-B14F-4D97-AF65-F5344CB8AC3E}">
        <p14:creationId xmlns:p14="http://schemas.microsoft.com/office/powerpoint/2010/main" val="162989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85C1E4-252B-494D-9A65-12AF5157AB3D}" type="slidenum">
              <a:rPr lang="en-US" altLang="en-US" sz="1400"/>
              <a:pPr/>
              <a:t>60</a:t>
            </a:fld>
            <a:endParaRPr lang="en-US" altLang="en-US" sz="1400"/>
          </a:p>
        </p:txBody>
      </p:sp>
      <p:sp>
        <p:nvSpPr>
          <p:cNvPr id="63491" name="Rectangle 2"/>
          <p:cNvSpPr>
            <a:spLocks noGrp="1" noChangeArrowheads="1"/>
          </p:cNvSpPr>
          <p:nvPr>
            <p:ph type="title"/>
          </p:nvPr>
        </p:nvSpPr>
        <p:spPr>
          <a:xfrm>
            <a:off x="2132012" y="304800"/>
            <a:ext cx="7772400" cy="533400"/>
          </a:xfrm>
        </p:spPr>
        <p:txBody>
          <a:bodyPr>
            <a:normAutofit fontScale="90000"/>
          </a:bodyPr>
          <a:lstStyle/>
          <a:p>
            <a:r>
              <a:rPr lang="en-US" altLang="en-US"/>
              <a:t>Trace the reverse Method</a:t>
            </a:r>
            <a:endParaRPr lang="en-US" altLang="en-US" sz="3700">
              <a:solidFill>
                <a:schemeClr val="tx1"/>
              </a:solidFill>
              <a:latin typeface="Book Antiqua" panose="02040602050305030304" pitchFamily="18" charset="0"/>
              <a:hlinkClick r:id="rId2" action="ppaction://program"/>
            </a:endParaRPr>
          </a:p>
        </p:txBody>
      </p:sp>
      <p:sp>
        <p:nvSpPr>
          <p:cNvPr id="66564"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63493"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4"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list1 = {1, 2, 3, 4, 5, 6};</a:t>
            </a:r>
            <a:endParaRPr lang="en-US" altLang="en-US" sz="1800" b="1">
              <a:latin typeface="Courier"/>
              <a:cs typeface="Times New Roman" panose="02020603050405020304" pitchFamily="18"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list2 = reverse(list1);</a:t>
            </a:r>
            <a:endParaRPr lang="en-US" altLang="en-US" sz="1800" b="1"/>
          </a:p>
        </p:txBody>
      </p:sp>
      <p:sp>
        <p:nvSpPr>
          <p:cNvPr id="63495" name="Text Box 8"/>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3496" name="Rectangle 9"/>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7" name="Line 11"/>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8" name="Text Box 15"/>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3499" name="Text Box 16"/>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3500" name="Rectangle 19"/>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3501" name="Line 21"/>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22"/>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3" name="Line 23"/>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4" name="Line 24"/>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Rectangle 25"/>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3506" name="Rectangle 26"/>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3507" name="Rectangle 27"/>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3508" name="Rectangle 28"/>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3509" name="Rectangle 29"/>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3510" name="Rectangle 30"/>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11" name="Line 31"/>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2" name="Rectangle 32"/>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13" name="Line 33"/>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4" name="Line 34"/>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5" name="Line 35"/>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6" name="Line 36"/>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7" name="Rectangle 37"/>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18" name="Rectangle 38"/>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19" name="Rectangle 39"/>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20" name="Rectangle 40"/>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21" name="Rectangle 41"/>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3522" name="AutoShape 42"/>
          <p:cNvSpPr>
            <a:spLocks noChangeArrowheads="1"/>
          </p:cNvSpPr>
          <p:nvPr/>
        </p:nvSpPr>
        <p:spPr bwMode="auto">
          <a:xfrm>
            <a:off x="7132638" y="1585914"/>
            <a:ext cx="3533775" cy="384175"/>
          </a:xfrm>
          <a:prstGeom prst="wedgeRoundRectCallout">
            <a:avLst>
              <a:gd name="adj1" fmla="val -57366"/>
              <a:gd name="adj2" fmla="val 1619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result and create array</a:t>
            </a:r>
          </a:p>
        </p:txBody>
      </p:sp>
      <p:sp>
        <p:nvSpPr>
          <p:cNvPr id="63523" name="Rectangle 43"/>
          <p:cNvSpPr>
            <a:spLocks noChangeArrowheads="1"/>
          </p:cNvSpPr>
          <p:nvPr/>
        </p:nvSpPr>
        <p:spPr bwMode="auto">
          <a:xfrm>
            <a:off x="2368551" y="2314576"/>
            <a:ext cx="44164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24" name="Line 44"/>
          <p:cNvSpPr>
            <a:spLocks noChangeShapeType="1"/>
          </p:cNvSpPr>
          <p:nvPr/>
        </p:nvSpPr>
        <p:spPr bwMode="auto">
          <a:xfrm>
            <a:off x="3214687" y="2506664"/>
            <a:ext cx="1843088" cy="330358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25" name="Rectangle 4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142824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DC93BE-3EAA-4E48-8928-FC8A51673FFE}" type="slidenum">
              <a:rPr lang="en-US" altLang="en-US" sz="1400"/>
              <a:pPr/>
              <a:t>61</a:t>
            </a:fld>
            <a:endParaRPr lang="en-US" altLang="en-US" sz="1400"/>
          </a:p>
        </p:txBody>
      </p:sp>
      <p:sp>
        <p:nvSpPr>
          <p:cNvPr id="64515" name="Rectangle 2"/>
          <p:cNvSpPr>
            <a:spLocks noGrp="1" noChangeArrowheads="1"/>
          </p:cNvSpPr>
          <p:nvPr>
            <p:ph type="title"/>
          </p:nvPr>
        </p:nvSpPr>
        <p:spPr>
          <a:xfrm>
            <a:off x="2132012" y="304800"/>
            <a:ext cx="9435008"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67588"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64517"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90"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64519"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4520"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21"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4523"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4524"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4525"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7"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8"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9"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4530"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4531"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4532"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4533"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4534"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35"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6"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4537"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8"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9"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0"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41"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4542"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4543"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4544"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4545"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4546" name="AutoShape 33"/>
          <p:cNvSpPr>
            <a:spLocks noChangeArrowheads="1"/>
          </p:cNvSpPr>
          <p:nvPr/>
        </p:nvSpPr>
        <p:spPr bwMode="auto">
          <a:xfrm>
            <a:off x="7132638" y="1585914"/>
            <a:ext cx="3533775" cy="384175"/>
          </a:xfrm>
          <a:prstGeom prst="wedgeRoundRectCallout">
            <a:avLst>
              <a:gd name="adj1" fmla="val -56741"/>
              <a:gd name="adj2" fmla="val 28099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and j = 5</a:t>
            </a:r>
          </a:p>
        </p:txBody>
      </p:sp>
      <p:sp>
        <p:nvSpPr>
          <p:cNvPr id="64547" name="Rectangle 34"/>
          <p:cNvSpPr>
            <a:spLocks noChangeArrowheads="1"/>
          </p:cNvSpPr>
          <p:nvPr/>
        </p:nvSpPr>
        <p:spPr bwMode="auto">
          <a:xfrm>
            <a:off x="2982912" y="2814639"/>
            <a:ext cx="4033838"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4549"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24614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FF6177-A160-42E2-8B07-BCD7DEC839F9}" type="slidenum">
              <a:rPr lang="en-US" altLang="en-US" sz="1400"/>
              <a:pPr/>
              <a:t>62</a:t>
            </a:fld>
            <a:endParaRPr lang="en-US" altLang="en-US" sz="1400"/>
          </a:p>
        </p:txBody>
      </p:sp>
      <p:sp>
        <p:nvSpPr>
          <p:cNvPr id="65539" name="Rectangle 2"/>
          <p:cNvSpPr>
            <a:spLocks noGrp="1" noChangeArrowheads="1"/>
          </p:cNvSpPr>
          <p:nvPr>
            <p:ph type="title"/>
          </p:nvPr>
        </p:nvSpPr>
        <p:spPr>
          <a:xfrm>
            <a:off x="2132012" y="304800"/>
            <a:ext cx="8786936"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68612"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65541"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4"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65543"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5544"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45"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5547"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5548"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5549"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1"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2"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3"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5554"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5555"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5556"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5557"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5558"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59"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0"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5561"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2"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3"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4"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5"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5566"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5567"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5568"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5569"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5570" name="AutoShape 33"/>
          <p:cNvSpPr>
            <a:spLocks noChangeArrowheads="1"/>
          </p:cNvSpPr>
          <p:nvPr/>
        </p:nvSpPr>
        <p:spPr bwMode="auto">
          <a:xfrm>
            <a:off x="7132638" y="1585914"/>
            <a:ext cx="3533775" cy="384175"/>
          </a:xfrm>
          <a:prstGeom prst="wedgeRoundRectCallout">
            <a:avLst>
              <a:gd name="adj1" fmla="val -121292"/>
              <a:gd name="adj2" fmla="val 330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is less than 6</a:t>
            </a:r>
          </a:p>
        </p:txBody>
      </p:sp>
      <p:sp>
        <p:nvSpPr>
          <p:cNvPr id="65571" name="Rectangle 34"/>
          <p:cNvSpPr>
            <a:spLocks noChangeArrowheads="1"/>
          </p:cNvSpPr>
          <p:nvPr/>
        </p:nvSpPr>
        <p:spPr bwMode="auto">
          <a:xfrm>
            <a:off x="2944813"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5573"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22308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3775F64-BBC7-484A-9B6B-573685EE1FE2}" type="slidenum">
              <a:rPr lang="en-US" altLang="en-US" sz="1400"/>
              <a:pPr/>
              <a:t>63</a:t>
            </a:fld>
            <a:endParaRPr lang="en-US" altLang="en-US" sz="1400"/>
          </a:p>
        </p:txBody>
      </p:sp>
      <p:sp>
        <p:nvSpPr>
          <p:cNvPr id="66563" name="Rectangle 2"/>
          <p:cNvSpPr>
            <a:spLocks noGrp="1" noChangeArrowheads="1"/>
          </p:cNvSpPr>
          <p:nvPr>
            <p:ph type="title"/>
          </p:nvPr>
        </p:nvSpPr>
        <p:spPr>
          <a:xfrm>
            <a:off x="2132012" y="304800"/>
            <a:ext cx="8930952"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69636"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66565"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38"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66567"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6568"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69"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0"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6571"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6572"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6573"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4"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5"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7"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6578"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6579"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6580"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6581"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6582"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83"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4"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85"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6"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7"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8"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89"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0"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1"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2"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6593"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6594" name="AutoShape 33"/>
          <p:cNvSpPr>
            <a:spLocks noChangeArrowheads="1"/>
          </p:cNvSpPr>
          <p:nvPr/>
        </p:nvSpPr>
        <p:spPr bwMode="auto">
          <a:xfrm>
            <a:off x="7553325"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0 and j = 5 </a:t>
            </a:r>
          </a:p>
          <a:p>
            <a:pPr algn="ctr"/>
            <a:r>
              <a:rPr lang="en-US" altLang="en-US" sz="1800"/>
              <a:t>Assign list[0] to result[5]</a:t>
            </a:r>
          </a:p>
        </p:txBody>
      </p:sp>
      <p:sp>
        <p:nvSpPr>
          <p:cNvPr id="66595" name="Rectangle 34"/>
          <p:cNvSpPr>
            <a:spLocks noChangeArrowheads="1"/>
          </p:cNvSpPr>
          <p:nvPr/>
        </p:nvSpPr>
        <p:spPr bwMode="auto">
          <a:xfrm>
            <a:off x="2560638"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6596" name="Line 35"/>
          <p:cNvSpPr>
            <a:spLocks noChangeShapeType="1"/>
          </p:cNvSpPr>
          <p:nvPr/>
        </p:nvSpPr>
        <p:spPr bwMode="auto">
          <a:xfrm>
            <a:off x="5287963" y="5272088"/>
            <a:ext cx="2151063" cy="6540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7"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731734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C22BF1-218F-45D5-948A-ABC6D263CF9D}" type="slidenum">
              <a:rPr lang="en-US" altLang="en-US" sz="1400"/>
              <a:pPr/>
              <a:t>64</a:t>
            </a:fld>
            <a:endParaRPr lang="en-US" altLang="en-US" sz="1400"/>
          </a:p>
        </p:txBody>
      </p:sp>
      <p:sp>
        <p:nvSpPr>
          <p:cNvPr id="67587" name="Rectangle 2"/>
          <p:cNvSpPr>
            <a:spLocks noGrp="1" noChangeArrowheads="1"/>
          </p:cNvSpPr>
          <p:nvPr>
            <p:ph type="title"/>
          </p:nvPr>
        </p:nvSpPr>
        <p:spPr>
          <a:xfrm>
            <a:off x="2132012" y="304800"/>
            <a:ext cx="8786936"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0660"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67589"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2"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67591"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7592"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593"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7595"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7596"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7597"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1"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7602"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7603"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7604"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7605"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7606"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607"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8"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09"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0"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1"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2"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13"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4"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5"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6"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7617"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7618" name="AutoShape 33"/>
          <p:cNvSpPr>
            <a:spLocks noChangeArrowheads="1"/>
          </p:cNvSpPr>
          <p:nvPr/>
        </p:nvSpPr>
        <p:spPr bwMode="auto">
          <a:xfrm>
            <a:off x="7553325" y="1739901"/>
            <a:ext cx="2843212" cy="652463"/>
          </a:xfrm>
          <a:prstGeom prst="wedgeRoundRectCallout">
            <a:avLst>
              <a:gd name="adj1" fmla="val -104384"/>
              <a:gd name="adj2" fmla="val 15364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1 and j becomes 4 </a:t>
            </a:r>
          </a:p>
        </p:txBody>
      </p:sp>
      <p:sp>
        <p:nvSpPr>
          <p:cNvPr id="67619" name="Rectangle 34"/>
          <p:cNvSpPr>
            <a:spLocks noChangeArrowheads="1"/>
          </p:cNvSpPr>
          <p:nvPr/>
        </p:nvSpPr>
        <p:spPr bwMode="auto">
          <a:xfrm>
            <a:off x="4979988" y="3044826"/>
            <a:ext cx="107632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7620"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6038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358983-4325-4667-8948-F2B507D87973}" type="slidenum">
              <a:rPr lang="en-US" altLang="en-US" sz="1400"/>
              <a:pPr/>
              <a:t>65</a:t>
            </a:fld>
            <a:endParaRPr lang="en-US" altLang="en-US" sz="1400"/>
          </a:p>
        </p:txBody>
      </p:sp>
      <p:sp>
        <p:nvSpPr>
          <p:cNvPr id="68611" name="Rectangle 2"/>
          <p:cNvSpPr>
            <a:spLocks noGrp="1" noChangeArrowheads="1"/>
          </p:cNvSpPr>
          <p:nvPr>
            <p:ph type="title"/>
          </p:nvPr>
        </p:nvSpPr>
        <p:spPr>
          <a:xfrm>
            <a:off x="2132012" y="304800"/>
            <a:ext cx="8642920"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1684"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68613"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6"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68615"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8616"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17"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8"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8619"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8620"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8621"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2"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3"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4"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5"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8626"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8627"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8628"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8629"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8630"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31"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2"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33"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4"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5"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6"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37"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38"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39"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40"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8641"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8642" name="AutoShape 33"/>
          <p:cNvSpPr>
            <a:spLocks noChangeArrowheads="1"/>
          </p:cNvSpPr>
          <p:nvPr/>
        </p:nvSpPr>
        <p:spPr bwMode="auto">
          <a:xfrm>
            <a:off x="7553325" y="1739901"/>
            <a:ext cx="2843212" cy="652463"/>
          </a:xfrm>
          <a:prstGeom prst="wedgeRoundRectCallout">
            <a:avLst>
              <a:gd name="adj1" fmla="val -145870"/>
              <a:gd name="adj2" fmla="val 14926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(=1) is less than 6</a:t>
            </a:r>
          </a:p>
        </p:txBody>
      </p:sp>
      <p:sp>
        <p:nvSpPr>
          <p:cNvPr id="68643" name="Rectangle 34"/>
          <p:cNvSpPr>
            <a:spLocks noChangeArrowheads="1"/>
          </p:cNvSpPr>
          <p:nvPr/>
        </p:nvSpPr>
        <p:spPr bwMode="auto">
          <a:xfrm>
            <a:off x="2982913"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8644"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727369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2C56AC-A275-441C-9676-56CCF611ACD2}" type="slidenum">
              <a:rPr lang="en-US" altLang="en-US" sz="1400"/>
              <a:pPr/>
              <a:t>66</a:t>
            </a:fld>
            <a:endParaRPr lang="en-US" altLang="en-US" sz="1400"/>
          </a:p>
        </p:txBody>
      </p:sp>
      <p:sp>
        <p:nvSpPr>
          <p:cNvPr id="69635" name="Rectangle 2"/>
          <p:cNvSpPr>
            <a:spLocks noGrp="1" noChangeArrowheads="1"/>
          </p:cNvSpPr>
          <p:nvPr>
            <p:ph type="title"/>
          </p:nvPr>
        </p:nvSpPr>
        <p:spPr>
          <a:xfrm>
            <a:off x="2132012" y="304800"/>
            <a:ext cx="9074968"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2708"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69637"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0"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69639"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69640"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41"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2"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69643"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69644"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9645"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6"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7"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8"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9"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9650"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69651"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69652"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69653"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69654"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55"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57"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1"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62"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63"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69664"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69665"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69666" name="AutoShape 33"/>
          <p:cNvSpPr>
            <a:spLocks noChangeArrowheads="1"/>
          </p:cNvSpPr>
          <p:nvPr/>
        </p:nvSpPr>
        <p:spPr bwMode="auto">
          <a:xfrm>
            <a:off x="7553325"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1 and j = 4 </a:t>
            </a:r>
          </a:p>
          <a:p>
            <a:pPr algn="ctr"/>
            <a:r>
              <a:rPr lang="en-US" altLang="en-US" sz="1800"/>
              <a:t>Assign list[1] to result[4]</a:t>
            </a:r>
          </a:p>
        </p:txBody>
      </p:sp>
      <p:sp>
        <p:nvSpPr>
          <p:cNvPr id="69667" name="Rectangle 34"/>
          <p:cNvSpPr>
            <a:spLocks noChangeArrowheads="1"/>
          </p:cNvSpPr>
          <p:nvPr/>
        </p:nvSpPr>
        <p:spPr bwMode="auto">
          <a:xfrm>
            <a:off x="2560638"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9668" name="Line 35"/>
          <p:cNvSpPr>
            <a:spLocks noChangeShapeType="1"/>
          </p:cNvSpPr>
          <p:nvPr/>
        </p:nvSpPr>
        <p:spPr bwMode="auto">
          <a:xfrm>
            <a:off x="5634038" y="5310188"/>
            <a:ext cx="1266825" cy="5762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9"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709700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CC6D7A-623E-4245-97C8-38EDE8ECD41E}" type="slidenum">
              <a:rPr lang="en-US" altLang="en-US" sz="1400"/>
              <a:pPr/>
              <a:t>67</a:t>
            </a:fld>
            <a:endParaRPr lang="en-US" altLang="en-US" sz="1400"/>
          </a:p>
        </p:txBody>
      </p:sp>
      <p:sp>
        <p:nvSpPr>
          <p:cNvPr id="70659" name="Rectangle 2"/>
          <p:cNvSpPr>
            <a:spLocks noGrp="1" noChangeArrowheads="1"/>
          </p:cNvSpPr>
          <p:nvPr>
            <p:ph type="title"/>
          </p:nvPr>
        </p:nvSpPr>
        <p:spPr>
          <a:xfrm>
            <a:off x="2132012" y="304800"/>
            <a:ext cx="8570912"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3732"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0661"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34"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0663"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0664"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65"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6"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0667"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0668"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0669"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1"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2"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3"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0674"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0675"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0676"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0677"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0678"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79"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0"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1"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2"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3"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4"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85"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6"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7"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0688"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0689"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0690" name="AutoShape 33"/>
          <p:cNvSpPr>
            <a:spLocks noChangeArrowheads="1"/>
          </p:cNvSpPr>
          <p:nvPr/>
        </p:nvSpPr>
        <p:spPr bwMode="auto">
          <a:xfrm>
            <a:off x="7553325" y="1585913"/>
            <a:ext cx="2843212" cy="806450"/>
          </a:xfrm>
          <a:prstGeom prst="wedgeRoundRectCallout">
            <a:avLst>
              <a:gd name="adj1" fmla="val -106727"/>
              <a:gd name="adj2" fmla="val 13504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2 and j becomes 3</a:t>
            </a:r>
          </a:p>
        </p:txBody>
      </p:sp>
      <p:sp>
        <p:nvSpPr>
          <p:cNvPr id="70691" name="Rectangle 34"/>
          <p:cNvSpPr>
            <a:spLocks noChangeArrowheads="1"/>
          </p:cNvSpPr>
          <p:nvPr/>
        </p:nvSpPr>
        <p:spPr bwMode="auto">
          <a:xfrm>
            <a:off x="5019676"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0692"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631881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018094A-D272-4076-A705-0CE3CF1D0E8C}" type="slidenum">
              <a:rPr lang="en-US" altLang="en-US" sz="1400"/>
              <a:pPr/>
              <a:t>68</a:t>
            </a:fld>
            <a:endParaRPr lang="en-US" altLang="en-US" sz="1400"/>
          </a:p>
        </p:txBody>
      </p:sp>
      <p:sp>
        <p:nvSpPr>
          <p:cNvPr id="71683" name="Rectangle 2"/>
          <p:cNvSpPr>
            <a:spLocks noGrp="1" noChangeArrowheads="1"/>
          </p:cNvSpPr>
          <p:nvPr>
            <p:ph type="title"/>
          </p:nvPr>
        </p:nvSpPr>
        <p:spPr>
          <a:xfrm>
            <a:off x="2132012" y="304800"/>
            <a:ext cx="8714928"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4756"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1685"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58"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1687"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1688"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689"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0"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1691"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1692"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1693"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4"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5"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6"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97"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1698"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1699"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1700"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1701"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1702"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03"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4"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05"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6"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7"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8"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09"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10"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11"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1712"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1713"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1714" name="AutoShape 33"/>
          <p:cNvSpPr>
            <a:spLocks noChangeArrowheads="1"/>
          </p:cNvSpPr>
          <p:nvPr/>
        </p:nvSpPr>
        <p:spPr bwMode="auto">
          <a:xfrm>
            <a:off x="7553325" y="1585913"/>
            <a:ext cx="2843212" cy="806450"/>
          </a:xfrm>
          <a:prstGeom prst="wedgeRoundRectCallout">
            <a:avLst>
              <a:gd name="adj1" fmla="val -152792"/>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(=2) is still less than 6</a:t>
            </a:r>
          </a:p>
        </p:txBody>
      </p:sp>
      <p:sp>
        <p:nvSpPr>
          <p:cNvPr id="71715" name="Rectangle 34"/>
          <p:cNvSpPr>
            <a:spLocks noChangeArrowheads="1"/>
          </p:cNvSpPr>
          <p:nvPr/>
        </p:nvSpPr>
        <p:spPr bwMode="auto">
          <a:xfrm>
            <a:off x="2944813"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16"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41718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A9C95F-9AA8-4CFF-803E-65862C5BD3E7}" type="slidenum">
              <a:rPr lang="en-US" altLang="en-US" sz="1400"/>
              <a:pPr/>
              <a:t>69</a:t>
            </a:fld>
            <a:endParaRPr lang="en-US" altLang="en-US" sz="1400"/>
          </a:p>
        </p:txBody>
      </p:sp>
      <p:sp>
        <p:nvSpPr>
          <p:cNvPr id="72707" name="Rectangle 2"/>
          <p:cNvSpPr>
            <a:spLocks noGrp="1" noChangeArrowheads="1"/>
          </p:cNvSpPr>
          <p:nvPr>
            <p:ph type="title"/>
          </p:nvPr>
        </p:nvSpPr>
        <p:spPr>
          <a:xfrm>
            <a:off x="2132012" y="304800"/>
            <a:ext cx="8642920"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5780"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2709"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82"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2711"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2712"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13"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4"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2715"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2716"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2717"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8"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9"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0"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1"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2722"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2723"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2724"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2725"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2726"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27"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8"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2729"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1"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2"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3"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2734"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2735"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2736"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2737"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2738" name="AutoShape 33"/>
          <p:cNvSpPr>
            <a:spLocks noChangeArrowheads="1"/>
          </p:cNvSpPr>
          <p:nvPr/>
        </p:nvSpPr>
        <p:spPr bwMode="auto">
          <a:xfrm>
            <a:off x="7553325"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2 and j = 3 </a:t>
            </a:r>
          </a:p>
          <a:p>
            <a:pPr algn="ctr"/>
            <a:r>
              <a:rPr lang="en-US" altLang="en-US" sz="1800"/>
              <a:t>Assign list[i] to result[j]</a:t>
            </a:r>
          </a:p>
        </p:txBody>
      </p:sp>
      <p:sp>
        <p:nvSpPr>
          <p:cNvPr id="72739" name="Rectangle 34"/>
          <p:cNvSpPr>
            <a:spLocks noChangeArrowheads="1"/>
          </p:cNvSpPr>
          <p:nvPr/>
        </p:nvSpPr>
        <p:spPr bwMode="auto">
          <a:xfrm>
            <a:off x="2560638"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2740" name="Line 35"/>
          <p:cNvSpPr>
            <a:spLocks noChangeShapeType="1"/>
          </p:cNvSpPr>
          <p:nvPr/>
        </p:nvSpPr>
        <p:spPr bwMode="auto">
          <a:xfrm>
            <a:off x="6018213" y="5272088"/>
            <a:ext cx="4603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41"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279791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a:lstStyle/>
          <a:p>
            <a:r>
              <a:rPr lang="en-US" altLang="en-US" smtClean="0"/>
              <a:t>Declaring and Creating</a:t>
            </a:r>
            <a:br>
              <a:rPr lang="en-US" altLang="en-US" smtClean="0"/>
            </a:br>
            <a:r>
              <a:rPr lang="en-US" altLang="en-US" smtClean="0"/>
              <a:t>in One Step</a:t>
            </a:r>
            <a:endParaRPr lang="en-US" altLang="en-US"/>
          </a:p>
        </p:txBody>
      </p:sp>
      <p:sp>
        <p:nvSpPr>
          <p:cNvPr id="13316" name="Rectangle 3"/>
          <p:cNvSpPr>
            <a:spLocks noGrp="1" noChangeArrowheads="1"/>
          </p:cNvSpPr>
          <p:nvPr>
            <p:ph idx="1"/>
          </p:nvPr>
        </p:nvSpPr>
        <p:spPr/>
        <p:txBody>
          <a:bodyPr/>
          <a:lstStyle/>
          <a:p>
            <a:pPr>
              <a:defRPr/>
            </a:pPr>
            <a:r>
              <a:rPr lang="en-US" sz="2800" dirty="0" err="1">
                <a:solidFill>
                  <a:schemeClr val="accent4">
                    <a:lumMod val="50000"/>
                  </a:schemeClr>
                </a:solidFill>
                <a:latin typeface="Courier New" pitchFamily="49" charset="0"/>
              </a:rPr>
              <a:t>datatype</a:t>
            </a:r>
            <a:r>
              <a:rPr lang="en-US" sz="2800" dirty="0">
                <a:solidFill>
                  <a:schemeClr val="accent4">
                    <a:lumMod val="50000"/>
                  </a:schemeClr>
                </a:solidFill>
                <a:latin typeface="Courier New" pitchFamily="49" charset="0"/>
              </a:rPr>
              <a:t>[] </a:t>
            </a:r>
            <a:r>
              <a:rPr lang="en-US" sz="2800" dirty="0" err="1">
                <a:solidFill>
                  <a:schemeClr val="accent4">
                    <a:lumMod val="50000"/>
                  </a:schemeClr>
                </a:solidFill>
                <a:latin typeface="Courier New" pitchFamily="49" charset="0"/>
              </a:rPr>
              <a:t>arrayRefVar</a:t>
            </a:r>
            <a:r>
              <a:rPr lang="en-US" sz="2800" dirty="0">
                <a:solidFill>
                  <a:schemeClr val="accent4">
                    <a:lumMod val="50000"/>
                  </a:schemeClr>
                </a:solidFill>
                <a:latin typeface="Courier New" pitchFamily="49" charset="0"/>
              </a:rPr>
              <a:t> = new</a:t>
            </a:r>
          </a:p>
          <a:p>
            <a:pPr>
              <a:buFont typeface="Monotype Sorts" pitchFamily="2" charset="2"/>
              <a:buNone/>
              <a:defRPr/>
            </a:pPr>
            <a:r>
              <a:rPr lang="en-US" sz="2800" dirty="0">
                <a:solidFill>
                  <a:schemeClr val="accent4">
                    <a:lumMod val="50000"/>
                  </a:schemeClr>
                </a:solidFill>
                <a:latin typeface="Courier New" pitchFamily="49" charset="0"/>
              </a:rPr>
              <a:t>    </a:t>
            </a:r>
            <a:r>
              <a:rPr lang="en-US" sz="2800" dirty="0" err="1">
                <a:solidFill>
                  <a:schemeClr val="accent4">
                    <a:lumMod val="50000"/>
                  </a:schemeClr>
                </a:solidFill>
                <a:latin typeface="Courier New" pitchFamily="49" charset="0"/>
              </a:rPr>
              <a:t>datatype</a:t>
            </a:r>
            <a:r>
              <a:rPr lang="en-US" sz="2800" dirty="0">
                <a:solidFill>
                  <a:schemeClr val="accent4">
                    <a:lumMod val="50000"/>
                  </a:schemeClr>
                </a:solidFill>
                <a:latin typeface="Courier New" pitchFamily="49" charset="0"/>
              </a:rPr>
              <a:t>[</a:t>
            </a:r>
            <a:r>
              <a:rPr lang="en-US" sz="2800" dirty="0" err="1">
                <a:solidFill>
                  <a:schemeClr val="accent4">
                    <a:lumMod val="50000"/>
                  </a:schemeClr>
                </a:solidFill>
                <a:latin typeface="Courier New" pitchFamily="49" charset="0"/>
              </a:rPr>
              <a:t>arraySize</a:t>
            </a:r>
            <a:r>
              <a:rPr lang="en-US" sz="2800" dirty="0">
                <a:solidFill>
                  <a:schemeClr val="accent4">
                    <a:lumMod val="50000"/>
                  </a:schemeClr>
                </a:solidFill>
                <a:latin typeface="Courier New" pitchFamily="49" charset="0"/>
              </a:rPr>
              <a:t>];</a:t>
            </a:r>
            <a:endParaRPr lang="en-US" sz="2600" dirty="0">
              <a:solidFill>
                <a:schemeClr val="accent4">
                  <a:lumMod val="50000"/>
                </a:schemeClr>
              </a:solidFill>
              <a:latin typeface="Courier New" pitchFamily="49" charset="0"/>
            </a:endParaRPr>
          </a:p>
          <a:p>
            <a:pPr>
              <a:spcBef>
                <a:spcPct val="75000"/>
              </a:spcBef>
              <a:buFont typeface="Monotype Sorts" pitchFamily="2" charset="2"/>
              <a:buNone/>
              <a:defRPr/>
            </a:pPr>
            <a:r>
              <a:rPr lang="en-US" sz="2600" dirty="0">
                <a:solidFill>
                  <a:schemeClr val="accent4">
                    <a:lumMod val="50000"/>
                  </a:schemeClr>
                </a:solidFill>
                <a:latin typeface="Courier New" pitchFamily="49" charset="0"/>
              </a:rPr>
              <a:t> 	</a:t>
            </a:r>
            <a:r>
              <a:rPr lang="en-US" dirty="0">
                <a:solidFill>
                  <a:schemeClr val="accent4">
                    <a:lumMod val="50000"/>
                  </a:schemeClr>
                </a:solidFill>
                <a:latin typeface="Courier New" pitchFamily="49" charset="0"/>
              </a:rPr>
              <a:t>double[] </a:t>
            </a:r>
            <a:r>
              <a:rPr lang="en-US" dirty="0" err="1">
                <a:solidFill>
                  <a:schemeClr val="accent4">
                    <a:lumMod val="50000"/>
                  </a:schemeClr>
                </a:solidFill>
                <a:latin typeface="Courier New" pitchFamily="49" charset="0"/>
              </a:rPr>
              <a:t>myList</a:t>
            </a:r>
            <a:r>
              <a:rPr lang="en-US" dirty="0">
                <a:solidFill>
                  <a:schemeClr val="accent4">
                    <a:lumMod val="50000"/>
                  </a:schemeClr>
                </a:solidFill>
                <a:latin typeface="Courier New" pitchFamily="49" charset="0"/>
              </a:rPr>
              <a:t> = new double[10];</a:t>
            </a:r>
            <a:endParaRPr lang="en-US" sz="2600" dirty="0">
              <a:solidFill>
                <a:schemeClr val="accent4">
                  <a:lumMod val="50000"/>
                </a:schemeClr>
              </a:solidFill>
              <a:latin typeface="Courier New" pitchFamily="49" charset="0"/>
            </a:endParaRPr>
          </a:p>
          <a:p>
            <a:pPr>
              <a:spcBef>
                <a:spcPct val="150000"/>
              </a:spcBef>
              <a:defRPr/>
            </a:pPr>
            <a:r>
              <a:rPr lang="en-US" sz="2800" dirty="0" err="1">
                <a:solidFill>
                  <a:schemeClr val="accent4">
                    <a:lumMod val="50000"/>
                  </a:schemeClr>
                </a:solidFill>
                <a:latin typeface="Courier New" pitchFamily="49" charset="0"/>
              </a:rPr>
              <a:t>datatype</a:t>
            </a:r>
            <a:r>
              <a:rPr lang="en-US" sz="2800" dirty="0">
                <a:solidFill>
                  <a:schemeClr val="accent4">
                    <a:lumMod val="50000"/>
                  </a:schemeClr>
                </a:solidFill>
                <a:latin typeface="Courier New" pitchFamily="49" charset="0"/>
              </a:rPr>
              <a:t> </a:t>
            </a:r>
            <a:r>
              <a:rPr lang="en-US" sz="2800" dirty="0" err="1">
                <a:solidFill>
                  <a:schemeClr val="accent4">
                    <a:lumMod val="50000"/>
                  </a:schemeClr>
                </a:solidFill>
                <a:latin typeface="Courier New" pitchFamily="49" charset="0"/>
              </a:rPr>
              <a:t>arrayRefVar</a:t>
            </a:r>
            <a:r>
              <a:rPr lang="en-US" sz="2800" dirty="0">
                <a:solidFill>
                  <a:schemeClr val="accent4">
                    <a:lumMod val="50000"/>
                  </a:schemeClr>
                </a:solidFill>
                <a:latin typeface="Courier New" pitchFamily="49" charset="0"/>
              </a:rPr>
              <a:t>[] = new</a:t>
            </a:r>
            <a:br>
              <a:rPr lang="en-US" sz="2800" dirty="0">
                <a:solidFill>
                  <a:schemeClr val="accent4">
                    <a:lumMod val="50000"/>
                  </a:schemeClr>
                </a:solidFill>
                <a:latin typeface="Courier New" pitchFamily="49" charset="0"/>
              </a:rPr>
            </a:br>
            <a:r>
              <a:rPr lang="en-US" sz="2800" dirty="0">
                <a:solidFill>
                  <a:schemeClr val="accent4">
                    <a:lumMod val="50000"/>
                  </a:schemeClr>
                </a:solidFill>
                <a:latin typeface="Courier New" pitchFamily="49" charset="0"/>
              </a:rPr>
              <a:t>  </a:t>
            </a:r>
            <a:r>
              <a:rPr lang="en-US" sz="2800" dirty="0" err="1">
                <a:solidFill>
                  <a:schemeClr val="accent4">
                    <a:lumMod val="50000"/>
                  </a:schemeClr>
                </a:solidFill>
                <a:latin typeface="Courier New" pitchFamily="49" charset="0"/>
              </a:rPr>
              <a:t>datatype</a:t>
            </a:r>
            <a:r>
              <a:rPr lang="en-US" sz="2800" dirty="0">
                <a:solidFill>
                  <a:schemeClr val="accent4">
                    <a:lumMod val="50000"/>
                  </a:schemeClr>
                </a:solidFill>
                <a:latin typeface="Courier New" pitchFamily="49" charset="0"/>
              </a:rPr>
              <a:t>[</a:t>
            </a:r>
            <a:r>
              <a:rPr lang="en-US" sz="2800" dirty="0" err="1">
                <a:solidFill>
                  <a:schemeClr val="accent4">
                    <a:lumMod val="50000"/>
                  </a:schemeClr>
                </a:solidFill>
                <a:latin typeface="Courier New" pitchFamily="49" charset="0"/>
              </a:rPr>
              <a:t>arraySize</a:t>
            </a:r>
            <a:r>
              <a:rPr lang="en-US" sz="2800" dirty="0">
                <a:solidFill>
                  <a:schemeClr val="accent4">
                    <a:lumMod val="50000"/>
                  </a:schemeClr>
                </a:solidFill>
                <a:latin typeface="Courier New" pitchFamily="49" charset="0"/>
              </a:rPr>
              <a:t>];</a:t>
            </a:r>
            <a:endParaRPr lang="en-US" sz="2600" dirty="0">
              <a:solidFill>
                <a:schemeClr val="accent4">
                  <a:lumMod val="50000"/>
                </a:schemeClr>
              </a:solidFill>
              <a:latin typeface="Courier New" pitchFamily="49" charset="0"/>
            </a:endParaRPr>
          </a:p>
          <a:p>
            <a:pPr>
              <a:spcBef>
                <a:spcPct val="75000"/>
              </a:spcBef>
              <a:buFont typeface="Monotype Sorts" pitchFamily="2" charset="2"/>
              <a:buNone/>
              <a:defRPr/>
            </a:pPr>
            <a:r>
              <a:rPr lang="en-US" sz="2600" dirty="0">
                <a:solidFill>
                  <a:schemeClr val="accent4">
                    <a:lumMod val="50000"/>
                  </a:schemeClr>
                </a:solidFill>
                <a:latin typeface="Courier New" pitchFamily="49" charset="0"/>
              </a:rPr>
              <a:t>	</a:t>
            </a:r>
            <a:r>
              <a:rPr lang="en-US" dirty="0">
                <a:solidFill>
                  <a:schemeClr val="accent4">
                    <a:lumMod val="50000"/>
                  </a:schemeClr>
                </a:solidFill>
                <a:latin typeface="Courier New" pitchFamily="49" charset="0"/>
              </a:rPr>
              <a:t>double </a:t>
            </a:r>
            <a:r>
              <a:rPr lang="en-US" dirty="0" err="1">
                <a:solidFill>
                  <a:schemeClr val="accent4">
                    <a:lumMod val="50000"/>
                  </a:schemeClr>
                </a:solidFill>
                <a:latin typeface="Courier New" pitchFamily="49" charset="0"/>
              </a:rPr>
              <a:t>myList</a:t>
            </a:r>
            <a:r>
              <a:rPr lang="en-US" dirty="0">
                <a:solidFill>
                  <a:schemeClr val="accent4">
                    <a:lumMod val="50000"/>
                  </a:schemeClr>
                </a:solidFill>
                <a:latin typeface="Courier New" pitchFamily="49" charset="0"/>
              </a:rPr>
              <a:t>[] = new double[10];</a:t>
            </a:r>
            <a:endParaRPr lang="en-US" sz="2600" dirty="0">
              <a:solidFill>
                <a:schemeClr val="accent4">
                  <a:lumMod val="50000"/>
                </a:schemeClr>
              </a:solidFill>
              <a:latin typeface="Courier New" pitchFamily="49" charset="0"/>
            </a:endParaRPr>
          </a:p>
        </p:txBody>
      </p:sp>
      <p:sp>
        <p:nvSpPr>
          <p:cNvPr id="921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071033-1999-4DE3-9A67-4D91041DCB4D}" type="slidenum">
              <a:rPr lang="en-US" altLang="en-US" sz="1400"/>
              <a:pPr/>
              <a:t>7</a:t>
            </a:fld>
            <a:endParaRPr lang="en-US" altLang="en-US" sz="1400"/>
          </a:p>
        </p:txBody>
      </p:sp>
    </p:spTree>
    <p:extLst>
      <p:ext uri="{BB962C8B-B14F-4D97-AF65-F5344CB8AC3E}">
        <p14:creationId xmlns:p14="http://schemas.microsoft.com/office/powerpoint/2010/main" val="2730408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B7271F-734F-4D8A-B1F0-24F0EFB7BB98}" type="slidenum">
              <a:rPr lang="en-US" altLang="en-US" sz="1400"/>
              <a:pPr/>
              <a:t>70</a:t>
            </a:fld>
            <a:endParaRPr lang="en-US" altLang="en-US" sz="1400"/>
          </a:p>
        </p:txBody>
      </p:sp>
      <p:sp>
        <p:nvSpPr>
          <p:cNvPr id="73731" name="Rectangle 2"/>
          <p:cNvSpPr>
            <a:spLocks noGrp="1" noChangeArrowheads="1"/>
          </p:cNvSpPr>
          <p:nvPr>
            <p:ph type="title"/>
          </p:nvPr>
        </p:nvSpPr>
        <p:spPr>
          <a:xfrm>
            <a:off x="2132012" y="304800"/>
            <a:ext cx="8642920"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6804"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3733"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6"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3735"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3736"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37"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3739"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3740"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3741"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3"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4"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3746"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3747"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3748"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3749"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3750"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51"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2"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3753"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7"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3758"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3759"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3760"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3761"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3762" name="AutoShape 33"/>
          <p:cNvSpPr>
            <a:spLocks noChangeArrowheads="1"/>
          </p:cNvSpPr>
          <p:nvPr/>
        </p:nvSpPr>
        <p:spPr bwMode="auto">
          <a:xfrm>
            <a:off x="7553325" y="1585913"/>
            <a:ext cx="2843212" cy="806450"/>
          </a:xfrm>
          <a:prstGeom prst="wedgeRoundRectCallout">
            <a:avLst>
              <a:gd name="adj1" fmla="val -104440"/>
              <a:gd name="adj2" fmla="val 132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3 and j becomes 2</a:t>
            </a:r>
          </a:p>
        </p:txBody>
      </p:sp>
      <p:sp>
        <p:nvSpPr>
          <p:cNvPr id="73763" name="Rectangle 34"/>
          <p:cNvSpPr>
            <a:spLocks noChangeArrowheads="1"/>
          </p:cNvSpPr>
          <p:nvPr/>
        </p:nvSpPr>
        <p:spPr bwMode="auto">
          <a:xfrm>
            <a:off x="5019676"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3764"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590763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8CD5B8B-1136-4CF9-8D98-63213D91A965}" type="slidenum">
              <a:rPr lang="en-US" altLang="en-US" sz="1400"/>
              <a:pPr/>
              <a:t>71</a:t>
            </a:fld>
            <a:endParaRPr lang="en-US" altLang="en-US" sz="1400"/>
          </a:p>
        </p:txBody>
      </p:sp>
      <p:sp>
        <p:nvSpPr>
          <p:cNvPr id="74755" name="Rectangle 2"/>
          <p:cNvSpPr>
            <a:spLocks noGrp="1" noChangeArrowheads="1"/>
          </p:cNvSpPr>
          <p:nvPr>
            <p:ph type="title"/>
          </p:nvPr>
        </p:nvSpPr>
        <p:spPr>
          <a:xfrm>
            <a:off x="2132012" y="304800"/>
            <a:ext cx="8786936"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7828"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4757"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30"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4759"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4760"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61"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2"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4763"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4764"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4765"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6"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7"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8"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9"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4770"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4771"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4772"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4773"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4774"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75"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6"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4777"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8"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9"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0"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1"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4782"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4783"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4784"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4785"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4786" name="AutoShape 33"/>
          <p:cNvSpPr>
            <a:spLocks noChangeArrowheads="1"/>
          </p:cNvSpPr>
          <p:nvPr/>
        </p:nvSpPr>
        <p:spPr bwMode="auto">
          <a:xfrm>
            <a:off x="7553325" y="1585913"/>
            <a:ext cx="2843212" cy="806450"/>
          </a:xfrm>
          <a:prstGeom prst="wedgeRoundRectCallout">
            <a:avLst>
              <a:gd name="adj1" fmla="val -150560"/>
              <a:gd name="adj2" fmla="val 131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(=3) is still less than 6</a:t>
            </a:r>
          </a:p>
        </p:txBody>
      </p:sp>
      <p:sp>
        <p:nvSpPr>
          <p:cNvPr id="74787" name="Rectangle 34"/>
          <p:cNvSpPr>
            <a:spLocks noChangeArrowheads="1"/>
          </p:cNvSpPr>
          <p:nvPr/>
        </p:nvSpPr>
        <p:spPr bwMode="auto">
          <a:xfrm>
            <a:off x="2944813"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4788"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48911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FD95A8-D5D4-486F-A10B-D41AF0C72976}" type="slidenum">
              <a:rPr lang="en-US" altLang="en-US" sz="1400"/>
              <a:pPr/>
              <a:t>72</a:t>
            </a:fld>
            <a:endParaRPr lang="en-US" altLang="en-US" sz="1400"/>
          </a:p>
        </p:txBody>
      </p:sp>
      <p:sp>
        <p:nvSpPr>
          <p:cNvPr id="75779" name="Rectangle 2"/>
          <p:cNvSpPr>
            <a:spLocks noGrp="1" noChangeArrowheads="1"/>
          </p:cNvSpPr>
          <p:nvPr>
            <p:ph type="title"/>
          </p:nvPr>
        </p:nvSpPr>
        <p:spPr>
          <a:xfrm>
            <a:off x="2132012" y="304800"/>
            <a:ext cx="9290992"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8852"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5781"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54"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5783"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5784"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85"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6"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5787"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5788"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5789"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0"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1"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2"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93"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5794"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5795"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5796"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5797"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5798"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799"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0"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5801"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2"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3"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4"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05"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5806"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5807"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5808"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5809"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5810" name="AutoShape 33"/>
          <p:cNvSpPr>
            <a:spLocks noChangeArrowheads="1"/>
          </p:cNvSpPr>
          <p:nvPr/>
        </p:nvSpPr>
        <p:spPr bwMode="auto">
          <a:xfrm>
            <a:off x="7553325"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3 and j = 2 </a:t>
            </a:r>
          </a:p>
          <a:p>
            <a:pPr algn="ctr"/>
            <a:r>
              <a:rPr lang="en-US" altLang="en-US" sz="1800"/>
              <a:t>Assign list[i] to result[j]</a:t>
            </a:r>
          </a:p>
        </p:txBody>
      </p:sp>
      <p:sp>
        <p:nvSpPr>
          <p:cNvPr id="75811" name="Rectangle 34"/>
          <p:cNvSpPr>
            <a:spLocks noChangeArrowheads="1"/>
          </p:cNvSpPr>
          <p:nvPr/>
        </p:nvSpPr>
        <p:spPr bwMode="auto">
          <a:xfrm>
            <a:off x="2560638"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5812" name="Line 35"/>
          <p:cNvSpPr>
            <a:spLocks noChangeShapeType="1"/>
          </p:cNvSpPr>
          <p:nvPr/>
        </p:nvSpPr>
        <p:spPr bwMode="auto">
          <a:xfrm flipH="1">
            <a:off x="6094413" y="5272088"/>
            <a:ext cx="346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3"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101996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A90D08-D7A1-4DAD-94D8-2A993E0760DB}" type="slidenum">
              <a:rPr lang="en-US" altLang="en-US" sz="1400"/>
              <a:pPr/>
              <a:t>73</a:t>
            </a:fld>
            <a:endParaRPr lang="en-US" altLang="en-US" sz="1400"/>
          </a:p>
        </p:txBody>
      </p:sp>
      <p:sp>
        <p:nvSpPr>
          <p:cNvPr id="76803" name="Rectangle 2"/>
          <p:cNvSpPr>
            <a:spLocks noGrp="1" noChangeArrowheads="1"/>
          </p:cNvSpPr>
          <p:nvPr>
            <p:ph type="title"/>
          </p:nvPr>
        </p:nvSpPr>
        <p:spPr>
          <a:xfrm>
            <a:off x="2132012" y="304800"/>
            <a:ext cx="9074968"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79876"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6805"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78"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6807"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6808"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09"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6811"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6812"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6813"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4"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5"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6"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7"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6818"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6819"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6820"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6821"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6822"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23"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4"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6825"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6"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7"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8"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29"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6830"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6831"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6832"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6833"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6834" name="AutoShape 33"/>
          <p:cNvSpPr>
            <a:spLocks noChangeArrowheads="1"/>
          </p:cNvSpPr>
          <p:nvPr/>
        </p:nvSpPr>
        <p:spPr bwMode="auto">
          <a:xfrm>
            <a:off x="7553325"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4 and j becomes 1</a:t>
            </a:r>
          </a:p>
        </p:txBody>
      </p:sp>
      <p:sp>
        <p:nvSpPr>
          <p:cNvPr id="76835" name="Rectangle 34"/>
          <p:cNvSpPr>
            <a:spLocks noChangeArrowheads="1"/>
          </p:cNvSpPr>
          <p:nvPr/>
        </p:nvSpPr>
        <p:spPr bwMode="auto">
          <a:xfrm>
            <a:off x="5019676"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6836"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774845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73C12E-6FC1-4C57-8519-FFD88556B59C}" type="slidenum">
              <a:rPr lang="en-US" altLang="en-US" sz="1400"/>
              <a:pPr/>
              <a:t>74</a:t>
            </a:fld>
            <a:endParaRPr lang="en-US" altLang="en-US" sz="1400"/>
          </a:p>
        </p:txBody>
      </p:sp>
      <p:sp>
        <p:nvSpPr>
          <p:cNvPr id="77827" name="Rectangle 2"/>
          <p:cNvSpPr>
            <a:spLocks noGrp="1" noChangeArrowheads="1"/>
          </p:cNvSpPr>
          <p:nvPr>
            <p:ph type="title"/>
          </p:nvPr>
        </p:nvSpPr>
        <p:spPr>
          <a:xfrm>
            <a:off x="2132012" y="304800"/>
            <a:ext cx="9290992"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0900"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7829"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02"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7831"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7832"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33"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4"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7835"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7836"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7837"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8"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9"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0"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1"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7842"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7843"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7844"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7845"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7846"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47"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48"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7849"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0"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1"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2"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53"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7854"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7855"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7856"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7857"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7858" name="AutoShape 33"/>
          <p:cNvSpPr>
            <a:spLocks noChangeArrowheads="1"/>
          </p:cNvSpPr>
          <p:nvPr/>
        </p:nvSpPr>
        <p:spPr bwMode="auto">
          <a:xfrm>
            <a:off x="7553325" y="1585913"/>
            <a:ext cx="2843212" cy="806450"/>
          </a:xfrm>
          <a:prstGeom prst="wedgeRoundRectCallout">
            <a:avLst>
              <a:gd name="adj1" fmla="val -106060"/>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(=4) is still less than 6</a:t>
            </a:r>
          </a:p>
        </p:txBody>
      </p:sp>
      <p:sp>
        <p:nvSpPr>
          <p:cNvPr id="77859" name="Rectangle 34"/>
          <p:cNvSpPr>
            <a:spLocks noChangeArrowheads="1"/>
          </p:cNvSpPr>
          <p:nvPr/>
        </p:nvSpPr>
        <p:spPr bwMode="auto">
          <a:xfrm>
            <a:off x="2944813"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7860"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37358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907627F-99DA-41E3-8712-8AC5353AE2BC}" type="slidenum">
              <a:rPr lang="en-US" altLang="en-US" sz="1400"/>
              <a:pPr/>
              <a:t>75</a:t>
            </a:fld>
            <a:endParaRPr lang="en-US" altLang="en-US" sz="1400"/>
          </a:p>
        </p:txBody>
      </p:sp>
      <p:sp>
        <p:nvSpPr>
          <p:cNvPr id="78851" name="Rectangle 2"/>
          <p:cNvSpPr>
            <a:spLocks noGrp="1" noChangeArrowheads="1"/>
          </p:cNvSpPr>
          <p:nvPr>
            <p:ph type="title"/>
          </p:nvPr>
        </p:nvSpPr>
        <p:spPr>
          <a:xfrm>
            <a:off x="2132012" y="304800"/>
            <a:ext cx="9002960"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1924"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8853"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26"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8855"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8856"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57"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8"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8859"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8860"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8861"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5"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8866"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8867"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8868"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8869"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8870"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71"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2"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8873"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8878"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8879"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8880"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8881"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8882" name="AutoShape 33"/>
          <p:cNvSpPr>
            <a:spLocks noChangeArrowheads="1"/>
          </p:cNvSpPr>
          <p:nvPr/>
        </p:nvSpPr>
        <p:spPr bwMode="auto">
          <a:xfrm>
            <a:off x="7553325"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4 and j = 1 </a:t>
            </a:r>
          </a:p>
          <a:p>
            <a:pPr algn="ctr"/>
            <a:r>
              <a:rPr lang="en-US" altLang="en-US" sz="1800"/>
              <a:t>Assign list[i] to result[j]</a:t>
            </a:r>
          </a:p>
        </p:txBody>
      </p:sp>
      <p:sp>
        <p:nvSpPr>
          <p:cNvPr id="78883" name="Rectangle 34"/>
          <p:cNvSpPr>
            <a:spLocks noChangeArrowheads="1"/>
          </p:cNvSpPr>
          <p:nvPr/>
        </p:nvSpPr>
        <p:spPr bwMode="auto">
          <a:xfrm>
            <a:off x="2560638"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8884" name="Line 35"/>
          <p:cNvSpPr>
            <a:spLocks noChangeShapeType="1"/>
          </p:cNvSpPr>
          <p:nvPr/>
        </p:nvSpPr>
        <p:spPr bwMode="auto">
          <a:xfrm flipH="1">
            <a:off x="5672138" y="5272088"/>
            <a:ext cx="119062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533476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58B509-F2A6-4EAF-A983-B6E585837FE7}" type="slidenum">
              <a:rPr lang="en-US" altLang="en-US" sz="1400"/>
              <a:pPr/>
              <a:t>76</a:t>
            </a:fld>
            <a:endParaRPr lang="en-US" altLang="en-US" sz="1400"/>
          </a:p>
        </p:txBody>
      </p:sp>
      <p:sp>
        <p:nvSpPr>
          <p:cNvPr id="79875" name="Rectangle 2"/>
          <p:cNvSpPr>
            <a:spLocks noGrp="1" noChangeArrowheads="1"/>
          </p:cNvSpPr>
          <p:nvPr>
            <p:ph type="title"/>
          </p:nvPr>
        </p:nvSpPr>
        <p:spPr>
          <a:xfrm>
            <a:off x="2132012" y="304800"/>
            <a:ext cx="8786936"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2948"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79877"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50"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79879"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79880"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81"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2"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79883"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79884"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9885"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6"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7"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8"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9"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9890"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9891"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9892"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9893"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79894"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895"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6"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79897"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8"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99"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0"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01"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79902"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79903"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79904"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79905"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79906" name="AutoShape 33"/>
          <p:cNvSpPr>
            <a:spLocks noChangeArrowheads="1"/>
          </p:cNvSpPr>
          <p:nvPr/>
        </p:nvSpPr>
        <p:spPr bwMode="auto">
          <a:xfrm>
            <a:off x="7553325" y="1585913"/>
            <a:ext cx="2843212" cy="806450"/>
          </a:xfrm>
          <a:prstGeom prst="wedgeRoundRectCallout">
            <a:avLst>
              <a:gd name="adj1" fmla="val -106060"/>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5 and j becomes 0</a:t>
            </a:r>
          </a:p>
        </p:txBody>
      </p:sp>
      <p:sp>
        <p:nvSpPr>
          <p:cNvPr id="79907" name="Rectangle 34"/>
          <p:cNvSpPr>
            <a:spLocks noChangeArrowheads="1"/>
          </p:cNvSpPr>
          <p:nvPr/>
        </p:nvSpPr>
        <p:spPr bwMode="auto">
          <a:xfrm>
            <a:off x="5019676"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9908"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917100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79C661-B7F2-4D36-926F-7FAD68A39F06}" type="slidenum">
              <a:rPr lang="en-US" altLang="en-US" sz="1400"/>
              <a:pPr/>
              <a:t>77</a:t>
            </a:fld>
            <a:endParaRPr lang="en-US" altLang="en-US" sz="1400"/>
          </a:p>
        </p:txBody>
      </p:sp>
      <p:sp>
        <p:nvSpPr>
          <p:cNvPr id="80899" name="Rectangle 2"/>
          <p:cNvSpPr>
            <a:spLocks noGrp="1" noChangeArrowheads="1"/>
          </p:cNvSpPr>
          <p:nvPr>
            <p:ph type="title"/>
          </p:nvPr>
        </p:nvSpPr>
        <p:spPr>
          <a:xfrm>
            <a:off x="2132012" y="304800"/>
            <a:ext cx="8786936"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3972"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80901"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4"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80903"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0904"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05"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6"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0907"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0908"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0909"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0"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0914"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0915"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0916"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0917"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0918"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19"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0"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0</a:t>
            </a:r>
          </a:p>
        </p:txBody>
      </p:sp>
      <p:sp>
        <p:nvSpPr>
          <p:cNvPr id="80921"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2"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3"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4"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5"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0926"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0927"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0928"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0929"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0930" name="AutoShape 33"/>
          <p:cNvSpPr>
            <a:spLocks noChangeArrowheads="1"/>
          </p:cNvSpPr>
          <p:nvPr/>
        </p:nvSpPr>
        <p:spPr bwMode="auto">
          <a:xfrm>
            <a:off x="7553325" y="1585913"/>
            <a:ext cx="2843212" cy="806450"/>
          </a:xfrm>
          <a:prstGeom prst="wedgeRoundRectCallout">
            <a:avLst>
              <a:gd name="adj1" fmla="val -148829"/>
              <a:gd name="adj2" fmla="val 13385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(=5) is still less than 6</a:t>
            </a:r>
          </a:p>
        </p:txBody>
      </p:sp>
      <p:sp>
        <p:nvSpPr>
          <p:cNvPr id="80931" name="Rectangle 34"/>
          <p:cNvSpPr>
            <a:spLocks noChangeArrowheads="1"/>
          </p:cNvSpPr>
          <p:nvPr/>
        </p:nvSpPr>
        <p:spPr bwMode="auto">
          <a:xfrm>
            <a:off x="2944813" y="3044826"/>
            <a:ext cx="18827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32"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89262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9DA9EE-E5C1-4BA7-834C-1314BE88166C}" type="slidenum">
              <a:rPr lang="en-US" altLang="en-US" sz="1400"/>
              <a:pPr/>
              <a:t>78</a:t>
            </a:fld>
            <a:endParaRPr lang="en-US" altLang="en-US" sz="1400"/>
          </a:p>
        </p:txBody>
      </p:sp>
      <p:sp>
        <p:nvSpPr>
          <p:cNvPr id="81923" name="Rectangle 2"/>
          <p:cNvSpPr>
            <a:spLocks noGrp="1" noChangeArrowheads="1"/>
          </p:cNvSpPr>
          <p:nvPr>
            <p:ph type="title"/>
          </p:nvPr>
        </p:nvSpPr>
        <p:spPr>
          <a:xfrm>
            <a:off x="2132012" y="304800"/>
            <a:ext cx="9074968"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4996"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81925"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4998"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81927"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1928"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29"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0"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1931"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1932"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1933"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4"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5"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6"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37"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1938"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1939"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1940"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1941"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1942"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43"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4"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1945"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7"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1950"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1951"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1952"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1953"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1954" name="AutoShape 33"/>
          <p:cNvSpPr>
            <a:spLocks noChangeArrowheads="1"/>
          </p:cNvSpPr>
          <p:nvPr/>
        </p:nvSpPr>
        <p:spPr bwMode="auto">
          <a:xfrm>
            <a:off x="7553325" y="1585913"/>
            <a:ext cx="2843212" cy="806450"/>
          </a:xfrm>
          <a:prstGeom prst="wedgeRoundRectCallout">
            <a:avLst>
              <a:gd name="adj1" fmla="val -103435"/>
              <a:gd name="adj2" fmla="val 17716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 5 and j = 0 </a:t>
            </a:r>
          </a:p>
          <a:p>
            <a:pPr algn="ctr"/>
            <a:r>
              <a:rPr lang="en-US" altLang="en-US" sz="1800"/>
              <a:t>Assign list[i] to result[j]</a:t>
            </a:r>
          </a:p>
        </p:txBody>
      </p:sp>
      <p:sp>
        <p:nvSpPr>
          <p:cNvPr id="81955" name="Rectangle 34"/>
          <p:cNvSpPr>
            <a:spLocks noChangeArrowheads="1"/>
          </p:cNvSpPr>
          <p:nvPr/>
        </p:nvSpPr>
        <p:spPr bwMode="auto">
          <a:xfrm>
            <a:off x="2560638" y="3275014"/>
            <a:ext cx="3802063"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56" name="Line 35"/>
          <p:cNvSpPr>
            <a:spLocks noChangeShapeType="1"/>
          </p:cNvSpPr>
          <p:nvPr/>
        </p:nvSpPr>
        <p:spPr bwMode="auto">
          <a:xfrm flipH="1">
            <a:off x="5287963" y="5272088"/>
            <a:ext cx="1997075" cy="614362"/>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57"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591616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00100B-7EBC-4DA3-8D5D-8F33E7420021}" type="slidenum">
              <a:rPr lang="en-US" altLang="en-US" sz="1400"/>
              <a:pPr/>
              <a:t>79</a:t>
            </a:fld>
            <a:endParaRPr lang="en-US" altLang="en-US" sz="1400"/>
          </a:p>
        </p:txBody>
      </p:sp>
      <p:sp>
        <p:nvSpPr>
          <p:cNvPr id="82947" name="Rectangle 2"/>
          <p:cNvSpPr>
            <a:spLocks noGrp="1" noChangeArrowheads="1"/>
          </p:cNvSpPr>
          <p:nvPr>
            <p:ph type="title"/>
          </p:nvPr>
        </p:nvSpPr>
        <p:spPr>
          <a:xfrm>
            <a:off x="2132012" y="304800"/>
            <a:ext cx="9290992"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6020"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82949"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6022"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82951"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2952"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53"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4"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2955"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2956"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2957"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8"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59"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1"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2962"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2963"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2964"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2965"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2966"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67"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8"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2969"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0"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1"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2"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73"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2974"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2975"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2976"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2977"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2978" name="AutoShape 33"/>
          <p:cNvSpPr>
            <a:spLocks noChangeArrowheads="1"/>
          </p:cNvSpPr>
          <p:nvPr/>
        </p:nvSpPr>
        <p:spPr bwMode="auto">
          <a:xfrm>
            <a:off x="7553325" y="1585913"/>
            <a:ext cx="2843212" cy="806450"/>
          </a:xfrm>
          <a:prstGeom prst="wedgeRoundRectCallout">
            <a:avLst>
              <a:gd name="adj1" fmla="val -104102"/>
              <a:gd name="adj2" fmla="val 13740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After this, i becomes 6 and j becomes -1</a:t>
            </a:r>
          </a:p>
        </p:txBody>
      </p:sp>
      <p:sp>
        <p:nvSpPr>
          <p:cNvPr id="82979" name="Rectangle 34"/>
          <p:cNvSpPr>
            <a:spLocks noChangeArrowheads="1"/>
          </p:cNvSpPr>
          <p:nvPr/>
        </p:nvSpPr>
        <p:spPr bwMode="auto">
          <a:xfrm>
            <a:off x="5019676" y="3044826"/>
            <a:ext cx="1036637"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980"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083828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a:lstStyle/>
          <a:p>
            <a:r>
              <a:rPr lang="en-US" altLang="en-US" smtClean="0"/>
              <a:t>The Length of an Array</a:t>
            </a:r>
          </a:p>
        </p:txBody>
      </p:sp>
      <p:sp>
        <p:nvSpPr>
          <p:cNvPr id="10244" name="Rectangle 3"/>
          <p:cNvSpPr>
            <a:spLocks noGrp="1" noChangeArrowheads="1"/>
          </p:cNvSpPr>
          <p:nvPr>
            <p:ph idx="1"/>
          </p:nvPr>
        </p:nvSpPr>
        <p:spPr>
          <a:noFill/>
        </p:spPr>
        <p:txBody>
          <a:bodyPr/>
          <a:lstStyle/>
          <a:p>
            <a:pPr marL="0" indent="0" algn="just">
              <a:buNone/>
            </a:pPr>
            <a:r>
              <a:rPr lang="en-US" altLang="en-US" sz="3000"/>
              <a:t>Once an array is created, its size is fixed. It cannot be changed. You can find its size using</a:t>
            </a:r>
          </a:p>
          <a:p>
            <a:pPr marL="0" indent="0" algn="just">
              <a:buNone/>
            </a:pPr>
            <a:endParaRPr lang="en-US" altLang="en-US" smtClean="0"/>
          </a:p>
          <a:p>
            <a:pPr lvl="2" algn="just">
              <a:buFont typeface="Monotype Sorts" pitchFamily="2" charset="2"/>
              <a:buNone/>
            </a:pPr>
            <a:r>
              <a:rPr lang="en-US" altLang="en-US" smtClean="0"/>
              <a:t>arrayRefVar.length</a:t>
            </a:r>
          </a:p>
          <a:p>
            <a:pPr lvl="2" algn="just">
              <a:buFont typeface="Monotype Sorts" pitchFamily="2" charset="2"/>
              <a:buNone/>
            </a:pPr>
            <a:endParaRPr lang="en-US" altLang="en-US" smtClean="0"/>
          </a:p>
          <a:p>
            <a:pPr marL="0" indent="0" algn="just">
              <a:buNone/>
            </a:pPr>
            <a:r>
              <a:rPr lang="en-US" altLang="en-US" smtClean="0"/>
              <a:t>For example,</a:t>
            </a:r>
          </a:p>
          <a:p>
            <a:pPr marL="0" indent="0" algn="just">
              <a:buNone/>
            </a:pPr>
            <a:endParaRPr lang="en-US" altLang="en-US" smtClean="0"/>
          </a:p>
          <a:p>
            <a:pPr lvl="2" algn="just">
              <a:buFont typeface="Monotype Sorts" pitchFamily="2" charset="2"/>
              <a:buNone/>
            </a:pPr>
            <a:r>
              <a:rPr lang="en-US" altLang="en-US" smtClean="0"/>
              <a:t>myList.length returns 10</a:t>
            </a:r>
          </a:p>
        </p:txBody>
      </p:sp>
      <p:sp>
        <p:nvSpPr>
          <p:cNvPr id="1024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547E35-25D7-4824-AEFE-E27148AE63F6}" type="slidenum">
              <a:rPr lang="en-US" altLang="en-US" sz="1400"/>
              <a:pPr/>
              <a:t>8</a:t>
            </a:fld>
            <a:endParaRPr lang="en-US" altLang="en-US" sz="1400"/>
          </a:p>
        </p:txBody>
      </p:sp>
    </p:spTree>
    <p:extLst>
      <p:ext uri="{BB962C8B-B14F-4D97-AF65-F5344CB8AC3E}">
        <p14:creationId xmlns:p14="http://schemas.microsoft.com/office/powerpoint/2010/main" val="2987276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516C4E-6456-41A9-B39D-C21E472E8D7B}" type="slidenum">
              <a:rPr lang="en-US" altLang="en-US" sz="1400"/>
              <a:pPr/>
              <a:t>80</a:t>
            </a:fld>
            <a:endParaRPr lang="en-US" altLang="en-US" sz="1400"/>
          </a:p>
        </p:txBody>
      </p:sp>
      <p:sp>
        <p:nvSpPr>
          <p:cNvPr id="83971" name="Rectangle 2"/>
          <p:cNvSpPr>
            <a:spLocks noGrp="1" noChangeArrowheads="1"/>
          </p:cNvSpPr>
          <p:nvPr>
            <p:ph type="title"/>
          </p:nvPr>
        </p:nvSpPr>
        <p:spPr>
          <a:xfrm>
            <a:off x="2132012" y="304800"/>
            <a:ext cx="9290992"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7044"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83973"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7046"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83975"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3976"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77"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8" name="Text Box 9"/>
          <p:cNvSpPr txBox="1">
            <a:spLocks noChangeArrowheads="1"/>
          </p:cNvSpPr>
          <p:nvPr/>
        </p:nvSpPr>
        <p:spPr bwMode="auto">
          <a:xfrm>
            <a:off x="3990975" y="496411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83979" name="Text Box 10"/>
          <p:cNvSpPr txBox="1">
            <a:spLocks noChangeArrowheads="1"/>
          </p:cNvSpPr>
          <p:nvPr/>
        </p:nvSpPr>
        <p:spPr bwMode="auto">
          <a:xfrm>
            <a:off x="3762375" y="5802313"/>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result</a:t>
            </a:r>
          </a:p>
        </p:txBody>
      </p:sp>
      <p:sp>
        <p:nvSpPr>
          <p:cNvPr id="83980"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3981"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2"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3"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4"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85"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3986"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3987"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3988"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3989"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3990"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3991"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2"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3993"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4"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5"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6"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97"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3998"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3999"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4000"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4001"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4002" name="AutoShape 33"/>
          <p:cNvSpPr>
            <a:spLocks noChangeArrowheads="1"/>
          </p:cNvSpPr>
          <p:nvPr/>
        </p:nvSpPr>
        <p:spPr bwMode="auto">
          <a:xfrm>
            <a:off x="7553325" y="1585913"/>
            <a:ext cx="2843212" cy="806450"/>
          </a:xfrm>
          <a:prstGeom prst="wedgeRoundRectCallout">
            <a:avLst>
              <a:gd name="adj1" fmla="val -147880"/>
              <a:gd name="adj2" fmla="val 13622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i (=6) &lt; 6 is false. So exit the loop.</a:t>
            </a:r>
          </a:p>
        </p:txBody>
      </p:sp>
      <p:sp>
        <p:nvSpPr>
          <p:cNvPr id="84003" name="Rectangle 34"/>
          <p:cNvSpPr>
            <a:spLocks noChangeArrowheads="1"/>
          </p:cNvSpPr>
          <p:nvPr/>
        </p:nvSpPr>
        <p:spPr bwMode="auto">
          <a:xfrm>
            <a:off x="2906713" y="3044826"/>
            <a:ext cx="1920875"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4004" name="Rectangle 36"/>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2095511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1A8004-1DE5-4AE3-993B-4B6EEE7F1447}" type="slidenum">
              <a:rPr lang="en-US" altLang="en-US" sz="1400"/>
              <a:pPr/>
              <a:t>81</a:t>
            </a:fld>
            <a:endParaRPr lang="en-US" altLang="en-US" sz="1400"/>
          </a:p>
        </p:txBody>
      </p:sp>
      <p:sp>
        <p:nvSpPr>
          <p:cNvPr id="84995" name="Rectangle 2"/>
          <p:cNvSpPr>
            <a:spLocks noGrp="1" noChangeArrowheads="1"/>
          </p:cNvSpPr>
          <p:nvPr>
            <p:ph type="title"/>
          </p:nvPr>
        </p:nvSpPr>
        <p:spPr>
          <a:xfrm>
            <a:off x="2132012" y="304800"/>
            <a:ext cx="9146976" cy="533400"/>
          </a:xfrm>
        </p:spPr>
        <p:txBody>
          <a:bodyPr>
            <a:normAutofit fontScale="90000"/>
          </a:bodyPr>
          <a:lstStyle/>
          <a:p>
            <a:r>
              <a:rPr lang="en-US" altLang="en-US" dirty="0"/>
              <a:t>Trace the reverse Method, cont.</a:t>
            </a:r>
            <a:endParaRPr lang="en-US" altLang="en-US" sz="3700" dirty="0">
              <a:solidFill>
                <a:schemeClr val="tx1"/>
              </a:solidFill>
              <a:latin typeface="Book Antiqua" panose="02040602050305030304" pitchFamily="18" charset="0"/>
              <a:hlinkClick r:id="rId2" action="ppaction://program"/>
            </a:endParaRPr>
          </a:p>
        </p:txBody>
      </p:sp>
      <p:sp>
        <p:nvSpPr>
          <p:cNvPr id="88068" name="Rectangle 3"/>
          <p:cNvSpPr>
            <a:spLocks noChangeArrowheads="1"/>
          </p:cNvSpPr>
          <p:nvPr/>
        </p:nvSpPr>
        <p:spPr bwMode="auto">
          <a:xfrm>
            <a:off x="2024062" y="2008189"/>
            <a:ext cx="52657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public static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reverse(</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list)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result = new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for (</a:t>
            </a:r>
            <a:r>
              <a:rPr lang="en-US" sz="1600" b="1" dirty="0" err="1">
                <a:solidFill>
                  <a:schemeClr val="accent4">
                    <a:lumMod val="50000"/>
                  </a:schemeClr>
                </a:solidFill>
                <a:latin typeface="Courier New" pitchFamily="49" charset="0"/>
                <a:cs typeface="Courier New" pitchFamily="49" charset="0"/>
              </a:rPr>
              <a:t>int</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 0, j = </a:t>
            </a:r>
            <a:r>
              <a:rPr lang="en-US" sz="1600" b="1" dirty="0" err="1">
                <a:solidFill>
                  <a:schemeClr val="accent4">
                    <a:lumMod val="50000"/>
                  </a:schemeClr>
                </a:solidFill>
                <a:latin typeface="Courier New" pitchFamily="49" charset="0"/>
                <a:cs typeface="Courier New" pitchFamily="49" charset="0"/>
              </a:rPr>
              <a:t>result.length</a:t>
            </a:r>
            <a:r>
              <a:rPr lang="en-US" sz="1600" b="1" dirty="0">
                <a:solidFill>
                  <a:schemeClr val="accent4">
                    <a:lumMod val="50000"/>
                  </a:schemeClr>
                </a:solidFill>
                <a:latin typeface="Courier New" pitchFamily="49" charset="0"/>
                <a:cs typeface="Courier New" pitchFamily="49" charset="0"/>
              </a:rPr>
              <a:t> - 1;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&lt; </a:t>
            </a:r>
            <a:r>
              <a:rPr lang="en-US" sz="1600" b="1" dirty="0" err="1">
                <a:solidFill>
                  <a:schemeClr val="accent4">
                    <a:lumMod val="50000"/>
                  </a:schemeClr>
                </a:solidFill>
                <a:latin typeface="Courier New" pitchFamily="49" charset="0"/>
                <a:cs typeface="Courier New" pitchFamily="49" charset="0"/>
              </a:rPr>
              <a:t>list.length</a:t>
            </a:r>
            <a:r>
              <a:rPr lang="en-US" sz="1600" b="1" dirty="0">
                <a:solidFill>
                  <a:schemeClr val="accent4">
                    <a:lumMod val="50000"/>
                  </a:schemeClr>
                </a:solidFill>
                <a:latin typeface="Courier New" pitchFamily="49" charset="0"/>
                <a:cs typeface="Courier New" pitchFamily="49" charset="0"/>
              </a:rPr>
              <a:t>; </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 j--)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result[j] = list[</a:t>
            </a:r>
            <a:r>
              <a:rPr lang="en-US" sz="1600" b="1" dirty="0" err="1">
                <a:solidFill>
                  <a:schemeClr val="accent4">
                    <a:lumMod val="50000"/>
                  </a:schemeClr>
                </a:solidFill>
                <a:latin typeface="Courier New" pitchFamily="49" charset="0"/>
                <a:cs typeface="Courier New" pitchFamily="49" charset="0"/>
              </a:rPr>
              <a:t>i</a:t>
            </a:r>
            <a:r>
              <a:rPr lang="en-US" sz="1600" b="1" dirty="0">
                <a:solidFill>
                  <a:schemeClr val="accent4">
                    <a:lumMod val="50000"/>
                  </a:schemeClr>
                </a:solidFill>
                <a:latin typeface="Courier New" pitchFamily="49" charset="0"/>
                <a:cs typeface="Courier New" pitchFamily="49" charset="0"/>
              </a:rPr>
              <a: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  return result;</a:t>
            </a:r>
            <a:endParaRPr lang="en-US" sz="1600" b="1" dirty="0">
              <a:solidFill>
                <a:schemeClr val="accent4">
                  <a:lumMod val="50000"/>
                </a:schemeClr>
              </a:solidFill>
              <a:latin typeface="Courier"/>
              <a:cs typeface="Times New Roman" pitchFamily="18" charset="0"/>
            </a:endParaRPr>
          </a:p>
          <a:p>
            <a:pPr>
              <a:buClr>
                <a:schemeClr val="tx2"/>
              </a:buClr>
              <a:buSzPct val="75000"/>
              <a:buFont typeface="Monotype Sorts" pitchFamily="2" charset="2"/>
              <a:buNone/>
              <a:defRPr/>
            </a:pPr>
            <a:r>
              <a:rPr lang="en-US" sz="1600" b="1" dirty="0">
                <a:solidFill>
                  <a:schemeClr val="accent4">
                    <a:lumMod val="50000"/>
                  </a:schemeClr>
                </a:solidFill>
                <a:latin typeface="Courier New" pitchFamily="49" charset="0"/>
                <a:cs typeface="Courier New" pitchFamily="49" charset="0"/>
              </a:rPr>
              <a:t>}</a:t>
            </a:r>
          </a:p>
        </p:txBody>
      </p:sp>
      <p:sp>
        <p:nvSpPr>
          <p:cNvPr id="84997" name="Rectangle 4"/>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8070" name="Rectangle 5"/>
          <p:cNvSpPr>
            <a:spLocks noGrp="1" noChangeArrowheads="1"/>
          </p:cNvSpPr>
          <p:nvPr>
            <p:ph type="body" idx="1"/>
          </p:nvPr>
        </p:nvSpPr>
        <p:spPr>
          <a:xfrm>
            <a:off x="1716087" y="971550"/>
            <a:ext cx="6705600" cy="685800"/>
          </a:xfrm>
        </p:spPr>
        <p:txBody>
          <a:bodyPr>
            <a:normAutofit fontScale="92500" lnSpcReduction="20000"/>
          </a:bodyPr>
          <a:lstStyle/>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list1 = {1, 2, 3, 4, 5, 6};</a:t>
            </a:r>
            <a:endParaRPr lang="en-US" sz="1800" b="1" dirty="0">
              <a:solidFill>
                <a:schemeClr val="accent4">
                  <a:lumMod val="50000"/>
                </a:schemeClr>
              </a:solidFill>
              <a:latin typeface="Courier"/>
              <a:cs typeface="Times New Roman" pitchFamily="18" charset="0"/>
            </a:endParaRPr>
          </a:p>
          <a:p>
            <a:pPr>
              <a:lnSpc>
                <a:spcPct val="90000"/>
              </a:lnSpc>
              <a:buFont typeface="Monotype Sorts" pitchFamily="2" charset="2"/>
              <a:buNone/>
              <a:defRPr/>
            </a:pP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list2 = reverse(list1);</a:t>
            </a:r>
            <a:endParaRPr lang="en-US" sz="1800" b="1" dirty="0">
              <a:solidFill>
                <a:schemeClr val="accent4">
                  <a:lumMod val="50000"/>
                </a:schemeClr>
              </a:solidFill>
            </a:endParaRPr>
          </a:p>
        </p:txBody>
      </p:sp>
      <p:sp>
        <p:nvSpPr>
          <p:cNvPr id="84999" name="Text Box 6"/>
          <p:cNvSpPr txBox="1">
            <a:spLocks noChangeArrowheads="1"/>
          </p:cNvSpPr>
          <p:nvPr/>
        </p:nvSpPr>
        <p:spPr bwMode="auto">
          <a:xfrm>
            <a:off x="6627812"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en-US"/>
          </a:p>
        </p:txBody>
      </p:sp>
      <p:sp>
        <p:nvSpPr>
          <p:cNvPr id="85000" name="Rectangle 7"/>
          <p:cNvSpPr>
            <a:spLocks noChangeArrowheads="1"/>
          </p:cNvSpPr>
          <p:nvPr/>
        </p:nvSpPr>
        <p:spPr bwMode="auto">
          <a:xfrm>
            <a:off x="5057776" y="4887913"/>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01" name="Line 8"/>
          <p:cNvSpPr>
            <a:spLocks noChangeShapeType="1"/>
          </p:cNvSpPr>
          <p:nvPr/>
        </p:nvSpPr>
        <p:spPr bwMode="auto">
          <a:xfrm>
            <a:off x="54387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2" name="Text Box 9"/>
          <p:cNvSpPr txBox="1">
            <a:spLocks noChangeArrowheads="1"/>
          </p:cNvSpPr>
          <p:nvPr/>
        </p:nvSpPr>
        <p:spPr bwMode="auto">
          <a:xfrm>
            <a:off x="3990975" y="4964114"/>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list</a:t>
            </a:r>
          </a:p>
        </p:txBody>
      </p:sp>
      <p:sp>
        <p:nvSpPr>
          <p:cNvPr id="85003" name="Text Box 10"/>
          <p:cNvSpPr txBox="1">
            <a:spLocks noChangeArrowheads="1"/>
          </p:cNvSpPr>
          <p:nvPr/>
        </p:nvSpPr>
        <p:spPr bwMode="auto">
          <a:xfrm>
            <a:off x="3175000" y="5848351"/>
            <a:ext cx="76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result</a:t>
            </a:r>
          </a:p>
        </p:txBody>
      </p:sp>
      <p:sp>
        <p:nvSpPr>
          <p:cNvPr id="85004" name="Rectangle 11"/>
          <p:cNvSpPr>
            <a:spLocks noChangeArrowheads="1"/>
          </p:cNvSpPr>
          <p:nvPr/>
        </p:nvSpPr>
        <p:spPr bwMode="auto">
          <a:xfrm>
            <a:off x="5133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5005" name="Line 12"/>
          <p:cNvSpPr>
            <a:spLocks noChangeShapeType="1"/>
          </p:cNvSpPr>
          <p:nvPr/>
        </p:nvSpPr>
        <p:spPr bwMode="auto">
          <a:xfrm>
            <a:off x="582612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6" name="Line 13"/>
          <p:cNvSpPr>
            <a:spLocks noChangeShapeType="1"/>
          </p:cNvSpPr>
          <p:nvPr/>
        </p:nvSpPr>
        <p:spPr bwMode="auto">
          <a:xfrm>
            <a:off x="624840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7" name="Line 14"/>
          <p:cNvSpPr>
            <a:spLocks noChangeShapeType="1"/>
          </p:cNvSpPr>
          <p:nvPr/>
        </p:nvSpPr>
        <p:spPr bwMode="auto">
          <a:xfrm>
            <a:off x="6670675"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8" name="Line 15"/>
          <p:cNvSpPr>
            <a:spLocks noChangeShapeType="1"/>
          </p:cNvSpPr>
          <p:nvPr/>
        </p:nvSpPr>
        <p:spPr bwMode="auto">
          <a:xfrm>
            <a:off x="7169150" y="4887913"/>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9" name="Rectangle 16"/>
          <p:cNvSpPr>
            <a:spLocks noChangeArrowheads="1"/>
          </p:cNvSpPr>
          <p:nvPr/>
        </p:nvSpPr>
        <p:spPr bwMode="auto">
          <a:xfrm>
            <a:off x="551815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5010" name="Rectangle 17"/>
          <p:cNvSpPr>
            <a:spLocks noChangeArrowheads="1"/>
          </p:cNvSpPr>
          <p:nvPr/>
        </p:nvSpPr>
        <p:spPr bwMode="auto">
          <a:xfrm>
            <a:off x="590232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5011" name="Rectangle 18"/>
          <p:cNvSpPr>
            <a:spLocks noChangeArrowheads="1"/>
          </p:cNvSpPr>
          <p:nvPr/>
        </p:nvSpPr>
        <p:spPr bwMode="auto">
          <a:xfrm>
            <a:off x="6324601"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5012" name="Rectangle 19"/>
          <p:cNvSpPr>
            <a:spLocks noChangeArrowheads="1"/>
          </p:cNvSpPr>
          <p:nvPr/>
        </p:nvSpPr>
        <p:spPr bwMode="auto">
          <a:xfrm>
            <a:off x="6784976" y="4965700"/>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5013" name="Rectangle 20"/>
          <p:cNvSpPr>
            <a:spLocks noChangeArrowheads="1"/>
          </p:cNvSpPr>
          <p:nvPr/>
        </p:nvSpPr>
        <p:spPr bwMode="auto">
          <a:xfrm>
            <a:off x="7246937" y="4965700"/>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5014" name="Rectangle 21"/>
          <p:cNvSpPr>
            <a:spLocks noChangeArrowheads="1"/>
          </p:cNvSpPr>
          <p:nvPr/>
        </p:nvSpPr>
        <p:spPr bwMode="auto">
          <a:xfrm>
            <a:off x="5057776" y="5810250"/>
            <a:ext cx="2535237"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15" name="Line 22"/>
          <p:cNvSpPr>
            <a:spLocks noChangeShapeType="1"/>
          </p:cNvSpPr>
          <p:nvPr/>
        </p:nvSpPr>
        <p:spPr bwMode="auto">
          <a:xfrm>
            <a:off x="54387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6" name="Rectangle 23"/>
          <p:cNvSpPr>
            <a:spLocks noChangeArrowheads="1"/>
          </p:cNvSpPr>
          <p:nvPr/>
        </p:nvSpPr>
        <p:spPr bwMode="auto">
          <a:xfrm>
            <a:off x="5133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6</a:t>
            </a:r>
          </a:p>
        </p:txBody>
      </p:sp>
      <p:sp>
        <p:nvSpPr>
          <p:cNvPr id="85017" name="Line 24"/>
          <p:cNvSpPr>
            <a:spLocks noChangeShapeType="1"/>
          </p:cNvSpPr>
          <p:nvPr/>
        </p:nvSpPr>
        <p:spPr bwMode="auto">
          <a:xfrm>
            <a:off x="582612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8" name="Line 25"/>
          <p:cNvSpPr>
            <a:spLocks noChangeShapeType="1"/>
          </p:cNvSpPr>
          <p:nvPr/>
        </p:nvSpPr>
        <p:spPr bwMode="auto">
          <a:xfrm>
            <a:off x="624840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19" name="Line 26"/>
          <p:cNvSpPr>
            <a:spLocks noChangeShapeType="1"/>
          </p:cNvSpPr>
          <p:nvPr/>
        </p:nvSpPr>
        <p:spPr bwMode="auto">
          <a:xfrm>
            <a:off x="6670675"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0" name="Line 27"/>
          <p:cNvSpPr>
            <a:spLocks noChangeShapeType="1"/>
          </p:cNvSpPr>
          <p:nvPr/>
        </p:nvSpPr>
        <p:spPr bwMode="auto">
          <a:xfrm>
            <a:off x="7169150" y="581025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21" name="Rectangle 28"/>
          <p:cNvSpPr>
            <a:spLocks noChangeArrowheads="1"/>
          </p:cNvSpPr>
          <p:nvPr/>
        </p:nvSpPr>
        <p:spPr bwMode="auto">
          <a:xfrm>
            <a:off x="551815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5</a:t>
            </a:r>
          </a:p>
        </p:txBody>
      </p:sp>
      <p:sp>
        <p:nvSpPr>
          <p:cNvPr id="85022" name="Rectangle 29"/>
          <p:cNvSpPr>
            <a:spLocks noChangeArrowheads="1"/>
          </p:cNvSpPr>
          <p:nvPr/>
        </p:nvSpPr>
        <p:spPr bwMode="auto">
          <a:xfrm>
            <a:off x="590232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4</a:t>
            </a:r>
          </a:p>
        </p:txBody>
      </p:sp>
      <p:sp>
        <p:nvSpPr>
          <p:cNvPr id="85023" name="Rectangle 30"/>
          <p:cNvSpPr>
            <a:spLocks noChangeArrowheads="1"/>
          </p:cNvSpPr>
          <p:nvPr/>
        </p:nvSpPr>
        <p:spPr bwMode="auto">
          <a:xfrm>
            <a:off x="6324601"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3</a:t>
            </a:r>
          </a:p>
        </p:txBody>
      </p:sp>
      <p:sp>
        <p:nvSpPr>
          <p:cNvPr id="85024" name="Rectangle 31"/>
          <p:cNvSpPr>
            <a:spLocks noChangeArrowheads="1"/>
          </p:cNvSpPr>
          <p:nvPr/>
        </p:nvSpPr>
        <p:spPr bwMode="auto">
          <a:xfrm>
            <a:off x="6784976" y="5888038"/>
            <a:ext cx="2301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2</a:t>
            </a:r>
          </a:p>
        </p:txBody>
      </p:sp>
      <p:sp>
        <p:nvSpPr>
          <p:cNvPr id="85025" name="Rectangle 32"/>
          <p:cNvSpPr>
            <a:spLocks noChangeArrowheads="1"/>
          </p:cNvSpPr>
          <p:nvPr/>
        </p:nvSpPr>
        <p:spPr bwMode="auto">
          <a:xfrm>
            <a:off x="7246937" y="5888038"/>
            <a:ext cx="230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1</a:t>
            </a:r>
          </a:p>
        </p:txBody>
      </p:sp>
      <p:sp>
        <p:nvSpPr>
          <p:cNvPr id="85026" name="AutoShape 33"/>
          <p:cNvSpPr>
            <a:spLocks noChangeArrowheads="1"/>
          </p:cNvSpPr>
          <p:nvPr/>
        </p:nvSpPr>
        <p:spPr bwMode="auto">
          <a:xfrm>
            <a:off x="7553325" y="1585913"/>
            <a:ext cx="2843212" cy="806450"/>
          </a:xfrm>
          <a:prstGeom prst="wedgeRoundRectCallout">
            <a:avLst>
              <a:gd name="adj1" fmla="val -97852"/>
              <a:gd name="adj2" fmla="val 26614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Return result</a:t>
            </a:r>
          </a:p>
        </p:txBody>
      </p:sp>
      <p:sp>
        <p:nvSpPr>
          <p:cNvPr id="85027" name="Rectangle 36"/>
          <p:cNvSpPr>
            <a:spLocks noChangeArrowheads="1"/>
          </p:cNvSpPr>
          <p:nvPr/>
        </p:nvSpPr>
        <p:spPr bwMode="auto">
          <a:xfrm>
            <a:off x="2330450" y="4005264"/>
            <a:ext cx="4686300" cy="2317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28" name="Text Box 37"/>
          <p:cNvSpPr txBox="1">
            <a:spLocks noChangeArrowheads="1"/>
          </p:cNvSpPr>
          <p:nvPr/>
        </p:nvSpPr>
        <p:spPr bwMode="auto">
          <a:xfrm>
            <a:off x="2216150" y="5310188"/>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list2</a:t>
            </a:r>
          </a:p>
        </p:txBody>
      </p:sp>
      <p:sp>
        <p:nvSpPr>
          <p:cNvPr id="85029" name="Rectangle 40"/>
          <p:cNvSpPr>
            <a:spLocks noChangeArrowheads="1"/>
          </p:cNvSpPr>
          <p:nvPr/>
        </p:nvSpPr>
        <p:spPr bwMode="auto">
          <a:xfrm>
            <a:off x="2868613" y="5426076"/>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0" name="Rectangle 41"/>
          <p:cNvSpPr>
            <a:spLocks noChangeArrowheads="1"/>
          </p:cNvSpPr>
          <p:nvPr/>
        </p:nvSpPr>
        <p:spPr bwMode="auto">
          <a:xfrm>
            <a:off x="3905251" y="5926139"/>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1" name="Line 42"/>
          <p:cNvSpPr>
            <a:spLocks noChangeShapeType="1"/>
          </p:cNvSpPr>
          <p:nvPr/>
        </p:nvSpPr>
        <p:spPr bwMode="auto">
          <a:xfrm flipV="1">
            <a:off x="4213225" y="5848350"/>
            <a:ext cx="806450" cy="192088"/>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2" name="Rectangle 43"/>
          <p:cNvSpPr>
            <a:spLocks noChangeArrowheads="1"/>
          </p:cNvSpPr>
          <p:nvPr/>
        </p:nvSpPr>
        <p:spPr bwMode="auto">
          <a:xfrm>
            <a:off x="4443413" y="5041901"/>
            <a:ext cx="498475" cy="2317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5033" name="Line 44"/>
          <p:cNvSpPr>
            <a:spLocks noChangeShapeType="1"/>
          </p:cNvSpPr>
          <p:nvPr/>
        </p:nvSpPr>
        <p:spPr bwMode="auto">
          <a:xfrm flipV="1">
            <a:off x="4751387" y="4927600"/>
            <a:ext cx="306388" cy="22860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34" name="Rectangle 45"/>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85035" name="Line 38"/>
          <p:cNvSpPr>
            <a:spLocks noChangeShapeType="1"/>
          </p:cNvSpPr>
          <p:nvPr/>
        </p:nvSpPr>
        <p:spPr bwMode="auto">
          <a:xfrm flipH="1" flipV="1">
            <a:off x="3175001" y="5580064"/>
            <a:ext cx="960437" cy="498475"/>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08027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normAutofit/>
          </a:bodyPr>
          <a:lstStyle/>
          <a:p>
            <a:r>
              <a:rPr lang="en-US" altLang="en-US"/>
              <a:t>Problem: </a:t>
            </a:r>
            <a:r>
              <a:rPr lang="en-US" altLang="en-US" sz="3700"/>
              <a:t>Counting Occurrence of Each Letter</a:t>
            </a:r>
            <a:endParaRPr lang="en-US" altLang="en-US" sz="3700">
              <a:solidFill>
                <a:schemeClr val="tx1"/>
              </a:solidFill>
              <a:latin typeface="Book Antiqua" panose="02040602050305030304" pitchFamily="18" charset="0"/>
              <a:hlinkClick r:id="rId2" action="ppaction://program"/>
            </a:endParaRPr>
          </a:p>
        </p:txBody>
      </p:sp>
      <p:sp>
        <p:nvSpPr>
          <p:cNvPr id="86020" name="Rectangle 3"/>
          <p:cNvSpPr>
            <a:spLocks noGrp="1" noChangeArrowheads="1"/>
          </p:cNvSpPr>
          <p:nvPr>
            <p:ph idx="1"/>
          </p:nvPr>
        </p:nvSpPr>
        <p:spPr/>
        <p:txBody>
          <a:bodyPr/>
          <a:lstStyle/>
          <a:p>
            <a:r>
              <a:rPr lang="en-US" altLang="en-US" sz="2300">
                <a:cs typeface="Times New Roman" panose="02020603050405020304" pitchFamily="18" charset="0"/>
              </a:rPr>
              <a:t>Generate 100 lowercase letters randomly and assign to an array of characters.</a:t>
            </a:r>
          </a:p>
          <a:p>
            <a:r>
              <a:rPr lang="en-US" altLang="en-US" sz="2300">
                <a:cs typeface="Times New Roman" panose="02020603050405020304" pitchFamily="18" charset="0"/>
              </a:rPr>
              <a:t>Count the occurrence of each letter in the array.</a:t>
            </a:r>
            <a:r>
              <a:rPr lang="en-US" altLang="en-US" sz="2300"/>
              <a:t> </a:t>
            </a:r>
          </a:p>
        </p:txBody>
      </p:sp>
      <p:sp>
        <p:nvSpPr>
          <p:cNvPr id="8601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C409F0-84EC-47DE-B0E8-88D3D4EBF9C5}" type="slidenum">
              <a:rPr lang="en-US" altLang="en-US" sz="1400"/>
              <a:pPr/>
              <a:t>82</a:t>
            </a:fld>
            <a:endParaRPr lang="en-US" altLang="en-US" sz="1400"/>
          </a:p>
        </p:txBody>
      </p:sp>
      <p:sp>
        <p:nvSpPr>
          <p:cNvPr id="315396" name="AutoShape 4">
            <a:hlinkClick r:id="" action="ppaction://noaction" highlightClick="1"/>
          </p:cNvPr>
          <p:cNvSpPr>
            <a:spLocks noChangeArrowheads="1"/>
          </p:cNvSpPr>
          <p:nvPr/>
        </p:nvSpPr>
        <p:spPr bwMode="auto">
          <a:xfrm>
            <a:off x="2665412" y="5791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CountLettersInArray</a:t>
            </a:r>
            <a:endParaRPr lang="en-US">
              <a:solidFill>
                <a:schemeClr val="accent1"/>
              </a:solidFill>
            </a:endParaRPr>
          </a:p>
        </p:txBody>
      </p:sp>
      <p:sp>
        <p:nvSpPr>
          <p:cNvPr id="86022" name="AutoShape 5">
            <a:hlinkClick r:id="rId4" action="ppaction://program" highlightClick="1"/>
          </p:cNvPr>
          <p:cNvSpPr>
            <a:spLocks noChangeArrowheads="1"/>
          </p:cNvSpPr>
          <p:nvPr/>
        </p:nvSpPr>
        <p:spPr bwMode="auto">
          <a:xfrm>
            <a:off x="6170612" y="57912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86023" name="Rectangle 6"/>
          <p:cNvSpPr>
            <a:spLocks noChangeArrowheads="1"/>
          </p:cNvSpPr>
          <p:nvPr/>
        </p:nvSpPr>
        <p:spPr bwMode="auto">
          <a:xfrm>
            <a:off x="2055812" y="1828800"/>
            <a:ext cx="8077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Clr>
                <a:schemeClr val="tx2"/>
              </a:buClr>
              <a:buSzPct val="75000"/>
              <a:buFont typeface="Monotype Sorts" pitchFamily="2" charset="2"/>
              <a:buNone/>
            </a:pPr>
            <a:endParaRPr lang="en-US" altLang="en-US" sz="2700">
              <a:cs typeface="Times New Roman" panose="02020603050405020304" pitchFamily="18" charset="0"/>
            </a:endParaRPr>
          </a:p>
        </p:txBody>
      </p:sp>
      <p:sp>
        <p:nvSpPr>
          <p:cNvPr id="86024" name="Rectangle 7"/>
          <p:cNvSpPr>
            <a:spLocks noChangeArrowheads="1"/>
          </p:cNvSpPr>
          <p:nvPr/>
        </p:nvSpPr>
        <p:spPr bwMode="auto">
          <a:xfrm>
            <a:off x="3836987" y="25431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6025" name="AutoShape 10">
            <a:hlinkClick r:id="rId5" highlightClick="1"/>
          </p:cNvPr>
          <p:cNvSpPr>
            <a:spLocks noChangeArrowheads="1"/>
          </p:cNvSpPr>
          <p:nvPr/>
        </p:nvSpPr>
        <p:spPr bwMode="auto">
          <a:xfrm>
            <a:off x="2062163" y="577215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8602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2162" y="3097435"/>
            <a:ext cx="8212138" cy="25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91949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A8C9AE-5A18-4C4C-BC40-32BEA5899C78}" type="slidenum">
              <a:rPr lang="en-US" altLang="en-US" sz="1400"/>
              <a:pPr/>
              <a:t>83</a:t>
            </a:fld>
            <a:endParaRPr lang="en-US" altLang="en-US" sz="1400"/>
          </a:p>
        </p:txBody>
      </p:sp>
      <p:sp>
        <p:nvSpPr>
          <p:cNvPr id="87043" name="Rectangle 2"/>
          <p:cNvSpPr>
            <a:spLocks noGrp="1" noChangeArrowheads="1"/>
          </p:cNvSpPr>
          <p:nvPr>
            <p:ph type="title"/>
          </p:nvPr>
        </p:nvSpPr>
        <p:spPr>
          <a:xfrm>
            <a:off x="2284412" y="152400"/>
            <a:ext cx="7772400" cy="838200"/>
          </a:xfrm>
        </p:spPr>
        <p:txBody>
          <a:bodyPr/>
          <a:lstStyle/>
          <a:p>
            <a:r>
              <a:rPr lang="en-US" altLang="en-US" smtClean="0"/>
              <a:t>Searching Arrays</a:t>
            </a:r>
            <a:endParaRPr lang="en-US" altLang="en-US" u="sng" smtClean="0">
              <a:latin typeface="Book Antiqua" panose="02040602050305030304" pitchFamily="18" charset="0"/>
              <a:hlinkClick r:id="rId3" action="ppaction://program"/>
            </a:endParaRPr>
          </a:p>
        </p:txBody>
      </p:sp>
      <p:sp>
        <p:nvSpPr>
          <p:cNvPr id="87044" name="Rectangle 6"/>
          <p:cNvSpPr>
            <a:spLocks noChangeArrowheads="1"/>
          </p:cNvSpPr>
          <p:nvPr/>
        </p:nvSpPr>
        <p:spPr bwMode="auto">
          <a:xfrm>
            <a:off x="1522413" y="2585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7045" name="Object 5"/>
          <p:cNvGraphicFramePr>
            <a:graphicFrameLocks noChangeAspect="1"/>
          </p:cNvGraphicFramePr>
          <p:nvPr/>
        </p:nvGraphicFramePr>
        <p:xfrm>
          <a:off x="1522412" y="4043363"/>
          <a:ext cx="9290050" cy="2379662"/>
        </p:xfrm>
        <a:graphic>
          <a:graphicData uri="http://schemas.openxmlformats.org/presentationml/2006/ole">
            <mc:AlternateContent xmlns:mc="http://schemas.openxmlformats.org/markup-compatibility/2006">
              <mc:Choice xmlns:v="urn:schemas-microsoft-com:vml" Requires="v">
                <p:oleObj spid="_x0000_s116755" name="Picture" r:id="rId4" imgW="4800600" imgH="1219200" progId="Word.Picture.8">
                  <p:embed/>
                </p:oleObj>
              </mc:Choice>
              <mc:Fallback>
                <p:oleObj name="Picture" r:id="rId4" imgW="4800600" imgH="1219200" progId="Word.Picture.8">
                  <p:embed/>
                  <p:pic>
                    <p:nvPicPr>
                      <p:cNvPr id="870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412" y="4043363"/>
                        <a:ext cx="929005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6" name="Rectangle 7"/>
          <p:cNvSpPr>
            <a:spLocks noGrp="1" noChangeArrowheads="1"/>
          </p:cNvSpPr>
          <p:nvPr>
            <p:ph type="body" idx="1"/>
          </p:nvPr>
        </p:nvSpPr>
        <p:spPr>
          <a:xfrm>
            <a:off x="1674812" y="1066800"/>
            <a:ext cx="8839200" cy="2971800"/>
          </a:xfrm>
          <a:noFill/>
        </p:spPr>
        <p:txBody>
          <a:bodyPr>
            <a:normAutofit lnSpcReduction="10000"/>
          </a:bodyPr>
          <a:lstStyle/>
          <a:p>
            <a:pPr marL="0" indent="0">
              <a:buNone/>
            </a:pPr>
            <a:r>
              <a:rPr lang="en-US" altLang="en-US" sz="2800"/>
              <a:t>Searching is the process of looking for a specific element in an array; for example, discovering whether a certain score is included in a list of scores. Searching is a common task in computer programming. There are many algorithms and data structures devoted to searching. In this section, two commonly used approaches are discussed, </a:t>
            </a:r>
            <a:r>
              <a:rPr lang="en-US" altLang="en-US" sz="2800" i="1"/>
              <a:t>linear search</a:t>
            </a:r>
            <a:r>
              <a:rPr lang="en-US" altLang="en-US" sz="2800"/>
              <a:t> and </a:t>
            </a:r>
            <a:r>
              <a:rPr lang="en-US" altLang="en-US" sz="2800" i="1"/>
              <a:t>binary search</a:t>
            </a:r>
            <a:r>
              <a:rPr lang="en-US" altLang="en-US" sz="2800"/>
              <a:t>. </a:t>
            </a:r>
          </a:p>
        </p:txBody>
      </p:sp>
    </p:spTree>
    <p:extLst>
      <p:ext uri="{BB962C8B-B14F-4D97-AF65-F5344CB8AC3E}">
        <p14:creationId xmlns:p14="http://schemas.microsoft.com/office/powerpoint/2010/main" val="3542187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en-US" altLang="en-US" smtClean="0"/>
              <a:t>Linear Search</a:t>
            </a:r>
            <a:endParaRPr lang="en-US" altLang="en-US" u="sng" smtClean="0">
              <a:latin typeface="Book Antiqua" panose="02040602050305030304" pitchFamily="18" charset="0"/>
              <a:hlinkClick r:id="rId2" action="ppaction://program"/>
            </a:endParaRPr>
          </a:p>
        </p:txBody>
      </p:sp>
      <p:sp>
        <p:nvSpPr>
          <p:cNvPr id="88068" name="Rectangle 3"/>
          <p:cNvSpPr>
            <a:spLocks noGrp="1" noChangeArrowheads="1"/>
          </p:cNvSpPr>
          <p:nvPr>
            <p:ph idx="1"/>
          </p:nvPr>
        </p:nvSpPr>
        <p:spPr/>
        <p:txBody>
          <a:bodyPr/>
          <a:lstStyle/>
          <a:p>
            <a:pPr marL="0" indent="0">
              <a:buNone/>
            </a:pPr>
            <a:r>
              <a:rPr lang="en-US" altLang="en-US" smtClean="0">
                <a:cs typeface="Times New Roman" panose="02020603050405020304" pitchFamily="18" charset="0"/>
              </a:rPr>
              <a:t>The linear search approach compares the key element, </a:t>
            </a:r>
            <a:r>
              <a:rPr lang="en-US" altLang="en-US" u="sng" smtClean="0">
                <a:cs typeface="Times New Roman" panose="02020603050405020304" pitchFamily="18" charset="0"/>
              </a:rPr>
              <a:t>key</a:t>
            </a:r>
            <a:r>
              <a:rPr lang="en-US" altLang="en-US" smtClean="0">
                <a:cs typeface="Times New Roman" panose="02020603050405020304" pitchFamily="18" charset="0"/>
              </a:rPr>
              <a:t>, </a:t>
            </a:r>
            <a:r>
              <a:rPr lang="en-US" altLang="en-US" i="1" smtClean="0">
                <a:cs typeface="Times New Roman" panose="02020603050405020304" pitchFamily="18" charset="0"/>
              </a:rPr>
              <a:t>sequentially</a:t>
            </a:r>
            <a:r>
              <a:rPr lang="en-US" altLang="en-US" smtClean="0">
                <a:cs typeface="Times New Roman" panose="02020603050405020304" pitchFamily="18" charset="0"/>
              </a:rPr>
              <a:t> with each element in the array </a:t>
            </a:r>
            <a:r>
              <a:rPr lang="en-US" altLang="en-US" u="sng" smtClean="0">
                <a:cs typeface="Times New Roman" panose="02020603050405020304" pitchFamily="18" charset="0"/>
              </a:rPr>
              <a:t>list</a:t>
            </a:r>
            <a:r>
              <a:rPr lang="en-US" altLang="en-US" smtClean="0">
                <a:cs typeface="Times New Roman" panose="02020603050405020304" pitchFamily="18" charset="0"/>
              </a:rPr>
              <a:t>. The method continues to do so until the key matches an element in the list or the list is exhausted without a match being found. If a match is made, the linear search returns the index of the element in the array that matches the key. If no match is found, the search returns </a:t>
            </a:r>
            <a:r>
              <a:rPr lang="en-US" altLang="en-US" u="sng" smtClean="0">
                <a:cs typeface="Times New Roman" panose="02020603050405020304" pitchFamily="18" charset="0"/>
              </a:rPr>
              <a:t>-1</a:t>
            </a:r>
            <a:r>
              <a:rPr lang="en-US" altLang="en-US" smtClean="0">
                <a:cs typeface="Times New Roman" panose="02020603050405020304" pitchFamily="18" charset="0"/>
              </a:rPr>
              <a:t>. </a:t>
            </a:r>
          </a:p>
        </p:txBody>
      </p:sp>
      <p:sp>
        <p:nvSpPr>
          <p:cNvPr id="8806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5E9EFE-437B-4759-BB8B-ACCEAFAB33B6}" type="slidenum">
              <a:rPr lang="en-US" altLang="en-US" sz="1400"/>
              <a:pPr/>
              <a:t>84</a:t>
            </a:fld>
            <a:endParaRPr lang="en-US" altLang="en-US" sz="1400"/>
          </a:p>
        </p:txBody>
      </p:sp>
    </p:spTree>
    <p:extLst>
      <p:ext uri="{BB962C8B-B14F-4D97-AF65-F5344CB8AC3E}">
        <p14:creationId xmlns:p14="http://schemas.microsoft.com/office/powerpoint/2010/main" val="2624987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7"/>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F4DC42-222C-4C48-8BC7-0419C3A17684}" type="slidenum">
              <a:rPr lang="en-US" altLang="en-US" sz="1400"/>
              <a:pPr/>
              <a:t>85</a:t>
            </a:fld>
            <a:endParaRPr lang="en-US" altLang="en-US" sz="1400"/>
          </a:p>
        </p:txBody>
      </p:sp>
      <p:sp>
        <p:nvSpPr>
          <p:cNvPr id="89091" name="Rectangle 2"/>
          <p:cNvSpPr>
            <a:spLocks noGrp="1" noChangeArrowheads="1"/>
          </p:cNvSpPr>
          <p:nvPr>
            <p:ph type="title" sz="quarter"/>
          </p:nvPr>
        </p:nvSpPr>
        <p:spPr>
          <a:xfrm>
            <a:off x="2208212" y="285750"/>
            <a:ext cx="7772400" cy="685800"/>
          </a:xfrm>
        </p:spPr>
        <p:txBody>
          <a:bodyPr/>
          <a:lstStyle/>
          <a:p>
            <a:r>
              <a:rPr lang="en-US" altLang="en-US"/>
              <a:t>Linear Search Animation</a:t>
            </a:r>
          </a:p>
        </p:txBody>
      </p:sp>
      <p:graphicFrame>
        <p:nvGraphicFramePr>
          <p:cNvPr id="385027" name="Group 3"/>
          <p:cNvGraphicFramePr>
            <a:graphicFrameLocks noGrp="1"/>
          </p:cNvGraphicFramePr>
          <p:nvPr/>
        </p:nvGraphicFramePr>
        <p:xfrm>
          <a:off x="3406775" y="1662114"/>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47" name="Group 23"/>
          <p:cNvGraphicFramePr>
            <a:graphicFrameLocks noGrp="1"/>
          </p:cNvGraphicFramePr>
          <p:nvPr/>
        </p:nvGraphicFramePr>
        <p:xfrm>
          <a:off x="3406775" y="2408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67" name="Group 43"/>
          <p:cNvGraphicFramePr>
            <a:graphicFrameLocks noGrp="1"/>
          </p:cNvGraphicFramePr>
          <p:nvPr/>
        </p:nvGraphicFramePr>
        <p:xfrm>
          <a:off x="3406775" y="31702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087" name="Group 63"/>
          <p:cNvGraphicFramePr>
            <a:graphicFrameLocks noGrp="1"/>
          </p:cNvGraphicFramePr>
          <p:nvPr/>
        </p:nvGraphicFramePr>
        <p:xfrm>
          <a:off x="3406775" y="48466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07" name="Group 83"/>
          <p:cNvGraphicFramePr>
            <a:graphicFrameLocks noGrp="1"/>
          </p:cNvGraphicFramePr>
          <p:nvPr/>
        </p:nvGraphicFramePr>
        <p:xfrm>
          <a:off x="3406775" y="56848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85127" name="Group 103"/>
          <p:cNvGraphicFramePr>
            <a:graphicFrameLocks noGrp="1"/>
          </p:cNvGraphicFramePr>
          <p:nvPr/>
        </p:nvGraphicFramePr>
        <p:xfrm>
          <a:off x="3406775" y="400843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5147" name="Rectangle 123"/>
          <p:cNvSpPr>
            <a:spLocks noChangeArrowheads="1"/>
          </p:cNvSpPr>
          <p:nvPr/>
        </p:nvSpPr>
        <p:spPr bwMode="auto">
          <a:xfrm>
            <a:off x="2339975" y="1646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48" name="Rectangle 124"/>
          <p:cNvSpPr>
            <a:spLocks noChangeArrowheads="1"/>
          </p:cNvSpPr>
          <p:nvPr/>
        </p:nvSpPr>
        <p:spPr bwMode="auto">
          <a:xfrm>
            <a:off x="2339975" y="2408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49" name="Rectangle 125"/>
          <p:cNvSpPr>
            <a:spLocks noChangeArrowheads="1"/>
          </p:cNvSpPr>
          <p:nvPr/>
        </p:nvSpPr>
        <p:spPr bwMode="auto">
          <a:xfrm>
            <a:off x="2339975" y="31702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50" name="Rectangle 126"/>
          <p:cNvSpPr>
            <a:spLocks noChangeArrowheads="1"/>
          </p:cNvSpPr>
          <p:nvPr/>
        </p:nvSpPr>
        <p:spPr bwMode="auto">
          <a:xfrm>
            <a:off x="2339975" y="40084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51" name="Rectangle 127"/>
          <p:cNvSpPr>
            <a:spLocks noChangeArrowheads="1"/>
          </p:cNvSpPr>
          <p:nvPr/>
        </p:nvSpPr>
        <p:spPr bwMode="auto">
          <a:xfrm>
            <a:off x="2339975" y="484663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385152" name="Rectangle 128"/>
          <p:cNvSpPr>
            <a:spLocks noChangeArrowheads="1"/>
          </p:cNvSpPr>
          <p:nvPr/>
        </p:nvSpPr>
        <p:spPr bwMode="auto">
          <a:xfrm>
            <a:off x="2339975" y="568483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3</a:t>
            </a:r>
          </a:p>
        </p:txBody>
      </p:sp>
      <p:sp>
        <p:nvSpPr>
          <p:cNvPr id="89218" name="Rectangle 130"/>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89219" name="Text Box 131"/>
          <p:cNvSpPr txBox="1">
            <a:spLocks noChangeArrowheads="1"/>
          </p:cNvSpPr>
          <p:nvPr/>
        </p:nvSpPr>
        <p:spPr bwMode="auto">
          <a:xfrm>
            <a:off x="2216151" y="112395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p>
        </p:txBody>
      </p:sp>
      <p:sp>
        <p:nvSpPr>
          <p:cNvPr id="89220" name="Text Box 132"/>
          <p:cNvSpPr txBox="1">
            <a:spLocks noChangeArrowheads="1"/>
          </p:cNvSpPr>
          <p:nvPr/>
        </p:nvSpPr>
        <p:spPr bwMode="auto">
          <a:xfrm>
            <a:off x="3790950" y="112395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Tree>
    <p:extLst>
      <p:ext uri="{BB962C8B-B14F-4D97-AF65-F5344CB8AC3E}">
        <p14:creationId xmlns:p14="http://schemas.microsoft.com/office/powerpoint/2010/main" val="680634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51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50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5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51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51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50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515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5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5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147" grpId="0" animBg="1"/>
      <p:bldP spid="385148" grpId="0" animBg="1"/>
      <p:bldP spid="385149" grpId="0" animBg="1"/>
      <p:bldP spid="385150" grpId="0" animBg="1"/>
      <p:bldP spid="385151" grpId="0" animBg="1"/>
      <p:bldP spid="38515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F901D8-79CA-4BE9-BCD9-1F3BB75F48C0}" type="slidenum">
              <a:rPr lang="en-US" altLang="en-US" sz="1400"/>
              <a:pPr/>
              <a:t>86</a:t>
            </a:fld>
            <a:endParaRPr lang="en-US" altLang="en-US" sz="1400"/>
          </a:p>
        </p:txBody>
      </p:sp>
      <p:sp>
        <p:nvSpPr>
          <p:cNvPr id="90115"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0116"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http://www.cs.armstrong.edu/liang/animation/web/LinearSearch.html</a:t>
            </a:r>
          </a:p>
        </p:txBody>
      </p:sp>
      <p:sp>
        <p:nvSpPr>
          <p:cNvPr id="90117"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Linear Search Animation</a:t>
            </a:r>
            <a:endParaRPr lang="en-US" altLang="en-US" sz="3200">
              <a:solidFill>
                <a:schemeClr val="tx1"/>
              </a:solidFill>
              <a:latin typeface="Book Antiqua" panose="02040602050305030304" pitchFamily="18" charset="0"/>
              <a:hlinkClick r:id="rId2" action="ppaction://program"/>
            </a:endParaRPr>
          </a:p>
        </p:txBody>
      </p:sp>
      <p:sp>
        <p:nvSpPr>
          <p:cNvPr id="90118"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0119" name="Rectangle 6"/>
          <p:cNvSpPr>
            <a:spLocks noChangeArrowheads="1"/>
          </p:cNvSpPr>
          <p:nvPr/>
        </p:nvSpPr>
        <p:spPr bwMode="auto">
          <a:xfrm>
            <a:off x="1522413"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0120" name="Rectangle 8"/>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pic>
        <p:nvPicPr>
          <p:cNvPr id="901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6" y="2281239"/>
            <a:ext cx="44481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990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A7C2A6-5A1D-4328-B951-31A10AB28873}" type="slidenum">
              <a:rPr lang="en-US" altLang="en-US" sz="1400"/>
              <a:pPr/>
              <a:t>87</a:t>
            </a:fld>
            <a:endParaRPr lang="en-US" altLang="en-US" sz="1400"/>
          </a:p>
        </p:txBody>
      </p:sp>
      <p:sp>
        <p:nvSpPr>
          <p:cNvPr id="91139" name="Rectangle 2"/>
          <p:cNvSpPr>
            <a:spLocks noGrp="1" noChangeArrowheads="1"/>
          </p:cNvSpPr>
          <p:nvPr>
            <p:ph type="title"/>
          </p:nvPr>
        </p:nvSpPr>
        <p:spPr>
          <a:xfrm>
            <a:off x="2208212" y="304800"/>
            <a:ext cx="7772400" cy="609600"/>
          </a:xfrm>
        </p:spPr>
        <p:txBody>
          <a:bodyPr>
            <a:normAutofit fontScale="90000"/>
          </a:bodyPr>
          <a:lstStyle/>
          <a:p>
            <a:r>
              <a:rPr lang="en-US" altLang="en-US" smtClean="0"/>
              <a:t>From Idea to Solution</a:t>
            </a:r>
            <a:endParaRPr lang="en-US" altLang="en-US" u="sng" smtClean="0">
              <a:latin typeface="Book Antiqua" panose="02040602050305030304" pitchFamily="18" charset="0"/>
              <a:hlinkClick r:id="rId2" action="ppaction://program"/>
            </a:endParaRPr>
          </a:p>
        </p:txBody>
      </p:sp>
      <p:sp>
        <p:nvSpPr>
          <p:cNvPr id="94212" name="Rectangle 3"/>
          <p:cNvSpPr>
            <a:spLocks noGrp="1" noChangeArrowheads="1"/>
          </p:cNvSpPr>
          <p:nvPr>
            <p:ph type="body" idx="1"/>
          </p:nvPr>
        </p:nvSpPr>
        <p:spPr>
          <a:xfrm>
            <a:off x="1751012" y="1143000"/>
            <a:ext cx="8534400" cy="2590800"/>
          </a:xfrm>
        </p:spPr>
        <p:txBody>
          <a:bodyPr>
            <a:normAutofit fontScale="70000" lnSpcReduction="20000"/>
          </a:bodyPr>
          <a:lstStyle/>
          <a:p>
            <a:pPr marL="0" indent="0">
              <a:buNone/>
              <a:defRPr/>
            </a:pPr>
            <a:r>
              <a:rPr lang="en-US" sz="2000" b="1" dirty="0">
                <a:solidFill>
                  <a:schemeClr val="accent4">
                    <a:lumMod val="50000"/>
                  </a:schemeClr>
                </a:solidFill>
                <a:latin typeface="Courier New" pitchFamily="49" charset="0"/>
                <a:cs typeface="Courier New" pitchFamily="49" charset="0"/>
              </a:rPr>
              <a:t>/** The method for finding a key in the list */</a:t>
            </a:r>
            <a:endParaRPr lang="en-US" sz="2000" b="1" dirty="0">
              <a:solidFill>
                <a:schemeClr val="accent4">
                  <a:lumMod val="50000"/>
                </a:schemeClr>
              </a:solidFill>
              <a:latin typeface="Courier"/>
              <a:cs typeface="Times New Roman" pitchFamily="18" charset="0"/>
            </a:endParaRPr>
          </a:p>
          <a:p>
            <a:pPr marL="0" indent="0">
              <a:buNone/>
              <a:defRPr/>
            </a:pPr>
            <a:r>
              <a:rPr lang="en-US" sz="2000" b="1" dirty="0">
                <a:solidFill>
                  <a:schemeClr val="accent4">
                    <a:lumMod val="50000"/>
                  </a:schemeClr>
                </a:solidFill>
                <a:latin typeface="Courier New" pitchFamily="49" charset="0"/>
                <a:cs typeface="Courier New" pitchFamily="49" charset="0"/>
              </a:rPr>
              <a:t>public static </a:t>
            </a: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a:t>
            </a:r>
            <a:r>
              <a:rPr lang="en-US" sz="2000" b="1" dirty="0" err="1">
                <a:solidFill>
                  <a:schemeClr val="accent4">
                    <a:lumMod val="50000"/>
                  </a:schemeClr>
                </a:solidFill>
                <a:latin typeface="Courier New" pitchFamily="49" charset="0"/>
                <a:cs typeface="Courier New" pitchFamily="49" charset="0"/>
              </a:rPr>
              <a:t>linearSearch</a:t>
            </a:r>
            <a:r>
              <a:rPr lang="en-US" sz="2000" b="1" dirty="0">
                <a:solidFill>
                  <a:schemeClr val="accent4">
                    <a:lumMod val="50000"/>
                  </a:schemeClr>
                </a:solidFill>
                <a:latin typeface="Courier New" pitchFamily="49" charset="0"/>
                <a:cs typeface="Courier New" pitchFamily="49" charset="0"/>
              </a:rPr>
              <a:t>(</a:t>
            </a: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list, </a:t>
            </a: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key) {</a:t>
            </a:r>
            <a:endParaRPr lang="en-US" sz="2000" b="1" dirty="0">
              <a:solidFill>
                <a:schemeClr val="accent4">
                  <a:lumMod val="50000"/>
                </a:schemeClr>
              </a:solidFill>
              <a:latin typeface="Courier"/>
              <a:cs typeface="Times New Roman" pitchFamily="18" charset="0"/>
            </a:endParaRPr>
          </a:p>
          <a:p>
            <a:pPr marL="0" indent="0">
              <a:buNone/>
              <a:defRPr/>
            </a:pPr>
            <a:r>
              <a:rPr lang="en-US" sz="2000" b="1" dirty="0">
                <a:solidFill>
                  <a:schemeClr val="accent4">
                    <a:lumMod val="50000"/>
                  </a:schemeClr>
                </a:solidFill>
                <a:latin typeface="Courier New" pitchFamily="49" charset="0"/>
                <a:cs typeface="Courier New" pitchFamily="49" charset="0"/>
              </a:rPr>
              <a:t>  for (</a:t>
            </a: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a:t>
            </a:r>
            <a:r>
              <a:rPr lang="en-US" sz="2000" b="1" dirty="0" err="1">
                <a:solidFill>
                  <a:schemeClr val="accent4">
                    <a:lumMod val="50000"/>
                  </a:schemeClr>
                </a:solidFill>
                <a:latin typeface="Courier New" pitchFamily="49" charset="0"/>
                <a:cs typeface="Courier New" pitchFamily="49" charset="0"/>
              </a:rPr>
              <a:t>i</a:t>
            </a:r>
            <a:r>
              <a:rPr lang="en-US" sz="2000" b="1" dirty="0">
                <a:solidFill>
                  <a:schemeClr val="accent4">
                    <a:lumMod val="50000"/>
                  </a:schemeClr>
                </a:solidFill>
                <a:latin typeface="Courier New" pitchFamily="49" charset="0"/>
                <a:cs typeface="Courier New" pitchFamily="49" charset="0"/>
              </a:rPr>
              <a:t> = 0; </a:t>
            </a:r>
            <a:r>
              <a:rPr lang="en-US" sz="2000" b="1" dirty="0" err="1">
                <a:solidFill>
                  <a:schemeClr val="accent4">
                    <a:lumMod val="50000"/>
                  </a:schemeClr>
                </a:solidFill>
                <a:latin typeface="Courier New" pitchFamily="49" charset="0"/>
                <a:cs typeface="Courier New" pitchFamily="49" charset="0"/>
              </a:rPr>
              <a:t>i</a:t>
            </a:r>
            <a:r>
              <a:rPr lang="en-US" sz="2000" b="1" dirty="0">
                <a:solidFill>
                  <a:schemeClr val="accent4">
                    <a:lumMod val="50000"/>
                  </a:schemeClr>
                </a:solidFill>
                <a:latin typeface="Courier New" pitchFamily="49" charset="0"/>
                <a:cs typeface="Courier New" pitchFamily="49" charset="0"/>
              </a:rPr>
              <a:t> &lt; </a:t>
            </a:r>
            <a:r>
              <a:rPr lang="en-US" sz="2000" b="1" dirty="0" err="1">
                <a:solidFill>
                  <a:schemeClr val="accent4">
                    <a:lumMod val="50000"/>
                  </a:schemeClr>
                </a:solidFill>
                <a:latin typeface="Courier New" pitchFamily="49" charset="0"/>
                <a:cs typeface="Courier New" pitchFamily="49" charset="0"/>
              </a:rPr>
              <a:t>list.length</a:t>
            </a:r>
            <a:r>
              <a:rPr lang="en-US" sz="2000" b="1" dirty="0">
                <a:solidFill>
                  <a:schemeClr val="accent4">
                    <a:lumMod val="50000"/>
                  </a:schemeClr>
                </a:solidFill>
                <a:latin typeface="Courier New" pitchFamily="49" charset="0"/>
                <a:cs typeface="Courier New" pitchFamily="49" charset="0"/>
              </a:rPr>
              <a:t>; </a:t>
            </a:r>
            <a:r>
              <a:rPr lang="en-US" sz="2000" b="1" dirty="0" err="1">
                <a:solidFill>
                  <a:schemeClr val="accent4">
                    <a:lumMod val="50000"/>
                  </a:schemeClr>
                </a:solidFill>
                <a:latin typeface="Courier New" pitchFamily="49" charset="0"/>
                <a:cs typeface="Courier New" pitchFamily="49" charset="0"/>
              </a:rPr>
              <a:t>i</a:t>
            </a:r>
            <a:r>
              <a:rPr lang="en-US" sz="2000" b="1" dirty="0">
                <a:solidFill>
                  <a:schemeClr val="accent4">
                    <a:lumMod val="50000"/>
                  </a:schemeClr>
                </a:solidFill>
                <a:latin typeface="Courier New" pitchFamily="49" charset="0"/>
                <a:cs typeface="Courier New" pitchFamily="49" charset="0"/>
              </a:rPr>
              <a:t>++)</a:t>
            </a:r>
            <a:endParaRPr lang="en-US" sz="2000" b="1" dirty="0">
              <a:solidFill>
                <a:schemeClr val="accent4">
                  <a:lumMod val="50000"/>
                </a:schemeClr>
              </a:solidFill>
              <a:latin typeface="Courier"/>
              <a:cs typeface="Times New Roman" pitchFamily="18" charset="0"/>
            </a:endParaRPr>
          </a:p>
          <a:p>
            <a:pPr marL="0" indent="0">
              <a:buNone/>
              <a:defRPr/>
            </a:pPr>
            <a:r>
              <a:rPr lang="en-US" sz="2000" b="1" dirty="0">
                <a:solidFill>
                  <a:schemeClr val="accent4">
                    <a:lumMod val="50000"/>
                  </a:schemeClr>
                </a:solidFill>
                <a:latin typeface="Courier New" pitchFamily="49" charset="0"/>
                <a:cs typeface="Courier New" pitchFamily="49" charset="0"/>
              </a:rPr>
              <a:t>    if (key == list[</a:t>
            </a:r>
            <a:r>
              <a:rPr lang="en-US" sz="2000" b="1" dirty="0" err="1">
                <a:solidFill>
                  <a:schemeClr val="accent4">
                    <a:lumMod val="50000"/>
                  </a:schemeClr>
                </a:solidFill>
                <a:latin typeface="Courier New" pitchFamily="49" charset="0"/>
                <a:cs typeface="Courier New" pitchFamily="49" charset="0"/>
              </a:rPr>
              <a:t>i</a:t>
            </a:r>
            <a:r>
              <a:rPr lang="en-US" sz="2000" b="1" dirty="0">
                <a:solidFill>
                  <a:schemeClr val="accent4">
                    <a:lumMod val="50000"/>
                  </a:schemeClr>
                </a:solidFill>
                <a:latin typeface="Courier New" pitchFamily="49" charset="0"/>
                <a:cs typeface="Courier New" pitchFamily="49" charset="0"/>
              </a:rPr>
              <a:t>])</a:t>
            </a:r>
            <a:endParaRPr lang="en-US" sz="2000" b="1" dirty="0">
              <a:solidFill>
                <a:schemeClr val="accent4">
                  <a:lumMod val="50000"/>
                </a:schemeClr>
              </a:solidFill>
              <a:latin typeface="Courier"/>
              <a:cs typeface="Times New Roman" pitchFamily="18" charset="0"/>
            </a:endParaRPr>
          </a:p>
          <a:p>
            <a:pPr marL="0" indent="0">
              <a:buNone/>
              <a:defRPr/>
            </a:pPr>
            <a:r>
              <a:rPr lang="en-US" sz="2000" b="1" dirty="0">
                <a:solidFill>
                  <a:schemeClr val="accent4">
                    <a:lumMod val="50000"/>
                  </a:schemeClr>
                </a:solidFill>
                <a:latin typeface="Courier New" pitchFamily="49" charset="0"/>
                <a:cs typeface="Courier New" pitchFamily="49" charset="0"/>
              </a:rPr>
              <a:t>      return </a:t>
            </a:r>
            <a:r>
              <a:rPr lang="en-US" sz="2000" b="1" dirty="0" err="1">
                <a:solidFill>
                  <a:schemeClr val="accent4">
                    <a:lumMod val="50000"/>
                  </a:schemeClr>
                </a:solidFill>
                <a:latin typeface="Courier New" pitchFamily="49" charset="0"/>
                <a:cs typeface="Courier New" pitchFamily="49" charset="0"/>
              </a:rPr>
              <a:t>i</a:t>
            </a:r>
            <a:r>
              <a:rPr lang="en-US" sz="2000" b="1" dirty="0">
                <a:solidFill>
                  <a:schemeClr val="accent4">
                    <a:lumMod val="50000"/>
                  </a:schemeClr>
                </a:solidFill>
                <a:latin typeface="Courier New" pitchFamily="49" charset="0"/>
                <a:cs typeface="Courier New" pitchFamily="49" charset="0"/>
              </a:rPr>
              <a:t>;</a:t>
            </a:r>
            <a:endParaRPr lang="en-US" sz="2000" b="1" dirty="0">
              <a:solidFill>
                <a:schemeClr val="accent4">
                  <a:lumMod val="50000"/>
                </a:schemeClr>
              </a:solidFill>
              <a:latin typeface="Courier"/>
              <a:cs typeface="Times New Roman" pitchFamily="18" charset="0"/>
            </a:endParaRPr>
          </a:p>
          <a:p>
            <a:pPr marL="0" indent="0">
              <a:buNone/>
              <a:defRPr/>
            </a:pPr>
            <a:r>
              <a:rPr lang="en-US" sz="2000" b="1" dirty="0">
                <a:solidFill>
                  <a:schemeClr val="accent4">
                    <a:lumMod val="50000"/>
                  </a:schemeClr>
                </a:solidFill>
                <a:latin typeface="Courier New" pitchFamily="49" charset="0"/>
                <a:cs typeface="Courier New" pitchFamily="49" charset="0"/>
              </a:rPr>
              <a:t>  return -1;</a:t>
            </a:r>
            <a:endParaRPr lang="en-US" sz="2000" b="1" dirty="0">
              <a:solidFill>
                <a:schemeClr val="accent4">
                  <a:lumMod val="50000"/>
                </a:schemeClr>
              </a:solidFill>
              <a:latin typeface="Courier"/>
              <a:cs typeface="Times New Roman" pitchFamily="18" charset="0"/>
            </a:endParaRPr>
          </a:p>
          <a:p>
            <a:pPr marL="0" indent="0">
              <a:buNone/>
              <a:defRPr/>
            </a:pPr>
            <a:r>
              <a:rPr lang="en-US" sz="2000" b="1" dirty="0">
                <a:solidFill>
                  <a:schemeClr val="accent4">
                    <a:lumMod val="50000"/>
                  </a:schemeClr>
                </a:solidFill>
                <a:latin typeface="Courier New" pitchFamily="49" charset="0"/>
                <a:cs typeface="Courier New" pitchFamily="49" charset="0"/>
              </a:rPr>
              <a:t>}</a:t>
            </a:r>
            <a:endParaRPr lang="en-US" sz="2000" b="1" dirty="0">
              <a:solidFill>
                <a:schemeClr val="accent4">
                  <a:lumMod val="50000"/>
                </a:schemeClr>
              </a:solidFill>
            </a:endParaRPr>
          </a:p>
        </p:txBody>
      </p:sp>
      <p:sp>
        <p:nvSpPr>
          <p:cNvPr id="94213" name="Rectangle 7"/>
          <p:cNvSpPr>
            <a:spLocks noChangeArrowheads="1"/>
          </p:cNvSpPr>
          <p:nvPr/>
        </p:nvSpPr>
        <p:spPr bwMode="auto">
          <a:xfrm>
            <a:off x="1751012"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list = {1, 4, 4, 2, 5, -3, 6, 2};</a:t>
            </a:r>
            <a:endParaRPr lang="en-US" sz="2000" b="1" dirty="0">
              <a:solidFill>
                <a:schemeClr val="accent4">
                  <a:lumMod val="50000"/>
                </a:schemeClr>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a:t>
            </a:r>
            <a:r>
              <a:rPr lang="en-US" sz="2000" b="1" dirty="0" err="1">
                <a:solidFill>
                  <a:schemeClr val="accent4">
                    <a:lumMod val="50000"/>
                  </a:schemeClr>
                </a:solidFill>
                <a:latin typeface="Courier New" pitchFamily="49" charset="0"/>
                <a:cs typeface="Courier New" pitchFamily="49" charset="0"/>
              </a:rPr>
              <a:t>i</a:t>
            </a:r>
            <a:r>
              <a:rPr lang="en-US" sz="2000" b="1" dirty="0">
                <a:solidFill>
                  <a:schemeClr val="accent4">
                    <a:lumMod val="50000"/>
                  </a:schemeClr>
                </a:solidFill>
                <a:latin typeface="Courier New" pitchFamily="49" charset="0"/>
                <a:cs typeface="Courier New" pitchFamily="49" charset="0"/>
              </a:rPr>
              <a:t> = </a:t>
            </a:r>
            <a:r>
              <a:rPr lang="en-US" sz="2000" b="1" dirty="0" err="1">
                <a:solidFill>
                  <a:schemeClr val="accent4">
                    <a:lumMod val="50000"/>
                  </a:schemeClr>
                </a:solidFill>
                <a:latin typeface="Courier New" pitchFamily="49" charset="0"/>
                <a:cs typeface="Courier New" pitchFamily="49" charset="0"/>
              </a:rPr>
              <a:t>linearSearch</a:t>
            </a:r>
            <a:r>
              <a:rPr lang="en-US" sz="2000" b="1" dirty="0">
                <a:solidFill>
                  <a:schemeClr val="accent4">
                    <a:lumMod val="50000"/>
                  </a:schemeClr>
                </a:solidFill>
                <a:latin typeface="Courier New" pitchFamily="49" charset="0"/>
                <a:cs typeface="Courier New" pitchFamily="49" charset="0"/>
              </a:rPr>
              <a:t>(list, 4);  // returns 1</a:t>
            </a:r>
            <a:endParaRPr lang="en-US" sz="2000" b="1" dirty="0">
              <a:solidFill>
                <a:schemeClr val="accent4">
                  <a:lumMod val="50000"/>
                </a:schemeClr>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j = </a:t>
            </a:r>
            <a:r>
              <a:rPr lang="en-US" sz="2000" b="1" dirty="0" err="1">
                <a:solidFill>
                  <a:schemeClr val="accent4">
                    <a:lumMod val="50000"/>
                  </a:schemeClr>
                </a:solidFill>
                <a:latin typeface="Courier New" pitchFamily="49" charset="0"/>
                <a:cs typeface="Courier New" pitchFamily="49" charset="0"/>
              </a:rPr>
              <a:t>linearSearch</a:t>
            </a:r>
            <a:r>
              <a:rPr lang="en-US" sz="2000" b="1" dirty="0">
                <a:solidFill>
                  <a:schemeClr val="accent4">
                    <a:lumMod val="50000"/>
                  </a:schemeClr>
                </a:solidFill>
                <a:latin typeface="Courier New" pitchFamily="49" charset="0"/>
                <a:cs typeface="Courier New" pitchFamily="49" charset="0"/>
              </a:rPr>
              <a:t>(list, -4); // returns -1</a:t>
            </a:r>
            <a:endParaRPr lang="en-US" sz="2000" b="1" dirty="0">
              <a:solidFill>
                <a:schemeClr val="accent4">
                  <a:lumMod val="50000"/>
                </a:schemeClr>
              </a:solidFill>
              <a:latin typeface="Courier"/>
              <a:cs typeface="Times New Roman" pitchFamily="18" charset="0"/>
            </a:endParaRPr>
          </a:p>
          <a:p>
            <a:pPr>
              <a:spcBef>
                <a:spcPct val="20000"/>
              </a:spcBef>
              <a:buClr>
                <a:schemeClr val="tx2"/>
              </a:buClr>
              <a:buSzPct val="75000"/>
              <a:buFont typeface="Monotype Sorts" pitchFamily="2" charset="2"/>
              <a:buNone/>
              <a:defRPr/>
            </a:pPr>
            <a:r>
              <a:rPr lang="en-US" sz="2000" b="1" dirty="0" err="1">
                <a:solidFill>
                  <a:schemeClr val="accent4">
                    <a:lumMod val="50000"/>
                  </a:schemeClr>
                </a:solidFill>
                <a:latin typeface="Courier New" pitchFamily="49" charset="0"/>
                <a:cs typeface="Courier New" pitchFamily="49" charset="0"/>
              </a:rPr>
              <a:t>int</a:t>
            </a:r>
            <a:r>
              <a:rPr lang="en-US" sz="2000" b="1" dirty="0">
                <a:solidFill>
                  <a:schemeClr val="accent4">
                    <a:lumMod val="50000"/>
                  </a:schemeClr>
                </a:solidFill>
                <a:latin typeface="Courier New" pitchFamily="49" charset="0"/>
                <a:cs typeface="Courier New" pitchFamily="49" charset="0"/>
              </a:rPr>
              <a:t> k = </a:t>
            </a:r>
            <a:r>
              <a:rPr lang="en-US" sz="2000" b="1" dirty="0" err="1">
                <a:solidFill>
                  <a:schemeClr val="accent4">
                    <a:lumMod val="50000"/>
                  </a:schemeClr>
                </a:solidFill>
                <a:latin typeface="Courier New" pitchFamily="49" charset="0"/>
                <a:cs typeface="Courier New" pitchFamily="49" charset="0"/>
              </a:rPr>
              <a:t>linearSearch</a:t>
            </a:r>
            <a:r>
              <a:rPr lang="en-US" sz="2000" b="1" dirty="0">
                <a:solidFill>
                  <a:schemeClr val="accent4">
                    <a:lumMod val="50000"/>
                  </a:schemeClr>
                </a:solidFill>
                <a:latin typeface="Courier New" pitchFamily="49" charset="0"/>
                <a:cs typeface="Courier New" pitchFamily="49" charset="0"/>
              </a:rPr>
              <a:t>(list, -3); // returns 5</a:t>
            </a:r>
          </a:p>
        </p:txBody>
      </p:sp>
      <p:sp>
        <p:nvSpPr>
          <p:cNvPr id="91142" name="Rectangle 8"/>
          <p:cNvSpPr>
            <a:spLocks noChangeArrowheads="1"/>
          </p:cNvSpPr>
          <p:nvPr/>
        </p:nvSpPr>
        <p:spPr bwMode="auto">
          <a:xfrm>
            <a:off x="1827212"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cs typeface="Times New Roman" panose="02020603050405020304" pitchFamily="18" charset="0"/>
              </a:rPr>
              <a:t>Trace the method</a:t>
            </a:r>
          </a:p>
        </p:txBody>
      </p:sp>
      <p:sp>
        <p:nvSpPr>
          <p:cNvPr id="91143" name="Rectangle 9"/>
          <p:cNvSpPr>
            <a:spLocks noChangeArrowheads="1"/>
          </p:cNvSpPr>
          <p:nvPr/>
        </p:nvSpPr>
        <p:spPr bwMode="auto">
          <a:xfrm>
            <a:off x="2055812"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04636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en-US" altLang="en-US" smtClean="0"/>
              <a:t>Binary Search</a:t>
            </a:r>
            <a:endParaRPr lang="en-US" altLang="en-US" u="sng" smtClean="0">
              <a:latin typeface="Book Antiqua" panose="02040602050305030304" pitchFamily="18" charset="0"/>
              <a:hlinkClick r:id="rId2" action="ppaction://program"/>
            </a:endParaRPr>
          </a:p>
        </p:txBody>
      </p:sp>
      <p:sp>
        <p:nvSpPr>
          <p:cNvPr id="92164" name="Rectangle 3"/>
          <p:cNvSpPr>
            <a:spLocks noGrp="1" noChangeArrowheads="1"/>
          </p:cNvSpPr>
          <p:nvPr>
            <p:ph idx="1"/>
          </p:nvPr>
        </p:nvSpPr>
        <p:spPr/>
        <p:txBody>
          <a:bodyPr/>
          <a:lstStyle/>
          <a:p>
            <a:pPr marL="0" indent="0">
              <a:buNone/>
            </a:pPr>
            <a:r>
              <a:rPr lang="en-US" altLang="en-US" smtClean="0">
                <a:cs typeface="Times New Roman" panose="02020603050405020304" pitchFamily="18" charset="0"/>
              </a:rPr>
              <a:t>For binary search to work, the elements in the array must already be ordered. Without loss of generality, assume that the array is in ascending order. </a:t>
            </a:r>
          </a:p>
          <a:p>
            <a:pPr marL="292100" lvl="1" indent="165100">
              <a:buNone/>
            </a:pPr>
            <a:r>
              <a:rPr lang="en-US" altLang="en-US" smtClean="0">
                <a:cs typeface="Times New Roman" panose="02020603050405020304" pitchFamily="18" charset="0"/>
              </a:rPr>
              <a:t>e.g., 2 4 7 10 11 45 50 59 60 66 69 70 79</a:t>
            </a:r>
          </a:p>
          <a:p>
            <a:pPr marL="0" indent="0">
              <a:buNone/>
            </a:pPr>
            <a:r>
              <a:rPr lang="en-US" altLang="en-US" smtClean="0">
                <a:cs typeface="Times New Roman" panose="02020603050405020304" pitchFamily="18" charset="0"/>
              </a:rPr>
              <a:t>The binary search first compares the key with the element in the middle of the array. </a:t>
            </a:r>
          </a:p>
        </p:txBody>
      </p:sp>
      <p:sp>
        <p:nvSpPr>
          <p:cNvPr id="92162"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0E1570-4EE9-4E20-91D9-2D806E9E0E2D}" type="slidenum">
              <a:rPr lang="en-US" altLang="en-US" sz="1400"/>
              <a:pPr/>
              <a:t>88</a:t>
            </a:fld>
            <a:endParaRPr lang="en-US" altLang="en-US" sz="1400"/>
          </a:p>
        </p:txBody>
      </p:sp>
    </p:spTree>
    <p:extLst>
      <p:ext uri="{BB962C8B-B14F-4D97-AF65-F5344CB8AC3E}">
        <p14:creationId xmlns:p14="http://schemas.microsoft.com/office/powerpoint/2010/main" val="787162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r>
              <a:rPr lang="en-US" altLang="en-US" smtClean="0"/>
              <a:t>Binary Search, cont.</a:t>
            </a:r>
            <a:endParaRPr lang="en-US" altLang="en-US" u="sng" smtClean="0">
              <a:latin typeface="Book Antiqua" panose="02040602050305030304" pitchFamily="18" charset="0"/>
              <a:hlinkClick r:id="rId2" action="ppaction://program"/>
            </a:endParaRPr>
          </a:p>
        </p:txBody>
      </p:sp>
      <p:sp>
        <p:nvSpPr>
          <p:cNvPr id="93188" name="Rectangle 3"/>
          <p:cNvSpPr>
            <a:spLocks noGrp="1" noChangeArrowheads="1"/>
          </p:cNvSpPr>
          <p:nvPr>
            <p:ph idx="1"/>
          </p:nvPr>
        </p:nvSpPr>
        <p:spPr>
          <a:xfrm>
            <a:off x="1217614" y="2325960"/>
            <a:ext cx="9753600" cy="4343400"/>
          </a:xfrm>
        </p:spPr>
        <p:txBody>
          <a:bodyPr/>
          <a:lstStyle/>
          <a:p>
            <a:pPr marL="512763" indent="-512763"/>
            <a:r>
              <a:rPr lang="en-US" altLang="en-US" smtClean="0">
                <a:cs typeface="Times New Roman" panose="02020603050405020304" pitchFamily="18" charset="0"/>
              </a:rPr>
              <a:t>If the key is less than the middle element, you only need to search the key in the first half of the array.</a:t>
            </a:r>
          </a:p>
          <a:p>
            <a:pPr marL="512763" indent="-512763"/>
            <a:r>
              <a:rPr lang="en-US" altLang="en-US" dirty="0" smtClean="0">
                <a:cs typeface="Times New Roman" panose="02020603050405020304" pitchFamily="18" charset="0"/>
              </a:rPr>
              <a:t>If the key is equal to the middle element, the search ends with a match.</a:t>
            </a:r>
          </a:p>
          <a:p>
            <a:pPr marL="512763" indent="-512763"/>
            <a:r>
              <a:rPr lang="en-US" altLang="en-US" dirty="0" smtClean="0">
                <a:cs typeface="Times New Roman" panose="02020603050405020304" pitchFamily="18" charset="0"/>
              </a:rPr>
              <a:t>If the key is greater than the middle element, you only need to search the key in the second half of the array.</a:t>
            </a:r>
            <a:endParaRPr lang="en-US" altLang="en-US" dirty="0" smtClean="0"/>
          </a:p>
        </p:txBody>
      </p:sp>
      <p:sp>
        <p:nvSpPr>
          <p:cNvPr id="9318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A4E1EB-2E31-4973-AA8E-25F50B9AA0ED}" type="slidenum">
              <a:rPr lang="en-US" altLang="en-US" sz="1400"/>
              <a:pPr/>
              <a:t>89</a:t>
            </a:fld>
            <a:endParaRPr lang="en-US" altLang="en-US" sz="1400"/>
          </a:p>
        </p:txBody>
      </p:sp>
      <p:sp>
        <p:nvSpPr>
          <p:cNvPr id="93189" name="Rectangle 4"/>
          <p:cNvSpPr>
            <a:spLocks noChangeArrowheads="1"/>
          </p:cNvSpPr>
          <p:nvPr/>
        </p:nvSpPr>
        <p:spPr bwMode="auto">
          <a:xfrm>
            <a:off x="2216151" y="1662113"/>
            <a:ext cx="7221537"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12763" indent="-512763">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3200">
                <a:cs typeface="Times New Roman" panose="02020603050405020304" pitchFamily="18" charset="0"/>
              </a:rPr>
              <a:t>Consider the following three cases:</a:t>
            </a:r>
          </a:p>
        </p:txBody>
      </p:sp>
    </p:spTree>
    <p:extLst>
      <p:ext uri="{BB962C8B-B14F-4D97-AF65-F5344CB8AC3E}">
        <p14:creationId xmlns:p14="http://schemas.microsoft.com/office/powerpoint/2010/main" val="122254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a:normAutofit/>
          </a:bodyPr>
          <a:lstStyle/>
          <a:p>
            <a:r>
              <a:rPr lang="en-US" altLang="en-US" smtClean="0"/>
              <a:t>Default Values</a:t>
            </a:r>
          </a:p>
        </p:txBody>
      </p:sp>
      <p:sp>
        <p:nvSpPr>
          <p:cNvPr id="11268" name="Rectangle 3"/>
          <p:cNvSpPr>
            <a:spLocks noGrp="1" noChangeArrowheads="1"/>
          </p:cNvSpPr>
          <p:nvPr>
            <p:ph idx="1"/>
          </p:nvPr>
        </p:nvSpPr>
        <p:spPr>
          <a:noFill/>
        </p:spPr>
        <p:txBody>
          <a:bodyPr/>
          <a:lstStyle/>
          <a:p>
            <a:pPr marL="0" indent="0" algn="just">
              <a:buNone/>
            </a:pPr>
            <a:r>
              <a:rPr lang="en-US" altLang="en-US" sz="3400">
                <a:cs typeface="Courier New" panose="02070309020205020404" pitchFamily="49" charset="0"/>
              </a:rPr>
              <a:t>When an array is created, its elements are assigned the default value of </a:t>
            </a:r>
          </a:p>
          <a:p>
            <a:pPr marL="0" indent="0" algn="just">
              <a:buNone/>
            </a:pPr>
            <a:endParaRPr lang="en-US" altLang="en-US" sz="3400">
              <a:cs typeface="Courier New" panose="02070309020205020404" pitchFamily="49" charset="0"/>
            </a:endParaRPr>
          </a:p>
          <a:p>
            <a:pPr lvl="1" algn="just">
              <a:buFontTx/>
              <a:buNone/>
            </a:pPr>
            <a:r>
              <a:rPr lang="en-US" altLang="en-US" sz="3000" u="sng">
                <a:cs typeface="Courier New" panose="02070309020205020404" pitchFamily="49" charset="0"/>
              </a:rPr>
              <a:t>0</a:t>
            </a:r>
            <a:r>
              <a:rPr lang="en-US" altLang="en-US" sz="3000">
                <a:cs typeface="Courier New" panose="02070309020205020404" pitchFamily="49" charset="0"/>
              </a:rPr>
              <a:t> for the numeric primitive data types, </a:t>
            </a:r>
          </a:p>
          <a:p>
            <a:pPr lvl="1" algn="just">
              <a:buFontTx/>
              <a:buNone/>
            </a:pPr>
            <a:r>
              <a:rPr lang="en-US" altLang="en-US" sz="3000" u="sng">
                <a:cs typeface="Courier New" panose="02070309020205020404" pitchFamily="49" charset="0"/>
              </a:rPr>
              <a:t>'\u0000'</a:t>
            </a:r>
            <a:r>
              <a:rPr lang="en-US" altLang="en-US" sz="3000">
                <a:cs typeface="Courier New" panose="02070309020205020404" pitchFamily="49" charset="0"/>
              </a:rPr>
              <a:t> for </a:t>
            </a:r>
            <a:r>
              <a:rPr lang="en-US" altLang="en-US" sz="3000" u="sng">
                <a:cs typeface="Courier New" panose="02070309020205020404" pitchFamily="49" charset="0"/>
              </a:rPr>
              <a:t>char</a:t>
            </a:r>
            <a:r>
              <a:rPr lang="en-US" altLang="en-US" sz="3000">
                <a:cs typeface="Courier New" panose="02070309020205020404" pitchFamily="49" charset="0"/>
              </a:rPr>
              <a:t> types, and </a:t>
            </a:r>
          </a:p>
          <a:p>
            <a:pPr lvl="1" algn="just">
              <a:buFontTx/>
              <a:buNone/>
            </a:pPr>
            <a:r>
              <a:rPr lang="en-US" altLang="en-US" sz="3000" u="sng">
                <a:cs typeface="Courier New" panose="02070309020205020404" pitchFamily="49" charset="0"/>
              </a:rPr>
              <a:t>false</a:t>
            </a:r>
            <a:r>
              <a:rPr lang="en-US" altLang="en-US" sz="3000">
                <a:cs typeface="Courier New" panose="02070309020205020404" pitchFamily="49" charset="0"/>
              </a:rPr>
              <a:t> for </a:t>
            </a:r>
            <a:r>
              <a:rPr lang="en-US" altLang="en-US" sz="3000" u="sng">
                <a:cs typeface="Courier New" panose="02070309020205020404" pitchFamily="49" charset="0"/>
              </a:rPr>
              <a:t>boolean</a:t>
            </a:r>
            <a:r>
              <a:rPr lang="en-US" altLang="en-US" sz="3000">
                <a:cs typeface="Courier New" panose="02070309020205020404" pitchFamily="49" charset="0"/>
              </a:rPr>
              <a:t> types. </a:t>
            </a:r>
            <a:endParaRPr lang="en-US" altLang="en-US" sz="3200"/>
          </a:p>
        </p:txBody>
      </p:sp>
      <p:sp>
        <p:nvSpPr>
          <p:cNvPr id="1126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E68547-04BF-453B-ACE0-1FC81FD85845}" type="slidenum">
              <a:rPr lang="en-US" altLang="en-US" sz="1400"/>
              <a:pPr/>
              <a:t>9</a:t>
            </a:fld>
            <a:endParaRPr lang="en-US" altLang="en-US" sz="1400"/>
          </a:p>
        </p:txBody>
      </p:sp>
    </p:spTree>
    <p:extLst>
      <p:ext uri="{BB962C8B-B14F-4D97-AF65-F5344CB8AC3E}">
        <p14:creationId xmlns:p14="http://schemas.microsoft.com/office/powerpoint/2010/main" val="1579513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ABA7A3-E79A-47DD-879A-11BF7A8D0C60}" type="slidenum">
              <a:rPr lang="en-US" altLang="en-US" sz="1400"/>
              <a:pPr/>
              <a:t>90</a:t>
            </a:fld>
            <a:endParaRPr lang="en-US" altLang="en-US" sz="1400"/>
          </a:p>
        </p:txBody>
      </p:sp>
      <p:sp>
        <p:nvSpPr>
          <p:cNvPr id="94211" name="Rectangle 2"/>
          <p:cNvSpPr>
            <a:spLocks noGrp="1" noChangeArrowheads="1"/>
          </p:cNvSpPr>
          <p:nvPr>
            <p:ph type="title"/>
          </p:nvPr>
        </p:nvSpPr>
        <p:spPr/>
        <p:txBody>
          <a:bodyPr/>
          <a:lstStyle/>
          <a:p>
            <a:r>
              <a:rPr lang="en-US" altLang="en-US" smtClean="0"/>
              <a:t>Binary Search</a:t>
            </a:r>
          </a:p>
        </p:txBody>
      </p:sp>
      <p:graphicFrame>
        <p:nvGraphicFramePr>
          <p:cNvPr id="386051" name="Group 3"/>
          <p:cNvGraphicFramePr>
            <a:graphicFrameLocks noGrp="1"/>
          </p:cNvGraphicFramePr>
          <p:nvPr/>
        </p:nvGraphicFramePr>
        <p:xfrm>
          <a:off x="4113212" y="3216276"/>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4113212"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4113212"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3046412" y="3200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386112" name="Rectangle 64"/>
          <p:cNvSpPr>
            <a:spLocks noChangeArrowheads="1"/>
          </p:cNvSpPr>
          <p:nvPr/>
        </p:nvSpPr>
        <p:spPr bwMode="auto">
          <a:xfrm>
            <a:off x="3046412" y="3962400"/>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386113" name="Rectangle 65"/>
          <p:cNvSpPr>
            <a:spLocks noChangeArrowheads="1"/>
          </p:cNvSpPr>
          <p:nvPr/>
        </p:nvSpPr>
        <p:spPr bwMode="auto">
          <a:xfrm>
            <a:off x="3046412" y="4724400"/>
            <a:ext cx="533400" cy="533400"/>
          </a:xfrm>
          <a:prstGeom prst="rect">
            <a:avLst/>
          </a:prstGeom>
          <a:solidFill>
            <a:srgbClr val="66FF33"/>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8</a:t>
            </a:r>
          </a:p>
        </p:txBody>
      </p:sp>
      <p:sp>
        <p:nvSpPr>
          <p:cNvPr id="94275" name="Text Box 68"/>
          <p:cNvSpPr txBox="1">
            <a:spLocks noChangeArrowheads="1"/>
          </p:cNvSpPr>
          <p:nvPr/>
        </p:nvSpPr>
        <p:spPr bwMode="auto">
          <a:xfrm>
            <a:off x="2944813" y="2354263"/>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Key</a:t>
            </a:r>
          </a:p>
        </p:txBody>
      </p:sp>
      <p:sp>
        <p:nvSpPr>
          <p:cNvPr id="94276" name="Text Box 69"/>
          <p:cNvSpPr txBox="1">
            <a:spLocks noChangeArrowheads="1"/>
          </p:cNvSpPr>
          <p:nvPr/>
        </p:nvSpPr>
        <p:spPr bwMode="auto">
          <a:xfrm>
            <a:off x="4519613" y="2354263"/>
            <a:ext cx="2227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List</a:t>
            </a:r>
          </a:p>
        </p:txBody>
      </p:sp>
      <p:sp>
        <p:nvSpPr>
          <p:cNvPr id="94277" name="Rectangle 71"/>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565594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8A0881-9E59-4555-9D91-62930B794AA2}" type="slidenum">
              <a:rPr lang="en-US" altLang="en-US" sz="1400"/>
              <a:pPr/>
              <a:t>91</a:t>
            </a:fld>
            <a:endParaRPr lang="en-US" altLang="en-US" sz="1400"/>
          </a:p>
        </p:txBody>
      </p:sp>
      <p:sp>
        <p:nvSpPr>
          <p:cNvPr id="95235"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5236"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http://www.cs.armstrong.edu/liang/animation/web/BinarySearch.html</a:t>
            </a:r>
          </a:p>
        </p:txBody>
      </p:sp>
      <p:sp>
        <p:nvSpPr>
          <p:cNvPr id="95237"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Binary Search Animation</a:t>
            </a:r>
            <a:endParaRPr lang="en-US" altLang="en-US" sz="3200">
              <a:solidFill>
                <a:schemeClr val="tx1"/>
              </a:solidFill>
              <a:latin typeface="Book Antiqua" panose="02040602050305030304" pitchFamily="18" charset="0"/>
              <a:hlinkClick r:id="rId2" action="ppaction://program"/>
            </a:endParaRPr>
          </a:p>
        </p:txBody>
      </p:sp>
      <p:sp>
        <p:nvSpPr>
          <p:cNvPr id="95238" name="Rectangle 7"/>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pic>
        <p:nvPicPr>
          <p:cNvPr id="952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3162" y="2000250"/>
            <a:ext cx="4762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09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738C1E-060C-44B6-95E6-AC0B99BEC69F}" type="slidenum">
              <a:rPr lang="en-US" altLang="en-US" sz="1400"/>
              <a:pPr/>
              <a:t>92</a:t>
            </a:fld>
            <a:endParaRPr lang="en-US" altLang="en-US" sz="1400"/>
          </a:p>
        </p:txBody>
      </p:sp>
      <p:sp>
        <p:nvSpPr>
          <p:cNvPr id="96259" name="Rectangle 2"/>
          <p:cNvSpPr>
            <a:spLocks noGrp="1" noChangeArrowheads="1"/>
          </p:cNvSpPr>
          <p:nvPr>
            <p:ph type="title"/>
          </p:nvPr>
        </p:nvSpPr>
        <p:spPr>
          <a:xfrm>
            <a:off x="2208212" y="304800"/>
            <a:ext cx="7772400" cy="533400"/>
          </a:xfrm>
        </p:spPr>
        <p:txBody>
          <a:bodyPr>
            <a:normAutofit fontScale="90000"/>
          </a:bodyPr>
          <a:lstStyle/>
          <a:p>
            <a:r>
              <a:rPr lang="en-US" altLang="en-US" smtClean="0"/>
              <a:t>Binary Search, cont.</a:t>
            </a:r>
            <a:endParaRPr lang="en-US" altLang="en-US" u="sng" smtClean="0">
              <a:latin typeface="Book Antiqua" panose="02040602050305030304" pitchFamily="18" charset="0"/>
              <a:hlinkClick r:id="rId2" action="ppaction://program"/>
            </a:endParaRPr>
          </a:p>
        </p:txBody>
      </p:sp>
      <p:sp>
        <p:nvSpPr>
          <p:cNvPr id="96260" name="Rectangle 6"/>
          <p:cNvSpPr>
            <a:spLocks noChangeArrowheads="1"/>
          </p:cNvSpPr>
          <p:nvPr/>
        </p:nvSpPr>
        <p:spPr bwMode="auto">
          <a:xfrm>
            <a:off x="4437062"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6261" name="Rectangle 8"/>
          <p:cNvSpPr>
            <a:spLocks noChangeArrowheads="1"/>
          </p:cNvSpPr>
          <p:nvPr/>
        </p:nvSpPr>
        <p:spPr bwMode="auto">
          <a:xfrm>
            <a:off x="3956050" y="2390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962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087" y="1201739"/>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86035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1730AF-0027-4FBC-A6C9-24AC40BFA899}" type="slidenum">
              <a:rPr lang="en-US" altLang="en-US" sz="1400"/>
              <a:pPr/>
              <a:t>93</a:t>
            </a:fld>
            <a:endParaRPr lang="en-US" altLang="en-US" sz="1400"/>
          </a:p>
        </p:txBody>
      </p:sp>
      <p:sp>
        <p:nvSpPr>
          <p:cNvPr id="97283" name="Rectangle 2"/>
          <p:cNvSpPr>
            <a:spLocks noGrp="1" noChangeArrowheads="1"/>
          </p:cNvSpPr>
          <p:nvPr>
            <p:ph type="title"/>
          </p:nvPr>
        </p:nvSpPr>
        <p:spPr>
          <a:xfrm>
            <a:off x="2254250" y="87314"/>
            <a:ext cx="7772400" cy="422275"/>
          </a:xfrm>
        </p:spPr>
        <p:txBody>
          <a:bodyPr>
            <a:normAutofit fontScale="90000"/>
          </a:bodyPr>
          <a:lstStyle/>
          <a:p>
            <a:r>
              <a:rPr lang="en-US" altLang="en-US" smtClean="0"/>
              <a:t>Binary Search, cont.</a:t>
            </a:r>
            <a:endParaRPr lang="en-US" altLang="en-US" u="sng" smtClean="0">
              <a:latin typeface="Book Antiqua" panose="02040602050305030304" pitchFamily="18" charset="0"/>
              <a:hlinkClick r:id="rId3" action="ppaction://program"/>
            </a:endParaRPr>
          </a:p>
        </p:txBody>
      </p:sp>
      <p:sp>
        <p:nvSpPr>
          <p:cNvPr id="97284" name="Rectangle 3"/>
          <p:cNvSpPr>
            <a:spLocks noChangeArrowheads="1"/>
          </p:cNvSpPr>
          <p:nvPr/>
        </p:nvSpPr>
        <p:spPr bwMode="auto">
          <a:xfrm>
            <a:off x="4437062"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7285" name="Rectangle 4"/>
          <p:cNvSpPr>
            <a:spLocks noChangeArrowheads="1"/>
          </p:cNvSpPr>
          <p:nvPr/>
        </p:nvSpPr>
        <p:spPr bwMode="auto">
          <a:xfrm>
            <a:off x="3956050" y="2390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7286" name="Object 5"/>
          <p:cNvGraphicFramePr>
            <a:graphicFrameLocks noChangeAspect="1"/>
          </p:cNvGraphicFramePr>
          <p:nvPr/>
        </p:nvGraphicFramePr>
        <p:xfrm>
          <a:off x="1139824" y="509589"/>
          <a:ext cx="9380538" cy="6130925"/>
        </p:xfrm>
        <a:graphic>
          <a:graphicData uri="http://schemas.openxmlformats.org/presentationml/2006/ole">
            <mc:AlternateContent xmlns:mc="http://schemas.openxmlformats.org/markup-compatibility/2006">
              <mc:Choice xmlns:v="urn:schemas-microsoft-com:vml" Requires="v">
                <p:oleObj spid="_x0000_s117779" name="Picture" r:id="rId4" imgW="4282440" imgH="2796540" progId="Word.Picture.8">
                  <p:embed/>
                </p:oleObj>
              </mc:Choice>
              <mc:Fallback>
                <p:oleObj name="Picture" r:id="rId4" imgW="4282440" imgH="2796540" progId="Word.Picture.8">
                  <p:embed/>
                  <p:pic>
                    <p:nvPicPr>
                      <p:cNvPr id="9728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4" y="509589"/>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91498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normAutofit/>
          </a:bodyPr>
          <a:lstStyle/>
          <a:p>
            <a:r>
              <a:rPr lang="en-US" altLang="en-US" smtClean="0"/>
              <a:t>Binary Search, cont.</a:t>
            </a:r>
            <a:endParaRPr lang="en-US" altLang="en-US" u="sng" smtClean="0">
              <a:latin typeface="Book Antiqua" panose="02040602050305030304" pitchFamily="18" charset="0"/>
              <a:hlinkClick r:id="rId2" action="ppaction://program"/>
            </a:endParaRPr>
          </a:p>
        </p:txBody>
      </p:sp>
      <p:sp>
        <p:nvSpPr>
          <p:cNvPr id="98308" name="Rectangle 3"/>
          <p:cNvSpPr>
            <a:spLocks noGrp="1" noChangeArrowheads="1"/>
          </p:cNvSpPr>
          <p:nvPr>
            <p:ph idx="1"/>
          </p:nvPr>
        </p:nvSpPr>
        <p:spPr/>
        <p:txBody>
          <a:bodyPr/>
          <a:lstStyle/>
          <a:p>
            <a:pPr marL="0" indent="0">
              <a:buNone/>
            </a:pPr>
            <a:r>
              <a:rPr lang="en-US" altLang="en-US" smtClean="0">
                <a:cs typeface="Times New Roman" panose="02020603050405020304" pitchFamily="18" charset="0"/>
              </a:rPr>
              <a:t>The binarySearch method returns the index of the element in the list that matches the search key if it is contained in the list. Otherwise, it returns </a:t>
            </a:r>
          </a:p>
          <a:p>
            <a:pPr marL="0" indent="0">
              <a:buNone/>
            </a:pPr>
            <a:endParaRPr lang="en-US" altLang="en-US" smtClean="0">
              <a:cs typeface="Times New Roman" panose="02020603050405020304" pitchFamily="18" charset="0"/>
            </a:endParaRPr>
          </a:p>
          <a:p>
            <a:pPr marL="0" indent="0">
              <a:buNone/>
            </a:pPr>
            <a:r>
              <a:rPr lang="en-US" altLang="en-US" smtClean="0">
                <a:cs typeface="Times New Roman" panose="02020603050405020304" pitchFamily="18" charset="0"/>
              </a:rPr>
              <a:t> -insertion point - 1. </a:t>
            </a:r>
          </a:p>
          <a:p>
            <a:pPr marL="0" indent="0">
              <a:buNone/>
            </a:pPr>
            <a:endParaRPr lang="en-US" altLang="en-US" smtClean="0">
              <a:cs typeface="Times New Roman" panose="02020603050405020304" pitchFamily="18" charset="0"/>
            </a:endParaRPr>
          </a:p>
          <a:p>
            <a:pPr marL="0" indent="0">
              <a:buNone/>
            </a:pPr>
            <a:r>
              <a:rPr lang="en-US" altLang="en-US" smtClean="0">
                <a:cs typeface="Times New Roman" panose="02020603050405020304" pitchFamily="18" charset="0"/>
              </a:rPr>
              <a:t>The insertion point is the point at which the key would be inserted into the list.</a:t>
            </a:r>
            <a:r>
              <a:rPr lang="en-US" altLang="en-US" sz="4000">
                <a:cs typeface="Times New Roman" panose="02020603050405020304" pitchFamily="18" charset="0"/>
              </a:rPr>
              <a:t> </a:t>
            </a:r>
          </a:p>
          <a:p>
            <a:pPr marL="0" indent="0">
              <a:buNone/>
            </a:pPr>
            <a:endParaRPr lang="en-US" altLang="en-US" sz="4000">
              <a:cs typeface="Times New Roman" panose="02020603050405020304" pitchFamily="18" charset="0"/>
            </a:endParaRPr>
          </a:p>
        </p:txBody>
      </p:sp>
      <p:sp>
        <p:nvSpPr>
          <p:cNvPr id="98306"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74E1E9-968F-4406-BBE2-09E58DC61F60}" type="slidenum">
              <a:rPr lang="en-US" altLang="en-US" sz="1400"/>
              <a:pPr/>
              <a:t>94</a:t>
            </a:fld>
            <a:endParaRPr lang="en-US" altLang="en-US" sz="1400"/>
          </a:p>
        </p:txBody>
      </p:sp>
    </p:spTree>
    <p:extLst>
      <p:ext uri="{BB962C8B-B14F-4D97-AF65-F5344CB8AC3E}">
        <p14:creationId xmlns:p14="http://schemas.microsoft.com/office/powerpoint/2010/main" val="1707735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normAutofit/>
          </a:bodyPr>
          <a:lstStyle/>
          <a:p>
            <a:r>
              <a:rPr lang="en-US" altLang="en-US" smtClean="0"/>
              <a:t>From Idea to Soluton</a:t>
            </a:r>
            <a:endParaRPr lang="en-US" altLang="en-US" u="sng" smtClean="0">
              <a:latin typeface="Book Antiqua" panose="02040602050305030304" pitchFamily="18" charset="0"/>
              <a:hlinkClick r:id="rId2" action="ppaction://program"/>
            </a:endParaRPr>
          </a:p>
        </p:txBody>
      </p:sp>
      <p:sp>
        <p:nvSpPr>
          <p:cNvPr id="102404" name="Rectangle 3"/>
          <p:cNvSpPr>
            <a:spLocks noGrp="1" noChangeArrowheads="1"/>
          </p:cNvSpPr>
          <p:nvPr>
            <p:ph idx="1"/>
          </p:nvPr>
        </p:nvSpPr>
        <p:spPr/>
        <p:txBody>
          <a:bodyPr>
            <a:normAutofit/>
          </a:bodyPr>
          <a:lstStyle/>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Use binary search to find the key in the list */</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public static </a:t>
            </a: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a:t>
            </a:r>
            <a:r>
              <a:rPr lang="en-US" sz="1800" b="1" dirty="0" err="1">
                <a:solidFill>
                  <a:schemeClr val="accent4">
                    <a:lumMod val="50000"/>
                  </a:schemeClr>
                </a:solidFill>
                <a:latin typeface="Courier New" pitchFamily="49" charset="0"/>
                <a:cs typeface="Courier New" pitchFamily="49" charset="0"/>
              </a:rPr>
              <a:t>binarySearch</a:t>
            </a:r>
            <a:r>
              <a:rPr lang="en-US" sz="1800" b="1" dirty="0">
                <a:solidFill>
                  <a:schemeClr val="accent4">
                    <a:lumMod val="50000"/>
                  </a:schemeClr>
                </a:solidFill>
                <a:latin typeface="Courier New" pitchFamily="49" charset="0"/>
                <a:cs typeface="Courier New" pitchFamily="49" charset="0"/>
              </a:rPr>
              <a:t>(</a:t>
            </a: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list, </a:t>
            </a: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key) {</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a:t>
            </a: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low = 0;</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a:t>
            </a: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high = </a:t>
            </a:r>
            <a:r>
              <a:rPr lang="en-US" sz="1800" b="1" dirty="0" err="1">
                <a:solidFill>
                  <a:schemeClr val="accent4">
                    <a:lumMod val="50000"/>
                  </a:schemeClr>
                </a:solidFill>
                <a:latin typeface="Courier New" pitchFamily="49" charset="0"/>
                <a:cs typeface="Courier New" pitchFamily="49" charset="0"/>
              </a:rPr>
              <a:t>list.length</a:t>
            </a:r>
            <a:r>
              <a:rPr lang="en-US" sz="1800" b="1" dirty="0">
                <a:solidFill>
                  <a:schemeClr val="accent4">
                    <a:lumMod val="50000"/>
                  </a:schemeClr>
                </a:solidFill>
                <a:latin typeface="Courier New" pitchFamily="49" charset="0"/>
                <a:cs typeface="Courier New" pitchFamily="49" charset="0"/>
              </a:rPr>
              <a:t> - 1;</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cs typeface="Courier New" pitchFamily="49" charset="0"/>
              </a:rPr>
              <a:t> </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while (high &gt;= low) {</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a:t>
            </a:r>
            <a:r>
              <a:rPr lang="en-US" sz="1800" b="1" dirty="0" err="1">
                <a:solidFill>
                  <a:schemeClr val="accent4">
                    <a:lumMod val="50000"/>
                  </a:schemeClr>
                </a:solidFill>
                <a:latin typeface="Courier New" pitchFamily="49" charset="0"/>
                <a:cs typeface="Courier New" pitchFamily="49" charset="0"/>
              </a:rPr>
              <a:t>int</a:t>
            </a:r>
            <a:r>
              <a:rPr lang="en-US" sz="1800" b="1" dirty="0">
                <a:solidFill>
                  <a:schemeClr val="accent4">
                    <a:lumMod val="50000"/>
                  </a:schemeClr>
                </a:solidFill>
                <a:latin typeface="Courier New" pitchFamily="49" charset="0"/>
                <a:cs typeface="Courier New" pitchFamily="49" charset="0"/>
              </a:rPr>
              <a:t> mid = (low + high) / 2;</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if (key &lt; list[mid])</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high = mid - 1;</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else if (key == list[mid])</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return mid;</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else</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low = mid + 1;</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cs typeface="Courier New" pitchFamily="49" charset="0"/>
              </a:rPr>
              <a:t> </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  return -1 - low;</a:t>
            </a:r>
            <a:endParaRPr lang="en-US" sz="1800" b="1" dirty="0">
              <a:solidFill>
                <a:schemeClr val="accent4">
                  <a:lumMod val="50000"/>
                </a:schemeClr>
              </a:solidFill>
              <a:latin typeface="Courier"/>
              <a:cs typeface="Times New Roman" pitchFamily="18" charset="0"/>
            </a:endParaRPr>
          </a:p>
          <a:p>
            <a:pPr marL="0" indent="0">
              <a:spcBef>
                <a:spcPts val="0"/>
              </a:spcBef>
              <a:buNone/>
              <a:defRPr/>
            </a:pPr>
            <a:r>
              <a:rPr lang="en-US" sz="1800" b="1" dirty="0">
                <a:solidFill>
                  <a:schemeClr val="accent4">
                    <a:lumMod val="50000"/>
                  </a:schemeClr>
                </a:solidFill>
                <a:latin typeface="Courier New" pitchFamily="49" charset="0"/>
                <a:cs typeface="Courier New" pitchFamily="49" charset="0"/>
              </a:rPr>
              <a:t>}</a:t>
            </a:r>
          </a:p>
        </p:txBody>
      </p:sp>
      <p:sp>
        <p:nvSpPr>
          <p:cNvPr id="99330"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0E0169-612D-4292-8735-0D2AA52E29CA}" type="slidenum">
              <a:rPr lang="en-US" altLang="en-US" sz="1400"/>
              <a:pPr/>
              <a:t>95</a:t>
            </a:fld>
            <a:endParaRPr lang="en-US" altLang="en-US" sz="1400"/>
          </a:p>
        </p:txBody>
      </p:sp>
    </p:spTree>
    <p:extLst>
      <p:ext uri="{BB962C8B-B14F-4D97-AF65-F5344CB8AC3E}">
        <p14:creationId xmlns:p14="http://schemas.microsoft.com/office/powerpoint/2010/main" val="1600006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normAutofit/>
          </a:bodyPr>
          <a:lstStyle/>
          <a:p>
            <a:r>
              <a:rPr lang="en-US" altLang="en-US" smtClean="0"/>
              <a:t>The Arrays.binarySearch Method</a:t>
            </a:r>
            <a:endParaRPr lang="en-US" altLang="en-US" u="sng" smtClean="0">
              <a:latin typeface="Book Antiqua" panose="02040602050305030304" pitchFamily="18" charset="0"/>
              <a:hlinkClick r:id="rId2" action="ppaction://program"/>
            </a:endParaRPr>
          </a:p>
        </p:txBody>
      </p:sp>
      <p:sp>
        <p:nvSpPr>
          <p:cNvPr id="100356" name="Rectangle 3"/>
          <p:cNvSpPr>
            <a:spLocks noGrp="1" noChangeArrowheads="1"/>
          </p:cNvSpPr>
          <p:nvPr>
            <p:ph idx="1"/>
          </p:nvPr>
        </p:nvSpPr>
        <p:spPr/>
        <p:txBody>
          <a:bodyPr>
            <a:normAutofit fontScale="92500" lnSpcReduction="20000"/>
          </a:bodyPr>
          <a:lstStyle/>
          <a:p>
            <a:pPr marL="0" indent="0">
              <a:buNone/>
            </a:pPr>
            <a:r>
              <a:rPr lang="en-US" altLang="en-US" sz="2000">
                <a:cs typeface="Courier New" panose="02070309020205020404" pitchFamily="49" charset="0"/>
              </a:rPr>
              <a:t>Since binary search is frequently used in programming, Java provides several overloaded binarySearch methods for searching a key in an array of int, double, char, short, long, and float in the java.util.Arrays class. For example, the following code searches the keys in an array of numbers and an array of characters.</a:t>
            </a:r>
          </a:p>
          <a:p>
            <a:pPr marL="0" indent="0">
              <a:buNone/>
            </a:pPr>
            <a:endParaRPr lang="en-US" altLang="en-US" sz="20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int[] list = {2, 4, 7, 10, 11, 45, 50, 59, 60, 66, 69, 70, 79};</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java.util.Arrays.binarySearch(list, 11));</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char[] chars = {'a', 'c', 'g', 'x', 'y', 'z'};</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java.util.Arrays.binarySearch(chars, 't'));</a:t>
            </a:r>
            <a:endParaRPr lang="en-US" altLang="en-US" sz="1800">
              <a:cs typeface="Times New Roman" panose="02020603050405020304" pitchFamily="18" charset="0"/>
            </a:endParaRPr>
          </a:p>
          <a:p>
            <a:pPr marL="0" indent="0">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buNone/>
            </a:pPr>
            <a:r>
              <a:rPr lang="en-US" altLang="en-US" sz="2000">
                <a:cs typeface="Courier New" panose="02070309020205020404" pitchFamily="49" charset="0"/>
              </a:rPr>
              <a:t>For the binarySearch method to work, the array must be pre-sorted in increasing order. </a:t>
            </a:r>
          </a:p>
        </p:txBody>
      </p:sp>
      <p:sp>
        <p:nvSpPr>
          <p:cNvPr id="100354"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548BE6-161C-4624-BE3D-51222CDF768B}" type="slidenum">
              <a:rPr lang="en-US" altLang="en-US" sz="1400"/>
              <a:pPr/>
              <a:t>96</a:t>
            </a:fld>
            <a:endParaRPr lang="en-US" altLang="en-US" sz="1400"/>
          </a:p>
        </p:txBody>
      </p:sp>
      <p:sp>
        <p:nvSpPr>
          <p:cNvPr id="100357" name="Line 7"/>
          <p:cNvSpPr>
            <a:spLocks noChangeShapeType="1"/>
          </p:cNvSpPr>
          <p:nvPr/>
        </p:nvSpPr>
        <p:spPr bwMode="auto">
          <a:xfrm flipH="1">
            <a:off x="4870276" y="3573016"/>
            <a:ext cx="213853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Rectangle 8"/>
          <p:cNvSpPr>
            <a:spLocks noChangeArrowheads="1"/>
          </p:cNvSpPr>
          <p:nvPr/>
        </p:nvSpPr>
        <p:spPr bwMode="auto">
          <a:xfrm>
            <a:off x="7008812" y="3352800"/>
            <a:ext cx="274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anose="02070309020205020404" pitchFamily="49" charset="0"/>
              </a:rPr>
              <a:t>Return is 4</a:t>
            </a:r>
          </a:p>
        </p:txBody>
      </p:sp>
      <p:sp>
        <p:nvSpPr>
          <p:cNvPr id="100359" name="Rectangle 9"/>
          <p:cNvSpPr>
            <a:spLocks noChangeArrowheads="1"/>
          </p:cNvSpPr>
          <p:nvPr/>
        </p:nvSpPr>
        <p:spPr bwMode="auto">
          <a:xfrm>
            <a:off x="6932612" y="44196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2000">
                <a:cs typeface="Courier New" panose="02070309020205020404" pitchFamily="49" charset="0"/>
              </a:rPr>
              <a:t>Return is –4 (insertion point is 3, so return is -3-1)</a:t>
            </a:r>
          </a:p>
        </p:txBody>
      </p:sp>
      <p:sp>
        <p:nvSpPr>
          <p:cNvPr id="100360" name="Line 10"/>
          <p:cNvSpPr>
            <a:spLocks noChangeShapeType="1"/>
          </p:cNvSpPr>
          <p:nvPr/>
        </p:nvSpPr>
        <p:spPr bwMode="auto">
          <a:xfrm flipH="1">
            <a:off x="5086300" y="4581128"/>
            <a:ext cx="1922512" cy="7200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0107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r>
              <a:rPr lang="en-US" altLang="en-US" smtClean="0"/>
              <a:t>Sorting Arrays</a:t>
            </a:r>
            <a:endParaRPr lang="en-US" altLang="en-US" u="sng" smtClean="0">
              <a:latin typeface="Book Antiqua" panose="02040602050305030304" pitchFamily="18" charset="0"/>
              <a:hlinkClick r:id="rId2" action="ppaction://program"/>
            </a:endParaRPr>
          </a:p>
        </p:txBody>
      </p:sp>
      <p:sp>
        <p:nvSpPr>
          <p:cNvPr id="101381" name="Rectangle 5"/>
          <p:cNvSpPr>
            <a:spLocks noGrp="1" noChangeArrowheads="1"/>
          </p:cNvSpPr>
          <p:nvPr>
            <p:ph idx="1"/>
          </p:nvPr>
        </p:nvSpPr>
        <p:spPr>
          <a:noFill/>
        </p:spPr>
        <p:txBody>
          <a:bodyPr/>
          <a:lstStyle/>
          <a:p>
            <a:pPr marL="0" indent="0">
              <a:buNone/>
            </a:pPr>
            <a:r>
              <a:rPr lang="en-US" altLang="en-US" smtClean="0"/>
              <a:t>Sorting, like searching, is also a common task in computer programming. Many different algorithms have been developed for sorting. This section introduces a simple, intuitive sorting algorithms: </a:t>
            </a:r>
            <a:r>
              <a:rPr lang="en-US" altLang="en-US" i="1" smtClean="0"/>
              <a:t>selection sort</a:t>
            </a:r>
            <a:r>
              <a:rPr lang="en-US" altLang="en-US" smtClean="0"/>
              <a:t>.</a:t>
            </a:r>
          </a:p>
        </p:txBody>
      </p:sp>
      <p:sp>
        <p:nvSpPr>
          <p:cNvPr id="101378" name="Slide Number Placeholder 4"/>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C54D52-CFF1-44BD-B5A0-9ECFED2BF11C}" type="slidenum">
              <a:rPr lang="en-US" altLang="en-US" sz="1400"/>
              <a:pPr/>
              <a:t>97</a:t>
            </a:fld>
            <a:endParaRPr lang="en-US" altLang="en-US" sz="1400"/>
          </a:p>
        </p:txBody>
      </p:sp>
      <p:sp>
        <p:nvSpPr>
          <p:cNvPr id="101380" name="Rectangle 3"/>
          <p:cNvSpPr>
            <a:spLocks noChangeArrowheads="1"/>
          </p:cNvSpPr>
          <p:nvPr/>
        </p:nvSpPr>
        <p:spPr bwMode="auto">
          <a:xfrm>
            <a:off x="1522413" y="2585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793949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E478E2-AAE0-4D68-8560-5AC79FE594BF}" type="slidenum">
              <a:rPr lang="en-US" altLang="en-US" sz="1400"/>
              <a:pPr/>
              <a:t>98</a:t>
            </a:fld>
            <a:endParaRPr lang="en-US" altLang="en-US" sz="1400"/>
          </a:p>
        </p:txBody>
      </p:sp>
      <p:sp>
        <p:nvSpPr>
          <p:cNvPr id="102403" name="Rectangle 2"/>
          <p:cNvSpPr>
            <a:spLocks noChangeArrowheads="1"/>
          </p:cNvSpPr>
          <p:nvPr/>
        </p:nvSpPr>
        <p:spPr bwMode="auto">
          <a:xfrm>
            <a:off x="3549650" y="427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04"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Selection Sort</a:t>
            </a:r>
            <a:endParaRPr lang="en-US" altLang="en-US" sz="3200">
              <a:solidFill>
                <a:schemeClr val="tx1"/>
              </a:solidFill>
              <a:latin typeface="Book Antiqua" panose="02040602050305030304" pitchFamily="18" charset="0"/>
              <a:hlinkClick r:id="rId2" action="ppaction://program"/>
            </a:endParaRPr>
          </a:p>
        </p:txBody>
      </p:sp>
      <p:sp>
        <p:nvSpPr>
          <p:cNvPr id="102405"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06" name="Rectangle 6"/>
          <p:cNvSpPr>
            <a:spLocks noChangeArrowheads="1"/>
          </p:cNvSpPr>
          <p:nvPr/>
        </p:nvSpPr>
        <p:spPr bwMode="auto">
          <a:xfrm>
            <a:off x="1522413"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10240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351" y="1277939"/>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2408" name="Rectangle 3"/>
          <p:cNvSpPr>
            <a:spLocks noGrp="1" noChangeArrowheads="1"/>
          </p:cNvSpPr>
          <p:nvPr>
            <p:ph type="body" idx="1"/>
          </p:nvPr>
        </p:nvSpPr>
        <p:spPr>
          <a:xfrm>
            <a:off x="1828801" y="644525"/>
            <a:ext cx="8531225" cy="863600"/>
          </a:xfrm>
          <a:noFill/>
        </p:spPr>
        <p:txBody>
          <a:bodyPr/>
          <a:lstStyle/>
          <a:p>
            <a:pPr marL="0" indent="0">
              <a:lnSpc>
                <a:spcPct val="80000"/>
              </a:lnSpc>
              <a:buNone/>
            </a:pPr>
            <a:r>
              <a:rPr lang="en-US" altLang="en-US" sz="2000">
                <a:cs typeface="Times New Roman" panose="02020603050405020304"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extLst>
      <p:ext uri="{BB962C8B-B14F-4D97-AF65-F5344CB8AC3E}">
        <p14:creationId xmlns:p14="http://schemas.microsoft.com/office/powerpoint/2010/main" val="293600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89DC62-27D1-4A95-9729-192F1BDB90A2}" type="slidenum">
              <a:rPr lang="en-US" altLang="en-US" sz="1400"/>
              <a:pPr/>
              <a:t>99</a:t>
            </a:fld>
            <a:endParaRPr lang="en-US" altLang="en-US" sz="1400"/>
          </a:p>
        </p:txBody>
      </p:sp>
      <p:sp>
        <p:nvSpPr>
          <p:cNvPr id="103427"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428"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http://www.cs.armstrong.edu/liang/animation/web/SelectionSort.html</a:t>
            </a:r>
          </a:p>
        </p:txBody>
      </p:sp>
      <p:sp>
        <p:nvSpPr>
          <p:cNvPr id="103429"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Selection Sort Animation</a:t>
            </a:r>
            <a:endParaRPr lang="en-US" altLang="en-US" sz="3200">
              <a:solidFill>
                <a:schemeClr val="tx1"/>
              </a:solidFill>
              <a:latin typeface="Book Antiqua" panose="02040602050305030304" pitchFamily="18" charset="0"/>
              <a:hlinkClick r:id="rId2" action="ppaction://program"/>
            </a:endParaRPr>
          </a:p>
        </p:txBody>
      </p:sp>
      <p:sp>
        <p:nvSpPr>
          <p:cNvPr id="103430"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431" name="Rectangle 6"/>
          <p:cNvSpPr>
            <a:spLocks noChangeArrowheads="1"/>
          </p:cNvSpPr>
          <p:nvPr/>
        </p:nvSpPr>
        <p:spPr bwMode="auto">
          <a:xfrm>
            <a:off x="1522413" y="12772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10343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6" y="2379664"/>
            <a:ext cx="6607175" cy="38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3" name="Rectangle 10"/>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694869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36D482A04D8B42B388070C1E507ADA" ma:contentTypeVersion="9" ma:contentTypeDescription="Create a new document." ma:contentTypeScope="" ma:versionID="2ba9de5f884b2d6d7c7cf465c41550c8">
  <xsd:schema xmlns:xsd="http://www.w3.org/2001/XMLSchema" xmlns:xs="http://www.w3.org/2001/XMLSchema" xmlns:p="http://schemas.microsoft.com/office/2006/metadata/properties" xmlns:ns2="7768320c-366c-4a41-b763-3ae835d26f5e" xmlns:ns3="58d839cb-0190-45c9-ae21-f7a04796a340" targetNamespace="http://schemas.microsoft.com/office/2006/metadata/properties" ma:root="true" ma:fieldsID="d20f266f189ff1657628e343d6498a57" ns2:_="" ns3:_="">
    <xsd:import namespace="7768320c-366c-4a41-b763-3ae835d26f5e"/>
    <xsd:import namespace="58d839cb-0190-45c9-ae21-f7a04796a34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68320c-366c-4a41-b763-3ae835d26f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a0a6f44-de11-413a-9cdf-a61c5364bcd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d839cb-0190-45c9-ae21-f7a04796a34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8aeb89af-aaca-45ca-914c-33044dad495e}" ma:internalName="TaxCatchAll" ma:showField="CatchAllData" ma:web="58d839cb-0190-45c9-ae21-f7a04796a3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EE1B3F-4F12-4878-A7CC-EBBFB39E0149}"/>
</file>

<file path=customXml/itemProps2.xml><?xml version="1.0" encoding="utf-8"?>
<ds:datastoreItem xmlns:ds="http://schemas.openxmlformats.org/officeDocument/2006/customXml" ds:itemID="{D9565B93-712B-458A-856E-97CB17902A9C}"/>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6273</Words>
  <Application>Microsoft Office PowerPoint</Application>
  <PresentationFormat>Custom</PresentationFormat>
  <Paragraphs>1487</Paragraphs>
  <Slides>111</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21" baseType="lpstr">
      <vt:lpstr>Arial</vt:lpstr>
      <vt:lpstr>Book Antiqua</vt:lpstr>
      <vt:lpstr>Century Gothic</vt:lpstr>
      <vt:lpstr>Courier</vt:lpstr>
      <vt:lpstr>Courier New</vt:lpstr>
      <vt:lpstr>Forte</vt:lpstr>
      <vt:lpstr>Monotype Sorts</vt:lpstr>
      <vt:lpstr>Times New Roman</vt:lpstr>
      <vt:lpstr>Continental World 16x9</vt:lpstr>
      <vt:lpstr>Picture</vt:lpstr>
      <vt:lpstr>CSE 101 - COMPUTER PROGRAMMING I Arrays</vt:lpstr>
      <vt:lpstr>Opening Problem</vt:lpstr>
      <vt:lpstr>Objectives</vt:lpstr>
      <vt:lpstr>Introducing Arrays</vt:lpstr>
      <vt:lpstr>Declaring Array Variables</vt:lpstr>
      <vt:lpstr>Creating Arrays</vt:lpstr>
      <vt:lpstr>Declaring and Creating in One Step</vt:lpstr>
      <vt:lpstr>The Length of an Array</vt:lpstr>
      <vt:lpstr>Default Values</vt:lpstr>
      <vt:lpstr>Indexed Variables</vt:lpstr>
      <vt:lpstr>Using Indexed Variables</vt:lpstr>
      <vt:lpstr>Array Initializers</vt:lpstr>
      <vt:lpstr>Declaring, creating, initializing Using the Shorthand Notation</vt:lpstr>
      <vt:lpstr>CAUTION</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Trace Program with Arrays</vt:lpstr>
      <vt:lpstr>Processing Arrays</vt:lpstr>
      <vt:lpstr>Initializing arrays with input values</vt:lpstr>
      <vt:lpstr>Initializing arrays with random values</vt:lpstr>
      <vt:lpstr>Printing arrays</vt:lpstr>
      <vt:lpstr>Summing all elements</vt:lpstr>
      <vt:lpstr>Finding the largest element</vt:lpstr>
      <vt:lpstr>Random shuffling</vt:lpstr>
      <vt:lpstr>Shifting Elements</vt:lpstr>
      <vt:lpstr>Enhanced for Loop (for-each loop)</vt:lpstr>
      <vt:lpstr>Opening Problem</vt:lpstr>
      <vt:lpstr>Problem: Deck of Cards</vt:lpstr>
      <vt:lpstr>Problem: Deck of Cards, cont.</vt:lpstr>
      <vt:lpstr>Problem: Deck of Cards, cont.</vt:lpstr>
      <vt:lpstr>Problem: Deck of Cards</vt:lpstr>
      <vt:lpstr>Problem: Lotto Numbers</vt:lpstr>
      <vt:lpstr>Problem: Lotto Numbers</vt:lpstr>
      <vt:lpstr>Copying Arrays</vt:lpstr>
      <vt:lpstr>Copying Arrays</vt:lpstr>
      <vt:lpstr>The arraycopy Utility</vt:lpstr>
      <vt:lpstr>Passing Arrays to Methods</vt:lpstr>
      <vt:lpstr>Anonymous Array</vt:lpstr>
      <vt:lpstr>Pass By Value</vt:lpstr>
      <vt:lpstr>Simple Example</vt:lpstr>
      <vt:lpstr>Call Stack</vt:lpstr>
      <vt:lpstr>Call Stack</vt:lpstr>
      <vt:lpstr>Heap</vt:lpstr>
      <vt:lpstr>Passing Arrays as Arguments</vt:lpstr>
      <vt:lpstr>Example, cont.</vt:lpstr>
      <vt:lpstr>Returning an Array from a Method</vt:lpstr>
      <vt:lpstr>Trace the reverse Method</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Trace the reverse Method, cont.</vt:lpstr>
      <vt:lpstr>Problem: Counting Occurrence of Each Letter</vt:lpstr>
      <vt:lpstr>Searching Arrays</vt:lpstr>
      <vt:lpstr>Linear Search</vt:lpstr>
      <vt:lpstr>Linear Search Animation</vt:lpstr>
      <vt:lpstr>Linear Search Animation</vt:lpstr>
      <vt:lpstr>From Idea to Solution</vt:lpstr>
      <vt:lpstr>Binary Search</vt:lpstr>
      <vt:lpstr>Binary Search, cont.</vt:lpstr>
      <vt:lpstr>Binary Search</vt:lpstr>
      <vt:lpstr>Binary Search Animation</vt:lpstr>
      <vt:lpstr>Binary Search, cont.</vt:lpstr>
      <vt:lpstr>Binary Search, cont.</vt:lpstr>
      <vt:lpstr>Binary Search, cont.</vt:lpstr>
      <vt:lpstr>From Idea to Soluton</vt:lpstr>
      <vt:lpstr>The Arrays.binarySearch Method</vt:lpstr>
      <vt:lpstr>Sorting Arrays</vt:lpstr>
      <vt:lpstr>Selection Sort</vt:lpstr>
      <vt:lpstr>Selection Sort Animation</vt:lpstr>
      <vt:lpstr>From Idea to Solution</vt:lpstr>
      <vt:lpstr>Expand</vt:lpstr>
      <vt:lpstr>Expand</vt:lpstr>
      <vt:lpstr>Expand</vt:lpstr>
      <vt:lpstr>Wrap it in a Method</vt:lpstr>
      <vt:lpstr>The Arrays.sort Method</vt:lpstr>
      <vt:lpstr>The Arrays.toString(list) Method</vt:lpstr>
      <vt:lpstr>Pass Arguments to Invoke the Main Method</vt:lpstr>
      <vt:lpstr>Main Method Is Just a Regular Method</vt:lpstr>
      <vt:lpstr>Command-Line Parameters</vt:lpstr>
      <vt:lpstr>Processing Command-Line Parameters</vt:lpstr>
      <vt:lpstr>Problem: Calculator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2019-12-04T06:30:00Z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