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3" r:id="rId4"/>
    <p:sldId id="279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062" autoAdjust="0"/>
  </p:normalViewPr>
  <p:slideViewPr>
    <p:cSldViewPr>
      <p:cViewPr varScale="1">
        <p:scale>
          <a:sx n="79" d="100"/>
          <a:sy n="79" d="100"/>
        </p:scale>
        <p:origin x="850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11-Dec-18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11-Dec-18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http://www.cs.armstrong.edu/liang/intro10e/html/ReadDat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ml/ReadData.bat" TargetMode="External"/><Relationship Id="rId5" Type="http://schemas.openxmlformats.org/officeDocument/2006/relationships/hyperlink" Target="html/ReadData.html" TargetMode="Externa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ReplaceText.bat" TargetMode="External"/><Relationship Id="rId2" Type="http://schemas.openxmlformats.org/officeDocument/2006/relationships/hyperlink" Target="html/ReplaceTex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ReplaceTex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ml/ReadFileFromURL.bat" TargetMode="External"/><Relationship Id="rId2" Type="http://schemas.openxmlformats.org/officeDocument/2006/relationships/hyperlink" Target="html/ReadFileFromUR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ReadFileFromUR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ml/TestFileClass.html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hyperlink" Target="html/TestFileClass.bat" TargetMode="External"/><Relationship Id="rId9" Type="http://schemas.openxmlformats.org/officeDocument/2006/relationships/hyperlink" Target="http://www.cs.armstrong.edu/liang/intro10e/html/TestFileClas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ml/WriteData.html" TargetMode="External"/><Relationship Id="rId7" Type="http://schemas.openxmlformats.org/officeDocument/2006/relationships/hyperlink" Target="http://www.cs.armstrong.edu/liang/intro10e/html/WriteDat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hyperlink" Target="html/WriteData.ba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ml/WriteDataWithAutoClose.bat" TargetMode="External"/><Relationship Id="rId2" Type="http://schemas.openxmlformats.org/officeDocument/2006/relationships/hyperlink" Target="html/WriteDataWithAutoClo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WriteDataWithAutoClo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it-IT" dirty="0"/>
              <a:t>CSE 101 - COMPUTER PROGRAMMING I</a:t>
            </a:r>
            <a:br>
              <a:rPr lang="it-IT" dirty="0"/>
            </a:b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dirty="0" err="1"/>
              <a:t>Akdeniz</a:t>
            </a:r>
            <a:r>
              <a:rPr lang="en-US" dirty="0"/>
              <a:t> University</a:t>
            </a:r>
          </a:p>
          <a:p>
            <a:r>
              <a:rPr lang="en-US" dirty="0"/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9E27C-1D30-458C-BA1A-43B8A811E6A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Reading Data Using </a:t>
            </a:r>
            <a:r>
              <a:rPr lang="en-US" altLang="en-US" u="sng" smtClean="0"/>
              <a:t>Scanner</a:t>
            </a:r>
            <a:r>
              <a:rPr lang="en-US" altLang="en-US" smtClean="0"/>
              <a:t> </a:t>
            </a:r>
            <a:endParaRPr lang="en-US" altLang="en-US" smtClean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379912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4237037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1522413" y="2044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1754187" y="1139825"/>
          <a:ext cx="86804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icture" r:id="rId3" imgW="4508500" imgH="2311400" progId="Word.Picture.8">
                  <p:embed/>
                </p:oleObj>
              </mc:Choice>
              <mc:Fallback>
                <p:oleObj name="Picture" r:id="rId3" imgW="4508500" imgH="2311400" progId="Word.Picture.8">
                  <p:embed/>
                  <p:pic>
                    <p:nvPicPr>
                      <p:cNvPr id="614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7" y="1139825"/>
                        <a:ext cx="8680450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3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627812" y="58674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ReadData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449" name="AutoShape 8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8913812" y="58674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61450" name="AutoShape 9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6094413" y="5867401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472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9AA8F7-5E92-4753-AD19-B9EB1C05FC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Problem: Replacing Text</a:t>
            </a:r>
            <a:endParaRPr lang="en-US" altLang="en-US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1012" y="1219200"/>
            <a:ext cx="8686800" cy="3581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600" smtClean="0"/>
              <a:t>Write a class named </a:t>
            </a:r>
            <a:r>
              <a:rPr lang="en-US" altLang="en-US" sz="2600" u="sng" smtClean="0"/>
              <a:t>ReplaceText</a:t>
            </a:r>
            <a:r>
              <a:rPr lang="en-US" altLang="en-US" sz="2600" smtClean="0"/>
              <a:t> that replaces a string in a text file with a new string. The filename and strings are passed as command-line arguments as follows:</a:t>
            </a:r>
            <a:endParaRPr lang="en-US" altLang="en-US" sz="2600" u="sng" smtClean="0"/>
          </a:p>
          <a:p>
            <a:pPr lvl="1">
              <a:buFontTx/>
              <a:buNone/>
            </a:pPr>
            <a:r>
              <a:rPr lang="en-US" altLang="en-US" sz="2200" smtClean="0"/>
              <a:t>java ReplaceText sourceFile targetFile oldString newString</a:t>
            </a:r>
          </a:p>
          <a:p>
            <a:pPr marL="0" indent="0">
              <a:buNone/>
            </a:pPr>
            <a:r>
              <a:rPr lang="en-US" altLang="en-US" sz="2600" smtClean="0"/>
              <a:t>For example, invoking</a:t>
            </a:r>
            <a:endParaRPr lang="en-US" altLang="en-US" sz="2600" u="sng" smtClean="0"/>
          </a:p>
          <a:p>
            <a:pPr lvl="1">
              <a:buFontTx/>
              <a:buNone/>
            </a:pPr>
            <a:r>
              <a:rPr lang="en-US" altLang="en-US" sz="2200" smtClean="0"/>
              <a:t>java ReplaceText FormatString.java t.txt StringBuilder StringBuffer</a:t>
            </a:r>
          </a:p>
          <a:p>
            <a:pPr marL="0" indent="0">
              <a:buNone/>
            </a:pPr>
            <a:r>
              <a:rPr lang="en-US" altLang="en-US" sz="2600" smtClean="0"/>
              <a:t>replaces all the occurrences of </a:t>
            </a:r>
            <a:r>
              <a:rPr lang="en-US" altLang="en-US" sz="2600" u="sng" smtClean="0"/>
              <a:t>StringBuilder</a:t>
            </a:r>
            <a:r>
              <a:rPr lang="en-US" altLang="en-US" sz="2600" smtClean="0"/>
              <a:t> by </a:t>
            </a:r>
            <a:r>
              <a:rPr lang="en-US" altLang="en-US" sz="2600" u="sng" smtClean="0"/>
              <a:t>StringBuffer</a:t>
            </a:r>
            <a:r>
              <a:rPr lang="en-US" altLang="en-US" sz="2600" smtClean="0"/>
              <a:t> in FormatString.java and saves the new file in t.txt.</a:t>
            </a:r>
            <a:endParaRPr lang="en-US" altLang="en-US" sz="2600"/>
          </a:p>
        </p:txBody>
      </p:sp>
      <p:sp>
        <p:nvSpPr>
          <p:cNvPr id="322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789612" y="53340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ReplaceText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470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075612" y="53340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62471" name="AutoShape 6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5180013" y="5334001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150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CD2B7D-DFD5-41FE-B23A-C65FE1859A0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Reading Data from the Web</a:t>
            </a:r>
            <a:endParaRPr lang="en-US" altLang="en-US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1012" y="1219200"/>
            <a:ext cx="8686800" cy="167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smtClean="0"/>
              <a:t>Just like you can read data from a file on your computer, you can read data from a file on the Web.</a:t>
            </a:r>
            <a:endParaRPr lang="en-US" altLang="en-US" sz="3600"/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1522413" y="22837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34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3048000"/>
            <a:ext cx="81581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05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7B8362-9994-4E16-BD40-00468A98C71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Reading Data from the Web</a:t>
            </a:r>
            <a:endParaRPr lang="en-US" alt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1012" y="1219200"/>
            <a:ext cx="86868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800" smtClean="0"/>
              <a:t>URL url = </a:t>
            </a:r>
            <a:r>
              <a:rPr lang="en-US" altLang="en-US" sz="2800" b="1" smtClean="0"/>
              <a:t>new</a:t>
            </a:r>
            <a:r>
              <a:rPr lang="en-US" altLang="en-US" sz="2800" smtClean="0"/>
              <a:t> URL(</a:t>
            </a:r>
            <a:r>
              <a:rPr lang="en-US" altLang="en-US" sz="2800" b="1" smtClean="0"/>
              <a:t>"www.google.com/index.html"</a:t>
            </a:r>
            <a:r>
              <a:rPr lang="en-US" altLang="en-US" sz="2800" smtClean="0"/>
              <a:t>);</a:t>
            </a:r>
          </a:p>
          <a:p>
            <a:pPr marL="0" indent="0">
              <a:buNone/>
            </a:pPr>
            <a:endParaRPr lang="en-US" altLang="en-US" sz="2800" smtClean="0"/>
          </a:p>
          <a:p>
            <a:pPr marL="0" indent="0">
              <a:buNone/>
            </a:pPr>
            <a:r>
              <a:rPr lang="en-US" altLang="en-US" sz="2800" smtClean="0"/>
              <a:t>After a </a:t>
            </a:r>
            <a:r>
              <a:rPr lang="en-US" altLang="en-US" sz="2800" b="1" smtClean="0"/>
              <a:t>URL</a:t>
            </a:r>
            <a:r>
              <a:rPr lang="en-US" altLang="en-US" sz="2800" smtClean="0"/>
              <a:t> object is created, you can use the </a:t>
            </a:r>
            <a:r>
              <a:rPr lang="en-US" altLang="en-US" sz="2800" b="1" smtClean="0"/>
              <a:t>openStream()</a:t>
            </a:r>
            <a:r>
              <a:rPr lang="en-US" altLang="en-US" sz="2800" smtClean="0"/>
              <a:t> method defined in the </a:t>
            </a:r>
            <a:r>
              <a:rPr lang="en-US" altLang="en-US" sz="2800" b="1" smtClean="0"/>
              <a:t>URL</a:t>
            </a:r>
            <a:r>
              <a:rPr lang="en-US" altLang="en-US" sz="2800" smtClean="0"/>
              <a:t> class to open an input stream and use this stream to create a </a:t>
            </a:r>
            <a:r>
              <a:rPr lang="en-US" altLang="en-US" sz="2800" b="1" smtClean="0"/>
              <a:t>Scanner</a:t>
            </a:r>
            <a:r>
              <a:rPr lang="en-US" altLang="en-US" sz="2800" smtClean="0"/>
              <a:t> object as follows:</a:t>
            </a:r>
          </a:p>
          <a:p>
            <a:pPr marL="0" indent="0">
              <a:buNone/>
            </a:pPr>
            <a:endParaRPr lang="en-US" altLang="en-US" sz="2800" smtClean="0"/>
          </a:p>
          <a:p>
            <a:pPr marL="0" indent="0">
              <a:buNone/>
            </a:pPr>
            <a:r>
              <a:rPr lang="en-US" altLang="en-US" sz="2800" smtClean="0"/>
              <a:t>Scanner input = </a:t>
            </a:r>
            <a:r>
              <a:rPr lang="en-US" altLang="en-US" sz="2800" b="1" smtClean="0"/>
              <a:t>new</a:t>
            </a:r>
            <a:r>
              <a:rPr lang="en-US" altLang="en-US" sz="2800" smtClean="0"/>
              <a:t> Scanner(url.openStream());</a:t>
            </a:r>
            <a:endParaRPr lang="en-US" altLang="en-US" sz="2800"/>
          </a:p>
        </p:txBody>
      </p:sp>
      <p:sp>
        <p:nvSpPr>
          <p:cNvPr id="3256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722812" y="5334000"/>
            <a:ext cx="3124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ReadFileFromURL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18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075612" y="53340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64519" name="AutoShape 7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4189413" y="5334001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772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68974-CA7F-459A-9BE9-9317723E3EC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048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Catching Exceptions</a:t>
            </a:r>
            <a:endParaRPr lang="en-US" altLang="en-US" b="1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2" y="1295400"/>
            <a:ext cx="8610600" cy="50292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statements;  // Statements that may throw exceptions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 (Exception1 exVar1)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handler for exception1;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 (Exception2 exVar2) 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handler for exception2;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 (ExceptionN exVar3)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handler for exceptionN;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b="1" smtClean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endParaRPr lang="en-US" alt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354333-76A1-423D-8357-A0C7D1C3671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z="4200" smtClean="0">
                <a:latin typeface="Courier New" panose="02070309020205020404" pitchFamily="49" charset="0"/>
              </a:rPr>
              <a:t>finally</a:t>
            </a:r>
            <a:r>
              <a:rPr lang="en-US" altLang="en-US" smtClean="0"/>
              <a:t> Clause</a:t>
            </a:r>
            <a:endParaRPr lang="en-US" altLang="en-US" b="1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6812" y="1371600"/>
            <a:ext cx="7696200" cy="4191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  statements;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catch(TheException ex) 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b="1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30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236C7-5006-44FF-B476-DDA082F6D1C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The File Class</a:t>
            </a:r>
            <a:endParaRPr lang="en-US" altLang="en-US" b="1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143000"/>
            <a:ext cx="8382000" cy="2286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The </a:t>
            </a:r>
            <a:r>
              <a:rPr lang="en-US" altLang="en-US" sz="2800" u="sng" smtClean="0">
                <a:cs typeface="Times New Roman" panose="02020603050405020304" pitchFamily="18" charset="0"/>
              </a:rPr>
              <a:t>File</a:t>
            </a:r>
            <a:r>
              <a:rPr lang="en-US" altLang="en-US" sz="2800" smtClean="0">
                <a:cs typeface="Times New Roman" panose="02020603050405020304" pitchFamily="18" charset="0"/>
              </a:rPr>
              <a:t> class is intended to provide an abstraction that deals with most of the machine-dependent complexities of files and path names in a machine-independent fashion. The filename is a string. The </a:t>
            </a:r>
            <a:r>
              <a:rPr lang="en-US" altLang="en-US" sz="2800" u="sng" smtClean="0">
                <a:cs typeface="Times New Roman" panose="02020603050405020304" pitchFamily="18" charset="0"/>
              </a:rPr>
              <a:t>File</a:t>
            </a:r>
            <a:r>
              <a:rPr lang="en-US" altLang="en-US" sz="2800" smtClean="0">
                <a:cs typeface="Times New Roman" panose="02020603050405020304" pitchFamily="18" charset="0"/>
              </a:rPr>
              <a:t> class is a wrapper class for the file name and its directory path. </a:t>
            </a: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F9646C-221B-4EA2-A403-9F33D757A50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665537" y="9667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7212" y="82550"/>
            <a:ext cx="7924800" cy="381000"/>
          </a:xfrm>
          <a:noFill/>
        </p:spPr>
        <p:txBody>
          <a:bodyPr/>
          <a:lstStyle/>
          <a:p>
            <a:pPr algn="l"/>
            <a:r>
              <a:rPr lang="en-US" altLang="en-US" sz="2000" smtClean="0"/>
              <a:t>Obtaining file properties and manipulating file</a:t>
            </a:r>
            <a:endParaRPr lang="en-US" altLang="en-US" sz="2000" b="1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1522413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1001"/>
            <a:ext cx="7329488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7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7A7FC-8E61-40EE-A906-5B4DDF329EE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2286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Problem: Explore File Properties</a:t>
            </a:r>
            <a:endParaRPr lang="en-US" altLang="en-US" smtClean="0"/>
          </a:p>
        </p:txBody>
      </p:sp>
      <p:sp>
        <p:nvSpPr>
          <p:cNvPr id="31846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92925" y="58674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TestFileClass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7349" name="AutoShape 4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9178925" y="58674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903412" y="1066800"/>
            <a:ext cx="8458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Objective: Write a program that demonstrates how to create files in a platform-independent way and use the methods in the File class to obtain their properties. The following figures show a sample run of the program on Windows and on Unix.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3741737" y="1933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7352" name="Object 7"/>
          <p:cNvGraphicFramePr>
            <a:graphicFrameLocks noChangeAspect="1"/>
          </p:cNvGraphicFramePr>
          <p:nvPr/>
        </p:nvGraphicFramePr>
        <p:xfrm>
          <a:off x="2036762" y="3200400"/>
          <a:ext cx="40386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4709568" imgH="2994920" progId="Paint.Picture">
                  <p:embed/>
                </p:oleObj>
              </mc:Choice>
              <mc:Fallback>
                <p:oleObj r:id="rId5" imgW="4709568" imgH="2994920" progId="Paint.Picture">
                  <p:embed/>
                  <p:pic>
                    <p:nvPicPr>
                      <p:cNvPr id="5735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2" y="3200400"/>
                        <a:ext cx="4038600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3741737" y="18573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7354" name="Object 9"/>
          <p:cNvGraphicFramePr>
            <a:graphicFrameLocks noChangeAspect="1"/>
          </p:cNvGraphicFramePr>
          <p:nvPr/>
        </p:nvGraphicFramePr>
        <p:xfrm>
          <a:off x="6323012" y="3200401"/>
          <a:ext cx="386715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7" imgW="4709568" imgH="3147333" progId="Paint.Picture">
                  <p:embed/>
                </p:oleObj>
              </mc:Choice>
              <mc:Fallback>
                <p:oleObj r:id="rId7" imgW="4709568" imgH="3147333" progId="Paint.Picture">
                  <p:embed/>
                  <p:pic>
                    <p:nvPicPr>
                      <p:cNvPr id="573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2" y="3200401"/>
                        <a:ext cx="3867150" cy="258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AutoShape 10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6283325" y="5867401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182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84555-A746-480F-83F7-7D185779BF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Text I/O</a:t>
            </a:r>
            <a:endParaRPr lang="en-US" altLang="en-US" b="1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2" y="1219200"/>
            <a:ext cx="8610600" cy="4267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800" smtClean="0"/>
              <a:t>A </a:t>
            </a:r>
            <a:r>
              <a:rPr lang="en-US" altLang="en-US" sz="2800" u="sng" smtClean="0"/>
              <a:t>File</a:t>
            </a:r>
            <a:r>
              <a:rPr lang="en-US" altLang="en-US" sz="2800" smtClean="0"/>
              <a:t> object encapsulates the properties of a file or a path, but does not contain the methods for reading/writing data from/to a file. In order to perform I/O, you need to create objects using appropriate Java I/O classes. The objects contain the methods for reading/writing data from/to a file. This section introduces how to read/write strings and numeric values from/to a text file using the </a:t>
            </a:r>
            <a:r>
              <a:rPr lang="en-US" altLang="en-US" sz="2800" u="sng" smtClean="0"/>
              <a:t>Scanner</a:t>
            </a:r>
            <a:r>
              <a:rPr lang="en-US" altLang="en-US" sz="2800" smtClean="0"/>
              <a:t> and </a:t>
            </a:r>
            <a:r>
              <a:rPr lang="en-US" altLang="en-US" sz="2800" u="sng" smtClean="0"/>
              <a:t>PrintWriter</a:t>
            </a:r>
            <a:r>
              <a:rPr lang="en-US" altLang="en-US" sz="2800" smtClean="0"/>
              <a:t> classes.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1715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5AE7F6-41F5-4F80-926F-BEFB0ED18FD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Writing Data Using </a:t>
            </a:r>
            <a:r>
              <a:rPr lang="en-US" altLang="en-US" u="sng" smtClean="0"/>
              <a:t>PrintWriter</a:t>
            </a: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32051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04012" y="58674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WriteData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397" name="AutoShape 4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8913812" y="58674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6002047" y="1871119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1827212" y="838201"/>
          <a:ext cx="85344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5" imgW="4035552" imgH="2346960" progId="Word.Picture.8">
                  <p:embed/>
                </p:oleObj>
              </mc:Choice>
              <mc:Fallback>
                <p:oleObj name="Picture" r:id="rId5" imgW="4035552" imgH="2346960" progId="Word.Picture.8">
                  <p:embed/>
                  <p:pic>
                    <p:nvPicPr>
                      <p:cNvPr id="593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2" y="838201"/>
                        <a:ext cx="8534400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AutoShape 7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6170613" y="5867401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712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B639D-05B7-4B03-AA4B-46924AA9916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Try-with-resources</a:t>
            </a:r>
            <a:endParaRPr lang="en-US" altLang="en-US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1012" y="1219200"/>
            <a:ext cx="86868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smtClean="0"/>
              <a:t>Programmers often forget to close the file. JDK 7 provides the followings new try-with-resources syntax that automatically closes the files. </a:t>
            </a:r>
          </a:p>
          <a:p>
            <a:pPr marL="0" indent="0">
              <a:buNone/>
            </a:pPr>
            <a:r>
              <a:rPr lang="en-AU" altLang="en-US" sz="2800" b="1" smtClean="0"/>
              <a:t>try</a:t>
            </a:r>
            <a:r>
              <a:rPr lang="en-US" altLang="en-US" sz="2800" smtClean="0"/>
              <a:t> (declare and create resources) {</a:t>
            </a:r>
          </a:p>
          <a:p>
            <a:pPr marL="0" indent="0">
              <a:buNone/>
            </a:pPr>
            <a:r>
              <a:rPr lang="en-US" altLang="en-US" sz="2800" smtClean="0"/>
              <a:t>  Use the resource to process the file;</a:t>
            </a:r>
          </a:p>
          <a:p>
            <a:pPr marL="0" indent="0">
              <a:buNone/>
            </a:pPr>
            <a:r>
              <a:rPr lang="en-US" altLang="en-US" sz="2800" smtClean="0"/>
              <a:t>}</a:t>
            </a:r>
          </a:p>
          <a:p>
            <a:pPr marL="0" indent="0">
              <a:buNone/>
            </a:pPr>
            <a:endParaRPr lang="en-US" altLang="en-US" sz="2600"/>
          </a:p>
        </p:txBody>
      </p:sp>
      <p:sp>
        <p:nvSpPr>
          <p:cNvPr id="322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22776" y="5334000"/>
            <a:ext cx="3576637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WriteDataWithAutoClose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422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075612" y="53340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60423" name="AutoShape 6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4189413" y="5024438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93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6D482A04D8B42B388070C1E507ADA" ma:contentTypeVersion="9" ma:contentTypeDescription="Create a new document." ma:contentTypeScope="" ma:versionID="2ba9de5f884b2d6d7c7cf465c41550c8">
  <xsd:schema xmlns:xsd="http://www.w3.org/2001/XMLSchema" xmlns:xs="http://www.w3.org/2001/XMLSchema" xmlns:p="http://schemas.microsoft.com/office/2006/metadata/properties" xmlns:ns2="7768320c-366c-4a41-b763-3ae835d26f5e" xmlns:ns3="58d839cb-0190-45c9-ae21-f7a04796a340" targetNamespace="http://schemas.microsoft.com/office/2006/metadata/properties" ma:root="true" ma:fieldsID="d20f266f189ff1657628e343d6498a57" ns2:_="" ns3:_="">
    <xsd:import namespace="7768320c-366c-4a41-b763-3ae835d26f5e"/>
    <xsd:import namespace="58d839cb-0190-45c9-ae21-f7a04796a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8320c-366c-4a41-b763-3ae835d26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839cb-0190-45c9-ae21-f7a04796a34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aeb89af-aaca-45ca-914c-33044dad495e}" ma:internalName="TaxCatchAll" ma:showField="CatchAllData" ma:web="58d839cb-0190-45c9-ae21-f7a04796a3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41FB40-9AA1-4BF2-A905-A53987960B1B}"/>
</file>

<file path=customXml/itemProps2.xml><?xml version="1.0" encoding="utf-8"?>
<ds:datastoreItem xmlns:ds="http://schemas.openxmlformats.org/officeDocument/2006/customXml" ds:itemID="{79A6CBFB-CCD4-4161-9F01-ADFBC5DF26AF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501</Words>
  <Application>Microsoft Office PowerPoint</Application>
  <PresentationFormat>Custom</PresentationFormat>
  <Paragraphs>82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Century Gothic</vt:lpstr>
      <vt:lpstr>Courier New</vt:lpstr>
      <vt:lpstr>Monotype Sorts</vt:lpstr>
      <vt:lpstr>Times New Roman</vt:lpstr>
      <vt:lpstr>Continental World 16x9</vt:lpstr>
      <vt:lpstr>Bitmap Image</vt:lpstr>
      <vt:lpstr>Microsoft Word Picture</vt:lpstr>
      <vt:lpstr>CSE 101 - COMPUTER PROGRAMMING I File</vt:lpstr>
      <vt:lpstr>Catching Exceptions</vt:lpstr>
      <vt:lpstr>The finally Clause</vt:lpstr>
      <vt:lpstr>The File Class</vt:lpstr>
      <vt:lpstr>Obtaining file properties and manipulating file</vt:lpstr>
      <vt:lpstr>Problem: Explore File Properties</vt:lpstr>
      <vt:lpstr>Text I/O</vt:lpstr>
      <vt:lpstr>Writing Data Using PrintWriter </vt:lpstr>
      <vt:lpstr>Try-with-resources</vt:lpstr>
      <vt:lpstr>Reading Data Using Scanner </vt:lpstr>
      <vt:lpstr>Problem: Replacing Text</vt:lpstr>
      <vt:lpstr>Reading Data from the Web</vt:lpstr>
      <vt:lpstr>Reading Data from the Web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2018-12-13T08:05:08Z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