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55.xml" ContentType="application/vnd.openxmlformats-officedocument.presentationml.slide+xml"/>
  <Override PartName="/ppt/slides/slide4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39.xml" ContentType="application/vnd.openxmlformats-officedocument.presentationml.notesSlide+xml"/>
  <Override PartName="/ppt/slideMasters/slideMaster1.xml" ContentType="application/vnd.openxmlformats-officedocument.presentationml.slideMaster+xml"/>
  <Override PartName="/ppt/notesSlides/notesSlide45.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26.xml" ContentType="application/vnd.openxmlformats-officedocument.presentationml.notesSlide+xml"/>
  <Override PartName="/ppt/slideLayouts/slideLayout11.xml" ContentType="application/vnd.openxmlformats-officedocument.presentationml.slideLayout+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27.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notesSlides/notesSlide30.xml" ContentType="application/vnd.openxmlformats-officedocument.presentationml.notesSlide+xml"/>
  <Override PartName="/ppt/slideLayouts/slideLayout8.xml" ContentType="application/vnd.openxmlformats-officedocument.presentationml.slideLayout+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29.xml" ContentType="application/vnd.openxmlformats-officedocument.presentationml.notesSlide+xml"/>
  <Override PartName="/ppt/slideLayouts/slideLayout9.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61"/>
  </p:notesMasterIdLst>
  <p:handoutMasterIdLst>
    <p:handoutMasterId r:id="rId62"/>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10" r:id="rId42"/>
    <p:sldId id="295" r:id="rId43"/>
    <p:sldId id="296" r:id="rId44"/>
    <p:sldId id="297" r:id="rId45"/>
    <p:sldId id="308" r:id="rId46"/>
    <p:sldId id="309" r:id="rId47"/>
    <p:sldId id="298" r:id="rId48"/>
    <p:sldId id="299" r:id="rId49"/>
    <p:sldId id="300" r:id="rId50"/>
    <p:sldId id="301" r:id="rId51"/>
    <p:sldId id="307" r:id="rId52"/>
    <p:sldId id="302" r:id="rId53"/>
    <p:sldId id="303" r:id="rId54"/>
    <p:sldId id="311" r:id="rId55"/>
    <p:sldId id="304" r:id="rId56"/>
    <p:sldId id="305" r:id="rId57"/>
    <p:sldId id="306" r:id="rId58"/>
    <p:sldId id="312" r:id="rId59"/>
    <p:sldId id="313" r:id="rId6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81" autoAdjust="0"/>
  </p:normalViewPr>
  <p:slideViewPr>
    <p:cSldViewPr>
      <p:cViewPr varScale="1">
        <p:scale>
          <a:sx n="88" d="100"/>
          <a:sy n="88" d="100"/>
        </p:scale>
        <p:origin x="494" y="6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ustomXml" Target="../customXml/item2.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05-Jan-21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05-Jan-21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657603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66610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018081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660143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717933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408661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373539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804474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026221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05941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435085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35331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211482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81336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998049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423921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467664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832683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003018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371589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53626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563736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7842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699901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053928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193882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666437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341115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668007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4227577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943647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38067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6354915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206306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53407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69909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779700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514552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8058889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95090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554427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62539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055706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92487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2453508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2.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2.wmf"/><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12.w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2.wmf"/><Relationship Id="rId4"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2.wmf"/><Relationship Id="rId4"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12.wmf"/><Relationship Id="rId4"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9.wmf"/><Relationship Id="rId4"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ml/ComputeFibonacci.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cs.armstrong.edu/liang/intro10e/html/ComputeFibonacci.html" TargetMode="External"/><Relationship Id="rId5" Type="http://schemas.openxmlformats.org/officeDocument/2006/relationships/image" Target="../media/image20.wmf"/><Relationship Id="rId4" Type="http://schemas.openxmlformats.org/officeDocument/2006/relationships/hyperlink" Target="html/ComputeFibonacci.ba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1.wmf"/><Relationship Id="rId4"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ml/RecursiveSelectionSort.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cs.armstrong.edu/liang/intro10e/html/RecursiveSelectionSort.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cs.armstrong.edu/liang/intro10e/html/RecursiveBinarySearch.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youtube.com/watch?v=wNVCJj642n4"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ml/RecursiveBinarySearch.htm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2.emf"/><Relationship Id="rId4" Type="http://schemas.openxmlformats.org/officeDocument/2006/relationships/oleObject" Target="../embeddings/oleObject25.bin"/></Relationships>
</file>

<file path=ppt/slides/_rels/slide4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34.xml"/><Relationship Id="rId7" Type="http://schemas.openxmlformats.org/officeDocument/2006/relationships/hyperlink" Target="html/DirectorySize.bat"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hyperlink" Target="html/DirectorySize.html" TargetMode="External"/><Relationship Id="rId5" Type="http://schemas.openxmlformats.org/officeDocument/2006/relationships/image" Target="../media/image23.wmf"/><Relationship Id="rId10" Type="http://schemas.openxmlformats.org/officeDocument/2006/relationships/image" Target="../media/image24.png"/><Relationship Id="rId4" Type="http://schemas.openxmlformats.org/officeDocument/2006/relationships/oleObject" Target="../embeddings/oleObject26.bin"/><Relationship Id="rId9" Type="http://schemas.openxmlformats.org/officeDocument/2006/relationships/hyperlink" Target="http://www.cs.armstrong.edu/liang/intro10e/html/DirectorySize.html"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34oWQu9RDo0"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www.youtube.com/watch?v=q6RicK1FCUs" TargetMode="External"/><Relationship Id="rId4" Type="http://schemas.openxmlformats.org/officeDocument/2006/relationships/hyperlink" Target="https://www.youtube.com/watch?v=pe3G-xiXIVQ"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ml/TowerOfHanoi.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hyperlink" Target="http://www.cs.armstrong.edu/liang/intro10e/html/SierpinskiTriangle.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hyperlink" Target="html/SierpinskiTriangle.bat" TargetMode="External"/><Relationship Id="rId4" Type="http://schemas.openxmlformats.org/officeDocument/2006/relationships/hyperlink" Target="html/SierpinskiTriangle.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ml/ComputeFactorial.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www.cs.armstrong.edu/liang/intro10e/html/ComputeFactorialTailRecursion.html" TargetMode="External"/><Relationship Id="rId5" Type="http://schemas.openxmlformats.org/officeDocument/2006/relationships/hyperlink" Target="http://www.cs.armstrong.edu/liang/intro10e/html/ComputeFactorial.html" TargetMode="External"/><Relationship Id="rId4" Type="http://schemas.openxmlformats.org/officeDocument/2006/relationships/hyperlink" Target="html/ComputeFactorialTailRecursion.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linux.org/threads/trees-b-trees-b-trees-and-h-trees.427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ml/ComputeFactorial.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smtClean="0"/>
              <a:t>CSE </a:t>
            </a:r>
            <a:r>
              <a:rPr lang="it-IT" smtClean="0"/>
              <a:t>101 </a:t>
            </a:r>
            <a:r>
              <a:rPr lang="it-IT" dirty="0" smtClean="0"/>
              <a:t>- COMPUTER </a:t>
            </a:r>
            <a:r>
              <a:rPr lang="it-IT" smtClean="0"/>
              <a:t>PROGRAMMING </a:t>
            </a:r>
            <a:r>
              <a:rPr lang="it-IT" smtClean="0"/>
              <a:t>I</a:t>
            </a:r>
            <a:r>
              <a:rPr lang="it-IT" dirty="0" smtClean="0"/>
              <a:t/>
            </a:r>
            <a:br>
              <a:rPr lang="it-IT" dirty="0" smtClean="0"/>
            </a:br>
            <a:r>
              <a:rPr lang="en-US" dirty="0" smtClean="0"/>
              <a:t>Recursion</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smtClean="0"/>
              <a:t>Joseph LEDET</a:t>
            </a:r>
          </a:p>
          <a:p>
            <a:r>
              <a:rPr lang="en-US" smtClean="0"/>
              <a:t>Department of Computer Engineering</a:t>
            </a:r>
          </a:p>
          <a:p>
            <a:r>
              <a:rPr lang="en-US" smtClean="0"/>
              <a:t>Akdeniz University</a:t>
            </a:r>
          </a:p>
          <a:p>
            <a:r>
              <a:rPr lang="en-US" smtClean="0"/>
              <a:t>josephledet@akdeniz.edu.tr </a:t>
            </a:r>
            <a:endParaRPr lang="en-US" dirty="0"/>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96FCE4-C491-43B4-B226-AA8770AC79D5}" type="slidenum">
              <a:rPr lang="en-US" altLang="en-US" sz="1400"/>
              <a:pPr>
                <a:spcBef>
                  <a:spcPct val="0"/>
                </a:spcBef>
                <a:buClrTx/>
                <a:buSzTx/>
                <a:buFontTx/>
                <a:buNone/>
              </a:pPr>
              <a:t>10</a:t>
            </a:fld>
            <a:endParaRPr lang="en-US" altLang="en-US" sz="1400"/>
          </a:p>
        </p:txBody>
      </p:sp>
      <p:pic>
        <p:nvPicPr>
          <p:cNvPr id="1638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3351" y="1655764"/>
            <a:ext cx="74961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p:cNvSpPr txBox="1">
            <a:spLocks noChangeArrowheads="1"/>
          </p:cNvSpPr>
          <p:nvPr/>
        </p:nvSpPr>
        <p:spPr bwMode="auto">
          <a:xfrm>
            <a:off x="1773238" y="14289"/>
            <a:ext cx="88931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Factorial function (symbol !) means to multiply a series of descending natural numbers. Example: 4! = 4*3*2*1* =24;                   </a:t>
            </a:r>
            <a:br>
              <a:rPr lang="en-US" altLang="en-US" sz="2400"/>
            </a:br>
            <a:r>
              <a:rPr lang="en-US" altLang="en-US" sz="2400"/>
              <a:t>                                            7! = 7*6*5*4*3*2*1 = 5040</a:t>
            </a:r>
          </a:p>
          <a:p>
            <a:pPr>
              <a:spcBef>
                <a:spcPct val="0"/>
              </a:spcBef>
              <a:buClrTx/>
              <a:buSzTx/>
              <a:buFontTx/>
              <a:buNone/>
            </a:pPr>
            <a:r>
              <a:rPr lang="en-US" altLang="en-US" sz="2400"/>
              <a:t>                                            1! = 1</a:t>
            </a:r>
          </a:p>
        </p:txBody>
      </p:sp>
      <p:sp>
        <p:nvSpPr>
          <p:cNvPr id="16389" name="Rectangle 7"/>
          <p:cNvSpPr>
            <a:spLocks noChangeArrowheads="1"/>
          </p:cNvSpPr>
          <p:nvPr/>
        </p:nvSpPr>
        <p:spPr bwMode="auto">
          <a:xfrm>
            <a:off x="7489825" y="1420814"/>
            <a:ext cx="2679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A06000"/>
                </a:solidFill>
                <a:latin typeface="Verdana" panose="020B0604030504040204" pitchFamily="34" charset="0"/>
              </a:rPr>
              <a:t>n! = n × (n−1)!</a:t>
            </a:r>
            <a:endParaRPr lang="en-US" altLang="en-US" sz="2400"/>
          </a:p>
        </p:txBody>
      </p:sp>
      <p:sp>
        <p:nvSpPr>
          <p:cNvPr id="16390" name="Rectangle 8"/>
          <p:cNvSpPr>
            <a:spLocks noChangeArrowheads="1"/>
          </p:cNvSpPr>
          <p:nvPr/>
        </p:nvSpPr>
        <p:spPr bwMode="auto">
          <a:xfrm>
            <a:off x="5065712" y="1420814"/>
            <a:ext cx="1339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rgbClr val="000000"/>
                </a:solidFill>
                <a:latin typeface="Verdana" panose="020B0604030504040204" pitchFamily="34" charset="0"/>
              </a:rPr>
              <a:t>0! = 1</a:t>
            </a:r>
            <a:r>
              <a:rPr lang="en-US" altLang="en-US" sz="2400">
                <a:solidFill>
                  <a:srgbClr val="000000"/>
                </a:solidFill>
                <a:latin typeface="Verdana" panose="020B0604030504040204" pitchFamily="34" charset="0"/>
              </a:rPr>
              <a:t>.</a:t>
            </a:r>
            <a:endParaRPr lang="en-US" altLang="en-US" sz="2400"/>
          </a:p>
        </p:txBody>
      </p:sp>
    </p:spTree>
    <p:extLst>
      <p:ext uri="{BB962C8B-B14F-4D97-AF65-F5344CB8AC3E}">
        <p14:creationId xmlns:p14="http://schemas.microsoft.com/office/powerpoint/2010/main" val="194466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04D50C-9CAA-4CC5-8317-0BC8A509C832}" type="slidenum">
              <a:rPr lang="en-US" altLang="en-US" sz="1400"/>
              <a:pPr>
                <a:spcBef>
                  <a:spcPct val="0"/>
                </a:spcBef>
                <a:buClrTx/>
                <a:buSzTx/>
                <a:buFontTx/>
                <a:buNone/>
              </a:pPr>
              <a:t>11</a:t>
            </a:fld>
            <a:endParaRPr lang="en-US" altLang="en-US" sz="1400"/>
          </a:p>
        </p:txBody>
      </p:sp>
      <p:pic>
        <p:nvPicPr>
          <p:cNvPr id="1741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3851" y="30434"/>
            <a:ext cx="3724275" cy="663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557713" y="1196976"/>
            <a:ext cx="6099175" cy="2447925"/>
          </a:xfrm>
        </p:spPr>
      </p:pic>
    </p:spTree>
    <p:extLst>
      <p:ext uri="{BB962C8B-B14F-4D97-AF65-F5344CB8AC3E}">
        <p14:creationId xmlns:p14="http://schemas.microsoft.com/office/powerpoint/2010/main" val="764019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82851B-E9AD-42E4-9040-3422B78A69D3}" type="slidenum">
              <a:rPr lang="en-US" altLang="en-US" sz="1400"/>
              <a:pPr>
                <a:spcBef>
                  <a:spcPct val="0"/>
                </a:spcBef>
                <a:buClrTx/>
                <a:buSzTx/>
                <a:buFontTx/>
                <a:buNone/>
              </a:pPr>
              <a:t>12</a:t>
            </a:fld>
            <a:endParaRPr lang="en-US" altLang="en-US" sz="1400"/>
          </a:p>
        </p:txBody>
      </p:sp>
      <p:sp>
        <p:nvSpPr>
          <p:cNvPr id="18435" name="Rectangle 2"/>
          <p:cNvSpPr>
            <a:spLocks noGrp="1" noChangeArrowheads="1"/>
          </p:cNvSpPr>
          <p:nvPr>
            <p:ph type="title"/>
          </p:nvPr>
        </p:nvSpPr>
        <p:spPr>
          <a:xfrm>
            <a:off x="2208212" y="304800"/>
            <a:ext cx="7772400" cy="838200"/>
          </a:xfrm>
        </p:spPr>
        <p:txBody>
          <a:bodyPr/>
          <a:lstStyle/>
          <a:p>
            <a:r>
              <a:rPr lang="en-US" altLang="en-US" smtClean="0"/>
              <a:t>Computing Factorial</a:t>
            </a:r>
          </a:p>
        </p:txBody>
      </p:sp>
      <p:sp>
        <p:nvSpPr>
          <p:cNvPr id="18436" name="Rectangle 3"/>
          <p:cNvSpPr>
            <a:spLocks noGrp="1" noChangeArrowheads="1"/>
          </p:cNvSpPr>
          <p:nvPr>
            <p:ph type="body" idx="1"/>
          </p:nvPr>
        </p:nvSpPr>
        <p:spPr>
          <a:xfrm>
            <a:off x="1809750" y="1736726"/>
            <a:ext cx="8534400" cy="684213"/>
          </a:xfrm>
        </p:spPr>
        <p:txBody>
          <a:bodyPr/>
          <a:lstStyle/>
          <a:p>
            <a:pPr>
              <a:buFont typeface="Monotype Sorts" pitchFamily="2" charset="2"/>
              <a:buNone/>
            </a:pPr>
            <a:r>
              <a:rPr lang="en-US" altLang="en-US" sz="2800"/>
              <a:t>factorial(4) = 4 * factorial(3) </a:t>
            </a:r>
          </a:p>
          <a:p>
            <a:pPr>
              <a:buFont typeface="Monotype Sorts" pitchFamily="2" charset="2"/>
              <a:buNone/>
            </a:pPr>
            <a:endParaRPr lang="en-US" altLang="en-US" sz="2800"/>
          </a:p>
          <a:p>
            <a:pPr>
              <a:buFont typeface="Monotype Sorts" pitchFamily="2" charset="2"/>
              <a:buNone/>
            </a:pPr>
            <a:endParaRPr lang="en-US" altLang="en-US" sz="2800"/>
          </a:p>
        </p:txBody>
      </p:sp>
      <p:sp>
        <p:nvSpPr>
          <p:cNvPr id="18437"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18438"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3058203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915957-8E68-45C6-911D-A8B9C1DF13C4}" type="slidenum">
              <a:rPr lang="en-US" altLang="en-US" sz="1400"/>
              <a:pPr>
                <a:spcBef>
                  <a:spcPct val="0"/>
                </a:spcBef>
                <a:buClrTx/>
                <a:buSzTx/>
                <a:buFontTx/>
                <a:buNone/>
              </a:pPr>
              <a:t>13</a:t>
            </a:fld>
            <a:endParaRPr lang="en-US" altLang="en-US" sz="1400"/>
          </a:p>
        </p:txBody>
      </p:sp>
      <p:sp>
        <p:nvSpPr>
          <p:cNvPr id="20483" name="Rectangle 2"/>
          <p:cNvSpPr>
            <a:spLocks noGrp="1" noChangeArrowheads="1"/>
          </p:cNvSpPr>
          <p:nvPr>
            <p:ph type="title"/>
          </p:nvPr>
        </p:nvSpPr>
        <p:spPr>
          <a:xfrm>
            <a:off x="2208212" y="304800"/>
            <a:ext cx="7772400" cy="838200"/>
          </a:xfrm>
        </p:spPr>
        <p:txBody>
          <a:bodyPr/>
          <a:lstStyle/>
          <a:p>
            <a:r>
              <a:rPr lang="en-US" altLang="en-US" smtClean="0"/>
              <a:t>Computing Factorial</a:t>
            </a:r>
          </a:p>
        </p:txBody>
      </p:sp>
      <p:sp>
        <p:nvSpPr>
          <p:cNvPr id="20484" name="Rectangle 3"/>
          <p:cNvSpPr>
            <a:spLocks noGrp="1" noChangeArrowheads="1"/>
          </p:cNvSpPr>
          <p:nvPr>
            <p:ph type="body" idx="1"/>
          </p:nvPr>
        </p:nvSpPr>
        <p:spPr>
          <a:xfrm>
            <a:off x="1809750" y="1736725"/>
            <a:ext cx="8534400" cy="4679950"/>
          </a:xfrm>
        </p:spPr>
        <p:txBody>
          <a:bodyPr/>
          <a:lstStyle/>
          <a:p>
            <a:pPr>
              <a:buFont typeface="Monotype Sorts" pitchFamily="2" charset="2"/>
              <a:buNone/>
            </a:pPr>
            <a:r>
              <a:rPr lang="en-US" altLang="en-US" sz="2800"/>
              <a:t>factorial(4) = 4 * factorial(3) </a:t>
            </a:r>
          </a:p>
          <a:p>
            <a:pPr>
              <a:buFont typeface="Monotype Sorts" pitchFamily="2" charset="2"/>
              <a:buNone/>
            </a:pPr>
            <a:r>
              <a:rPr lang="en-US" altLang="en-US" sz="2800"/>
              <a:t>                   = 4 * 3 * factorial(2) </a:t>
            </a:r>
          </a:p>
        </p:txBody>
      </p:sp>
      <p:sp>
        <p:nvSpPr>
          <p:cNvPr id="20485"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0486"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1406583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8A1328-A347-4F1A-933C-E2B02C9F7B93}" type="slidenum">
              <a:rPr lang="en-US" altLang="en-US" sz="1400"/>
              <a:pPr>
                <a:spcBef>
                  <a:spcPct val="0"/>
                </a:spcBef>
                <a:buClrTx/>
                <a:buSzTx/>
                <a:buFontTx/>
                <a:buNone/>
              </a:pPr>
              <a:t>14</a:t>
            </a:fld>
            <a:endParaRPr lang="en-US" altLang="en-US" sz="1400"/>
          </a:p>
        </p:txBody>
      </p:sp>
      <p:sp>
        <p:nvSpPr>
          <p:cNvPr id="22531" name="Rectangle 2"/>
          <p:cNvSpPr>
            <a:spLocks noGrp="1" noChangeArrowheads="1"/>
          </p:cNvSpPr>
          <p:nvPr>
            <p:ph type="title"/>
          </p:nvPr>
        </p:nvSpPr>
        <p:spPr>
          <a:xfrm>
            <a:off x="2208212" y="304800"/>
            <a:ext cx="7772400" cy="838200"/>
          </a:xfrm>
        </p:spPr>
        <p:txBody>
          <a:bodyPr/>
          <a:lstStyle/>
          <a:p>
            <a:r>
              <a:rPr lang="en-US" altLang="en-US" smtClean="0"/>
              <a:t>Computing Factorial</a:t>
            </a:r>
          </a:p>
        </p:txBody>
      </p:sp>
      <p:sp>
        <p:nvSpPr>
          <p:cNvPr id="22532" name="Rectangle 3"/>
          <p:cNvSpPr>
            <a:spLocks noGrp="1" noChangeArrowheads="1"/>
          </p:cNvSpPr>
          <p:nvPr>
            <p:ph type="body" idx="1"/>
          </p:nvPr>
        </p:nvSpPr>
        <p:spPr>
          <a:xfrm>
            <a:off x="1809750" y="1736725"/>
            <a:ext cx="8534400" cy="4679950"/>
          </a:xfrm>
        </p:spPr>
        <p:txBody>
          <a:bodyPr/>
          <a:lstStyle/>
          <a:p>
            <a:pPr>
              <a:buFont typeface="Monotype Sorts" pitchFamily="2" charset="2"/>
              <a:buNone/>
            </a:pPr>
            <a:r>
              <a:rPr lang="en-US" altLang="en-US" sz="2800"/>
              <a:t>factorial(4) = 4 * factorial(3) </a:t>
            </a:r>
          </a:p>
          <a:p>
            <a:pPr>
              <a:buFont typeface="Monotype Sorts" pitchFamily="2" charset="2"/>
              <a:buNone/>
            </a:pPr>
            <a:r>
              <a:rPr lang="en-US" altLang="en-US" sz="2800"/>
              <a:t>                   = 4 * 3 * factorial(2) </a:t>
            </a:r>
          </a:p>
          <a:p>
            <a:pPr>
              <a:buFont typeface="Monotype Sorts" pitchFamily="2" charset="2"/>
              <a:buNone/>
            </a:pPr>
            <a:r>
              <a:rPr lang="en-US" altLang="en-US" sz="2800"/>
              <a:t>                   = 4 * 3 * (2 * factorial(1)) </a:t>
            </a:r>
          </a:p>
        </p:txBody>
      </p:sp>
      <p:sp>
        <p:nvSpPr>
          <p:cNvPr id="22533"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2534"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3801850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26398E-A1FF-4F5C-B3B5-6BD1382B487A}" type="slidenum">
              <a:rPr lang="en-US" altLang="en-US" sz="1400"/>
              <a:pPr>
                <a:spcBef>
                  <a:spcPct val="0"/>
                </a:spcBef>
                <a:buClrTx/>
                <a:buSzTx/>
                <a:buFontTx/>
                <a:buNone/>
              </a:pPr>
              <a:t>15</a:t>
            </a:fld>
            <a:endParaRPr lang="en-US" altLang="en-US" sz="1400"/>
          </a:p>
        </p:txBody>
      </p:sp>
      <p:sp>
        <p:nvSpPr>
          <p:cNvPr id="24579" name="Rectangle 2"/>
          <p:cNvSpPr>
            <a:spLocks noGrp="1" noChangeArrowheads="1"/>
          </p:cNvSpPr>
          <p:nvPr>
            <p:ph type="title"/>
          </p:nvPr>
        </p:nvSpPr>
        <p:spPr>
          <a:xfrm>
            <a:off x="2208212" y="304800"/>
            <a:ext cx="7772400" cy="838200"/>
          </a:xfrm>
        </p:spPr>
        <p:txBody>
          <a:bodyPr/>
          <a:lstStyle/>
          <a:p>
            <a:r>
              <a:rPr lang="en-US" altLang="en-US" smtClean="0"/>
              <a:t>Computing Factorial</a:t>
            </a:r>
          </a:p>
        </p:txBody>
      </p:sp>
      <p:sp>
        <p:nvSpPr>
          <p:cNvPr id="24580" name="Rectangle 3"/>
          <p:cNvSpPr>
            <a:spLocks noGrp="1" noChangeArrowheads="1"/>
          </p:cNvSpPr>
          <p:nvPr>
            <p:ph type="body" idx="1"/>
          </p:nvPr>
        </p:nvSpPr>
        <p:spPr>
          <a:xfrm>
            <a:off x="1809750" y="1736725"/>
            <a:ext cx="8534400" cy="4679950"/>
          </a:xfrm>
        </p:spPr>
        <p:txBody>
          <a:bodyPr/>
          <a:lstStyle/>
          <a:p>
            <a:pPr>
              <a:buFont typeface="Monotype Sorts" pitchFamily="2" charset="2"/>
              <a:buNone/>
            </a:pPr>
            <a:r>
              <a:rPr lang="en-US" altLang="en-US" sz="2800"/>
              <a:t>factorial(4) = 4 * factorial(3) </a:t>
            </a:r>
          </a:p>
          <a:p>
            <a:pPr>
              <a:buFont typeface="Monotype Sorts" pitchFamily="2" charset="2"/>
              <a:buNone/>
            </a:pPr>
            <a:r>
              <a:rPr lang="en-US" altLang="en-US" sz="2800"/>
              <a:t>                   = 4 * 3 * factorial(2) </a:t>
            </a:r>
          </a:p>
          <a:p>
            <a:pPr>
              <a:buFont typeface="Monotype Sorts" pitchFamily="2" charset="2"/>
              <a:buNone/>
            </a:pPr>
            <a:r>
              <a:rPr lang="en-US" altLang="en-US" sz="2800"/>
              <a:t>                   = 4 * 3 * (2 * factorial(1)) </a:t>
            </a:r>
          </a:p>
          <a:p>
            <a:pPr>
              <a:buFont typeface="Monotype Sorts" pitchFamily="2" charset="2"/>
              <a:buNone/>
            </a:pPr>
            <a:r>
              <a:rPr lang="en-US" altLang="en-US" sz="2800"/>
              <a:t>                   = 4 * 3 * ( 2 * (1 * factorial(0))) </a:t>
            </a:r>
          </a:p>
        </p:txBody>
      </p:sp>
      <p:sp>
        <p:nvSpPr>
          <p:cNvPr id="24581"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4582"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191840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2BC916-3922-432B-A4DE-34F14CEA2BB5}" type="slidenum">
              <a:rPr lang="en-US" altLang="en-US" sz="1400"/>
              <a:pPr>
                <a:spcBef>
                  <a:spcPct val="0"/>
                </a:spcBef>
                <a:buClrTx/>
                <a:buSzTx/>
                <a:buFontTx/>
                <a:buNone/>
              </a:pPr>
              <a:t>16</a:t>
            </a:fld>
            <a:endParaRPr lang="en-US" altLang="en-US" sz="1400"/>
          </a:p>
        </p:txBody>
      </p:sp>
      <p:sp>
        <p:nvSpPr>
          <p:cNvPr id="26627" name="Rectangle 2"/>
          <p:cNvSpPr>
            <a:spLocks noGrp="1" noChangeArrowheads="1"/>
          </p:cNvSpPr>
          <p:nvPr>
            <p:ph type="title"/>
          </p:nvPr>
        </p:nvSpPr>
        <p:spPr>
          <a:xfrm>
            <a:off x="2208212" y="304800"/>
            <a:ext cx="7772400" cy="838200"/>
          </a:xfrm>
        </p:spPr>
        <p:txBody>
          <a:bodyPr/>
          <a:lstStyle/>
          <a:p>
            <a:r>
              <a:rPr lang="en-US" altLang="en-US" smtClean="0"/>
              <a:t>Computing Factorial</a:t>
            </a:r>
          </a:p>
        </p:txBody>
      </p:sp>
      <p:sp>
        <p:nvSpPr>
          <p:cNvPr id="26628" name="Rectangle 3"/>
          <p:cNvSpPr>
            <a:spLocks noGrp="1" noChangeArrowheads="1"/>
          </p:cNvSpPr>
          <p:nvPr>
            <p:ph type="body" idx="1"/>
          </p:nvPr>
        </p:nvSpPr>
        <p:spPr>
          <a:xfrm>
            <a:off x="1809750" y="1736725"/>
            <a:ext cx="8534400" cy="4679950"/>
          </a:xfrm>
        </p:spPr>
        <p:txBody>
          <a:bodyPr/>
          <a:lstStyle/>
          <a:p>
            <a:pPr>
              <a:buFont typeface="Monotype Sorts" pitchFamily="2" charset="2"/>
              <a:buNone/>
            </a:pPr>
            <a:r>
              <a:rPr lang="en-US" altLang="en-US" sz="2800"/>
              <a:t>factorial(4) = 4 * factorial(3) </a:t>
            </a:r>
          </a:p>
          <a:p>
            <a:pPr>
              <a:buFont typeface="Monotype Sorts" pitchFamily="2" charset="2"/>
              <a:buNone/>
            </a:pPr>
            <a:r>
              <a:rPr lang="en-US" altLang="en-US" sz="2800"/>
              <a:t>                   = 4 * 3 * factorial(2) </a:t>
            </a:r>
          </a:p>
          <a:p>
            <a:pPr>
              <a:buFont typeface="Monotype Sorts" pitchFamily="2" charset="2"/>
              <a:buNone/>
            </a:pPr>
            <a:r>
              <a:rPr lang="en-US" altLang="en-US" sz="2800"/>
              <a:t>                   = 4 * 3 * (2 * factorial(1)) </a:t>
            </a:r>
          </a:p>
          <a:p>
            <a:pPr>
              <a:buFont typeface="Monotype Sorts" pitchFamily="2" charset="2"/>
              <a:buNone/>
            </a:pPr>
            <a:r>
              <a:rPr lang="en-US" altLang="en-US" sz="2800"/>
              <a:t>                   = 4 * 3 * ( 2 * (1 * factorial(0))) </a:t>
            </a:r>
          </a:p>
          <a:p>
            <a:pPr>
              <a:buFont typeface="Monotype Sorts" pitchFamily="2" charset="2"/>
              <a:buNone/>
            </a:pPr>
            <a:r>
              <a:rPr lang="en-US" altLang="en-US" sz="2800"/>
              <a:t>                   = 4 * 3 * ( 2 * ( 1 * 1))) </a:t>
            </a:r>
          </a:p>
        </p:txBody>
      </p:sp>
      <p:sp>
        <p:nvSpPr>
          <p:cNvPr id="26629"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6630"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2073325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7593FF-2856-4547-A834-BF27ADC679E7}" type="slidenum">
              <a:rPr lang="en-US" altLang="en-US" sz="1400"/>
              <a:pPr>
                <a:spcBef>
                  <a:spcPct val="0"/>
                </a:spcBef>
                <a:buClrTx/>
                <a:buSzTx/>
                <a:buFontTx/>
                <a:buNone/>
              </a:pPr>
              <a:t>17</a:t>
            </a:fld>
            <a:endParaRPr lang="en-US" altLang="en-US" sz="1400"/>
          </a:p>
        </p:txBody>
      </p:sp>
      <p:sp>
        <p:nvSpPr>
          <p:cNvPr id="28675" name="Rectangle 2"/>
          <p:cNvSpPr>
            <a:spLocks noGrp="1" noChangeArrowheads="1"/>
          </p:cNvSpPr>
          <p:nvPr>
            <p:ph type="title"/>
          </p:nvPr>
        </p:nvSpPr>
        <p:spPr>
          <a:xfrm>
            <a:off x="2208212" y="304800"/>
            <a:ext cx="7772400" cy="838200"/>
          </a:xfrm>
        </p:spPr>
        <p:txBody>
          <a:bodyPr/>
          <a:lstStyle/>
          <a:p>
            <a:r>
              <a:rPr lang="en-US" altLang="en-US" smtClean="0"/>
              <a:t>Computing Factorial</a:t>
            </a:r>
          </a:p>
        </p:txBody>
      </p:sp>
      <p:sp>
        <p:nvSpPr>
          <p:cNvPr id="28676" name="Rectangle 3"/>
          <p:cNvSpPr>
            <a:spLocks noGrp="1" noChangeArrowheads="1"/>
          </p:cNvSpPr>
          <p:nvPr>
            <p:ph type="body" idx="1"/>
          </p:nvPr>
        </p:nvSpPr>
        <p:spPr>
          <a:xfrm>
            <a:off x="1809750" y="1736725"/>
            <a:ext cx="8534400" cy="4679950"/>
          </a:xfrm>
        </p:spPr>
        <p:txBody>
          <a:bodyPr/>
          <a:lstStyle/>
          <a:p>
            <a:pPr>
              <a:buFont typeface="Monotype Sorts" pitchFamily="2" charset="2"/>
              <a:buNone/>
            </a:pPr>
            <a:r>
              <a:rPr lang="en-US" altLang="en-US" sz="2800"/>
              <a:t>factorial(4) = 4 * factorial(3) </a:t>
            </a:r>
          </a:p>
          <a:p>
            <a:pPr>
              <a:buFont typeface="Monotype Sorts" pitchFamily="2" charset="2"/>
              <a:buNone/>
            </a:pPr>
            <a:r>
              <a:rPr lang="en-US" altLang="en-US" sz="2800"/>
              <a:t>                   = 4 * 3 * factorial(2) </a:t>
            </a:r>
          </a:p>
          <a:p>
            <a:pPr>
              <a:buFont typeface="Monotype Sorts" pitchFamily="2" charset="2"/>
              <a:buNone/>
            </a:pPr>
            <a:r>
              <a:rPr lang="en-US" altLang="en-US" sz="2800"/>
              <a:t>                   = 4 * 3 * (2 * factorial(1)) </a:t>
            </a:r>
          </a:p>
          <a:p>
            <a:pPr>
              <a:buFont typeface="Monotype Sorts" pitchFamily="2" charset="2"/>
              <a:buNone/>
            </a:pPr>
            <a:r>
              <a:rPr lang="en-US" altLang="en-US" sz="2800"/>
              <a:t>                   = 4 * 3 * ( 2 * (1 * factorial(0))) </a:t>
            </a:r>
          </a:p>
          <a:p>
            <a:pPr>
              <a:buFont typeface="Monotype Sorts" pitchFamily="2" charset="2"/>
              <a:buNone/>
            </a:pPr>
            <a:r>
              <a:rPr lang="en-US" altLang="en-US" sz="2800"/>
              <a:t>                   = 4 * 3 * ( 2 * ( 1 * 1))) </a:t>
            </a:r>
          </a:p>
          <a:p>
            <a:pPr>
              <a:buFont typeface="Monotype Sorts" pitchFamily="2" charset="2"/>
              <a:buNone/>
            </a:pPr>
            <a:r>
              <a:rPr lang="en-US" altLang="en-US" sz="2800"/>
              <a:t>                   = 4 * 3 * ( 2 * 1) </a:t>
            </a:r>
          </a:p>
        </p:txBody>
      </p:sp>
      <p:sp>
        <p:nvSpPr>
          <p:cNvPr id="28677"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8678"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1995864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622A85-23A6-4061-ABC8-C2BF7384AC52}" type="slidenum">
              <a:rPr lang="en-US" altLang="en-US" sz="1400"/>
              <a:pPr>
                <a:spcBef>
                  <a:spcPct val="0"/>
                </a:spcBef>
                <a:buClrTx/>
                <a:buSzTx/>
                <a:buFontTx/>
                <a:buNone/>
              </a:pPr>
              <a:t>18</a:t>
            </a:fld>
            <a:endParaRPr lang="en-US" altLang="en-US" sz="1400"/>
          </a:p>
        </p:txBody>
      </p:sp>
      <p:sp>
        <p:nvSpPr>
          <p:cNvPr id="30723" name="Rectangle 2"/>
          <p:cNvSpPr>
            <a:spLocks noGrp="1" noChangeArrowheads="1"/>
          </p:cNvSpPr>
          <p:nvPr>
            <p:ph type="title"/>
          </p:nvPr>
        </p:nvSpPr>
        <p:spPr>
          <a:xfrm>
            <a:off x="2208212" y="304800"/>
            <a:ext cx="7772400" cy="838200"/>
          </a:xfrm>
        </p:spPr>
        <p:txBody>
          <a:bodyPr/>
          <a:lstStyle/>
          <a:p>
            <a:r>
              <a:rPr lang="en-US" altLang="en-US" smtClean="0"/>
              <a:t>Computing Factorial</a:t>
            </a:r>
          </a:p>
        </p:txBody>
      </p:sp>
      <p:sp>
        <p:nvSpPr>
          <p:cNvPr id="30724" name="Rectangle 3"/>
          <p:cNvSpPr>
            <a:spLocks noGrp="1" noChangeArrowheads="1"/>
          </p:cNvSpPr>
          <p:nvPr>
            <p:ph type="body" idx="1"/>
          </p:nvPr>
        </p:nvSpPr>
        <p:spPr>
          <a:xfrm>
            <a:off x="1809750" y="1736725"/>
            <a:ext cx="8534400" cy="4679950"/>
          </a:xfrm>
        </p:spPr>
        <p:txBody>
          <a:bodyPr/>
          <a:lstStyle/>
          <a:p>
            <a:pPr>
              <a:buFont typeface="Monotype Sorts" pitchFamily="2" charset="2"/>
              <a:buNone/>
            </a:pPr>
            <a:r>
              <a:rPr lang="en-US" altLang="en-US" sz="2800"/>
              <a:t>factorial(4) = 4 * factorial(3) </a:t>
            </a:r>
          </a:p>
          <a:p>
            <a:pPr>
              <a:buFont typeface="Monotype Sorts" pitchFamily="2" charset="2"/>
              <a:buNone/>
            </a:pPr>
            <a:r>
              <a:rPr lang="en-US" altLang="en-US" sz="2800"/>
              <a:t>                   = 4 * 3 * factorial(2) </a:t>
            </a:r>
          </a:p>
          <a:p>
            <a:pPr>
              <a:buFont typeface="Monotype Sorts" pitchFamily="2" charset="2"/>
              <a:buNone/>
            </a:pPr>
            <a:r>
              <a:rPr lang="en-US" altLang="en-US" sz="2800"/>
              <a:t>                   = 4 * 3 * (2 * factorial(1)) </a:t>
            </a:r>
          </a:p>
          <a:p>
            <a:pPr>
              <a:buFont typeface="Monotype Sorts" pitchFamily="2" charset="2"/>
              <a:buNone/>
            </a:pPr>
            <a:r>
              <a:rPr lang="en-US" altLang="en-US" sz="2800"/>
              <a:t>                   = 4 * 3 * ( 2 * (1 * factorial(0))) </a:t>
            </a:r>
          </a:p>
          <a:p>
            <a:pPr>
              <a:buFont typeface="Monotype Sorts" pitchFamily="2" charset="2"/>
              <a:buNone/>
            </a:pPr>
            <a:r>
              <a:rPr lang="en-US" altLang="en-US" sz="2800"/>
              <a:t>                   = 4 * 3 * ( 2 * ( 1 * 1))) </a:t>
            </a:r>
          </a:p>
          <a:p>
            <a:pPr>
              <a:buFont typeface="Monotype Sorts" pitchFamily="2" charset="2"/>
              <a:buNone/>
            </a:pPr>
            <a:r>
              <a:rPr lang="en-US" altLang="en-US" sz="2800"/>
              <a:t>                   = 4 * 3 * ( 2 * 1) </a:t>
            </a:r>
          </a:p>
          <a:p>
            <a:pPr>
              <a:buFont typeface="Monotype Sorts" pitchFamily="2" charset="2"/>
              <a:buNone/>
            </a:pPr>
            <a:r>
              <a:rPr lang="en-US" altLang="en-US" sz="2800"/>
              <a:t>                   = 4 * 3 * 2 </a:t>
            </a:r>
          </a:p>
        </p:txBody>
      </p:sp>
      <p:sp>
        <p:nvSpPr>
          <p:cNvPr id="30725"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0726"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969386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465292-27B4-4C3C-B939-227D6EE4AC27}" type="slidenum">
              <a:rPr lang="en-US" altLang="en-US" sz="1400"/>
              <a:pPr>
                <a:spcBef>
                  <a:spcPct val="0"/>
                </a:spcBef>
                <a:buClrTx/>
                <a:buSzTx/>
                <a:buFontTx/>
                <a:buNone/>
              </a:pPr>
              <a:t>19</a:t>
            </a:fld>
            <a:endParaRPr lang="en-US" altLang="en-US" sz="1400"/>
          </a:p>
        </p:txBody>
      </p:sp>
      <p:sp>
        <p:nvSpPr>
          <p:cNvPr id="32771" name="Rectangle 2"/>
          <p:cNvSpPr>
            <a:spLocks noGrp="1" noChangeArrowheads="1"/>
          </p:cNvSpPr>
          <p:nvPr>
            <p:ph type="title"/>
          </p:nvPr>
        </p:nvSpPr>
        <p:spPr>
          <a:xfrm>
            <a:off x="2208212" y="304800"/>
            <a:ext cx="7772400" cy="838200"/>
          </a:xfrm>
        </p:spPr>
        <p:txBody>
          <a:bodyPr/>
          <a:lstStyle/>
          <a:p>
            <a:r>
              <a:rPr lang="en-US" altLang="en-US" smtClean="0"/>
              <a:t>Computing Factorial</a:t>
            </a:r>
          </a:p>
        </p:txBody>
      </p:sp>
      <p:sp>
        <p:nvSpPr>
          <p:cNvPr id="32772" name="Rectangle 3"/>
          <p:cNvSpPr>
            <a:spLocks noGrp="1" noChangeArrowheads="1"/>
          </p:cNvSpPr>
          <p:nvPr>
            <p:ph type="body" idx="1"/>
          </p:nvPr>
        </p:nvSpPr>
        <p:spPr>
          <a:xfrm>
            <a:off x="1809750" y="1736725"/>
            <a:ext cx="8534400" cy="4679950"/>
          </a:xfrm>
        </p:spPr>
        <p:txBody>
          <a:bodyPr>
            <a:normAutofit lnSpcReduction="10000"/>
          </a:bodyPr>
          <a:lstStyle/>
          <a:p>
            <a:pPr>
              <a:buFont typeface="Monotype Sorts" pitchFamily="2" charset="2"/>
              <a:buNone/>
            </a:pPr>
            <a:r>
              <a:rPr lang="en-US" altLang="en-US" sz="2800"/>
              <a:t>factorial(4) = 4 * factorial(3) </a:t>
            </a:r>
          </a:p>
          <a:p>
            <a:pPr>
              <a:buFont typeface="Monotype Sorts" pitchFamily="2" charset="2"/>
              <a:buNone/>
            </a:pPr>
            <a:r>
              <a:rPr lang="en-US" altLang="en-US" sz="2800"/>
              <a:t>                   = 4 * 3 * factorial(2) </a:t>
            </a:r>
          </a:p>
          <a:p>
            <a:pPr>
              <a:buFont typeface="Monotype Sorts" pitchFamily="2" charset="2"/>
              <a:buNone/>
            </a:pPr>
            <a:r>
              <a:rPr lang="en-US" altLang="en-US" sz="2800"/>
              <a:t>                   = 4 * 3 * (2 * factorial(1)) </a:t>
            </a:r>
          </a:p>
          <a:p>
            <a:pPr>
              <a:buFont typeface="Monotype Sorts" pitchFamily="2" charset="2"/>
              <a:buNone/>
            </a:pPr>
            <a:r>
              <a:rPr lang="en-US" altLang="en-US" sz="2800"/>
              <a:t>                   = 4 * 3 * ( 2 * (1 * factorial(0))) </a:t>
            </a:r>
          </a:p>
          <a:p>
            <a:pPr>
              <a:buFont typeface="Monotype Sorts" pitchFamily="2" charset="2"/>
              <a:buNone/>
            </a:pPr>
            <a:r>
              <a:rPr lang="en-US" altLang="en-US" sz="2800"/>
              <a:t>                   = 4 * 3 * ( 2 * ( 1 * 1))) </a:t>
            </a:r>
          </a:p>
          <a:p>
            <a:pPr>
              <a:buFont typeface="Monotype Sorts" pitchFamily="2" charset="2"/>
              <a:buNone/>
            </a:pPr>
            <a:r>
              <a:rPr lang="en-US" altLang="en-US" sz="2800"/>
              <a:t>                   = 4 * 3 * ( 2 * 1) </a:t>
            </a:r>
          </a:p>
          <a:p>
            <a:pPr>
              <a:buFont typeface="Monotype Sorts" pitchFamily="2" charset="2"/>
              <a:buNone/>
            </a:pPr>
            <a:r>
              <a:rPr lang="en-US" altLang="en-US" sz="2800"/>
              <a:t>                   = 4 * 3 * 2 </a:t>
            </a:r>
          </a:p>
          <a:p>
            <a:pPr>
              <a:buFont typeface="Monotype Sorts" pitchFamily="2" charset="2"/>
              <a:buNone/>
            </a:pPr>
            <a:r>
              <a:rPr lang="en-US" altLang="en-US" sz="2800"/>
              <a:t>                   = 4 * 6</a:t>
            </a:r>
          </a:p>
        </p:txBody>
      </p:sp>
      <p:sp>
        <p:nvSpPr>
          <p:cNvPr id="32773"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2774"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3529952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8F7EB2-7517-47E7-B358-95B14A3A234F}" type="slidenum">
              <a:rPr lang="en-US" altLang="en-US" sz="1400"/>
              <a:pPr>
                <a:spcBef>
                  <a:spcPct val="0"/>
                </a:spcBef>
                <a:buClrTx/>
                <a:buSzTx/>
                <a:buFontTx/>
                <a:buNone/>
              </a:pPr>
              <a:t>2</a:t>
            </a:fld>
            <a:endParaRPr lang="en-US" altLang="en-US" sz="1400"/>
          </a:p>
        </p:txBody>
      </p:sp>
      <p:sp>
        <p:nvSpPr>
          <p:cNvPr id="5123" name="Rectangle 2"/>
          <p:cNvSpPr>
            <a:spLocks noGrp="1" noChangeArrowheads="1"/>
          </p:cNvSpPr>
          <p:nvPr>
            <p:ph type="title"/>
          </p:nvPr>
        </p:nvSpPr>
        <p:spPr>
          <a:xfrm>
            <a:off x="2208212" y="228601"/>
            <a:ext cx="7772400" cy="644525"/>
          </a:xfrm>
        </p:spPr>
        <p:txBody>
          <a:bodyPr/>
          <a:lstStyle/>
          <a:p>
            <a:r>
              <a:rPr lang="en-US" altLang="en-US" smtClean="0"/>
              <a:t>Objectives</a:t>
            </a:r>
          </a:p>
        </p:txBody>
      </p:sp>
      <p:sp>
        <p:nvSpPr>
          <p:cNvPr id="5124" name="Rectangle 3"/>
          <p:cNvSpPr>
            <a:spLocks noGrp="1" noChangeArrowheads="1"/>
          </p:cNvSpPr>
          <p:nvPr>
            <p:ph type="body" idx="1"/>
          </p:nvPr>
        </p:nvSpPr>
        <p:spPr>
          <a:xfrm>
            <a:off x="1665287" y="981075"/>
            <a:ext cx="8858250" cy="5384800"/>
          </a:xfrm>
        </p:spPr>
        <p:txBody>
          <a:bodyPr>
            <a:normAutofit fontScale="85000" lnSpcReduction="20000"/>
          </a:bodyPr>
          <a:lstStyle/>
          <a:p>
            <a:pPr>
              <a:buFont typeface="Wingdings" panose="05000000000000000000" pitchFamily="2" charset="2"/>
              <a:buChar char="q"/>
            </a:pPr>
            <a:r>
              <a:rPr lang="en-US" altLang="en-US" sz="2000"/>
              <a:t>To describe what a recursive method is and the benefits of using recursion (§18.1).</a:t>
            </a:r>
          </a:p>
          <a:p>
            <a:pPr>
              <a:buFont typeface="Wingdings" panose="05000000000000000000" pitchFamily="2" charset="2"/>
              <a:buChar char="q"/>
            </a:pPr>
            <a:r>
              <a:rPr lang="en-US" altLang="en-US" sz="2000"/>
              <a:t>To develop recursive methods for recursive mathematical functions (§§18.2–18.3).</a:t>
            </a:r>
          </a:p>
          <a:p>
            <a:pPr>
              <a:buFont typeface="Wingdings" panose="05000000000000000000" pitchFamily="2" charset="2"/>
              <a:buChar char="q"/>
            </a:pPr>
            <a:r>
              <a:rPr lang="en-US" altLang="en-US" sz="2000"/>
              <a:t>To explain how recursive method calls are handled in a call stack (§§18.2–18.3).</a:t>
            </a:r>
          </a:p>
          <a:p>
            <a:pPr>
              <a:buFont typeface="Wingdings" panose="05000000000000000000" pitchFamily="2" charset="2"/>
              <a:buChar char="q"/>
            </a:pPr>
            <a:r>
              <a:rPr lang="en-US" altLang="en-US" sz="2000"/>
              <a:t>To solve problems using recursion (§18.4).</a:t>
            </a:r>
          </a:p>
          <a:p>
            <a:pPr>
              <a:buFont typeface="Wingdings" panose="05000000000000000000" pitchFamily="2" charset="2"/>
              <a:buChar char="q"/>
            </a:pPr>
            <a:r>
              <a:rPr lang="en-US" altLang="en-US" sz="2000"/>
              <a:t>To use an overloaded helper method to derive a recursive method (§18.5).</a:t>
            </a:r>
          </a:p>
          <a:p>
            <a:pPr>
              <a:buFont typeface="Wingdings" panose="05000000000000000000" pitchFamily="2" charset="2"/>
              <a:buChar char="q"/>
            </a:pPr>
            <a:r>
              <a:rPr lang="en-US" altLang="en-US" sz="2000"/>
              <a:t>To implement a selection sort using recursion (§18.5.1).</a:t>
            </a:r>
          </a:p>
          <a:p>
            <a:pPr>
              <a:buFont typeface="Wingdings" panose="05000000000000000000" pitchFamily="2" charset="2"/>
              <a:buChar char="q"/>
            </a:pPr>
            <a:r>
              <a:rPr lang="en-US" altLang="en-US" sz="2000"/>
              <a:t>To implement a binary search using recursion (§18.5.2).</a:t>
            </a:r>
          </a:p>
          <a:p>
            <a:pPr>
              <a:buFont typeface="Wingdings" panose="05000000000000000000" pitchFamily="2" charset="2"/>
              <a:buChar char="q"/>
            </a:pPr>
            <a:r>
              <a:rPr lang="en-US" altLang="en-US" sz="2000"/>
              <a:t>To get the directory size using recursion (§18.6).</a:t>
            </a:r>
          </a:p>
          <a:p>
            <a:pPr>
              <a:buFont typeface="Wingdings" panose="05000000000000000000" pitchFamily="2" charset="2"/>
              <a:buChar char="q"/>
            </a:pPr>
            <a:r>
              <a:rPr lang="en-US" altLang="en-US" sz="2000"/>
              <a:t>To solve the Tower of Hanoi problem using recursion (§18.7).</a:t>
            </a:r>
          </a:p>
          <a:p>
            <a:pPr>
              <a:buFont typeface="Wingdings" panose="05000000000000000000" pitchFamily="2" charset="2"/>
              <a:buChar char="q"/>
            </a:pPr>
            <a:r>
              <a:rPr lang="en-US" altLang="en-US" sz="2000"/>
              <a:t>To draw fractals using recursion (§18.8).</a:t>
            </a:r>
          </a:p>
          <a:p>
            <a:pPr>
              <a:buFont typeface="Wingdings" panose="05000000000000000000" pitchFamily="2" charset="2"/>
              <a:buChar char="q"/>
            </a:pPr>
            <a:r>
              <a:rPr lang="en-US" altLang="en-US" sz="2000"/>
              <a:t>To discover the relationship and difference between recursion and iteration (§18.9).</a:t>
            </a:r>
          </a:p>
          <a:p>
            <a:pPr>
              <a:buFont typeface="Wingdings" panose="05000000000000000000" pitchFamily="2" charset="2"/>
              <a:buChar char="q"/>
            </a:pPr>
            <a:r>
              <a:rPr lang="en-US" altLang="en-US" sz="2000"/>
              <a:t>To know tail-recursive methods and why they are desirable (§18.10).</a:t>
            </a:r>
          </a:p>
        </p:txBody>
      </p:sp>
    </p:spTree>
    <p:extLst>
      <p:ext uri="{BB962C8B-B14F-4D97-AF65-F5344CB8AC3E}">
        <p14:creationId xmlns:p14="http://schemas.microsoft.com/office/powerpoint/2010/main" val="3096474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68FC64-751E-4B9A-9C59-81CA0A26AA1D}" type="slidenum">
              <a:rPr lang="en-US" altLang="en-US" sz="1400"/>
              <a:pPr>
                <a:spcBef>
                  <a:spcPct val="0"/>
                </a:spcBef>
                <a:buClrTx/>
                <a:buSzTx/>
                <a:buFontTx/>
                <a:buNone/>
              </a:pPr>
              <a:t>20</a:t>
            </a:fld>
            <a:endParaRPr lang="en-US" altLang="en-US" sz="1400"/>
          </a:p>
        </p:txBody>
      </p:sp>
      <p:sp>
        <p:nvSpPr>
          <p:cNvPr id="34819" name="Rectangle 2"/>
          <p:cNvSpPr>
            <a:spLocks noGrp="1" noChangeArrowheads="1"/>
          </p:cNvSpPr>
          <p:nvPr>
            <p:ph type="title"/>
          </p:nvPr>
        </p:nvSpPr>
        <p:spPr>
          <a:xfrm>
            <a:off x="2208212" y="304800"/>
            <a:ext cx="7772400" cy="838200"/>
          </a:xfrm>
        </p:spPr>
        <p:txBody>
          <a:bodyPr/>
          <a:lstStyle/>
          <a:p>
            <a:r>
              <a:rPr lang="en-US" altLang="en-US" smtClean="0"/>
              <a:t>Computing Factorial</a:t>
            </a:r>
          </a:p>
        </p:txBody>
      </p:sp>
      <p:sp>
        <p:nvSpPr>
          <p:cNvPr id="34820" name="Rectangle 3"/>
          <p:cNvSpPr>
            <a:spLocks noGrp="1" noChangeArrowheads="1"/>
          </p:cNvSpPr>
          <p:nvPr>
            <p:ph type="body" idx="1"/>
          </p:nvPr>
        </p:nvSpPr>
        <p:spPr>
          <a:xfrm>
            <a:off x="1809750" y="1736725"/>
            <a:ext cx="8534400" cy="4679950"/>
          </a:xfrm>
        </p:spPr>
        <p:txBody>
          <a:bodyPr>
            <a:normAutofit fontScale="92500" lnSpcReduction="20000"/>
          </a:bodyPr>
          <a:lstStyle/>
          <a:p>
            <a:pPr>
              <a:buFont typeface="Monotype Sorts" pitchFamily="2" charset="2"/>
              <a:buNone/>
            </a:pPr>
            <a:r>
              <a:rPr lang="en-US" altLang="en-US" sz="2800"/>
              <a:t>factorial(4) = 4 * factorial(3) </a:t>
            </a:r>
          </a:p>
          <a:p>
            <a:pPr>
              <a:buFont typeface="Monotype Sorts" pitchFamily="2" charset="2"/>
              <a:buNone/>
            </a:pPr>
            <a:r>
              <a:rPr lang="en-US" altLang="en-US" sz="2800"/>
              <a:t>                   = 4 * 3 * factorial(2) </a:t>
            </a:r>
          </a:p>
          <a:p>
            <a:pPr>
              <a:buFont typeface="Monotype Sorts" pitchFamily="2" charset="2"/>
              <a:buNone/>
            </a:pPr>
            <a:r>
              <a:rPr lang="en-US" altLang="en-US" sz="2800"/>
              <a:t>                   = 4 * 3 * (2 * factorial(1)) </a:t>
            </a:r>
          </a:p>
          <a:p>
            <a:pPr>
              <a:buFont typeface="Monotype Sorts" pitchFamily="2" charset="2"/>
              <a:buNone/>
            </a:pPr>
            <a:r>
              <a:rPr lang="en-US" altLang="en-US" sz="2800"/>
              <a:t>                   = 4 * 3 * ( 2 * (1 * factorial(0))) </a:t>
            </a:r>
          </a:p>
          <a:p>
            <a:pPr>
              <a:buFont typeface="Monotype Sorts" pitchFamily="2" charset="2"/>
              <a:buNone/>
            </a:pPr>
            <a:r>
              <a:rPr lang="en-US" altLang="en-US" sz="2800"/>
              <a:t>                   = 4 * 3 * ( 2 * ( 1 * 1))) </a:t>
            </a:r>
          </a:p>
          <a:p>
            <a:pPr>
              <a:buFont typeface="Monotype Sorts" pitchFamily="2" charset="2"/>
              <a:buNone/>
            </a:pPr>
            <a:r>
              <a:rPr lang="en-US" altLang="en-US" sz="2800"/>
              <a:t>                   = 4 * 3 * ( 2 * 1) </a:t>
            </a:r>
          </a:p>
          <a:p>
            <a:pPr>
              <a:buFont typeface="Monotype Sorts" pitchFamily="2" charset="2"/>
              <a:buNone/>
            </a:pPr>
            <a:r>
              <a:rPr lang="en-US" altLang="en-US" sz="2800"/>
              <a:t>                   = 4 * 3 * 2 </a:t>
            </a:r>
          </a:p>
          <a:p>
            <a:pPr>
              <a:buFont typeface="Monotype Sorts" pitchFamily="2" charset="2"/>
              <a:buNone/>
            </a:pPr>
            <a:r>
              <a:rPr lang="en-US" altLang="en-US" sz="2800"/>
              <a:t>                   = 4 * 6</a:t>
            </a:r>
          </a:p>
          <a:p>
            <a:pPr>
              <a:buFont typeface="Monotype Sorts" pitchFamily="2" charset="2"/>
              <a:buNone/>
            </a:pPr>
            <a:r>
              <a:rPr lang="en-US" altLang="en-US" sz="2800"/>
              <a:t>                   = 24</a:t>
            </a:r>
          </a:p>
        </p:txBody>
      </p:sp>
      <p:sp>
        <p:nvSpPr>
          <p:cNvPr id="34821"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4822"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3527076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208212" y="285750"/>
            <a:ext cx="7772400" cy="839788"/>
          </a:xfrm>
        </p:spPr>
        <p:txBody>
          <a:bodyPr/>
          <a:lstStyle/>
          <a:p>
            <a:r>
              <a:rPr lang="en-US" altLang="en-US" b="1" smtClean="0"/>
              <a:t>Recursion</a:t>
            </a:r>
            <a:endParaRPr lang="en-US" altLang="en-US" smtClean="0"/>
          </a:p>
        </p:txBody>
      </p:sp>
      <p:sp>
        <p:nvSpPr>
          <p:cNvPr id="3" name="Content Placeholder 2"/>
          <p:cNvSpPr>
            <a:spLocks noGrp="1"/>
          </p:cNvSpPr>
          <p:nvPr>
            <p:ph idx="1"/>
          </p:nvPr>
        </p:nvSpPr>
        <p:spPr>
          <a:xfrm>
            <a:off x="1665288" y="1160463"/>
            <a:ext cx="8677275" cy="5905500"/>
          </a:xfrm>
        </p:spPr>
        <p:txBody>
          <a:bodyPr/>
          <a:lstStyle/>
          <a:p>
            <a:pPr>
              <a:defRPr/>
            </a:pPr>
            <a:r>
              <a:rPr lang="en-US" dirty="0"/>
              <a:t>The idea of recursion is not very common in real world. So, it seems a bit confusing to the novice programmers. Though, I guess, they become used to the </a:t>
            </a:r>
            <a:r>
              <a:rPr lang="en-US" b="1" dirty="0"/>
              <a:t>concept gradually</a:t>
            </a:r>
            <a:r>
              <a:rPr lang="en-US" dirty="0"/>
              <a:t>. </a:t>
            </a:r>
          </a:p>
          <a:p>
            <a:pPr>
              <a:defRPr/>
            </a:pPr>
            <a:r>
              <a:rPr lang="en-US" dirty="0" smtClean="0"/>
              <a:t>what </a:t>
            </a:r>
            <a:r>
              <a:rPr lang="en-US" dirty="0"/>
              <a:t>recursion is about:</a:t>
            </a:r>
          </a:p>
          <a:p>
            <a:pPr lvl="1">
              <a:buFont typeface="Courier New" panose="02070309020205020404" pitchFamily="49" charset="0"/>
              <a:buChar char="o"/>
              <a:defRPr/>
            </a:pPr>
            <a:r>
              <a:rPr lang="en-US" dirty="0"/>
              <a:t>a mathematical function...</a:t>
            </a:r>
          </a:p>
          <a:p>
            <a:pPr lvl="1">
              <a:buFont typeface="Courier New" panose="02070309020205020404" pitchFamily="49" charset="0"/>
              <a:buChar char="o"/>
              <a:defRPr/>
            </a:pPr>
            <a:r>
              <a:rPr lang="en-US" dirty="0"/>
              <a:t>... that calls itself to compute a value corresponding to an n-</a:t>
            </a:r>
            <a:r>
              <a:rPr lang="en-US" dirty="0" err="1"/>
              <a:t>th</a:t>
            </a:r>
            <a:r>
              <a:rPr lang="en-US" dirty="0"/>
              <a:t> element...</a:t>
            </a:r>
          </a:p>
          <a:p>
            <a:pPr lvl="1">
              <a:buFont typeface="Courier New" panose="02070309020205020404" pitchFamily="49" charset="0"/>
              <a:buChar char="o"/>
              <a:defRPr/>
            </a:pPr>
            <a:r>
              <a:rPr lang="en-US" dirty="0"/>
              <a:t>... and which defines some boundaries.</a:t>
            </a:r>
          </a:p>
          <a:p>
            <a:pPr marL="457200" lvl="1" indent="0">
              <a:buNone/>
              <a:defRPr/>
            </a:pPr>
            <a:endParaRPr lang="en-US" sz="800" dirty="0"/>
          </a:p>
          <a:p>
            <a:pPr marL="457200" lvl="1" indent="0">
              <a:buNone/>
              <a:defRPr/>
            </a:pPr>
            <a:r>
              <a:rPr lang="en-US" b="1" dirty="0"/>
              <a:t>Recursion</a:t>
            </a:r>
            <a:r>
              <a:rPr lang="en-US" dirty="0"/>
              <a:t> in </a:t>
            </a:r>
            <a:r>
              <a:rPr lang="en-US" b="1" i="1" dirty="0"/>
              <a:t>computer science</a:t>
            </a:r>
            <a:r>
              <a:rPr lang="en-US" dirty="0"/>
              <a:t> is a method where the solution to a problem depends on solutions to smaller instances of the same problem (as opposed to </a:t>
            </a:r>
            <a:r>
              <a:rPr lang="en-US" b="1" i="1" dirty="0"/>
              <a:t>iteration).</a:t>
            </a:r>
            <a:r>
              <a:rPr lang="en-US" b="1" i="1" baseline="30000" dirty="0"/>
              <a:t> </a:t>
            </a:r>
            <a:r>
              <a:rPr lang="en-US" dirty="0"/>
              <a:t>The approach can be applied to many types of problems, and </a:t>
            </a:r>
            <a:r>
              <a:rPr lang="en-US" b="1" i="1" dirty="0"/>
              <a:t>recursion </a:t>
            </a:r>
            <a:r>
              <a:rPr lang="en-US" i="1" dirty="0"/>
              <a:t>i</a:t>
            </a:r>
            <a:r>
              <a:rPr lang="en-US" dirty="0"/>
              <a:t>s one of the central ideas of computer science</a:t>
            </a:r>
          </a:p>
          <a:p>
            <a:pPr>
              <a:defRPr/>
            </a:pPr>
            <a:endParaRPr lang="en-US" dirty="0"/>
          </a:p>
        </p:txBody>
      </p:sp>
      <p:sp>
        <p:nvSpPr>
          <p:cNvPr id="36868"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459814-59E5-42FB-BB5E-8AD9A0497844}" type="slidenum">
              <a:rPr lang="en-US" altLang="en-US" sz="1400"/>
              <a:pPr>
                <a:spcBef>
                  <a:spcPct val="0"/>
                </a:spcBef>
                <a:buClrTx/>
                <a:buSzTx/>
                <a:buFontTx/>
                <a:buNone/>
              </a:pPr>
              <a:t>21</a:t>
            </a:fld>
            <a:endParaRPr lang="en-US" altLang="en-US" sz="1400"/>
          </a:p>
        </p:txBody>
      </p:sp>
    </p:spTree>
    <p:extLst>
      <p:ext uri="{BB962C8B-B14F-4D97-AF65-F5344CB8AC3E}">
        <p14:creationId xmlns:p14="http://schemas.microsoft.com/office/powerpoint/2010/main" val="237435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3D6135-3F50-4C68-9922-42115F489592}" type="slidenum">
              <a:rPr lang="en-US" altLang="en-US" sz="1400"/>
              <a:pPr>
                <a:spcBef>
                  <a:spcPct val="0"/>
                </a:spcBef>
                <a:buClrTx/>
                <a:buSzTx/>
                <a:buFontTx/>
                <a:buNone/>
              </a:pPr>
              <a:t>22</a:t>
            </a:fld>
            <a:endParaRPr lang="en-US" altLang="en-US" sz="1400"/>
          </a:p>
        </p:txBody>
      </p:sp>
      <p:sp>
        <p:nvSpPr>
          <p:cNvPr id="37891"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37892"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7895" name="Rectangle 13"/>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7896" name="Object 12"/>
          <p:cNvGraphicFramePr>
            <a:graphicFrameLocks noChangeAspect="1"/>
          </p:cNvGraphicFramePr>
          <p:nvPr/>
        </p:nvGraphicFramePr>
        <p:xfrm>
          <a:off x="1674812" y="1828801"/>
          <a:ext cx="6705600" cy="4329113"/>
        </p:xfrm>
        <a:graphic>
          <a:graphicData uri="http://schemas.openxmlformats.org/presentationml/2006/ole">
            <mc:AlternateContent xmlns:mc="http://schemas.openxmlformats.org/markup-compatibility/2006">
              <mc:Choice xmlns:v="urn:schemas-microsoft-com:vml" Requires="v">
                <p:oleObj spid="_x0000_s210956" name="Picture" r:id="rId4" imgW="3660648" imgH="2360676" progId="Word.Picture.8">
                  <p:embed/>
                </p:oleObj>
              </mc:Choice>
              <mc:Fallback>
                <p:oleObj name="Picture" r:id="rId4" imgW="3660648" imgH="2360676" progId="Word.Picture.8">
                  <p:embed/>
                  <p:pic>
                    <p:nvPicPr>
                      <p:cNvPr id="37896"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2" y="1828801"/>
                        <a:ext cx="6705600"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AutoShape 6"/>
          <p:cNvSpPr>
            <a:spLocks noChangeArrowheads="1"/>
          </p:cNvSpPr>
          <p:nvPr/>
        </p:nvSpPr>
        <p:spPr bwMode="auto">
          <a:xfrm>
            <a:off x="6704013" y="1066801"/>
            <a:ext cx="3533775" cy="384175"/>
          </a:xfrm>
          <a:prstGeom prst="wedgeRoundRectCallout">
            <a:avLst>
              <a:gd name="adj1" fmla="val -102245"/>
              <a:gd name="adj2" fmla="val 2396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Executes factorial(4)</a:t>
            </a:r>
          </a:p>
        </p:txBody>
      </p:sp>
      <p:sp useBgFill="1">
        <p:nvSpPr>
          <p:cNvPr id="37898" name="Rectangle 15"/>
          <p:cNvSpPr>
            <a:spLocks noChangeArrowheads="1"/>
          </p:cNvSpPr>
          <p:nvPr/>
        </p:nvSpPr>
        <p:spPr bwMode="auto">
          <a:xfrm>
            <a:off x="1751012" y="2312988"/>
            <a:ext cx="6477000" cy="378301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7899" name="Object 2"/>
          <p:cNvGraphicFramePr>
            <a:graphicFrameLocks noChangeAspect="1"/>
          </p:cNvGraphicFramePr>
          <p:nvPr/>
        </p:nvGraphicFramePr>
        <p:xfrm>
          <a:off x="9032876" y="3810000"/>
          <a:ext cx="1139825" cy="2362200"/>
        </p:xfrm>
        <a:graphic>
          <a:graphicData uri="http://schemas.openxmlformats.org/presentationml/2006/ole">
            <mc:AlternateContent xmlns:mc="http://schemas.openxmlformats.org/markup-compatibility/2006">
              <mc:Choice xmlns:v="urn:schemas-microsoft-com:vml" Requires="v">
                <p:oleObj spid="_x0000_s210957" name="Picture" r:id="rId6" imgW="1068324" imgH="2208276" progId="Word.Picture.8">
                  <p:embed/>
                </p:oleObj>
              </mc:Choice>
              <mc:Fallback>
                <p:oleObj name="Picture" r:id="rId6" imgW="1068324" imgH="2208276" progId="Word.Picture.8">
                  <p:embed/>
                  <p:pic>
                    <p:nvPicPr>
                      <p:cNvPr id="37899"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2876" y="3810000"/>
                        <a:ext cx="11398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55627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7"/>
          <p:cNvGraphicFramePr>
            <a:graphicFrameLocks noChangeAspect="1"/>
          </p:cNvGraphicFramePr>
          <p:nvPr/>
        </p:nvGraphicFramePr>
        <p:xfrm>
          <a:off x="1674812" y="1828801"/>
          <a:ext cx="6705600" cy="4329113"/>
        </p:xfrm>
        <a:graphic>
          <a:graphicData uri="http://schemas.openxmlformats.org/presentationml/2006/ole">
            <mc:AlternateContent xmlns:mc="http://schemas.openxmlformats.org/markup-compatibility/2006">
              <mc:Choice xmlns:v="urn:schemas-microsoft-com:vml" Requires="v">
                <p:oleObj spid="_x0000_s211980" name="Picture" r:id="rId4" imgW="3660648" imgH="2360676" progId="Word.Picture.8">
                  <p:embed/>
                </p:oleObj>
              </mc:Choice>
              <mc:Fallback>
                <p:oleObj name="Picture" r:id="rId4" imgW="3660648" imgH="2360676" progId="Word.Picture.8">
                  <p:embed/>
                  <p:pic>
                    <p:nvPicPr>
                      <p:cNvPr id="3993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2" y="1828801"/>
                        <a:ext cx="6705600"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9"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5FF579-A3C4-4595-A8BB-1D7223A7167B}" type="slidenum">
              <a:rPr lang="en-US" altLang="en-US" sz="1400"/>
              <a:pPr>
                <a:spcBef>
                  <a:spcPct val="0"/>
                </a:spcBef>
                <a:buClrTx/>
                <a:buSzTx/>
                <a:buFontTx/>
                <a:buNone/>
              </a:pPr>
              <a:t>23</a:t>
            </a:fld>
            <a:endParaRPr lang="en-US" altLang="en-US" sz="1400"/>
          </a:p>
        </p:txBody>
      </p:sp>
      <p:sp>
        <p:nvSpPr>
          <p:cNvPr id="39940"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39941"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9944"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5" name="AutoShape 8"/>
          <p:cNvSpPr>
            <a:spLocks noChangeArrowheads="1"/>
          </p:cNvSpPr>
          <p:nvPr/>
        </p:nvSpPr>
        <p:spPr bwMode="auto">
          <a:xfrm>
            <a:off x="6994526" y="2528889"/>
            <a:ext cx="3533775" cy="384175"/>
          </a:xfrm>
          <a:prstGeom prst="wedgeRoundRectCallout">
            <a:avLst>
              <a:gd name="adj1" fmla="val -102157"/>
              <a:gd name="adj2" fmla="val 63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Executes factorial(3)</a:t>
            </a:r>
          </a:p>
        </p:txBody>
      </p:sp>
      <p:sp useBgFill="1">
        <p:nvSpPr>
          <p:cNvPr id="39946" name="Rectangle 10"/>
          <p:cNvSpPr>
            <a:spLocks noChangeArrowheads="1"/>
          </p:cNvSpPr>
          <p:nvPr/>
        </p:nvSpPr>
        <p:spPr bwMode="auto">
          <a:xfrm>
            <a:off x="1751012" y="3068638"/>
            <a:ext cx="6477000" cy="302736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39947" name="Rectangle 11"/>
          <p:cNvSpPr>
            <a:spLocks noChangeArrowheads="1"/>
          </p:cNvSpPr>
          <p:nvPr/>
        </p:nvSpPr>
        <p:spPr bwMode="auto">
          <a:xfrm>
            <a:off x="1701800" y="2060575"/>
            <a:ext cx="1873250" cy="24130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39948" name="Rectangle 12"/>
          <p:cNvSpPr>
            <a:spLocks noChangeArrowheads="1"/>
          </p:cNvSpPr>
          <p:nvPr/>
        </p:nvSpPr>
        <p:spPr bwMode="auto">
          <a:xfrm>
            <a:off x="2206625" y="2312989"/>
            <a:ext cx="1873250" cy="3952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39949" name="Rectangle 13"/>
          <p:cNvSpPr>
            <a:spLocks noChangeArrowheads="1"/>
          </p:cNvSpPr>
          <p:nvPr/>
        </p:nvSpPr>
        <p:spPr bwMode="auto">
          <a:xfrm>
            <a:off x="4257675" y="3033714"/>
            <a:ext cx="144462" cy="3952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50" name="Content Placeholder 2"/>
          <p:cNvGraphicFramePr>
            <a:graphicFrameLocks noGrp="1" noChangeAspect="1"/>
          </p:cNvGraphicFramePr>
          <p:nvPr>
            <p:ph idx="1"/>
          </p:nvPr>
        </p:nvGraphicFramePr>
        <p:xfrm>
          <a:off x="8902701" y="3897313"/>
          <a:ext cx="1068387" cy="2208212"/>
        </p:xfrm>
        <a:graphic>
          <a:graphicData uri="http://schemas.openxmlformats.org/presentationml/2006/ole">
            <mc:AlternateContent xmlns:mc="http://schemas.openxmlformats.org/markup-compatibility/2006">
              <mc:Choice xmlns:v="urn:schemas-microsoft-com:vml" Requires="v">
                <p:oleObj spid="_x0000_s211981" name="Picture" r:id="rId6" imgW="1068324" imgH="2208276" progId="Word.Picture.8">
                  <p:embed/>
                </p:oleObj>
              </mc:Choice>
              <mc:Fallback>
                <p:oleObj name="Picture" r:id="rId6" imgW="1068324" imgH="2208276" progId="Word.Picture.8">
                  <p:embed/>
                  <p:pic>
                    <p:nvPicPr>
                      <p:cNvPr id="39950" name="Content Placeholder 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02701" y="3897313"/>
                        <a:ext cx="1068387" cy="220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991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7"/>
          <p:cNvGraphicFramePr>
            <a:graphicFrameLocks noChangeAspect="1"/>
          </p:cNvGraphicFramePr>
          <p:nvPr/>
        </p:nvGraphicFramePr>
        <p:xfrm>
          <a:off x="1674812" y="1828801"/>
          <a:ext cx="6705600" cy="4329113"/>
        </p:xfrm>
        <a:graphic>
          <a:graphicData uri="http://schemas.openxmlformats.org/presentationml/2006/ole">
            <mc:AlternateContent xmlns:mc="http://schemas.openxmlformats.org/markup-compatibility/2006">
              <mc:Choice xmlns:v="urn:schemas-microsoft-com:vml" Requires="v">
                <p:oleObj spid="_x0000_s213004" name="Picture" r:id="rId4" imgW="3660648" imgH="2360676" progId="Word.Picture.8">
                  <p:embed/>
                </p:oleObj>
              </mc:Choice>
              <mc:Fallback>
                <p:oleObj name="Picture" r:id="rId4" imgW="3660648" imgH="2360676" progId="Word.Picture.8">
                  <p:embed/>
                  <p:pic>
                    <p:nvPicPr>
                      <p:cNvPr id="4198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2" y="1828801"/>
                        <a:ext cx="6705600"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useBgFill="1">
        <p:nvSpPr>
          <p:cNvPr id="41987" name="Rectangle 11"/>
          <p:cNvSpPr>
            <a:spLocks noChangeArrowheads="1"/>
          </p:cNvSpPr>
          <p:nvPr/>
        </p:nvSpPr>
        <p:spPr bwMode="auto">
          <a:xfrm>
            <a:off x="1701800" y="2060575"/>
            <a:ext cx="1873250" cy="24130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1988" name="Rectangle 12"/>
          <p:cNvSpPr>
            <a:spLocks noChangeArrowheads="1"/>
          </p:cNvSpPr>
          <p:nvPr/>
        </p:nvSpPr>
        <p:spPr bwMode="auto">
          <a:xfrm>
            <a:off x="2206625" y="2312989"/>
            <a:ext cx="1873250" cy="3952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6D4BAC-473B-4D44-B1F8-ABCF1A62DB58}" type="slidenum">
              <a:rPr lang="en-US" altLang="en-US" sz="1400"/>
              <a:pPr>
                <a:spcBef>
                  <a:spcPct val="0"/>
                </a:spcBef>
                <a:buClrTx/>
                <a:buSzTx/>
                <a:buFontTx/>
                <a:buNone/>
              </a:pPr>
              <a:t>24</a:t>
            </a:fld>
            <a:endParaRPr lang="en-US" altLang="en-US" sz="1400"/>
          </a:p>
        </p:txBody>
      </p:sp>
      <p:sp>
        <p:nvSpPr>
          <p:cNvPr id="41990"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41991"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2"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3"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1994"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5" name="AutoShape 8"/>
          <p:cNvSpPr>
            <a:spLocks noChangeArrowheads="1"/>
          </p:cNvSpPr>
          <p:nvPr/>
        </p:nvSpPr>
        <p:spPr bwMode="auto">
          <a:xfrm>
            <a:off x="6886576" y="2024064"/>
            <a:ext cx="3533775" cy="384175"/>
          </a:xfrm>
          <a:prstGeom prst="wedgeRoundRectCallout">
            <a:avLst>
              <a:gd name="adj1" fmla="val -91241"/>
              <a:gd name="adj2" fmla="val 34958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Executes factorial(2)</a:t>
            </a:r>
          </a:p>
        </p:txBody>
      </p:sp>
      <p:sp useBgFill="1">
        <p:nvSpPr>
          <p:cNvPr id="41996" name="Rectangle 10"/>
          <p:cNvSpPr>
            <a:spLocks noChangeArrowheads="1"/>
          </p:cNvSpPr>
          <p:nvPr/>
        </p:nvSpPr>
        <p:spPr bwMode="auto">
          <a:xfrm>
            <a:off x="1738312" y="3824288"/>
            <a:ext cx="6477000" cy="227171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1997" name="Rectangle 13"/>
          <p:cNvSpPr>
            <a:spLocks noChangeArrowheads="1"/>
          </p:cNvSpPr>
          <p:nvPr/>
        </p:nvSpPr>
        <p:spPr bwMode="auto">
          <a:xfrm>
            <a:off x="4257675" y="3033714"/>
            <a:ext cx="144462" cy="395287"/>
          </a:xfrm>
          <a:prstGeom prst="rect">
            <a:avLst/>
          </a:prstGeom>
          <a:ln>
            <a:noFill/>
          </a:ln>
          <a:effectLst/>
          <a:extLs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1998" name="Rectangle 14"/>
          <p:cNvSpPr>
            <a:spLocks noChangeArrowheads="1"/>
          </p:cNvSpPr>
          <p:nvPr/>
        </p:nvSpPr>
        <p:spPr bwMode="auto">
          <a:xfrm>
            <a:off x="2817812" y="3068638"/>
            <a:ext cx="1512888" cy="431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1999" name="Rectangle 15"/>
          <p:cNvSpPr>
            <a:spLocks noChangeArrowheads="1"/>
          </p:cNvSpPr>
          <p:nvPr/>
        </p:nvSpPr>
        <p:spPr bwMode="auto">
          <a:xfrm>
            <a:off x="2422526" y="3392488"/>
            <a:ext cx="1512887" cy="431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2000" name="Content Placeholder 2"/>
          <p:cNvGraphicFramePr>
            <a:graphicFrameLocks noGrp="1" noChangeAspect="1"/>
          </p:cNvGraphicFramePr>
          <p:nvPr>
            <p:ph idx="1"/>
          </p:nvPr>
        </p:nvGraphicFramePr>
        <p:xfrm>
          <a:off x="9082087" y="4005263"/>
          <a:ext cx="1068388" cy="2208212"/>
        </p:xfrm>
        <a:graphic>
          <a:graphicData uri="http://schemas.openxmlformats.org/presentationml/2006/ole">
            <mc:AlternateContent xmlns:mc="http://schemas.openxmlformats.org/markup-compatibility/2006">
              <mc:Choice xmlns:v="urn:schemas-microsoft-com:vml" Requires="v">
                <p:oleObj spid="_x0000_s213005" name="Picture" r:id="rId6" imgW="1068324" imgH="2208276" progId="Word.Picture.8">
                  <p:embed/>
                </p:oleObj>
              </mc:Choice>
              <mc:Fallback>
                <p:oleObj name="Picture" r:id="rId6" imgW="1068324" imgH="2208276" progId="Word.Picture.8">
                  <p:embed/>
                  <p:pic>
                    <p:nvPicPr>
                      <p:cNvPr id="42000" name="Content Placeholder 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2087" y="4005263"/>
                        <a:ext cx="1068388" cy="220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8724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4" name="Rectangle 12"/>
          <p:cNvSpPr>
            <a:spLocks noChangeArrowheads="1"/>
          </p:cNvSpPr>
          <p:nvPr/>
        </p:nvSpPr>
        <p:spPr bwMode="auto">
          <a:xfrm>
            <a:off x="2206625" y="2312989"/>
            <a:ext cx="1873250" cy="3952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35" name="Object 7"/>
          <p:cNvGraphicFramePr>
            <a:graphicFrameLocks noChangeAspect="1"/>
          </p:cNvGraphicFramePr>
          <p:nvPr/>
        </p:nvGraphicFramePr>
        <p:xfrm>
          <a:off x="1674812" y="1828801"/>
          <a:ext cx="6705600" cy="4329113"/>
        </p:xfrm>
        <a:graphic>
          <a:graphicData uri="http://schemas.openxmlformats.org/presentationml/2006/ole">
            <mc:AlternateContent xmlns:mc="http://schemas.openxmlformats.org/markup-compatibility/2006">
              <mc:Choice xmlns:v="urn:schemas-microsoft-com:vml" Requires="v">
                <p:oleObj spid="_x0000_s214028" name="Picture" r:id="rId4" imgW="3660648" imgH="2360676" progId="Word.Picture.8">
                  <p:embed/>
                </p:oleObj>
              </mc:Choice>
              <mc:Fallback>
                <p:oleObj name="Picture" r:id="rId4" imgW="3660648" imgH="2360676" progId="Word.Picture.8">
                  <p:embed/>
                  <p:pic>
                    <p:nvPicPr>
                      <p:cNvPr id="4403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2" y="1828801"/>
                        <a:ext cx="6705600"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useBgFill="1">
        <p:nvSpPr>
          <p:cNvPr id="44036" name="Rectangle 15"/>
          <p:cNvSpPr>
            <a:spLocks noChangeArrowheads="1"/>
          </p:cNvSpPr>
          <p:nvPr/>
        </p:nvSpPr>
        <p:spPr bwMode="auto">
          <a:xfrm>
            <a:off x="2422526" y="3392488"/>
            <a:ext cx="1512887" cy="431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7"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8F3344-99D0-49CF-B545-271E431DD04E}" type="slidenum">
              <a:rPr lang="en-US" altLang="en-US" sz="1400"/>
              <a:pPr>
                <a:spcBef>
                  <a:spcPct val="0"/>
                </a:spcBef>
                <a:buClrTx/>
                <a:buSzTx/>
                <a:buFontTx/>
                <a:buNone/>
              </a:pPr>
              <a:t>25</a:t>
            </a:fld>
            <a:endParaRPr lang="en-US" altLang="en-US" sz="1400"/>
          </a:p>
        </p:txBody>
      </p:sp>
      <p:sp>
        <p:nvSpPr>
          <p:cNvPr id="44038"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44039"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0"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1"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4042"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3" name="AutoShape 8"/>
          <p:cNvSpPr>
            <a:spLocks noChangeArrowheads="1"/>
          </p:cNvSpPr>
          <p:nvPr/>
        </p:nvSpPr>
        <p:spPr bwMode="auto">
          <a:xfrm>
            <a:off x="6886576" y="2024064"/>
            <a:ext cx="3533775" cy="384175"/>
          </a:xfrm>
          <a:prstGeom prst="wedgeRoundRectCallout">
            <a:avLst>
              <a:gd name="adj1" fmla="val -80819"/>
              <a:gd name="adj2" fmla="val 56239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Executes factorial(1)</a:t>
            </a:r>
          </a:p>
        </p:txBody>
      </p:sp>
      <p:sp useBgFill="1">
        <p:nvSpPr>
          <p:cNvPr id="44044" name="Rectangle 10"/>
          <p:cNvSpPr>
            <a:spLocks noChangeArrowheads="1"/>
          </p:cNvSpPr>
          <p:nvPr/>
        </p:nvSpPr>
        <p:spPr bwMode="auto">
          <a:xfrm>
            <a:off x="1738312" y="4545014"/>
            <a:ext cx="6477000" cy="15509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4045" name="Rectangle 11"/>
          <p:cNvSpPr>
            <a:spLocks noChangeArrowheads="1"/>
          </p:cNvSpPr>
          <p:nvPr/>
        </p:nvSpPr>
        <p:spPr bwMode="auto">
          <a:xfrm>
            <a:off x="1701800" y="2060575"/>
            <a:ext cx="1873250" cy="24130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4046" name="Rectangle 13"/>
          <p:cNvSpPr>
            <a:spLocks noChangeArrowheads="1"/>
          </p:cNvSpPr>
          <p:nvPr/>
        </p:nvSpPr>
        <p:spPr bwMode="auto">
          <a:xfrm>
            <a:off x="4257675" y="3033714"/>
            <a:ext cx="144462" cy="3952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4047" name="Rectangle 14"/>
          <p:cNvSpPr>
            <a:spLocks noChangeArrowheads="1"/>
          </p:cNvSpPr>
          <p:nvPr/>
        </p:nvSpPr>
        <p:spPr bwMode="auto">
          <a:xfrm>
            <a:off x="2817812" y="3068638"/>
            <a:ext cx="1512888" cy="431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4048" name="Rectangle 16"/>
          <p:cNvSpPr>
            <a:spLocks noChangeArrowheads="1"/>
          </p:cNvSpPr>
          <p:nvPr/>
        </p:nvSpPr>
        <p:spPr bwMode="auto">
          <a:xfrm>
            <a:off x="1990725" y="3824289"/>
            <a:ext cx="3059112" cy="4333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4049" name="Rectangle 17"/>
          <p:cNvSpPr>
            <a:spLocks noChangeArrowheads="1"/>
          </p:cNvSpPr>
          <p:nvPr/>
        </p:nvSpPr>
        <p:spPr bwMode="auto">
          <a:xfrm>
            <a:off x="2062163" y="4184650"/>
            <a:ext cx="2303463" cy="433388"/>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4050" name="Rectangle 17"/>
          <p:cNvSpPr>
            <a:spLocks noChangeArrowheads="1"/>
          </p:cNvSpPr>
          <p:nvPr/>
        </p:nvSpPr>
        <p:spPr bwMode="auto">
          <a:xfrm>
            <a:off x="2928937" y="2339975"/>
            <a:ext cx="1150938" cy="338138"/>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51" name="Object 2"/>
          <p:cNvGraphicFramePr>
            <a:graphicFrameLocks noChangeAspect="1"/>
          </p:cNvGraphicFramePr>
          <p:nvPr/>
        </p:nvGraphicFramePr>
        <p:xfrm>
          <a:off x="9032876" y="3810000"/>
          <a:ext cx="1139825" cy="2362200"/>
        </p:xfrm>
        <a:graphic>
          <a:graphicData uri="http://schemas.openxmlformats.org/presentationml/2006/ole">
            <mc:AlternateContent xmlns:mc="http://schemas.openxmlformats.org/markup-compatibility/2006">
              <mc:Choice xmlns:v="urn:schemas-microsoft-com:vml" Requires="v">
                <p:oleObj spid="_x0000_s214029" name="Picture" r:id="rId6" imgW="1068324" imgH="2208276" progId="Word.Picture.8">
                  <p:embed/>
                </p:oleObj>
              </mc:Choice>
              <mc:Fallback>
                <p:oleObj name="Picture" r:id="rId6" imgW="1068324" imgH="2208276" progId="Word.Picture.8">
                  <p:embed/>
                  <p:pic>
                    <p:nvPicPr>
                      <p:cNvPr id="44051"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2876" y="3810000"/>
                        <a:ext cx="11398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37094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7"/>
          <p:cNvGraphicFramePr>
            <a:graphicFrameLocks noChangeAspect="1"/>
          </p:cNvGraphicFramePr>
          <p:nvPr/>
        </p:nvGraphicFramePr>
        <p:xfrm>
          <a:off x="1674812" y="1828801"/>
          <a:ext cx="6705600" cy="4329113"/>
        </p:xfrm>
        <a:graphic>
          <a:graphicData uri="http://schemas.openxmlformats.org/presentationml/2006/ole">
            <mc:AlternateContent xmlns:mc="http://schemas.openxmlformats.org/markup-compatibility/2006">
              <mc:Choice xmlns:v="urn:schemas-microsoft-com:vml" Requires="v">
                <p:oleObj spid="_x0000_s215052" name="Picture" r:id="rId4" imgW="3660648" imgH="2360676" progId="Word.Picture.8">
                  <p:embed/>
                </p:oleObj>
              </mc:Choice>
              <mc:Fallback>
                <p:oleObj name="Picture" r:id="rId4" imgW="3660648" imgH="2360676" progId="Word.Picture.8">
                  <p:embed/>
                  <p:pic>
                    <p:nvPicPr>
                      <p:cNvPr id="4608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2" y="1828801"/>
                        <a:ext cx="6705600"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3"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570432-B3D0-4098-9BEA-4EBAE07BCA59}" type="slidenum">
              <a:rPr lang="en-US" altLang="en-US" sz="1400"/>
              <a:pPr>
                <a:spcBef>
                  <a:spcPct val="0"/>
                </a:spcBef>
                <a:buClrTx/>
                <a:buSzTx/>
                <a:buFontTx/>
                <a:buNone/>
              </a:pPr>
              <a:t>26</a:t>
            </a:fld>
            <a:endParaRPr lang="en-US" altLang="en-US" sz="1400"/>
          </a:p>
        </p:txBody>
      </p:sp>
      <p:sp>
        <p:nvSpPr>
          <p:cNvPr id="46084"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46085"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7"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6088"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9" name="AutoShape 8"/>
          <p:cNvSpPr>
            <a:spLocks noChangeArrowheads="1"/>
          </p:cNvSpPr>
          <p:nvPr/>
        </p:nvSpPr>
        <p:spPr bwMode="auto">
          <a:xfrm>
            <a:off x="6886576" y="2024064"/>
            <a:ext cx="3533775" cy="384175"/>
          </a:xfrm>
          <a:prstGeom prst="wedgeRoundRectCallout">
            <a:avLst>
              <a:gd name="adj1" fmla="val -67880"/>
              <a:gd name="adj2" fmla="val 73057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Executes factorial(0)</a:t>
            </a:r>
          </a:p>
        </p:txBody>
      </p:sp>
      <p:sp useBgFill="1">
        <p:nvSpPr>
          <p:cNvPr id="46090" name="Rectangle 19"/>
          <p:cNvSpPr>
            <a:spLocks noChangeArrowheads="1"/>
          </p:cNvSpPr>
          <p:nvPr/>
        </p:nvSpPr>
        <p:spPr bwMode="auto">
          <a:xfrm>
            <a:off x="2206626" y="4616451"/>
            <a:ext cx="2625725" cy="684213"/>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6091" name="Rectangle 19"/>
          <p:cNvSpPr>
            <a:spLocks noChangeArrowheads="1"/>
          </p:cNvSpPr>
          <p:nvPr/>
        </p:nvSpPr>
        <p:spPr bwMode="auto">
          <a:xfrm>
            <a:off x="1917701" y="5300664"/>
            <a:ext cx="6624637" cy="72072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6092" name="Rectangle 19"/>
          <p:cNvSpPr>
            <a:spLocks noChangeArrowheads="1"/>
          </p:cNvSpPr>
          <p:nvPr/>
        </p:nvSpPr>
        <p:spPr bwMode="auto">
          <a:xfrm>
            <a:off x="2673351" y="4583114"/>
            <a:ext cx="2625725" cy="37623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6093" name="Rectangle 19"/>
          <p:cNvSpPr>
            <a:spLocks noChangeArrowheads="1"/>
          </p:cNvSpPr>
          <p:nvPr/>
        </p:nvSpPr>
        <p:spPr bwMode="auto">
          <a:xfrm>
            <a:off x="1624012" y="4113214"/>
            <a:ext cx="2800350" cy="37623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6094" name="Rectangle 19"/>
          <p:cNvSpPr>
            <a:spLocks noChangeArrowheads="1"/>
          </p:cNvSpPr>
          <p:nvPr/>
        </p:nvSpPr>
        <p:spPr bwMode="auto">
          <a:xfrm>
            <a:off x="1776412" y="4265614"/>
            <a:ext cx="2800350" cy="37623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6095" name="Rectangle 19"/>
          <p:cNvSpPr>
            <a:spLocks noChangeArrowheads="1"/>
          </p:cNvSpPr>
          <p:nvPr/>
        </p:nvSpPr>
        <p:spPr bwMode="auto">
          <a:xfrm>
            <a:off x="3022600" y="3859214"/>
            <a:ext cx="1770062" cy="37623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6096" name="Rectangle 19"/>
          <p:cNvSpPr>
            <a:spLocks noChangeArrowheads="1"/>
          </p:cNvSpPr>
          <p:nvPr/>
        </p:nvSpPr>
        <p:spPr bwMode="auto">
          <a:xfrm>
            <a:off x="2138362" y="3213100"/>
            <a:ext cx="1771650" cy="376238"/>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6097" name="Rectangle 19"/>
          <p:cNvSpPr>
            <a:spLocks noChangeArrowheads="1"/>
          </p:cNvSpPr>
          <p:nvPr/>
        </p:nvSpPr>
        <p:spPr bwMode="auto">
          <a:xfrm>
            <a:off x="2633662" y="3024189"/>
            <a:ext cx="1771650" cy="37623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6098" name="Rectangle 19"/>
          <p:cNvSpPr>
            <a:spLocks noChangeArrowheads="1"/>
          </p:cNvSpPr>
          <p:nvPr/>
        </p:nvSpPr>
        <p:spPr bwMode="auto">
          <a:xfrm>
            <a:off x="1776412" y="2565400"/>
            <a:ext cx="1784350" cy="376238"/>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6099" name="Rectangle 19"/>
          <p:cNvSpPr>
            <a:spLocks noChangeArrowheads="1"/>
          </p:cNvSpPr>
          <p:nvPr/>
        </p:nvSpPr>
        <p:spPr bwMode="auto">
          <a:xfrm>
            <a:off x="2284412" y="2297113"/>
            <a:ext cx="1784350" cy="37465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6100" name="Object 2"/>
          <p:cNvGraphicFramePr>
            <a:graphicFrameLocks noChangeAspect="1"/>
          </p:cNvGraphicFramePr>
          <p:nvPr/>
        </p:nvGraphicFramePr>
        <p:xfrm>
          <a:off x="9032876" y="3810000"/>
          <a:ext cx="1139825" cy="2362200"/>
        </p:xfrm>
        <a:graphic>
          <a:graphicData uri="http://schemas.openxmlformats.org/presentationml/2006/ole">
            <mc:AlternateContent xmlns:mc="http://schemas.openxmlformats.org/markup-compatibility/2006">
              <mc:Choice xmlns:v="urn:schemas-microsoft-com:vml" Requires="v">
                <p:oleObj spid="_x0000_s215053" name="Picture" r:id="rId6" imgW="1068324" imgH="2208276" progId="Word.Picture.8">
                  <p:embed/>
                </p:oleObj>
              </mc:Choice>
              <mc:Fallback>
                <p:oleObj name="Picture" r:id="rId6" imgW="1068324" imgH="2208276" progId="Word.Picture.8">
                  <p:embed/>
                  <p:pic>
                    <p:nvPicPr>
                      <p:cNvPr id="4610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2876" y="3810000"/>
                        <a:ext cx="11398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6768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7"/>
          <p:cNvGraphicFramePr>
            <a:graphicFrameLocks noChangeAspect="1"/>
          </p:cNvGraphicFramePr>
          <p:nvPr/>
        </p:nvGraphicFramePr>
        <p:xfrm>
          <a:off x="1630362" y="1811338"/>
          <a:ext cx="6705600" cy="4329112"/>
        </p:xfrm>
        <a:graphic>
          <a:graphicData uri="http://schemas.openxmlformats.org/presentationml/2006/ole">
            <mc:AlternateContent xmlns:mc="http://schemas.openxmlformats.org/markup-compatibility/2006">
              <mc:Choice xmlns:v="urn:schemas-microsoft-com:vml" Requires="v">
                <p:oleObj spid="_x0000_s216076" name="Picture" r:id="rId4" imgW="3660648" imgH="2360676" progId="Word.Picture.8">
                  <p:embed/>
                </p:oleObj>
              </mc:Choice>
              <mc:Fallback>
                <p:oleObj name="Picture" r:id="rId4" imgW="3660648" imgH="2360676" progId="Word.Picture.8">
                  <p:embed/>
                  <p:pic>
                    <p:nvPicPr>
                      <p:cNvPr id="4813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2" y="1811338"/>
                        <a:ext cx="6705600"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1"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FC5432-8B66-4448-A93E-6247EEF48551}" type="slidenum">
              <a:rPr lang="en-US" altLang="en-US" sz="1400"/>
              <a:pPr>
                <a:spcBef>
                  <a:spcPct val="0"/>
                </a:spcBef>
                <a:buClrTx/>
                <a:buSzTx/>
                <a:buFontTx/>
                <a:buNone/>
              </a:pPr>
              <a:t>27</a:t>
            </a:fld>
            <a:endParaRPr lang="en-US" altLang="en-US" sz="1400"/>
          </a:p>
        </p:txBody>
      </p:sp>
      <p:sp>
        <p:nvSpPr>
          <p:cNvPr id="48132"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48133"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4"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8136"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7" name="AutoShape 8"/>
          <p:cNvSpPr>
            <a:spLocks noChangeArrowheads="1"/>
          </p:cNvSpPr>
          <p:nvPr/>
        </p:nvSpPr>
        <p:spPr bwMode="auto">
          <a:xfrm>
            <a:off x="6886576" y="2024064"/>
            <a:ext cx="3533775" cy="384175"/>
          </a:xfrm>
          <a:prstGeom prst="wedgeRoundRectCallout">
            <a:avLst>
              <a:gd name="adj1" fmla="val -66755"/>
              <a:gd name="adj2" fmla="val 9004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returns 1</a:t>
            </a:r>
          </a:p>
        </p:txBody>
      </p:sp>
      <p:graphicFrame>
        <p:nvGraphicFramePr>
          <p:cNvPr id="48138" name="Object 9"/>
          <p:cNvGraphicFramePr>
            <a:graphicFrameLocks noGrp="1" noChangeAspect="1"/>
          </p:cNvGraphicFramePr>
          <p:nvPr>
            <p:ph idx="1"/>
          </p:nvPr>
        </p:nvGraphicFramePr>
        <p:xfrm>
          <a:off x="9032876" y="3810000"/>
          <a:ext cx="1139825" cy="2362200"/>
        </p:xfrm>
        <a:graphic>
          <a:graphicData uri="http://schemas.openxmlformats.org/presentationml/2006/ole">
            <mc:AlternateContent xmlns:mc="http://schemas.openxmlformats.org/markup-compatibility/2006">
              <mc:Choice xmlns:v="urn:schemas-microsoft-com:vml" Requires="v">
                <p:oleObj spid="_x0000_s216077" name="Picture" r:id="rId6" imgW="1068324" imgH="2208276" progId="Word.Picture.8">
                  <p:embed/>
                </p:oleObj>
              </mc:Choice>
              <mc:Fallback>
                <p:oleObj name="Picture" r:id="rId6" imgW="1068324" imgH="2208276" progId="Word.Picture.8">
                  <p:embed/>
                  <p:pic>
                    <p:nvPicPr>
                      <p:cNvPr id="48138"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2876" y="3810000"/>
                        <a:ext cx="11398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8139" name="Rectangle 13"/>
          <p:cNvSpPr>
            <a:spLocks noChangeArrowheads="1"/>
          </p:cNvSpPr>
          <p:nvPr/>
        </p:nvSpPr>
        <p:spPr bwMode="auto">
          <a:xfrm>
            <a:off x="4257675" y="3033714"/>
            <a:ext cx="144462" cy="395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8140" name="Rectangle 22"/>
          <p:cNvSpPr>
            <a:spLocks noChangeArrowheads="1"/>
          </p:cNvSpPr>
          <p:nvPr/>
        </p:nvSpPr>
        <p:spPr bwMode="auto">
          <a:xfrm>
            <a:off x="3016251" y="5300663"/>
            <a:ext cx="2625725" cy="62706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8141" name="Rectangle 22"/>
          <p:cNvSpPr>
            <a:spLocks noChangeArrowheads="1"/>
          </p:cNvSpPr>
          <p:nvPr/>
        </p:nvSpPr>
        <p:spPr bwMode="auto">
          <a:xfrm>
            <a:off x="2133601" y="4656138"/>
            <a:ext cx="2625725" cy="62706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8142" name="Rectangle 22"/>
          <p:cNvSpPr>
            <a:spLocks noChangeArrowheads="1"/>
          </p:cNvSpPr>
          <p:nvPr/>
        </p:nvSpPr>
        <p:spPr bwMode="auto">
          <a:xfrm>
            <a:off x="3717925" y="4537075"/>
            <a:ext cx="1617662" cy="26035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8143" name="Rectangle 23"/>
          <p:cNvSpPr>
            <a:spLocks noChangeArrowheads="1"/>
          </p:cNvSpPr>
          <p:nvPr/>
        </p:nvSpPr>
        <p:spPr bwMode="auto">
          <a:xfrm>
            <a:off x="2601912" y="3897313"/>
            <a:ext cx="1727200" cy="53975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8144" name="Rectangle 24"/>
          <p:cNvSpPr>
            <a:spLocks noChangeArrowheads="1"/>
          </p:cNvSpPr>
          <p:nvPr/>
        </p:nvSpPr>
        <p:spPr bwMode="auto">
          <a:xfrm>
            <a:off x="3286126" y="3789363"/>
            <a:ext cx="1597025" cy="3937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8145" name="Rectangle 25"/>
          <p:cNvSpPr>
            <a:spLocks noChangeArrowheads="1"/>
          </p:cNvSpPr>
          <p:nvPr/>
        </p:nvSpPr>
        <p:spPr bwMode="auto">
          <a:xfrm>
            <a:off x="2133600" y="3141664"/>
            <a:ext cx="1765300" cy="46672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8146" name="Rectangle 26"/>
          <p:cNvSpPr>
            <a:spLocks noChangeArrowheads="1"/>
          </p:cNvSpPr>
          <p:nvPr/>
        </p:nvSpPr>
        <p:spPr bwMode="auto">
          <a:xfrm>
            <a:off x="1665288" y="2408238"/>
            <a:ext cx="1908175" cy="54451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8147" name="Rectangle 27"/>
          <p:cNvSpPr>
            <a:spLocks noChangeArrowheads="1"/>
          </p:cNvSpPr>
          <p:nvPr/>
        </p:nvSpPr>
        <p:spPr bwMode="auto">
          <a:xfrm>
            <a:off x="2281238" y="2312989"/>
            <a:ext cx="1762125" cy="26987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48148" name="Rectangle 28"/>
          <p:cNvSpPr>
            <a:spLocks noChangeArrowheads="1"/>
          </p:cNvSpPr>
          <p:nvPr/>
        </p:nvSpPr>
        <p:spPr bwMode="auto">
          <a:xfrm>
            <a:off x="2640013" y="3033714"/>
            <a:ext cx="1762125" cy="3952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26706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7"/>
          <p:cNvGraphicFramePr>
            <a:graphicFrameLocks noChangeAspect="1"/>
          </p:cNvGraphicFramePr>
          <p:nvPr/>
        </p:nvGraphicFramePr>
        <p:xfrm>
          <a:off x="1630362" y="1811338"/>
          <a:ext cx="6705600" cy="4329112"/>
        </p:xfrm>
        <a:graphic>
          <a:graphicData uri="http://schemas.openxmlformats.org/presentationml/2006/ole">
            <mc:AlternateContent xmlns:mc="http://schemas.openxmlformats.org/markup-compatibility/2006">
              <mc:Choice xmlns:v="urn:schemas-microsoft-com:vml" Requires="v">
                <p:oleObj spid="_x0000_s217100" name="Picture" r:id="rId4" imgW="3660648" imgH="2360676" progId="Word.Picture.8">
                  <p:embed/>
                </p:oleObj>
              </mc:Choice>
              <mc:Fallback>
                <p:oleObj name="Picture" r:id="rId4" imgW="3660648" imgH="2360676" progId="Word.Picture.8">
                  <p:embed/>
                  <p:pic>
                    <p:nvPicPr>
                      <p:cNvPr id="5017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2" y="1811338"/>
                        <a:ext cx="6705600"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79"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7AE620-2050-489C-9250-DFA4DF5E1C8D}" type="slidenum">
              <a:rPr lang="en-US" altLang="en-US" sz="1400"/>
              <a:pPr>
                <a:spcBef>
                  <a:spcPct val="0"/>
                </a:spcBef>
                <a:buClrTx/>
                <a:buSzTx/>
                <a:buFontTx/>
                <a:buNone/>
              </a:pPr>
              <a:t>28</a:t>
            </a:fld>
            <a:endParaRPr lang="en-US" altLang="en-US" sz="1400"/>
          </a:p>
        </p:txBody>
      </p:sp>
      <p:sp>
        <p:nvSpPr>
          <p:cNvPr id="50180"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50181"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3"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0184"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5" name="AutoShape 8"/>
          <p:cNvSpPr>
            <a:spLocks noChangeArrowheads="1"/>
          </p:cNvSpPr>
          <p:nvPr/>
        </p:nvSpPr>
        <p:spPr bwMode="auto">
          <a:xfrm>
            <a:off x="6886576" y="2024064"/>
            <a:ext cx="3533775" cy="384175"/>
          </a:xfrm>
          <a:prstGeom prst="wedgeRoundRectCallout">
            <a:avLst>
              <a:gd name="adj1" fmla="val -105856"/>
              <a:gd name="adj2" fmla="val 83958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returns factorial(0)</a:t>
            </a:r>
          </a:p>
        </p:txBody>
      </p:sp>
      <p:sp>
        <p:nvSpPr>
          <p:cNvPr id="50186" name="Rectangle 13"/>
          <p:cNvSpPr>
            <a:spLocks noChangeArrowheads="1"/>
          </p:cNvSpPr>
          <p:nvPr/>
        </p:nvSpPr>
        <p:spPr bwMode="auto">
          <a:xfrm>
            <a:off x="4257675" y="3033714"/>
            <a:ext cx="144462" cy="395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0187" name="Rectangle 22"/>
          <p:cNvSpPr>
            <a:spLocks noChangeArrowheads="1"/>
          </p:cNvSpPr>
          <p:nvPr/>
        </p:nvSpPr>
        <p:spPr bwMode="auto">
          <a:xfrm>
            <a:off x="2133601" y="4656138"/>
            <a:ext cx="2625725" cy="62706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0188" name="Rectangle 22"/>
          <p:cNvSpPr>
            <a:spLocks noChangeArrowheads="1"/>
          </p:cNvSpPr>
          <p:nvPr/>
        </p:nvSpPr>
        <p:spPr bwMode="auto">
          <a:xfrm>
            <a:off x="3717925" y="4537075"/>
            <a:ext cx="1617662" cy="26035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0189" name="Rectangle 23"/>
          <p:cNvSpPr>
            <a:spLocks noChangeArrowheads="1"/>
          </p:cNvSpPr>
          <p:nvPr/>
        </p:nvSpPr>
        <p:spPr bwMode="auto">
          <a:xfrm>
            <a:off x="2601912" y="3897313"/>
            <a:ext cx="1727200" cy="53975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0190" name="Rectangle 24"/>
          <p:cNvSpPr>
            <a:spLocks noChangeArrowheads="1"/>
          </p:cNvSpPr>
          <p:nvPr/>
        </p:nvSpPr>
        <p:spPr bwMode="auto">
          <a:xfrm>
            <a:off x="3286126" y="3789363"/>
            <a:ext cx="1597025" cy="3937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0191" name="Rectangle 25"/>
          <p:cNvSpPr>
            <a:spLocks noChangeArrowheads="1"/>
          </p:cNvSpPr>
          <p:nvPr/>
        </p:nvSpPr>
        <p:spPr bwMode="auto">
          <a:xfrm>
            <a:off x="2133600" y="3141664"/>
            <a:ext cx="1765300" cy="46672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0192" name="Rectangle 26"/>
          <p:cNvSpPr>
            <a:spLocks noChangeArrowheads="1"/>
          </p:cNvSpPr>
          <p:nvPr/>
        </p:nvSpPr>
        <p:spPr bwMode="auto">
          <a:xfrm>
            <a:off x="1665288" y="2408238"/>
            <a:ext cx="1908175" cy="54451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0193" name="Rectangle 27"/>
          <p:cNvSpPr>
            <a:spLocks noChangeArrowheads="1"/>
          </p:cNvSpPr>
          <p:nvPr/>
        </p:nvSpPr>
        <p:spPr bwMode="auto">
          <a:xfrm>
            <a:off x="2281238" y="2312989"/>
            <a:ext cx="1762125" cy="26987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0194" name="Rectangle 28"/>
          <p:cNvSpPr>
            <a:spLocks noChangeArrowheads="1"/>
          </p:cNvSpPr>
          <p:nvPr/>
        </p:nvSpPr>
        <p:spPr bwMode="auto">
          <a:xfrm>
            <a:off x="2640013" y="3033714"/>
            <a:ext cx="1762125" cy="3952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95" name="Object 2"/>
          <p:cNvGraphicFramePr>
            <a:graphicFrameLocks noChangeAspect="1"/>
          </p:cNvGraphicFramePr>
          <p:nvPr/>
        </p:nvGraphicFramePr>
        <p:xfrm>
          <a:off x="9032876" y="3810000"/>
          <a:ext cx="1139825" cy="2362200"/>
        </p:xfrm>
        <a:graphic>
          <a:graphicData uri="http://schemas.openxmlformats.org/presentationml/2006/ole">
            <mc:AlternateContent xmlns:mc="http://schemas.openxmlformats.org/markup-compatibility/2006">
              <mc:Choice xmlns:v="urn:schemas-microsoft-com:vml" Requires="v">
                <p:oleObj spid="_x0000_s217101" name="Picture" r:id="rId6" imgW="1068324" imgH="2208276" progId="Word.Picture.8">
                  <p:embed/>
                </p:oleObj>
              </mc:Choice>
              <mc:Fallback>
                <p:oleObj name="Picture" r:id="rId6" imgW="1068324" imgH="2208276" progId="Word.Picture.8">
                  <p:embed/>
                  <p:pic>
                    <p:nvPicPr>
                      <p:cNvPr id="50195"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2876" y="3810000"/>
                        <a:ext cx="11398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54957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7"/>
          <p:cNvGraphicFramePr>
            <a:graphicFrameLocks noChangeAspect="1"/>
          </p:cNvGraphicFramePr>
          <p:nvPr/>
        </p:nvGraphicFramePr>
        <p:xfrm>
          <a:off x="1630362" y="1811338"/>
          <a:ext cx="6705600" cy="4329112"/>
        </p:xfrm>
        <a:graphic>
          <a:graphicData uri="http://schemas.openxmlformats.org/presentationml/2006/ole">
            <mc:AlternateContent xmlns:mc="http://schemas.openxmlformats.org/markup-compatibility/2006">
              <mc:Choice xmlns:v="urn:schemas-microsoft-com:vml" Requires="v">
                <p:oleObj spid="_x0000_s218124" name="Picture" r:id="rId4" imgW="3660648" imgH="2360676" progId="Word.Picture.8">
                  <p:embed/>
                </p:oleObj>
              </mc:Choice>
              <mc:Fallback>
                <p:oleObj name="Picture" r:id="rId4" imgW="3660648" imgH="2360676" progId="Word.Picture.8">
                  <p:embed/>
                  <p:pic>
                    <p:nvPicPr>
                      <p:cNvPr id="5222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2" y="1811338"/>
                        <a:ext cx="6705600"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7"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119DAA-D0A9-444A-9DBB-8DBD8BE22F87}" type="slidenum">
              <a:rPr lang="en-US" altLang="en-US" sz="1400"/>
              <a:pPr>
                <a:spcBef>
                  <a:spcPct val="0"/>
                </a:spcBef>
                <a:buClrTx/>
                <a:buSzTx/>
                <a:buFontTx/>
                <a:buNone/>
              </a:pPr>
              <a:t>29</a:t>
            </a:fld>
            <a:endParaRPr lang="en-US" altLang="en-US" sz="1400"/>
          </a:p>
        </p:txBody>
      </p:sp>
      <p:sp>
        <p:nvSpPr>
          <p:cNvPr id="52228"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52229"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2232"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3" name="AutoShape 8"/>
          <p:cNvSpPr>
            <a:spLocks noChangeArrowheads="1"/>
          </p:cNvSpPr>
          <p:nvPr/>
        </p:nvSpPr>
        <p:spPr bwMode="auto">
          <a:xfrm>
            <a:off x="6886576" y="2024064"/>
            <a:ext cx="3533775" cy="384175"/>
          </a:xfrm>
          <a:prstGeom prst="wedgeRoundRectCallout">
            <a:avLst>
              <a:gd name="adj1" fmla="val -125407"/>
              <a:gd name="adj2" fmla="val 66239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returns factorial(1)</a:t>
            </a:r>
          </a:p>
        </p:txBody>
      </p:sp>
      <p:sp>
        <p:nvSpPr>
          <p:cNvPr id="52234" name="Rectangle 13"/>
          <p:cNvSpPr>
            <a:spLocks noChangeArrowheads="1"/>
          </p:cNvSpPr>
          <p:nvPr/>
        </p:nvSpPr>
        <p:spPr bwMode="auto">
          <a:xfrm>
            <a:off x="4257675" y="3033714"/>
            <a:ext cx="144462" cy="395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2235" name="Rectangle 23"/>
          <p:cNvSpPr>
            <a:spLocks noChangeArrowheads="1"/>
          </p:cNvSpPr>
          <p:nvPr/>
        </p:nvSpPr>
        <p:spPr bwMode="auto">
          <a:xfrm>
            <a:off x="2601912" y="3897313"/>
            <a:ext cx="1727200" cy="53975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2236" name="Rectangle 24"/>
          <p:cNvSpPr>
            <a:spLocks noChangeArrowheads="1"/>
          </p:cNvSpPr>
          <p:nvPr/>
        </p:nvSpPr>
        <p:spPr bwMode="auto">
          <a:xfrm>
            <a:off x="3286126" y="3789363"/>
            <a:ext cx="1597025" cy="3937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2237" name="Rectangle 25"/>
          <p:cNvSpPr>
            <a:spLocks noChangeArrowheads="1"/>
          </p:cNvSpPr>
          <p:nvPr/>
        </p:nvSpPr>
        <p:spPr bwMode="auto">
          <a:xfrm>
            <a:off x="2133600" y="3141664"/>
            <a:ext cx="1765300" cy="46672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2238" name="Rectangle 26"/>
          <p:cNvSpPr>
            <a:spLocks noChangeArrowheads="1"/>
          </p:cNvSpPr>
          <p:nvPr/>
        </p:nvSpPr>
        <p:spPr bwMode="auto">
          <a:xfrm>
            <a:off x="1665288" y="2408238"/>
            <a:ext cx="1908175" cy="54451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2239" name="Rectangle 27"/>
          <p:cNvSpPr>
            <a:spLocks noChangeArrowheads="1"/>
          </p:cNvSpPr>
          <p:nvPr/>
        </p:nvSpPr>
        <p:spPr bwMode="auto">
          <a:xfrm>
            <a:off x="2281238" y="2312989"/>
            <a:ext cx="1762125" cy="26987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2240" name="Rectangle 28"/>
          <p:cNvSpPr>
            <a:spLocks noChangeArrowheads="1"/>
          </p:cNvSpPr>
          <p:nvPr/>
        </p:nvSpPr>
        <p:spPr bwMode="auto">
          <a:xfrm>
            <a:off x="2640013" y="3033714"/>
            <a:ext cx="1762125" cy="3952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41" name="Object 1"/>
          <p:cNvGraphicFramePr>
            <a:graphicFrameLocks noChangeAspect="1"/>
          </p:cNvGraphicFramePr>
          <p:nvPr/>
        </p:nvGraphicFramePr>
        <p:xfrm>
          <a:off x="9155113" y="3984625"/>
          <a:ext cx="1139825" cy="2362200"/>
        </p:xfrm>
        <a:graphic>
          <a:graphicData uri="http://schemas.openxmlformats.org/presentationml/2006/ole">
            <mc:AlternateContent xmlns:mc="http://schemas.openxmlformats.org/markup-compatibility/2006">
              <mc:Choice xmlns:v="urn:schemas-microsoft-com:vml" Requires="v">
                <p:oleObj spid="_x0000_s218125" name="Picture" r:id="rId6" imgW="1068324" imgH="2208276" progId="Word.Picture.8">
                  <p:embed/>
                </p:oleObj>
              </mc:Choice>
              <mc:Fallback>
                <p:oleObj name="Picture" r:id="rId6" imgW="1068324" imgH="2208276" progId="Word.Picture.8">
                  <p:embed/>
                  <p:pic>
                    <p:nvPicPr>
                      <p:cNvPr id="52241"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55113" y="3984625"/>
                        <a:ext cx="11398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43841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a:lstStyle/>
          <a:p>
            <a:r>
              <a:rPr lang="en-US" altLang="en-US" smtClean="0"/>
              <a:t>Motivations</a:t>
            </a:r>
          </a:p>
        </p:txBody>
      </p:sp>
      <p:sp>
        <p:nvSpPr>
          <p:cNvPr id="7172" name="Rectangle 3"/>
          <p:cNvSpPr>
            <a:spLocks noGrp="1" noChangeArrowheads="1"/>
          </p:cNvSpPr>
          <p:nvPr>
            <p:ph idx="1"/>
          </p:nvPr>
        </p:nvSpPr>
        <p:spPr>
          <a:noFill/>
        </p:spPr>
        <p:txBody>
          <a:bodyPr/>
          <a:lstStyle/>
          <a:p>
            <a:pPr marL="0" indent="0">
              <a:buNone/>
            </a:pPr>
            <a:r>
              <a:rPr lang="en-US" altLang="en-US" smtClean="0"/>
              <a:t>Suppose you want to find all the files under a directory that contains a particular word. How do you solve this problem? There are several ways to solve this problem. An intuitive solution is to use recursion by searching the files in the subdirectories recursively.</a:t>
            </a:r>
          </a:p>
        </p:txBody>
      </p:sp>
      <p:sp>
        <p:nvSpPr>
          <p:cNvPr id="71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A37B03-00E0-42B0-B9EB-C96D1DC4DF89}" type="slidenum">
              <a:rPr lang="en-US" altLang="en-US" sz="1400"/>
              <a:pPr>
                <a:spcBef>
                  <a:spcPct val="0"/>
                </a:spcBef>
                <a:buClrTx/>
                <a:buSzTx/>
                <a:buFontTx/>
                <a:buNone/>
              </a:pPr>
              <a:t>3</a:t>
            </a:fld>
            <a:endParaRPr lang="en-US" altLang="en-US" sz="1400"/>
          </a:p>
        </p:txBody>
      </p:sp>
    </p:spTree>
    <p:extLst>
      <p:ext uri="{BB962C8B-B14F-4D97-AF65-F5344CB8AC3E}">
        <p14:creationId xmlns:p14="http://schemas.microsoft.com/office/powerpoint/2010/main" val="3941301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7"/>
          <p:cNvGraphicFramePr>
            <a:graphicFrameLocks noChangeAspect="1"/>
          </p:cNvGraphicFramePr>
          <p:nvPr/>
        </p:nvGraphicFramePr>
        <p:xfrm>
          <a:off x="1630362" y="1811338"/>
          <a:ext cx="6705600" cy="4329112"/>
        </p:xfrm>
        <a:graphic>
          <a:graphicData uri="http://schemas.openxmlformats.org/presentationml/2006/ole">
            <mc:AlternateContent xmlns:mc="http://schemas.openxmlformats.org/markup-compatibility/2006">
              <mc:Choice xmlns:v="urn:schemas-microsoft-com:vml" Requires="v">
                <p:oleObj spid="_x0000_s219148" name="Picture" r:id="rId4" imgW="3660648" imgH="2360676" progId="Word.Picture.8">
                  <p:embed/>
                </p:oleObj>
              </mc:Choice>
              <mc:Fallback>
                <p:oleObj name="Picture" r:id="rId4" imgW="3660648" imgH="2360676" progId="Word.Picture.8">
                  <p:embed/>
                  <p:pic>
                    <p:nvPicPr>
                      <p:cNvPr id="5427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2" y="1811338"/>
                        <a:ext cx="6705600"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5"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361788-2B89-4C53-B214-3DB11DA2DA1E}" type="slidenum">
              <a:rPr lang="en-US" altLang="en-US" sz="1400"/>
              <a:pPr>
                <a:spcBef>
                  <a:spcPct val="0"/>
                </a:spcBef>
                <a:buClrTx/>
                <a:buSzTx/>
                <a:buFontTx/>
                <a:buNone/>
              </a:pPr>
              <a:t>30</a:t>
            </a:fld>
            <a:endParaRPr lang="en-US" altLang="en-US" sz="1400"/>
          </a:p>
        </p:txBody>
      </p:sp>
      <p:sp>
        <p:nvSpPr>
          <p:cNvPr id="54276"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54277"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8"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9"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4280"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81" name="AutoShape 8"/>
          <p:cNvSpPr>
            <a:spLocks noChangeArrowheads="1"/>
          </p:cNvSpPr>
          <p:nvPr/>
        </p:nvSpPr>
        <p:spPr bwMode="auto">
          <a:xfrm>
            <a:off x="6886576" y="2024064"/>
            <a:ext cx="3533775" cy="384175"/>
          </a:xfrm>
          <a:prstGeom prst="wedgeRoundRectCallout">
            <a:avLst>
              <a:gd name="adj1" fmla="val -137194"/>
              <a:gd name="adj2" fmla="val 47462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returns factorial(2)</a:t>
            </a:r>
          </a:p>
        </p:txBody>
      </p:sp>
      <p:sp>
        <p:nvSpPr>
          <p:cNvPr id="54282" name="Rectangle 13"/>
          <p:cNvSpPr>
            <a:spLocks noChangeArrowheads="1"/>
          </p:cNvSpPr>
          <p:nvPr/>
        </p:nvSpPr>
        <p:spPr bwMode="auto">
          <a:xfrm>
            <a:off x="4257675" y="3033714"/>
            <a:ext cx="144462" cy="395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4283" name="Rectangle 25"/>
          <p:cNvSpPr>
            <a:spLocks noChangeArrowheads="1"/>
          </p:cNvSpPr>
          <p:nvPr/>
        </p:nvSpPr>
        <p:spPr bwMode="auto">
          <a:xfrm>
            <a:off x="2133600" y="3141664"/>
            <a:ext cx="1765300" cy="46672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4284" name="Rectangle 26"/>
          <p:cNvSpPr>
            <a:spLocks noChangeArrowheads="1"/>
          </p:cNvSpPr>
          <p:nvPr/>
        </p:nvSpPr>
        <p:spPr bwMode="auto">
          <a:xfrm>
            <a:off x="1665288" y="2408238"/>
            <a:ext cx="1908175" cy="54451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4285" name="Rectangle 27"/>
          <p:cNvSpPr>
            <a:spLocks noChangeArrowheads="1"/>
          </p:cNvSpPr>
          <p:nvPr/>
        </p:nvSpPr>
        <p:spPr bwMode="auto">
          <a:xfrm>
            <a:off x="2281238" y="2312989"/>
            <a:ext cx="1762125" cy="26987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4286" name="Rectangle 28"/>
          <p:cNvSpPr>
            <a:spLocks noChangeArrowheads="1"/>
          </p:cNvSpPr>
          <p:nvPr/>
        </p:nvSpPr>
        <p:spPr bwMode="auto">
          <a:xfrm>
            <a:off x="2640013" y="3033714"/>
            <a:ext cx="1762125" cy="395287"/>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4287" name="Object 1"/>
          <p:cNvGraphicFramePr>
            <a:graphicFrameLocks noChangeAspect="1"/>
          </p:cNvGraphicFramePr>
          <p:nvPr/>
        </p:nvGraphicFramePr>
        <p:xfrm>
          <a:off x="8939213" y="3933825"/>
          <a:ext cx="1139825" cy="2362200"/>
        </p:xfrm>
        <a:graphic>
          <a:graphicData uri="http://schemas.openxmlformats.org/presentationml/2006/ole">
            <mc:AlternateContent xmlns:mc="http://schemas.openxmlformats.org/markup-compatibility/2006">
              <mc:Choice xmlns:v="urn:schemas-microsoft-com:vml" Requires="v">
                <p:oleObj spid="_x0000_s219149" name="Picture" r:id="rId6" imgW="1068324" imgH="2208276" progId="Word.Picture.8">
                  <p:embed/>
                </p:oleObj>
              </mc:Choice>
              <mc:Fallback>
                <p:oleObj name="Picture" r:id="rId6" imgW="1068324" imgH="2208276" progId="Word.Picture.8">
                  <p:embed/>
                  <p:pic>
                    <p:nvPicPr>
                      <p:cNvPr id="54287"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9213" y="3933825"/>
                        <a:ext cx="11398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2700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7"/>
          <p:cNvGraphicFramePr>
            <a:graphicFrameLocks noChangeAspect="1"/>
          </p:cNvGraphicFramePr>
          <p:nvPr/>
        </p:nvGraphicFramePr>
        <p:xfrm>
          <a:off x="1630362" y="1811338"/>
          <a:ext cx="6705600" cy="4329112"/>
        </p:xfrm>
        <a:graphic>
          <a:graphicData uri="http://schemas.openxmlformats.org/presentationml/2006/ole">
            <mc:AlternateContent xmlns:mc="http://schemas.openxmlformats.org/markup-compatibility/2006">
              <mc:Choice xmlns:v="urn:schemas-microsoft-com:vml" Requires="v">
                <p:oleObj spid="_x0000_s220172" name="Picture" r:id="rId4" imgW="3660648" imgH="2360676" progId="Word.Picture.8">
                  <p:embed/>
                </p:oleObj>
              </mc:Choice>
              <mc:Fallback>
                <p:oleObj name="Picture" r:id="rId4" imgW="3660648" imgH="2360676" progId="Word.Picture.8">
                  <p:embed/>
                  <p:pic>
                    <p:nvPicPr>
                      <p:cNvPr id="5632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2" y="1811338"/>
                        <a:ext cx="6705600"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3"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DB2D5C-C35C-48E0-9687-9D21058093E2}" type="slidenum">
              <a:rPr lang="en-US" altLang="en-US" sz="1400"/>
              <a:pPr>
                <a:spcBef>
                  <a:spcPct val="0"/>
                </a:spcBef>
                <a:buClrTx/>
                <a:buSzTx/>
                <a:buFontTx/>
                <a:buNone/>
              </a:pPr>
              <a:t>31</a:t>
            </a:fld>
            <a:endParaRPr lang="en-US" altLang="en-US" sz="1400"/>
          </a:p>
        </p:txBody>
      </p:sp>
      <p:sp>
        <p:nvSpPr>
          <p:cNvPr id="56324"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56325"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6"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7"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6328"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9" name="AutoShape 8"/>
          <p:cNvSpPr>
            <a:spLocks noChangeArrowheads="1"/>
          </p:cNvSpPr>
          <p:nvPr/>
        </p:nvSpPr>
        <p:spPr bwMode="auto">
          <a:xfrm>
            <a:off x="6886576" y="2024064"/>
            <a:ext cx="3533775" cy="384175"/>
          </a:xfrm>
          <a:prstGeom prst="wedgeRoundRectCallout">
            <a:avLst>
              <a:gd name="adj1" fmla="val -148986"/>
              <a:gd name="adj2" fmla="val 2604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returns factorial(3)</a:t>
            </a:r>
          </a:p>
        </p:txBody>
      </p:sp>
      <p:sp>
        <p:nvSpPr>
          <p:cNvPr id="56330" name="Rectangle 13"/>
          <p:cNvSpPr>
            <a:spLocks noChangeArrowheads="1"/>
          </p:cNvSpPr>
          <p:nvPr/>
        </p:nvSpPr>
        <p:spPr bwMode="auto">
          <a:xfrm>
            <a:off x="4257675" y="3033714"/>
            <a:ext cx="144462" cy="395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6331" name="Rectangle 26"/>
          <p:cNvSpPr>
            <a:spLocks noChangeArrowheads="1"/>
          </p:cNvSpPr>
          <p:nvPr/>
        </p:nvSpPr>
        <p:spPr bwMode="auto">
          <a:xfrm>
            <a:off x="1665288" y="2408238"/>
            <a:ext cx="1908175" cy="544512"/>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useBgFill="1">
        <p:nvSpPr>
          <p:cNvPr id="56332" name="Rectangle 27"/>
          <p:cNvSpPr>
            <a:spLocks noChangeArrowheads="1"/>
          </p:cNvSpPr>
          <p:nvPr/>
        </p:nvSpPr>
        <p:spPr bwMode="auto">
          <a:xfrm>
            <a:off x="2281238" y="2312989"/>
            <a:ext cx="1762125" cy="269875"/>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33" name="Object 1"/>
          <p:cNvGraphicFramePr>
            <a:graphicFrameLocks noChangeAspect="1"/>
          </p:cNvGraphicFramePr>
          <p:nvPr/>
        </p:nvGraphicFramePr>
        <p:xfrm>
          <a:off x="9047163" y="3968750"/>
          <a:ext cx="1139825" cy="2362200"/>
        </p:xfrm>
        <a:graphic>
          <a:graphicData uri="http://schemas.openxmlformats.org/presentationml/2006/ole">
            <mc:AlternateContent xmlns:mc="http://schemas.openxmlformats.org/markup-compatibility/2006">
              <mc:Choice xmlns:v="urn:schemas-microsoft-com:vml" Requires="v">
                <p:oleObj spid="_x0000_s220173" name="Picture" r:id="rId6" imgW="1068324" imgH="2208276" progId="Word.Picture.8">
                  <p:embed/>
                </p:oleObj>
              </mc:Choice>
              <mc:Fallback>
                <p:oleObj name="Picture" r:id="rId6" imgW="1068324" imgH="2208276" progId="Word.Picture.8">
                  <p:embed/>
                  <p:pic>
                    <p:nvPicPr>
                      <p:cNvPr id="56333"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7163" y="3968750"/>
                        <a:ext cx="11398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37983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7"/>
          <p:cNvGraphicFramePr>
            <a:graphicFrameLocks noChangeAspect="1"/>
          </p:cNvGraphicFramePr>
          <p:nvPr/>
        </p:nvGraphicFramePr>
        <p:xfrm>
          <a:off x="1630362" y="1811338"/>
          <a:ext cx="6705600" cy="4329112"/>
        </p:xfrm>
        <a:graphic>
          <a:graphicData uri="http://schemas.openxmlformats.org/presentationml/2006/ole">
            <mc:AlternateContent xmlns:mc="http://schemas.openxmlformats.org/markup-compatibility/2006">
              <mc:Choice xmlns:v="urn:schemas-microsoft-com:vml" Requires="v">
                <p:oleObj spid="_x0000_s221196" name="Picture" r:id="rId4" imgW="3660648" imgH="2360676" progId="Word.Picture.8">
                  <p:embed/>
                </p:oleObj>
              </mc:Choice>
              <mc:Fallback>
                <p:oleObj name="Picture" r:id="rId4" imgW="3660648" imgH="2360676" progId="Word.Picture.8">
                  <p:embed/>
                  <p:pic>
                    <p:nvPicPr>
                      <p:cNvPr id="5837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2" y="1811338"/>
                        <a:ext cx="6705600"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1"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1A1822-291E-4B1B-8380-D330BF58EFF6}" type="slidenum">
              <a:rPr lang="en-US" altLang="en-US" sz="1400"/>
              <a:pPr>
                <a:spcBef>
                  <a:spcPct val="0"/>
                </a:spcBef>
                <a:buClrTx/>
                <a:buSzTx/>
                <a:buFontTx/>
                <a:buNone/>
              </a:pPr>
              <a:t>32</a:t>
            </a:fld>
            <a:endParaRPr lang="en-US" altLang="en-US" sz="1400"/>
          </a:p>
        </p:txBody>
      </p:sp>
      <p:sp>
        <p:nvSpPr>
          <p:cNvPr id="58372" name="Rectangle 2"/>
          <p:cNvSpPr>
            <a:spLocks noGrp="1" noChangeArrowheads="1"/>
          </p:cNvSpPr>
          <p:nvPr>
            <p:ph type="title"/>
          </p:nvPr>
        </p:nvSpPr>
        <p:spPr>
          <a:xfrm>
            <a:off x="2208212" y="285750"/>
            <a:ext cx="7772400" cy="781050"/>
          </a:xfrm>
        </p:spPr>
        <p:txBody>
          <a:bodyPr/>
          <a:lstStyle/>
          <a:p>
            <a:r>
              <a:rPr lang="en-US" altLang="en-US"/>
              <a:t>Trace Recursive factorial</a:t>
            </a:r>
          </a:p>
        </p:txBody>
      </p:sp>
      <p:sp>
        <p:nvSpPr>
          <p:cNvPr id="58373"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4" name="Rectangle 4"/>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5" name="Rectangle 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8376" name="Rectangle 6"/>
          <p:cNvSpPr>
            <a:spLocks noChangeArrowheads="1"/>
          </p:cNvSpPr>
          <p:nvPr/>
        </p:nvSpPr>
        <p:spPr bwMode="auto">
          <a:xfrm>
            <a:off x="1522413" y="2253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7" name="AutoShape 8"/>
          <p:cNvSpPr>
            <a:spLocks noChangeArrowheads="1"/>
          </p:cNvSpPr>
          <p:nvPr/>
        </p:nvSpPr>
        <p:spPr bwMode="auto">
          <a:xfrm>
            <a:off x="6900863" y="1457326"/>
            <a:ext cx="3533775" cy="384175"/>
          </a:xfrm>
          <a:prstGeom prst="wedgeRoundRectCallout">
            <a:avLst>
              <a:gd name="adj1" fmla="val -158759"/>
              <a:gd name="adj2" fmla="val 22338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returns factorial(4)</a:t>
            </a:r>
          </a:p>
        </p:txBody>
      </p:sp>
      <p:sp>
        <p:nvSpPr>
          <p:cNvPr id="58378" name="Rectangle 13"/>
          <p:cNvSpPr>
            <a:spLocks noChangeArrowheads="1"/>
          </p:cNvSpPr>
          <p:nvPr/>
        </p:nvSpPr>
        <p:spPr bwMode="auto">
          <a:xfrm>
            <a:off x="4257675" y="3033714"/>
            <a:ext cx="144462" cy="395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8379" name="Object 1"/>
          <p:cNvGraphicFramePr>
            <a:graphicFrameLocks noChangeAspect="1"/>
          </p:cNvGraphicFramePr>
          <p:nvPr/>
        </p:nvGraphicFramePr>
        <p:xfrm>
          <a:off x="9047163" y="3860800"/>
          <a:ext cx="1139825" cy="2362200"/>
        </p:xfrm>
        <a:graphic>
          <a:graphicData uri="http://schemas.openxmlformats.org/presentationml/2006/ole">
            <mc:AlternateContent xmlns:mc="http://schemas.openxmlformats.org/markup-compatibility/2006">
              <mc:Choice xmlns:v="urn:schemas-microsoft-com:vml" Requires="v">
                <p:oleObj spid="_x0000_s221197" name="Picture" r:id="rId6" imgW="1068324" imgH="2208276" progId="Word.Picture.8">
                  <p:embed/>
                </p:oleObj>
              </mc:Choice>
              <mc:Fallback>
                <p:oleObj name="Picture" r:id="rId6" imgW="1068324" imgH="2208276" progId="Word.Picture.8">
                  <p:embed/>
                  <p:pic>
                    <p:nvPicPr>
                      <p:cNvPr id="58379"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7163" y="3860800"/>
                        <a:ext cx="11398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180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EBF361-AE6D-4951-94FB-26BE091920B3}" type="slidenum">
              <a:rPr lang="en-US" altLang="en-US" sz="1400"/>
              <a:pPr>
                <a:spcBef>
                  <a:spcPct val="0"/>
                </a:spcBef>
                <a:buClrTx/>
                <a:buSzTx/>
                <a:buFontTx/>
                <a:buNone/>
              </a:pPr>
              <a:t>33</a:t>
            </a:fld>
            <a:endParaRPr lang="en-US" altLang="en-US" sz="1400"/>
          </a:p>
        </p:txBody>
      </p:sp>
      <p:sp>
        <p:nvSpPr>
          <p:cNvPr id="60419" name="Rectangle 2"/>
          <p:cNvSpPr>
            <a:spLocks noGrp="1" noChangeArrowheads="1"/>
          </p:cNvSpPr>
          <p:nvPr>
            <p:ph type="title"/>
          </p:nvPr>
        </p:nvSpPr>
        <p:spPr>
          <a:xfrm>
            <a:off x="2208212" y="152400"/>
            <a:ext cx="7772400" cy="533400"/>
          </a:xfrm>
        </p:spPr>
        <p:txBody>
          <a:bodyPr>
            <a:normAutofit fontScale="90000"/>
          </a:bodyPr>
          <a:lstStyle/>
          <a:p>
            <a:r>
              <a:rPr lang="en-US" altLang="en-US"/>
              <a:t>factorial(4) Stack Trace</a:t>
            </a:r>
          </a:p>
        </p:txBody>
      </p:sp>
      <p:sp>
        <p:nvSpPr>
          <p:cNvPr id="60420" name="Rectangle 3"/>
          <p:cNvSpPr>
            <a:spLocks noChangeArrowheads="1"/>
          </p:cNvSpPr>
          <p:nvPr/>
        </p:nvSpPr>
        <p:spPr bwMode="auto">
          <a:xfrm>
            <a:off x="2951162" y="17986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1" name="Rectangle 4"/>
          <p:cNvSpPr>
            <a:spLocks noChangeArrowheads="1"/>
          </p:cNvSpPr>
          <p:nvPr/>
        </p:nvSpPr>
        <p:spPr bwMode="auto">
          <a:xfrm>
            <a:off x="3408362" y="1485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0422" name="Object 5"/>
          <p:cNvGraphicFramePr>
            <a:graphicFrameLocks noChangeAspect="1"/>
          </p:cNvGraphicFramePr>
          <p:nvPr/>
        </p:nvGraphicFramePr>
        <p:xfrm>
          <a:off x="2284412" y="838200"/>
          <a:ext cx="7696200" cy="5568950"/>
        </p:xfrm>
        <a:graphic>
          <a:graphicData uri="http://schemas.openxmlformats.org/presentationml/2006/ole">
            <mc:AlternateContent xmlns:mc="http://schemas.openxmlformats.org/markup-compatibility/2006">
              <mc:Choice xmlns:v="urn:schemas-microsoft-com:vml" Requires="v">
                <p:oleObj spid="_x0000_s222215" name="Picture" r:id="rId4" imgW="5372100" imgH="3886200" progId="Word.Picture.8">
                  <p:embed/>
                </p:oleObj>
              </mc:Choice>
              <mc:Fallback>
                <p:oleObj name="Picture" r:id="rId4" imgW="5372100" imgH="3886200" progId="Word.Picture.8">
                  <p:embed/>
                  <p:pic>
                    <p:nvPicPr>
                      <p:cNvPr id="6042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2" y="838200"/>
                        <a:ext cx="76962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11890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4560C0-6ED7-4B36-ABF8-F1C78B0B6AE9}" type="slidenum">
              <a:rPr lang="en-US" altLang="en-US" sz="1400"/>
              <a:pPr>
                <a:spcBef>
                  <a:spcPct val="0"/>
                </a:spcBef>
                <a:buClrTx/>
                <a:buSzTx/>
                <a:buFontTx/>
                <a:buNone/>
              </a:pPr>
              <a:t>34</a:t>
            </a:fld>
            <a:endParaRPr lang="en-US" altLang="en-US" sz="1400"/>
          </a:p>
        </p:txBody>
      </p:sp>
      <p:sp>
        <p:nvSpPr>
          <p:cNvPr id="62467" name="Rectangle 2"/>
          <p:cNvSpPr>
            <a:spLocks noGrp="1" noChangeArrowheads="1"/>
          </p:cNvSpPr>
          <p:nvPr>
            <p:ph type="title"/>
          </p:nvPr>
        </p:nvSpPr>
        <p:spPr>
          <a:xfrm>
            <a:off x="2208212" y="304800"/>
            <a:ext cx="7772400" cy="685800"/>
          </a:xfrm>
        </p:spPr>
        <p:txBody>
          <a:bodyPr/>
          <a:lstStyle/>
          <a:p>
            <a:r>
              <a:rPr lang="en-US" altLang="en-US" smtClean="0"/>
              <a:t>Other Examples</a:t>
            </a:r>
          </a:p>
        </p:txBody>
      </p:sp>
      <p:sp>
        <p:nvSpPr>
          <p:cNvPr id="62468" name="Rectangle 3"/>
          <p:cNvSpPr>
            <a:spLocks noGrp="1" noChangeArrowheads="1"/>
          </p:cNvSpPr>
          <p:nvPr>
            <p:ph type="body" idx="1"/>
          </p:nvPr>
        </p:nvSpPr>
        <p:spPr>
          <a:xfrm>
            <a:off x="1827212" y="1219200"/>
            <a:ext cx="8534400" cy="2438400"/>
          </a:xfrm>
        </p:spPr>
        <p:txBody>
          <a:bodyPr/>
          <a:lstStyle/>
          <a:p>
            <a:pPr>
              <a:buFont typeface="Monotype Sorts" pitchFamily="2" charset="2"/>
              <a:buNone/>
            </a:pPr>
            <a:r>
              <a:rPr lang="en-US" altLang="en-US" sz="3600"/>
              <a:t>f(0) = 0; </a:t>
            </a:r>
          </a:p>
          <a:p>
            <a:pPr>
              <a:spcBef>
                <a:spcPct val="50000"/>
              </a:spcBef>
              <a:buFont typeface="Monotype Sorts" pitchFamily="2" charset="2"/>
              <a:buNone/>
            </a:pPr>
            <a:r>
              <a:rPr lang="en-US" altLang="en-US" sz="3600"/>
              <a:t>f(n) = n + f(n-1);</a:t>
            </a:r>
          </a:p>
        </p:txBody>
      </p:sp>
    </p:spTree>
    <p:extLst>
      <p:ext uri="{BB962C8B-B14F-4D97-AF65-F5344CB8AC3E}">
        <p14:creationId xmlns:p14="http://schemas.microsoft.com/office/powerpoint/2010/main" val="1127377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b="1" smtClean="0"/>
              <a:t>Fibonacci</a:t>
            </a:r>
            <a:endParaRPr lang="en-US" altLang="en-US" smtClean="0"/>
          </a:p>
        </p:txBody>
      </p:sp>
      <p:sp>
        <p:nvSpPr>
          <p:cNvPr id="64515" name="Content Placeholder 2"/>
          <p:cNvSpPr>
            <a:spLocks noGrp="1"/>
          </p:cNvSpPr>
          <p:nvPr>
            <p:ph idx="1"/>
          </p:nvPr>
        </p:nvSpPr>
        <p:spPr/>
        <p:txBody>
          <a:bodyPr/>
          <a:lstStyle/>
          <a:p>
            <a:r>
              <a:rPr lang="en-US" altLang="en-US" b="1" smtClean="0"/>
              <a:t>Fibonacci is -- </a:t>
            </a:r>
            <a:r>
              <a:rPr lang="en-US" altLang="en-US" smtClean="0"/>
              <a:t>Sequence is a series of numbers where a number is found by adding up the two numbers before it. Starting with 0 and 1, the sequence goes 0, 1, 1, 2, 3, 5, 8, 13, 21, 34, and so forth..</a:t>
            </a:r>
          </a:p>
          <a:p>
            <a:r>
              <a:rPr lang="en-US" altLang="en-US" smtClean="0"/>
              <a:t>The </a:t>
            </a:r>
            <a:r>
              <a:rPr lang="en-US" altLang="en-US" b="1" smtClean="0"/>
              <a:t>Fibonacci</a:t>
            </a:r>
            <a:r>
              <a:rPr lang="en-US" altLang="en-US" smtClean="0"/>
              <a:t> sequence is a set of numbers that </a:t>
            </a:r>
            <a:r>
              <a:rPr lang="en-US" altLang="en-US" b="1" smtClean="0"/>
              <a:t>starts with a one or a zero, followed by a one, and proceeds </a:t>
            </a:r>
            <a:r>
              <a:rPr lang="en-US" altLang="en-US" smtClean="0"/>
              <a:t>based on the rule that each number (called a </a:t>
            </a:r>
            <a:r>
              <a:rPr lang="en-US" altLang="en-US" b="1" smtClean="0"/>
              <a:t>Fibonacci </a:t>
            </a:r>
            <a:r>
              <a:rPr lang="en-US" altLang="en-US" smtClean="0"/>
              <a:t>number) is equal to the sum of the preceding two numbers.</a:t>
            </a:r>
          </a:p>
        </p:txBody>
      </p:sp>
      <p:sp>
        <p:nvSpPr>
          <p:cNvPr id="64516" name="Slide Number Placeholder 3"/>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9189DA-3C97-4239-A57E-21E4F60E0901}" type="slidenum">
              <a:rPr lang="en-US" altLang="en-US" sz="1400"/>
              <a:pPr>
                <a:spcBef>
                  <a:spcPct val="0"/>
                </a:spcBef>
                <a:buClrTx/>
                <a:buSzTx/>
                <a:buFontTx/>
                <a:buNone/>
              </a:pPr>
              <a:t>35</a:t>
            </a:fld>
            <a:endParaRPr lang="en-US" altLang="en-US" sz="1400"/>
          </a:p>
        </p:txBody>
      </p:sp>
    </p:spTree>
    <p:extLst>
      <p:ext uri="{BB962C8B-B14F-4D97-AF65-F5344CB8AC3E}">
        <p14:creationId xmlns:p14="http://schemas.microsoft.com/office/powerpoint/2010/main" val="236531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ADCB23-3CAC-468E-AC24-9CCBDF9B49FD}" type="slidenum">
              <a:rPr lang="en-US" altLang="en-US" sz="1400"/>
              <a:pPr>
                <a:spcBef>
                  <a:spcPct val="0"/>
                </a:spcBef>
                <a:buClrTx/>
                <a:buSzTx/>
                <a:buFontTx/>
                <a:buNone/>
              </a:pPr>
              <a:t>36</a:t>
            </a:fld>
            <a:endParaRPr lang="en-US" altLang="en-US" sz="1400"/>
          </a:p>
        </p:txBody>
      </p:sp>
      <p:sp>
        <p:nvSpPr>
          <p:cNvPr id="65539" name="Rectangle 2"/>
          <p:cNvSpPr>
            <a:spLocks noGrp="1" noChangeArrowheads="1"/>
          </p:cNvSpPr>
          <p:nvPr>
            <p:ph type="title"/>
          </p:nvPr>
        </p:nvSpPr>
        <p:spPr>
          <a:xfrm>
            <a:off x="2208212" y="304800"/>
            <a:ext cx="7772400" cy="685800"/>
          </a:xfrm>
        </p:spPr>
        <p:txBody>
          <a:bodyPr/>
          <a:lstStyle/>
          <a:p>
            <a:r>
              <a:rPr lang="en-US" altLang="en-US" smtClean="0"/>
              <a:t>Fibonacci Numbers</a:t>
            </a:r>
          </a:p>
        </p:txBody>
      </p:sp>
      <p:sp>
        <p:nvSpPr>
          <p:cNvPr id="65540" name="Rectangle 3"/>
          <p:cNvSpPr>
            <a:spLocks noGrp="1" noChangeArrowheads="1"/>
          </p:cNvSpPr>
          <p:nvPr>
            <p:ph type="body" idx="1"/>
          </p:nvPr>
        </p:nvSpPr>
        <p:spPr>
          <a:xfrm>
            <a:off x="1827212" y="1219200"/>
            <a:ext cx="8534400" cy="2438400"/>
          </a:xfrm>
        </p:spPr>
        <p:txBody>
          <a:bodyPr/>
          <a:lstStyle/>
          <a:p>
            <a:pPr>
              <a:lnSpc>
                <a:spcPct val="90000"/>
              </a:lnSpc>
              <a:buFont typeface="Monotype Sorts" pitchFamily="2" charset="2"/>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pitchFamily="2" charset="2"/>
              <a:buNone/>
            </a:pPr>
            <a:r>
              <a:rPr lang="en-US" altLang="en-US" sz="2000">
                <a:latin typeface="Courier New" panose="02070309020205020404" pitchFamily="49" charset="0"/>
              </a:rPr>
              <a:t>         indices: 0 1 2 3 4 5 6 7  8  9  10 11</a:t>
            </a:r>
            <a:r>
              <a:rPr lang="en-US" altLang="en-US">
                <a:latin typeface="Courier New" panose="02070309020205020404" pitchFamily="49" charset="0"/>
              </a:rPr>
              <a:t>             </a:t>
            </a:r>
          </a:p>
          <a:p>
            <a:pPr>
              <a:lnSpc>
                <a:spcPct val="90000"/>
              </a:lnSpc>
              <a:spcBef>
                <a:spcPct val="50000"/>
              </a:spcBef>
              <a:buFont typeface="Monotype Sorts" pitchFamily="2" charset="2"/>
              <a:buNone/>
            </a:pPr>
            <a:r>
              <a:rPr lang="en-US" altLang="en-US"/>
              <a:t>fib(0) = 0;</a:t>
            </a:r>
          </a:p>
          <a:p>
            <a:pPr>
              <a:lnSpc>
                <a:spcPct val="90000"/>
              </a:lnSpc>
              <a:spcBef>
                <a:spcPct val="50000"/>
              </a:spcBef>
              <a:buFont typeface="Monotype Sorts" pitchFamily="2" charset="2"/>
              <a:buNone/>
            </a:pPr>
            <a:r>
              <a:rPr lang="en-US" altLang="en-US"/>
              <a:t>fib(1) = 1;</a:t>
            </a:r>
          </a:p>
          <a:p>
            <a:pPr>
              <a:lnSpc>
                <a:spcPct val="90000"/>
              </a:lnSpc>
              <a:spcBef>
                <a:spcPct val="50000"/>
              </a:spcBef>
              <a:buFont typeface="Monotype Sorts" pitchFamily="2" charset="2"/>
              <a:buNone/>
            </a:pPr>
            <a:r>
              <a:rPr lang="en-US" altLang="en-US"/>
              <a:t>fib(index) = fib(index -1) + fib(index -2); index &gt;=2</a:t>
            </a:r>
          </a:p>
        </p:txBody>
      </p:sp>
      <p:sp>
        <p:nvSpPr>
          <p:cNvPr id="65541" name="Rectangle 4"/>
          <p:cNvSpPr>
            <a:spLocks noChangeArrowheads="1"/>
          </p:cNvSpPr>
          <p:nvPr/>
        </p:nvSpPr>
        <p:spPr bwMode="auto">
          <a:xfrm>
            <a:off x="1827212" y="4114800"/>
            <a:ext cx="8610600" cy="9588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2800"/>
              <a:t>fib(3) = fib(2) + fib(1) = (fib(1) + fib(0)) + fib(1) = (1 + 0) +fib(1) = 1 + fib(1) = 1 + 1 = 2</a:t>
            </a:r>
          </a:p>
        </p:txBody>
      </p:sp>
      <p:sp>
        <p:nvSpPr>
          <p:cNvPr id="228357" name="AutoShape 5">
            <a:hlinkClick r:id="" action="ppaction://noaction" highlightClick="1"/>
          </p:cNvPr>
          <p:cNvSpPr>
            <a:spLocks noChangeArrowheads="1"/>
          </p:cNvSpPr>
          <p:nvPr/>
        </p:nvSpPr>
        <p:spPr bwMode="auto">
          <a:xfrm>
            <a:off x="2817812" y="57912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hlinkfile"/>
              </a:rPr>
              <a:t>ComputeFibonacci</a:t>
            </a:r>
            <a:endParaRPr lang="en-US" altLang="en-US">
              <a:solidFill>
                <a:schemeClr val="accent1"/>
              </a:solidFill>
            </a:endParaRPr>
          </a:p>
        </p:txBody>
      </p:sp>
      <p:pic>
        <p:nvPicPr>
          <p:cNvPr id="65543" name="Picture 6">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6413" y="5791201"/>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4" name="AutoShape 7">
            <a:hlinkClick r:id="rId6" highlightClick="1"/>
          </p:cNvPr>
          <p:cNvSpPr>
            <a:spLocks noChangeArrowheads="1"/>
          </p:cNvSpPr>
          <p:nvPr/>
        </p:nvSpPr>
        <p:spPr bwMode="auto">
          <a:xfrm>
            <a:off x="2206625" y="5768976"/>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516198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1773236" y="1"/>
            <a:ext cx="8281615" cy="7281863"/>
          </a:xfrm>
        </p:spPr>
        <p:txBody>
          <a:bodyPr/>
          <a:lstStyle/>
          <a:p>
            <a:r>
              <a:rPr lang="en-US" altLang="en-US" sz="2000" dirty="0"/>
              <a:t>import </a:t>
            </a:r>
            <a:r>
              <a:rPr lang="en-US" altLang="en-US" sz="2000" dirty="0" err="1"/>
              <a:t>java.util.Scanner</a:t>
            </a:r>
            <a:r>
              <a:rPr lang="en-US" altLang="en-US" sz="2000" dirty="0"/>
              <a:t>;</a:t>
            </a:r>
            <a:br>
              <a:rPr lang="en-US" altLang="en-US" sz="2000" dirty="0"/>
            </a:br>
            <a:r>
              <a:rPr lang="en-US" altLang="en-US" sz="2000" dirty="0"/>
              <a:t>public class </a:t>
            </a:r>
            <a:r>
              <a:rPr lang="en-US" altLang="en-US" sz="2000" dirty="0" err="1"/>
              <a:t>ComputeFibonacci</a:t>
            </a:r>
            <a:r>
              <a:rPr lang="en-US" altLang="en-US" sz="2000" dirty="0"/>
              <a:t> {</a:t>
            </a:r>
            <a:br>
              <a:rPr lang="en-US" altLang="en-US" sz="2000" dirty="0"/>
            </a:br>
            <a:r>
              <a:rPr lang="en-US" altLang="en-US" sz="2000" dirty="0">
                <a:solidFill>
                  <a:srgbClr val="FF9933"/>
                </a:solidFill>
              </a:rPr>
              <a:t>  /** Main method */</a:t>
            </a:r>
            <a:br>
              <a:rPr lang="en-US" altLang="en-US" sz="2000" dirty="0">
                <a:solidFill>
                  <a:srgbClr val="FF9933"/>
                </a:solidFill>
              </a:rPr>
            </a:br>
            <a:r>
              <a:rPr lang="en-US" altLang="en-US" sz="2000" dirty="0"/>
              <a:t>  public static void main(String[] </a:t>
            </a:r>
            <a:r>
              <a:rPr lang="en-US" altLang="en-US" sz="2000" dirty="0" err="1"/>
              <a:t>args</a:t>
            </a:r>
            <a:r>
              <a:rPr lang="en-US" altLang="en-US" sz="2000" dirty="0"/>
              <a:t>) {</a:t>
            </a:r>
            <a:br>
              <a:rPr lang="en-US" altLang="en-US" sz="2000" dirty="0"/>
            </a:br>
            <a:r>
              <a:rPr lang="en-US" altLang="en-US" sz="2000" dirty="0">
                <a:solidFill>
                  <a:srgbClr val="FF9933"/>
                </a:solidFill>
              </a:rPr>
              <a:t>    // Create a Scanner</a:t>
            </a:r>
            <a:br>
              <a:rPr lang="en-US" altLang="en-US" sz="2000" dirty="0">
                <a:solidFill>
                  <a:srgbClr val="FF9933"/>
                </a:solidFill>
              </a:rPr>
            </a:br>
            <a:r>
              <a:rPr lang="en-US" altLang="en-US" sz="2000" dirty="0"/>
              <a:t>    </a:t>
            </a:r>
            <a:r>
              <a:rPr lang="en-US" altLang="en-US" sz="2000" dirty="0" err="1"/>
              <a:t>Scanner</a:t>
            </a:r>
            <a:r>
              <a:rPr lang="en-US" altLang="en-US" sz="2000" dirty="0"/>
              <a:t> input = new Scanner(System.in);</a:t>
            </a:r>
            <a:br>
              <a:rPr lang="en-US" altLang="en-US" sz="2000" dirty="0"/>
            </a:br>
            <a:r>
              <a:rPr lang="en-US" altLang="en-US" sz="2000" dirty="0"/>
              <a:t>    </a:t>
            </a:r>
            <a:r>
              <a:rPr lang="en-US" altLang="en-US" sz="2000" dirty="0" err="1"/>
              <a:t>System.out.print</a:t>
            </a:r>
            <a:r>
              <a:rPr lang="en-US" altLang="en-US" sz="2000" dirty="0"/>
              <a:t>("Enter an index for a Fibonacci number: ");</a:t>
            </a:r>
            <a:br>
              <a:rPr lang="en-US" altLang="en-US" sz="2000" dirty="0"/>
            </a:br>
            <a:r>
              <a:rPr lang="en-US" altLang="en-US" sz="2000" dirty="0"/>
              <a:t>    </a:t>
            </a:r>
            <a:r>
              <a:rPr lang="en-US" altLang="en-US" sz="2000" dirty="0" err="1"/>
              <a:t>int</a:t>
            </a:r>
            <a:r>
              <a:rPr lang="en-US" altLang="en-US" sz="2000" dirty="0"/>
              <a:t> index = </a:t>
            </a:r>
            <a:r>
              <a:rPr lang="en-US" altLang="en-US" sz="2000" dirty="0" err="1"/>
              <a:t>input.nextInt</a:t>
            </a:r>
            <a:r>
              <a:rPr lang="en-US" altLang="en-US" sz="2000" dirty="0"/>
              <a:t>();</a:t>
            </a:r>
            <a:br>
              <a:rPr lang="en-US" altLang="en-US" sz="2000" dirty="0"/>
            </a:br>
            <a:r>
              <a:rPr lang="en-US" altLang="en-US" sz="2000" dirty="0">
                <a:solidFill>
                  <a:srgbClr val="FF9933"/>
                </a:solidFill>
              </a:rPr>
              <a:t>    // Find and display the Fibonacci number</a:t>
            </a:r>
            <a:br>
              <a:rPr lang="en-US" altLang="en-US" sz="2000" dirty="0">
                <a:solidFill>
                  <a:srgbClr val="FF9933"/>
                </a:solidFill>
              </a:rPr>
            </a:br>
            <a:r>
              <a:rPr lang="en-US" altLang="en-US" sz="2000" dirty="0"/>
              <a:t>    </a:t>
            </a:r>
            <a:r>
              <a:rPr lang="en-US" altLang="en-US" sz="2000" dirty="0" err="1"/>
              <a:t>System.out.println</a:t>
            </a:r>
            <a:r>
              <a:rPr lang="en-US" altLang="en-US" sz="2000" dirty="0"/>
              <a:t>("The Fibonacci number at index "  </a:t>
            </a:r>
            <a:br>
              <a:rPr lang="en-US" altLang="en-US" sz="2000" dirty="0"/>
            </a:br>
            <a:r>
              <a:rPr lang="en-US" altLang="en-US" sz="2000" dirty="0"/>
              <a:t>      + index + " is " + fib(index));</a:t>
            </a:r>
            <a:br>
              <a:rPr lang="en-US" altLang="en-US" sz="2000" dirty="0"/>
            </a:br>
            <a:r>
              <a:rPr lang="en-US" altLang="en-US" sz="2000" dirty="0"/>
              <a:t>  }</a:t>
            </a:r>
            <a:br>
              <a:rPr lang="en-US" altLang="en-US" sz="2000" dirty="0"/>
            </a:br>
            <a:r>
              <a:rPr lang="en-US" altLang="en-US" sz="2000" dirty="0">
                <a:solidFill>
                  <a:srgbClr val="FF9933"/>
                </a:solidFill>
              </a:rPr>
              <a:t>  /** The method for finding the Fibonacci number */</a:t>
            </a:r>
            <a:r>
              <a:rPr lang="en-US" altLang="en-US" sz="2000" dirty="0">
                <a:solidFill>
                  <a:srgbClr val="FFC000"/>
                </a:solidFill>
              </a:rPr>
              <a:t/>
            </a:r>
            <a:br>
              <a:rPr lang="en-US" altLang="en-US" sz="2000" dirty="0">
                <a:solidFill>
                  <a:srgbClr val="FFC000"/>
                </a:solidFill>
              </a:rPr>
            </a:br>
            <a:r>
              <a:rPr lang="en-US" altLang="en-US" sz="2000" dirty="0"/>
              <a:t>  public static long fib(long index) {</a:t>
            </a:r>
            <a:br>
              <a:rPr lang="en-US" altLang="en-US" sz="2000" dirty="0"/>
            </a:br>
            <a:r>
              <a:rPr lang="en-US" altLang="en-US" sz="2000" dirty="0"/>
              <a:t>    if (index == 0) // Base case</a:t>
            </a:r>
            <a:br>
              <a:rPr lang="en-US" altLang="en-US" sz="2000" dirty="0"/>
            </a:br>
            <a:r>
              <a:rPr lang="en-US" altLang="en-US" sz="2000" dirty="0"/>
              <a:t>      return 0;</a:t>
            </a:r>
            <a:br>
              <a:rPr lang="en-US" altLang="en-US" sz="2000" dirty="0"/>
            </a:br>
            <a:r>
              <a:rPr lang="en-US" altLang="en-US" sz="2000" dirty="0"/>
              <a:t>    else if (index == 1) // Base case</a:t>
            </a:r>
            <a:br>
              <a:rPr lang="en-US" altLang="en-US" sz="2000" dirty="0"/>
            </a:br>
            <a:r>
              <a:rPr lang="en-US" altLang="en-US" sz="2000" dirty="0"/>
              <a:t>      return 1;</a:t>
            </a:r>
            <a:br>
              <a:rPr lang="en-US" altLang="en-US" sz="2000" dirty="0"/>
            </a:br>
            <a:r>
              <a:rPr lang="en-US" altLang="en-US" sz="2000" dirty="0"/>
              <a:t>    else  // Reduction and recursive calls</a:t>
            </a:r>
            <a:br>
              <a:rPr lang="en-US" altLang="en-US" sz="2000" dirty="0"/>
            </a:br>
            <a:r>
              <a:rPr lang="en-US" altLang="en-US" sz="2000" dirty="0"/>
              <a:t>      return fib(index - 1) + fib(index - 2);</a:t>
            </a:r>
            <a:br>
              <a:rPr lang="en-US" altLang="en-US" sz="2000" dirty="0"/>
            </a:br>
            <a:r>
              <a:rPr lang="en-US" altLang="en-US" sz="2000" dirty="0"/>
              <a:t>  }</a:t>
            </a:r>
            <a:br>
              <a:rPr lang="en-US" altLang="en-US" sz="2000" dirty="0"/>
            </a:br>
            <a:r>
              <a:rPr lang="en-US" altLang="en-US" sz="2000" dirty="0"/>
              <a:t>}</a:t>
            </a:r>
            <a:r>
              <a:rPr lang="en-US" altLang="en-US" dirty="0" smtClean="0"/>
              <a:t/>
            </a:r>
            <a:br>
              <a:rPr lang="en-US" altLang="en-US" dirty="0" smtClean="0"/>
            </a:br>
            <a:endParaRPr lang="en-US" altLang="en-US" dirty="0" smtClean="0"/>
          </a:p>
        </p:txBody>
      </p:sp>
      <p:sp>
        <p:nvSpPr>
          <p:cNvPr id="67587"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A98B40-8B7F-487C-A433-05A87FE4FC7B}" type="slidenum">
              <a:rPr lang="en-US" altLang="en-US" sz="1400"/>
              <a:pPr>
                <a:spcBef>
                  <a:spcPct val="0"/>
                </a:spcBef>
                <a:buClrTx/>
                <a:buSzTx/>
                <a:buFontTx/>
                <a:buNone/>
              </a:pPr>
              <a:t>37</a:t>
            </a:fld>
            <a:endParaRPr lang="en-US" altLang="en-US" sz="1400"/>
          </a:p>
        </p:txBody>
      </p:sp>
    </p:spTree>
    <p:extLst>
      <p:ext uri="{BB962C8B-B14F-4D97-AF65-F5344CB8AC3E}">
        <p14:creationId xmlns:p14="http://schemas.microsoft.com/office/powerpoint/2010/main" val="3020509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66A525-6584-4ECD-A5EE-453928C4E0CA}" type="slidenum">
              <a:rPr lang="en-US" altLang="en-US" sz="1400"/>
              <a:pPr>
                <a:spcBef>
                  <a:spcPct val="0"/>
                </a:spcBef>
                <a:buClrTx/>
                <a:buSzTx/>
                <a:buFontTx/>
                <a:buNone/>
              </a:pPr>
              <a:t>38</a:t>
            </a:fld>
            <a:endParaRPr lang="en-US" altLang="en-US" sz="1400"/>
          </a:p>
        </p:txBody>
      </p:sp>
      <p:sp>
        <p:nvSpPr>
          <p:cNvPr id="68611" name="Rectangle 2"/>
          <p:cNvSpPr>
            <a:spLocks noGrp="1" noChangeArrowheads="1"/>
          </p:cNvSpPr>
          <p:nvPr>
            <p:ph type="title"/>
          </p:nvPr>
        </p:nvSpPr>
        <p:spPr>
          <a:xfrm>
            <a:off x="2208212" y="0"/>
            <a:ext cx="7772400" cy="1428750"/>
          </a:xfrm>
        </p:spPr>
        <p:txBody>
          <a:bodyPr/>
          <a:lstStyle/>
          <a:p>
            <a:r>
              <a:rPr lang="en-US" altLang="en-US" smtClean="0"/>
              <a:t>Fibonnaci Numbers, cont.</a:t>
            </a:r>
          </a:p>
        </p:txBody>
      </p:sp>
      <p:sp>
        <p:nvSpPr>
          <p:cNvPr id="68612" name="Rectangle 8"/>
          <p:cNvSpPr>
            <a:spLocks noChangeArrowheads="1"/>
          </p:cNvSpPr>
          <p:nvPr/>
        </p:nvSpPr>
        <p:spPr bwMode="auto">
          <a:xfrm>
            <a:off x="2665412"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3" name="Rectangle 10"/>
          <p:cNvSpPr>
            <a:spLocks noChangeArrowheads="1"/>
          </p:cNvSpPr>
          <p:nvPr/>
        </p:nvSpPr>
        <p:spPr bwMode="auto">
          <a:xfrm>
            <a:off x="3351212" y="24241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4" name="Rectangle 12"/>
          <p:cNvSpPr>
            <a:spLocks noChangeArrowheads="1"/>
          </p:cNvSpPr>
          <p:nvPr/>
        </p:nvSpPr>
        <p:spPr bwMode="auto">
          <a:xfrm>
            <a:off x="1522413" y="2283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5" name="Rectangle 14"/>
          <p:cNvSpPr>
            <a:spLocks noChangeArrowheads="1"/>
          </p:cNvSpPr>
          <p:nvPr/>
        </p:nvSpPr>
        <p:spPr bwMode="auto">
          <a:xfrm>
            <a:off x="1522413" y="2283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8616" name="Object 13"/>
          <p:cNvGraphicFramePr>
            <a:graphicFrameLocks noChangeAspect="1"/>
          </p:cNvGraphicFramePr>
          <p:nvPr/>
        </p:nvGraphicFramePr>
        <p:xfrm>
          <a:off x="1522412" y="1808163"/>
          <a:ext cx="9144000" cy="3048000"/>
        </p:xfrm>
        <a:graphic>
          <a:graphicData uri="http://schemas.openxmlformats.org/presentationml/2006/ole">
            <mc:AlternateContent xmlns:mc="http://schemas.openxmlformats.org/markup-compatibility/2006">
              <mc:Choice xmlns:v="urn:schemas-microsoft-com:vml" Requires="v">
                <p:oleObj spid="_x0000_s223239" name="Picture" r:id="rId4" imgW="6862572" imgH="2284476" progId="Word.Picture.8">
                  <p:embed/>
                </p:oleObj>
              </mc:Choice>
              <mc:Fallback>
                <p:oleObj name="Picture" r:id="rId4" imgW="6862572" imgH="2284476" progId="Word.Picture.8">
                  <p:embed/>
                  <p:pic>
                    <p:nvPicPr>
                      <p:cNvPr id="68616"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2" y="1808163"/>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15483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644B80-4E93-4040-8EF7-D5458B2AD031}" type="slidenum">
              <a:rPr lang="en-US" altLang="en-US" sz="1400"/>
              <a:pPr>
                <a:spcBef>
                  <a:spcPct val="0"/>
                </a:spcBef>
                <a:buClrTx/>
                <a:buSzTx/>
                <a:buFontTx/>
                <a:buNone/>
              </a:pPr>
              <a:t>39</a:t>
            </a:fld>
            <a:endParaRPr lang="en-US" altLang="en-US" sz="1400"/>
          </a:p>
        </p:txBody>
      </p:sp>
      <p:sp>
        <p:nvSpPr>
          <p:cNvPr id="70659" name="Rectangle 2"/>
          <p:cNvSpPr>
            <a:spLocks noGrp="1" noChangeArrowheads="1"/>
          </p:cNvSpPr>
          <p:nvPr>
            <p:ph type="title"/>
          </p:nvPr>
        </p:nvSpPr>
        <p:spPr>
          <a:xfrm>
            <a:off x="2208212" y="228600"/>
            <a:ext cx="7772400" cy="685800"/>
          </a:xfrm>
        </p:spPr>
        <p:txBody>
          <a:bodyPr/>
          <a:lstStyle/>
          <a:p>
            <a:r>
              <a:rPr lang="en-US" altLang="en-US"/>
              <a:t>Think Recursively</a:t>
            </a:r>
          </a:p>
        </p:txBody>
      </p:sp>
      <p:sp>
        <p:nvSpPr>
          <p:cNvPr id="70660" name="Rectangle 3"/>
          <p:cNvSpPr>
            <a:spLocks noGrp="1" noChangeArrowheads="1"/>
          </p:cNvSpPr>
          <p:nvPr>
            <p:ph type="body" idx="1"/>
          </p:nvPr>
        </p:nvSpPr>
        <p:spPr>
          <a:xfrm>
            <a:off x="1751012" y="990600"/>
            <a:ext cx="8686800" cy="1981200"/>
          </a:xfrm>
        </p:spPr>
        <p:txBody>
          <a:bodyPr/>
          <a:lstStyle/>
          <a:p>
            <a:pPr marL="0" indent="0">
              <a:buNone/>
            </a:pPr>
            <a:r>
              <a:rPr lang="en-US" altLang="en-US" sz="2800"/>
              <a:t>Many of the problems presented in the early chapters can be solved using recursion if you </a:t>
            </a:r>
            <a:r>
              <a:rPr lang="en-US" altLang="en-US" sz="2800" i="1"/>
              <a:t>think recursively</a:t>
            </a:r>
            <a:r>
              <a:rPr lang="en-US" altLang="en-US" sz="2800"/>
              <a:t>.  For example, the palindrome problem can be solved recursively as follows:</a:t>
            </a:r>
          </a:p>
        </p:txBody>
      </p:sp>
      <p:sp>
        <p:nvSpPr>
          <p:cNvPr id="70661" name="Rectangle 4"/>
          <p:cNvSpPr>
            <a:spLocks noChangeArrowheads="1"/>
          </p:cNvSpPr>
          <p:nvPr/>
        </p:nvSpPr>
        <p:spPr bwMode="auto">
          <a:xfrm>
            <a:off x="1903412" y="2819400"/>
            <a:ext cx="84582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rPr>
              <a:t>public static boolean isPalindrome(String s) {</a:t>
            </a:r>
          </a:p>
          <a:p>
            <a:pPr>
              <a:buFont typeface="Monotype Sorts" pitchFamily="2" charset="2"/>
              <a:buNone/>
            </a:pPr>
            <a:r>
              <a:rPr lang="en-US" altLang="en-US" sz="2400">
                <a:solidFill>
                  <a:schemeClr val="tx2"/>
                </a:solidFill>
              </a:rPr>
              <a:t>  if (s.length() &lt;= 1) // Base case</a:t>
            </a:r>
          </a:p>
          <a:p>
            <a:pPr>
              <a:buFont typeface="Monotype Sorts" pitchFamily="2" charset="2"/>
              <a:buNone/>
            </a:pPr>
            <a:r>
              <a:rPr lang="en-US" altLang="en-US" sz="2400">
                <a:solidFill>
                  <a:schemeClr val="tx2"/>
                </a:solidFill>
              </a:rPr>
              <a:t>    return true;</a:t>
            </a:r>
          </a:p>
          <a:p>
            <a:pPr>
              <a:buFont typeface="Monotype Sorts" pitchFamily="2" charset="2"/>
              <a:buNone/>
            </a:pPr>
            <a:r>
              <a:rPr lang="en-US" altLang="en-US" sz="2400">
                <a:solidFill>
                  <a:schemeClr val="tx2"/>
                </a:solidFill>
              </a:rPr>
              <a:t>  else if (s.charAt(0) != s.charAt(s.length() - 1)) // Base case</a:t>
            </a:r>
          </a:p>
          <a:p>
            <a:pPr>
              <a:buFont typeface="Monotype Sorts" pitchFamily="2" charset="2"/>
              <a:buNone/>
            </a:pPr>
            <a:r>
              <a:rPr lang="en-US" altLang="en-US" sz="2400">
                <a:solidFill>
                  <a:schemeClr val="tx2"/>
                </a:solidFill>
              </a:rPr>
              <a:t>    return false;</a:t>
            </a:r>
          </a:p>
          <a:p>
            <a:pPr>
              <a:buFont typeface="Monotype Sorts" pitchFamily="2" charset="2"/>
              <a:buNone/>
            </a:pPr>
            <a:r>
              <a:rPr lang="en-US" altLang="en-US" sz="2400">
                <a:solidFill>
                  <a:schemeClr val="tx2"/>
                </a:solidFill>
              </a:rPr>
              <a:t>  else</a:t>
            </a:r>
          </a:p>
          <a:p>
            <a:pPr>
              <a:buFont typeface="Monotype Sorts" pitchFamily="2" charset="2"/>
              <a:buNone/>
            </a:pPr>
            <a:r>
              <a:rPr lang="en-US" altLang="en-US" sz="2400">
                <a:solidFill>
                  <a:schemeClr val="tx2"/>
                </a:solidFill>
              </a:rPr>
              <a:t>    return isPalindrome(s.substring(1, s.length() - 1));   </a:t>
            </a:r>
          </a:p>
          <a:p>
            <a:pPr>
              <a:buFont typeface="Monotype Sorts" pitchFamily="2" charset="2"/>
              <a:buNone/>
            </a:pPr>
            <a:r>
              <a:rPr lang="en-US" altLang="en-US" sz="2400">
                <a:solidFill>
                  <a:schemeClr val="tx2"/>
                </a:solidFill>
              </a:rPr>
              <a:t>}</a:t>
            </a:r>
          </a:p>
        </p:txBody>
      </p:sp>
    </p:spTree>
    <p:extLst>
      <p:ext uri="{BB962C8B-B14F-4D97-AF65-F5344CB8AC3E}">
        <p14:creationId xmlns:p14="http://schemas.microsoft.com/office/powerpoint/2010/main" val="3829379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38892A-4F64-4D3F-8804-5CB8A7EB0C52}" type="slidenum">
              <a:rPr lang="en-US" altLang="en-US" sz="1400"/>
              <a:pPr>
                <a:spcBef>
                  <a:spcPct val="0"/>
                </a:spcBef>
                <a:buClrTx/>
                <a:buSzTx/>
                <a:buFontTx/>
                <a:buNone/>
              </a:pPr>
              <a:t>4</a:t>
            </a:fld>
            <a:endParaRPr lang="en-US" altLang="en-US" sz="1400"/>
          </a:p>
        </p:txBody>
      </p:sp>
      <p:sp>
        <p:nvSpPr>
          <p:cNvPr id="8195" name="Rectangle 2"/>
          <p:cNvSpPr>
            <a:spLocks noGrp="1" noChangeArrowheads="1"/>
          </p:cNvSpPr>
          <p:nvPr>
            <p:ph type="title"/>
          </p:nvPr>
        </p:nvSpPr>
        <p:spPr>
          <a:xfrm>
            <a:off x="1674812" y="228600"/>
            <a:ext cx="8763000" cy="679450"/>
          </a:xfrm>
          <a:noFill/>
        </p:spPr>
        <p:txBody>
          <a:bodyPr/>
          <a:lstStyle/>
          <a:p>
            <a:r>
              <a:rPr lang="en-US" altLang="en-US"/>
              <a:t>Motivations</a:t>
            </a:r>
          </a:p>
        </p:txBody>
      </p:sp>
      <p:sp>
        <p:nvSpPr>
          <p:cNvPr id="8196" name="Rectangle 3"/>
          <p:cNvSpPr>
            <a:spLocks noGrp="1" noChangeArrowheads="1"/>
          </p:cNvSpPr>
          <p:nvPr>
            <p:ph type="body" idx="1"/>
          </p:nvPr>
        </p:nvSpPr>
        <p:spPr>
          <a:xfrm>
            <a:off x="1809750" y="981076"/>
            <a:ext cx="8640762" cy="2519363"/>
          </a:xfrm>
          <a:noFill/>
        </p:spPr>
        <p:txBody>
          <a:bodyPr>
            <a:normAutofit fontScale="92500" lnSpcReduction="10000"/>
          </a:bodyPr>
          <a:lstStyle/>
          <a:p>
            <a:pPr marL="0" indent="0">
              <a:buNone/>
            </a:pPr>
            <a:r>
              <a:rPr lang="en-US" altLang="en-US" sz="2800"/>
              <a:t>H-trees, depicted in Figure 18.1, are used in a </a:t>
            </a:r>
            <a:r>
              <a:rPr lang="en-US" altLang="en-US" sz="2800" b="1"/>
              <a:t>very large-scale integration (VLSI)</a:t>
            </a:r>
            <a:r>
              <a:rPr lang="en-US" altLang="en-US" sz="2800"/>
              <a:t> design as a clock distribution network for routing timing signals to all parts of a chip with equal propagation delays. </a:t>
            </a:r>
          </a:p>
          <a:p>
            <a:pPr marL="0" indent="0">
              <a:buNone/>
            </a:pPr>
            <a:r>
              <a:rPr lang="en-US" altLang="en-US" sz="2800"/>
              <a:t>How do you write a program to display H-trees? </a:t>
            </a:r>
          </a:p>
          <a:p>
            <a:pPr marL="0" indent="0">
              <a:buNone/>
            </a:pPr>
            <a:r>
              <a:rPr lang="en-US" altLang="en-US" sz="2800"/>
              <a:t>A good approach is to use recursion.</a:t>
            </a:r>
          </a:p>
        </p:txBody>
      </p:sp>
      <p:pic>
        <p:nvPicPr>
          <p:cNvPr id="819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3825875"/>
            <a:ext cx="19812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81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825" y="3824288"/>
            <a:ext cx="19812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819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2" y="3821113"/>
            <a:ext cx="19812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820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9925" y="3825875"/>
            <a:ext cx="19812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941865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27373B-C4DC-4478-9C98-A71FF96EBBA3}" type="slidenum">
              <a:rPr lang="en-US" altLang="en-US" sz="1400"/>
              <a:pPr>
                <a:spcBef>
                  <a:spcPct val="0"/>
                </a:spcBef>
                <a:buClrTx/>
                <a:buSzTx/>
                <a:buFontTx/>
                <a:buNone/>
              </a:pPr>
              <a:t>40</a:t>
            </a:fld>
            <a:endParaRPr lang="en-US" altLang="en-US" sz="1400"/>
          </a:p>
        </p:txBody>
      </p:sp>
      <p:sp>
        <p:nvSpPr>
          <p:cNvPr id="36867" name="Rectangle 2"/>
          <p:cNvSpPr>
            <a:spLocks noGrp="1" noChangeArrowheads="1"/>
          </p:cNvSpPr>
          <p:nvPr>
            <p:ph type="title"/>
          </p:nvPr>
        </p:nvSpPr>
        <p:spPr>
          <a:xfrm>
            <a:off x="2208212" y="228600"/>
            <a:ext cx="7772400" cy="685800"/>
          </a:xfrm>
        </p:spPr>
        <p:txBody>
          <a:bodyPr/>
          <a:lstStyle/>
          <a:p>
            <a:r>
              <a:rPr lang="en-US" altLang="en-US"/>
              <a:t>Recursive Helper Methods</a:t>
            </a:r>
          </a:p>
        </p:txBody>
      </p:sp>
      <p:sp>
        <p:nvSpPr>
          <p:cNvPr id="36868" name="Rectangle 3"/>
          <p:cNvSpPr>
            <a:spLocks noGrp="1" noChangeArrowheads="1"/>
          </p:cNvSpPr>
          <p:nvPr>
            <p:ph type="body" idx="1"/>
          </p:nvPr>
        </p:nvSpPr>
        <p:spPr>
          <a:xfrm>
            <a:off x="1751012" y="990600"/>
            <a:ext cx="8686800" cy="1524000"/>
          </a:xfrm>
        </p:spPr>
        <p:txBody>
          <a:bodyPr>
            <a:normAutofit lnSpcReduction="10000"/>
          </a:bodyPr>
          <a:lstStyle/>
          <a:p>
            <a:pPr marL="0" indent="0">
              <a:buNone/>
            </a:pPr>
            <a:r>
              <a:rPr lang="en-US" altLang="en-US" sz="2800"/>
              <a:t>The preceding recursive isPalindrome method is not efficient, because it creates a new string for every recursive call. To avoid creating new strings, use a helper method:</a:t>
            </a:r>
          </a:p>
        </p:txBody>
      </p:sp>
      <p:sp>
        <p:nvSpPr>
          <p:cNvPr id="36869" name="Rectangle 4"/>
          <p:cNvSpPr>
            <a:spLocks noChangeArrowheads="1"/>
          </p:cNvSpPr>
          <p:nvPr/>
        </p:nvSpPr>
        <p:spPr bwMode="auto">
          <a:xfrm>
            <a:off x="1979612" y="2362200"/>
            <a:ext cx="815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public static boolean isPalindrome(String s) {</a:t>
            </a:r>
          </a:p>
          <a:p>
            <a:pPr>
              <a:buFont typeface="Monotype Sorts" pitchFamily="2" charset="2"/>
              <a:buNone/>
            </a:pPr>
            <a:r>
              <a:rPr lang="en-US" altLang="en-US" sz="2000">
                <a:solidFill>
                  <a:schemeClr val="tx2"/>
                </a:solidFill>
              </a:rPr>
              <a:t>  return isPalindrome(s, 0, s.length() - 1);</a:t>
            </a:r>
          </a:p>
          <a:p>
            <a:pPr>
              <a:buFont typeface="Monotype Sorts" pitchFamily="2" charset="2"/>
              <a:buNone/>
            </a:pPr>
            <a:r>
              <a:rPr lang="en-US" altLang="en-US" sz="2000">
                <a:solidFill>
                  <a:schemeClr val="tx2"/>
                </a:solidFill>
              </a:rPr>
              <a:t>}</a:t>
            </a:r>
          </a:p>
          <a:p>
            <a:pPr>
              <a:buFont typeface="Monotype Sorts" pitchFamily="2" charset="2"/>
              <a:buNone/>
            </a:pPr>
            <a:r>
              <a:rPr lang="en-US" altLang="en-US" sz="2000">
                <a:solidFill>
                  <a:schemeClr val="tx2"/>
                </a:solidFill>
              </a:rPr>
              <a:t>public static boolean isPalindrome(String s, int low, int high) {</a:t>
            </a:r>
          </a:p>
          <a:p>
            <a:pPr>
              <a:buFont typeface="Monotype Sorts" pitchFamily="2" charset="2"/>
              <a:buNone/>
            </a:pPr>
            <a:r>
              <a:rPr lang="en-US" altLang="en-US" sz="2000">
                <a:solidFill>
                  <a:schemeClr val="tx2"/>
                </a:solidFill>
              </a:rPr>
              <a:t>  if (high &lt;= low) // Base case</a:t>
            </a:r>
          </a:p>
          <a:p>
            <a:pPr>
              <a:buFont typeface="Monotype Sorts" pitchFamily="2" charset="2"/>
              <a:buNone/>
            </a:pPr>
            <a:r>
              <a:rPr lang="en-US" altLang="en-US" sz="2000">
                <a:solidFill>
                  <a:schemeClr val="tx2"/>
                </a:solidFill>
              </a:rPr>
              <a:t>    return true;</a:t>
            </a:r>
          </a:p>
          <a:p>
            <a:pPr>
              <a:buFont typeface="Monotype Sorts" pitchFamily="2" charset="2"/>
              <a:buNone/>
            </a:pPr>
            <a:r>
              <a:rPr lang="en-US" altLang="en-US" sz="2000">
                <a:solidFill>
                  <a:schemeClr val="tx2"/>
                </a:solidFill>
              </a:rPr>
              <a:t>  else if (s.charAt(low) != s.charAt(high)) // Base case</a:t>
            </a:r>
          </a:p>
          <a:p>
            <a:pPr>
              <a:buFont typeface="Monotype Sorts" pitchFamily="2" charset="2"/>
              <a:buNone/>
            </a:pPr>
            <a:r>
              <a:rPr lang="en-US" altLang="en-US" sz="2000">
                <a:solidFill>
                  <a:schemeClr val="tx2"/>
                </a:solidFill>
              </a:rPr>
              <a:t>    return false;</a:t>
            </a:r>
          </a:p>
          <a:p>
            <a:pPr>
              <a:buFont typeface="Monotype Sorts" pitchFamily="2" charset="2"/>
              <a:buNone/>
            </a:pPr>
            <a:r>
              <a:rPr lang="en-US" altLang="en-US" sz="2000">
                <a:solidFill>
                  <a:schemeClr val="tx2"/>
                </a:solidFill>
              </a:rPr>
              <a:t>  else</a:t>
            </a:r>
          </a:p>
          <a:p>
            <a:pPr>
              <a:buFont typeface="Monotype Sorts" pitchFamily="2" charset="2"/>
              <a:buNone/>
            </a:pPr>
            <a:r>
              <a:rPr lang="en-US" altLang="en-US" sz="2000">
                <a:solidFill>
                  <a:schemeClr val="tx2"/>
                </a:solidFill>
              </a:rPr>
              <a:t>    return isPalindrome(s, low + 1, high - 1);</a:t>
            </a:r>
          </a:p>
          <a:p>
            <a:pPr>
              <a:buFont typeface="Monotype Sorts" pitchFamily="2" charset="2"/>
              <a:buNone/>
            </a:pPr>
            <a:r>
              <a:rPr lang="en-US" altLang="en-US" sz="2000">
                <a:solidFill>
                  <a:schemeClr val="tx2"/>
                </a:solidFill>
              </a:rPr>
              <a:t>}</a:t>
            </a:r>
          </a:p>
        </p:txBody>
      </p:sp>
    </p:spTree>
    <p:extLst>
      <p:ext uri="{BB962C8B-B14F-4D97-AF65-F5344CB8AC3E}">
        <p14:creationId xmlns:p14="http://schemas.microsoft.com/office/powerpoint/2010/main" val="4061453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B07FA3-559A-426A-B1C1-EDB40573F12B}" type="slidenum">
              <a:rPr lang="en-US" altLang="en-US" sz="1400"/>
              <a:pPr>
                <a:spcBef>
                  <a:spcPct val="0"/>
                </a:spcBef>
                <a:buClrTx/>
                <a:buSzTx/>
                <a:buFontTx/>
                <a:buNone/>
              </a:pPr>
              <a:t>41</a:t>
            </a:fld>
            <a:endParaRPr lang="en-US" altLang="en-US" sz="1400"/>
          </a:p>
        </p:txBody>
      </p:sp>
      <p:sp>
        <p:nvSpPr>
          <p:cNvPr id="72707" name="Rectangle 2"/>
          <p:cNvSpPr>
            <a:spLocks noGrp="1" noChangeArrowheads="1"/>
          </p:cNvSpPr>
          <p:nvPr>
            <p:ph type="title"/>
          </p:nvPr>
        </p:nvSpPr>
        <p:spPr>
          <a:xfrm>
            <a:off x="2208212" y="228600"/>
            <a:ext cx="7772400" cy="685800"/>
          </a:xfrm>
        </p:spPr>
        <p:txBody>
          <a:bodyPr/>
          <a:lstStyle/>
          <a:p>
            <a:r>
              <a:rPr lang="en-US" altLang="en-US" smtClean="0"/>
              <a:t>Recursive Selection Sort</a:t>
            </a:r>
          </a:p>
        </p:txBody>
      </p:sp>
      <p:sp>
        <p:nvSpPr>
          <p:cNvPr id="220167" name="AutoShape 7">
            <a:hlinkClick r:id="" action="ppaction://noaction" highlightClick="1"/>
          </p:cNvPr>
          <p:cNvSpPr>
            <a:spLocks noChangeArrowheads="1"/>
          </p:cNvSpPr>
          <p:nvPr/>
        </p:nvSpPr>
        <p:spPr bwMode="auto">
          <a:xfrm>
            <a:off x="2208212" y="43434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RecursiveSelectionSort</a:t>
            </a:r>
            <a:endParaRPr lang="en-US" altLang="en-US">
              <a:solidFill>
                <a:schemeClr val="accent1"/>
              </a:solidFill>
            </a:endParaRPr>
          </a:p>
        </p:txBody>
      </p:sp>
      <p:sp>
        <p:nvSpPr>
          <p:cNvPr id="72709" name="Rectangle 9"/>
          <p:cNvSpPr>
            <a:spLocks noGrp="1" noChangeArrowheads="1"/>
          </p:cNvSpPr>
          <p:nvPr>
            <p:ph type="body" idx="1"/>
          </p:nvPr>
        </p:nvSpPr>
        <p:spPr>
          <a:xfrm>
            <a:off x="1751012" y="990600"/>
            <a:ext cx="8686800" cy="2438400"/>
          </a:xfrm>
          <a:noFill/>
        </p:spPr>
        <p:txBody>
          <a:bodyPr/>
          <a:lstStyle/>
          <a:p>
            <a:pPr marL="609600" indent="-609600">
              <a:buFont typeface="Monotype Sorts" pitchFamily="2" charset="2"/>
              <a:buAutoNum type="arabicPeriod"/>
            </a:pPr>
            <a:r>
              <a:rPr lang="en-US" altLang="en-US" smtClean="0"/>
              <a:t>Find the smallest number in the list and swaps it with the first number.</a:t>
            </a:r>
          </a:p>
          <a:p>
            <a:pPr marL="609600" indent="-609600">
              <a:buFont typeface="Monotype Sorts" pitchFamily="2" charset="2"/>
              <a:buAutoNum type="arabicPeriod"/>
            </a:pPr>
            <a:r>
              <a:rPr lang="en-US" altLang="en-US" smtClean="0"/>
              <a:t>Ignore the first number and sort the remaining smaller list recursively.</a:t>
            </a:r>
          </a:p>
        </p:txBody>
      </p:sp>
      <p:sp>
        <p:nvSpPr>
          <p:cNvPr id="72710" name="AutoShape 12">
            <a:hlinkClick r:id="rId4" highlightClick="1"/>
          </p:cNvPr>
          <p:cNvSpPr>
            <a:spLocks noChangeArrowheads="1"/>
          </p:cNvSpPr>
          <p:nvPr/>
        </p:nvSpPr>
        <p:spPr bwMode="auto">
          <a:xfrm>
            <a:off x="1630363" y="43291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720643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F452A0-8C47-45FD-9190-16C73119A130}" type="slidenum">
              <a:rPr lang="en-US" altLang="en-US" sz="1400"/>
              <a:pPr>
                <a:spcBef>
                  <a:spcPct val="0"/>
                </a:spcBef>
                <a:buClrTx/>
                <a:buSzTx/>
                <a:buFontTx/>
                <a:buNone/>
              </a:pPr>
              <a:t>42</a:t>
            </a:fld>
            <a:endParaRPr lang="en-US" altLang="en-US" sz="1400"/>
          </a:p>
        </p:txBody>
      </p:sp>
      <p:sp>
        <p:nvSpPr>
          <p:cNvPr id="74755" name="Rectangle 2"/>
          <p:cNvSpPr>
            <a:spLocks noGrp="1" noChangeArrowheads="1"/>
          </p:cNvSpPr>
          <p:nvPr>
            <p:ph type="title"/>
          </p:nvPr>
        </p:nvSpPr>
        <p:spPr>
          <a:xfrm>
            <a:off x="2208212" y="228600"/>
            <a:ext cx="7772400" cy="685800"/>
          </a:xfrm>
        </p:spPr>
        <p:txBody>
          <a:bodyPr/>
          <a:lstStyle/>
          <a:p>
            <a:r>
              <a:rPr lang="en-US" altLang="en-US" smtClean="0"/>
              <a:t>Recursive Binary Search</a:t>
            </a:r>
          </a:p>
        </p:txBody>
      </p:sp>
      <p:sp>
        <p:nvSpPr>
          <p:cNvPr id="74756" name="Rectangle 4"/>
          <p:cNvSpPr>
            <a:spLocks noGrp="1" noChangeArrowheads="1"/>
          </p:cNvSpPr>
          <p:nvPr>
            <p:ph type="body" idx="1"/>
          </p:nvPr>
        </p:nvSpPr>
        <p:spPr>
          <a:xfrm>
            <a:off x="1751012" y="1219200"/>
            <a:ext cx="8686800" cy="3048000"/>
          </a:xfrm>
          <a:noFill/>
        </p:spPr>
        <p:txBody>
          <a:bodyPr>
            <a:normAutofit fontScale="92500" lnSpcReduction="20000"/>
          </a:bodyPr>
          <a:lstStyle/>
          <a:p>
            <a:pPr marL="609600" indent="-609600">
              <a:buFont typeface="Monotype Sorts" pitchFamily="2" charset="2"/>
              <a:buAutoNum type="arabicPeriod"/>
            </a:pPr>
            <a:r>
              <a:rPr lang="en-US" altLang="en-US" sz="2800"/>
              <a:t>Case 1: If the key is less than the middle element, recursively search the key in the first half of the array.</a:t>
            </a:r>
          </a:p>
          <a:p>
            <a:pPr marL="609600" indent="-609600">
              <a:buFont typeface="Monotype Sorts" pitchFamily="2" charset="2"/>
              <a:buAutoNum type="arabicPeriod"/>
            </a:pPr>
            <a:r>
              <a:rPr lang="en-US" altLang="en-US" sz="2800"/>
              <a:t>Case 2: If the key is equal to the middle element, the search ends with a match.</a:t>
            </a:r>
          </a:p>
          <a:p>
            <a:pPr marL="609600" indent="-609600">
              <a:buFont typeface="Monotype Sorts" pitchFamily="2" charset="2"/>
              <a:buAutoNum type="arabicPeriod"/>
            </a:pPr>
            <a:r>
              <a:rPr lang="en-US" altLang="en-US" sz="2800"/>
              <a:t>Case 3: If the key is greater than the middle element, recursively search the key in the second half of the array.</a:t>
            </a:r>
          </a:p>
        </p:txBody>
      </p:sp>
      <p:sp>
        <p:nvSpPr>
          <p:cNvPr id="74757" name="AutoShape 5">
            <a:hlinkClick r:id="rId3" highlightClick="1"/>
          </p:cNvPr>
          <p:cNvSpPr>
            <a:spLocks noChangeArrowheads="1"/>
          </p:cNvSpPr>
          <p:nvPr/>
        </p:nvSpPr>
        <p:spPr bwMode="auto">
          <a:xfrm>
            <a:off x="1665288" y="4689476"/>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
          <p:cNvSpPr/>
          <p:nvPr/>
        </p:nvSpPr>
        <p:spPr>
          <a:xfrm>
            <a:off x="2601912" y="4422775"/>
            <a:ext cx="532923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US" dirty="0">
                <a:hlinkClick r:id="rId4"/>
              </a:rPr>
              <a:t>Linear and Binary Search</a:t>
            </a:r>
            <a:r>
              <a:rPr lang="en-US" dirty="0"/>
              <a:t> Video 6:20</a:t>
            </a:r>
          </a:p>
        </p:txBody>
      </p:sp>
    </p:spTree>
    <p:extLst>
      <p:ext uri="{BB962C8B-B14F-4D97-AF65-F5344CB8AC3E}">
        <p14:creationId xmlns:p14="http://schemas.microsoft.com/office/powerpoint/2010/main" val="1416502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1"/>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3B11D4-4699-429E-BC26-7D673AFDF2C5}" type="slidenum">
              <a:rPr lang="en-US" altLang="en-US" sz="1400"/>
              <a:pPr>
                <a:spcBef>
                  <a:spcPct val="0"/>
                </a:spcBef>
                <a:buClrTx/>
                <a:buSzTx/>
                <a:buFontTx/>
                <a:buNone/>
              </a:pPr>
              <a:t>43</a:t>
            </a:fld>
            <a:endParaRPr lang="en-US" altLang="en-US" sz="1400"/>
          </a:p>
        </p:txBody>
      </p:sp>
      <p:sp>
        <p:nvSpPr>
          <p:cNvPr id="76803" name="Rectangle 2"/>
          <p:cNvSpPr>
            <a:spLocks noChangeArrowheads="1"/>
          </p:cNvSpPr>
          <p:nvPr/>
        </p:nvSpPr>
        <p:spPr bwMode="auto">
          <a:xfrm>
            <a:off x="1630362" y="541338"/>
            <a:ext cx="90360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941EDF"/>
                </a:solidFill>
                <a:latin typeface="Courier New" panose="02070309020205020404" pitchFamily="49" charset="0"/>
              </a:rPr>
              <a:t>public</a:t>
            </a: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class</a:t>
            </a:r>
            <a:r>
              <a:rPr lang="en-US" altLang="en-US" sz="1800">
                <a:solidFill>
                  <a:srgbClr val="000000"/>
                </a:solidFill>
                <a:latin typeface="Courier New" panose="02070309020205020404" pitchFamily="49" charset="0"/>
              </a:rPr>
              <a:t> RecursiveBinarySearch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public</a:t>
            </a: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static</a:t>
            </a: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recursiveBinarySearch(</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list, </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key)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low = 0;</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high = list.length - 1;</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return</a:t>
            </a:r>
            <a:r>
              <a:rPr lang="en-US" altLang="en-US" sz="1800">
                <a:solidFill>
                  <a:srgbClr val="000000"/>
                </a:solidFill>
                <a:latin typeface="Courier New" panose="02070309020205020404" pitchFamily="49" charset="0"/>
              </a:rPr>
              <a:t> recursiveBinarySearch(list, key, low, high);</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private</a:t>
            </a: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static</a:t>
            </a: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recursiveBinarySearch(</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list, </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key,</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low, </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high)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if</a:t>
            </a:r>
            <a:r>
              <a:rPr lang="en-US" altLang="en-US" sz="1800">
                <a:solidFill>
                  <a:srgbClr val="000000"/>
                </a:solidFill>
                <a:latin typeface="Courier New" panose="02070309020205020404" pitchFamily="49" charset="0"/>
              </a:rPr>
              <a:t> (low &gt; high)  </a:t>
            </a:r>
            <a:r>
              <a:rPr lang="en-US" altLang="en-US" sz="1800">
                <a:solidFill>
                  <a:srgbClr val="FA6400"/>
                </a:solidFill>
                <a:latin typeface="Courier New" panose="02070309020205020404" pitchFamily="49" charset="0"/>
              </a:rPr>
              <a:t>// </a:t>
            </a:r>
            <a:r>
              <a:rPr lang="en-US" altLang="en-US" sz="1600">
                <a:solidFill>
                  <a:srgbClr val="FA6400"/>
                </a:solidFill>
                <a:latin typeface="Courier New" panose="02070309020205020404" pitchFamily="49" charset="0"/>
              </a:rPr>
              <a:t>The list has been exhausted without a match</a:t>
            </a:r>
            <a:r>
              <a:rPr lang="en-US" altLang="en-US" sz="1800">
                <a:solidFill>
                  <a:srgbClr val="FA6400"/>
                </a:solidFill>
                <a:latin typeface="Courier New" panose="02070309020205020404" pitchFamily="49" charset="0"/>
              </a:rPr>
              <a:t/>
            </a:r>
            <a:br>
              <a:rPr lang="en-US" altLang="en-US" sz="1800">
                <a:solidFill>
                  <a:srgbClr val="FA64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return</a:t>
            </a:r>
            <a:r>
              <a:rPr lang="en-US" altLang="en-US" sz="1800">
                <a:solidFill>
                  <a:srgbClr val="000000"/>
                </a:solidFill>
                <a:latin typeface="Courier New" panose="02070309020205020404" pitchFamily="49" charset="0"/>
              </a:rPr>
              <a:t> -low - 1;</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int</a:t>
            </a:r>
            <a:r>
              <a:rPr lang="en-US" altLang="en-US" sz="1800">
                <a:solidFill>
                  <a:srgbClr val="000000"/>
                </a:solidFill>
                <a:latin typeface="Courier New" panose="02070309020205020404" pitchFamily="49" charset="0"/>
              </a:rPr>
              <a:t> mid = (low + high) / 2;</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if</a:t>
            </a:r>
            <a:r>
              <a:rPr lang="en-US" altLang="en-US" sz="1800">
                <a:solidFill>
                  <a:srgbClr val="000000"/>
                </a:solidFill>
                <a:latin typeface="Courier New" panose="02070309020205020404" pitchFamily="49" charset="0"/>
              </a:rPr>
              <a:t> (key &lt; list[mid])</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return</a:t>
            </a:r>
            <a:r>
              <a:rPr lang="en-US" altLang="en-US" sz="1800">
                <a:solidFill>
                  <a:srgbClr val="000000"/>
                </a:solidFill>
                <a:latin typeface="Courier New" panose="02070309020205020404" pitchFamily="49" charset="0"/>
              </a:rPr>
              <a:t> recursiveBinarySearch(list, key, low, mid - 1);</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else</a:t>
            </a: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if</a:t>
            </a:r>
            <a:r>
              <a:rPr lang="en-US" altLang="en-US" sz="1800">
                <a:solidFill>
                  <a:srgbClr val="000000"/>
                </a:solidFill>
                <a:latin typeface="Courier New" panose="02070309020205020404" pitchFamily="49" charset="0"/>
              </a:rPr>
              <a:t> (key == list[mid])</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return</a:t>
            </a:r>
            <a:r>
              <a:rPr lang="en-US" altLang="en-US" sz="1800">
                <a:solidFill>
                  <a:srgbClr val="000000"/>
                </a:solidFill>
                <a:latin typeface="Courier New" panose="02070309020205020404" pitchFamily="49" charset="0"/>
              </a:rPr>
              <a:t> mid;</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else</a:t>
            </a:r>
            <a:br>
              <a:rPr lang="en-US" altLang="en-US" sz="1800">
                <a:solidFill>
                  <a:srgbClr val="941EDF"/>
                </a:solidFill>
                <a:latin typeface="Courier New" panose="02070309020205020404" pitchFamily="49" charset="0"/>
              </a:rPr>
            </a:br>
            <a:r>
              <a:rPr lang="en-US" altLang="en-US" sz="1800">
                <a:solidFill>
                  <a:srgbClr val="000000"/>
                </a:solidFill>
                <a:latin typeface="Courier New" panose="02070309020205020404" pitchFamily="49" charset="0"/>
              </a:rPr>
              <a:t>      </a:t>
            </a:r>
            <a:r>
              <a:rPr lang="en-US" altLang="en-US" sz="1800">
                <a:solidFill>
                  <a:srgbClr val="941EDF"/>
                </a:solidFill>
                <a:latin typeface="Courier New" panose="02070309020205020404" pitchFamily="49" charset="0"/>
              </a:rPr>
              <a:t>return</a:t>
            </a:r>
            <a:r>
              <a:rPr lang="en-US" altLang="en-US" sz="1800">
                <a:solidFill>
                  <a:srgbClr val="000000"/>
                </a:solidFill>
                <a:latin typeface="Courier New" panose="02070309020205020404" pitchFamily="49" charset="0"/>
              </a:rPr>
              <a:t> recursiveBinarySearch(list, key, mid + 1, high);</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a:t>
            </a:r>
            <a:endParaRPr lang="en-US" altLang="en-US" sz="1800"/>
          </a:p>
        </p:txBody>
      </p:sp>
      <p:sp>
        <p:nvSpPr>
          <p:cNvPr id="4" name="AutoShape 3">
            <a:hlinkClick r:id="" action="ppaction://noaction" highlightClick="1"/>
          </p:cNvPr>
          <p:cNvSpPr>
            <a:spLocks noChangeArrowheads="1"/>
          </p:cNvSpPr>
          <p:nvPr/>
        </p:nvSpPr>
        <p:spPr bwMode="auto">
          <a:xfrm>
            <a:off x="6489700" y="57531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2" action="ppaction://program"/>
              </a:rPr>
              <a:t>RecursiveBinarySearch</a:t>
            </a:r>
            <a:endParaRPr lang="en-US" altLang="en-US" dirty="0">
              <a:solidFill>
                <a:schemeClr val="accent1"/>
              </a:solidFill>
            </a:endParaRPr>
          </a:p>
        </p:txBody>
      </p:sp>
    </p:spTree>
    <p:extLst>
      <p:ext uri="{BB962C8B-B14F-4D97-AF65-F5344CB8AC3E}">
        <p14:creationId xmlns:p14="http://schemas.microsoft.com/office/powerpoint/2010/main" val="3369739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1AE295-84C8-4F31-BB5B-170D7D68DD15}" type="slidenum">
              <a:rPr lang="en-US" altLang="en-US" sz="1400"/>
              <a:pPr>
                <a:spcBef>
                  <a:spcPct val="0"/>
                </a:spcBef>
                <a:buClrTx/>
                <a:buSzTx/>
                <a:buFontTx/>
                <a:buNone/>
              </a:pPr>
              <a:t>44</a:t>
            </a:fld>
            <a:endParaRPr lang="en-US" altLang="en-US" sz="1400"/>
          </a:p>
        </p:txBody>
      </p:sp>
      <p:sp>
        <p:nvSpPr>
          <p:cNvPr id="40963" name="Rectangle 2"/>
          <p:cNvSpPr>
            <a:spLocks noGrp="1" noChangeArrowheads="1"/>
          </p:cNvSpPr>
          <p:nvPr>
            <p:ph type="title"/>
          </p:nvPr>
        </p:nvSpPr>
        <p:spPr>
          <a:xfrm>
            <a:off x="2208212" y="152401"/>
            <a:ext cx="7772400" cy="684213"/>
          </a:xfrm>
        </p:spPr>
        <p:txBody>
          <a:bodyPr/>
          <a:lstStyle/>
          <a:p>
            <a:r>
              <a:rPr lang="en-US" altLang="en-US"/>
              <a:t>Directory Size</a:t>
            </a:r>
            <a:endParaRPr lang="en-US" altLang="en-US">
              <a:solidFill>
                <a:schemeClr val="tx1"/>
              </a:solidFill>
            </a:endParaRPr>
          </a:p>
        </p:txBody>
      </p:sp>
      <p:sp>
        <p:nvSpPr>
          <p:cNvPr id="40964" name="Rectangle 3"/>
          <p:cNvSpPr>
            <a:spLocks noGrp="1" noChangeArrowheads="1"/>
          </p:cNvSpPr>
          <p:nvPr>
            <p:ph type="body" idx="1"/>
          </p:nvPr>
        </p:nvSpPr>
        <p:spPr>
          <a:xfrm>
            <a:off x="1738312" y="944563"/>
            <a:ext cx="8686800" cy="2844800"/>
          </a:xfrm>
        </p:spPr>
        <p:txBody>
          <a:bodyPr>
            <a:normAutofit fontScale="92500" lnSpcReduction="20000"/>
          </a:bodyPr>
          <a:lstStyle/>
          <a:p>
            <a:pPr>
              <a:lnSpc>
                <a:spcPct val="90000"/>
              </a:lnSpc>
              <a:spcBef>
                <a:spcPct val="0"/>
              </a:spcBef>
              <a:buFont typeface="Monotype Sorts" pitchFamily="2" charset="2"/>
              <a:buNone/>
            </a:pPr>
            <a:r>
              <a:rPr lang="en-US" altLang="en-US" sz="2800"/>
              <a:t>The preceding examples can easily be solved without using recursion. This section presents a problem that is difficult to solve without using recursion. The problem is to find the size of a directory. The size of a directory is the sum of the sizes of all files in the directory. A directory  may contain subdirectories. Suppose a directory contains files , , ..., , and subdirectories , , ..., , as shown below.</a:t>
            </a:r>
          </a:p>
        </p:txBody>
      </p:sp>
      <p:sp>
        <p:nvSpPr>
          <p:cNvPr id="40965" name="Rectangle 5"/>
          <p:cNvSpPr>
            <a:spLocks noChangeArrowheads="1"/>
          </p:cNvSpPr>
          <p:nvPr/>
        </p:nvSpPr>
        <p:spPr bwMode="auto">
          <a:xfrm>
            <a:off x="1522413" y="23869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66" name="Object 4"/>
          <p:cNvGraphicFramePr>
            <a:graphicFrameLocks noChangeAspect="1"/>
          </p:cNvGraphicFramePr>
          <p:nvPr/>
        </p:nvGraphicFramePr>
        <p:xfrm>
          <a:off x="2493962" y="4113213"/>
          <a:ext cx="7380288" cy="2254250"/>
        </p:xfrm>
        <a:graphic>
          <a:graphicData uri="http://schemas.openxmlformats.org/presentationml/2006/ole">
            <mc:AlternateContent xmlns:mc="http://schemas.openxmlformats.org/markup-compatibility/2006">
              <mc:Choice xmlns:v="urn:schemas-microsoft-com:vml" Requires="v">
                <p:oleObj spid="_x0000_s224260" name="Picture" r:id="rId4" imgW="5313430" imgH="1623469" progId="Word.Picture.8">
                  <p:embed/>
                </p:oleObj>
              </mc:Choice>
              <mc:Fallback>
                <p:oleObj name="Picture" r:id="rId4" imgW="5313430" imgH="1623469" progId="Word.Picture.8">
                  <p:embed/>
                  <p:pic>
                    <p:nvPicPr>
                      <p:cNvPr id="4096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3962" y="4113213"/>
                        <a:ext cx="7380288"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17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732070-2F00-462F-9C64-0AE41A3FFF89}" type="slidenum">
              <a:rPr lang="en-US" altLang="en-US" sz="1400"/>
              <a:pPr>
                <a:spcBef>
                  <a:spcPct val="0"/>
                </a:spcBef>
                <a:buClrTx/>
                <a:buSzTx/>
                <a:buFontTx/>
                <a:buNone/>
              </a:pPr>
              <a:t>45</a:t>
            </a:fld>
            <a:endParaRPr lang="en-US" altLang="en-US" sz="1400"/>
          </a:p>
        </p:txBody>
      </p:sp>
      <p:sp>
        <p:nvSpPr>
          <p:cNvPr id="41987" name="Rectangle 2"/>
          <p:cNvSpPr>
            <a:spLocks noGrp="1" noChangeArrowheads="1"/>
          </p:cNvSpPr>
          <p:nvPr>
            <p:ph type="title"/>
          </p:nvPr>
        </p:nvSpPr>
        <p:spPr>
          <a:xfrm>
            <a:off x="2208212" y="152401"/>
            <a:ext cx="7772400" cy="684213"/>
          </a:xfrm>
        </p:spPr>
        <p:txBody>
          <a:bodyPr/>
          <a:lstStyle/>
          <a:p>
            <a:r>
              <a:rPr lang="en-US" altLang="en-US"/>
              <a:t>Directory Size</a:t>
            </a:r>
            <a:endParaRPr lang="en-US" altLang="en-US">
              <a:solidFill>
                <a:schemeClr val="tx1"/>
              </a:solidFill>
            </a:endParaRPr>
          </a:p>
        </p:txBody>
      </p:sp>
      <p:sp>
        <p:nvSpPr>
          <p:cNvPr id="41988" name="Rectangle 3"/>
          <p:cNvSpPr>
            <a:spLocks noGrp="1" noChangeArrowheads="1"/>
          </p:cNvSpPr>
          <p:nvPr>
            <p:ph type="body" idx="1"/>
          </p:nvPr>
        </p:nvSpPr>
        <p:spPr>
          <a:xfrm>
            <a:off x="1738312" y="944563"/>
            <a:ext cx="8686800" cy="900112"/>
          </a:xfrm>
        </p:spPr>
        <p:txBody>
          <a:bodyPr/>
          <a:lstStyle/>
          <a:p>
            <a:pPr>
              <a:lnSpc>
                <a:spcPct val="90000"/>
              </a:lnSpc>
              <a:spcBef>
                <a:spcPct val="0"/>
              </a:spcBef>
              <a:buFont typeface="Monotype Sorts" pitchFamily="2" charset="2"/>
              <a:buNone/>
            </a:pPr>
            <a:r>
              <a:rPr lang="en-US" altLang="en-US" sz="2800"/>
              <a:t>The size of the directory can be defined recursively as follows:</a:t>
            </a:r>
          </a:p>
        </p:txBody>
      </p:sp>
      <p:sp>
        <p:nvSpPr>
          <p:cNvPr id="41989" name="Rectangle 7"/>
          <p:cNvSpPr>
            <a:spLocks noChangeArrowheads="1"/>
          </p:cNvSpPr>
          <p:nvPr/>
        </p:nvSpPr>
        <p:spPr bwMode="auto">
          <a:xfrm>
            <a:off x="1522413" y="3088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1990" name="Object 6"/>
          <p:cNvGraphicFramePr>
            <a:graphicFrameLocks noChangeAspect="1"/>
          </p:cNvGraphicFramePr>
          <p:nvPr/>
        </p:nvGraphicFramePr>
        <p:xfrm>
          <a:off x="1917701" y="1989139"/>
          <a:ext cx="8461375" cy="384175"/>
        </p:xfrm>
        <a:graphic>
          <a:graphicData uri="http://schemas.openxmlformats.org/presentationml/2006/ole">
            <mc:AlternateContent xmlns:mc="http://schemas.openxmlformats.org/markup-compatibility/2006">
              <mc:Choice xmlns:v="urn:schemas-microsoft-com:vml" Requires="v">
                <p:oleObj spid="_x0000_s225284" name="Equation" r:id="rId4" imgW="4775200" imgH="228600" progId="Equation.3">
                  <p:embed/>
                </p:oleObj>
              </mc:Choice>
              <mc:Fallback>
                <p:oleObj name="Equation" r:id="rId4" imgW="4775200" imgH="228600" progId="Equation.3">
                  <p:embed/>
                  <p:pic>
                    <p:nvPicPr>
                      <p:cNvPr id="4199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701" y="1989139"/>
                        <a:ext cx="84613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9192" name="AutoShape 8">
            <a:hlinkClick r:id="" action="ppaction://noaction" highlightClick="1"/>
          </p:cNvPr>
          <p:cNvSpPr>
            <a:spLocks noChangeArrowheads="1"/>
          </p:cNvSpPr>
          <p:nvPr/>
        </p:nvSpPr>
        <p:spPr bwMode="auto">
          <a:xfrm>
            <a:off x="2760662" y="5445125"/>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6" action="ppaction://program"/>
              </a:rPr>
              <a:t>DirectorySize</a:t>
            </a:r>
            <a:endParaRPr lang="en-US" altLang="en-US">
              <a:solidFill>
                <a:schemeClr val="accent1"/>
              </a:solidFill>
            </a:endParaRPr>
          </a:p>
        </p:txBody>
      </p:sp>
      <p:pic>
        <p:nvPicPr>
          <p:cNvPr id="41992" name="Picture 9">
            <a:hlinkClick r:id="rId7"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99263" y="5445126"/>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3" name="AutoShape 10">
            <a:hlinkClick r:id="rId9" highlightClick="1"/>
          </p:cNvPr>
          <p:cNvSpPr>
            <a:spLocks noChangeArrowheads="1"/>
          </p:cNvSpPr>
          <p:nvPr/>
        </p:nvSpPr>
        <p:spPr bwMode="auto">
          <a:xfrm>
            <a:off x="2178050" y="5394326"/>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199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5650" y="2852738"/>
            <a:ext cx="79629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134909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5DFF00-ABD0-4E82-9278-50793A4D9C25}" type="slidenum">
              <a:rPr lang="en-US" altLang="en-US" sz="1400"/>
              <a:pPr>
                <a:spcBef>
                  <a:spcPct val="0"/>
                </a:spcBef>
                <a:buClrTx/>
                <a:buSzTx/>
                <a:buFontTx/>
                <a:buNone/>
              </a:pPr>
              <a:t>46</a:t>
            </a:fld>
            <a:endParaRPr lang="en-US" altLang="en-US" sz="1400"/>
          </a:p>
        </p:txBody>
      </p:sp>
      <p:sp>
        <p:nvSpPr>
          <p:cNvPr id="77827" name="Rectangle 2"/>
          <p:cNvSpPr>
            <a:spLocks noGrp="1" noChangeArrowheads="1"/>
          </p:cNvSpPr>
          <p:nvPr>
            <p:ph type="title"/>
          </p:nvPr>
        </p:nvSpPr>
        <p:spPr>
          <a:xfrm>
            <a:off x="2208212" y="0"/>
            <a:ext cx="7772400" cy="1428750"/>
          </a:xfrm>
        </p:spPr>
        <p:txBody>
          <a:bodyPr/>
          <a:lstStyle/>
          <a:p>
            <a:r>
              <a:rPr lang="en-US" altLang="en-US" smtClean="0"/>
              <a:t>Tower of Hanoi</a:t>
            </a:r>
            <a:endParaRPr lang="en-US" altLang="en-US" smtClean="0">
              <a:solidFill>
                <a:schemeClr val="tx1"/>
              </a:solidFill>
            </a:endParaRPr>
          </a:p>
        </p:txBody>
      </p:sp>
      <p:sp>
        <p:nvSpPr>
          <p:cNvPr id="77828" name="Rectangle 3"/>
          <p:cNvSpPr>
            <a:spLocks noGrp="1" noChangeArrowheads="1"/>
          </p:cNvSpPr>
          <p:nvPr>
            <p:ph type="body" idx="1"/>
          </p:nvPr>
        </p:nvSpPr>
        <p:spPr>
          <a:xfrm>
            <a:off x="1751012" y="1447800"/>
            <a:ext cx="8686800" cy="3962400"/>
          </a:xfrm>
        </p:spPr>
        <p:txBody>
          <a:bodyPr/>
          <a:lstStyle/>
          <a:p>
            <a:pPr>
              <a:buFont typeface="Wingdings" panose="05000000000000000000" pitchFamily="2" charset="2"/>
              <a:buChar char="§"/>
            </a:pPr>
            <a:r>
              <a:rPr lang="en-US" altLang="en-US" smtClean="0"/>
              <a:t>There are </a:t>
            </a:r>
            <a:r>
              <a:rPr lang="en-US" altLang="en-US" i="1" smtClean="0"/>
              <a:t>n</a:t>
            </a:r>
            <a:r>
              <a:rPr lang="en-US" altLang="en-US" smtClean="0"/>
              <a:t> disks labeled 1, 2, 3, . . ., </a:t>
            </a:r>
            <a:r>
              <a:rPr lang="en-US" altLang="en-US" i="1" smtClean="0"/>
              <a:t>n</a:t>
            </a:r>
            <a:r>
              <a:rPr lang="en-US" altLang="en-US" smtClean="0"/>
              <a:t>, and three towers labeled A, B, and C.</a:t>
            </a:r>
          </a:p>
          <a:p>
            <a:pPr>
              <a:buFont typeface="Wingdings" panose="05000000000000000000" pitchFamily="2" charset="2"/>
              <a:buChar char="§"/>
            </a:pPr>
            <a:r>
              <a:rPr lang="en-US" altLang="en-US" smtClean="0"/>
              <a:t>No disk can be on top of a smaller disk at any time.</a:t>
            </a:r>
          </a:p>
          <a:p>
            <a:pPr>
              <a:buFont typeface="Wingdings" panose="05000000000000000000" pitchFamily="2" charset="2"/>
              <a:buChar char="§"/>
            </a:pPr>
            <a:r>
              <a:rPr lang="en-US" altLang="en-US" smtClean="0"/>
              <a:t>All the disks are initially placed on tower A.</a:t>
            </a:r>
          </a:p>
          <a:p>
            <a:pPr>
              <a:buFont typeface="Wingdings" panose="05000000000000000000" pitchFamily="2" charset="2"/>
              <a:buChar char="§"/>
            </a:pPr>
            <a:r>
              <a:rPr lang="en-US" altLang="en-US" smtClean="0"/>
              <a:t>Only one disk can be moved at a time, and it must be the top disk on the tower.</a:t>
            </a:r>
          </a:p>
        </p:txBody>
      </p:sp>
      <p:sp>
        <p:nvSpPr>
          <p:cNvPr id="2" name="TextBox 1"/>
          <p:cNvSpPr txBox="1"/>
          <p:nvPr/>
        </p:nvSpPr>
        <p:spPr>
          <a:xfrm>
            <a:off x="2062163" y="5265739"/>
            <a:ext cx="777716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US" altLang="en-US" dirty="0">
                <a:hlinkClick r:id="rId3"/>
              </a:rPr>
              <a:t>https://www.youtube.com/watch?v=34oWQu9RDo0</a:t>
            </a:r>
            <a:r>
              <a:rPr lang="en-US" altLang="en-US" dirty="0"/>
              <a:t> .31sec</a:t>
            </a:r>
          </a:p>
          <a:p>
            <a:pPr>
              <a:defRPr/>
            </a:pPr>
            <a:r>
              <a:rPr lang="en-US" altLang="en-US" dirty="0">
                <a:hlinkClick r:id="rId4"/>
              </a:rPr>
              <a:t>https://www.youtube.com/watch?v=pe3G-xiXIVQ</a:t>
            </a:r>
            <a:r>
              <a:rPr lang="en-US" altLang="en-US" dirty="0"/>
              <a:t> 4:58 </a:t>
            </a:r>
            <a:endParaRPr lang="en-US" dirty="0"/>
          </a:p>
        </p:txBody>
      </p:sp>
      <p:sp>
        <p:nvSpPr>
          <p:cNvPr id="4" name="Rectangle 3"/>
          <p:cNvSpPr/>
          <p:nvPr/>
        </p:nvSpPr>
        <p:spPr>
          <a:xfrm>
            <a:off x="1917700" y="6096000"/>
            <a:ext cx="45720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en-US" sz="1400" dirty="0">
                <a:hlinkClick r:id="rId5"/>
              </a:rPr>
              <a:t>https://www.youtube.com/watch?v=q6RicK1FCUs</a:t>
            </a:r>
            <a:r>
              <a:rPr lang="en-US" sz="1400" dirty="0"/>
              <a:t> 9:13</a:t>
            </a:r>
          </a:p>
        </p:txBody>
      </p:sp>
    </p:spTree>
    <p:extLst>
      <p:ext uri="{BB962C8B-B14F-4D97-AF65-F5344CB8AC3E}">
        <p14:creationId xmlns:p14="http://schemas.microsoft.com/office/powerpoint/2010/main" val="2836159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06AD0B-FCBF-48E5-B30D-FED709B3C700}" type="slidenum">
              <a:rPr lang="en-US" altLang="en-US" sz="1400"/>
              <a:pPr>
                <a:spcBef>
                  <a:spcPct val="0"/>
                </a:spcBef>
                <a:buClrTx/>
                <a:buSzTx/>
                <a:buFontTx/>
                <a:buNone/>
              </a:pPr>
              <a:t>47</a:t>
            </a:fld>
            <a:endParaRPr lang="en-US" altLang="en-US" sz="1400"/>
          </a:p>
        </p:txBody>
      </p:sp>
      <p:sp>
        <p:nvSpPr>
          <p:cNvPr id="79875" name="Rectangle 2"/>
          <p:cNvSpPr>
            <a:spLocks noGrp="1" noChangeArrowheads="1"/>
          </p:cNvSpPr>
          <p:nvPr>
            <p:ph type="title"/>
          </p:nvPr>
        </p:nvSpPr>
        <p:spPr>
          <a:xfrm>
            <a:off x="1522413" y="1"/>
            <a:ext cx="7524327" cy="544513"/>
          </a:xfrm>
        </p:spPr>
        <p:txBody>
          <a:bodyPr>
            <a:normAutofit fontScale="90000"/>
          </a:bodyPr>
          <a:lstStyle/>
          <a:p>
            <a:r>
              <a:rPr lang="en-US" altLang="en-US" dirty="0"/>
              <a:t>Tower of Hanoi, cont.</a:t>
            </a:r>
            <a:endParaRPr lang="en-US" altLang="en-US" dirty="0">
              <a:solidFill>
                <a:schemeClr val="tx1"/>
              </a:solidFill>
            </a:endParaRPr>
          </a:p>
        </p:txBody>
      </p:sp>
      <p:sp>
        <p:nvSpPr>
          <p:cNvPr id="79876" name="Rectangle 8"/>
          <p:cNvSpPr>
            <a:spLocks noChangeArrowheads="1"/>
          </p:cNvSpPr>
          <p:nvPr/>
        </p:nvSpPr>
        <p:spPr bwMode="auto">
          <a:xfrm>
            <a:off x="2921000" y="457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7" name="Rectangle 10"/>
          <p:cNvSpPr>
            <a:spLocks noChangeArrowheads="1"/>
          </p:cNvSpPr>
          <p:nvPr/>
        </p:nvSpPr>
        <p:spPr bwMode="auto">
          <a:xfrm>
            <a:off x="1522413" y="313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7987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437" y="481013"/>
            <a:ext cx="6604000" cy="592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07031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B2F93F-AFFC-4636-92AE-7F9EAFCF3318}" type="slidenum">
              <a:rPr lang="en-US" altLang="en-US" sz="1400"/>
              <a:pPr>
                <a:spcBef>
                  <a:spcPct val="0"/>
                </a:spcBef>
                <a:buClrTx/>
                <a:buSzTx/>
                <a:buFontTx/>
                <a:buNone/>
              </a:pPr>
              <a:t>48</a:t>
            </a:fld>
            <a:endParaRPr lang="en-US" altLang="en-US" sz="1400"/>
          </a:p>
        </p:txBody>
      </p:sp>
      <p:sp>
        <p:nvSpPr>
          <p:cNvPr id="81923" name="Rectangle 2"/>
          <p:cNvSpPr>
            <a:spLocks noGrp="1" noChangeArrowheads="1"/>
          </p:cNvSpPr>
          <p:nvPr>
            <p:ph type="title"/>
          </p:nvPr>
        </p:nvSpPr>
        <p:spPr>
          <a:xfrm>
            <a:off x="2206625" y="152401"/>
            <a:ext cx="7772400" cy="468313"/>
          </a:xfrm>
        </p:spPr>
        <p:txBody>
          <a:bodyPr>
            <a:normAutofit fontScale="90000"/>
          </a:bodyPr>
          <a:lstStyle/>
          <a:p>
            <a:r>
              <a:rPr lang="en-US" altLang="en-US"/>
              <a:t>Solution to Tower of Hanoi</a:t>
            </a:r>
            <a:endParaRPr lang="en-US" altLang="en-US">
              <a:solidFill>
                <a:schemeClr val="tx1"/>
              </a:solidFill>
            </a:endParaRPr>
          </a:p>
        </p:txBody>
      </p:sp>
      <p:sp>
        <p:nvSpPr>
          <p:cNvPr id="81924" name="Rectangle 7"/>
          <p:cNvSpPr>
            <a:spLocks noChangeArrowheads="1"/>
          </p:cNvSpPr>
          <p:nvPr/>
        </p:nvSpPr>
        <p:spPr bwMode="auto">
          <a:xfrm>
            <a:off x="1522413" y="12820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25" name="Rectangle 9"/>
          <p:cNvSpPr>
            <a:spLocks noGrp="1" noChangeArrowheads="1"/>
          </p:cNvSpPr>
          <p:nvPr>
            <p:ph type="body" idx="1"/>
          </p:nvPr>
        </p:nvSpPr>
        <p:spPr>
          <a:xfrm>
            <a:off x="1665288" y="728663"/>
            <a:ext cx="9001125" cy="684212"/>
          </a:xfrm>
          <a:noFill/>
        </p:spPr>
        <p:txBody>
          <a:bodyPr>
            <a:normAutofit lnSpcReduction="10000"/>
          </a:bodyPr>
          <a:lstStyle/>
          <a:p>
            <a:pPr marL="0" indent="0">
              <a:buNone/>
            </a:pPr>
            <a:r>
              <a:rPr lang="en-US" altLang="en-US"/>
              <a:t>The Tower of Hanoi problem can be decomposed into three subproblems.</a:t>
            </a:r>
          </a:p>
        </p:txBody>
      </p:sp>
      <p:pic>
        <p:nvPicPr>
          <p:cNvPr id="8192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6" y="1268413"/>
            <a:ext cx="7196137" cy="497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36691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3A9D35-EA78-4E01-B3DE-6773100B8B7C}" type="slidenum">
              <a:rPr lang="en-US" altLang="en-US" sz="1400"/>
              <a:pPr>
                <a:spcBef>
                  <a:spcPct val="0"/>
                </a:spcBef>
                <a:buClrTx/>
                <a:buSzTx/>
                <a:buFontTx/>
                <a:buNone/>
              </a:pPr>
              <a:t>49</a:t>
            </a:fld>
            <a:endParaRPr lang="en-US" altLang="en-US" sz="1400"/>
          </a:p>
        </p:txBody>
      </p:sp>
      <p:sp>
        <p:nvSpPr>
          <p:cNvPr id="83971" name="Rectangle 2"/>
          <p:cNvSpPr>
            <a:spLocks noGrp="1" noChangeArrowheads="1"/>
          </p:cNvSpPr>
          <p:nvPr>
            <p:ph type="title"/>
          </p:nvPr>
        </p:nvSpPr>
        <p:spPr>
          <a:xfrm>
            <a:off x="2208213" y="1"/>
            <a:ext cx="1546225" cy="1808163"/>
          </a:xfrm>
        </p:spPr>
        <p:txBody>
          <a:bodyPr/>
          <a:lstStyle/>
          <a:p>
            <a:r>
              <a:rPr lang="en-US" altLang="en-US" sz="2000">
                <a:solidFill>
                  <a:srgbClr val="FF0000"/>
                </a:solidFill>
              </a:rPr>
              <a:t>Solution to Tower of Hanoi</a:t>
            </a:r>
          </a:p>
        </p:txBody>
      </p:sp>
      <p:sp>
        <p:nvSpPr>
          <p:cNvPr id="43012" name="Rectangle 3"/>
          <p:cNvSpPr>
            <a:spLocks noGrp="1" noChangeArrowheads="1"/>
          </p:cNvSpPr>
          <p:nvPr>
            <p:ph type="body" idx="1"/>
          </p:nvPr>
        </p:nvSpPr>
        <p:spPr>
          <a:xfrm>
            <a:off x="1379538" y="2028825"/>
            <a:ext cx="3203575" cy="3233738"/>
          </a:xfrm>
        </p:spPr>
        <p:txBody>
          <a:bodyPr>
            <a:normAutofit fontScale="92500" lnSpcReduction="10000"/>
          </a:bodyPr>
          <a:lstStyle/>
          <a:p>
            <a:pPr>
              <a:lnSpc>
                <a:spcPct val="80000"/>
              </a:lnSpc>
              <a:buFont typeface="Wingdings" panose="05000000000000000000" pitchFamily="2" charset="2"/>
              <a:buChar char="q"/>
              <a:defRPr/>
            </a:pPr>
            <a:r>
              <a:rPr lang="en-US" altLang="en-US" sz="2000" dirty="0"/>
              <a:t>Move the first </a:t>
            </a:r>
            <a:r>
              <a:rPr lang="en-US" altLang="en-US" sz="2000" u="sng" dirty="0"/>
              <a:t>n - 1</a:t>
            </a:r>
            <a:r>
              <a:rPr lang="en-US" altLang="en-US" sz="2000" dirty="0"/>
              <a:t> disks from A to C with the assistance of tower B.</a:t>
            </a:r>
          </a:p>
          <a:p>
            <a:pPr>
              <a:lnSpc>
                <a:spcPct val="80000"/>
              </a:lnSpc>
              <a:buFont typeface="Wingdings" panose="05000000000000000000" pitchFamily="2" charset="2"/>
              <a:buChar char="q"/>
              <a:defRPr/>
            </a:pPr>
            <a:endParaRPr lang="en-US" altLang="en-US" sz="2000" dirty="0"/>
          </a:p>
          <a:p>
            <a:pPr>
              <a:lnSpc>
                <a:spcPct val="80000"/>
              </a:lnSpc>
              <a:buFont typeface="Wingdings" panose="05000000000000000000" pitchFamily="2" charset="2"/>
              <a:buChar char="q"/>
              <a:defRPr/>
            </a:pPr>
            <a:r>
              <a:rPr lang="en-US" altLang="en-US" sz="2000" dirty="0"/>
              <a:t>Move disk </a:t>
            </a:r>
            <a:r>
              <a:rPr lang="en-US" altLang="en-US" sz="2000" u="sng" dirty="0"/>
              <a:t>n</a:t>
            </a:r>
            <a:r>
              <a:rPr lang="en-US" altLang="en-US" sz="2000" dirty="0"/>
              <a:t> from A to B.</a:t>
            </a:r>
          </a:p>
          <a:p>
            <a:pPr marL="0" indent="0">
              <a:lnSpc>
                <a:spcPct val="80000"/>
              </a:lnSpc>
              <a:buNone/>
              <a:defRPr/>
            </a:pPr>
            <a:endParaRPr lang="en-US" altLang="en-US" sz="2000" dirty="0"/>
          </a:p>
          <a:p>
            <a:pPr>
              <a:lnSpc>
                <a:spcPct val="80000"/>
              </a:lnSpc>
              <a:buFont typeface="Wingdings" panose="05000000000000000000" pitchFamily="2" charset="2"/>
              <a:buChar char="q"/>
              <a:defRPr/>
            </a:pPr>
            <a:r>
              <a:rPr lang="en-US" altLang="en-US" sz="2000" dirty="0"/>
              <a:t>Move </a:t>
            </a:r>
            <a:r>
              <a:rPr lang="en-US" altLang="en-US" sz="2000" u="sng" dirty="0"/>
              <a:t>n - 1</a:t>
            </a:r>
            <a:r>
              <a:rPr lang="en-US" altLang="en-US" sz="2000" dirty="0"/>
              <a:t> disks from C to B with the assistance of tower A</a:t>
            </a:r>
            <a:r>
              <a:rPr lang="en-US" altLang="en-US" dirty="0"/>
              <a:t>.</a:t>
            </a:r>
          </a:p>
        </p:txBody>
      </p:sp>
      <p:sp>
        <p:nvSpPr>
          <p:cNvPr id="351236" name="AutoShape 4">
            <a:hlinkClick r:id="" action="ppaction://noaction" highlightClick="1"/>
          </p:cNvPr>
          <p:cNvSpPr>
            <a:spLocks noChangeArrowheads="1"/>
          </p:cNvSpPr>
          <p:nvPr/>
        </p:nvSpPr>
        <p:spPr bwMode="auto">
          <a:xfrm>
            <a:off x="1582738" y="5481638"/>
            <a:ext cx="2640013"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TowerOfHanoi</a:t>
            </a:r>
            <a:endParaRPr lang="en-US" altLang="en-US">
              <a:solidFill>
                <a:schemeClr val="accent1"/>
              </a:solidFill>
            </a:endParaRPr>
          </a:p>
        </p:txBody>
      </p:sp>
      <p:sp>
        <p:nvSpPr>
          <p:cNvPr id="83974" name="Rectangle 6"/>
          <p:cNvSpPr>
            <a:spLocks noChangeArrowheads="1"/>
          </p:cNvSpPr>
          <p:nvPr/>
        </p:nvSpPr>
        <p:spPr bwMode="auto">
          <a:xfrm>
            <a:off x="1522413" y="12820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5" name="Rectangle 1"/>
          <p:cNvSpPr>
            <a:spLocks noChangeArrowheads="1"/>
          </p:cNvSpPr>
          <p:nvPr/>
        </p:nvSpPr>
        <p:spPr bwMode="auto">
          <a:xfrm>
            <a:off x="4303712" y="250825"/>
            <a:ext cx="6254750" cy="655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941EDF"/>
                </a:solidFill>
                <a:latin typeface="Courier New" panose="02070309020205020404" pitchFamily="49" charset="0"/>
              </a:rPr>
              <a:t>import</a:t>
            </a:r>
            <a:r>
              <a:rPr lang="en-US" altLang="en-US" sz="1400">
                <a:solidFill>
                  <a:srgbClr val="000000"/>
                </a:solidFill>
                <a:latin typeface="Courier New" panose="02070309020205020404" pitchFamily="49" charset="0"/>
              </a:rPr>
              <a:t> java.util.Scanner;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r>
            <a:br>
              <a:rPr lang="en-US" altLang="en-US" sz="1400">
                <a:solidFill>
                  <a:srgbClr val="000000"/>
                </a:solidFill>
                <a:latin typeface="Courier New" panose="02070309020205020404" pitchFamily="49" charset="0"/>
              </a:rPr>
            </a:br>
            <a:r>
              <a:rPr lang="en-US" altLang="en-US" sz="1400">
                <a:solidFill>
                  <a:srgbClr val="941EDF"/>
                </a:solidFill>
                <a:latin typeface="Courier New" panose="02070309020205020404" pitchFamily="49" charset="0"/>
              </a:rPr>
              <a:t>public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class</a:t>
            </a:r>
            <a:r>
              <a:rPr lang="en-US" altLang="en-US" sz="1400">
                <a:solidFill>
                  <a:srgbClr val="000000"/>
                </a:solidFill>
                <a:latin typeface="Courier New" panose="02070309020205020404" pitchFamily="49" charset="0"/>
              </a:rPr>
              <a:t> TowerOfHanoi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FA6400"/>
                </a:solidFill>
                <a:latin typeface="Courier New" panose="02070309020205020404" pitchFamily="49" charset="0"/>
              </a:rPr>
              <a:t>/** Main method */</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public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static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void</a:t>
            </a:r>
            <a:r>
              <a:rPr lang="en-US" altLang="en-US" sz="1400">
                <a:solidFill>
                  <a:srgbClr val="000000"/>
                </a:solidFill>
                <a:latin typeface="Courier New" panose="02070309020205020404" pitchFamily="49" charset="0"/>
              </a:rPr>
              <a:t> main(String[] args)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FA6400"/>
                </a:solidFill>
                <a:latin typeface="Courier New" panose="02070309020205020404" pitchFamily="49" charset="0"/>
              </a:rPr>
              <a:t>// Create a Scanner</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Scanner input = </a:t>
            </a:r>
            <a:r>
              <a:rPr lang="en-US" altLang="en-US" sz="1400">
                <a:solidFill>
                  <a:srgbClr val="941EDF"/>
                </a:solidFill>
                <a:latin typeface="Courier New" panose="02070309020205020404" pitchFamily="49" charset="0"/>
              </a:rPr>
              <a:t>new</a:t>
            </a:r>
            <a:r>
              <a:rPr lang="en-US" altLang="en-US" sz="1400">
                <a:solidFill>
                  <a:srgbClr val="000000"/>
                </a:solidFill>
                <a:latin typeface="Courier New" panose="02070309020205020404" pitchFamily="49" charset="0"/>
              </a:rPr>
              <a:t> Scanner(System.in);</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System.out.print(</a:t>
            </a:r>
            <a:r>
              <a:rPr lang="en-US" altLang="en-US" sz="1400">
                <a:solidFill>
                  <a:srgbClr val="00CB00"/>
                </a:solidFill>
                <a:latin typeface="Courier New" panose="02070309020205020404" pitchFamily="49" charset="0"/>
              </a:rPr>
              <a:t>"Enter number of disks: "</a:t>
            </a:r>
            <a:r>
              <a:rPr lang="en-US" altLang="en-US" sz="1400">
                <a:solidFill>
                  <a:srgbClr val="000000"/>
                </a:solidFill>
                <a:latin typeface="Courier New" panose="02070309020205020404" pitchFamily="49" charset="0"/>
              </a:rPr>
              <a:t>);</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int</a:t>
            </a:r>
            <a:r>
              <a:rPr lang="en-US" altLang="en-US" sz="1400">
                <a:solidFill>
                  <a:srgbClr val="000000"/>
                </a:solidFill>
                <a:latin typeface="Courier New" panose="02070309020205020404" pitchFamily="49" charset="0"/>
              </a:rPr>
              <a:t> n = input.nextInt();</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FA6400"/>
                </a:solidFill>
                <a:latin typeface="Courier New" panose="02070309020205020404" pitchFamily="49" charset="0"/>
              </a:rPr>
              <a:t>// Find the solution recursively</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System.out.println(</a:t>
            </a:r>
            <a:r>
              <a:rPr lang="en-US" altLang="en-US" sz="1400">
                <a:solidFill>
                  <a:srgbClr val="00CB00"/>
                </a:solidFill>
                <a:latin typeface="Courier New" panose="02070309020205020404" pitchFamily="49" charset="0"/>
              </a:rPr>
              <a:t>"The moves are:"</a:t>
            </a:r>
            <a:r>
              <a:rPr lang="en-US" altLang="en-US" sz="1400">
                <a:solidFill>
                  <a:srgbClr val="000000"/>
                </a:solidFill>
                <a:latin typeface="Courier New" panose="02070309020205020404" pitchFamily="49" charset="0"/>
              </a:rPr>
              <a:t>);</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moveDisks(n, </a:t>
            </a:r>
            <a:r>
              <a:rPr lang="en-US" altLang="en-US" sz="1400">
                <a:solidFill>
                  <a:srgbClr val="00CB00"/>
                </a:solidFill>
                <a:latin typeface="Courier New" panose="02070309020205020404" pitchFamily="49" charset="0"/>
              </a:rPr>
              <a:t>'A'</a:t>
            </a:r>
            <a:r>
              <a:rPr lang="en-US" altLang="en-US" sz="1400">
                <a:solidFill>
                  <a:srgbClr val="000000"/>
                </a:solidFill>
                <a:latin typeface="Courier New" panose="02070309020205020404" pitchFamily="49" charset="0"/>
              </a:rPr>
              <a:t>, </a:t>
            </a:r>
            <a:r>
              <a:rPr lang="en-US" altLang="en-US" sz="1400">
                <a:solidFill>
                  <a:srgbClr val="00CB00"/>
                </a:solidFill>
                <a:latin typeface="Courier New" panose="02070309020205020404" pitchFamily="49" charset="0"/>
              </a:rPr>
              <a:t>'B'</a:t>
            </a:r>
            <a:r>
              <a:rPr lang="en-US" altLang="en-US" sz="1400">
                <a:solidFill>
                  <a:srgbClr val="000000"/>
                </a:solidFill>
                <a:latin typeface="Courier New" panose="02070309020205020404" pitchFamily="49" charset="0"/>
              </a:rPr>
              <a:t>, </a:t>
            </a:r>
            <a:r>
              <a:rPr lang="en-US" altLang="en-US" sz="1400">
                <a:solidFill>
                  <a:srgbClr val="00CB00"/>
                </a:solidFill>
                <a:latin typeface="Courier New" panose="02070309020205020404" pitchFamily="49" charset="0"/>
              </a:rPr>
              <a:t>'C'</a:t>
            </a:r>
            <a:r>
              <a:rPr lang="en-US" altLang="en-US" sz="1400">
                <a:solidFill>
                  <a:srgbClr val="000000"/>
                </a:solidFill>
                <a:latin typeface="Courier New" panose="02070309020205020404" pitchFamily="49" charset="0"/>
              </a:rPr>
              <a:t>);</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FA6400"/>
                </a:solidFill>
                <a:latin typeface="Courier New" panose="02070309020205020404" pitchFamily="49" charset="0"/>
              </a:rPr>
              <a:t>/** The method for finding the solution to move n disks</a:t>
            </a:r>
            <a:br>
              <a:rPr lang="en-US" altLang="en-US" sz="1400">
                <a:solidFill>
                  <a:srgbClr val="FA6400"/>
                </a:solidFill>
                <a:latin typeface="Courier New" panose="02070309020205020404" pitchFamily="49" charset="0"/>
              </a:rPr>
            </a:br>
            <a:r>
              <a:rPr lang="en-US" altLang="en-US" sz="1400">
                <a:solidFill>
                  <a:srgbClr val="FA6400"/>
                </a:solidFill>
                <a:latin typeface="Courier New" panose="02070309020205020404" pitchFamily="49" charset="0"/>
              </a:rPr>
              <a:t>      from fromTower to toTower with auxTower */</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public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static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void</a:t>
            </a:r>
            <a:r>
              <a:rPr lang="en-US" altLang="en-US" sz="1400">
                <a:solidFill>
                  <a:srgbClr val="000000"/>
                </a:solidFill>
                <a:latin typeface="Courier New" panose="02070309020205020404" pitchFamily="49" charset="0"/>
              </a:rPr>
              <a:t> moveDisks(</a:t>
            </a:r>
            <a:r>
              <a:rPr lang="en-US" altLang="en-US" sz="1400">
                <a:solidFill>
                  <a:srgbClr val="941EDF"/>
                </a:solidFill>
                <a:latin typeface="Courier New" panose="02070309020205020404" pitchFamily="49" charset="0"/>
              </a:rPr>
              <a:t>int</a:t>
            </a:r>
            <a:r>
              <a:rPr lang="en-US" altLang="en-US" sz="1400">
                <a:solidFill>
                  <a:srgbClr val="000000"/>
                </a:solidFill>
                <a:latin typeface="Courier New" panose="02070309020205020404" pitchFamily="49" charset="0"/>
              </a:rPr>
              <a:t> n, </a:t>
            </a:r>
            <a:r>
              <a:rPr lang="en-US" altLang="en-US" sz="1400">
                <a:solidFill>
                  <a:srgbClr val="941EDF"/>
                </a:solidFill>
                <a:latin typeface="Courier New" panose="02070309020205020404" pitchFamily="49" charset="0"/>
              </a:rPr>
              <a:t>char</a:t>
            </a:r>
            <a:r>
              <a:rPr lang="en-US" altLang="en-US" sz="1400">
                <a:solidFill>
                  <a:srgbClr val="000000"/>
                </a:solidFill>
                <a:latin typeface="Courier New" panose="02070309020205020404" pitchFamily="49" charset="0"/>
              </a:rPr>
              <a:t> fromTower,</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char</a:t>
            </a:r>
            <a:r>
              <a:rPr lang="en-US" altLang="en-US" sz="1400">
                <a:solidFill>
                  <a:srgbClr val="000000"/>
                </a:solidFill>
                <a:latin typeface="Courier New" panose="02070309020205020404" pitchFamily="49" charset="0"/>
              </a:rPr>
              <a:t> toTower, </a:t>
            </a:r>
            <a:r>
              <a:rPr lang="en-US" altLang="en-US" sz="1400">
                <a:solidFill>
                  <a:srgbClr val="941EDF"/>
                </a:solidFill>
                <a:latin typeface="Courier New" panose="02070309020205020404" pitchFamily="49" charset="0"/>
              </a:rPr>
              <a:t>char</a:t>
            </a:r>
            <a:r>
              <a:rPr lang="en-US" altLang="en-US" sz="1400">
                <a:solidFill>
                  <a:srgbClr val="000000"/>
                </a:solidFill>
                <a:latin typeface="Courier New" panose="02070309020205020404" pitchFamily="49" charset="0"/>
              </a:rPr>
              <a:t> auxTower)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if</a:t>
            </a:r>
            <a:r>
              <a:rPr lang="en-US" altLang="en-US" sz="1400">
                <a:solidFill>
                  <a:srgbClr val="000000"/>
                </a:solidFill>
                <a:latin typeface="Courier New" panose="02070309020205020404" pitchFamily="49" charset="0"/>
              </a:rPr>
              <a:t> (n == 1) </a:t>
            </a:r>
            <a:r>
              <a:rPr lang="en-US" altLang="en-US" sz="1400">
                <a:solidFill>
                  <a:srgbClr val="FA6400"/>
                </a:solidFill>
                <a:latin typeface="Courier New" panose="02070309020205020404" pitchFamily="49" charset="0"/>
              </a:rPr>
              <a:t>// Stopping condition</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System.out.println(</a:t>
            </a:r>
            <a:r>
              <a:rPr lang="en-US" altLang="en-US" sz="1400">
                <a:solidFill>
                  <a:srgbClr val="00CB00"/>
                </a:solidFill>
                <a:latin typeface="Courier New" panose="02070309020205020404" pitchFamily="49" charset="0"/>
              </a:rPr>
              <a:t>"Move disk "</a:t>
            </a:r>
            <a:r>
              <a:rPr lang="en-US" altLang="en-US" sz="1400">
                <a:solidFill>
                  <a:srgbClr val="000000"/>
                </a:solidFill>
                <a:latin typeface="Courier New" panose="02070309020205020404" pitchFamily="49" charset="0"/>
              </a:rPr>
              <a:t> + n + </a:t>
            </a:r>
            <a:r>
              <a:rPr lang="en-US" altLang="en-US" sz="1400">
                <a:solidFill>
                  <a:srgbClr val="00CB00"/>
                </a:solidFill>
                <a:latin typeface="Courier New" panose="02070309020205020404" pitchFamily="49" charset="0"/>
              </a:rPr>
              <a:t>" from "</a:t>
            </a:r>
            <a:r>
              <a:rPr lang="en-US" altLang="en-US" sz="1400">
                <a:solidFill>
                  <a:srgbClr val="000000"/>
                </a:solidFill>
                <a:latin typeface="Courier New" panose="02070309020205020404" pitchFamily="49" charset="0"/>
              </a:rPr>
              <a:t>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fromTower + </a:t>
            </a:r>
            <a:r>
              <a:rPr lang="en-US" altLang="en-US" sz="1400">
                <a:solidFill>
                  <a:srgbClr val="00CB00"/>
                </a:solidFill>
                <a:latin typeface="Courier New" panose="02070309020205020404" pitchFamily="49" charset="0"/>
              </a:rPr>
              <a:t>" to "</a:t>
            </a:r>
            <a:r>
              <a:rPr lang="en-US" altLang="en-US" sz="1400">
                <a:solidFill>
                  <a:srgbClr val="000000"/>
                </a:solidFill>
                <a:latin typeface="Courier New" panose="02070309020205020404" pitchFamily="49" charset="0"/>
              </a:rPr>
              <a:t> + toTower);</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else</a:t>
            </a:r>
            <a:r>
              <a:rPr lang="en-US" altLang="en-US" sz="1400">
                <a:solidFill>
                  <a:srgbClr val="000000"/>
                </a:solidFill>
                <a:latin typeface="Courier New" panose="02070309020205020404" pitchFamily="49" charset="0"/>
              </a:rPr>
              <a:t>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moveDisks(n - 1, fromTower, auxTower, toTower);</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System.out.println(</a:t>
            </a:r>
            <a:r>
              <a:rPr lang="en-US" altLang="en-US" sz="1400">
                <a:solidFill>
                  <a:srgbClr val="00CB00"/>
                </a:solidFill>
                <a:latin typeface="Courier New" panose="02070309020205020404" pitchFamily="49" charset="0"/>
              </a:rPr>
              <a:t>"Move disk "</a:t>
            </a:r>
            <a:r>
              <a:rPr lang="en-US" altLang="en-US" sz="1400">
                <a:solidFill>
                  <a:srgbClr val="000000"/>
                </a:solidFill>
                <a:latin typeface="Courier New" panose="02070309020205020404" pitchFamily="49" charset="0"/>
              </a:rPr>
              <a:t> + n + </a:t>
            </a:r>
            <a:r>
              <a:rPr lang="en-US" altLang="en-US" sz="1400">
                <a:solidFill>
                  <a:srgbClr val="00CB00"/>
                </a:solidFill>
                <a:latin typeface="Courier New" panose="02070309020205020404" pitchFamily="49" charset="0"/>
              </a:rPr>
              <a:t>" from "</a:t>
            </a:r>
            <a:r>
              <a:rPr lang="en-US" altLang="en-US" sz="1400">
                <a:solidFill>
                  <a:srgbClr val="000000"/>
                </a:solidFill>
                <a:latin typeface="Courier New" panose="02070309020205020404" pitchFamily="49" charset="0"/>
              </a:rPr>
              <a:t>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fromTower + </a:t>
            </a:r>
            <a:r>
              <a:rPr lang="en-US" altLang="en-US" sz="1400">
                <a:solidFill>
                  <a:srgbClr val="00CB00"/>
                </a:solidFill>
                <a:latin typeface="Courier New" panose="02070309020205020404" pitchFamily="49" charset="0"/>
              </a:rPr>
              <a:t>" to "</a:t>
            </a:r>
            <a:r>
              <a:rPr lang="en-US" altLang="en-US" sz="1400">
                <a:solidFill>
                  <a:srgbClr val="000000"/>
                </a:solidFill>
                <a:latin typeface="Courier New" panose="02070309020205020404" pitchFamily="49" charset="0"/>
              </a:rPr>
              <a:t> + toTower);</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moveDisks(n - 1, auxTower, toTower, fromTower);</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a:t>
            </a:r>
            <a:endParaRPr lang="en-US" altLang="en-US" sz="1400"/>
          </a:p>
        </p:txBody>
      </p:sp>
    </p:spTree>
    <p:extLst>
      <p:ext uri="{BB962C8B-B14F-4D97-AF65-F5344CB8AC3E}">
        <p14:creationId xmlns:p14="http://schemas.microsoft.com/office/powerpoint/2010/main" val="170189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Recursion</a:t>
            </a:r>
          </a:p>
        </p:txBody>
      </p:sp>
      <p:sp>
        <p:nvSpPr>
          <p:cNvPr id="9219" name="Content Placeholder 2"/>
          <p:cNvSpPr>
            <a:spLocks noGrp="1"/>
          </p:cNvSpPr>
          <p:nvPr>
            <p:ph idx="1"/>
          </p:nvPr>
        </p:nvSpPr>
        <p:spPr/>
        <p:txBody>
          <a:bodyPr/>
          <a:lstStyle/>
          <a:p>
            <a:r>
              <a:rPr lang="en-US" altLang="en-US" b="1" smtClean="0"/>
              <a:t>Recursion</a:t>
            </a:r>
            <a:r>
              <a:rPr lang="en-US" altLang="en-US" smtClean="0"/>
              <a:t> is a basic programming technique you can use in </a:t>
            </a:r>
            <a:r>
              <a:rPr lang="en-US" altLang="en-US" b="1" smtClean="0"/>
              <a:t>Java</a:t>
            </a:r>
            <a:r>
              <a:rPr lang="en-US" altLang="en-US" smtClean="0"/>
              <a:t>, in which a </a:t>
            </a:r>
            <a:r>
              <a:rPr lang="en-US" altLang="en-US" b="1" u="sng" smtClean="0">
                <a:solidFill>
                  <a:srgbClr val="FF0000"/>
                </a:solidFill>
              </a:rPr>
              <a:t>method calls itself to solve some problem</a:t>
            </a:r>
            <a:r>
              <a:rPr lang="en-US" altLang="en-US" smtClean="0"/>
              <a:t>. A method that uses this technique is </a:t>
            </a:r>
            <a:r>
              <a:rPr lang="en-US" altLang="en-US" b="1" smtClean="0"/>
              <a:t>recursive</a:t>
            </a:r>
            <a:r>
              <a:rPr lang="en-US" altLang="en-US" smtClean="0"/>
              <a:t>. Many programming problems can be solved only by </a:t>
            </a:r>
            <a:r>
              <a:rPr lang="en-US" altLang="en-US" b="1" smtClean="0"/>
              <a:t>recursion</a:t>
            </a:r>
            <a:r>
              <a:rPr lang="en-US" altLang="en-US" smtClean="0"/>
              <a:t>, and some problems that can be solved by other techniques are better solved by </a:t>
            </a:r>
            <a:r>
              <a:rPr lang="en-US" altLang="en-US" b="1" smtClean="0"/>
              <a:t>recursion</a:t>
            </a:r>
            <a:r>
              <a:rPr lang="en-US" altLang="en-US" smtClean="0"/>
              <a:t>.</a:t>
            </a:r>
          </a:p>
        </p:txBody>
      </p:sp>
      <p:sp>
        <p:nvSpPr>
          <p:cNvPr id="9220" name="Slide Number Placeholder 3"/>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7379CC-7256-4D3D-83BB-2FFE1C06C1A6}" type="slidenum">
              <a:rPr lang="en-US" altLang="en-US" sz="1400"/>
              <a:pPr/>
              <a:t>5</a:t>
            </a:fld>
            <a:endParaRPr lang="en-US" altLang="en-US" sz="1400"/>
          </a:p>
        </p:txBody>
      </p:sp>
    </p:spTree>
    <p:extLst>
      <p:ext uri="{BB962C8B-B14F-4D97-AF65-F5344CB8AC3E}">
        <p14:creationId xmlns:p14="http://schemas.microsoft.com/office/powerpoint/2010/main" val="3810860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Legend</a:t>
            </a:r>
            <a:endParaRPr lang="en-US" dirty="0"/>
          </a:p>
        </p:txBody>
      </p:sp>
      <p:sp>
        <p:nvSpPr>
          <p:cNvPr id="3" name="Content Placeholder 2"/>
          <p:cNvSpPr>
            <a:spLocks noGrp="1"/>
          </p:cNvSpPr>
          <p:nvPr>
            <p:ph idx="1"/>
          </p:nvPr>
        </p:nvSpPr>
        <p:spPr/>
        <p:txBody>
          <a:bodyPr>
            <a:noAutofit/>
          </a:bodyPr>
          <a:lstStyle/>
          <a:p>
            <a:r>
              <a:rPr lang="en-US" sz="3200" dirty="0"/>
              <a:t>Legend has it that a group of Eastern monks are the keepers of three towers on which sit 64 golden rings. Originally all 64 rings were stacked on one tower with each ring smaller than the one beneath. The monks are to move the rings from this first tower to the third tower one at a time but never moving a larger ring on top of a smaller one. Once the 64 rings have all been moved, the world will come to an end.</a:t>
            </a:r>
          </a:p>
        </p:txBody>
      </p:sp>
      <p:sp>
        <p:nvSpPr>
          <p:cNvPr id="4" name="Slide Number Placeholder 3"/>
          <p:cNvSpPr>
            <a:spLocks noGrp="1"/>
          </p:cNvSpPr>
          <p:nvPr>
            <p:ph type="sldNum" sz="quarter" idx="12"/>
          </p:nvPr>
        </p:nvSpPr>
        <p:spPr/>
        <p:txBody>
          <a:bodyPr/>
          <a:lstStyle/>
          <a:p>
            <a:fld id="{F36C87F6-986D-49E6-AF40-1B3A1EE8064D}" type="slidenum">
              <a:rPr lang="en-US" smtClean="0"/>
              <a:t>50</a:t>
            </a:fld>
            <a:endParaRPr lang="en-US"/>
          </a:p>
        </p:txBody>
      </p:sp>
    </p:spTree>
    <p:extLst>
      <p:ext uri="{BB962C8B-B14F-4D97-AF65-F5344CB8AC3E}">
        <p14:creationId xmlns:p14="http://schemas.microsoft.com/office/powerpoint/2010/main" val="163968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r>
              <a:rPr lang="en-US" altLang="en-US" smtClean="0"/>
              <a:t>Exercise 18.3 GCD</a:t>
            </a:r>
            <a:endParaRPr lang="en-US" altLang="en-US" smtClean="0">
              <a:solidFill>
                <a:schemeClr val="tx1"/>
              </a:solidFill>
            </a:endParaRPr>
          </a:p>
        </p:txBody>
      </p:sp>
      <p:sp>
        <p:nvSpPr>
          <p:cNvPr id="86020" name="Rectangle 3"/>
          <p:cNvSpPr>
            <a:spLocks noGrp="1" noChangeArrowheads="1"/>
          </p:cNvSpPr>
          <p:nvPr>
            <p:ph idx="1"/>
          </p:nvPr>
        </p:nvSpPr>
        <p:spPr/>
        <p:txBody>
          <a:bodyPr>
            <a:normAutofit fontScale="85000" lnSpcReduction="20000"/>
          </a:bodyPr>
          <a:lstStyle/>
          <a:p>
            <a:pPr>
              <a:buFont typeface="Monotype Sorts" pitchFamily="2" charset="2"/>
              <a:buNone/>
            </a:pPr>
            <a:r>
              <a:rPr lang="en-US" altLang="en-US" sz="2800"/>
              <a:t>gcd(2, 3) = 1</a:t>
            </a:r>
          </a:p>
          <a:p>
            <a:pPr>
              <a:buFont typeface="Monotype Sorts" pitchFamily="2" charset="2"/>
              <a:buNone/>
            </a:pPr>
            <a:r>
              <a:rPr lang="en-US" altLang="en-US" sz="2800"/>
              <a:t>gcd(2, 10) = 2</a:t>
            </a:r>
          </a:p>
          <a:p>
            <a:pPr>
              <a:buFont typeface="Monotype Sorts" pitchFamily="2" charset="2"/>
              <a:buNone/>
            </a:pPr>
            <a:r>
              <a:rPr lang="en-US" altLang="en-US" sz="2800"/>
              <a:t>gcd(25, 35) = 5</a:t>
            </a:r>
          </a:p>
          <a:p>
            <a:pPr>
              <a:buFont typeface="Monotype Sorts" pitchFamily="2" charset="2"/>
              <a:buNone/>
            </a:pPr>
            <a:r>
              <a:rPr lang="en-US" altLang="en-US" sz="2800"/>
              <a:t>gcd(205, 301) = 5</a:t>
            </a:r>
          </a:p>
          <a:p>
            <a:pPr>
              <a:buFont typeface="Monotype Sorts" pitchFamily="2" charset="2"/>
              <a:buNone/>
            </a:pPr>
            <a:r>
              <a:rPr lang="en-US" altLang="en-US" sz="2800"/>
              <a:t>gcd(m, n)</a:t>
            </a:r>
          </a:p>
          <a:p>
            <a:pPr>
              <a:buFont typeface="Monotype Sorts" pitchFamily="2" charset="2"/>
              <a:buNone/>
            </a:pPr>
            <a:r>
              <a:rPr lang="en-US" altLang="en-US" sz="2800"/>
              <a:t>Approach 1: Brute-force, start from min(n, m) down to 1, to check if a number is common divisor for both m and n, if so, it is the greatest common divisor.</a:t>
            </a:r>
          </a:p>
          <a:p>
            <a:pPr>
              <a:buFont typeface="Monotype Sorts" pitchFamily="2" charset="2"/>
              <a:buNone/>
            </a:pPr>
            <a:r>
              <a:rPr lang="en-US" altLang="en-US" sz="2800"/>
              <a:t>Approach 2: </a:t>
            </a:r>
            <a:r>
              <a:rPr lang="en-US" altLang="en-US" sz="2800">
                <a:latin typeface="Courier New" panose="02070309020205020404" pitchFamily="49" charset="0"/>
                <a:cs typeface="Courier New" panose="02070309020205020404" pitchFamily="49" charset="0"/>
              </a:rPr>
              <a:t>Euclid’s</a:t>
            </a:r>
            <a:r>
              <a:rPr lang="en-US" altLang="en-US" sz="2800"/>
              <a:t> algorithm</a:t>
            </a:r>
          </a:p>
          <a:p>
            <a:pPr>
              <a:buFont typeface="Monotype Sorts" pitchFamily="2" charset="2"/>
              <a:buNone/>
            </a:pPr>
            <a:r>
              <a:rPr lang="en-US" altLang="en-US" sz="2800"/>
              <a:t>Approach 3: Recursive method</a:t>
            </a:r>
          </a:p>
        </p:txBody>
      </p:sp>
      <p:sp>
        <p:nvSpPr>
          <p:cNvPr id="860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8AD9BA-6187-42F0-A723-74B9AF4D4D65}" type="slidenum">
              <a:rPr lang="en-US" altLang="en-US" sz="1400"/>
              <a:pPr>
                <a:spcBef>
                  <a:spcPct val="0"/>
                </a:spcBef>
                <a:buClrTx/>
                <a:buSzTx/>
                <a:buFontTx/>
                <a:buNone/>
              </a:pPr>
              <a:t>51</a:t>
            </a:fld>
            <a:endParaRPr lang="en-US" altLang="en-US" sz="1400"/>
          </a:p>
        </p:txBody>
      </p:sp>
    </p:spTree>
    <p:extLst>
      <p:ext uri="{BB962C8B-B14F-4D97-AF65-F5344CB8AC3E}">
        <p14:creationId xmlns:p14="http://schemas.microsoft.com/office/powerpoint/2010/main" val="538942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F413D2-FE14-4C52-AD44-11DD74EF3373}" type="slidenum">
              <a:rPr lang="en-US" altLang="en-US" sz="1400"/>
              <a:pPr>
                <a:spcBef>
                  <a:spcPct val="0"/>
                </a:spcBef>
                <a:buClrTx/>
                <a:buSzTx/>
                <a:buFontTx/>
                <a:buNone/>
              </a:pPr>
              <a:t>52</a:t>
            </a:fld>
            <a:endParaRPr lang="en-US" altLang="en-US" sz="1400"/>
          </a:p>
        </p:txBody>
      </p:sp>
      <p:sp>
        <p:nvSpPr>
          <p:cNvPr id="88067" name="Rectangle 2"/>
          <p:cNvSpPr>
            <a:spLocks noGrp="1" noChangeArrowheads="1"/>
          </p:cNvSpPr>
          <p:nvPr>
            <p:ph type="title"/>
          </p:nvPr>
        </p:nvSpPr>
        <p:spPr>
          <a:xfrm>
            <a:off x="1751012" y="0"/>
            <a:ext cx="8763000" cy="990600"/>
          </a:xfrm>
        </p:spPr>
        <p:txBody>
          <a:bodyPr>
            <a:normAutofit fontScale="90000"/>
          </a:bodyPr>
          <a:lstStyle/>
          <a:p>
            <a:r>
              <a:rPr lang="en-US" altLang="en-US" smtClean="0"/>
              <a:t>Approach 2: </a:t>
            </a:r>
            <a:r>
              <a:rPr lang="en-US" altLang="en-US" smtClean="0">
                <a:latin typeface="Courier New" panose="02070309020205020404" pitchFamily="49" charset="0"/>
                <a:cs typeface="Courier New" panose="02070309020205020404" pitchFamily="49" charset="0"/>
              </a:rPr>
              <a:t>Euclid’s</a:t>
            </a:r>
            <a:r>
              <a:rPr lang="en-US" altLang="en-US" smtClean="0"/>
              <a:t> algorithm</a:t>
            </a:r>
          </a:p>
        </p:txBody>
      </p:sp>
      <p:sp>
        <p:nvSpPr>
          <p:cNvPr id="88068" name="Rectangle 3"/>
          <p:cNvSpPr>
            <a:spLocks noGrp="1" noChangeArrowheads="1"/>
          </p:cNvSpPr>
          <p:nvPr>
            <p:ph type="body" idx="1"/>
          </p:nvPr>
        </p:nvSpPr>
        <p:spPr>
          <a:xfrm>
            <a:off x="1751012" y="914400"/>
            <a:ext cx="8610600" cy="5334000"/>
          </a:xfrm>
        </p:spPr>
        <p:txBody>
          <a:bodyPr>
            <a:normAutofit lnSpcReduction="10000"/>
          </a:bodyPr>
          <a:lstStyle/>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 Get absolute value of m and n;</a:t>
            </a:r>
            <a:endParaRPr lang="en-US" altLang="en-US" b="1" dirty="0">
              <a:solidFill>
                <a:schemeClr val="tx2"/>
              </a:solidFill>
              <a:latin typeface="Courier New" panose="02070309020205020404" pitchFamily="49" charset="0"/>
              <a:cs typeface="Times New Roman" panose="02020603050405020304" pitchFamily="18" charset="0"/>
            </a:endParaRP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t1 = </a:t>
            </a:r>
            <a:r>
              <a:rPr lang="en-US" altLang="en-US" b="1" dirty="0" err="1">
                <a:solidFill>
                  <a:schemeClr val="tx2"/>
                </a:solidFill>
                <a:latin typeface="Courier New" panose="02070309020205020404" pitchFamily="49" charset="0"/>
                <a:cs typeface="Courier New" panose="02070309020205020404" pitchFamily="49" charset="0"/>
              </a:rPr>
              <a:t>Math.abs</a:t>
            </a:r>
            <a:r>
              <a:rPr lang="en-US" altLang="en-US" b="1" dirty="0">
                <a:solidFill>
                  <a:schemeClr val="tx2"/>
                </a:solidFill>
                <a:latin typeface="Courier New" panose="02070309020205020404" pitchFamily="49" charset="0"/>
                <a:cs typeface="Courier New" panose="02070309020205020404" pitchFamily="49" charset="0"/>
              </a:rPr>
              <a:t>(m); t2 = </a:t>
            </a:r>
            <a:r>
              <a:rPr lang="en-US" altLang="en-US" b="1" dirty="0" err="1">
                <a:solidFill>
                  <a:schemeClr val="tx2"/>
                </a:solidFill>
                <a:latin typeface="Courier New" panose="02070309020205020404" pitchFamily="49" charset="0"/>
                <a:cs typeface="Courier New" panose="02070309020205020404" pitchFamily="49" charset="0"/>
              </a:rPr>
              <a:t>Math.abs</a:t>
            </a:r>
            <a:r>
              <a:rPr lang="en-US" altLang="en-US" b="1" dirty="0">
                <a:solidFill>
                  <a:schemeClr val="tx2"/>
                </a:solidFill>
                <a:latin typeface="Courier New" panose="02070309020205020404" pitchFamily="49" charset="0"/>
                <a:cs typeface="Courier New" panose="02070309020205020404" pitchFamily="49" charset="0"/>
              </a:rPr>
              <a:t>(n); </a:t>
            </a: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 r is the remainder of t1 divided by t2;</a:t>
            </a:r>
            <a:endParaRPr lang="en-US" altLang="en-US" b="1" dirty="0">
              <a:solidFill>
                <a:schemeClr val="tx2"/>
              </a:solidFill>
              <a:latin typeface="Courier New" panose="02070309020205020404" pitchFamily="49" charset="0"/>
              <a:cs typeface="Times New Roman" panose="02020603050405020304" pitchFamily="18" charset="0"/>
            </a:endParaRP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r = t1 % t2; </a:t>
            </a: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while (r != 0) {</a:t>
            </a:r>
            <a:endParaRPr lang="en-US" altLang="en-US" b="1" dirty="0">
              <a:solidFill>
                <a:schemeClr val="tx2"/>
              </a:solidFill>
              <a:latin typeface="Courier New" panose="02070309020205020404" pitchFamily="49" charset="0"/>
              <a:cs typeface="Times New Roman" panose="02020603050405020304" pitchFamily="18" charset="0"/>
            </a:endParaRP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  t1 = t2;</a:t>
            </a:r>
            <a:endParaRPr lang="en-US" altLang="en-US" b="1" dirty="0">
              <a:solidFill>
                <a:schemeClr val="tx2"/>
              </a:solidFill>
              <a:latin typeface="Courier New" panose="02070309020205020404" pitchFamily="49" charset="0"/>
              <a:cs typeface="Times New Roman" panose="02020603050405020304" pitchFamily="18" charset="0"/>
            </a:endParaRP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  t2 = r;</a:t>
            </a:r>
            <a:endParaRPr lang="en-US" altLang="en-US" b="1" dirty="0">
              <a:solidFill>
                <a:schemeClr val="tx2"/>
              </a:solidFill>
              <a:latin typeface="Courier New" panose="02070309020205020404" pitchFamily="49" charset="0"/>
              <a:cs typeface="Times New Roman" panose="02020603050405020304" pitchFamily="18" charset="0"/>
            </a:endParaRP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  r = t1 % t2;</a:t>
            </a:r>
            <a:endParaRPr lang="en-US" altLang="en-US" b="1" dirty="0">
              <a:solidFill>
                <a:schemeClr val="tx2"/>
              </a:solidFill>
              <a:latin typeface="Courier New" panose="02070309020205020404" pitchFamily="49" charset="0"/>
              <a:cs typeface="Times New Roman" panose="02020603050405020304" pitchFamily="18" charset="0"/>
            </a:endParaRP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a:t>
            </a:r>
            <a:endParaRPr lang="en-US" altLang="en-US" b="1" dirty="0">
              <a:solidFill>
                <a:schemeClr val="tx2"/>
              </a:solidFill>
              <a:latin typeface="Courier New" panose="02070309020205020404" pitchFamily="49" charset="0"/>
              <a:cs typeface="Times New Roman" panose="02020603050405020304" pitchFamily="18" charset="0"/>
            </a:endParaRP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 </a:t>
            </a:r>
            <a:endParaRPr lang="en-US" altLang="en-US" b="1" dirty="0">
              <a:solidFill>
                <a:schemeClr val="tx2"/>
              </a:solidFill>
              <a:latin typeface="Courier New" panose="02070309020205020404" pitchFamily="49" charset="0"/>
              <a:cs typeface="Times New Roman" panose="02020603050405020304" pitchFamily="18" charset="0"/>
            </a:endParaRP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 When r is 0, t2 is the greatest common </a:t>
            </a: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 divisor between t1 and t2</a:t>
            </a:r>
            <a:endParaRPr lang="en-US" altLang="en-US" b="1" dirty="0">
              <a:solidFill>
                <a:schemeClr val="tx2"/>
              </a:solidFill>
              <a:latin typeface="Courier New" panose="02070309020205020404" pitchFamily="49" charset="0"/>
              <a:cs typeface="Times New Roman" panose="02020603050405020304" pitchFamily="18" charset="0"/>
            </a:endParaRPr>
          </a:p>
          <a:p>
            <a:pPr>
              <a:lnSpc>
                <a:spcPct val="120000"/>
              </a:lnSpc>
              <a:spcBef>
                <a:spcPts val="0"/>
              </a:spcBef>
              <a:buFont typeface="Monotype Sorts" pitchFamily="2" charset="2"/>
              <a:buNone/>
            </a:pPr>
            <a:r>
              <a:rPr lang="en-US" altLang="en-US" b="1" dirty="0">
                <a:solidFill>
                  <a:schemeClr val="tx2"/>
                </a:solidFill>
                <a:latin typeface="Courier New" panose="02070309020205020404" pitchFamily="49" charset="0"/>
                <a:cs typeface="Courier New" panose="02070309020205020404" pitchFamily="49" charset="0"/>
              </a:rPr>
              <a:t>return t2;</a:t>
            </a:r>
          </a:p>
        </p:txBody>
      </p:sp>
    </p:spTree>
    <p:extLst>
      <p:ext uri="{BB962C8B-B14F-4D97-AF65-F5344CB8AC3E}">
        <p14:creationId xmlns:p14="http://schemas.microsoft.com/office/powerpoint/2010/main" val="728720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DDD755-B4B9-4485-AE95-4BE5150A1FF9}" type="slidenum">
              <a:rPr lang="en-US" altLang="en-US" sz="1400"/>
              <a:pPr>
                <a:spcBef>
                  <a:spcPct val="0"/>
                </a:spcBef>
                <a:buClrTx/>
                <a:buSzTx/>
                <a:buFontTx/>
                <a:buNone/>
              </a:pPr>
              <a:t>53</a:t>
            </a:fld>
            <a:endParaRPr lang="en-US" altLang="en-US" sz="1400"/>
          </a:p>
        </p:txBody>
      </p:sp>
      <p:sp>
        <p:nvSpPr>
          <p:cNvPr id="50179" name="Rectangle 2"/>
          <p:cNvSpPr>
            <a:spLocks noGrp="1" noChangeArrowheads="1"/>
          </p:cNvSpPr>
          <p:nvPr>
            <p:ph type="title"/>
          </p:nvPr>
        </p:nvSpPr>
        <p:spPr>
          <a:xfrm>
            <a:off x="1751012" y="0"/>
            <a:ext cx="8763000" cy="990600"/>
          </a:xfrm>
        </p:spPr>
        <p:txBody>
          <a:bodyPr/>
          <a:lstStyle/>
          <a:p>
            <a:r>
              <a:rPr lang="en-US" altLang="en-US" smtClean="0"/>
              <a:t>Fractals?</a:t>
            </a:r>
          </a:p>
        </p:txBody>
      </p:sp>
      <p:sp>
        <p:nvSpPr>
          <p:cNvPr id="50180" name="Rectangle 3"/>
          <p:cNvSpPr>
            <a:spLocks noGrp="1" noChangeArrowheads="1"/>
          </p:cNvSpPr>
          <p:nvPr>
            <p:ph type="body" idx="1"/>
          </p:nvPr>
        </p:nvSpPr>
        <p:spPr>
          <a:xfrm>
            <a:off x="1903412" y="1066800"/>
            <a:ext cx="8534400" cy="4648200"/>
          </a:xfrm>
        </p:spPr>
        <p:txBody>
          <a:bodyPr>
            <a:normAutofit lnSpcReduction="10000"/>
          </a:bodyPr>
          <a:lstStyle/>
          <a:p>
            <a:pPr marL="0" indent="0">
              <a:spcBef>
                <a:spcPct val="0"/>
              </a:spcBef>
              <a:buClrTx/>
              <a:buSzTx/>
              <a:buNone/>
            </a:pPr>
            <a:r>
              <a:rPr lang="en-US" altLang="en-US" sz="3600"/>
              <a:t>A fractal is a geometrical figure just like triangles, circles, and rectangles, but fractals can be divided into parts, each of which is a reduced-size copy of the whole. There are many interesting examples of fractals. This section introduces a simple fractal, called </a:t>
            </a:r>
            <a:r>
              <a:rPr lang="en-US" altLang="en-US" sz="3600" i="1"/>
              <a:t>Sierpinski triangle</a:t>
            </a:r>
            <a:r>
              <a:rPr lang="en-US" altLang="en-US" sz="3600"/>
              <a:t>, named after a famous Polish mathematician. </a:t>
            </a:r>
          </a:p>
        </p:txBody>
      </p:sp>
    </p:spTree>
    <p:extLst>
      <p:ext uri="{BB962C8B-B14F-4D97-AF65-F5344CB8AC3E}">
        <p14:creationId xmlns:p14="http://schemas.microsoft.com/office/powerpoint/2010/main" val="1950119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FA611B-3890-4746-90BB-3DDBDDB56FAB}" type="slidenum">
              <a:rPr lang="en-US" altLang="en-US" sz="1400"/>
              <a:pPr>
                <a:spcBef>
                  <a:spcPct val="0"/>
                </a:spcBef>
                <a:buClrTx/>
                <a:buSzTx/>
                <a:buFontTx/>
                <a:buNone/>
              </a:pPr>
              <a:t>54</a:t>
            </a:fld>
            <a:endParaRPr lang="en-US" altLang="en-US" sz="1400"/>
          </a:p>
        </p:txBody>
      </p:sp>
      <p:sp>
        <p:nvSpPr>
          <p:cNvPr id="90115" name="Rectangle 2"/>
          <p:cNvSpPr>
            <a:spLocks noGrp="1" noChangeArrowheads="1"/>
          </p:cNvSpPr>
          <p:nvPr>
            <p:ph type="title"/>
          </p:nvPr>
        </p:nvSpPr>
        <p:spPr>
          <a:xfrm>
            <a:off x="1751012" y="0"/>
            <a:ext cx="8763000" cy="990600"/>
          </a:xfrm>
        </p:spPr>
        <p:txBody>
          <a:bodyPr/>
          <a:lstStyle/>
          <a:p>
            <a:r>
              <a:rPr lang="en-US" altLang="en-US" smtClean="0"/>
              <a:t>Sierpinski Triangle </a:t>
            </a:r>
          </a:p>
        </p:txBody>
      </p:sp>
      <p:sp>
        <p:nvSpPr>
          <p:cNvPr id="90116" name="Rectangle 26"/>
          <p:cNvSpPr>
            <a:spLocks noGrp="1" noChangeArrowheads="1"/>
          </p:cNvSpPr>
          <p:nvPr>
            <p:ph type="body" idx="1"/>
          </p:nvPr>
        </p:nvSpPr>
        <p:spPr>
          <a:xfrm>
            <a:off x="1751012" y="914400"/>
            <a:ext cx="8686800" cy="3886200"/>
          </a:xfrm>
          <a:noFill/>
        </p:spPr>
        <p:txBody>
          <a:bodyPr>
            <a:normAutofit fontScale="92500" lnSpcReduction="10000"/>
          </a:bodyPr>
          <a:lstStyle/>
          <a:p>
            <a:pPr marL="609600" indent="-609600">
              <a:lnSpc>
                <a:spcPct val="85000"/>
              </a:lnSpc>
              <a:buFont typeface="Monotype Sorts" pitchFamily="2" charset="2"/>
              <a:buAutoNum type="arabicPeriod"/>
            </a:pPr>
            <a:r>
              <a:rPr lang="en-US" altLang="en-US"/>
              <a:t>It begins with an equilateral triangle, which is considered to be the Sierpinski fractal of order (or level) 0, as shown in Figure (a).</a:t>
            </a:r>
          </a:p>
          <a:p>
            <a:pPr marL="609600" indent="-609600">
              <a:lnSpc>
                <a:spcPct val="85000"/>
              </a:lnSpc>
              <a:buFont typeface="Monotype Sorts" pitchFamily="2" charset="2"/>
              <a:buAutoNum type="arabicPeriod"/>
            </a:pPr>
            <a:r>
              <a:rPr lang="en-US" altLang="en-US" b="1"/>
              <a:t>Connect the midpoints </a:t>
            </a:r>
            <a:r>
              <a:rPr lang="en-US" altLang="en-US"/>
              <a:t>of the sides of the triangle of order 0 to create a Sierpinski triangle of order 1, as shown in Figure (b). </a:t>
            </a:r>
          </a:p>
          <a:p>
            <a:pPr marL="609600" indent="-609600">
              <a:lnSpc>
                <a:spcPct val="85000"/>
              </a:lnSpc>
              <a:buFont typeface="Monotype Sorts" pitchFamily="2" charset="2"/>
              <a:buAutoNum type="arabicPeriod"/>
            </a:pPr>
            <a:r>
              <a:rPr lang="en-US" altLang="en-US" b="1"/>
              <a:t>Leave the center triangle intact</a:t>
            </a:r>
            <a:r>
              <a:rPr lang="en-US" altLang="en-US"/>
              <a:t>. Connect the midpoints of the sides of the three other triangles to create a Sierpinski of order 2, as shown in Figure (c).</a:t>
            </a:r>
          </a:p>
          <a:p>
            <a:pPr marL="609600" indent="-609600">
              <a:lnSpc>
                <a:spcPct val="85000"/>
              </a:lnSpc>
              <a:buFont typeface="Monotype Sorts" pitchFamily="2" charset="2"/>
              <a:buAutoNum type="arabicPeriod"/>
            </a:pPr>
            <a:r>
              <a:rPr lang="en-US" altLang="en-US" b="1"/>
              <a:t>You can repeat the same process recursively to create a Sierpinski triangle</a:t>
            </a:r>
            <a:r>
              <a:rPr lang="en-US" altLang="en-US"/>
              <a:t> of order 3, 4, ..., and so on, as shown in Figure (d).</a:t>
            </a:r>
          </a:p>
        </p:txBody>
      </p:sp>
      <p:pic>
        <p:nvPicPr>
          <p:cNvPr id="901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4770438"/>
            <a:ext cx="1728787" cy="163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9011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238" y="4686300"/>
            <a:ext cx="1800225" cy="1697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9011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0312" y="4668838"/>
            <a:ext cx="1836738" cy="173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9012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4551" y="4686301"/>
            <a:ext cx="1925637" cy="181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903042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762" y="863600"/>
            <a:ext cx="7607300" cy="513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92163"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1D65E4-5AD1-4526-A83D-A56B1738C8BD}" type="slidenum">
              <a:rPr lang="en-US" altLang="en-US" sz="1400"/>
              <a:pPr>
                <a:spcBef>
                  <a:spcPct val="0"/>
                </a:spcBef>
                <a:buClrTx/>
                <a:buSzTx/>
                <a:buFontTx/>
                <a:buNone/>
              </a:pPr>
              <a:t>55</a:t>
            </a:fld>
            <a:endParaRPr lang="en-US" altLang="en-US" sz="1400"/>
          </a:p>
        </p:txBody>
      </p:sp>
      <p:sp>
        <p:nvSpPr>
          <p:cNvPr id="92164" name="Rectangle 2"/>
          <p:cNvSpPr>
            <a:spLocks noGrp="1" noChangeArrowheads="1"/>
          </p:cNvSpPr>
          <p:nvPr>
            <p:ph type="title"/>
          </p:nvPr>
        </p:nvSpPr>
        <p:spPr>
          <a:xfrm>
            <a:off x="1674812" y="225426"/>
            <a:ext cx="8763000" cy="682625"/>
          </a:xfrm>
        </p:spPr>
        <p:txBody>
          <a:bodyPr/>
          <a:lstStyle/>
          <a:p>
            <a:r>
              <a:rPr lang="en-US" altLang="en-US"/>
              <a:t>Sierpinski Triangle Solution</a:t>
            </a:r>
          </a:p>
        </p:txBody>
      </p:sp>
      <p:sp>
        <p:nvSpPr>
          <p:cNvPr id="226313" name="AutoShape 9">
            <a:hlinkClick r:id="" action="ppaction://noaction" highlightClick="1"/>
          </p:cNvPr>
          <p:cNvSpPr>
            <a:spLocks noChangeArrowheads="1"/>
          </p:cNvSpPr>
          <p:nvPr/>
        </p:nvSpPr>
        <p:spPr bwMode="auto">
          <a:xfrm>
            <a:off x="2884487" y="5768975"/>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SierpinskiTriangle</a:t>
            </a:r>
            <a:endParaRPr lang="en-US" altLang="en-US">
              <a:solidFill>
                <a:schemeClr val="accent1"/>
              </a:solidFill>
            </a:endParaRPr>
          </a:p>
        </p:txBody>
      </p:sp>
      <p:pic>
        <p:nvPicPr>
          <p:cNvPr id="92166" name="Picture 10">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3088" y="5768976"/>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7" name="Rectangle 12"/>
          <p:cNvSpPr>
            <a:spLocks noChangeArrowheads="1"/>
          </p:cNvSpPr>
          <p:nvPr/>
        </p:nvSpPr>
        <p:spPr bwMode="auto">
          <a:xfrm>
            <a:off x="1522413" y="2082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168" name="Rectangle 14"/>
          <p:cNvSpPr>
            <a:spLocks noChangeArrowheads="1"/>
          </p:cNvSpPr>
          <p:nvPr/>
        </p:nvSpPr>
        <p:spPr bwMode="auto">
          <a:xfrm>
            <a:off x="1522413" y="20821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169" name="AutoShape 15">
            <a:hlinkClick r:id="rId7" highlightClick="1"/>
          </p:cNvPr>
          <p:cNvSpPr>
            <a:spLocks noChangeArrowheads="1"/>
          </p:cNvSpPr>
          <p:nvPr/>
        </p:nvSpPr>
        <p:spPr bwMode="auto">
          <a:xfrm>
            <a:off x="2278063" y="573405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901329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ltLang="en-US" smtClean="0"/>
              <a:t>Recursion vs. Iteration</a:t>
            </a:r>
          </a:p>
        </p:txBody>
      </p:sp>
      <p:sp>
        <p:nvSpPr>
          <p:cNvPr id="94212" name="Rectangle 3"/>
          <p:cNvSpPr>
            <a:spLocks noGrp="1" noChangeArrowheads="1"/>
          </p:cNvSpPr>
          <p:nvPr>
            <p:ph idx="1"/>
          </p:nvPr>
        </p:nvSpPr>
        <p:spPr/>
        <p:txBody>
          <a:bodyPr/>
          <a:lstStyle/>
          <a:p>
            <a:pPr marL="0" indent="0">
              <a:spcBef>
                <a:spcPct val="0"/>
              </a:spcBef>
              <a:buClrTx/>
              <a:buSzTx/>
              <a:buNone/>
            </a:pPr>
            <a:r>
              <a:rPr lang="en-US" altLang="en-US" smtClean="0"/>
              <a:t>Recursion is an alternative form of program control. It is essentially repetition without a loop.</a:t>
            </a:r>
          </a:p>
        </p:txBody>
      </p:sp>
      <p:sp>
        <p:nvSpPr>
          <p:cNvPr id="942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511B9A-3E1F-4150-84E7-5071B73C9CB4}" type="slidenum">
              <a:rPr lang="en-US" altLang="en-US" sz="1400"/>
              <a:pPr>
                <a:spcBef>
                  <a:spcPct val="0"/>
                </a:spcBef>
                <a:buClrTx/>
                <a:buSzTx/>
                <a:buFontTx/>
                <a:buNone/>
              </a:pPr>
              <a:t>56</a:t>
            </a:fld>
            <a:endParaRPr lang="en-US" altLang="en-US" sz="1400"/>
          </a:p>
        </p:txBody>
      </p:sp>
      <p:sp>
        <p:nvSpPr>
          <p:cNvPr id="94213" name="Rectangle 4"/>
          <p:cNvSpPr>
            <a:spLocks noChangeArrowheads="1"/>
          </p:cNvSpPr>
          <p:nvPr/>
        </p:nvSpPr>
        <p:spPr bwMode="auto">
          <a:xfrm>
            <a:off x="1846263" y="2457450"/>
            <a:ext cx="8677275"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Recursion bears substantial overhead. Each time the program calls a method, the system must assign space for all of the method’s local variables and parameters. This can consume considerable memory and requires extra time to manage the additional space.</a:t>
            </a:r>
          </a:p>
        </p:txBody>
      </p:sp>
    </p:spTree>
    <p:extLst>
      <p:ext uri="{BB962C8B-B14F-4D97-AF65-F5344CB8AC3E}">
        <p14:creationId xmlns:p14="http://schemas.microsoft.com/office/powerpoint/2010/main" val="3875836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942C5C-9E2D-4F67-AF50-A69F3BF4108E}" type="slidenum">
              <a:rPr lang="en-US" altLang="en-US" sz="1400"/>
              <a:pPr>
                <a:spcBef>
                  <a:spcPct val="0"/>
                </a:spcBef>
                <a:buClrTx/>
                <a:buSzTx/>
                <a:buFontTx/>
                <a:buNone/>
              </a:pPr>
              <a:t>57</a:t>
            </a:fld>
            <a:endParaRPr lang="en-US" altLang="en-US" sz="1400"/>
          </a:p>
        </p:txBody>
      </p:sp>
      <p:sp>
        <p:nvSpPr>
          <p:cNvPr id="54275" name="Rectangle 2"/>
          <p:cNvSpPr>
            <a:spLocks noGrp="1" noChangeArrowheads="1"/>
          </p:cNvSpPr>
          <p:nvPr>
            <p:ph type="title"/>
          </p:nvPr>
        </p:nvSpPr>
        <p:spPr>
          <a:xfrm>
            <a:off x="1751012" y="0"/>
            <a:ext cx="8763000" cy="990600"/>
          </a:xfrm>
        </p:spPr>
        <p:txBody>
          <a:bodyPr>
            <a:normAutofit fontScale="90000"/>
          </a:bodyPr>
          <a:lstStyle/>
          <a:p>
            <a:r>
              <a:rPr lang="en-US" altLang="en-US" smtClean="0"/>
              <a:t>Advantages of Using Recursion</a:t>
            </a:r>
          </a:p>
        </p:txBody>
      </p:sp>
      <p:sp>
        <p:nvSpPr>
          <p:cNvPr id="54276" name="Rectangle 4"/>
          <p:cNvSpPr>
            <a:spLocks noChangeArrowheads="1"/>
          </p:cNvSpPr>
          <p:nvPr/>
        </p:nvSpPr>
        <p:spPr bwMode="auto">
          <a:xfrm>
            <a:off x="1738313" y="1304926"/>
            <a:ext cx="878522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Recursion is good for solving the problems that are inherently recursive.</a:t>
            </a:r>
          </a:p>
        </p:txBody>
      </p:sp>
    </p:spTree>
    <p:extLst>
      <p:ext uri="{BB962C8B-B14F-4D97-AF65-F5344CB8AC3E}">
        <p14:creationId xmlns:p14="http://schemas.microsoft.com/office/powerpoint/2010/main" val="2131704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4C0188-78E5-4BFF-8356-EF27DEEEC8A6}" type="slidenum">
              <a:rPr lang="en-US" altLang="en-US" sz="1400"/>
              <a:pPr>
                <a:spcBef>
                  <a:spcPct val="0"/>
                </a:spcBef>
                <a:buClrTx/>
                <a:buSzTx/>
                <a:buFontTx/>
                <a:buNone/>
              </a:pPr>
              <a:t>58</a:t>
            </a:fld>
            <a:endParaRPr lang="en-US" altLang="en-US" sz="1400"/>
          </a:p>
        </p:txBody>
      </p:sp>
      <p:sp>
        <p:nvSpPr>
          <p:cNvPr id="55299" name="Rectangle 2"/>
          <p:cNvSpPr>
            <a:spLocks noGrp="1" noChangeArrowheads="1"/>
          </p:cNvSpPr>
          <p:nvPr>
            <p:ph type="title"/>
          </p:nvPr>
        </p:nvSpPr>
        <p:spPr>
          <a:xfrm>
            <a:off x="1751012" y="0"/>
            <a:ext cx="8763000" cy="990600"/>
          </a:xfrm>
        </p:spPr>
        <p:txBody>
          <a:bodyPr/>
          <a:lstStyle/>
          <a:p>
            <a:r>
              <a:rPr lang="en-US" altLang="en-US" smtClean="0"/>
              <a:t>Tail Recursion</a:t>
            </a:r>
          </a:p>
        </p:txBody>
      </p:sp>
      <p:sp>
        <p:nvSpPr>
          <p:cNvPr id="55300" name="Rectangle 3"/>
          <p:cNvSpPr>
            <a:spLocks noChangeArrowheads="1"/>
          </p:cNvSpPr>
          <p:nvPr/>
        </p:nvSpPr>
        <p:spPr bwMode="auto">
          <a:xfrm>
            <a:off x="1738313" y="1304926"/>
            <a:ext cx="8785225"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A recursive method is said to be </a:t>
            </a:r>
            <a:r>
              <a:rPr lang="en-US" altLang="en-US" i="1"/>
              <a:t>tail recursive</a:t>
            </a:r>
            <a:r>
              <a:rPr lang="en-US" altLang="en-US"/>
              <a:t> if there are no pending operations to be performed on return from a recursive call.</a:t>
            </a:r>
          </a:p>
        </p:txBody>
      </p:sp>
      <p:sp>
        <p:nvSpPr>
          <p:cNvPr id="365572" name="AutoShape 4">
            <a:hlinkClick r:id="" action="ppaction://noaction" highlightClick="1"/>
          </p:cNvPr>
          <p:cNvSpPr>
            <a:spLocks noChangeArrowheads="1"/>
          </p:cNvSpPr>
          <p:nvPr/>
        </p:nvSpPr>
        <p:spPr bwMode="auto">
          <a:xfrm>
            <a:off x="5589588" y="3933825"/>
            <a:ext cx="4752975"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3" action="ppaction://program"/>
              </a:rPr>
              <a:t>ComputeFactorial</a:t>
            </a:r>
            <a:endParaRPr lang="en-US" altLang="en-US">
              <a:solidFill>
                <a:schemeClr val="accent1"/>
              </a:solidFill>
            </a:endParaRPr>
          </a:p>
        </p:txBody>
      </p:sp>
      <p:sp>
        <p:nvSpPr>
          <p:cNvPr id="55302" name="Rectangle 5"/>
          <p:cNvSpPr>
            <a:spLocks noChangeArrowheads="1"/>
          </p:cNvSpPr>
          <p:nvPr/>
        </p:nvSpPr>
        <p:spPr bwMode="auto">
          <a:xfrm>
            <a:off x="2170112" y="3897314"/>
            <a:ext cx="3132138"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Non-tail recursive</a:t>
            </a:r>
          </a:p>
        </p:txBody>
      </p:sp>
      <p:sp>
        <p:nvSpPr>
          <p:cNvPr id="365574" name="AutoShape 6">
            <a:hlinkClick r:id="" action="ppaction://noaction" highlightClick="1"/>
          </p:cNvPr>
          <p:cNvSpPr>
            <a:spLocks noChangeArrowheads="1"/>
          </p:cNvSpPr>
          <p:nvPr/>
        </p:nvSpPr>
        <p:spPr bwMode="auto">
          <a:xfrm>
            <a:off x="5554663" y="4760913"/>
            <a:ext cx="4824413"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ComputeFactorialTailRecursion</a:t>
            </a:r>
            <a:endParaRPr lang="en-US" altLang="en-US">
              <a:solidFill>
                <a:schemeClr val="accent1"/>
              </a:solidFill>
            </a:endParaRPr>
          </a:p>
        </p:txBody>
      </p:sp>
      <p:sp>
        <p:nvSpPr>
          <p:cNvPr id="55304" name="Rectangle 7"/>
          <p:cNvSpPr>
            <a:spLocks noChangeArrowheads="1"/>
          </p:cNvSpPr>
          <p:nvPr/>
        </p:nvSpPr>
        <p:spPr bwMode="auto">
          <a:xfrm>
            <a:off x="2135187" y="4724400"/>
            <a:ext cx="3132138"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Tail recursive</a:t>
            </a:r>
          </a:p>
        </p:txBody>
      </p:sp>
      <p:sp>
        <p:nvSpPr>
          <p:cNvPr id="55305" name="AutoShape 8">
            <a:hlinkClick r:id="rId5" highlightClick="1"/>
          </p:cNvPr>
          <p:cNvSpPr>
            <a:spLocks noChangeArrowheads="1"/>
          </p:cNvSpPr>
          <p:nvPr/>
        </p:nvSpPr>
        <p:spPr bwMode="auto">
          <a:xfrm>
            <a:off x="5481638" y="35004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6" name="AutoShape 9">
            <a:hlinkClick r:id="rId6" highlightClick="1"/>
          </p:cNvPr>
          <p:cNvSpPr>
            <a:spLocks noChangeArrowheads="1"/>
          </p:cNvSpPr>
          <p:nvPr/>
        </p:nvSpPr>
        <p:spPr bwMode="auto">
          <a:xfrm>
            <a:off x="5194300" y="454501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868580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HTree</a:t>
            </a:r>
          </a:p>
        </p:txBody>
      </p:sp>
      <p:sp>
        <p:nvSpPr>
          <p:cNvPr id="10243" name="Content Placeholder 2"/>
          <p:cNvSpPr>
            <a:spLocks noGrp="1"/>
          </p:cNvSpPr>
          <p:nvPr>
            <p:ph idx="1"/>
          </p:nvPr>
        </p:nvSpPr>
        <p:spPr/>
        <p:txBody>
          <a:bodyPr/>
          <a:lstStyle/>
          <a:p>
            <a:r>
              <a:rPr lang="en-US" altLang="en-US" smtClean="0"/>
              <a:t>An </a:t>
            </a:r>
            <a:r>
              <a:rPr lang="en-US" altLang="en-US" b="1" smtClean="0"/>
              <a:t>HTree</a:t>
            </a:r>
            <a:r>
              <a:rPr lang="en-US" altLang="en-US" smtClean="0"/>
              <a:t> is a specialized </a:t>
            </a:r>
            <a:r>
              <a:rPr lang="en-US" altLang="en-US" b="1" smtClean="0"/>
              <a:t>tree data structure for directory indexing, similar to a  B-tree. </a:t>
            </a:r>
          </a:p>
          <a:p>
            <a:r>
              <a:rPr lang="en-US" altLang="en-US" smtClean="0"/>
              <a:t>They are constant depth of either one or two levels, have a high fanout </a:t>
            </a:r>
            <a:r>
              <a:rPr lang="en-US" altLang="en-US" sz="1600" i="1"/>
              <a:t>(maximum number of digital inputs that the output of a single logic gate can feed)</a:t>
            </a:r>
            <a:r>
              <a:rPr lang="en-US" altLang="en-US" smtClean="0"/>
              <a:t> factor, use a </a:t>
            </a:r>
            <a:r>
              <a:rPr lang="en-US" altLang="en-US" b="1" smtClean="0"/>
              <a:t>hash</a:t>
            </a:r>
            <a:r>
              <a:rPr lang="en-US" altLang="en-US" smtClean="0"/>
              <a:t> of the filename, and do not require balancing</a:t>
            </a:r>
          </a:p>
        </p:txBody>
      </p:sp>
      <p:sp>
        <p:nvSpPr>
          <p:cNvPr id="10244" name="Slide Number Placeholder 3"/>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14CD64-44A0-428F-A3CE-6CC165570F6B}" type="slidenum">
              <a:rPr lang="en-US" altLang="en-US" sz="1400"/>
              <a:pPr>
                <a:spcBef>
                  <a:spcPct val="0"/>
                </a:spcBef>
                <a:buClrTx/>
                <a:buSzTx/>
                <a:buFontTx/>
                <a:buNone/>
              </a:pPr>
              <a:t>6</a:t>
            </a:fld>
            <a:endParaRPr lang="en-US" altLang="en-US" sz="1400"/>
          </a:p>
        </p:txBody>
      </p:sp>
      <p:pic>
        <p:nvPicPr>
          <p:cNvPr id="10245" name="Picture 2" descr="https://encrypted-tbn2.gstatic.com/images?q=tbn:ANd9GcSfHOGZunMDFBZ8uH6spiP2JmZ4nShdF6nv6VC8RNyFYcsYrrL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837" y="4816475"/>
            <a:ext cx="60579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697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altLang="en-US" smtClean="0"/>
              <a:t>B-Tree</a:t>
            </a:r>
          </a:p>
        </p:txBody>
      </p:sp>
      <p:sp>
        <p:nvSpPr>
          <p:cNvPr id="3" name="Content Placeholder 2"/>
          <p:cNvSpPr>
            <a:spLocks noGrp="1"/>
          </p:cNvSpPr>
          <p:nvPr>
            <p:ph idx="1"/>
          </p:nvPr>
        </p:nvSpPr>
        <p:spPr/>
        <p:txBody>
          <a:bodyPr>
            <a:normAutofit fontScale="92500" lnSpcReduction="10000"/>
          </a:bodyPr>
          <a:lstStyle/>
          <a:p>
            <a:pPr>
              <a:defRPr/>
            </a:pPr>
            <a:r>
              <a:rPr lang="en-US" sz="2800" b="1" dirty="0"/>
              <a:t>B-Trees </a:t>
            </a:r>
            <a:r>
              <a:rPr lang="en-US" sz="2800" dirty="0"/>
              <a:t>are used to help search various data. Some file systems use </a:t>
            </a:r>
            <a:r>
              <a:rPr lang="en-US" sz="2800" b="1" dirty="0" err="1"/>
              <a:t>B+Tree</a:t>
            </a:r>
            <a:r>
              <a:rPr lang="en-US" sz="2800" b="1" dirty="0"/>
              <a:t> to search directories</a:t>
            </a:r>
            <a:r>
              <a:rPr lang="en-US" sz="2800" dirty="0"/>
              <a:t>, extent descriptors, file allocation and even file retrieval. </a:t>
            </a:r>
          </a:p>
          <a:p>
            <a:pPr marL="0" indent="0">
              <a:buNone/>
              <a:defRPr/>
            </a:pPr>
            <a:endParaRPr lang="en-US" sz="800" dirty="0"/>
          </a:p>
          <a:p>
            <a:pPr>
              <a:defRPr/>
            </a:pPr>
            <a:r>
              <a:rPr lang="en-US" sz="2800" dirty="0"/>
              <a:t>First, let's look at a Tree, and we'll use letters to represent files (C, F, L, N, P and Z). </a:t>
            </a:r>
          </a:p>
          <a:p>
            <a:pPr>
              <a:defRPr/>
            </a:pPr>
            <a:r>
              <a:rPr lang="en-US" sz="2800" dirty="0"/>
              <a:t>A Tree is a </a:t>
            </a:r>
            <a:r>
              <a:rPr lang="en-US" sz="2800" b="1" dirty="0"/>
              <a:t>tree structure (upside down as most people say)</a:t>
            </a:r>
            <a:r>
              <a:rPr lang="en-US" sz="2800" dirty="0"/>
              <a:t>, which consists of one root node, children nodes and leaf nodes. Each node contains a key and pointer. </a:t>
            </a:r>
          </a:p>
          <a:p>
            <a:pPr>
              <a:defRPr/>
            </a:pPr>
            <a:endParaRPr lang="en-US" sz="800" dirty="0"/>
          </a:p>
          <a:p>
            <a:pPr>
              <a:defRPr/>
            </a:pPr>
            <a:r>
              <a:rPr lang="en-US" sz="2800" dirty="0"/>
              <a:t>Linux.org</a:t>
            </a:r>
          </a:p>
        </p:txBody>
      </p:sp>
      <p:sp>
        <p:nvSpPr>
          <p:cNvPr id="11268" name="Slide Number Placeholder 3"/>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1E8530-84F4-4FBA-B02C-99ECE7E138BF}" type="slidenum">
              <a:rPr lang="en-US" altLang="en-US" sz="1400"/>
              <a:pPr>
                <a:spcBef>
                  <a:spcPct val="0"/>
                </a:spcBef>
                <a:buClrTx/>
                <a:buSzTx/>
                <a:buFontTx/>
                <a:buNone/>
              </a:pPr>
              <a:t>7</a:t>
            </a:fld>
            <a:endParaRPr lang="en-US" altLang="en-US" sz="1400"/>
          </a:p>
        </p:txBody>
      </p:sp>
      <p:sp>
        <p:nvSpPr>
          <p:cNvPr id="5" name="TextBox 4"/>
          <p:cNvSpPr txBox="1"/>
          <p:nvPr/>
        </p:nvSpPr>
        <p:spPr>
          <a:xfrm>
            <a:off x="405781" y="6290156"/>
            <a:ext cx="9539908"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defRPr/>
            </a:pPr>
            <a:r>
              <a:rPr lang="en-US" sz="2000" dirty="0">
                <a:hlinkClick r:id="rId2"/>
              </a:rPr>
              <a:t>http://www.linux.org/threads/trees-b-trees-b-trees-and-h-trees.4278/</a:t>
            </a:r>
            <a:endParaRPr lang="en-US" sz="2000" dirty="0"/>
          </a:p>
          <a:p>
            <a:pPr>
              <a:defRPr/>
            </a:pPr>
            <a:endParaRPr lang="en-US" sz="800" dirty="0"/>
          </a:p>
        </p:txBody>
      </p:sp>
    </p:spTree>
    <p:extLst>
      <p:ext uri="{BB962C8B-B14F-4D97-AF65-F5344CB8AC3E}">
        <p14:creationId xmlns:p14="http://schemas.microsoft.com/office/powerpoint/2010/main" val="2503050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smtClean="0"/>
              <a:t>Computing Factorial</a:t>
            </a:r>
          </a:p>
        </p:txBody>
      </p:sp>
      <p:sp>
        <p:nvSpPr>
          <p:cNvPr id="12292" name="Rectangle 3"/>
          <p:cNvSpPr>
            <a:spLocks noGrp="1" noChangeArrowheads="1"/>
          </p:cNvSpPr>
          <p:nvPr>
            <p:ph idx="1"/>
          </p:nvPr>
        </p:nvSpPr>
        <p:spPr/>
        <p:txBody>
          <a:bodyPr/>
          <a:lstStyle/>
          <a:p>
            <a:pPr>
              <a:buFont typeface="Monotype Sorts" pitchFamily="2" charset="2"/>
              <a:buNone/>
            </a:pPr>
            <a:r>
              <a:rPr lang="en-US" altLang="en-US" sz="2800"/>
              <a:t>factorial(4)</a:t>
            </a:r>
          </a:p>
          <a:p>
            <a:pPr>
              <a:buFont typeface="Monotype Sorts" pitchFamily="2" charset="2"/>
              <a:buNone/>
            </a:pPr>
            <a:endParaRPr lang="en-US" altLang="en-US" sz="2800"/>
          </a:p>
          <a:p>
            <a:pPr>
              <a:buFont typeface="Monotype Sorts" pitchFamily="2" charset="2"/>
              <a:buNone/>
            </a:pPr>
            <a:r>
              <a:rPr lang="en-US" altLang="en-US" sz="2800" b="1">
                <a:solidFill>
                  <a:srgbClr val="FF0000"/>
                </a:solidFill>
              </a:rPr>
              <a:t>Note</a:t>
            </a:r>
            <a:r>
              <a:rPr lang="en-US" altLang="en-US" sz="2800"/>
              <a:t>: </a:t>
            </a:r>
            <a:r>
              <a:rPr lang="en-US" altLang="en-US" sz="2800" b="1"/>
              <a:t>Factorials</a:t>
            </a:r>
            <a:r>
              <a:rPr lang="en-US" altLang="en-US" sz="2800"/>
              <a:t> are very simple things. </a:t>
            </a:r>
            <a:r>
              <a:rPr lang="en-US" altLang="en-US" sz="2800" b="1"/>
              <a:t>They're just products, indicated by an (!) exclamation mark</a:t>
            </a:r>
            <a:r>
              <a:rPr lang="en-US" altLang="en-US" sz="2800"/>
              <a:t>. For instance, "</a:t>
            </a:r>
            <a:r>
              <a:rPr lang="en-US" altLang="en-US" sz="2800" u="sng"/>
              <a:t>four </a:t>
            </a:r>
            <a:r>
              <a:rPr lang="en-US" altLang="en-US" sz="2800" b="1" u="sng"/>
              <a:t>factorial</a:t>
            </a:r>
            <a:r>
              <a:rPr lang="en-US" altLang="en-US" sz="2800" u="sng"/>
              <a:t>" is written as "4!" </a:t>
            </a:r>
            <a:r>
              <a:rPr lang="en-US" altLang="en-US" sz="2800"/>
              <a:t>and means 1×2×3×4 = 24.</a:t>
            </a:r>
          </a:p>
          <a:p>
            <a:pPr>
              <a:buFont typeface="Monotype Sorts" pitchFamily="2" charset="2"/>
              <a:buNone/>
            </a:pPr>
            <a:r>
              <a:rPr lang="en-US" altLang="en-US" sz="2800" b="1"/>
              <a:t>Factorial</a:t>
            </a:r>
            <a:r>
              <a:rPr lang="en-US" altLang="en-US" sz="2800"/>
              <a:t> is the product of an integer and all the integers below it; e.g., factorial four ( </a:t>
            </a:r>
            <a:r>
              <a:rPr lang="en-US" altLang="en-US" sz="2800" i="1"/>
              <a:t>4!</a:t>
            </a:r>
            <a:r>
              <a:rPr lang="en-US" altLang="en-US" sz="2800"/>
              <a:t> ) is equal to 24.</a:t>
            </a:r>
          </a:p>
        </p:txBody>
      </p:sp>
      <p:sp>
        <p:nvSpPr>
          <p:cNvPr id="122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E2A731-8B36-4DC8-83CC-094BD40EF469}" type="slidenum">
              <a:rPr lang="en-US" altLang="en-US" sz="1400"/>
              <a:pPr>
                <a:spcBef>
                  <a:spcPct val="0"/>
                </a:spcBef>
                <a:buClrTx/>
                <a:buSzTx/>
                <a:buFontTx/>
                <a:buNone/>
              </a:pPr>
              <a:t>8</a:t>
            </a:fld>
            <a:endParaRPr lang="en-US" altLang="en-US" sz="1400"/>
          </a:p>
        </p:txBody>
      </p:sp>
      <p:sp>
        <p:nvSpPr>
          <p:cNvPr id="12293" name="Rectangle 4"/>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12294" name="Rectangle 5"/>
          <p:cNvSpPr>
            <a:spLocks noChangeArrowheads="1"/>
          </p:cNvSpPr>
          <p:nvPr/>
        </p:nvSpPr>
        <p:spPr bwMode="auto">
          <a:xfrm>
            <a:off x="7210425" y="1196975"/>
            <a:ext cx="329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factorial(0) = 1;</a:t>
            </a:r>
          </a:p>
          <a:p>
            <a:pPr>
              <a:buFont typeface="Monotype Sorts" pitchFamily="2" charset="2"/>
              <a:buNone/>
            </a:pPr>
            <a:r>
              <a:rPr lang="en-US" altLang="en-US" sz="2000">
                <a:solidFill>
                  <a:schemeClr val="tx2"/>
                </a:solidFill>
              </a:rPr>
              <a:t>factorial(n) = n*factorial(n-1);</a:t>
            </a:r>
          </a:p>
        </p:txBody>
      </p:sp>
    </p:spTree>
    <p:extLst>
      <p:ext uri="{BB962C8B-B14F-4D97-AF65-F5344CB8AC3E}">
        <p14:creationId xmlns:p14="http://schemas.microsoft.com/office/powerpoint/2010/main" val="322261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9D97A8-1343-4461-A63D-2D4343A20836}" type="slidenum">
              <a:rPr lang="en-US" altLang="en-US" sz="1400"/>
              <a:pPr>
                <a:spcBef>
                  <a:spcPct val="0"/>
                </a:spcBef>
                <a:buClrTx/>
                <a:buSzTx/>
                <a:buFontTx/>
                <a:buNone/>
              </a:pPr>
              <a:t>9</a:t>
            </a:fld>
            <a:endParaRPr lang="en-US" altLang="en-US" sz="1400"/>
          </a:p>
        </p:txBody>
      </p:sp>
      <p:sp>
        <p:nvSpPr>
          <p:cNvPr id="14339" name="Rectangle 2"/>
          <p:cNvSpPr>
            <a:spLocks noGrp="1" noChangeArrowheads="1"/>
          </p:cNvSpPr>
          <p:nvPr>
            <p:ph type="title"/>
          </p:nvPr>
        </p:nvSpPr>
        <p:spPr>
          <a:xfrm>
            <a:off x="1898650" y="63500"/>
            <a:ext cx="7772400" cy="838200"/>
          </a:xfrm>
        </p:spPr>
        <p:txBody>
          <a:bodyPr/>
          <a:lstStyle/>
          <a:p>
            <a:r>
              <a:rPr lang="en-US" altLang="en-US" smtClean="0"/>
              <a:t>Computing Factorial</a:t>
            </a:r>
          </a:p>
        </p:txBody>
      </p:sp>
      <p:sp>
        <p:nvSpPr>
          <p:cNvPr id="14340" name="Rectangle 3"/>
          <p:cNvSpPr>
            <a:spLocks noGrp="1" noChangeArrowheads="1"/>
          </p:cNvSpPr>
          <p:nvPr>
            <p:ph type="body" idx="1"/>
          </p:nvPr>
        </p:nvSpPr>
        <p:spPr>
          <a:xfrm>
            <a:off x="1697038" y="1358901"/>
            <a:ext cx="3438525" cy="3794125"/>
          </a:xfrm>
        </p:spPr>
        <p:txBody>
          <a:bodyPr/>
          <a:lstStyle/>
          <a:p>
            <a:pPr>
              <a:buFont typeface="Monotype Sorts" pitchFamily="2" charset="2"/>
              <a:buNone/>
            </a:pPr>
            <a:r>
              <a:rPr lang="en-US" altLang="en-US" smtClean="0"/>
              <a:t>factorial(0) = 1;</a:t>
            </a:r>
          </a:p>
          <a:p>
            <a:pPr>
              <a:buFont typeface="Monotype Sorts" pitchFamily="2" charset="2"/>
              <a:buNone/>
            </a:pPr>
            <a:r>
              <a:rPr lang="en-US" altLang="en-US" smtClean="0"/>
              <a:t>factorial(n) = n*factorial(n-1);</a:t>
            </a:r>
          </a:p>
          <a:p>
            <a:pPr>
              <a:buFont typeface="Monotype Sorts" pitchFamily="2" charset="2"/>
              <a:buNone/>
            </a:pPr>
            <a:endParaRPr lang="en-US" altLang="en-US" smtClean="0"/>
          </a:p>
          <a:p>
            <a:pPr>
              <a:buFont typeface="Monotype Sorts" pitchFamily="2" charset="2"/>
              <a:buNone/>
            </a:pPr>
            <a:r>
              <a:rPr lang="en-US" altLang="en-US" smtClean="0"/>
              <a:t>n! = n * (n-1)!</a:t>
            </a:r>
          </a:p>
        </p:txBody>
      </p:sp>
      <p:sp>
        <p:nvSpPr>
          <p:cNvPr id="88068" name="AutoShape 4">
            <a:hlinkClick r:id="" action="ppaction://noaction" highlightClick="1"/>
          </p:cNvPr>
          <p:cNvSpPr>
            <a:spLocks noChangeArrowheads="1"/>
          </p:cNvSpPr>
          <p:nvPr/>
        </p:nvSpPr>
        <p:spPr bwMode="auto">
          <a:xfrm>
            <a:off x="1773238" y="4841875"/>
            <a:ext cx="2557463"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3" action="ppaction://program"/>
              </a:rPr>
              <a:t>ComputeFactorial</a:t>
            </a:r>
            <a:endParaRPr lang="en-US" altLang="en-US" dirty="0">
              <a:solidFill>
                <a:schemeClr val="accent1"/>
              </a:solidFill>
            </a:endParaRPr>
          </a:p>
        </p:txBody>
      </p:sp>
      <p:sp>
        <p:nvSpPr>
          <p:cNvPr id="14342" name="Rectangle 1"/>
          <p:cNvSpPr>
            <a:spLocks noChangeArrowheads="1"/>
          </p:cNvSpPr>
          <p:nvPr/>
        </p:nvSpPr>
        <p:spPr bwMode="auto">
          <a:xfrm>
            <a:off x="4654551" y="1370013"/>
            <a:ext cx="6156325"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941EDF"/>
                </a:solidFill>
                <a:latin typeface="Courier New" panose="02070309020205020404" pitchFamily="49" charset="0"/>
              </a:rPr>
              <a:t>import</a:t>
            </a:r>
            <a:r>
              <a:rPr lang="en-US" altLang="en-US" sz="1400">
                <a:solidFill>
                  <a:srgbClr val="000000"/>
                </a:solidFill>
                <a:latin typeface="Courier New" panose="02070309020205020404" pitchFamily="49" charset="0"/>
              </a:rPr>
              <a:t> java.util.Scanner;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r>
            <a:br>
              <a:rPr lang="en-US" altLang="en-US" sz="1400">
                <a:solidFill>
                  <a:srgbClr val="000000"/>
                </a:solidFill>
                <a:latin typeface="Courier New" panose="02070309020205020404" pitchFamily="49" charset="0"/>
              </a:rPr>
            </a:br>
            <a:r>
              <a:rPr lang="en-US" altLang="en-US" sz="1400">
                <a:solidFill>
                  <a:srgbClr val="941EDF"/>
                </a:solidFill>
                <a:latin typeface="Courier New" panose="02070309020205020404" pitchFamily="49" charset="0"/>
              </a:rPr>
              <a:t>public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class</a:t>
            </a:r>
            <a:r>
              <a:rPr lang="en-US" altLang="en-US" sz="1400">
                <a:solidFill>
                  <a:srgbClr val="000000"/>
                </a:solidFill>
                <a:latin typeface="Courier New" panose="02070309020205020404" pitchFamily="49" charset="0"/>
              </a:rPr>
              <a:t> ComputeFactorial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FA6400"/>
                </a:solidFill>
                <a:latin typeface="Courier New" panose="02070309020205020404" pitchFamily="49" charset="0"/>
              </a:rPr>
              <a:t>/** Main method */</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public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static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void</a:t>
            </a:r>
            <a:r>
              <a:rPr lang="en-US" altLang="en-US" sz="1400">
                <a:solidFill>
                  <a:srgbClr val="000000"/>
                </a:solidFill>
                <a:latin typeface="Courier New" panose="02070309020205020404" pitchFamily="49" charset="0"/>
              </a:rPr>
              <a:t> main(String[] args)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FA6400"/>
                </a:solidFill>
                <a:latin typeface="Courier New" panose="02070309020205020404" pitchFamily="49" charset="0"/>
              </a:rPr>
              <a:t>// Create a Scanner</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Scanner input = </a:t>
            </a:r>
            <a:r>
              <a:rPr lang="en-US" altLang="en-US" sz="1400">
                <a:solidFill>
                  <a:srgbClr val="941EDF"/>
                </a:solidFill>
                <a:latin typeface="Courier New" panose="02070309020205020404" pitchFamily="49" charset="0"/>
              </a:rPr>
              <a:t>new</a:t>
            </a:r>
            <a:r>
              <a:rPr lang="en-US" altLang="en-US" sz="1400">
                <a:solidFill>
                  <a:srgbClr val="000000"/>
                </a:solidFill>
                <a:latin typeface="Courier New" panose="02070309020205020404" pitchFamily="49" charset="0"/>
              </a:rPr>
              <a:t> Scanner(System.in);</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System.out.print(</a:t>
            </a:r>
            <a:r>
              <a:rPr lang="en-US" altLang="en-US" sz="1400">
                <a:solidFill>
                  <a:srgbClr val="00CB00"/>
                </a:solidFill>
                <a:latin typeface="Courier New" panose="02070309020205020404" pitchFamily="49" charset="0"/>
              </a:rPr>
              <a:t>"Enter a non-negative integer: "</a:t>
            </a:r>
            <a:r>
              <a:rPr lang="en-US" altLang="en-US" sz="1400">
                <a:solidFill>
                  <a:srgbClr val="000000"/>
                </a:solidFill>
                <a:latin typeface="Courier New" panose="02070309020205020404" pitchFamily="49" charset="0"/>
              </a:rPr>
              <a:t>);</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int</a:t>
            </a:r>
            <a:r>
              <a:rPr lang="en-US" altLang="en-US" sz="1400">
                <a:solidFill>
                  <a:srgbClr val="000000"/>
                </a:solidFill>
                <a:latin typeface="Courier New" panose="02070309020205020404" pitchFamily="49" charset="0"/>
              </a:rPr>
              <a:t> n = input.nextInt();</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FA6400"/>
                </a:solidFill>
                <a:latin typeface="Courier New" panose="02070309020205020404" pitchFamily="49" charset="0"/>
              </a:rPr>
              <a:t>// Display factorial</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System.out.println(</a:t>
            </a:r>
            <a:r>
              <a:rPr lang="en-US" altLang="en-US" sz="1400">
                <a:solidFill>
                  <a:srgbClr val="00CB00"/>
                </a:solidFill>
                <a:latin typeface="Courier New" panose="02070309020205020404" pitchFamily="49" charset="0"/>
              </a:rPr>
              <a:t>"Factorial of "</a:t>
            </a:r>
            <a:r>
              <a:rPr lang="en-US" altLang="en-US" sz="1400">
                <a:solidFill>
                  <a:srgbClr val="000000"/>
                </a:solidFill>
                <a:latin typeface="Courier New" panose="02070309020205020404" pitchFamily="49" charset="0"/>
              </a:rPr>
              <a:t> + n + </a:t>
            </a:r>
            <a:r>
              <a:rPr lang="en-US" altLang="en-US" sz="1400">
                <a:solidFill>
                  <a:srgbClr val="00CB00"/>
                </a:solidFill>
                <a:latin typeface="Courier New" panose="02070309020205020404" pitchFamily="49" charset="0"/>
              </a:rPr>
              <a:t>" is "</a:t>
            </a:r>
            <a:r>
              <a:rPr lang="en-US" altLang="en-US" sz="1400">
                <a:solidFill>
                  <a:srgbClr val="000000"/>
                </a:solidFill>
                <a:latin typeface="Courier New" panose="02070309020205020404" pitchFamily="49" charset="0"/>
              </a:rPr>
              <a:t> + factorial(n));</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FA6400"/>
                </a:solidFill>
                <a:latin typeface="Courier New" panose="02070309020205020404" pitchFamily="49" charset="0"/>
              </a:rPr>
              <a:t>/** Return the factorial for a specified number */</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public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static</a:t>
            </a: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long</a:t>
            </a:r>
            <a:r>
              <a:rPr lang="en-US" altLang="en-US" sz="1400">
                <a:solidFill>
                  <a:srgbClr val="000000"/>
                </a:solidFill>
                <a:latin typeface="Courier New" panose="02070309020205020404" pitchFamily="49" charset="0"/>
              </a:rPr>
              <a:t> factorial(</a:t>
            </a:r>
            <a:r>
              <a:rPr lang="en-US" altLang="en-US" sz="1400">
                <a:solidFill>
                  <a:srgbClr val="941EDF"/>
                </a:solidFill>
                <a:latin typeface="Courier New" panose="02070309020205020404" pitchFamily="49" charset="0"/>
              </a:rPr>
              <a:t>int</a:t>
            </a:r>
            <a:r>
              <a:rPr lang="en-US" altLang="en-US" sz="1400">
                <a:solidFill>
                  <a:srgbClr val="000000"/>
                </a:solidFill>
                <a:latin typeface="Courier New" panose="02070309020205020404" pitchFamily="49" charset="0"/>
              </a:rPr>
              <a:t> n)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if</a:t>
            </a:r>
            <a:r>
              <a:rPr lang="en-US" altLang="en-US" sz="1400">
                <a:solidFill>
                  <a:srgbClr val="000000"/>
                </a:solidFill>
                <a:latin typeface="Courier New" panose="02070309020205020404" pitchFamily="49" charset="0"/>
              </a:rPr>
              <a:t> (n == 0) </a:t>
            </a:r>
            <a:r>
              <a:rPr lang="en-US" altLang="en-US" sz="1400">
                <a:solidFill>
                  <a:srgbClr val="FA6400"/>
                </a:solidFill>
                <a:latin typeface="Courier New" panose="02070309020205020404" pitchFamily="49" charset="0"/>
              </a:rPr>
              <a:t>// Base case</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return</a:t>
            </a:r>
            <a:r>
              <a:rPr lang="en-US" altLang="en-US" sz="1400">
                <a:solidFill>
                  <a:srgbClr val="000000"/>
                </a:solidFill>
                <a:latin typeface="Courier New" panose="02070309020205020404" pitchFamily="49" charset="0"/>
              </a:rPr>
              <a:t> 1;</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else</a:t>
            </a:r>
            <a:br>
              <a:rPr lang="en-US" altLang="en-US" sz="1400">
                <a:solidFill>
                  <a:srgbClr val="941EDF"/>
                </a:solidFill>
                <a:latin typeface="Courier New" panose="02070309020205020404" pitchFamily="49" charset="0"/>
              </a:rPr>
            </a:br>
            <a:r>
              <a:rPr lang="en-US" altLang="en-US" sz="1400">
                <a:solidFill>
                  <a:srgbClr val="000000"/>
                </a:solidFill>
                <a:latin typeface="Courier New" panose="02070309020205020404" pitchFamily="49" charset="0"/>
              </a:rPr>
              <a:t>      </a:t>
            </a:r>
            <a:r>
              <a:rPr lang="en-US" altLang="en-US" sz="1400">
                <a:solidFill>
                  <a:srgbClr val="941EDF"/>
                </a:solidFill>
                <a:latin typeface="Courier New" panose="02070309020205020404" pitchFamily="49" charset="0"/>
              </a:rPr>
              <a:t>return</a:t>
            </a:r>
            <a:r>
              <a:rPr lang="en-US" altLang="en-US" sz="1400">
                <a:solidFill>
                  <a:srgbClr val="000000"/>
                </a:solidFill>
                <a:latin typeface="Courier New" panose="02070309020205020404" pitchFamily="49" charset="0"/>
              </a:rPr>
              <a:t> n * factorial(n - 1); </a:t>
            </a:r>
            <a:r>
              <a:rPr lang="en-US" altLang="en-US" sz="1400">
                <a:solidFill>
                  <a:srgbClr val="FA6400"/>
                </a:solidFill>
                <a:latin typeface="Courier New" panose="02070309020205020404" pitchFamily="49" charset="0"/>
              </a:rPr>
              <a:t>// Recursive call</a:t>
            </a:r>
            <a:br>
              <a:rPr lang="en-US" altLang="en-US" sz="1400">
                <a:solidFill>
                  <a:srgbClr val="FA6400"/>
                </a:solidFill>
                <a:latin typeface="Courier New" panose="02070309020205020404" pitchFamily="49" charset="0"/>
              </a:rPr>
            </a:br>
            <a:r>
              <a:rPr lang="en-US" altLang="en-US" sz="1400">
                <a:solidFill>
                  <a:srgbClr val="000000"/>
                </a:solidFill>
                <a:latin typeface="Courier New" panose="02070309020205020404" pitchFamily="49" charset="0"/>
              </a:rPr>
              <a:t>  }</a:t>
            </a:r>
            <a:br>
              <a:rPr lang="en-US" altLang="en-US" sz="1400">
                <a:solidFill>
                  <a:srgbClr val="000000"/>
                </a:solidFill>
                <a:latin typeface="Courier New" panose="02070309020205020404" pitchFamily="49" charset="0"/>
              </a:rPr>
            </a:br>
            <a:r>
              <a:rPr lang="en-US" altLang="en-US" sz="1400">
                <a:solidFill>
                  <a:srgbClr val="000000"/>
                </a:solidFill>
                <a:latin typeface="Courier New" panose="02070309020205020404" pitchFamily="49" charset="0"/>
              </a:rPr>
              <a:t>}</a:t>
            </a:r>
            <a:endParaRPr lang="en-US" altLang="en-US" sz="1400"/>
          </a:p>
        </p:txBody>
      </p:sp>
      <p:pic>
        <p:nvPicPr>
          <p:cNvPr id="1434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6551" y="5383214"/>
            <a:ext cx="31718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632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36D482A04D8B42B388070C1E507ADA" ma:contentTypeVersion="9" ma:contentTypeDescription="Create a new document." ma:contentTypeScope="" ma:versionID="2ba9de5f884b2d6d7c7cf465c41550c8">
  <xsd:schema xmlns:xsd="http://www.w3.org/2001/XMLSchema" xmlns:xs="http://www.w3.org/2001/XMLSchema" xmlns:p="http://schemas.microsoft.com/office/2006/metadata/properties" xmlns:ns2="7768320c-366c-4a41-b763-3ae835d26f5e" xmlns:ns3="58d839cb-0190-45c9-ae21-f7a04796a340" targetNamespace="http://schemas.microsoft.com/office/2006/metadata/properties" ma:root="true" ma:fieldsID="d20f266f189ff1657628e343d6498a57" ns2:_="" ns3:_="">
    <xsd:import namespace="7768320c-366c-4a41-b763-3ae835d26f5e"/>
    <xsd:import namespace="58d839cb-0190-45c9-ae21-f7a04796a34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68320c-366c-4a41-b763-3ae835d26f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a0a6f44-de11-413a-9cdf-a61c5364bcd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d839cb-0190-45c9-ae21-f7a04796a34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8aeb89af-aaca-45ca-914c-33044dad495e}" ma:internalName="TaxCatchAll" ma:showField="CatchAllData" ma:web="58d839cb-0190-45c9-ae21-f7a04796a3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F37718-AB11-4E95-929A-E52566B80A26}"/>
</file>

<file path=customXml/itemProps2.xml><?xml version="1.0" encoding="utf-8"?>
<ds:datastoreItem xmlns:ds="http://schemas.openxmlformats.org/officeDocument/2006/customXml" ds:itemID="{609C1413-6532-4ABD-B50A-55D7A555460E}"/>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2489</Words>
  <Application>Microsoft Office PowerPoint</Application>
  <PresentationFormat>Custom</PresentationFormat>
  <Paragraphs>356</Paragraphs>
  <Slides>58</Slides>
  <Notes>46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70" baseType="lpstr">
      <vt:lpstr>Arial</vt:lpstr>
      <vt:lpstr>Book Antiqua</vt:lpstr>
      <vt:lpstr>Century Gothic</vt:lpstr>
      <vt:lpstr>Courier New</vt:lpstr>
      <vt:lpstr>Forte</vt:lpstr>
      <vt:lpstr>Monotype Sorts</vt:lpstr>
      <vt:lpstr>Times New Roman</vt:lpstr>
      <vt:lpstr>Verdana</vt:lpstr>
      <vt:lpstr>Wingdings</vt:lpstr>
      <vt:lpstr>Continental World 16x9</vt:lpstr>
      <vt:lpstr>Picture</vt:lpstr>
      <vt:lpstr>Equation</vt:lpstr>
      <vt:lpstr>CSE 101 - COMPUTER PROGRAMMING I Recursion</vt:lpstr>
      <vt:lpstr>Objectives</vt:lpstr>
      <vt:lpstr>Motivations</vt:lpstr>
      <vt:lpstr>Motivations</vt:lpstr>
      <vt:lpstr>Recursion</vt:lpstr>
      <vt:lpstr>HTree</vt:lpstr>
      <vt:lpstr>B-Tree</vt:lpstr>
      <vt:lpstr>Computing Factorial</vt:lpstr>
      <vt:lpstr>Computing Factorial</vt:lpstr>
      <vt:lpstr>PowerPoint Presentation</vt:lpstr>
      <vt:lpstr>PowerPoint Presentation</vt:lpstr>
      <vt:lpstr>Computing Factorial</vt:lpstr>
      <vt:lpstr>Computing Factorial</vt:lpstr>
      <vt:lpstr>Computing Factorial</vt:lpstr>
      <vt:lpstr>Computing Factorial</vt:lpstr>
      <vt:lpstr>Computing Factorial</vt:lpstr>
      <vt:lpstr>Computing Factorial</vt:lpstr>
      <vt:lpstr>Computing Factorial</vt:lpstr>
      <vt:lpstr>Computing Factorial</vt:lpstr>
      <vt:lpstr>Computing Factorial</vt:lpstr>
      <vt:lpstr>Recursion</vt:lpstr>
      <vt:lpstr>Trace Recursive factorial</vt:lpstr>
      <vt:lpstr>Trace Recursive factorial</vt:lpstr>
      <vt:lpstr>Trace Recursive factorial</vt:lpstr>
      <vt:lpstr>Trace Recursive factorial</vt:lpstr>
      <vt:lpstr>Trace Recursive factorial</vt:lpstr>
      <vt:lpstr>Trace Recursive factorial</vt:lpstr>
      <vt:lpstr>Trace Recursive factorial</vt:lpstr>
      <vt:lpstr>Trace Recursive factorial</vt:lpstr>
      <vt:lpstr>Trace Recursive factorial</vt:lpstr>
      <vt:lpstr>Trace Recursive factorial</vt:lpstr>
      <vt:lpstr>Trace Recursive factorial</vt:lpstr>
      <vt:lpstr>factorial(4) Stack Trace</vt:lpstr>
      <vt:lpstr>Other Examples</vt:lpstr>
      <vt:lpstr>Fibonacci</vt:lpstr>
      <vt:lpstr>Fibonacci Numbers</vt:lpstr>
      <vt:lpstr>PowerPoint Presentation</vt:lpstr>
      <vt:lpstr>Fibonnaci Numbers, cont.</vt:lpstr>
      <vt:lpstr>Think Recursively</vt:lpstr>
      <vt:lpstr>Recursive Helper Methods</vt:lpstr>
      <vt:lpstr>Recursive Selection Sort</vt:lpstr>
      <vt:lpstr>Recursive Binary Search</vt:lpstr>
      <vt:lpstr>PowerPoint Presentation</vt:lpstr>
      <vt:lpstr>Directory Size</vt:lpstr>
      <vt:lpstr>Directory Size</vt:lpstr>
      <vt:lpstr>Tower of Hanoi</vt:lpstr>
      <vt:lpstr>Tower of Hanoi, cont.</vt:lpstr>
      <vt:lpstr>Solution to Tower of Hanoi</vt:lpstr>
      <vt:lpstr>Solution to Tower of Hanoi</vt:lpstr>
      <vt:lpstr>Towers Legend</vt:lpstr>
      <vt:lpstr>Exercise 18.3 GCD</vt:lpstr>
      <vt:lpstr>Approach 2: Euclid’s algorithm</vt:lpstr>
      <vt:lpstr>Fractals?</vt:lpstr>
      <vt:lpstr>Sierpinski Triangle </vt:lpstr>
      <vt:lpstr>Sierpinski Triangle Solution</vt:lpstr>
      <vt:lpstr>Recursion vs. Iteration</vt:lpstr>
      <vt:lpstr>Advantages of Using Recursion</vt:lpstr>
      <vt:lpstr>Tail Recursion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2021-01-05T06:57:19Z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