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</p:sldIdLst>
  <p:sldSz cx="12188825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190" autoAdjust="0"/>
  </p:normalViewPr>
  <p:slideViewPr>
    <p:cSldViewPr>
      <p:cViewPr varScale="1">
        <p:scale>
          <a:sx n="72" d="100"/>
          <a:sy n="72" d="100"/>
        </p:scale>
        <p:origin x="660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illiam  Ledet" userId="3216a2a5-f40e-4367-b663-fa694b32f766" providerId="ADAL" clId="{2B08ADE9-B136-4E60-9044-EA4478B53A8C}"/>
    <pc:docChg chg="custSel modSld">
      <pc:chgData name="Joseph William  Ledet" userId="3216a2a5-f40e-4367-b663-fa694b32f766" providerId="ADAL" clId="{2B08ADE9-B136-4E60-9044-EA4478B53A8C}" dt="2024-04-01T08:39:08.050" v="6" actId="20577"/>
      <pc:docMkLst>
        <pc:docMk/>
      </pc:docMkLst>
      <pc:sldChg chg="addSp delSp modSp">
        <pc:chgData name="Joseph William  Ledet" userId="3216a2a5-f40e-4367-b663-fa694b32f766" providerId="ADAL" clId="{2B08ADE9-B136-4E60-9044-EA4478B53A8C}" dt="2024-04-01T06:31:38.295" v="0" actId="478"/>
        <pc:sldMkLst>
          <pc:docMk/>
          <pc:sldMk cId="0" sldId="256"/>
        </pc:sldMkLst>
        <pc:spChg chg="del">
          <ac:chgData name="Joseph William  Ledet" userId="3216a2a5-f40e-4367-b663-fa694b32f766" providerId="ADAL" clId="{2B08ADE9-B136-4E60-9044-EA4478B53A8C}" dt="2024-04-01T06:31:38.295" v="0" actId="478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Joseph William  Ledet" userId="3216a2a5-f40e-4367-b663-fa694b32f766" providerId="ADAL" clId="{2B08ADE9-B136-4E60-9044-EA4478B53A8C}" dt="2024-04-01T06:31:38.295" v="0" actId="478"/>
          <ac:spMkLst>
            <pc:docMk/>
            <pc:sldMk cId="0" sldId="256"/>
            <ac:spMk id="5" creationId="{7863C213-C7E8-40E3-BCF5-B0E68BD9C388}"/>
          </ac:spMkLst>
        </pc:spChg>
      </pc:sldChg>
      <pc:sldChg chg="modSp">
        <pc:chgData name="Joseph William  Ledet" userId="3216a2a5-f40e-4367-b663-fa694b32f766" providerId="ADAL" clId="{2B08ADE9-B136-4E60-9044-EA4478B53A8C}" dt="2024-04-01T08:21:11.987" v="1" actId="20577"/>
        <pc:sldMkLst>
          <pc:docMk/>
          <pc:sldMk cId="0" sldId="259"/>
        </pc:sldMkLst>
        <pc:spChg chg="mod">
          <ac:chgData name="Joseph William  Ledet" userId="3216a2a5-f40e-4367-b663-fa694b32f766" providerId="ADAL" clId="{2B08ADE9-B136-4E60-9044-EA4478B53A8C}" dt="2024-04-01T08:21:11.987" v="1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Joseph William  Ledet" userId="3216a2a5-f40e-4367-b663-fa694b32f766" providerId="ADAL" clId="{2B08ADE9-B136-4E60-9044-EA4478B53A8C}" dt="2024-04-01T08:39:08.050" v="6" actId="20577"/>
        <pc:sldMkLst>
          <pc:docMk/>
          <pc:sldMk cId="0" sldId="271"/>
        </pc:sldMkLst>
        <pc:spChg chg="mod">
          <ac:chgData name="Joseph William  Ledet" userId="3216a2a5-f40e-4367-b663-fa694b32f766" providerId="ADAL" clId="{2B08ADE9-B136-4E60-9044-EA4478B53A8C}" dt="2024-04-01T08:39:08.050" v="6" actId="20577"/>
          <ac:spMkLst>
            <pc:docMk/>
            <pc:sldMk cId="0" sldId="27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128FCA9C-FF92-4024-BDEC-A6D3B663DC09}" type="datetimeFigureOut">
              <a:rPr lang="en-US">
                <a:uFillTx/>
              </a:rPr>
              <a:t>4/1/2024</a:t>
            </a:fld>
            <a:endParaRPr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A446DCAE-1661-43FF-8A44-43DAFDC1FD90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840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772AB877-E7B1-4681-847E-D0918612832B}" type="datetimeFigureOut">
              <a:rPr lang="en-US">
                <a:uFillTx/>
              </a:rPr>
              <a:t>4/1/2024</a:t>
            </a:fld>
            <a:endParaRPr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>
                <a:uFillTx/>
              </a:rPr>
              <a:t>Click to edit Master text styles</a:t>
            </a:r>
          </a:p>
          <a:p>
            <a:pPr lvl="1"/>
            <a:r>
              <a:rPr>
                <a:uFillTx/>
              </a:rPr>
              <a:t>Second level</a:t>
            </a:r>
          </a:p>
          <a:p>
            <a:pPr lvl="2"/>
            <a:r>
              <a:rPr>
                <a:uFillTx/>
              </a:rPr>
              <a:t>Third level</a:t>
            </a:r>
          </a:p>
          <a:p>
            <a:pPr lvl="3"/>
            <a:r>
              <a:rPr>
                <a:uFillTx/>
              </a:rPr>
              <a:t>Fourth level</a:t>
            </a:r>
          </a:p>
          <a:p>
            <a:pPr lvl="4"/>
            <a:r>
              <a:rPr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69C971FF-EF28-4195-A575-329446EFAA55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1761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>
                <a:uFillTx/>
              </a:rPr>
              <a:t>2</a:t>
            </a:fld>
            <a:endParaRPr lang="tr-TR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8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10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57192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5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>
                <a:uFillTx/>
              </a:rPr>
              <a:t>‹#›</a:t>
            </a:fld>
            <a:endParaRPr>
              <a:uFillTx/>
            </a:endParaRPr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28000">
              <a:schemeClr val="bg1"/>
            </a:gs>
            <a:gs pos="48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uFillTx/>
              </a:defRPr>
            </a:lvl1pPr>
          </a:lstStyle>
          <a:p>
            <a:fld id="{F36C87F6-986D-49E6-AF40-1B3A1EE8064D}" type="slidenum">
              <a:rPr>
                <a:uFillTx/>
              </a:rPr>
              <a:pPr/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>
                <a:uFillTx/>
              </a:rPr>
              <a:t>1</a:t>
            </a:fld>
            <a:endParaRPr lang="tr-TR">
              <a:uFillTx/>
            </a:endParaRPr>
          </a:p>
        </p:txBody>
      </p:sp>
      <p:pic>
        <p:nvPicPr>
          <p:cNvPr id="6" name="Picture 2" descr="http://www.phdcomics.com/comics/archive/phd041816s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15" y="-27384"/>
            <a:ext cx="8032613" cy="3480799"/>
          </a:xfrm>
          <a:prstGeom prst="rect">
            <a:avLst/>
          </a:prstGeom>
          <a:noFill/>
        </p:spPr>
      </p:pic>
      <p:pic>
        <p:nvPicPr>
          <p:cNvPr id="7" name="Picture 2" descr="http://www.phdcomics.com/comics/archive/phd042216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4132" y="3140093"/>
            <a:ext cx="8640960" cy="3744416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863C213-C7E8-40E3-BCF5-B0E68BD9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True/False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A method must always return a value. -&gt; </a:t>
            </a:r>
            <a:r>
              <a:rPr lang="en-US" dirty="0">
                <a:uFillTx/>
                <a:latin typeface="Lucida Console" panose="020B0609040504020204" pitchFamily="49" charset="0"/>
              </a:rPr>
              <a:t>false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The methods 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println</a:t>
            </a:r>
            <a:r>
              <a:rPr lang="en-US" dirty="0">
                <a:uFillTx/>
                <a:latin typeface="Lucida Console" panose="020B0609040504020204" pitchFamily="49" charset="0"/>
              </a:rPr>
              <a:t>()</a:t>
            </a:r>
            <a:r>
              <a:rPr lang="en-US" dirty="0">
                <a:uFillTx/>
              </a:rPr>
              <a:t> and </a:t>
            </a:r>
            <a:r>
              <a:rPr lang="en-US" dirty="0">
                <a:uFillTx/>
                <a:latin typeface="Lucida Console" panose="020B0609040504020204" pitchFamily="49" charset="0"/>
              </a:rPr>
              <a:t>next() </a:t>
            </a:r>
            <a:r>
              <a:rPr lang="en-US" dirty="0">
                <a:uFillTx/>
              </a:rPr>
              <a:t>are useful methods for displaying output to the screen and gaining input from the user and can be used in a program using the 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System.out</a:t>
            </a:r>
            <a:r>
              <a:rPr lang="en-US" dirty="0">
                <a:uFillTx/>
              </a:rPr>
              <a:t> and </a:t>
            </a:r>
            <a:r>
              <a:rPr lang="en-US" dirty="0">
                <a:uFillTx/>
                <a:latin typeface="Lucida Console" panose="020B0609040504020204" pitchFamily="49" charset="0"/>
              </a:rPr>
              <a:t>Scanner</a:t>
            </a:r>
            <a:r>
              <a:rPr lang="en-US" dirty="0">
                <a:uFillTx/>
              </a:rPr>
              <a:t> classes, respectively. -&gt; </a:t>
            </a:r>
            <a:r>
              <a:rPr lang="en-US" dirty="0">
                <a:uFillTx/>
                <a:latin typeface="Lucida Console" panose="020B0609040504020204" pitchFamily="49" charset="0"/>
              </a:rPr>
              <a:t>true</a:t>
            </a:r>
            <a:endParaRPr lang="en-US" dirty="0">
              <a:uFillTx/>
            </a:endParaRPr>
          </a:p>
          <a:p>
            <a:r>
              <a:rPr lang="en-US" dirty="0">
                <a:uFillTx/>
                <a:latin typeface="Lucida Console" panose="020B0609040504020204" pitchFamily="49" charset="0"/>
              </a:rPr>
              <a:t>!true -&gt; false</a:t>
            </a:r>
          </a:p>
          <a:p>
            <a:r>
              <a:rPr lang="en-US" dirty="0" err="1">
                <a:uFillTx/>
                <a:latin typeface="Lucida Console" panose="020B0609040504020204" pitchFamily="49" charset="0"/>
              </a:rPr>
              <a:t>i</a:t>
            </a:r>
            <a:r>
              <a:rPr lang="en-US" dirty="0">
                <a:uFillTx/>
                <a:latin typeface="Lucida Console" panose="020B0609040504020204" pitchFamily="49" charset="0"/>
              </a:rPr>
              <a:t>++ == ++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i</a:t>
            </a:r>
            <a:r>
              <a:rPr lang="en-US" dirty="0">
                <a:uFillTx/>
                <a:latin typeface="Lucida Console" panose="020B0609040504020204" pitchFamily="49" charset="0"/>
              </a:rPr>
              <a:t> -&gt; evaluates as false</a:t>
            </a:r>
          </a:p>
          <a:p>
            <a:r>
              <a:rPr lang="en-US" dirty="0">
                <a:uFillTx/>
                <a:latin typeface="Lucida Console" panose="020B0609040504020204" pitchFamily="49" charset="0"/>
              </a:rPr>
              <a:t>++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i</a:t>
            </a:r>
            <a:r>
              <a:rPr lang="en-US" dirty="0">
                <a:uFillTx/>
                <a:latin typeface="Lucida Console" panose="020B0609040504020204" pitchFamily="49" charset="0"/>
              </a:rPr>
              <a:t> == </a:t>
            </a:r>
            <a:r>
              <a:rPr lang="en-US" dirty="0" err="1">
                <a:uFillTx/>
                <a:latin typeface="Lucida Console" panose="020B0609040504020204" pitchFamily="49" charset="0"/>
              </a:rPr>
              <a:t>i</a:t>
            </a:r>
            <a:r>
              <a:rPr lang="en-US" dirty="0">
                <a:uFillTx/>
                <a:latin typeface="Lucida Console" panose="020B0609040504020204" pitchFamily="49" charset="0"/>
              </a:rPr>
              <a:t>++ -&gt; evaluates as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3848222" y="1827103"/>
            <a:ext cx="12250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u="sng" dirty="0">
                <a:uFillTx/>
              </a:rPr>
              <a:t>always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Matching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7613" y="1828800"/>
          <a:ext cx="10349407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8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1) /*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A. 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2) 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B. Begins a 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3) 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en-US" sz="2400" dirty="0">
                          <a:uFillTx/>
                        </a:rPr>
                        <a:t>C. Test for 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4)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</a:rPr>
                        <a:t>D. Assigns a new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uFillTx/>
                          <a:latin typeface="Lucida Console" panose="020B0609040504020204" pitchFamily="49" charset="0"/>
                        </a:rPr>
                        <a:t>5) 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05980" y="2564904"/>
            <a:ext cx="864096" cy="43204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05980" y="3861048"/>
            <a:ext cx="864096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349996" y="2564904"/>
            <a:ext cx="720080" cy="43204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205980" y="2996952"/>
            <a:ext cx="864096" cy="43204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49996" y="3429000"/>
            <a:ext cx="720080" cy="93610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What is the 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Able to tell what the value of a variable will be at various points</a:t>
            </a:r>
          </a:p>
          <a:p>
            <a:r>
              <a:rPr lang="en-US" dirty="0"/>
              <a:t>Able to tell program flow through</a:t>
            </a:r>
          </a:p>
          <a:p>
            <a:pPr lvl="1"/>
            <a:r>
              <a:rPr lang="en-US" dirty="0"/>
              <a:t>if-else statements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>
                <a:uFillTx/>
              </a:rPr>
              <a:t>Exceptions</a:t>
            </a:r>
          </a:p>
          <a:p>
            <a:pPr lvl="2"/>
            <a:r>
              <a:rPr lang="en-US" dirty="0"/>
              <a:t>finally always executes</a:t>
            </a:r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Short program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Write a short fragment to do some task</a:t>
            </a:r>
          </a:p>
          <a:p>
            <a:r>
              <a:rPr lang="en-US" dirty="0">
                <a:uFillTx/>
              </a:rPr>
              <a:t>Know how to </a:t>
            </a:r>
          </a:p>
          <a:p>
            <a:pPr lvl="1"/>
            <a:r>
              <a:rPr lang="en-US" dirty="0">
                <a:uFillTx/>
              </a:rPr>
              <a:t>Write a method</a:t>
            </a:r>
          </a:p>
          <a:p>
            <a:pPr lvl="1"/>
            <a:r>
              <a:rPr lang="en-US" dirty="0"/>
              <a:t>Use recursion or iteration</a:t>
            </a:r>
          </a:p>
          <a:p>
            <a:pPr lvl="1"/>
            <a:r>
              <a:rPr lang="en-US" dirty="0"/>
              <a:t>Throw an exception</a:t>
            </a:r>
          </a:p>
          <a:p>
            <a:pPr lvl="1"/>
            <a:r>
              <a:rPr lang="en-US" dirty="0"/>
              <a:t>Use the methods (including constructors) of a parent class</a:t>
            </a:r>
          </a:p>
          <a:p>
            <a:pPr lvl="1"/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Develop 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>
                <a:uFillTx/>
              </a:rPr>
              <a:t>Determine sub-problems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Draw the UML diagram</a:t>
            </a:r>
            <a:endParaRPr lang="en-US" dirty="0">
              <a:uFillTx/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uFillTx/>
              </a:rPr>
              <a:t>Implement in Java code</a:t>
            </a:r>
          </a:p>
          <a:p>
            <a:r>
              <a:rPr lang="en-US" dirty="0">
                <a:uFillTx/>
              </a:rPr>
              <a:t>Example</a:t>
            </a:r>
          </a:p>
          <a:p>
            <a:pPr lvl="1"/>
            <a:r>
              <a:rPr lang="en-US" dirty="0">
                <a:uFillTx/>
              </a:rPr>
              <a:t>A Store that has Products, and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uFillTx/>
              </a:rPr>
              <a:t>Closed</a:t>
            </a:r>
          </a:p>
          <a:p>
            <a:pPr lvl="1"/>
            <a:r>
              <a:rPr lang="en-US" dirty="0">
                <a:uFillTx/>
              </a:rPr>
              <a:t>Book</a:t>
            </a:r>
          </a:p>
          <a:p>
            <a:pPr lvl="1"/>
            <a:r>
              <a:rPr lang="en-US" dirty="0">
                <a:uFillTx/>
              </a:rPr>
              <a:t>Notes</a:t>
            </a:r>
          </a:p>
          <a:p>
            <a:pPr lvl="1"/>
            <a:r>
              <a:rPr lang="en-US" dirty="0">
                <a:uFillTx/>
              </a:rPr>
              <a:t>Phone</a:t>
            </a:r>
          </a:p>
          <a:p>
            <a:pPr lvl="1"/>
            <a:r>
              <a:rPr lang="en-US" dirty="0">
                <a:uFillTx/>
              </a:rPr>
              <a:t>Computer</a:t>
            </a:r>
          </a:p>
          <a:p>
            <a:pPr lvl="1"/>
            <a:r>
              <a:rPr lang="en-US" dirty="0">
                <a:uFillTx/>
              </a:rPr>
              <a:t>Electrical Devices</a:t>
            </a:r>
          </a:p>
          <a:p>
            <a:pPr lvl="1"/>
            <a:r>
              <a:rPr lang="en-US" dirty="0">
                <a:uFillTx/>
              </a:rPr>
              <a:t>Mouth</a:t>
            </a:r>
          </a:p>
          <a:p>
            <a:r>
              <a:rPr lang="en-US" dirty="0">
                <a:uFillTx/>
              </a:rPr>
              <a:t>Open</a:t>
            </a:r>
          </a:p>
          <a:p>
            <a:pPr lvl="1"/>
            <a:r>
              <a:rPr lang="en-US" dirty="0">
                <a:uFillTx/>
              </a:rPr>
              <a:t>Mind</a:t>
            </a:r>
          </a:p>
          <a:p>
            <a:pPr lvl="1"/>
            <a:r>
              <a:rPr lang="en-US">
                <a:uFillTx/>
              </a:rPr>
              <a:t>1 “Notes </a:t>
            </a:r>
            <a:r>
              <a:rPr lang="en-US" dirty="0">
                <a:uFillTx/>
              </a:rPr>
              <a:t>Sheet” is allowed</a:t>
            </a:r>
          </a:p>
          <a:p>
            <a:pPr lvl="2"/>
            <a:r>
              <a:rPr lang="en-US" dirty="0">
                <a:uFillTx/>
              </a:rPr>
              <a:t>Size A-4 paper (1)</a:t>
            </a:r>
          </a:p>
          <a:p>
            <a:pPr lvl="2"/>
            <a:r>
              <a:rPr lang="en-US" dirty="0">
                <a:uFillTx/>
              </a:rPr>
              <a:t>Must be </a:t>
            </a:r>
            <a:r>
              <a:rPr lang="en-US" b="1" u="sng" dirty="0">
                <a:solidFill>
                  <a:srgbClr val="FF0000"/>
                </a:solidFill>
                <a:uFillTx/>
              </a:rPr>
              <a:t>handwritten</a:t>
            </a:r>
          </a:p>
          <a:p>
            <a:pPr lvl="2"/>
            <a:r>
              <a:rPr lang="en-US" dirty="0">
                <a:uFillTx/>
              </a:rPr>
              <a:t>Anything printed/photocopied will be taken</a:t>
            </a: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3" y="1900808"/>
            <a:ext cx="9753599" cy="1600200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30000" dirty="0">
                <a:uFillTx/>
                <a:latin typeface="Lucida Console" panose="020B0609040504020204" pitchFamily="49" charset="0"/>
              </a:rPr>
              <a:t>[?]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1828799"/>
            <a:ext cx="11161240" cy="3048001"/>
          </a:xfrm>
        </p:spPr>
        <p:txBody>
          <a:bodyPr/>
          <a:lstStyle/>
          <a:p>
            <a:r>
              <a:rPr lang="it-IT" dirty="0"/>
              <a:t>CSE 102 - COMPUTER PROGRAMMING II</a:t>
            </a:r>
            <a:br>
              <a:rPr lang="it-IT" dirty="0"/>
            </a:br>
            <a:r>
              <a:rPr lang="en-US" dirty="0">
                <a:uFillTx/>
              </a:rPr>
              <a:t>Midterm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684" y="5013176"/>
            <a:ext cx="7848600" cy="114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uFillTx/>
              </a:rPr>
              <a:t>Joseph LEDET</a:t>
            </a:r>
          </a:p>
          <a:p>
            <a:r>
              <a:rPr lang="en-US" dirty="0">
                <a:uFillTx/>
              </a:rPr>
              <a:t>Department of Computer Engineering</a:t>
            </a:r>
          </a:p>
          <a:p>
            <a:r>
              <a:rPr lang="en-US" dirty="0" err="1">
                <a:uFillTx/>
              </a:rPr>
              <a:t>Akdeniz</a:t>
            </a:r>
            <a:r>
              <a:rPr lang="en-US" dirty="0">
                <a:uFillTx/>
              </a:rPr>
              <a:t> University</a:t>
            </a:r>
          </a:p>
          <a:p>
            <a:r>
              <a:rPr lang="en-US" dirty="0">
                <a:uFillTx/>
              </a:rPr>
              <a:t>josephledet@akdeniz.edu.tr </a:t>
            </a:r>
          </a:p>
        </p:txBody>
      </p:sp>
      <p:pic>
        <p:nvPicPr>
          <p:cNvPr id="102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/>
        </p:nvPicPr>
        <p:blipFill rotWithShape="1">
          <a:blip r:embed="rId3" cstate="print"/>
          <a:srcRect l="7727" t="7277" r="7277" b="7727"/>
          <a:stretch/>
        </p:blipFill>
        <p:spPr bwMode="auto">
          <a:xfrm>
            <a:off x="189756" y="188640"/>
            <a:ext cx="1584177" cy="1584176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Outline</a:t>
            </a:r>
            <a:endParaRPr lang="tr-TR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Exam format</a:t>
            </a:r>
          </a:p>
          <a:p>
            <a:pPr lvl="1"/>
            <a:r>
              <a:rPr lang="en-US" dirty="0">
                <a:uFillTx/>
              </a:rPr>
              <a:t>Review material</a:t>
            </a:r>
          </a:p>
          <a:p>
            <a:r>
              <a:rPr lang="en-US" dirty="0">
                <a:uFillTx/>
              </a:rPr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>
                <a:uFillTx/>
              </a:rPr>
              <a:t>3</a:t>
            </a:fld>
            <a:endParaRPr lang="tr-TR" dirty="0"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DATE/TIME/LOCATION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Date</a:t>
            </a:r>
          </a:p>
          <a:p>
            <a:pPr lvl="1"/>
            <a:r>
              <a:rPr lang="en-US" dirty="0"/>
              <a:t>Friday</a:t>
            </a:r>
            <a:r>
              <a:rPr lang="en-US" dirty="0">
                <a:uFillTx/>
              </a:rPr>
              <a:t> 19-April-2024</a:t>
            </a:r>
          </a:p>
          <a:p>
            <a:r>
              <a:rPr lang="en-US" dirty="0">
                <a:uFillTx/>
              </a:rPr>
              <a:t>Time</a:t>
            </a:r>
          </a:p>
          <a:p>
            <a:pPr lvl="1"/>
            <a:r>
              <a:rPr lang="en-US" dirty="0"/>
              <a:t>0</a:t>
            </a:r>
            <a:r>
              <a:rPr lang="en-US" dirty="0">
                <a:uFillTx/>
              </a:rPr>
              <a:t>9:00 - 10:30</a:t>
            </a:r>
          </a:p>
          <a:p>
            <a:r>
              <a:rPr lang="en-US" dirty="0">
                <a:uFillTx/>
              </a:rPr>
              <a:t>Location</a:t>
            </a:r>
          </a:p>
          <a:p>
            <a:pPr lvl="1"/>
            <a:r>
              <a:rPr lang="en-US" dirty="0"/>
              <a:t>Amfi4, BB01</a:t>
            </a:r>
            <a:endParaRPr lang="en-US" dirty="0">
              <a:uFillTx/>
            </a:endParaRPr>
          </a:p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GRADING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100 points</a:t>
            </a:r>
          </a:p>
          <a:p>
            <a:r>
              <a:rPr lang="en-US" dirty="0">
                <a:uFillTx/>
              </a:rPr>
              <a:t>Represents 20% of Final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All topics discussed in class up to Week 8</a:t>
            </a:r>
          </a:p>
          <a:p>
            <a:pPr lvl="1"/>
            <a:r>
              <a:rPr lang="en-US" dirty="0">
                <a:uFillTx/>
              </a:rPr>
              <a:t>Object-oriented Thinking</a:t>
            </a:r>
          </a:p>
          <a:p>
            <a:pPr lvl="1"/>
            <a:r>
              <a:rPr lang="en-US" dirty="0"/>
              <a:t>Inheritance and Polymorphism</a:t>
            </a:r>
          </a:p>
          <a:p>
            <a:pPr lvl="1"/>
            <a:r>
              <a:rPr lang="en-US" dirty="0"/>
              <a:t>Basic UML</a:t>
            </a:r>
          </a:p>
          <a:p>
            <a:pPr lvl="1"/>
            <a:r>
              <a:rPr lang="en-US" dirty="0">
                <a:uFillTx/>
              </a:rPr>
              <a:t>Exceptions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>
                <a:uFillTx/>
              </a:rPr>
              <a:t>Abstract classes and Interfaces</a:t>
            </a:r>
          </a:p>
          <a:p>
            <a:r>
              <a:rPr lang="en-US" dirty="0"/>
              <a:t>Topics from previous courses</a:t>
            </a:r>
          </a:p>
          <a:p>
            <a:pPr lvl="1"/>
            <a:r>
              <a:rPr lang="en-US" dirty="0"/>
              <a:t>Programming basics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Control structures (if statements/loops)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Quick Answer Questions</a:t>
            </a:r>
          </a:p>
          <a:p>
            <a:pPr lvl="1"/>
            <a:r>
              <a:rPr lang="en-US" dirty="0">
                <a:uFillTx/>
              </a:rPr>
              <a:t>Multiple Choice</a:t>
            </a:r>
          </a:p>
          <a:p>
            <a:pPr lvl="1"/>
            <a:r>
              <a:rPr lang="en-US" dirty="0">
                <a:uFillTx/>
              </a:rPr>
              <a:t>True/False</a:t>
            </a:r>
          </a:p>
          <a:p>
            <a:pPr lvl="1"/>
            <a:r>
              <a:rPr lang="en-US" dirty="0"/>
              <a:t>Matching</a:t>
            </a:r>
            <a:endParaRPr lang="en-US" dirty="0">
              <a:uFillTx/>
            </a:endParaRPr>
          </a:p>
          <a:p>
            <a:r>
              <a:rPr lang="en-US" dirty="0">
                <a:uFillTx/>
              </a:rPr>
              <a:t>Program Flow</a:t>
            </a:r>
          </a:p>
          <a:p>
            <a:pPr lvl="1"/>
            <a:r>
              <a:rPr lang="en-US" dirty="0">
                <a:uFillTx/>
              </a:rPr>
              <a:t>What is the output of a loop/method?</a:t>
            </a:r>
          </a:p>
          <a:p>
            <a:pPr lvl="1"/>
            <a:r>
              <a:rPr lang="en-US" dirty="0">
                <a:uFillTx/>
              </a:rPr>
              <a:t>What is the return value of a method?</a:t>
            </a:r>
          </a:p>
          <a:p>
            <a:pPr lvl="1"/>
            <a:r>
              <a:rPr lang="en-US" dirty="0"/>
              <a:t>Will an Exception occur?</a:t>
            </a:r>
            <a:endParaRPr lang="en-US" dirty="0">
              <a:uFillTx/>
            </a:endParaRPr>
          </a:p>
          <a:p>
            <a:r>
              <a:rPr lang="en-US" dirty="0"/>
              <a:t>Implement a System/Class/Method</a:t>
            </a:r>
          </a:p>
          <a:p>
            <a:pPr lvl="1"/>
            <a:r>
              <a:rPr lang="en-US" dirty="0"/>
              <a:t>UML diagram</a:t>
            </a:r>
          </a:p>
          <a:p>
            <a:pPr lvl="1"/>
            <a:r>
              <a:rPr lang="en-US" dirty="0"/>
              <a:t>Write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1557908" y="3501008"/>
            <a:ext cx="1080120" cy="2880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uFillTx/>
              </a:rPr>
              <a:t>What will be the value of the following expression?</a:t>
            </a:r>
          </a:p>
          <a:p>
            <a:pPr lvl="1"/>
            <a:r>
              <a:rPr lang="en-US" dirty="0">
                <a:uFillTx/>
                <a:latin typeface="Lucida Console" panose="020B0609040504020204" pitchFamily="49" charset="0"/>
              </a:rPr>
              <a:t>1 + 2 * 3 / 4</a:t>
            </a:r>
          </a:p>
          <a:p>
            <a:endParaRPr lang="en-US" dirty="0">
              <a:uFillTx/>
            </a:endParaRPr>
          </a:p>
          <a:p>
            <a:pPr lvl="1"/>
            <a:r>
              <a:rPr lang="en-US" dirty="0">
                <a:uFillTx/>
              </a:rPr>
              <a:t>1</a:t>
            </a:r>
          </a:p>
          <a:p>
            <a:pPr lvl="1"/>
            <a:r>
              <a:rPr lang="en-US" dirty="0"/>
              <a:t>2</a:t>
            </a:r>
            <a:endParaRPr lang="en-US" dirty="0">
              <a:uFillTx/>
            </a:endParaRPr>
          </a:p>
          <a:p>
            <a:pPr lvl="1"/>
            <a:r>
              <a:rPr lang="en-US" dirty="0">
                <a:uFillTx/>
              </a:rPr>
              <a:t>2.25</a:t>
            </a:r>
            <a:endParaRPr lang="en-US" sz="1600" dirty="0">
              <a:uFillTx/>
            </a:endParaRPr>
          </a:p>
          <a:p>
            <a:pPr lvl="1"/>
            <a:r>
              <a:rPr lang="en-US" dirty="0">
                <a:uFillTx/>
              </a:rPr>
              <a:t>2.5</a:t>
            </a:r>
          </a:p>
          <a:p>
            <a:pPr lvl="1"/>
            <a:r>
              <a:rPr lang="en-US" sz="1600" dirty="0">
                <a:uFillTx/>
              </a:rPr>
              <a:t>None of the above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Multiple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1557908" y="3501008"/>
            <a:ext cx="3600400" cy="28803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Multiple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uFillTx/>
              </a:rPr>
              <a:t>In java a class that we create will have how many parent classes?</a:t>
            </a:r>
          </a:p>
          <a:p>
            <a:pPr marL="45720" indent="0">
              <a:buNone/>
            </a:pPr>
            <a:endParaRPr lang="en-US" dirty="0">
              <a:uFillTx/>
            </a:endParaRPr>
          </a:p>
          <a:p>
            <a:pPr lvl="1"/>
            <a:r>
              <a:rPr lang="en-US" dirty="0"/>
              <a:t>At least one parent class</a:t>
            </a:r>
          </a:p>
          <a:p>
            <a:pPr lvl="1"/>
            <a:r>
              <a:rPr lang="en-US" dirty="0"/>
              <a:t>Exactly one parent class</a:t>
            </a:r>
          </a:p>
          <a:p>
            <a:pPr lvl="1"/>
            <a:r>
              <a:rPr lang="en-US" dirty="0">
                <a:uFillTx/>
              </a:rPr>
              <a:t>2 – a mother and a father</a:t>
            </a:r>
          </a:p>
          <a:p>
            <a:pPr lvl="1"/>
            <a:r>
              <a:rPr lang="en-US" dirty="0"/>
              <a:t>Unknown since we can have as many parents that we want</a:t>
            </a:r>
            <a:endParaRPr lang="en-US" dirty="0">
              <a:uFillTx/>
            </a:endParaRPr>
          </a:p>
          <a:p>
            <a:pPr lvl="1"/>
            <a:r>
              <a:rPr lang="en-US" dirty="0">
                <a:uFillTx/>
              </a:rPr>
              <a:t>None of the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8434C6FC007C49BA74DF6F573091B8" ma:contentTypeVersion="4" ma:contentTypeDescription="Create a new document." ma:contentTypeScope="" ma:versionID="57521a6533e526f30d3d9f06ee2c479c">
  <xsd:schema xmlns:xsd="http://www.w3.org/2001/XMLSchema" xmlns:xs="http://www.w3.org/2001/XMLSchema" xmlns:p="http://schemas.microsoft.com/office/2006/metadata/properties" xmlns:ns2="97dbb335-fc61-412d-baab-f04c388d8568" targetNamespace="http://schemas.microsoft.com/office/2006/metadata/properties" ma:root="true" ma:fieldsID="53f30f33b1e02eecabfb9fa718e3c934" ns2:_="">
    <xsd:import namespace="97dbb335-fc61-412d-baab-f04c388d85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dbb335-fc61-412d-baab-f04c388d85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DF463D-E75C-4CEE-A000-9894346BE8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dbb335-fc61-412d-baab-f04c388d85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83E7E5-AC86-4888-8E47-95D7EC4E6C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1449</TotalTime>
  <Words>475</Words>
  <Application>Microsoft Office PowerPoint</Application>
  <PresentationFormat>Custom</PresentationFormat>
  <Paragraphs>131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Lucida Console</vt:lpstr>
      <vt:lpstr>Continental World 16x9</vt:lpstr>
      <vt:lpstr>PowerPoint Presentation</vt:lpstr>
      <vt:lpstr>CSE 102 - COMPUTER PROGRAMMING II Midterm Information</vt:lpstr>
      <vt:lpstr>Outline</vt:lpstr>
      <vt:lpstr>DATE/TIME/LOCATION</vt:lpstr>
      <vt:lpstr>GRADING INFORMATION</vt:lpstr>
      <vt:lpstr>Topics Covered</vt:lpstr>
      <vt:lpstr>Format</vt:lpstr>
      <vt:lpstr>Multiple choice</vt:lpstr>
      <vt:lpstr>Multiple choice</vt:lpstr>
      <vt:lpstr>True/False</vt:lpstr>
      <vt:lpstr>Matching</vt:lpstr>
      <vt:lpstr>What is the output?</vt:lpstr>
      <vt:lpstr>Short program fragment</vt:lpstr>
      <vt:lpstr>Develop a System</vt:lpstr>
      <vt:lpstr>FINAL NOTE</vt:lpstr>
      <vt:lpstr>Questions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Comic of the day </dc:title>
  <dc:creator>Joseph Ledet</dc:creator>
  <cp:keywords/>
  <cp:lastModifiedBy>Joseph William  Ledet</cp:lastModifiedBy>
  <cp:revision>12</cp:revision>
  <dcterms:created xsi:type="dcterms:W3CDTF">2015-09-11T13:16:30Z</dcterms:created>
  <dcterms:modified xsi:type="dcterms:W3CDTF">2024-04-01T08:39:09Z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</Properties>
</file>