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54"/>
  </p:notesMasterIdLst>
  <p:handoutMasterIdLst>
    <p:handoutMasterId r:id="rId5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1" autoAdjust="0"/>
  </p:normalViewPr>
  <p:slideViewPr>
    <p:cSldViewPr>
      <p:cViewPr varScale="1">
        <p:scale>
          <a:sx n="72" d="100"/>
          <a:sy n="72" d="100"/>
        </p:scale>
        <p:origin x="660" y="5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3/11/2024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3/11/2024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ml/DynamicBindingDemo.bat" TargetMode="External"/><Relationship Id="rId2" Type="http://schemas.openxmlformats.org/officeDocument/2006/relationships/hyperlink" Target="html/DynamicBinding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9e/html/DynamicBindingDemo.html" TargetMode="Externa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ml/CastingDemo.bat" TargetMode="External"/><Relationship Id="rId2" Type="http://schemas.openxmlformats.org/officeDocument/2006/relationships/hyperlink" Target="html/Casting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9e/html/CastingDemo.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ml/CircleFromSimpleGeometricObject.html" TargetMode="External"/><Relationship Id="rId13" Type="http://schemas.openxmlformats.org/officeDocument/2006/relationships/hyperlink" Target="http://www.cs.armstrong.edu/liang/intro9e/html/TestCircleRectangle.html" TargetMode="External"/><Relationship Id="rId3" Type="http://schemas.openxmlformats.org/officeDocument/2006/relationships/hyperlink" Target="html/SimpleGeometricObject.html" TargetMode="External"/><Relationship Id="rId7" Type="http://schemas.openxmlformats.org/officeDocument/2006/relationships/image" Target="../media/image3.wmf"/><Relationship Id="rId12" Type="http://schemas.openxmlformats.org/officeDocument/2006/relationships/hyperlink" Target="http://www.cs.armstrong.edu/liang/intro9e/html/SimpleGeometricObject.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hyperlink" Target="http://www.cs.armstrong.edu/liang/intro9e/html/CircleFromSimpleGeometricObject.html" TargetMode="External"/><Relationship Id="rId5" Type="http://schemas.openxmlformats.org/officeDocument/2006/relationships/hyperlink" Target="html/TestCircleRectangle.bat" TargetMode="External"/><Relationship Id="rId10" Type="http://schemas.openxmlformats.org/officeDocument/2006/relationships/hyperlink" Target="http://www.cs.armstrong.edu/liang/intro9e/html/RectangleFromSimpleGeometricObject.html" TargetMode="External"/><Relationship Id="rId4" Type="http://schemas.openxmlformats.org/officeDocument/2006/relationships/hyperlink" Target="html/TestCircleRectangle.html" TargetMode="External"/><Relationship Id="rId9" Type="http://schemas.openxmlformats.org/officeDocument/2006/relationships/hyperlink" Target="html/RectangleFromSimpleGeometricObject.html" TargetMode="Externa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41.xml.rels><?xml version="1.0" encoding="UTF-8" standalone="yes"?>
<Relationships xmlns="http://schemas.openxmlformats.org/package/2006/relationships"><Relationship Id="rId3" Type="http://schemas.openxmlformats.org/officeDocument/2006/relationships/hyperlink" Target="html/TestArrayList.bat" TargetMode="External"/><Relationship Id="rId2" Type="http://schemas.openxmlformats.org/officeDocument/2006/relationships/hyperlink" Target="html/TestArrayLis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9e/html/TestArrayList.html" TargetMode="Externa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hyperlink" Target="http://www.cs.armstrong.edu/liang/intro9e/html/DistinctNumbers.html"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ml/DistinctNumbers.bat" TargetMode="External"/><Relationship Id="rId5" Type="http://schemas.openxmlformats.org/officeDocument/2006/relationships/hyperlink" Target="html/DistinctNumbers.html" TargetMode="External"/><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3" Type="http://schemas.openxmlformats.org/officeDocument/2006/relationships/hyperlink" Target="html/MyStack.html"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hyperlink" Target="http://www.cs.armstrong.edu/liang/intro9e/html/MyStack.html" TargetMode="Externa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102 - COMPUTER PROGRAMMING II</a:t>
            </a:r>
            <a:br>
              <a:rPr lang="it-IT" dirty="0"/>
            </a:br>
            <a:r>
              <a:rPr lang="en-US" dirty="0"/>
              <a:t>Inheritance and Polymorphism</a:t>
            </a:r>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dirty="0"/>
              <a:t>Joseph LEDET</a:t>
            </a:r>
          </a:p>
          <a:p>
            <a:r>
              <a:rPr lang="en-US" dirty="0"/>
              <a:t>Department of Computer Engineering</a:t>
            </a:r>
          </a:p>
          <a:p>
            <a:r>
              <a:rPr lang="en-US" dirty="0" err="1"/>
              <a:t>Akdeniz</a:t>
            </a:r>
            <a:r>
              <a:rPr lang="en-US" dirty="0"/>
              <a:t> University</a:t>
            </a:r>
          </a:p>
          <a:p>
            <a:r>
              <a:rPr lang="en-US" dirty="0"/>
              <a:t>josephledet@akdeniz.edu.tr </a:t>
            </a:r>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FAFCD6A-DB2A-4D38-8992-7601C329CA09}" type="slidenum">
              <a:rPr lang="en-US" altLang="en-US"/>
              <a:pPr/>
              <a:t>10</a:t>
            </a:fld>
            <a:endParaRPr lang="en-US" altLang="en-US"/>
          </a:p>
        </p:txBody>
      </p:sp>
      <p:sp>
        <p:nvSpPr>
          <p:cNvPr id="367618" name="Rectangle 2"/>
          <p:cNvSpPr>
            <a:spLocks noGrp="1" noChangeArrowheads="1"/>
          </p:cNvSpPr>
          <p:nvPr>
            <p:ph type="title"/>
          </p:nvPr>
        </p:nvSpPr>
        <p:spPr>
          <a:xfrm>
            <a:off x="3122612" y="228600"/>
            <a:ext cx="6248400" cy="457200"/>
          </a:xfrm>
          <a:noFill/>
          <a:ln/>
        </p:spPr>
        <p:txBody>
          <a:bodyPr>
            <a:normAutofit fontScale="90000"/>
          </a:bodyPr>
          <a:lstStyle/>
          <a:p>
            <a:r>
              <a:rPr lang="en-US" altLang="en-US" sz="3600"/>
              <a:t>Trace Execution</a:t>
            </a:r>
          </a:p>
        </p:txBody>
      </p:sp>
      <p:sp>
        <p:nvSpPr>
          <p:cNvPr id="367619" name="Text Box 3"/>
          <p:cNvSpPr txBox="1">
            <a:spLocks noChangeArrowheads="1"/>
          </p:cNvSpPr>
          <p:nvPr/>
        </p:nvSpPr>
        <p:spPr bwMode="auto">
          <a:xfrm>
            <a:off x="1751012" y="838201"/>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System.out.println(s);</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p:txBody>
      </p:sp>
      <p:sp>
        <p:nvSpPr>
          <p:cNvPr id="367621" name="Rectangle 5"/>
          <p:cNvSpPr>
            <a:spLocks noChangeArrowheads="1"/>
          </p:cNvSpPr>
          <p:nvPr/>
        </p:nvSpPr>
        <p:spPr bwMode="auto">
          <a:xfrm>
            <a:off x="1979612" y="990600"/>
            <a:ext cx="4191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2" name="AutoShape 6"/>
          <p:cNvSpPr>
            <a:spLocks noChangeArrowheads="1"/>
          </p:cNvSpPr>
          <p:nvPr/>
        </p:nvSpPr>
        <p:spPr bwMode="auto">
          <a:xfrm>
            <a:off x="7237412"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t>1. Start from the main method</a:t>
            </a:r>
          </a:p>
        </p:txBody>
      </p:sp>
      <p:sp>
        <p:nvSpPr>
          <p:cNvPr id="367623" name="Rectangle 7"/>
          <p:cNvSpPr>
            <a:spLocks noChangeArrowheads="1"/>
          </p:cNvSpPr>
          <p:nvPr/>
        </p:nvSpPr>
        <p:spPr bwMode="auto">
          <a:xfrm>
            <a:off x="1522412"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82480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A3F6A2DF-44BB-4ED4-A593-9EF0E1A748A9}" type="slidenum">
              <a:rPr lang="en-US" altLang="en-US"/>
              <a:pPr/>
              <a:t>11</a:t>
            </a:fld>
            <a:endParaRPr lang="en-US" altLang="en-US"/>
          </a:p>
        </p:txBody>
      </p:sp>
      <p:sp>
        <p:nvSpPr>
          <p:cNvPr id="390146" name="Rectangle 2"/>
          <p:cNvSpPr>
            <a:spLocks noGrp="1" noChangeArrowheads="1"/>
          </p:cNvSpPr>
          <p:nvPr>
            <p:ph type="title"/>
          </p:nvPr>
        </p:nvSpPr>
        <p:spPr>
          <a:xfrm>
            <a:off x="3122612" y="228600"/>
            <a:ext cx="6248400" cy="457200"/>
          </a:xfrm>
          <a:noFill/>
          <a:ln/>
        </p:spPr>
        <p:txBody>
          <a:bodyPr>
            <a:normAutofit fontScale="90000"/>
          </a:bodyPr>
          <a:lstStyle/>
          <a:p>
            <a:r>
              <a:rPr lang="en-US" altLang="en-US" sz="3600"/>
              <a:t>Trace Execution</a:t>
            </a:r>
          </a:p>
        </p:txBody>
      </p:sp>
      <p:sp>
        <p:nvSpPr>
          <p:cNvPr id="390147" name="Text Box 3"/>
          <p:cNvSpPr txBox="1">
            <a:spLocks noChangeArrowheads="1"/>
          </p:cNvSpPr>
          <p:nvPr/>
        </p:nvSpPr>
        <p:spPr bwMode="auto">
          <a:xfrm>
            <a:off x="1751012" y="838201"/>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System.out.println(s);</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p:txBody>
      </p:sp>
      <p:sp>
        <p:nvSpPr>
          <p:cNvPr id="390148" name="Rectangle 4"/>
          <p:cNvSpPr>
            <a:spLocks noChangeArrowheads="1"/>
          </p:cNvSpPr>
          <p:nvPr/>
        </p:nvSpPr>
        <p:spPr bwMode="auto">
          <a:xfrm>
            <a:off x="2055812"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49" name="AutoShape 5"/>
          <p:cNvSpPr>
            <a:spLocks noChangeArrowheads="1"/>
          </p:cNvSpPr>
          <p:nvPr/>
        </p:nvSpPr>
        <p:spPr bwMode="auto">
          <a:xfrm>
            <a:off x="7237412"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t>2. Invoke Faculty constructor</a:t>
            </a:r>
          </a:p>
        </p:txBody>
      </p:sp>
      <p:sp>
        <p:nvSpPr>
          <p:cNvPr id="390150" name="Rectangle 6"/>
          <p:cNvSpPr>
            <a:spLocks noChangeArrowheads="1"/>
          </p:cNvSpPr>
          <p:nvPr/>
        </p:nvSpPr>
        <p:spPr bwMode="auto">
          <a:xfrm>
            <a:off x="2055812"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1" name="Rectangle 7"/>
          <p:cNvSpPr>
            <a:spLocks noChangeArrowheads="1"/>
          </p:cNvSpPr>
          <p:nvPr/>
        </p:nvSpPr>
        <p:spPr bwMode="auto">
          <a:xfrm>
            <a:off x="1522412"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180631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72290C99-2E7B-49F6-BEE8-ED4444D6F804}" type="slidenum">
              <a:rPr lang="en-US" altLang="en-US"/>
              <a:pPr/>
              <a:t>12</a:t>
            </a:fld>
            <a:endParaRPr lang="en-US" altLang="en-US"/>
          </a:p>
        </p:txBody>
      </p:sp>
      <p:sp>
        <p:nvSpPr>
          <p:cNvPr id="379906" name="Rectangle 2"/>
          <p:cNvSpPr>
            <a:spLocks noGrp="1" noChangeArrowheads="1"/>
          </p:cNvSpPr>
          <p:nvPr>
            <p:ph type="title"/>
          </p:nvPr>
        </p:nvSpPr>
        <p:spPr>
          <a:xfrm>
            <a:off x="3122612" y="228600"/>
            <a:ext cx="6248400" cy="457200"/>
          </a:xfrm>
          <a:noFill/>
          <a:ln/>
        </p:spPr>
        <p:txBody>
          <a:bodyPr>
            <a:normAutofit fontScale="90000"/>
          </a:bodyPr>
          <a:lstStyle/>
          <a:p>
            <a:r>
              <a:rPr lang="en-US" altLang="en-US" sz="3600"/>
              <a:t>Trace Execution</a:t>
            </a:r>
          </a:p>
        </p:txBody>
      </p:sp>
      <p:sp>
        <p:nvSpPr>
          <p:cNvPr id="379907" name="Text Box 3"/>
          <p:cNvSpPr txBox="1">
            <a:spLocks noChangeArrowheads="1"/>
          </p:cNvSpPr>
          <p:nvPr/>
        </p:nvSpPr>
        <p:spPr bwMode="auto">
          <a:xfrm>
            <a:off x="1751012" y="838201"/>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static void main(String[] </a:t>
            </a:r>
            <a:r>
              <a:rPr lang="en-US" altLang="en-US" sz="1400" dirty="0" err="1">
                <a:solidFill>
                  <a:sysClr val="windowText" lastClr="000000"/>
                </a:solidFill>
                <a:latin typeface="Courier New" panose="02070309020205020404" pitchFamily="49" charset="0"/>
                <a:cs typeface="Times New Roman" panose="02020603050405020304" pitchFamily="18" charset="0"/>
              </a:rPr>
              <a:t>args</a:t>
            </a: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("(4) Faculty's no-</a:t>
            </a:r>
            <a:r>
              <a:rPr lang="en-US" altLang="en-US" sz="1400" dirty="0" err="1">
                <a:solidFill>
                  <a:sysClr val="windowText" lastClr="000000"/>
                </a:solidFill>
                <a:latin typeface="Courier New" panose="02070309020205020404" pitchFamily="49" charset="0"/>
                <a:cs typeface="Times New Roman" panose="02020603050405020304" pitchFamily="18" charset="0"/>
              </a:rPr>
              <a:t>arg</a:t>
            </a:r>
            <a:r>
              <a:rPr lang="en-US" altLang="en-US" sz="1400" dirty="0">
                <a:solidFill>
                  <a:sysClr val="windowText" lastClr="000000"/>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("(3) Employee's no-</a:t>
            </a:r>
            <a:r>
              <a:rPr lang="en-US" altLang="en-US" sz="1400" dirty="0" err="1">
                <a:solidFill>
                  <a:sysClr val="windowText" lastClr="000000"/>
                </a:solidFill>
                <a:latin typeface="Courier New" panose="02070309020205020404" pitchFamily="49" charset="0"/>
                <a:cs typeface="Times New Roman" panose="02020603050405020304" pitchFamily="18" charset="0"/>
              </a:rPr>
              <a:t>arg</a:t>
            </a:r>
            <a:r>
              <a:rPr lang="en-US" altLang="en-US" sz="1400" dirty="0">
                <a:solidFill>
                  <a:sysClr val="windowText" lastClr="000000"/>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("(1) Person's no-</a:t>
            </a:r>
            <a:r>
              <a:rPr lang="en-US" altLang="en-US" sz="1400" dirty="0" err="1">
                <a:solidFill>
                  <a:sysClr val="windowText" lastClr="000000"/>
                </a:solidFill>
                <a:latin typeface="Courier New" panose="02070309020205020404" pitchFamily="49" charset="0"/>
                <a:cs typeface="Times New Roman" panose="02020603050405020304" pitchFamily="18" charset="0"/>
              </a:rPr>
              <a:t>arg</a:t>
            </a:r>
            <a:r>
              <a:rPr lang="en-US" altLang="en-US" sz="1400" dirty="0">
                <a:solidFill>
                  <a:sysClr val="windowText" lastClr="000000"/>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a:t>
            </a:r>
          </a:p>
        </p:txBody>
      </p:sp>
      <p:sp>
        <p:nvSpPr>
          <p:cNvPr id="379908" name="Rectangle 4"/>
          <p:cNvSpPr>
            <a:spLocks noChangeArrowheads="1"/>
          </p:cNvSpPr>
          <p:nvPr/>
        </p:nvSpPr>
        <p:spPr bwMode="auto">
          <a:xfrm>
            <a:off x="2055812"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09" name="AutoShape 5"/>
          <p:cNvSpPr>
            <a:spLocks noChangeArrowheads="1"/>
          </p:cNvSpPr>
          <p:nvPr/>
        </p:nvSpPr>
        <p:spPr bwMode="auto">
          <a:xfrm>
            <a:off x="7085012"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t>3. Invoke Employee’s no-arg constructor</a:t>
            </a:r>
          </a:p>
        </p:txBody>
      </p:sp>
      <p:sp>
        <p:nvSpPr>
          <p:cNvPr id="379910" name="Rectangle 6"/>
          <p:cNvSpPr>
            <a:spLocks noChangeArrowheads="1"/>
          </p:cNvSpPr>
          <p:nvPr/>
        </p:nvSpPr>
        <p:spPr bwMode="auto">
          <a:xfrm>
            <a:off x="2055812"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11" name="Rectangle 7"/>
          <p:cNvSpPr>
            <a:spLocks noChangeArrowheads="1"/>
          </p:cNvSpPr>
          <p:nvPr/>
        </p:nvSpPr>
        <p:spPr bwMode="auto">
          <a:xfrm>
            <a:off x="1979612" y="3124200"/>
            <a:ext cx="42672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12" name="Rectangle 8"/>
          <p:cNvSpPr>
            <a:spLocks noChangeArrowheads="1"/>
          </p:cNvSpPr>
          <p:nvPr/>
        </p:nvSpPr>
        <p:spPr bwMode="auto">
          <a:xfrm>
            <a:off x="1522412"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7923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0B3F8593-CD8D-4A66-B1C6-67FCE5B788BC}" type="slidenum">
              <a:rPr lang="en-US" altLang="en-US"/>
              <a:pPr/>
              <a:t>13</a:t>
            </a:fld>
            <a:endParaRPr lang="en-US" altLang="en-US"/>
          </a:p>
        </p:txBody>
      </p:sp>
      <p:sp>
        <p:nvSpPr>
          <p:cNvPr id="380930" name="Rectangle 2"/>
          <p:cNvSpPr>
            <a:spLocks noGrp="1" noChangeArrowheads="1"/>
          </p:cNvSpPr>
          <p:nvPr>
            <p:ph type="title"/>
          </p:nvPr>
        </p:nvSpPr>
        <p:spPr>
          <a:xfrm>
            <a:off x="3122612" y="228600"/>
            <a:ext cx="6248400" cy="457200"/>
          </a:xfrm>
          <a:noFill/>
          <a:ln/>
        </p:spPr>
        <p:txBody>
          <a:bodyPr>
            <a:normAutofit fontScale="90000"/>
          </a:bodyPr>
          <a:lstStyle/>
          <a:p>
            <a:r>
              <a:rPr lang="en-US" altLang="en-US" sz="3600"/>
              <a:t>Trace Execution</a:t>
            </a:r>
          </a:p>
        </p:txBody>
      </p:sp>
      <p:sp>
        <p:nvSpPr>
          <p:cNvPr id="380931" name="Text Box 3"/>
          <p:cNvSpPr txBox="1">
            <a:spLocks noChangeArrowheads="1"/>
          </p:cNvSpPr>
          <p:nvPr/>
        </p:nvSpPr>
        <p:spPr bwMode="auto">
          <a:xfrm>
            <a:off x="1751012" y="838201"/>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System.out.println(s);</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p:txBody>
      </p:sp>
      <p:sp>
        <p:nvSpPr>
          <p:cNvPr id="380932" name="Rectangle 4"/>
          <p:cNvSpPr>
            <a:spLocks noChangeArrowheads="1"/>
          </p:cNvSpPr>
          <p:nvPr/>
        </p:nvSpPr>
        <p:spPr bwMode="auto">
          <a:xfrm>
            <a:off x="2055812"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33" name="AutoShape 5"/>
          <p:cNvSpPr>
            <a:spLocks noChangeArrowheads="1"/>
          </p:cNvSpPr>
          <p:nvPr/>
        </p:nvSpPr>
        <p:spPr bwMode="auto">
          <a:xfrm>
            <a:off x="6780212"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t>4. Invoke Employee(String) constructor</a:t>
            </a:r>
          </a:p>
        </p:txBody>
      </p:sp>
      <p:sp>
        <p:nvSpPr>
          <p:cNvPr id="380934" name="Rectangle 6"/>
          <p:cNvSpPr>
            <a:spLocks noChangeArrowheads="1"/>
          </p:cNvSpPr>
          <p:nvPr/>
        </p:nvSpPr>
        <p:spPr bwMode="auto">
          <a:xfrm>
            <a:off x="2055812"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35" name="Rectangle 7"/>
          <p:cNvSpPr>
            <a:spLocks noChangeArrowheads="1"/>
          </p:cNvSpPr>
          <p:nvPr/>
        </p:nvSpPr>
        <p:spPr bwMode="auto">
          <a:xfrm>
            <a:off x="2208212" y="3352800"/>
            <a:ext cx="5715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36" name="Rectangle 8"/>
          <p:cNvSpPr>
            <a:spLocks noChangeArrowheads="1"/>
          </p:cNvSpPr>
          <p:nvPr/>
        </p:nvSpPr>
        <p:spPr bwMode="auto">
          <a:xfrm>
            <a:off x="1979612" y="4191000"/>
            <a:ext cx="5715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37" name="Rectangle 9"/>
          <p:cNvSpPr>
            <a:spLocks noChangeArrowheads="1"/>
          </p:cNvSpPr>
          <p:nvPr/>
        </p:nvSpPr>
        <p:spPr bwMode="auto">
          <a:xfrm>
            <a:off x="1522412"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172837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C1444471-BAF4-46ED-9830-F9B50102015F}" type="slidenum">
              <a:rPr lang="en-US" altLang="en-US"/>
              <a:pPr/>
              <a:t>14</a:t>
            </a:fld>
            <a:endParaRPr lang="en-US" altLang="en-US"/>
          </a:p>
        </p:txBody>
      </p:sp>
      <p:sp>
        <p:nvSpPr>
          <p:cNvPr id="381954" name="Rectangle 2"/>
          <p:cNvSpPr>
            <a:spLocks noGrp="1" noChangeArrowheads="1"/>
          </p:cNvSpPr>
          <p:nvPr>
            <p:ph type="title"/>
          </p:nvPr>
        </p:nvSpPr>
        <p:spPr>
          <a:xfrm>
            <a:off x="3122612" y="228600"/>
            <a:ext cx="6248400" cy="457200"/>
          </a:xfrm>
          <a:noFill/>
          <a:ln/>
        </p:spPr>
        <p:txBody>
          <a:bodyPr>
            <a:normAutofit fontScale="90000"/>
          </a:bodyPr>
          <a:lstStyle/>
          <a:p>
            <a:r>
              <a:rPr lang="en-US" altLang="en-US" sz="3600"/>
              <a:t>Trace Execution</a:t>
            </a:r>
          </a:p>
        </p:txBody>
      </p:sp>
      <p:sp>
        <p:nvSpPr>
          <p:cNvPr id="381955" name="Text Box 3"/>
          <p:cNvSpPr txBox="1">
            <a:spLocks noChangeArrowheads="1"/>
          </p:cNvSpPr>
          <p:nvPr/>
        </p:nvSpPr>
        <p:spPr bwMode="auto">
          <a:xfrm>
            <a:off x="1751012" y="838201"/>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System.out.println(s);</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p:txBody>
      </p:sp>
      <p:sp>
        <p:nvSpPr>
          <p:cNvPr id="381956" name="Rectangle 4"/>
          <p:cNvSpPr>
            <a:spLocks noChangeArrowheads="1"/>
          </p:cNvSpPr>
          <p:nvPr/>
        </p:nvSpPr>
        <p:spPr bwMode="auto">
          <a:xfrm>
            <a:off x="2055812"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57" name="AutoShape 5"/>
          <p:cNvSpPr>
            <a:spLocks noChangeArrowheads="1"/>
          </p:cNvSpPr>
          <p:nvPr/>
        </p:nvSpPr>
        <p:spPr bwMode="auto">
          <a:xfrm>
            <a:off x="6780212"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t>5. Invoke Person() constructor</a:t>
            </a:r>
          </a:p>
        </p:txBody>
      </p:sp>
      <p:sp>
        <p:nvSpPr>
          <p:cNvPr id="381958" name="Rectangle 6"/>
          <p:cNvSpPr>
            <a:spLocks noChangeArrowheads="1"/>
          </p:cNvSpPr>
          <p:nvPr/>
        </p:nvSpPr>
        <p:spPr bwMode="auto">
          <a:xfrm>
            <a:off x="2055812"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59" name="Rectangle 7"/>
          <p:cNvSpPr>
            <a:spLocks noChangeArrowheads="1"/>
          </p:cNvSpPr>
          <p:nvPr/>
        </p:nvSpPr>
        <p:spPr bwMode="auto">
          <a:xfrm>
            <a:off x="2208212" y="3352800"/>
            <a:ext cx="5715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0" name="Rectangle 8"/>
          <p:cNvSpPr>
            <a:spLocks noChangeArrowheads="1"/>
          </p:cNvSpPr>
          <p:nvPr/>
        </p:nvSpPr>
        <p:spPr bwMode="auto">
          <a:xfrm>
            <a:off x="1979612" y="4191000"/>
            <a:ext cx="5715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1" name="Rectangle 9"/>
          <p:cNvSpPr>
            <a:spLocks noChangeArrowheads="1"/>
          </p:cNvSpPr>
          <p:nvPr/>
        </p:nvSpPr>
        <p:spPr bwMode="auto">
          <a:xfrm>
            <a:off x="1979612" y="5486400"/>
            <a:ext cx="5715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2" name="Rectangle 10"/>
          <p:cNvSpPr>
            <a:spLocks noChangeArrowheads="1"/>
          </p:cNvSpPr>
          <p:nvPr/>
        </p:nvSpPr>
        <p:spPr bwMode="auto">
          <a:xfrm>
            <a:off x="1522412"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3165953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C1400AD3-D5A1-4464-A35F-E2D859D0AAAE}" type="slidenum">
              <a:rPr lang="en-US" altLang="en-US"/>
              <a:pPr/>
              <a:t>15</a:t>
            </a:fld>
            <a:endParaRPr lang="en-US" altLang="en-US"/>
          </a:p>
        </p:txBody>
      </p:sp>
      <p:sp>
        <p:nvSpPr>
          <p:cNvPr id="382978" name="Rectangle 2"/>
          <p:cNvSpPr>
            <a:spLocks noGrp="1" noChangeArrowheads="1"/>
          </p:cNvSpPr>
          <p:nvPr>
            <p:ph type="title"/>
          </p:nvPr>
        </p:nvSpPr>
        <p:spPr>
          <a:xfrm>
            <a:off x="3122612" y="228600"/>
            <a:ext cx="6248400" cy="457200"/>
          </a:xfrm>
          <a:noFill/>
          <a:ln/>
        </p:spPr>
        <p:txBody>
          <a:bodyPr>
            <a:normAutofit fontScale="90000"/>
          </a:bodyPr>
          <a:lstStyle/>
          <a:p>
            <a:r>
              <a:rPr lang="en-US" altLang="en-US" sz="3600"/>
              <a:t>Trace Execution</a:t>
            </a:r>
          </a:p>
        </p:txBody>
      </p:sp>
      <p:sp>
        <p:nvSpPr>
          <p:cNvPr id="382979" name="Text Box 3"/>
          <p:cNvSpPr txBox="1">
            <a:spLocks noChangeArrowheads="1"/>
          </p:cNvSpPr>
          <p:nvPr/>
        </p:nvSpPr>
        <p:spPr bwMode="auto">
          <a:xfrm>
            <a:off x="1751012" y="838201"/>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System.out.println(s);</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p:txBody>
      </p:sp>
      <p:sp>
        <p:nvSpPr>
          <p:cNvPr id="382980" name="Rectangle 4"/>
          <p:cNvSpPr>
            <a:spLocks noChangeArrowheads="1"/>
          </p:cNvSpPr>
          <p:nvPr/>
        </p:nvSpPr>
        <p:spPr bwMode="auto">
          <a:xfrm>
            <a:off x="2055812"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1" name="AutoShape 5"/>
          <p:cNvSpPr>
            <a:spLocks noChangeArrowheads="1"/>
          </p:cNvSpPr>
          <p:nvPr/>
        </p:nvSpPr>
        <p:spPr bwMode="auto">
          <a:xfrm>
            <a:off x="6780212"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t>6. Execute println</a:t>
            </a:r>
          </a:p>
        </p:txBody>
      </p:sp>
      <p:sp>
        <p:nvSpPr>
          <p:cNvPr id="382982" name="Rectangle 6"/>
          <p:cNvSpPr>
            <a:spLocks noChangeArrowheads="1"/>
          </p:cNvSpPr>
          <p:nvPr/>
        </p:nvSpPr>
        <p:spPr bwMode="auto">
          <a:xfrm>
            <a:off x="2055812"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3" name="Rectangle 7"/>
          <p:cNvSpPr>
            <a:spLocks noChangeArrowheads="1"/>
          </p:cNvSpPr>
          <p:nvPr/>
        </p:nvSpPr>
        <p:spPr bwMode="auto">
          <a:xfrm>
            <a:off x="2208212" y="3352800"/>
            <a:ext cx="5715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4" name="Rectangle 8"/>
          <p:cNvSpPr>
            <a:spLocks noChangeArrowheads="1"/>
          </p:cNvSpPr>
          <p:nvPr/>
        </p:nvSpPr>
        <p:spPr bwMode="auto">
          <a:xfrm>
            <a:off x="1979612" y="4191000"/>
            <a:ext cx="5715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5" name="Rectangle 9"/>
          <p:cNvSpPr>
            <a:spLocks noChangeArrowheads="1"/>
          </p:cNvSpPr>
          <p:nvPr/>
        </p:nvSpPr>
        <p:spPr bwMode="auto">
          <a:xfrm>
            <a:off x="2208212" y="5715000"/>
            <a:ext cx="70104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6" name="Rectangle 10"/>
          <p:cNvSpPr>
            <a:spLocks noChangeArrowheads="1"/>
          </p:cNvSpPr>
          <p:nvPr/>
        </p:nvSpPr>
        <p:spPr bwMode="auto">
          <a:xfrm>
            <a:off x="1522412"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349553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47C123E3-29B0-4940-BC4B-06EAB71E2077}" type="slidenum">
              <a:rPr lang="en-US" altLang="en-US"/>
              <a:pPr/>
              <a:t>16</a:t>
            </a:fld>
            <a:endParaRPr lang="en-US" altLang="en-US"/>
          </a:p>
        </p:txBody>
      </p:sp>
      <p:sp>
        <p:nvSpPr>
          <p:cNvPr id="384002" name="Rectangle 2"/>
          <p:cNvSpPr>
            <a:spLocks noGrp="1" noChangeArrowheads="1"/>
          </p:cNvSpPr>
          <p:nvPr>
            <p:ph type="title"/>
          </p:nvPr>
        </p:nvSpPr>
        <p:spPr>
          <a:xfrm>
            <a:off x="3122612" y="228600"/>
            <a:ext cx="6248400" cy="457200"/>
          </a:xfrm>
          <a:noFill/>
          <a:ln/>
        </p:spPr>
        <p:txBody>
          <a:bodyPr>
            <a:normAutofit fontScale="90000"/>
          </a:bodyPr>
          <a:lstStyle/>
          <a:p>
            <a:r>
              <a:rPr lang="en-US" altLang="en-US" sz="3600"/>
              <a:t>Trace Execution</a:t>
            </a:r>
          </a:p>
        </p:txBody>
      </p:sp>
      <p:sp>
        <p:nvSpPr>
          <p:cNvPr id="384003" name="Text Box 3"/>
          <p:cNvSpPr txBox="1">
            <a:spLocks noChangeArrowheads="1"/>
          </p:cNvSpPr>
          <p:nvPr/>
        </p:nvSpPr>
        <p:spPr bwMode="auto">
          <a:xfrm>
            <a:off x="1751012" y="838201"/>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static void main(String[] </a:t>
            </a:r>
            <a:r>
              <a:rPr lang="en-US" altLang="en-US" sz="1400" dirty="0" err="1">
                <a:solidFill>
                  <a:sysClr val="windowText" lastClr="000000"/>
                </a:solidFill>
                <a:latin typeface="Courier New" panose="02070309020205020404" pitchFamily="49" charset="0"/>
                <a:cs typeface="Times New Roman" panose="02020603050405020304" pitchFamily="18" charset="0"/>
              </a:rPr>
              <a:t>args</a:t>
            </a: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("(4) Faculty's no-</a:t>
            </a:r>
            <a:r>
              <a:rPr lang="en-US" altLang="en-US" sz="1400" dirty="0" err="1">
                <a:solidFill>
                  <a:sysClr val="windowText" lastClr="000000"/>
                </a:solidFill>
                <a:latin typeface="Courier New" panose="02070309020205020404" pitchFamily="49" charset="0"/>
                <a:cs typeface="Times New Roman" panose="02020603050405020304" pitchFamily="18" charset="0"/>
              </a:rPr>
              <a:t>arg</a:t>
            </a:r>
            <a:r>
              <a:rPr lang="en-US" altLang="en-US" sz="1400" dirty="0">
                <a:solidFill>
                  <a:sysClr val="windowText" lastClr="000000"/>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("(3) Employee's no-</a:t>
            </a:r>
            <a:r>
              <a:rPr lang="en-US" altLang="en-US" sz="1400" dirty="0" err="1">
                <a:solidFill>
                  <a:sysClr val="windowText" lastClr="000000"/>
                </a:solidFill>
                <a:latin typeface="Courier New" panose="02070309020205020404" pitchFamily="49" charset="0"/>
                <a:cs typeface="Times New Roman" panose="02020603050405020304" pitchFamily="18" charset="0"/>
              </a:rPr>
              <a:t>arg</a:t>
            </a:r>
            <a:r>
              <a:rPr lang="en-US" altLang="en-US" sz="1400" dirty="0">
                <a:solidFill>
                  <a:sysClr val="windowText" lastClr="000000"/>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("(1) Person's no-</a:t>
            </a:r>
            <a:r>
              <a:rPr lang="en-US" altLang="en-US" sz="1400" dirty="0" err="1">
                <a:solidFill>
                  <a:sysClr val="windowText" lastClr="000000"/>
                </a:solidFill>
                <a:latin typeface="Courier New" panose="02070309020205020404" pitchFamily="49" charset="0"/>
                <a:cs typeface="Times New Roman" panose="02020603050405020304" pitchFamily="18" charset="0"/>
              </a:rPr>
              <a:t>arg</a:t>
            </a:r>
            <a:r>
              <a:rPr lang="en-US" altLang="en-US" sz="1400" dirty="0">
                <a:solidFill>
                  <a:sysClr val="windowText" lastClr="000000"/>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a:t>
            </a:r>
          </a:p>
        </p:txBody>
      </p:sp>
      <p:sp>
        <p:nvSpPr>
          <p:cNvPr id="384004" name="Rectangle 4"/>
          <p:cNvSpPr>
            <a:spLocks noChangeArrowheads="1"/>
          </p:cNvSpPr>
          <p:nvPr/>
        </p:nvSpPr>
        <p:spPr bwMode="auto">
          <a:xfrm>
            <a:off x="2055812"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005" name="AutoShape 5"/>
          <p:cNvSpPr>
            <a:spLocks noChangeArrowheads="1"/>
          </p:cNvSpPr>
          <p:nvPr/>
        </p:nvSpPr>
        <p:spPr bwMode="auto">
          <a:xfrm>
            <a:off x="6780212"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t>7. Execute println</a:t>
            </a:r>
          </a:p>
        </p:txBody>
      </p:sp>
      <p:sp>
        <p:nvSpPr>
          <p:cNvPr id="384006" name="Rectangle 6"/>
          <p:cNvSpPr>
            <a:spLocks noChangeArrowheads="1"/>
          </p:cNvSpPr>
          <p:nvPr/>
        </p:nvSpPr>
        <p:spPr bwMode="auto">
          <a:xfrm>
            <a:off x="2055812"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007" name="Rectangle 7"/>
          <p:cNvSpPr>
            <a:spLocks noChangeArrowheads="1"/>
          </p:cNvSpPr>
          <p:nvPr/>
        </p:nvSpPr>
        <p:spPr bwMode="auto">
          <a:xfrm>
            <a:off x="2208212" y="3352800"/>
            <a:ext cx="5715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009" name="Rectangle 9"/>
          <p:cNvSpPr>
            <a:spLocks noChangeArrowheads="1"/>
          </p:cNvSpPr>
          <p:nvPr/>
        </p:nvSpPr>
        <p:spPr bwMode="auto">
          <a:xfrm>
            <a:off x="2208212" y="4419600"/>
            <a:ext cx="70104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010" name="Rectangle 10"/>
          <p:cNvSpPr>
            <a:spLocks noChangeArrowheads="1"/>
          </p:cNvSpPr>
          <p:nvPr/>
        </p:nvSpPr>
        <p:spPr bwMode="auto">
          <a:xfrm>
            <a:off x="1522412"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51051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2C42A005-15F3-4A2E-BB6F-76C3CBE9DE7C}" type="slidenum">
              <a:rPr lang="en-US" altLang="en-US"/>
              <a:pPr/>
              <a:t>17</a:t>
            </a:fld>
            <a:endParaRPr lang="en-US" altLang="en-US"/>
          </a:p>
        </p:txBody>
      </p:sp>
      <p:sp>
        <p:nvSpPr>
          <p:cNvPr id="385026" name="Rectangle 2"/>
          <p:cNvSpPr>
            <a:spLocks noGrp="1" noChangeArrowheads="1"/>
          </p:cNvSpPr>
          <p:nvPr>
            <p:ph type="title"/>
          </p:nvPr>
        </p:nvSpPr>
        <p:spPr>
          <a:xfrm>
            <a:off x="3122612" y="228600"/>
            <a:ext cx="6248400" cy="457200"/>
          </a:xfrm>
          <a:noFill/>
          <a:ln/>
        </p:spPr>
        <p:txBody>
          <a:bodyPr>
            <a:normAutofit fontScale="90000"/>
          </a:bodyPr>
          <a:lstStyle/>
          <a:p>
            <a:r>
              <a:rPr lang="en-US" altLang="en-US" sz="3600"/>
              <a:t>Trace Execution</a:t>
            </a:r>
          </a:p>
        </p:txBody>
      </p:sp>
      <p:sp>
        <p:nvSpPr>
          <p:cNvPr id="385027" name="Text Box 3"/>
          <p:cNvSpPr txBox="1">
            <a:spLocks noChangeArrowheads="1"/>
          </p:cNvSpPr>
          <p:nvPr/>
        </p:nvSpPr>
        <p:spPr bwMode="auto">
          <a:xfrm>
            <a:off x="1751012" y="838201"/>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System.out.println(s);</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p:txBody>
      </p:sp>
      <p:sp>
        <p:nvSpPr>
          <p:cNvPr id="385028" name="Rectangle 4"/>
          <p:cNvSpPr>
            <a:spLocks noChangeArrowheads="1"/>
          </p:cNvSpPr>
          <p:nvPr/>
        </p:nvSpPr>
        <p:spPr bwMode="auto">
          <a:xfrm>
            <a:off x="2055812"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29" name="AutoShape 5"/>
          <p:cNvSpPr>
            <a:spLocks noChangeArrowheads="1"/>
          </p:cNvSpPr>
          <p:nvPr/>
        </p:nvSpPr>
        <p:spPr bwMode="auto">
          <a:xfrm>
            <a:off x="6780212"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t>8. Execute println</a:t>
            </a:r>
          </a:p>
        </p:txBody>
      </p:sp>
      <p:sp>
        <p:nvSpPr>
          <p:cNvPr id="385030" name="Rectangle 6"/>
          <p:cNvSpPr>
            <a:spLocks noChangeArrowheads="1"/>
          </p:cNvSpPr>
          <p:nvPr/>
        </p:nvSpPr>
        <p:spPr bwMode="auto">
          <a:xfrm>
            <a:off x="2055812"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32" name="Rectangle 8"/>
          <p:cNvSpPr>
            <a:spLocks noChangeArrowheads="1"/>
          </p:cNvSpPr>
          <p:nvPr/>
        </p:nvSpPr>
        <p:spPr bwMode="auto">
          <a:xfrm>
            <a:off x="2208212" y="3581400"/>
            <a:ext cx="70104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33" name="Rectangle 9"/>
          <p:cNvSpPr>
            <a:spLocks noChangeArrowheads="1"/>
          </p:cNvSpPr>
          <p:nvPr/>
        </p:nvSpPr>
        <p:spPr bwMode="auto">
          <a:xfrm>
            <a:off x="1522412"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280457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25B0DF8E-3725-4FE3-8AD8-DED4E1FA0ED4}" type="slidenum">
              <a:rPr lang="en-US" altLang="en-US"/>
              <a:pPr/>
              <a:t>18</a:t>
            </a:fld>
            <a:endParaRPr lang="en-US" altLang="en-US"/>
          </a:p>
        </p:txBody>
      </p:sp>
      <p:sp>
        <p:nvSpPr>
          <p:cNvPr id="386050" name="Rectangle 2"/>
          <p:cNvSpPr>
            <a:spLocks noGrp="1" noChangeArrowheads="1"/>
          </p:cNvSpPr>
          <p:nvPr>
            <p:ph type="title"/>
          </p:nvPr>
        </p:nvSpPr>
        <p:spPr>
          <a:xfrm>
            <a:off x="3122612" y="228600"/>
            <a:ext cx="6248400" cy="457200"/>
          </a:xfrm>
          <a:noFill/>
          <a:ln/>
        </p:spPr>
        <p:txBody>
          <a:bodyPr>
            <a:normAutofit fontScale="90000"/>
          </a:bodyPr>
          <a:lstStyle/>
          <a:p>
            <a:r>
              <a:rPr lang="en-US" altLang="en-US" sz="3600"/>
              <a:t>Trace Execution</a:t>
            </a:r>
          </a:p>
        </p:txBody>
      </p:sp>
      <p:sp>
        <p:nvSpPr>
          <p:cNvPr id="386051" name="Text Box 3"/>
          <p:cNvSpPr txBox="1">
            <a:spLocks noChangeArrowheads="1"/>
          </p:cNvSpPr>
          <p:nvPr/>
        </p:nvSpPr>
        <p:spPr bwMode="auto">
          <a:xfrm>
            <a:off x="1751012" y="838201"/>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System.out.println(s);</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a:solidFill>
                  <a:sysClr val="windowText" lastClr="000000"/>
                </a:solidFill>
                <a:latin typeface="Courier New" panose="02070309020205020404" pitchFamily="49" charset="0"/>
                <a:cs typeface="Times New Roman" panose="02020603050405020304" pitchFamily="18" charset="0"/>
              </a:rPr>
              <a:t>}</a:t>
            </a:r>
          </a:p>
        </p:txBody>
      </p:sp>
      <p:sp>
        <p:nvSpPr>
          <p:cNvPr id="386052" name="Rectangle 4"/>
          <p:cNvSpPr>
            <a:spLocks noChangeArrowheads="1"/>
          </p:cNvSpPr>
          <p:nvPr/>
        </p:nvSpPr>
        <p:spPr bwMode="auto">
          <a:xfrm>
            <a:off x="2055812"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3" name="AutoShape 5"/>
          <p:cNvSpPr>
            <a:spLocks noChangeArrowheads="1"/>
          </p:cNvSpPr>
          <p:nvPr/>
        </p:nvSpPr>
        <p:spPr bwMode="auto">
          <a:xfrm>
            <a:off x="6932612"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t>9. Execute println</a:t>
            </a:r>
          </a:p>
        </p:txBody>
      </p:sp>
      <p:sp>
        <p:nvSpPr>
          <p:cNvPr id="386055" name="Rectangle 7"/>
          <p:cNvSpPr>
            <a:spLocks noChangeArrowheads="1"/>
          </p:cNvSpPr>
          <p:nvPr/>
        </p:nvSpPr>
        <p:spPr bwMode="auto">
          <a:xfrm>
            <a:off x="2208212" y="2057400"/>
            <a:ext cx="70104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6" name="Rectangle 8"/>
          <p:cNvSpPr>
            <a:spLocks noChangeArrowheads="1"/>
          </p:cNvSpPr>
          <p:nvPr/>
        </p:nvSpPr>
        <p:spPr bwMode="auto">
          <a:xfrm>
            <a:off x="1522412"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3815739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noFill/>
          <a:ln/>
        </p:spPr>
        <p:txBody>
          <a:bodyPr>
            <a:normAutofit fontScale="90000"/>
          </a:bodyPr>
          <a:lstStyle/>
          <a:p>
            <a:r>
              <a:rPr lang="en-US" altLang="en-US" sz="3600"/>
              <a:t>Example on the Impact of a Superclass without no-arg Constructor</a:t>
            </a:r>
          </a:p>
        </p:txBody>
      </p:sp>
      <p:sp>
        <p:nvSpPr>
          <p:cNvPr id="5" name="Slide Number Placeholder 4"/>
          <p:cNvSpPr>
            <a:spLocks noGrp="1"/>
          </p:cNvSpPr>
          <p:nvPr>
            <p:ph type="sldNum" sz="quarter" idx="12"/>
          </p:nvPr>
        </p:nvSpPr>
        <p:spPr/>
        <p:txBody>
          <a:bodyPr/>
          <a:lstStyle/>
          <a:p>
            <a:fld id="{8CCAE59A-913D-4FB3-83F0-0058E88A996F}" type="slidenum">
              <a:rPr lang="en-US" altLang="en-US"/>
              <a:pPr/>
              <a:t>19</a:t>
            </a:fld>
            <a:endParaRPr lang="en-US" altLang="en-US"/>
          </a:p>
        </p:txBody>
      </p:sp>
      <p:sp>
        <p:nvSpPr>
          <p:cNvPr id="315395" name="Text Box 3"/>
          <p:cNvSpPr txBox="1">
            <a:spLocks noChangeArrowheads="1"/>
          </p:cNvSpPr>
          <p:nvPr/>
        </p:nvSpPr>
        <p:spPr bwMode="auto">
          <a:xfrm>
            <a:off x="1827212" y="2438401"/>
            <a:ext cx="8610600" cy="3035446"/>
          </a:xfrm>
          <a:prstGeom prst="rect">
            <a:avLst/>
          </a:prstGeom>
          <a:solidFill>
            <a:schemeClr val="bg1"/>
          </a:solidFill>
          <a:ln>
            <a:noFill/>
          </a:ln>
          <a:effectLst/>
        </p:spPr>
        <p:txBody>
          <a:bodyPr>
            <a:spAutoFit/>
          </a:bodyPr>
          <a:lstStyle/>
          <a:p>
            <a:pPr>
              <a:lnSpc>
                <a:spcPct val="50000"/>
              </a:lnSpc>
              <a:spcBef>
                <a:spcPct val="50000"/>
              </a:spcBef>
            </a:pPr>
            <a:r>
              <a:rPr lang="en-US" altLang="en-US" dirty="0">
                <a:solidFill>
                  <a:sysClr val="windowText" lastClr="000000"/>
                </a:solidFill>
                <a:latin typeface="Courier New" panose="02070309020205020404" pitchFamily="49" charset="0"/>
                <a:cs typeface="Times New Roman" panose="02020603050405020304" pitchFamily="18" charset="0"/>
              </a:rPr>
              <a:t>public class Apple extends Fruit {</a:t>
            </a:r>
          </a:p>
          <a:p>
            <a:pPr>
              <a:lnSpc>
                <a:spcPct val="50000"/>
              </a:lnSpc>
              <a:spcBef>
                <a:spcPct val="50000"/>
              </a:spcBef>
            </a:pPr>
            <a:r>
              <a:rPr lang="en-US" altLang="en-US" dirty="0">
                <a:solidFill>
                  <a:sysClr val="windowText" lastClr="000000"/>
                </a:solidFill>
                <a:latin typeface="Courier New" panose="02070309020205020404" pitchFamily="49" charset="0"/>
                <a:cs typeface="Times New Roman" panose="02020603050405020304" pitchFamily="18" charset="0"/>
              </a:rPr>
              <a:t>	</a:t>
            </a:r>
            <a:r>
              <a:rPr lang="en-US" altLang="en-US" dirty="0">
                <a:solidFill>
                  <a:srgbClr val="FF0000"/>
                </a:solidFill>
                <a:latin typeface="Courier New" panose="02070309020205020404" pitchFamily="49" charset="0"/>
                <a:cs typeface="Times New Roman" panose="02020603050405020304" pitchFamily="18" charset="0"/>
              </a:rPr>
              <a:t>public Apple() {</a:t>
            </a:r>
          </a:p>
          <a:p>
            <a:pPr>
              <a:lnSpc>
                <a:spcPct val="50000"/>
              </a:lnSpc>
              <a:spcBef>
                <a:spcPct val="50000"/>
              </a:spcBef>
            </a:pPr>
            <a:r>
              <a:rPr lang="en-US" altLang="en-US" dirty="0">
                <a:solidFill>
                  <a:srgbClr val="FF0000"/>
                </a:solidFill>
                <a:latin typeface="Courier New" panose="02070309020205020404" pitchFamily="49" charset="0"/>
                <a:cs typeface="Times New Roman" panose="02020603050405020304" pitchFamily="18" charset="0"/>
              </a:rPr>
              <a:t>		super();</a:t>
            </a:r>
          </a:p>
          <a:p>
            <a:pPr>
              <a:lnSpc>
                <a:spcPct val="50000"/>
              </a:lnSpc>
              <a:spcBef>
                <a:spcPct val="50000"/>
              </a:spcBef>
            </a:pPr>
            <a:r>
              <a:rPr lang="en-US" altLang="en-US" dirty="0">
                <a:solidFill>
                  <a:srgbClr val="FF0000"/>
                </a:solidFill>
                <a:latin typeface="Courier New" panose="02070309020205020404" pitchFamily="49" charset="0"/>
                <a:cs typeface="Times New Roman" panose="02020603050405020304" pitchFamily="18" charset="0"/>
              </a:rPr>
              <a:t>	}</a:t>
            </a:r>
            <a:endParaRPr lang="en-US" altLang="en-US" dirty="0">
              <a:solidFill>
                <a:sysClr val="windowText" lastClr="000000"/>
              </a:solidFill>
              <a:latin typeface="Courier New" panose="02070309020205020404" pitchFamily="49" charset="0"/>
              <a:cs typeface="Times New Roman" panose="02020603050405020304" pitchFamily="18" charset="0"/>
            </a:endParaRPr>
          </a:p>
          <a:p>
            <a:pPr>
              <a:lnSpc>
                <a:spcPct val="50000"/>
              </a:lnSpc>
              <a:spcBef>
                <a:spcPct val="50000"/>
              </a:spcBef>
            </a:pPr>
            <a:r>
              <a:rPr lang="en-US" altLang="en-US"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dirty="0">
                <a:solidFill>
                  <a:sysClr val="windowText" lastClr="000000"/>
                </a:solidFill>
                <a:latin typeface="Courier New" panose="02070309020205020404" pitchFamily="49" charset="0"/>
                <a:cs typeface="Times New Roman" panose="02020603050405020304" pitchFamily="18" charset="0"/>
              </a:rPr>
              <a:t>class Fruit {</a:t>
            </a:r>
          </a:p>
          <a:p>
            <a:pPr>
              <a:lnSpc>
                <a:spcPct val="50000"/>
              </a:lnSpc>
              <a:spcBef>
                <a:spcPct val="50000"/>
              </a:spcBef>
            </a:pPr>
            <a:r>
              <a:rPr lang="en-US" altLang="en-US" dirty="0">
                <a:solidFill>
                  <a:sysClr val="windowText" lastClr="000000"/>
                </a:solidFill>
                <a:latin typeface="Courier New" panose="02070309020205020404" pitchFamily="49" charset="0"/>
                <a:cs typeface="Times New Roman" panose="02020603050405020304" pitchFamily="18" charset="0"/>
              </a:rPr>
              <a:t>  public Fruit(String name) {</a:t>
            </a:r>
          </a:p>
          <a:p>
            <a:pPr>
              <a:lnSpc>
                <a:spcPct val="50000"/>
              </a:lnSpc>
              <a:spcBef>
                <a:spcPct val="50000"/>
              </a:spcBef>
            </a:pPr>
            <a:r>
              <a:rPr lang="en-US" altLang="en-US" dirty="0">
                <a:solidFill>
                  <a:sysClr val="windowText" lastClr="000000"/>
                </a:solidFill>
                <a:latin typeface="Courier New" panose="02070309020205020404" pitchFamily="49" charset="0"/>
                <a:cs typeface="Times New Roman" panose="02020603050405020304" pitchFamily="18" charset="0"/>
              </a:rPr>
              <a:t>    </a:t>
            </a:r>
            <a:r>
              <a:rPr lang="en-US" altLang="en-US"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dirty="0">
                <a:solidFill>
                  <a:sysClr val="windowText" lastClr="000000"/>
                </a:solidFill>
                <a:latin typeface="Courier New" panose="02070309020205020404" pitchFamily="49" charset="0"/>
                <a:cs typeface="Times New Roman" panose="02020603050405020304" pitchFamily="18" charset="0"/>
              </a:rPr>
              <a:t>("Fruit's constructor is invoked");</a:t>
            </a:r>
          </a:p>
          <a:p>
            <a:pPr>
              <a:lnSpc>
                <a:spcPct val="50000"/>
              </a:lnSpc>
              <a:spcBef>
                <a:spcPct val="50000"/>
              </a:spcBef>
            </a:pPr>
            <a:r>
              <a:rPr lang="en-US" altLang="en-US"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dirty="0">
                <a:solidFill>
                  <a:sysClr val="windowText" lastClr="000000"/>
                </a:solidFill>
                <a:latin typeface="Courier New" panose="02070309020205020404" pitchFamily="49" charset="0"/>
                <a:cs typeface="Times New Roman" panose="02020603050405020304" pitchFamily="18" charset="0"/>
              </a:rPr>
              <a:t>}</a:t>
            </a:r>
          </a:p>
        </p:txBody>
      </p:sp>
      <p:sp>
        <p:nvSpPr>
          <p:cNvPr id="315396" name="Text Box 4"/>
          <p:cNvSpPr txBox="1">
            <a:spLocks noChangeArrowheads="1"/>
          </p:cNvSpPr>
          <p:nvPr/>
        </p:nvSpPr>
        <p:spPr bwMode="auto">
          <a:xfrm>
            <a:off x="1903412" y="16002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cs typeface="Times New Roman" panose="02020603050405020304" pitchFamily="18" charset="0"/>
              </a:rPr>
              <a:t>Find out the errors in the program:</a:t>
            </a:r>
            <a:r>
              <a:rPr lang="en-US" altLang="en-US" sz="2800" i="1">
                <a:cs typeface="Times New Roman" panose="02020603050405020304" pitchFamily="18" charset="0"/>
              </a:rPr>
              <a:t> </a:t>
            </a:r>
          </a:p>
        </p:txBody>
      </p:sp>
    </p:spTree>
    <p:extLst>
      <p:ext uri="{BB962C8B-B14F-4D97-AF65-F5344CB8AC3E}">
        <p14:creationId xmlns:p14="http://schemas.microsoft.com/office/powerpoint/2010/main" val="102901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291D84E-F372-4659-9478-BDE4EBBDC021}" type="slidenum">
              <a:rPr lang="en-US" altLang="en-US"/>
              <a:pPr/>
              <a:t>2</a:t>
            </a:fld>
            <a:endParaRPr lang="en-US" altLang="en-US"/>
          </a:p>
        </p:txBody>
      </p:sp>
      <p:sp>
        <p:nvSpPr>
          <p:cNvPr id="393218" name="Rectangle 2"/>
          <p:cNvSpPr>
            <a:spLocks noGrp="1" noChangeArrowheads="1"/>
          </p:cNvSpPr>
          <p:nvPr>
            <p:ph type="title"/>
          </p:nvPr>
        </p:nvSpPr>
        <p:spPr>
          <a:xfrm>
            <a:off x="1674812" y="228600"/>
            <a:ext cx="8763000" cy="1066800"/>
          </a:xfrm>
          <a:noFill/>
          <a:ln/>
        </p:spPr>
        <p:txBody>
          <a:bodyPr/>
          <a:lstStyle/>
          <a:p>
            <a:r>
              <a:rPr lang="en-US" altLang="en-US"/>
              <a:t>Motivations</a:t>
            </a:r>
          </a:p>
        </p:txBody>
      </p:sp>
      <p:sp>
        <p:nvSpPr>
          <p:cNvPr id="393219" name="Rectangle 3"/>
          <p:cNvSpPr>
            <a:spLocks noGrp="1" noChangeArrowheads="1"/>
          </p:cNvSpPr>
          <p:nvPr>
            <p:ph type="body" idx="1"/>
          </p:nvPr>
        </p:nvSpPr>
        <p:spPr>
          <a:xfrm>
            <a:off x="1827212" y="1371600"/>
            <a:ext cx="8610600" cy="4114800"/>
          </a:xfrm>
          <a:noFill/>
          <a:ln/>
        </p:spPr>
        <p:txBody>
          <a:bodyPr/>
          <a:lstStyle/>
          <a:p>
            <a:pPr marL="0" indent="0">
              <a:buNone/>
            </a:pPr>
            <a:r>
              <a:rPr lang="en-US" altLang="en-US"/>
              <a:t>Suppose you will define classes to model circles, rectangles, and triangles. These classes have many common features. What is the best way to design these classes so to avoid redundancy? The answer is to use inheritance. </a:t>
            </a:r>
          </a:p>
        </p:txBody>
      </p:sp>
    </p:spTree>
    <p:extLst>
      <p:ext uri="{BB962C8B-B14F-4D97-AF65-F5344CB8AC3E}">
        <p14:creationId xmlns:p14="http://schemas.microsoft.com/office/powerpoint/2010/main" val="1007118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noFill/>
          <a:ln/>
        </p:spPr>
        <p:txBody>
          <a:bodyPr/>
          <a:lstStyle/>
          <a:p>
            <a:r>
              <a:rPr lang="en-US" altLang="en-US"/>
              <a:t>Defining a Subclass</a:t>
            </a:r>
          </a:p>
        </p:txBody>
      </p:sp>
      <p:sp>
        <p:nvSpPr>
          <p:cNvPr id="308227" name="Rectangle 3"/>
          <p:cNvSpPr>
            <a:spLocks noGrp="1" noChangeArrowheads="1"/>
          </p:cNvSpPr>
          <p:nvPr>
            <p:ph idx="1"/>
          </p:nvPr>
        </p:nvSpPr>
        <p:spPr>
          <a:noFill/>
          <a:ln/>
        </p:spPr>
        <p:txBody>
          <a:bodyPr/>
          <a:lstStyle/>
          <a:p>
            <a:pPr marL="1588" indent="-1588">
              <a:buNone/>
            </a:pPr>
            <a:r>
              <a:rPr lang="en-US" altLang="en-US" sz="3000"/>
              <a:t>A subclass inherits from a superclass. You can also:</a:t>
            </a:r>
            <a:endParaRPr lang="en-US" altLang="en-US"/>
          </a:p>
          <a:p>
            <a:pPr marL="344488" lvl="1" indent="-341313">
              <a:spcBef>
                <a:spcPct val="50000"/>
              </a:spcBef>
              <a:buClr>
                <a:schemeClr val="tx2"/>
              </a:buClr>
              <a:buSzPct val="75000"/>
              <a:buFont typeface="Monotype Sorts" pitchFamily="2" charset="2"/>
              <a:buChar char="F"/>
            </a:pPr>
            <a:r>
              <a:rPr lang="en-US" altLang="en-US"/>
              <a:t>Add new properties</a:t>
            </a:r>
          </a:p>
          <a:p>
            <a:pPr marL="344488" lvl="1" indent="-341313">
              <a:spcBef>
                <a:spcPct val="50000"/>
              </a:spcBef>
              <a:buClr>
                <a:schemeClr val="tx2"/>
              </a:buClr>
              <a:buSzPct val="75000"/>
              <a:buFont typeface="Monotype Sorts" pitchFamily="2" charset="2"/>
              <a:buChar char="F"/>
            </a:pPr>
            <a:r>
              <a:rPr lang="en-US" altLang="en-US"/>
              <a:t>Add new methods</a:t>
            </a:r>
          </a:p>
          <a:p>
            <a:pPr marL="344488" lvl="1" indent="-341313">
              <a:spcBef>
                <a:spcPct val="50000"/>
              </a:spcBef>
              <a:buClr>
                <a:schemeClr val="tx2"/>
              </a:buClr>
              <a:buSzPct val="75000"/>
              <a:buFont typeface="Monotype Sorts" pitchFamily="2" charset="2"/>
              <a:buChar char="F"/>
            </a:pPr>
            <a:r>
              <a:rPr lang="en-US" altLang="en-US"/>
              <a:t>Override the methods of the superclass</a:t>
            </a:r>
          </a:p>
        </p:txBody>
      </p:sp>
      <p:sp>
        <p:nvSpPr>
          <p:cNvPr id="4" name="Slide Number Placeholder 4"/>
          <p:cNvSpPr>
            <a:spLocks noGrp="1"/>
          </p:cNvSpPr>
          <p:nvPr>
            <p:ph type="sldNum" sz="quarter" idx="12"/>
          </p:nvPr>
        </p:nvSpPr>
        <p:spPr/>
        <p:txBody>
          <a:bodyPr/>
          <a:lstStyle/>
          <a:p>
            <a:fld id="{5A90F849-28B7-445D-A3AD-8EED82B39769}" type="slidenum">
              <a:rPr lang="en-US" altLang="en-US"/>
              <a:pPr/>
              <a:t>20</a:t>
            </a:fld>
            <a:endParaRPr lang="en-US" altLang="en-US"/>
          </a:p>
        </p:txBody>
      </p:sp>
    </p:spTree>
    <p:extLst>
      <p:ext uri="{BB962C8B-B14F-4D97-AF65-F5344CB8AC3E}">
        <p14:creationId xmlns:p14="http://schemas.microsoft.com/office/powerpoint/2010/main" val="391771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26C73F-FE32-4F55-8A90-90DB1686FC43}" type="slidenum">
              <a:rPr lang="en-US" altLang="en-US"/>
              <a:pPr/>
              <a:t>21</a:t>
            </a:fld>
            <a:endParaRPr lang="en-US" altLang="en-US"/>
          </a:p>
        </p:txBody>
      </p:sp>
      <p:sp>
        <p:nvSpPr>
          <p:cNvPr id="316418" name="Rectangle 2"/>
          <p:cNvSpPr>
            <a:spLocks noGrp="1" noChangeArrowheads="1"/>
          </p:cNvSpPr>
          <p:nvPr>
            <p:ph type="title"/>
          </p:nvPr>
        </p:nvSpPr>
        <p:spPr>
          <a:xfrm>
            <a:off x="2208212" y="228600"/>
            <a:ext cx="7772400" cy="685800"/>
          </a:xfrm>
          <a:noFill/>
          <a:ln/>
        </p:spPr>
        <p:txBody>
          <a:bodyPr/>
          <a:lstStyle/>
          <a:p>
            <a:r>
              <a:rPr lang="en-US" altLang="en-US" sz="3600"/>
              <a:t>Calling Superclass Methods</a:t>
            </a:r>
            <a:endParaRPr lang="en-US" altLang="en-US"/>
          </a:p>
        </p:txBody>
      </p:sp>
      <p:sp>
        <p:nvSpPr>
          <p:cNvPr id="316423" name="Text Box 7"/>
          <p:cNvSpPr txBox="1">
            <a:spLocks noChangeArrowheads="1"/>
          </p:cNvSpPr>
          <p:nvPr/>
        </p:nvSpPr>
        <p:spPr bwMode="auto">
          <a:xfrm>
            <a:off x="1751012" y="1066800"/>
            <a:ext cx="861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You could rewrite the </a:t>
            </a:r>
            <a:r>
              <a:rPr lang="en-US" altLang="en-US" u="sng"/>
              <a:t>printCircle()</a:t>
            </a:r>
            <a:r>
              <a:rPr lang="en-US" altLang="en-US"/>
              <a:t> method in the </a:t>
            </a:r>
            <a:r>
              <a:rPr lang="en-US" altLang="en-US" u="sng"/>
              <a:t>Circle</a:t>
            </a:r>
            <a:r>
              <a:rPr lang="en-US" altLang="en-US"/>
              <a:t> class as follows:</a:t>
            </a:r>
          </a:p>
        </p:txBody>
      </p:sp>
      <p:sp>
        <p:nvSpPr>
          <p:cNvPr id="316425" name="Text Box 9"/>
          <p:cNvSpPr txBox="1">
            <a:spLocks noChangeArrowheads="1"/>
          </p:cNvSpPr>
          <p:nvPr/>
        </p:nvSpPr>
        <p:spPr bwMode="auto">
          <a:xfrm>
            <a:off x="1751012" y="2514601"/>
            <a:ext cx="8686800" cy="1200329"/>
          </a:xfrm>
          <a:prstGeom prst="rect">
            <a:avLst/>
          </a:prstGeom>
          <a:solidFill>
            <a:schemeClr val="bg1"/>
          </a:solidFill>
          <a:ln>
            <a:noFill/>
          </a:ln>
          <a:effectLst/>
        </p:spPr>
        <p:txBody>
          <a:bodyPr>
            <a:spAutoFit/>
          </a:bodyPr>
          <a:lstStyle/>
          <a:p>
            <a:r>
              <a:rPr lang="en-US" altLang="en-US">
                <a:solidFill>
                  <a:sysClr val="windowText" lastClr="000000"/>
                </a:solidFill>
              </a:rPr>
              <a:t>public void printCircle() {</a:t>
            </a:r>
          </a:p>
          <a:p>
            <a:r>
              <a:rPr lang="en-US" altLang="en-US">
                <a:solidFill>
                  <a:sysClr val="windowText" lastClr="000000"/>
                </a:solidFill>
              </a:rPr>
              <a:t>  System.out.println("The circle is created " + </a:t>
            </a:r>
          </a:p>
          <a:p>
            <a:r>
              <a:rPr lang="en-US" altLang="en-US">
                <a:solidFill>
                  <a:sysClr val="windowText" lastClr="000000"/>
                </a:solidFill>
              </a:rPr>
              <a:t>    super.getDateCreated() + " and the radius is " + radius);</a:t>
            </a:r>
          </a:p>
          <a:p>
            <a:r>
              <a:rPr lang="en-US" altLang="en-US">
                <a:solidFill>
                  <a:sysClr val="windowText" lastClr="000000"/>
                </a:solidFill>
              </a:rPr>
              <a:t>}</a:t>
            </a:r>
          </a:p>
        </p:txBody>
      </p:sp>
    </p:spTree>
    <p:extLst>
      <p:ext uri="{BB962C8B-B14F-4D97-AF65-F5344CB8AC3E}">
        <p14:creationId xmlns:p14="http://schemas.microsoft.com/office/powerpoint/2010/main" val="3330623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noFill/>
          <a:ln/>
        </p:spPr>
        <p:txBody>
          <a:bodyPr>
            <a:normAutofit/>
          </a:bodyPr>
          <a:lstStyle/>
          <a:p>
            <a:r>
              <a:rPr lang="en-US" altLang="en-US" sz="3600"/>
              <a:t>Overriding Methods in the Superclass</a:t>
            </a:r>
            <a:endParaRPr lang="en-US" altLang="en-US"/>
          </a:p>
        </p:txBody>
      </p:sp>
      <p:sp>
        <p:nvSpPr>
          <p:cNvPr id="2" name="Content Placeholder 1"/>
          <p:cNvSpPr>
            <a:spLocks noGrp="1"/>
          </p:cNvSpPr>
          <p:nvPr>
            <p:ph idx="1"/>
          </p:nvPr>
        </p:nvSpPr>
        <p:spPr>
          <a:xfrm>
            <a:off x="1217614" y="2372815"/>
            <a:ext cx="9753600" cy="4343400"/>
          </a:xfrm>
        </p:spPr>
        <p:txBody>
          <a:bodyPr/>
          <a:lstStyle/>
          <a:p>
            <a:endParaRPr lang="en-US"/>
          </a:p>
        </p:txBody>
      </p:sp>
      <p:sp>
        <p:nvSpPr>
          <p:cNvPr id="5" name="Slide Number Placeholder 4"/>
          <p:cNvSpPr>
            <a:spLocks noGrp="1"/>
          </p:cNvSpPr>
          <p:nvPr>
            <p:ph type="sldNum" sz="quarter" idx="12"/>
          </p:nvPr>
        </p:nvSpPr>
        <p:spPr>
          <a:xfrm>
            <a:off x="9828212" y="6992442"/>
            <a:ext cx="1143001" cy="180974"/>
          </a:xfrm>
        </p:spPr>
        <p:txBody>
          <a:bodyPr/>
          <a:lstStyle/>
          <a:p>
            <a:fld id="{CFAFCDF7-CF0A-4368-ABBB-5E106B89D16F}" type="slidenum">
              <a:rPr lang="en-US" altLang="en-US"/>
              <a:pPr/>
              <a:t>22</a:t>
            </a:fld>
            <a:endParaRPr lang="en-US" altLang="en-US"/>
          </a:p>
        </p:txBody>
      </p:sp>
      <p:sp>
        <p:nvSpPr>
          <p:cNvPr id="388099" name="Text Box 3"/>
          <p:cNvSpPr txBox="1">
            <a:spLocks noChangeArrowheads="1"/>
          </p:cNvSpPr>
          <p:nvPr/>
        </p:nvSpPr>
        <p:spPr bwMode="auto">
          <a:xfrm>
            <a:off x="1751012" y="1610815"/>
            <a:ext cx="8610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 subclass inherits methods from a superclass. Sometimes it is necessary for the subclass to modify the implementation of a method defined in the superclass. This is referred to as </a:t>
            </a:r>
            <a:r>
              <a:rPr lang="en-US" altLang="en-US" i="1" dirty="0"/>
              <a:t>method overriding</a:t>
            </a:r>
            <a:r>
              <a:rPr lang="en-US" altLang="en-US" dirty="0"/>
              <a:t>. </a:t>
            </a:r>
          </a:p>
        </p:txBody>
      </p:sp>
      <p:sp>
        <p:nvSpPr>
          <p:cNvPr id="388100" name="Text Box 4"/>
          <p:cNvSpPr txBox="1">
            <a:spLocks noChangeArrowheads="1"/>
          </p:cNvSpPr>
          <p:nvPr/>
        </p:nvSpPr>
        <p:spPr bwMode="auto">
          <a:xfrm>
            <a:off x="1751012" y="3058616"/>
            <a:ext cx="8686800" cy="2682875"/>
          </a:xfrm>
          <a:prstGeom prst="rect">
            <a:avLst/>
          </a:prstGeom>
          <a:solidFill>
            <a:schemeClr val="bg1"/>
          </a:solidFill>
          <a:ln>
            <a:noFill/>
          </a:ln>
          <a:effectLst/>
        </p:spPr>
        <p:txBody>
          <a:bodyPr>
            <a:spAutoFit/>
          </a:bodyPr>
          <a:lstStyle/>
          <a:p>
            <a:pPr>
              <a:spcBef>
                <a:spcPct val="50000"/>
              </a:spcBef>
            </a:pPr>
            <a:r>
              <a:rPr lang="en-US" altLang="en-US" sz="1700" dirty="0">
                <a:solidFill>
                  <a:sysClr val="windowText" lastClr="000000"/>
                </a:solidFill>
                <a:latin typeface="Courier New" panose="02070309020205020404" pitchFamily="49" charset="0"/>
                <a:cs typeface="Courier New" panose="02070309020205020404" pitchFamily="49" charset="0"/>
              </a:rPr>
              <a:t>public class Circle extends </a:t>
            </a:r>
            <a:r>
              <a:rPr lang="en-US" altLang="en-US" sz="1700" dirty="0" err="1">
                <a:solidFill>
                  <a:sysClr val="windowText" lastClr="000000"/>
                </a:solidFill>
                <a:latin typeface="Courier New" panose="02070309020205020404" pitchFamily="49" charset="0"/>
                <a:cs typeface="Courier New" panose="02070309020205020404" pitchFamily="49" charset="0"/>
              </a:rPr>
              <a:t>GeometricObject</a:t>
            </a:r>
            <a:r>
              <a:rPr lang="en-US" altLang="en-US" sz="1700" dirty="0">
                <a:solidFill>
                  <a:sysClr val="windowText" lastClr="000000"/>
                </a:solidFill>
                <a:latin typeface="Courier New" panose="02070309020205020404" pitchFamily="49" charset="0"/>
                <a:cs typeface="Courier New" panose="02070309020205020404" pitchFamily="49" charset="0"/>
              </a:rPr>
              <a:t> {</a:t>
            </a:r>
          </a:p>
          <a:p>
            <a:pPr>
              <a:spcBef>
                <a:spcPct val="50000"/>
              </a:spcBef>
            </a:pPr>
            <a:r>
              <a:rPr lang="en-US" altLang="en-US" sz="1700" dirty="0">
                <a:solidFill>
                  <a:sysClr val="windowText" lastClr="000000"/>
                </a:solidFill>
                <a:latin typeface="Courier New" panose="02070309020205020404" pitchFamily="49" charset="0"/>
                <a:cs typeface="Courier New" panose="02070309020205020404" pitchFamily="49" charset="0"/>
              </a:rPr>
              <a:t>  // Other methods are omitted</a:t>
            </a:r>
          </a:p>
          <a:p>
            <a:pPr>
              <a:spcBef>
                <a:spcPct val="50000"/>
              </a:spcBef>
            </a:pPr>
            <a:endParaRPr lang="en-US" altLang="en-US" sz="1700" dirty="0">
              <a:solidFill>
                <a:sysClr val="windowText" lastClr="000000"/>
              </a:solidFill>
              <a:latin typeface="Courier New" panose="02070309020205020404" pitchFamily="49" charset="0"/>
              <a:cs typeface="Courier New" panose="02070309020205020404" pitchFamily="49" charset="0"/>
            </a:endParaRPr>
          </a:p>
          <a:p>
            <a:pPr>
              <a:spcBef>
                <a:spcPct val="50000"/>
              </a:spcBef>
            </a:pPr>
            <a:r>
              <a:rPr lang="en-US" altLang="en-US" sz="1700" dirty="0">
                <a:solidFill>
                  <a:sysClr val="windowText" lastClr="000000"/>
                </a:solidFill>
                <a:latin typeface="Courier New" panose="02070309020205020404" pitchFamily="49" charset="0"/>
                <a:cs typeface="Courier New" panose="02070309020205020404" pitchFamily="49" charset="0"/>
              </a:rPr>
              <a:t>  /** Override the </a:t>
            </a:r>
            <a:r>
              <a:rPr lang="en-US" altLang="en-US" sz="1700" dirty="0" err="1">
                <a:solidFill>
                  <a:sysClr val="windowText" lastClr="000000"/>
                </a:solidFill>
                <a:latin typeface="Courier New" panose="02070309020205020404" pitchFamily="49" charset="0"/>
                <a:cs typeface="Courier New" panose="02070309020205020404" pitchFamily="49" charset="0"/>
              </a:rPr>
              <a:t>toString</a:t>
            </a:r>
            <a:r>
              <a:rPr lang="en-US" altLang="en-US" sz="1700" dirty="0">
                <a:solidFill>
                  <a:sysClr val="windowText" lastClr="000000"/>
                </a:solidFill>
                <a:latin typeface="Courier New" panose="02070309020205020404" pitchFamily="49" charset="0"/>
                <a:cs typeface="Courier New" panose="02070309020205020404" pitchFamily="49" charset="0"/>
              </a:rPr>
              <a:t> method defined in </a:t>
            </a:r>
            <a:r>
              <a:rPr lang="en-US" altLang="en-US" sz="1700" dirty="0" err="1">
                <a:solidFill>
                  <a:sysClr val="windowText" lastClr="000000"/>
                </a:solidFill>
                <a:latin typeface="Courier New" panose="02070309020205020404" pitchFamily="49" charset="0"/>
                <a:cs typeface="Courier New" panose="02070309020205020404" pitchFamily="49" charset="0"/>
              </a:rPr>
              <a:t>GeometricObject</a:t>
            </a:r>
            <a:r>
              <a:rPr lang="en-US" altLang="en-US" sz="1700" dirty="0">
                <a:solidFill>
                  <a:sysClr val="windowText" lastClr="000000"/>
                </a:solidFill>
                <a:latin typeface="Courier New" panose="02070309020205020404" pitchFamily="49" charset="0"/>
                <a:cs typeface="Courier New" panose="02070309020205020404" pitchFamily="49" charset="0"/>
              </a:rPr>
              <a:t> */</a:t>
            </a:r>
          </a:p>
          <a:p>
            <a:r>
              <a:rPr lang="en-US" altLang="en-US" sz="1700" dirty="0">
                <a:solidFill>
                  <a:sysClr val="windowText" lastClr="000000"/>
                </a:solidFill>
                <a:latin typeface="Courier New" panose="02070309020205020404" pitchFamily="49" charset="0"/>
                <a:cs typeface="Courier New" panose="02070309020205020404" pitchFamily="49" charset="0"/>
              </a:rPr>
              <a:t>  public String </a:t>
            </a:r>
            <a:r>
              <a:rPr lang="en-US" altLang="en-US" sz="1700" dirty="0" err="1">
                <a:solidFill>
                  <a:sysClr val="windowText" lastClr="000000"/>
                </a:solidFill>
                <a:latin typeface="Courier New" panose="02070309020205020404" pitchFamily="49" charset="0"/>
                <a:cs typeface="Courier New" panose="02070309020205020404" pitchFamily="49" charset="0"/>
              </a:rPr>
              <a:t>toString</a:t>
            </a:r>
            <a:r>
              <a:rPr lang="en-US" altLang="en-US" sz="1700" dirty="0">
                <a:solidFill>
                  <a:sysClr val="windowText" lastClr="000000"/>
                </a:solidFill>
                <a:latin typeface="Courier New" panose="02070309020205020404" pitchFamily="49" charset="0"/>
                <a:cs typeface="Courier New" panose="02070309020205020404" pitchFamily="49" charset="0"/>
              </a:rPr>
              <a:t>() {</a:t>
            </a:r>
          </a:p>
          <a:p>
            <a:r>
              <a:rPr lang="en-US" altLang="en-US" sz="1700" dirty="0">
                <a:solidFill>
                  <a:sysClr val="windowText" lastClr="000000"/>
                </a:solidFill>
                <a:latin typeface="Courier New" panose="02070309020205020404" pitchFamily="49" charset="0"/>
                <a:cs typeface="Courier New" panose="02070309020205020404" pitchFamily="49" charset="0"/>
              </a:rPr>
              <a:t>    return </a:t>
            </a:r>
            <a:r>
              <a:rPr lang="en-US" altLang="en-US" sz="1700" dirty="0" err="1">
                <a:solidFill>
                  <a:sysClr val="windowText" lastClr="000000"/>
                </a:solidFill>
                <a:latin typeface="Courier New" panose="02070309020205020404" pitchFamily="49" charset="0"/>
                <a:cs typeface="Courier New" panose="02070309020205020404" pitchFamily="49" charset="0"/>
              </a:rPr>
              <a:t>super.toString</a:t>
            </a:r>
            <a:r>
              <a:rPr lang="en-US" altLang="en-US" sz="1700" dirty="0">
                <a:solidFill>
                  <a:sysClr val="windowText" lastClr="000000"/>
                </a:solidFill>
                <a:latin typeface="Courier New" panose="02070309020205020404" pitchFamily="49" charset="0"/>
                <a:cs typeface="Courier New" panose="02070309020205020404" pitchFamily="49" charset="0"/>
              </a:rPr>
              <a:t>() + "\</a:t>
            </a:r>
            <a:r>
              <a:rPr lang="en-US" altLang="en-US" sz="1700" dirty="0" err="1">
                <a:solidFill>
                  <a:sysClr val="windowText" lastClr="000000"/>
                </a:solidFill>
                <a:latin typeface="Courier New" panose="02070309020205020404" pitchFamily="49" charset="0"/>
                <a:cs typeface="Courier New" panose="02070309020205020404" pitchFamily="49" charset="0"/>
              </a:rPr>
              <a:t>nradius</a:t>
            </a:r>
            <a:r>
              <a:rPr lang="en-US" altLang="en-US" sz="1700" dirty="0">
                <a:solidFill>
                  <a:sysClr val="windowText" lastClr="000000"/>
                </a:solidFill>
                <a:latin typeface="Courier New" panose="02070309020205020404" pitchFamily="49" charset="0"/>
                <a:cs typeface="Courier New" panose="02070309020205020404" pitchFamily="49" charset="0"/>
              </a:rPr>
              <a:t> is " + radius;</a:t>
            </a:r>
          </a:p>
          <a:p>
            <a:r>
              <a:rPr lang="en-US" altLang="en-US" sz="1700" dirty="0">
                <a:solidFill>
                  <a:sysClr val="windowText" lastClr="000000"/>
                </a:solidFill>
                <a:latin typeface="Courier New" panose="02070309020205020404" pitchFamily="49" charset="0"/>
                <a:cs typeface="Courier New" panose="02070309020205020404" pitchFamily="49" charset="0"/>
              </a:rPr>
              <a:t>  } </a:t>
            </a:r>
          </a:p>
          <a:p>
            <a:pPr>
              <a:spcBef>
                <a:spcPct val="50000"/>
              </a:spcBef>
            </a:pPr>
            <a:r>
              <a:rPr lang="en-US" altLang="en-US" sz="1700" dirty="0">
                <a:solidFill>
                  <a:sysClr val="windowText" lastClr="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1259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noFill/>
          <a:ln/>
        </p:spPr>
        <p:txBody>
          <a:bodyPr/>
          <a:lstStyle/>
          <a:p>
            <a:r>
              <a:rPr lang="en-US" altLang="en-US"/>
              <a:t>NOTE</a:t>
            </a:r>
          </a:p>
        </p:txBody>
      </p:sp>
      <p:sp>
        <p:nvSpPr>
          <p:cNvPr id="2" name="Content Placeholder 1"/>
          <p:cNvSpPr>
            <a:spLocks noGrp="1"/>
          </p:cNvSpPr>
          <p:nvPr>
            <p:ph idx="1"/>
          </p:nvPr>
        </p:nvSpPr>
        <p:spPr/>
        <p:txBody>
          <a:bodyPr/>
          <a:lstStyle/>
          <a:p>
            <a:endParaRPr lang="en-US"/>
          </a:p>
        </p:txBody>
      </p:sp>
      <p:sp>
        <p:nvSpPr>
          <p:cNvPr id="4" name="Slide Number Placeholder 4"/>
          <p:cNvSpPr>
            <a:spLocks noGrp="1"/>
          </p:cNvSpPr>
          <p:nvPr>
            <p:ph type="sldNum" sz="quarter" idx="12"/>
          </p:nvPr>
        </p:nvSpPr>
        <p:spPr/>
        <p:txBody>
          <a:bodyPr/>
          <a:lstStyle/>
          <a:p>
            <a:fld id="{A0E184D4-C176-45C0-9ABE-D83B9B99F3C2}" type="slidenum">
              <a:rPr lang="en-US" altLang="en-US"/>
              <a:pPr/>
              <a:t>23</a:t>
            </a:fld>
            <a:endParaRPr lang="en-US" altLang="en-US"/>
          </a:p>
        </p:txBody>
      </p:sp>
      <p:sp>
        <p:nvSpPr>
          <p:cNvPr id="317443" name="Text Box 3"/>
          <p:cNvSpPr txBox="1">
            <a:spLocks noChangeArrowheads="1"/>
          </p:cNvSpPr>
          <p:nvPr/>
        </p:nvSpPr>
        <p:spPr bwMode="auto">
          <a:xfrm>
            <a:off x="1903412" y="1447801"/>
            <a:ext cx="8382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cs typeface="Times New Roman" panose="02020603050405020304"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 </a:t>
            </a:r>
          </a:p>
        </p:txBody>
      </p:sp>
    </p:spTree>
    <p:extLst>
      <p:ext uri="{BB962C8B-B14F-4D97-AF65-F5344CB8AC3E}">
        <p14:creationId xmlns:p14="http://schemas.microsoft.com/office/powerpoint/2010/main" val="3784906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noFill/>
          <a:ln/>
        </p:spPr>
        <p:txBody>
          <a:bodyPr/>
          <a:lstStyle/>
          <a:p>
            <a:r>
              <a:rPr lang="en-US" altLang="en-US"/>
              <a:t>NOTE</a:t>
            </a:r>
          </a:p>
        </p:txBody>
      </p:sp>
      <p:sp>
        <p:nvSpPr>
          <p:cNvPr id="2" name="Content Placeholder 1"/>
          <p:cNvSpPr>
            <a:spLocks noGrp="1"/>
          </p:cNvSpPr>
          <p:nvPr>
            <p:ph idx="1"/>
          </p:nvPr>
        </p:nvSpPr>
        <p:spPr/>
        <p:txBody>
          <a:bodyPr/>
          <a:lstStyle/>
          <a:p>
            <a:endParaRPr lang="en-US"/>
          </a:p>
        </p:txBody>
      </p:sp>
      <p:sp>
        <p:nvSpPr>
          <p:cNvPr id="4" name="Slide Number Placeholder 4"/>
          <p:cNvSpPr>
            <a:spLocks noGrp="1"/>
          </p:cNvSpPr>
          <p:nvPr>
            <p:ph type="sldNum" sz="quarter" idx="12"/>
          </p:nvPr>
        </p:nvSpPr>
        <p:spPr/>
        <p:txBody>
          <a:bodyPr/>
          <a:lstStyle/>
          <a:p>
            <a:fld id="{C5BFC151-69D0-4EFB-A0F2-97FB33F1F361}" type="slidenum">
              <a:rPr lang="en-US" altLang="en-US"/>
              <a:pPr/>
              <a:t>24</a:t>
            </a:fld>
            <a:endParaRPr lang="en-US" altLang="en-US"/>
          </a:p>
        </p:txBody>
      </p:sp>
      <p:sp>
        <p:nvSpPr>
          <p:cNvPr id="318467" name="Text Box 3"/>
          <p:cNvSpPr txBox="1">
            <a:spLocks noChangeArrowheads="1"/>
          </p:cNvSpPr>
          <p:nvPr/>
        </p:nvSpPr>
        <p:spPr bwMode="auto">
          <a:xfrm>
            <a:off x="1903412" y="1447800"/>
            <a:ext cx="8382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cs typeface="Times New Roman" panose="02020603050405020304" pitchFamily="18" charset="0"/>
              </a:rPr>
              <a:t>Like an instance method, a static method can be inherited. However, a static method cannot be overridden. If a static method defined in the superclass is redefined in a subclass, the method defined in the superclass is hidden. </a:t>
            </a:r>
          </a:p>
        </p:txBody>
      </p:sp>
    </p:spTree>
    <p:extLst>
      <p:ext uri="{BB962C8B-B14F-4D97-AF65-F5344CB8AC3E}">
        <p14:creationId xmlns:p14="http://schemas.microsoft.com/office/powerpoint/2010/main" val="314877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normAutofit/>
          </a:bodyPr>
          <a:lstStyle/>
          <a:p>
            <a:r>
              <a:rPr lang="en-US" altLang="en-US"/>
              <a:t>Overriding vs. Overloading</a:t>
            </a:r>
          </a:p>
        </p:txBody>
      </p:sp>
      <p:sp>
        <p:nvSpPr>
          <p:cNvPr id="3" name="Content Placeholder 2"/>
          <p:cNvSpPr>
            <a:spLocks noGrp="1"/>
          </p:cNvSpPr>
          <p:nvPr>
            <p:ph idx="1"/>
          </p:nvPr>
        </p:nvSpPr>
        <p:spPr/>
        <p:txBody>
          <a:bodyPr/>
          <a:lstStyle/>
          <a:p>
            <a:endParaRPr lang="en-US"/>
          </a:p>
        </p:txBody>
      </p:sp>
      <p:sp>
        <p:nvSpPr>
          <p:cNvPr id="7" name="Slide Number Placeholder 4"/>
          <p:cNvSpPr>
            <a:spLocks noGrp="1"/>
          </p:cNvSpPr>
          <p:nvPr>
            <p:ph type="sldNum" sz="quarter" idx="12"/>
          </p:nvPr>
        </p:nvSpPr>
        <p:spPr/>
        <p:txBody>
          <a:bodyPr/>
          <a:lstStyle/>
          <a:p>
            <a:fld id="{1BB98349-6B81-423E-98D7-F5695585670C}" type="slidenum">
              <a:rPr lang="en-US" altLang="en-US"/>
              <a:pPr/>
              <a:t>25</a:t>
            </a:fld>
            <a:endParaRPr lang="en-US" altLang="en-US"/>
          </a:p>
        </p:txBody>
      </p:sp>
      <p:sp>
        <p:nvSpPr>
          <p:cNvPr id="319493" name="Rectangle 5"/>
          <p:cNvSpPr>
            <a:spLocks noChangeArrowheads="1"/>
          </p:cNvSpPr>
          <p:nvPr/>
        </p:nvSpPr>
        <p:spPr bwMode="auto">
          <a:xfrm>
            <a:off x="3808412" y="31623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9495" name="Rectangle 7"/>
          <p:cNvSpPr>
            <a:spLocks noChangeArrowheads="1"/>
          </p:cNvSpPr>
          <p:nvPr/>
        </p:nvSpPr>
        <p:spPr bwMode="auto">
          <a:xfrm>
            <a:off x="1522413" y="2169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9498" name="Rectangle 10"/>
          <p:cNvSpPr>
            <a:spLocks noChangeArrowheads="1"/>
          </p:cNvSpPr>
          <p:nvPr/>
        </p:nvSpPr>
        <p:spPr bwMode="auto">
          <a:xfrm>
            <a:off x="1522413" y="2060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9497" name="Object 9"/>
          <p:cNvGraphicFramePr>
            <a:graphicFrameLocks noChangeAspect="1"/>
          </p:cNvGraphicFramePr>
          <p:nvPr>
            <p:extLst>
              <p:ext uri="{D42A27DB-BD31-4B8C-83A1-F6EECF244321}">
                <p14:modId xmlns:p14="http://schemas.microsoft.com/office/powerpoint/2010/main" val="1761275058"/>
              </p:ext>
            </p:extLst>
          </p:nvPr>
        </p:nvGraphicFramePr>
        <p:xfrm>
          <a:off x="1743075" y="1641475"/>
          <a:ext cx="8701088" cy="4667250"/>
        </p:xfrm>
        <a:graphic>
          <a:graphicData uri="http://schemas.openxmlformats.org/presentationml/2006/ole">
            <mc:AlternateContent xmlns:mc="http://schemas.openxmlformats.org/markup-compatibility/2006">
              <mc:Choice xmlns:v="urn:schemas-microsoft-com:vml" Requires="v">
                <p:oleObj spid="_x0000_s3074" name="Picture" r:id="rId3" imgW="5478840" imgH="2452320" progId="Word.Picture.8">
                  <p:embed/>
                </p:oleObj>
              </mc:Choice>
              <mc:Fallback>
                <p:oleObj name="Picture" r:id="rId3" imgW="5478840" imgH="2452320" progId="Word.Picture.8">
                  <p:embed/>
                  <p:pic>
                    <p:nvPicPr>
                      <p:cNvPr id="319497" name="Object 9"/>
                      <p:cNvPicPr>
                        <a:picLocks noChangeAspect="1" noChangeArrowheads="1"/>
                      </p:cNvPicPr>
                      <p:nvPr/>
                    </p:nvPicPr>
                    <p:blipFill>
                      <a:blip r:embed="rId4"/>
                      <a:srcRect/>
                      <a:stretch>
                        <a:fillRect/>
                      </a:stretch>
                    </p:blipFill>
                    <p:spPr bwMode="auto">
                      <a:xfrm>
                        <a:off x="1743075" y="1641475"/>
                        <a:ext cx="8701088" cy="46672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411753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normAutofit/>
          </a:bodyPr>
          <a:lstStyle/>
          <a:p>
            <a:r>
              <a:rPr lang="en-US" altLang="en-US"/>
              <a:t>The </a:t>
            </a:r>
            <a:r>
              <a:rPr lang="en-US" altLang="en-US" u="sng"/>
              <a:t>Object</a:t>
            </a:r>
            <a:r>
              <a:rPr lang="en-US" altLang="en-US"/>
              <a:t> Class and Its Methods</a:t>
            </a:r>
          </a:p>
        </p:txBody>
      </p:sp>
      <p:sp>
        <p:nvSpPr>
          <p:cNvPr id="366595" name="Rectangle 3"/>
          <p:cNvSpPr>
            <a:spLocks noGrp="1" noChangeArrowheads="1"/>
          </p:cNvSpPr>
          <p:nvPr>
            <p:ph idx="1"/>
          </p:nvPr>
        </p:nvSpPr>
        <p:spPr/>
        <p:txBody>
          <a:bodyPr>
            <a:normAutofit/>
          </a:bodyPr>
          <a:lstStyle/>
          <a:p>
            <a:pPr marL="0" indent="0">
              <a:buNone/>
            </a:pPr>
            <a:r>
              <a:rPr lang="en-US" altLang="en-US" sz="3600">
                <a:cs typeface="Times New Roman" panose="02020603050405020304" pitchFamily="18" charset="0"/>
              </a:rPr>
              <a:t>Every class in Java is descended from the </a:t>
            </a:r>
            <a:r>
              <a:rPr lang="en-US" altLang="en-US" sz="3600" u="sng">
                <a:cs typeface="Times New Roman" panose="02020603050405020304" pitchFamily="18" charset="0"/>
              </a:rPr>
              <a:t>java.lang.Object</a:t>
            </a:r>
            <a:r>
              <a:rPr lang="en-US" altLang="en-US" sz="3600">
                <a:cs typeface="Times New Roman" panose="02020603050405020304" pitchFamily="18" charset="0"/>
              </a:rPr>
              <a:t> class. If no inheritance is specified when a class is defined, the superclass of the class is </a:t>
            </a:r>
            <a:r>
              <a:rPr lang="en-US" altLang="en-US" sz="3600" u="sng">
                <a:cs typeface="Times New Roman" panose="02020603050405020304" pitchFamily="18" charset="0"/>
              </a:rPr>
              <a:t>Object</a:t>
            </a:r>
            <a:r>
              <a:rPr lang="en-US" altLang="en-US" sz="3600">
                <a:cs typeface="Times New Roman" panose="02020603050405020304" pitchFamily="18" charset="0"/>
              </a:rPr>
              <a:t>.</a:t>
            </a:r>
            <a:r>
              <a:rPr lang="en-US" altLang="en-US" sz="3600"/>
              <a:t> </a:t>
            </a:r>
          </a:p>
        </p:txBody>
      </p:sp>
      <p:sp>
        <p:nvSpPr>
          <p:cNvPr id="5" name="Slide Number Placeholder 4"/>
          <p:cNvSpPr>
            <a:spLocks noGrp="1"/>
          </p:cNvSpPr>
          <p:nvPr>
            <p:ph type="sldNum" sz="quarter" idx="12"/>
          </p:nvPr>
        </p:nvSpPr>
        <p:spPr/>
        <p:txBody>
          <a:bodyPr/>
          <a:lstStyle/>
          <a:p>
            <a:fld id="{5881EC5B-B57F-4EDF-BEF9-27B929D3B732}" type="slidenum">
              <a:rPr lang="en-US" altLang="en-US"/>
              <a:pPr/>
              <a:t>26</a:t>
            </a:fld>
            <a:endParaRPr lang="en-US" altLang="en-US"/>
          </a:p>
        </p:txBody>
      </p:sp>
      <p:graphicFrame>
        <p:nvGraphicFramePr>
          <p:cNvPr id="366597" name="Object 5"/>
          <p:cNvGraphicFramePr>
            <a:graphicFrameLocks noChangeAspect="1"/>
          </p:cNvGraphicFramePr>
          <p:nvPr>
            <p:extLst>
              <p:ext uri="{D42A27DB-BD31-4B8C-83A1-F6EECF244321}">
                <p14:modId xmlns:p14="http://schemas.microsoft.com/office/powerpoint/2010/main" val="4271709683"/>
              </p:ext>
            </p:extLst>
          </p:nvPr>
        </p:nvGraphicFramePr>
        <p:xfrm>
          <a:off x="1522412" y="4267200"/>
          <a:ext cx="9144000" cy="1066800"/>
        </p:xfrm>
        <a:graphic>
          <a:graphicData uri="http://schemas.openxmlformats.org/presentationml/2006/ole">
            <mc:AlternateContent xmlns:mc="http://schemas.openxmlformats.org/markup-compatibility/2006">
              <mc:Choice xmlns:v="urn:schemas-microsoft-com:vml" Requires="v">
                <p:oleObj spid="_x0000_s4098" name="Picture" r:id="rId3" imgW="4732200" imgH="550080" progId="Word.Picture.8">
                  <p:embed/>
                </p:oleObj>
              </mc:Choice>
              <mc:Fallback>
                <p:oleObj name="Picture" r:id="rId3" imgW="4732200" imgH="550080" progId="Word.Picture.8">
                  <p:embed/>
                  <p:pic>
                    <p:nvPicPr>
                      <p:cNvPr id="3665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4267200"/>
                        <a:ext cx="9144000" cy="10668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91211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altLang="en-US"/>
              <a:t>The toString() method in Object</a:t>
            </a:r>
          </a:p>
        </p:txBody>
      </p:sp>
      <p:sp>
        <p:nvSpPr>
          <p:cNvPr id="358403" name="Rectangle 3"/>
          <p:cNvSpPr>
            <a:spLocks noGrp="1" noChangeArrowheads="1"/>
          </p:cNvSpPr>
          <p:nvPr>
            <p:ph idx="1"/>
          </p:nvPr>
        </p:nvSpPr>
        <p:spPr/>
        <p:txBody>
          <a:bodyPr>
            <a:normAutofit/>
          </a:bodyPr>
          <a:lstStyle/>
          <a:p>
            <a:pPr marL="0" indent="0">
              <a:spcBef>
                <a:spcPct val="75000"/>
              </a:spcBef>
              <a:buNone/>
            </a:pPr>
            <a:r>
              <a:rPr lang="en-US" altLang="en-US" sz="2600"/>
              <a:t>The </a:t>
            </a:r>
            <a:r>
              <a:rPr lang="en-US" altLang="en-US"/>
              <a:t>toString()</a:t>
            </a:r>
            <a:r>
              <a:rPr lang="en-US" altLang="en-US" sz="2600"/>
              <a:t> method returns a string representation of the object. The </a:t>
            </a:r>
            <a:r>
              <a:rPr lang="en-US" altLang="en-US" sz="2600">
                <a:cs typeface="Times New Roman" panose="02020603050405020304" pitchFamily="18" charset="0"/>
              </a:rPr>
              <a:t>default implementation returns a string consisting of a class name of which the object is an instance, the at sign (@), and a number representing this object.</a:t>
            </a:r>
            <a:r>
              <a:rPr lang="en-US" altLang="en-US" sz="2600">
                <a:latin typeface="Courier" charset="0"/>
                <a:cs typeface="Times New Roman" panose="02020603050405020304" pitchFamily="18" charset="0"/>
              </a:rPr>
              <a:t> </a:t>
            </a:r>
            <a:endParaRPr lang="en-US" altLang="en-US" sz="2800"/>
          </a:p>
        </p:txBody>
      </p:sp>
      <p:sp>
        <p:nvSpPr>
          <p:cNvPr id="6" name="Slide Number Placeholder 4"/>
          <p:cNvSpPr>
            <a:spLocks noGrp="1"/>
          </p:cNvSpPr>
          <p:nvPr>
            <p:ph type="sldNum" sz="quarter" idx="12"/>
          </p:nvPr>
        </p:nvSpPr>
        <p:spPr/>
        <p:txBody>
          <a:bodyPr/>
          <a:lstStyle/>
          <a:p>
            <a:fld id="{27A61E8A-ABE8-4069-BC7F-9B6D62FA03E3}" type="slidenum">
              <a:rPr lang="en-US" altLang="en-US"/>
              <a:pPr/>
              <a:t>27</a:t>
            </a:fld>
            <a:endParaRPr lang="en-US" altLang="en-US"/>
          </a:p>
        </p:txBody>
      </p:sp>
      <p:sp>
        <p:nvSpPr>
          <p:cNvPr id="358404" name="Rectangle 4"/>
          <p:cNvSpPr>
            <a:spLocks noChangeArrowheads="1"/>
          </p:cNvSpPr>
          <p:nvPr/>
        </p:nvSpPr>
        <p:spPr bwMode="auto">
          <a:xfrm>
            <a:off x="2132012" y="3765376"/>
            <a:ext cx="7239000" cy="1066800"/>
          </a:xfrm>
          <a:prstGeom prst="rect">
            <a:avLst/>
          </a:prstGeom>
          <a:solidFill>
            <a:schemeClr val="bg1"/>
          </a:solid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dirty="0">
                <a:solidFill>
                  <a:sysClr val="windowText" lastClr="000000"/>
                </a:solidFill>
              </a:rPr>
              <a:t>Loan </a:t>
            </a:r>
            <a:r>
              <a:rPr lang="en-US" altLang="en-US" sz="2800" dirty="0" err="1">
                <a:solidFill>
                  <a:sysClr val="windowText" lastClr="000000"/>
                </a:solidFill>
              </a:rPr>
              <a:t>loan</a:t>
            </a:r>
            <a:r>
              <a:rPr lang="en-US" altLang="en-US" sz="2800" dirty="0">
                <a:solidFill>
                  <a:sysClr val="windowText" lastClr="000000"/>
                </a:solidFill>
              </a:rPr>
              <a:t> = new Loan();</a:t>
            </a:r>
          </a:p>
          <a:p>
            <a:pPr>
              <a:buFont typeface="Monotype Sorts" pitchFamily="2" charset="2"/>
              <a:buNone/>
            </a:pPr>
            <a:r>
              <a:rPr lang="en-US" altLang="en-US" sz="2800" dirty="0" err="1">
                <a:solidFill>
                  <a:sysClr val="windowText" lastClr="000000"/>
                </a:solidFill>
              </a:rPr>
              <a:t>System.out.println</a:t>
            </a:r>
            <a:r>
              <a:rPr lang="en-US" altLang="en-US" sz="2800" dirty="0">
                <a:solidFill>
                  <a:sysClr val="windowText" lastClr="000000"/>
                </a:solidFill>
              </a:rPr>
              <a:t>(</a:t>
            </a:r>
            <a:r>
              <a:rPr lang="en-US" altLang="en-US" sz="2800" dirty="0" err="1">
                <a:solidFill>
                  <a:sysClr val="windowText" lastClr="000000"/>
                </a:solidFill>
              </a:rPr>
              <a:t>loan.toString</a:t>
            </a:r>
            <a:r>
              <a:rPr lang="en-US" altLang="en-US" sz="2800" dirty="0">
                <a:solidFill>
                  <a:sysClr val="windowText" lastClr="000000"/>
                </a:solidFill>
              </a:rPr>
              <a:t>());</a:t>
            </a:r>
          </a:p>
        </p:txBody>
      </p:sp>
      <p:sp>
        <p:nvSpPr>
          <p:cNvPr id="358405" name="Rectangle 5"/>
          <p:cNvSpPr>
            <a:spLocks noChangeArrowheads="1"/>
          </p:cNvSpPr>
          <p:nvPr/>
        </p:nvSpPr>
        <p:spPr bwMode="auto">
          <a:xfrm>
            <a:off x="1979612" y="5136976"/>
            <a:ext cx="8229600"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sz="2400">
                <a:cs typeface="Courier New" panose="02070309020205020404" pitchFamily="49" charset="0"/>
              </a:rPr>
              <a:t>The code displays something like </a:t>
            </a:r>
            <a:r>
              <a:rPr lang="en-US" altLang="en-US" u="sng"/>
              <a:t>Loan@15037e5</a:t>
            </a:r>
            <a:r>
              <a:rPr lang="en-US" altLang="en-US"/>
              <a:t> </a:t>
            </a:r>
            <a:r>
              <a:rPr lang="en-US" altLang="en-US" sz="2400">
                <a:cs typeface="Courier New" panose="02070309020205020404" pitchFamily="49" charset="0"/>
              </a:rPr>
              <a:t>.</a:t>
            </a:r>
            <a:r>
              <a:rPr lang="en-US" altLang="en-US" sz="2400">
                <a:cs typeface="Times New Roman" panose="02020603050405020304" pitchFamily="18" charset="0"/>
              </a:rPr>
              <a:t> </a:t>
            </a:r>
            <a:r>
              <a:rPr lang="en-US" altLang="en-US" sz="2400">
                <a:cs typeface="Courier New" panose="02070309020205020404" pitchFamily="49" charset="0"/>
              </a:rPr>
              <a:t>This message is not very helpful or informative. Usually you should override the </a:t>
            </a:r>
            <a:r>
              <a:rPr lang="en-US" altLang="en-US" sz="2400" u="sng">
                <a:cs typeface="Courier New" panose="02070309020205020404" pitchFamily="49" charset="0"/>
              </a:rPr>
              <a:t>toString</a:t>
            </a:r>
            <a:r>
              <a:rPr lang="en-US" altLang="en-US" sz="2400">
                <a:cs typeface="Courier New" panose="02070309020205020404" pitchFamily="49" charset="0"/>
              </a:rPr>
              <a:t> method so that it returns a digestible string representation of the object.</a:t>
            </a:r>
            <a:r>
              <a:rPr lang="en-US" altLang="en-US" sz="2400">
                <a:cs typeface="Times New Roman" panose="02020603050405020304" pitchFamily="18" charset="0"/>
              </a:rPr>
              <a:t> </a:t>
            </a:r>
          </a:p>
        </p:txBody>
      </p:sp>
    </p:spTree>
    <p:extLst>
      <p:ext uri="{BB962C8B-B14F-4D97-AF65-F5344CB8AC3E}">
        <p14:creationId xmlns:p14="http://schemas.microsoft.com/office/powerpoint/2010/main" val="3779766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4CD0AC8D-4405-464F-8F1D-B1BB63DE0F79}" type="slidenum">
              <a:rPr lang="en-US" altLang="en-US"/>
              <a:pPr/>
              <a:t>28</a:t>
            </a:fld>
            <a:endParaRPr lang="en-US" altLang="en-US"/>
          </a:p>
        </p:txBody>
      </p:sp>
      <p:sp>
        <p:nvSpPr>
          <p:cNvPr id="324610" name="Rectangle 2"/>
          <p:cNvSpPr>
            <a:spLocks noGrp="1" noChangeArrowheads="1"/>
          </p:cNvSpPr>
          <p:nvPr>
            <p:ph type="title"/>
          </p:nvPr>
        </p:nvSpPr>
        <p:spPr>
          <a:xfrm>
            <a:off x="1751012" y="152400"/>
            <a:ext cx="8763000" cy="685800"/>
          </a:xfrm>
          <a:noFill/>
          <a:ln/>
        </p:spPr>
        <p:txBody>
          <a:bodyPr>
            <a:normAutofit fontScale="90000"/>
          </a:bodyPr>
          <a:lstStyle/>
          <a:p>
            <a:r>
              <a:rPr lang="en-US" altLang="en-US" sz="2400"/>
              <a:t>Polymorphism, Dynamic Binding and Generic Programming</a:t>
            </a:r>
            <a:endParaRPr lang="en-US" altLang="en-US" sz="2800" b="1">
              <a:latin typeface="Courier" charset="0"/>
            </a:endParaRPr>
          </a:p>
        </p:txBody>
      </p:sp>
      <p:sp>
        <p:nvSpPr>
          <p:cNvPr id="324613" name="Text Box 5"/>
          <p:cNvSpPr txBox="1">
            <a:spLocks noChangeArrowheads="1"/>
          </p:cNvSpPr>
          <p:nvPr/>
        </p:nvSpPr>
        <p:spPr bwMode="auto">
          <a:xfrm>
            <a:off x="1674812" y="838201"/>
            <a:ext cx="3733800" cy="4551363"/>
          </a:xfrm>
          <a:prstGeom prst="rect">
            <a:avLst/>
          </a:prstGeom>
          <a:solidFill>
            <a:schemeClr val="bg1"/>
          </a:solidFill>
          <a:ln>
            <a:noFill/>
          </a:ln>
          <a:effectLst/>
        </p:spPr>
        <p:txBody>
          <a:bodyPr>
            <a:spAutoFit/>
          </a:bodyPr>
          <a:lstStyle/>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public class </a:t>
            </a:r>
            <a:r>
              <a:rPr lang="en-US" altLang="en-US" sz="1100" dirty="0" err="1">
                <a:solidFill>
                  <a:sysClr val="windowText" lastClr="000000"/>
                </a:solidFill>
                <a:latin typeface="Courier New" panose="02070309020205020404" pitchFamily="49" charset="0"/>
                <a:cs typeface="Times New Roman" panose="02020603050405020304" pitchFamily="18" charset="0"/>
              </a:rPr>
              <a:t>PolymorphismDemo</a:t>
            </a: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public static void main(String[] </a:t>
            </a:r>
            <a:r>
              <a:rPr lang="en-US" altLang="en-US" sz="1100" dirty="0" err="1">
                <a:solidFill>
                  <a:sysClr val="windowText" lastClr="000000"/>
                </a:solidFill>
                <a:latin typeface="Courier New" panose="02070309020205020404" pitchFamily="49" charset="0"/>
                <a:cs typeface="Times New Roman" panose="02020603050405020304" pitchFamily="18" charset="0"/>
              </a:rPr>
              <a:t>args</a:t>
            </a: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m(new </a:t>
            </a:r>
            <a:r>
              <a:rPr lang="en-US" altLang="en-US" sz="1100" dirty="0" err="1">
                <a:solidFill>
                  <a:sysClr val="windowText" lastClr="000000"/>
                </a:solidFill>
                <a:latin typeface="Courier New" panose="02070309020205020404" pitchFamily="49" charset="0"/>
                <a:cs typeface="Times New Roman" panose="02020603050405020304" pitchFamily="18" charset="0"/>
              </a:rPr>
              <a:t>GraduateStudent</a:t>
            </a:r>
            <a:r>
              <a:rPr lang="en-US" altLang="en-US" sz="11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m(new Student());</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m(new Person());</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m(new Object());</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a:t>
            </a:r>
            <a:r>
              <a:rPr lang="en-US" altLang="en-US" sz="11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100" dirty="0">
                <a:solidFill>
                  <a:sysClr val="windowText" lastClr="000000"/>
                </a:solidFill>
                <a:latin typeface="Courier New" panose="02070309020205020404" pitchFamily="49" charset="0"/>
                <a:cs typeface="Times New Roman" panose="02020603050405020304" pitchFamily="18" charset="0"/>
              </a:rPr>
              <a:t>(</a:t>
            </a:r>
            <a:r>
              <a:rPr lang="en-US" altLang="en-US" sz="1100" dirty="0" err="1">
                <a:solidFill>
                  <a:sysClr val="windowText" lastClr="000000"/>
                </a:solidFill>
                <a:latin typeface="Courier New" panose="02070309020205020404" pitchFamily="49" charset="0"/>
                <a:cs typeface="Times New Roman" panose="02020603050405020304" pitchFamily="18" charset="0"/>
              </a:rPr>
              <a:t>x.toString</a:t>
            </a:r>
            <a:r>
              <a:rPr lang="en-US" altLang="en-US" sz="11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class </a:t>
            </a:r>
            <a:r>
              <a:rPr lang="en-US" altLang="en-US" sz="1100" dirty="0" err="1">
                <a:solidFill>
                  <a:sysClr val="windowText" lastClr="000000"/>
                </a:solidFill>
                <a:latin typeface="Courier New" panose="02070309020205020404" pitchFamily="49" charset="0"/>
                <a:cs typeface="Times New Roman" panose="02020603050405020304" pitchFamily="18" charset="0"/>
              </a:rPr>
              <a:t>GraduateStudent</a:t>
            </a:r>
            <a:r>
              <a:rPr lang="en-US" altLang="en-US" sz="1100" dirty="0">
                <a:solidFill>
                  <a:sysClr val="windowText" lastClr="000000"/>
                </a:solidFill>
                <a:latin typeface="Courier New" panose="02070309020205020404" pitchFamily="49" charset="0"/>
                <a:cs typeface="Times New Roman" panose="02020603050405020304" pitchFamily="18" charset="0"/>
              </a:rPr>
              <a:t> extends Student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public String </a:t>
            </a:r>
            <a:r>
              <a:rPr lang="en-US" altLang="en-US" sz="1100" dirty="0" err="1">
                <a:solidFill>
                  <a:sysClr val="windowText" lastClr="000000"/>
                </a:solidFill>
                <a:latin typeface="Courier New" panose="02070309020205020404" pitchFamily="49" charset="0"/>
                <a:cs typeface="Times New Roman" panose="02020603050405020304" pitchFamily="18" charset="0"/>
              </a:rPr>
              <a:t>toString</a:t>
            </a: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return "Student";</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public String </a:t>
            </a:r>
            <a:r>
              <a:rPr lang="en-US" altLang="en-US" sz="1100" dirty="0" err="1">
                <a:solidFill>
                  <a:sysClr val="windowText" lastClr="000000"/>
                </a:solidFill>
                <a:latin typeface="Courier New" panose="02070309020205020404" pitchFamily="49" charset="0"/>
                <a:cs typeface="Times New Roman" panose="02020603050405020304" pitchFamily="18" charset="0"/>
              </a:rPr>
              <a:t>toString</a:t>
            </a: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return "Person";</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100" dirty="0">
                <a:solidFill>
                  <a:sysClr val="windowText" lastClr="000000"/>
                </a:solidFill>
                <a:latin typeface="Courier New" panose="02070309020205020404" pitchFamily="49" charset="0"/>
                <a:cs typeface="Times New Roman" panose="02020603050405020304" pitchFamily="18" charset="0"/>
              </a:rPr>
              <a:t>}</a:t>
            </a:r>
          </a:p>
        </p:txBody>
      </p:sp>
      <p:sp>
        <p:nvSpPr>
          <p:cNvPr id="324615" name="Text Box 7"/>
          <p:cNvSpPr txBox="1">
            <a:spLocks noChangeArrowheads="1"/>
          </p:cNvSpPr>
          <p:nvPr/>
        </p:nvSpPr>
        <p:spPr bwMode="auto">
          <a:xfrm>
            <a:off x="6246812" y="914401"/>
            <a:ext cx="3276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Method m takes a parameter of the Object type. You can invoke it with any object.</a:t>
            </a:r>
          </a:p>
        </p:txBody>
      </p:sp>
      <p:sp>
        <p:nvSpPr>
          <p:cNvPr id="324616" name="Line 8"/>
          <p:cNvSpPr>
            <a:spLocks noChangeShapeType="1"/>
          </p:cNvSpPr>
          <p:nvPr/>
        </p:nvSpPr>
        <p:spPr bwMode="auto">
          <a:xfrm flipH="1">
            <a:off x="4113212" y="1371600"/>
            <a:ext cx="21336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7" name="Text Box 9"/>
          <p:cNvSpPr txBox="1">
            <a:spLocks noChangeArrowheads="1"/>
          </p:cNvSpPr>
          <p:nvPr/>
        </p:nvSpPr>
        <p:spPr bwMode="auto">
          <a:xfrm>
            <a:off x="5408612" y="1981201"/>
            <a:ext cx="510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cs typeface="Courier New" panose="02070309020205020404" pitchFamily="49" charset="0"/>
              </a:rPr>
              <a:t>An object of a subtype can be used wherever its supertype value is required</a:t>
            </a:r>
            <a:r>
              <a:rPr lang="en-US" altLang="en-US" sz="2000">
                <a:cs typeface="Times New Roman" panose="02020603050405020304" pitchFamily="18" charset="0"/>
              </a:rPr>
              <a:t>. This feature is known as </a:t>
            </a:r>
            <a:r>
              <a:rPr lang="en-US" altLang="en-US" sz="2000" i="1">
                <a:cs typeface="Times New Roman" panose="02020603050405020304" pitchFamily="18" charset="0"/>
              </a:rPr>
              <a:t>polymorphism</a:t>
            </a:r>
            <a:r>
              <a:rPr lang="en-US" altLang="en-US" sz="2000">
                <a:cs typeface="Times New Roman" panose="02020603050405020304" pitchFamily="18" charset="0"/>
              </a:rPr>
              <a:t>.</a:t>
            </a:r>
          </a:p>
        </p:txBody>
      </p:sp>
      <p:sp>
        <p:nvSpPr>
          <p:cNvPr id="324618" name="Rectangle 10"/>
          <p:cNvSpPr>
            <a:spLocks noGrp="1" noChangeArrowheads="1"/>
          </p:cNvSpPr>
          <p:nvPr>
            <p:ph type="body" idx="1"/>
          </p:nvPr>
        </p:nvSpPr>
        <p:spPr>
          <a:xfrm>
            <a:off x="5408612" y="3352800"/>
            <a:ext cx="5029200" cy="2895600"/>
          </a:xfrm>
          <a:noFill/>
          <a:ln/>
        </p:spPr>
        <p:txBody>
          <a:bodyPr>
            <a:normAutofit fontScale="92500" lnSpcReduction="10000"/>
          </a:bodyPr>
          <a:lstStyle/>
          <a:p>
            <a:pPr marL="0" indent="0">
              <a:buNone/>
            </a:pPr>
            <a:r>
              <a:rPr lang="en-US" altLang="en-US" sz="2000">
                <a:cs typeface="Times New Roman" panose="02020603050405020304" pitchFamily="18" charset="0"/>
              </a:rPr>
              <a:t>When the method </a:t>
            </a:r>
            <a:r>
              <a:rPr lang="en-US" altLang="en-US" sz="2000" u="sng">
                <a:cs typeface="Times New Roman" panose="02020603050405020304" pitchFamily="18" charset="0"/>
              </a:rPr>
              <a:t>m(Object x)</a:t>
            </a:r>
            <a:r>
              <a:rPr lang="en-US" altLang="en-US" sz="2000">
                <a:cs typeface="Times New Roman" panose="02020603050405020304" pitchFamily="18" charset="0"/>
              </a:rPr>
              <a:t> is executed, the argument </a:t>
            </a:r>
            <a:r>
              <a:rPr lang="en-US" altLang="en-US" sz="2000" u="sng">
                <a:cs typeface="Times New Roman" panose="02020603050405020304" pitchFamily="18" charset="0"/>
              </a:rPr>
              <a:t>x</a:t>
            </a:r>
            <a:r>
              <a:rPr lang="en-US" altLang="en-US" sz="2000">
                <a:cs typeface="Times New Roman" panose="02020603050405020304" pitchFamily="18" charset="0"/>
              </a:rPr>
              <a:t>’s </a:t>
            </a:r>
            <a:r>
              <a:rPr lang="en-US" altLang="en-US" sz="2000" u="sng">
                <a:cs typeface="Times New Roman" panose="02020603050405020304" pitchFamily="18" charset="0"/>
              </a:rPr>
              <a:t>toString</a:t>
            </a:r>
            <a:r>
              <a:rPr lang="en-US" altLang="en-US" sz="2000">
                <a:cs typeface="Times New Roman" panose="02020603050405020304" pitchFamily="18" charset="0"/>
              </a:rPr>
              <a:t> method is invoked. </a:t>
            </a:r>
            <a:r>
              <a:rPr lang="en-US" altLang="en-US" sz="2000" u="sng">
                <a:cs typeface="Times New Roman" panose="02020603050405020304" pitchFamily="18" charset="0"/>
              </a:rPr>
              <a:t>x</a:t>
            </a:r>
            <a:r>
              <a:rPr lang="en-US" altLang="en-US" sz="2000">
                <a:cs typeface="Times New Roman" panose="02020603050405020304" pitchFamily="18" charset="0"/>
              </a:rPr>
              <a:t> may be an instance of </a:t>
            </a:r>
            <a:r>
              <a:rPr lang="en-US" altLang="en-US" sz="2000" u="sng">
                <a:cs typeface="Times New Roman" panose="02020603050405020304" pitchFamily="18" charset="0"/>
              </a:rPr>
              <a:t>GraduateStudent</a:t>
            </a:r>
            <a:r>
              <a:rPr lang="en-US" altLang="en-US" sz="2000">
                <a:cs typeface="Times New Roman" panose="02020603050405020304" pitchFamily="18" charset="0"/>
              </a:rPr>
              <a:t>, </a:t>
            </a:r>
            <a:r>
              <a:rPr lang="en-US" altLang="en-US" sz="2000" u="sng">
                <a:cs typeface="Times New Roman" panose="02020603050405020304" pitchFamily="18" charset="0"/>
              </a:rPr>
              <a:t>Student</a:t>
            </a:r>
            <a:r>
              <a:rPr lang="en-US" altLang="en-US" sz="2000">
                <a:cs typeface="Times New Roman" panose="02020603050405020304" pitchFamily="18" charset="0"/>
              </a:rPr>
              <a:t>, </a:t>
            </a:r>
            <a:r>
              <a:rPr lang="en-US" altLang="en-US" sz="2000" u="sng">
                <a:cs typeface="Times New Roman" panose="02020603050405020304" pitchFamily="18" charset="0"/>
              </a:rPr>
              <a:t>Person</a:t>
            </a:r>
            <a:r>
              <a:rPr lang="en-US" altLang="en-US" sz="2000">
                <a:cs typeface="Times New Roman" panose="02020603050405020304" pitchFamily="18" charset="0"/>
              </a:rPr>
              <a:t>, or </a:t>
            </a:r>
            <a:r>
              <a:rPr lang="en-US" altLang="en-US" sz="2000" u="sng">
                <a:cs typeface="Times New Roman" panose="02020603050405020304" pitchFamily="18" charset="0"/>
              </a:rPr>
              <a:t>Object</a:t>
            </a:r>
            <a:r>
              <a:rPr lang="en-US" altLang="en-US" sz="2000">
                <a:cs typeface="Times New Roman" panose="02020603050405020304" pitchFamily="18" charset="0"/>
              </a:rPr>
              <a:t>. Classes </a:t>
            </a:r>
            <a:r>
              <a:rPr lang="en-US" altLang="en-US" sz="2000" u="sng">
                <a:cs typeface="Times New Roman" panose="02020603050405020304" pitchFamily="18" charset="0"/>
              </a:rPr>
              <a:t>GraduateStudent</a:t>
            </a:r>
            <a:r>
              <a:rPr lang="en-US" altLang="en-US" sz="2000">
                <a:cs typeface="Times New Roman" panose="02020603050405020304" pitchFamily="18" charset="0"/>
              </a:rPr>
              <a:t>, </a:t>
            </a:r>
            <a:r>
              <a:rPr lang="en-US" altLang="en-US" sz="2000" u="sng">
                <a:cs typeface="Times New Roman" panose="02020603050405020304" pitchFamily="18" charset="0"/>
              </a:rPr>
              <a:t>Student</a:t>
            </a:r>
            <a:r>
              <a:rPr lang="en-US" altLang="en-US" sz="2000">
                <a:cs typeface="Times New Roman" panose="02020603050405020304" pitchFamily="18" charset="0"/>
              </a:rPr>
              <a:t>, </a:t>
            </a:r>
            <a:r>
              <a:rPr lang="en-US" altLang="en-US" sz="2000" u="sng">
                <a:cs typeface="Times New Roman" panose="02020603050405020304" pitchFamily="18" charset="0"/>
              </a:rPr>
              <a:t>Person</a:t>
            </a:r>
            <a:r>
              <a:rPr lang="en-US" altLang="en-US" sz="2000">
                <a:cs typeface="Times New Roman" panose="02020603050405020304" pitchFamily="18" charset="0"/>
              </a:rPr>
              <a:t>, and </a:t>
            </a:r>
            <a:r>
              <a:rPr lang="en-US" altLang="en-US" sz="2000" u="sng">
                <a:cs typeface="Times New Roman" panose="02020603050405020304" pitchFamily="18" charset="0"/>
              </a:rPr>
              <a:t>Object</a:t>
            </a:r>
            <a:r>
              <a:rPr lang="en-US" altLang="en-US" sz="2000">
                <a:cs typeface="Times New Roman" panose="02020603050405020304" pitchFamily="18" charset="0"/>
              </a:rPr>
              <a:t> have their own implementation of the </a:t>
            </a:r>
            <a:r>
              <a:rPr lang="en-US" altLang="en-US" sz="2000" u="sng">
                <a:cs typeface="Times New Roman" panose="02020603050405020304" pitchFamily="18" charset="0"/>
              </a:rPr>
              <a:t>toString</a:t>
            </a:r>
            <a:r>
              <a:rPr lang="en-US" altLang="en-US" sz="2000">
                <a:cs typeface="Times New Roman" panose="02020603050405020304" pitchFamily="18" charset="0"/>
              </a:rPr>
              <a:t> method. Which implementation is used will be determined dynamically by the Java Virtual Machine at runtime. This capability is known as </a:t>
            </a:r>
            <a:r>
              <a:rPr lang="en-US" altLang="en-US" sz="2000" i="1">
                <a:cs typeface="Times New Roman" panose="02020603050405020304" pitchFamily="18" charset="0"/>
              </a:rPr>
              <a:t>dynamic binding</a:t>
            </a:r>
            <a:r>
              <a:rPr lang="en-US" altLang="en-US" sz="2000">
                <a:cs typeface="Times New Roman" panose="02020603050405020304" pitchFamily="18" charset="0"/>
              </a:rPr>
              <a:t>. </a:t>
            </a:r>
            <a:endParaRPr lang="en-US" altLang="en-US" sz="2000"/>
          </a:p>
        </p:txBody>
      </p:sp>
      <p:sp>
        <p:nvSpPr>
          <p:cNvPr id="324621" name="AutoShape 13">
            <a:hlinkClick r:id="" action="ppaction://noaction" highlightClick="1"/>
          </p:cNvPr>
          <p:cNvSpPr>
            <a:spLocks noChangeArrowheads="1"/>
          </p:cNvSpPr>
          <p:nvPr/>
        </p:nvSpPr>
        <p:spPr bwMode="auto">
          <a:xfrm>
            <a:off x="2284412" y="5486400"/>
            <a:ext cx="3048000" cy="3810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anose="02040602050305030304" pitchFamily="18" charset="0"/>
                <a:hlinkClick r:id="rId2" action="ppaction://program"/>
              </a:rPr>
              <a:t>DynamicBindingDemo</a:t>
            </a:r>
            <a:endParaRPr lang="en-US" altLang="en-US">
              <a:solidFill>
                <a:schemeClr val="accent1"/>
              </a:solidFill>
            </a:endParaRPr>
          </a:p>
        </p:txBody>
      </p:sp>
      <p:sp>
        <p:nvSpPr>
          <p:cNvPr id="324622" name="AutoShape 14">
            <a:hlinkClick r:id="rId3" action="ppaction://program" highlightClick="1"/>
          </p:cNvPr>
          <p:cNvSpPr>
            <a:spLocks noChangeArrowheads="1"/>
          </p:cNvSpPr>
          <p:nvPr/>
        </p:nvSpPr>
        <p:spPr bwMode="auto">
          <a:xfrm>
            <a:off x="2284412" y="5943600"/>
            <a:ext cx="1600200" cy="3810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
        <p:nvSpPr>
          <p:cNvPr id="324623" name="AutoShape 15">
            <a:hlinkClick r:id="rId4" highlightClick="1"/>
          </p:cNvPr>
          <p:cNvSpPr>
            <a:spLocks noChangeArrowheads="1"/>
          </p:cNvSpPr>
          <p:nvPr/>
        </p:nvSpPr>
        <p:spPr bwMode="auto">
          <a:xfrm>
            <a:off x="1751013" y="54102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50985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P spid="324617" grpId="0" autoUpdateAnimBg="0"/>
      <p:bldP spid="32461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40F771-BCFA-4911-98F4-B54FFDCEFD04}" type="slidenum">
              <a:rPr lang="en-US" altLang="en-US"/>
              <a:pPr/>
              <a:t>29</a:t>
            </a:fld>
            <a:endParaRPr lang="en-US" altLang="en-US"/>
          </a:p>
        </p:txBody>
      </p:sp>
      <p:sp>
        <p:nvSpPr>
          <p:cNvPr id="327682" name="Rectangle 2"/>
          <p:cNvSpPr>
            <a:spLocks noGrp="1" noChangeArrowheads="1"/>
          </p:cNvSpPr>
          <p:nvPr>
            <p:ph type="title"/>
          </p:nvPr>
        </p:nvSpPr>
        <p:spPr>
          <a:xfrm>
            <a:off x="2208212" y="304800"/>
            <a:ext cx="7772400" cy="457200"/>
          </a:xfrm>
          <a:noFill/>
          <a:ln/>
        </p:spPr>
        <p:txBody>
          <a:bodyPr>
            <a:normAutofit fontScale="90000"/>
          </a:bodyPr>
          <a:lstStyle/>
          <a:p>
            <a:r>
              <a:rPr lang="en-US" altLang="en-US"/>
              <a:t>Dynamic Binding</a:t>
            </a:r>
            <a:endParaRPr lang="en-US" altLang="en-US" b="1">
              <a:latin typeface="Courier" charset="0"/>
            </a:endParaRPr>
          </a:p>
        </p:txBody>
      </p:sp>
      <p:sp>
        <p:nvSpPr>
          <p:cNvPr id="327683" name="Rectangle 3"/>
          <p:cNvSpPr>
            <a:spLocks noGrp="1" noChangeArrowheads="1"/>
          </p:cNvSpPr>
          <p:nvPr>
            <p:ph type="body" idx="1"/>
          </p:nvPr>
        </p:nvSpPr>
        <p:spPr>
          <a:xfrm>
            <a:off x="1751012" y="990600"/>
            <a:ext cx="8915400" cy="3505200"/>
          </a:xfrm>
          <a:noFill/>
          <a:ln/>
        </p:spPr>
        <p:txBody>
          <a:bodyPr>
            <a:normAutofit lnSpcReduction="10000"/>
          </a:bodyPr>
          <a:lstStyle/>
          <a:p>
            <a:pPr marL="0" indent="0">
              <a:buNone/>
            </a:pPr>
            <a:r>
              <a:rPr lang="en-US" altLang="en-US" sz="2600">
                <a:cs typeface="Times New Roman" panose="02020603050405020304" pitchFamily="18" charset="0"/>
              </a:rPr>
              <a:t>Dynamic binding works as follows: Suppose an object </a:t>
            </a:r>
            <a:r>
              <a:rPr lang="en-US" altLang="en-US" sz="2600" u="sng">
                <a:cs typeface="Times New Roman" panose="02020603050405020304" pitchFamily="18" charset="0"/>
              </a:rPr>
              <a:t>o</a:t>
            </a:r>
            <a:r>
              <a:rPr lang="en-US" altLang="en-US" sz="2600">
                <a:cs typeface="Times New Roman" panose="02020603050405020304" pitchFamily="18" charset="0"/>
              </a:rPr>
              <a:t> is an instance of classes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1</a:t>
            </a:r>
            <a:r>
              <a:rPr lang="en-US" altLang="en-US" sz="2600">
                <a:cs typeface="Times New Roman" panose="02020603050405020304" pitchFamily="18" charset="0"/>
              </a:rPr>
              <a:t>,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2</a:t>
            </a:r>
            <a:r>
              <a:rPr lang="en-US" altLang="en-US" sz="2600">
                <a:cs typeface="Times New Roman" panose="02020603050405020304" pitchFamily="18" charset="0"/>
              </a:rPr>
              <a:t>, ...,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n-1</a:t>
            </a:r>
            <a:r>
              <a:rPr lang="en-US" altLang="en-US" sz="2600">
                <a:cs typeface="Times New Roman" panose="02020603050405020304" pitchFamily="18" charset="0"/>
              </a:rPr>
              <a:t>, and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n</a:t>
            </a:r>
            <a:r>
              <a:rPr lang="en-US" altLang="en-US" sz="2600">
                <a:cs typeface="Times New Roman" panose="02020603050405020304" pitchFamily="18" charset="0"/>
              </a:rPr>
              <a:t>, where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1</a:t>
            </a:r>
            <a:r>
              <a:rPr lang="en-US" altLang="en-US" sz="2600">
                <a:cs typeface="Times New Roman" panose="02020603050405020304" pitchFamily="18" charset="0"/>
              </a:rPr>
              <a:t> is a subclass of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2</a:t>
            </a:r>
            <a:r>
              <a:rPr lang="en-US" altLang="en-US" sz="2600">
                <a:cs typeface="Times New Roman" panose="02020603050405020304" pitchFamily="18" charset="0"/>
              </a:rPr>
              <a:t>,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2</a:t>
            </a:r>
            <a:r>
              <a:rPr lang="en-US" altLang="en-US" sz="2600">
                <a:cs typeface="Times New Roman" panose="02020603050405020304" pitchFamily="18" charset="0"/>
              </a:rPr>
              <a:t> is a subclass of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3</a:t>
            </a:r>
            <a:r>
              <a:rPr lang="en-US" altLang="en-US" sz="2600">
                <a:cs typeface="Times New Roman" panose="02020603050405020304" pitchFamily="18" charset="0"/>
              </a:rPr>
              <a:t>, ..., and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n-1</a:t>
            </a:r>
            <a:r>
              <a:rPr lang="en-US" altLang="en-US" sz="2600">
                <a:cs typeface="Times New Roman" panose="02020603050405020304" pitchFamily="18" charset="0"/>
              </a:rPr>
              <a:t> is a subclass of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n</a:t>
            </a:r>
            <a:r>
              <a:rPr lang="en-US" altLang="en-US" sz="2600">
                <a:cs typeface="Times New Roman" panose="02020603050405020304" pitchFamily="18" charset="0"/>
              </a:rPr>
              <a:t>. </a:t>
            </a:r>
            <a:r>
              <a:rPr lang="en-US" altLang="en-US" sz="2600">
                <a:cs typeface="Courier New" panose="02070309020205020404" pitchFamily="49" charset="0"/>
              </a:rPr>
              <a:t>That is,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n</a:t>
            </a:r>
            <a:r>
              <a:rPr lang="en-US" altLang="en-US" sz="2600">
                <a:cs typeface="Courier New" panose="02070309020205020404" pitchFamily="49" charset="0"/>
              </a:rPr>
              <a:t> is the most general class, and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1</a:t>
            </a:r>
            <a:r>
              <a:rPr lang="en-US" altLang="en-US" sz="2600">
                <a:cs typeface="Courier New" panose="02070309020205020404" pitchFamily="49" charset="0"/>
              </a:rPr>
              <a:t> is the most specific class. In Java,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n</a:t>
            </a:r>
            <a:r>
              <a:rPr lang="en-US" altLang="en-US" sz="2600">
                <a:cs typeface="Courier New" panose="02070309020205020404" pitchFamily="49" charset="0"/>
              </a:rPr>
              <a:t> is the </a:t>
            </a:r>
            <a:r>
              <a:rPr lang="en-US" altLang="en-US" sz="2600" u="sng">
                <a:cs typeface="Courier New" panose="02070309020205020404" pitchFamily="49" charset="0"/>
              </a:rPr>
              <a:t>Object</a:t>
            </a:r>
            <a:r>
              <a:rPr lang="en-US" altLang="en-US" sz="2600">
                <a:cs typeface="Courier New" panose="02070309020205020404" pitchFamily="49" charset="0"/>
              </a:rPr>
              <a:t> class. </a:t>
            </a:r>
            <a:r>
              <a:rPr lang="en-US" altLang="en-US" sz="2600">
                <a:cs typeface="Times New Roman" panose="02020603050405020304" pitchFamily="18" charset="0"/>
              </a:rPr>
              <a:t>If </a:t>
            </a:r>
            <a:r>
              <a:rPr lang="en-US" altLang="en-US" sz="2600" u="sng">
                <a:cs typeface="Times New Roman" panose="02020603050405020304" pitchFamily="18" charset="0"/>
              </a:rPr>
              <a:t>o</a:t>
            </a:r>
            <a:r>
              <a:rPr lang="en-US" altLang="en-US" sz="2600">
                <a:cs typeface="Times New Roman" panose="02020603050405020304" pitchFamily="18" charset="0"/>
              </a:rPr>
              <a:t> invokes a method </a:t>
            </a:r>
            <a:r>
              <a:rPr lang="en-US" altLang="en-US" sz="2600" u="sng">
                <a:cs typeface="Times New Roman" panose="02020603050405020304" pitchFamily="18" charset="0"/>
              </a:rPr>
              <a:t>p</a:t>
            </a:r>
            <a:r>
              <a:rPr lang="en-US" altLang="en-US" sz="2600">
                <a:cs typeface="Times New Roman" panose="02020603050405020304" pitchFamily="18" charset="0"/>
              </a:rPr>
              <a:t>, the JVM searches the implementation for the method </a:t>
            </a:r>
            <a:r>
              <a:rPr lang="en-US" altLang="en-US" sz="2600" u="sng">
                <a:cs typeface="Times New Roman" panose="02020603050405020304" pitchFamily="18" charset="0"/>
              </a:rPr>
              <a:t>p</a:t>
            </a:r>
            <a:r>
              <a:rPr lang="en-US" altLang="en-US" sz="2600">
                <a:cs typeface="Times New Roman" panose="02020603050405020304" pitchFamily="18" charset="0"/>
              </a:rPr>
              <a:t> in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1</a:t>
            </a:r>
            <a:r>
              <a:rPr lang="en-US" altLang="en-US" sz="2600">
                <a:cs typeface="Times New Roman" panose="02020603050405020304" pitchFamily="18" charset="0"/>
              </a:rPr>
              <a:t>,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2</a:t>
            </a:r>
            <a:r>
              <a:rPr lang="en-US" altLang="en-US" sz="2600">
                <a:cs typeface="Times New Roman" panose="02020603050405020304" pitchFamily="18" charset="0"/>
              </a:rPr>
              <a:t>, ...,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n-1 </a:t>
            </a:r>
            <a:r>
              <a:rPr lang="en-US" altLang="en-US" sz="2600">
                <a:cs typeface="Times New Roman" panose="02020603050405020304" pitchFamily="18" charset="0"/>
              </a:rPr>
              <a:t>and </a:t>
            </a:r>
            <a:r>
              <a:rPr lang="en-US" altLang="en-US" sz="2600" u="sng">
                <a:cs typeface="Times New Roman" panose="02020603050405020304" pitchFamily="18" charset="0"/>
              </a:rPr>
              <a:t>C</a:t>
            </a:r>
            <a:r>
              <a:rPr lang="en-US" altLang="en-US" sz="2600" u="sng" baseline="-30000">
                <a:cs typeface="Times New Roman" panose="02020603050405020304" pitchFamily="18" charset="0"/>
              </a:rPr>
              <a:t>n</a:t>
            </a:r>
            <a:r>
              <a:rPr lang="en-US" altLang="en-US" sz="2600">
                <a:cs typeface="Times New Roman" panose="02020603050405020304" pitchFamily="18" charset="0"/>
              </a:rPr>
              <a:t>, in this order, until it is found. </a:t>
            </a:r>
            <a:r>
              <a:rPr lang="en-US" altLang="en-US" sz="2600">
                <a:cs typeface="Courier New" panose="02070309020205020404" pitchFamily="49" charset="0"/>
              </a:rPr>
              <a:t>Once an implementation is found, the search stops and the first-found implementation is invoked.</a:t>
            </a:r>
          </a:p>
        </p:txBody>
      </p:sp>
      <p:graphicFrame>
        <p:nvGraphicFramePr>
          <p:cNvPr id="327684" name="Object 4"/>
          <p:cNvGraphicFramePr>
            <a:graphicFrameLocks noChangeAspect="1"/>
          </p:cNvGraphicFramePr>
          <p:nvPr>
            <p:extLst>
              <p:ext uri="{D42A27DB-BD31-4B8C-83A1-F6EECF244321}">
                <p14:modId xmlns:p14="http://schemas.microsoft.com/office/powerpoint/2010/main" val="1165118441"/>
              </p:ext>
            </p:extLst>
          </p:nvPr>
        </p:nvGraphicFramePr>
        <p:xfrm>
          <a:off x="1522412" y="4343400"/>
          <a:ext cx="9144000" cy="2063750"/>
        </p:xfrm>
        <a:graphic>
          <a:graphicData uri="http://schemas.openxmlformats.org/presentationml/2006/ole">
            <mc:AlternateContent xmlns:mc="http://schemas.openxmlformats.org/markup-compatibility/2006">
              <mc:Choice xmlns:v="urn:schemas-microsoft-com:vml" Requires="v">
                <p:oleObj spid="_x0000_s5122" name="Picture" r:id="rId3" imgW="3715512" imgH="858012" progId="Word.Picture.8">
                  <p:embed/>
                </p:oleObj>
              </mc:Choice>
              <mc:Fallback>
                <p:oleObj name="Picture" r:id="rId3" imgW="3715512" imgH="858012" progId="Word.Picture.8">
                  <p:embed/>
                  <p:pic>
                    <p:nvPicPr>
                      <p:cNvPr id="3276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4343400"/>
                        <a:ext cx="9144000" cy="20637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74672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2ADE63D-094D-4AA6-8246-9D8C084203A3}" type="slidenum">
              <a:rPr lang="en-US" altLang="en-US"/>
              <a:pPr/>
              <a:t>3</a:t>
            </a:fld>
            <a:endParaRPr lang="en-US" altLang="en-US"/>
          </a:p>
        </p:txBody>
      </p:sp>
      <p:sp>
        <p:nvSpPr>
          <p:cNvPr id="350210" name="Rectangle 2"/>
          <p:cNvSpPr>
            <a:spLocks noGrp="1" noChangeArrowheads="1"/>
          </p:cNvSpPr>
          <p:nvPr>
            <p:ph type="title"/>
          </p:nvPr>
        </p:nvSpPr>
        <p:spPr>
          <a:xfrm>
            <a:off x="1522412" y="0"/>
            <a:ext cx="9144000" cy="685800"/>
          </a:xfrm>
          <a:noFill/>
          <a:ln/>
        </p:spPr>
        <p:txBody>
          <a:bodyPr/>
          <a:lstStyle/>
          <a:p>
            <a:r>
              <a:rPr lang="en-US" altLang="en-US"/>
              <a:t>Objectives</a:t>
            </a:r>
          </a:p>
        </p:txBody>
      </p:sp>
      <p:sp>
        <p:nvSpPr>
          <p:cNvPr id="350211" name="Rectangle 3"/>
          <p:cNvSpPr>
            <a:spLocks noGrp="1" noChangeArrowheads="1"/>
          </p:cNvSpPr>
          <p:nvPr>
            <p:ph type="body" idx="1"/>
          </p:nvPr>
        </p:nvSpPr>
        <p:spPr>
          <a:xfrm>
            <a:off x="1674812" y="762000"/>
            <a:ext cx="8839200" cy="5562600"/>
          </a:xfrm>
          <a:noFill/>
          <a:ln/>
        </p:spPr>
        <p:txBody>
          <a:bodyPr>
            <a:normAutofit lnSpcReduction="10000"/>
          </a:bodyPr>
          <a:lstStyle/>
          <a:p>
            <a:pPr marL="358775" lvl="2" indent="-355600"/>
            <a:r>
              <a:rPr lang="en-US" altLang="en-US" sz="2000"/>
              <a:t>To define a subclass from a superclass through inheritance (§11.2).</a:t>
            </a:r>
          </a:p>
          <a:p>
            <a:pPr marL="358775" lvl="2" indent="-355600"/>
            <a:r>
              <a:rPr lang="en-US" altLang="en-US" sz="2000"/>
              <a:t>To invoke the superclass’s constructors and methods using the </a:t>
            </a:r>
            <a:r>
              <a:rPr lang="en-US" altLang="en-US" sz="2000" b="1"/>
              <a:t>super</a:t>
            </a:r>
            <a:r>
              <a:rPr lang="en-US" altLang="en-US" sz="2000"/>
              <a:t> keyword (§11.3).</a:t>
            </a:r>
          </a:p>
          <a:p>
            <a:pPr marL="358775" lvl="2" indent="-355600"/>
            <a:r>
              <a:rPr lang="en-US" altLang="en-US" sz="2000"/>
              <a:t>To override instance methods in the subclass (§11.4).</a:t>
            </a:r>
          </a:p>
          <a:p>
            <a:pPr marL="358775" lvl="2" indent="-355600"/>
            <a:r>
              <a:rPr lang="en-US" altLang="en-US" sz="2000"/>
              <a:t>To distinguish differences between overriding and overloading (§11.5).</a:t>
            </a:r>
          </a:p>
          <a:p>
            <a:pPr marL="358775" lvl="2" indent="-355600"/>
            <a:r>
              <a:rPr lang="en-US" altLang="en-US" sz="2000"/>
              <a:t>To explore the </a:t>
            </a:r>
            <a:r>
              <a:rPr lang="en-US" altLang="en-US" sz="2000" b="1"/>
              <a:t>toString()</a:t>
            </a:r>
            <a:r>
              <a:rPr lang="en-US" altLang="en-US" sz="2000"/>
              <a:t> method in the </a:t>
            </a:r>
            <a:r>
              <a:rPr lang="en-US" altLang="en-US" sz="2000" b="1"/>
              <a:t>Object</a:t>
            </a:r>
            <a:r>
              <a:rPr lang="en-US" altLang="en-US" sz="2000"/>
              <a:t> class (§11.6).</a:t>
            </a:r>
          </a:p>
          <a:p>
            <a:pPr marL="358775" lvl="2" indent="-355600"/>
            <a:r>
              <a:rPr lang="en-US" altLang="en-US" sz="2000"/>
              <a:t>To discover polymorphism and dynamic binding (§§11.7–11.8).</a:t>
            </a:r>
          </a:p>
          <a:p>
            <a:pPr marL="358775" lvl="2" indent="-355600"/>
            <a:r>
              <a:rPr lang="en-US" altLang="en-US" sz="2000"/>
              <a:t>To describe casting and explain why explicit downcasting is necessary (§11.9).</a:t>
            </a:r>
          </a:p>
          <a:p>
            <a:pPr marL="358775" lvl="2" indent="-355600"/>
            <a:r>
              <a:rPr lang="en-US" altLang="en-US" sz="2000"/>
              <a:t>To explore the </a:t>
            </a:r>
            <a:r>
              <a:rPr lang="en-US" altLang="en-US" sz="2000" b="1"/>
              <a:t>equals</a:t>
            </a:r>
            <a:r>
              <a:rPr lang="en-US" altLang="en-US" sz="2000"/>
              <a:t> method in the </a:t>
            </a:r>
            <a:r>
              <a:rPr lang="en-US" altLang="en-US" sz="2000" b="1"/>
              <a:t>Object</a:t>
            </a:r>
            <a:r>
              <a:rPr lang="en-US" altLang="en-US" sz="2000"/>
              <a:t> class (§11.10).</a:t>
            </a:r>
          </a:p>
          <a:p>
            <a:pPr marL="358775" lvl="2" indent="-355600"/>
            <a:r>
              <a:rPr lang="en-US" altLang="en-US" sz="2000"/>
              <a:t>To store, retrieve, and manipulate objects in an </a:t>
            </a:r>
            <a:r>
              <a:rPr lang="en-US" altLang="en-US" sz="2000" b="1"/>
              <a:t>ArrayList</a:t>
            </a:r>
            <a:r>
              <a:rPr lang="en-US" altLang="en-US" sz="2000"/>
              <a:t> (§11.11).</a:t>
            </a:r>
          </a:p>
          <a:p>
            <a:pPr marL="358775" lvl="2" indent="-355600"/>
            <a:r>
              <a:rPr lang="en-US" altLang="en-US" sz="2000"/>
              <a:t>To implement a </a:t>
            </a:r>
            <a:r>
              <a:rPr lang="en-US" altLang="en-US" sz="2000" b="1"/>
              <a:t>Stack</a:t>
            </a:r>
            <a:r>
              <a:rPr lang="en-US" altLang="en-US" sz="2000"/>
              <a:t> class using </a:t>
            </a:r>
            <a:r>
              <a:rPr lang="en-US" altLang="en-US" sz="2000" b="1"/>
              <a:t>ArrayList</a:t>
            </a:r>
            <a:r>
              <a:rPr lang="en-US" altLang="en-US" sz="2000"/>
              <a:t> (§11.12).</a:t>
            </a:r>
          </a:p>
          <a:p>
            <a:pPr marL="358775" lvl="2" indent="-355600"/>
            <a:r>
              <a:rPr lang="en-US" altLang="en-US" sz="2000"/>
              <a:t>To enable data and methods in a superclass accessible from subclasses using the </a:t>
            </a:r>
            <a:r>
              <a:rPr lang="en-US" altLang="en-US" sz="2000" b="1"/>
              <a:t>protected</a:t>
            </a:r>
            <a:r>
              <a:rPr lang="en-US" altLang="en-US" sz="2000"/>
              <a:t> visibility modifier (§11.13).</a:t>
            </a:r>
          </a:p>
          <a:p>
            <a:pPr marL="358775" lvl="2" indent="-355600"/>
            <a:r>
              <a:rPr lang="en-US" altLang="en-US" sz="2000"/>
              <a:t>To prevent class extending and method overriding using the </a:t>
            </a:r>
            <a:r>
              <a:rPr lang="en-US" altLang="en-US" sz="2000" b="1"/>
              <a:t>final</a:t>
            </a:r>
            <a:r>
              <a:rPr lang="en-US" altLang="en-US" sz="2000"/>
              <a:t> modifier (§11.14).</a:t>
            </a:r>
          </a:p>
        </p:txBody>
      </p:sp>
    </p:spTree>
    <p:extLst>
      <p:ext uri="{BB962C8B-B14F-4D97-AF65-F5344CB8AC3E}">
        <p14:creationId xmlns:p14="http://schemas.microsoft.com/office/powerpoint/2010/main" val="2267447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noFill/>
          <a:ln/>
        </p:spPr>
        <p:txBody>
          <a:bodyPr>
            <a:normAutofit/>
          </a:bodyPr>
          <a:lstStyle/>
          <a:p>
            <a:r>
              <a:rPr lang="en-US" altLang="en-US"/>
              <a:t>Method Matching vs. Binding</a:t>
            </a:r>
            <a:endParaRPr lang="en-US" altLang="en-US" b="1">
              <a:latin typeface="Courier" charset="0"/>
            </a:endParaRPr>
          </a:p>
        </p:txBody>
      </p:sp>
      <p:sp>
        <p:nvSpPr>
          <p:cNvPr id="356355" name="Rectangle 3"/>
          <p:cNvSpPr>
            <a:spLocks noGrp="1" noChangeArrowheads="1"/>
          </p:cNvSpPr>
          <p:nvPr>
            <p:ph idx="1"/>
          </p:nvPr>
        </p:nvSpPr>
        <p:spPr>
          <a:noFill/>
          <a:ln/>
        </p:spPr>
        <p:txBody>
          <a:bodyPr>
            <a:normAutofit/>
          </a:bodyPr>
          <a:lstStyle/>
          <a:p>
            <a:pPr marL="0" indent="0">
              <a:buNone/>
            </a:pPr>
            <a:r>
              <a:rPr lang="en-US" altLang="en-US" sz="3000">
                <a:cs typeface="Times New Roman" panose="02020603050405020304" pitchFamily="18" charset="0"/>
              </a:rPr>
              <a:t>Matching a method signature and binding a method implementation are two issues. The compiler finds a matching method according to parameter type, number of parameters, and order of the parameters at compilation time. A method may be implemented in several subclasses. The Java Virtual Machine dynamically binds the implementation of the method at runtime. </a:t>
            </a:r>
            <a:endParaRPr lang="en-US" altLang="en-US" sz="3000">
              <a:cs typeface="Courier New" panose="02070309020205020404" pitchFamily="49" charset="0"/>
            </a:endParaRPr>
          </a:p>
        </p:txBody>
      </p:sp>
      <p:sp>
        <p:nvSpPr>
          <p:cNvPr id="4" name="Slide Number Placeholder 4"/>
          <p:cNvSpPr>
            <a:spLocks noGrp="1"/>
          </p:cNvSpPr>
          <p:nvPr>
            <p:ph type="sldNum" sz="quarter" idx="12"/>
          </p:nvPr>
        </p:nvSpPr>
        <p:spPr/>
        <p:txBody>
          <a:bodyPr/>
          <a:lstStyle/>
          <a:p>
            <a:fld id="{FFF0D9C6-4901-416B-866E-607DB64C6EDE}" type="slidenum">
              <a:rPr lang="en-US" altLang="en-US"/>
              <a:pPr/>
              <a:t>30</a:t>
            </a:fld>
            <a:endParaRPr lang="en-US" altLang="en-US"/>
          </a:p>
        </p:txBody>
      </p:sp>
    </p:spTree>
    <p:extLst>
      <p:ext uri="{BB962C8B-B14F-4D97-AF65-F5344CB8AC3E}">
        <p14:creationId xmlns:p14="http://schemas.microsoft.com/office/powerpoint/2010/main" val="172183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EED0AC7-D4EE-4CF1-B318-6ACF0C89E384}" type="slidenum">
              <a:rPr lang="en-US" altLang="en-US"/>
              <a:pPr/>
              <a:t>31</a:t>
            </a:fld>
            <a:endParaRPr lang="en-US" altLang="en-US"/>
          </a:p>
        </p:txBody>
      </p:sp>
      <p:sp>
        <p:nvSpPr>
          <p:cNvPr id="352258" name="Rectangle 2"/>
          <p:cNvSpPr>
            <a:spLocks noGrp="1" noChangeArrowheads="1"/>
          </p:cNvSpPr>
          <p:nvPr>
            <p:ph type="title"/>
          </p:nvPr>
        </p:nvSpPr>
        <p:spPr>
          <a:xfrm>
            <a:off x="1751012" y="152400"/>
            <a:ext cx="8763000" cy="685800"/>
          </a:xfrm>
          <a:noFill/>
          <a:ln/>
        </p:spPr>
        <p:txBody>
          <a:bodyPr/>
          <a:lstStyle/>
          <a:p>
            <a:r>
              <a:rPr lang="en-US" altLang="en-US" sz="2400"/>
              <a:t>Generic Programming</a:t>
            </a:r>
            <a:endParaRPr lang="en-US" altLang="en-US" sz="2800" b="1">
              <a:latin typeface="Courier" charset="0"/>
            </a:endParaRPr>
          </a:p>
        </p:txBody>
      </p:sp>
      <p:sp>
        <p:nvSpPr>
          <p:cNvPr id="352259" name="Text Box 3"/>
          <p:cNvSpPr txBox="1">
            <a:spLocks noChangeArrowheads="1"/>
          </p:cNvSpPr>
          <p:nvPr/>
        </p:nvSpPr>
        <p:spPr bwMode="auto">
          <a:xfrm>
            <a:off x="1674812" y="838200"/>
            <a:ext cx="4114800" cy="5062538"/>
          </a:xfrm>
          <a:prstGeom prst="rect">
            <a:avLst/>
          </a:prstGeom>
          <a:solidFill>
            <a:schemeClr val="bg1"/>
          </a:solidFill>
          <a:ln>
            <a:noFill/>
          </a:ln>
          <a:effectLst/>
        </p:spPr>
        <p:txBody>
          <a:bodyPr tIns="137160">
            <a:spAutoFit/>
          </a:bodyPr>
          <a:lstStyle/>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public class </a:t>
            </a:r>
            <a:r>
              <a:rPr lang="en-US" altLang="en-US" sz="1200" dirty="0" err="1">
                <a:solidFill>
                  <a:sysClr val="windowText" lastClr="000000"/>
                </a:solidFill>
                <a:latin typeface="Courier New" panose="02070309020205020404" pitchFamily="49" charset="0"/>
                <a:cs typeface="Times New Roman" panose="02020603050405020304" pitchFamily="18" charset="0"/>
              </a:rPr>
              <a:t>PolymorphismDemo</a:t>
            </a: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public static void main(String[] </a:t>
            </a:r>
            <a:r>
              <a:rPr lang="en-US" altLang="en-US" sz="1200" dirty="0" err="1">
                <a:solidFill>
                  <a:sysClr val="windowText" lastClr="000000"/>
                </a:solidFill>
                <a:latin typeface="Courier New" panose="02070309020205020404" pitchFamily="49" charset="0"/>
                <a:cs typeface="Times New Roman" panose="02020603050405020304" pitchFamily="18" charset="0"/>
              </a:rPr>
              <a:t>args</a:t>
            </a: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m(new </a:t>
            </a:r>
            <a:r>
              <a:rPr lang="en-US" altLang="en-US" sz="1200" dirty="0" err="1">
                <a:solidFill>
                  <a:sysClr val="windowText" lastClr="000000"/>
                </a:solidFill>
                <a:latin typeface="Courier New" panose="02070309020205020404" pitchFamily="49" charset="0"/>
                <a:cs typeface="Times New Roman" panose="02020603050405020304" pitchFamily="18" charset="0"/>
              </a:rPr>
              <a:t>GraduateStudent</a:t>
            </a:r>
            <a:r>
              <a:rPr lang="en-US" altLang="en-US" sz="12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m(new Student());</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m(new Person());</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m(new Object());</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a:t>
            </a:r>
            <a:r>
              <a:rPr lang="en-US" altLang="en-US" sz="12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200" dirty="0">
                <a:solidFill>
                  <a:sysClr val="windowText" lastClr="000000"/>
                </a:solidFill>
                <a:latin typeface="Courier New" panose="02070309020205020404" pitchFamily="49" charset="0"/>
                <a:cs typeface="Times New Roman" panose="02020603050405020304" pitchFamily="18" charset="0"/>
              </a:rPr>
              <a:t>(</a:t>
            </a:r>
            <a:r>
              <a:rPr lang="en-US" altLang="en-US" sz="1200" dirty="0" err="1">
                <a:solidFill>
                  <a:sysClr val="windowText" lastClr="000000"/>
                </a:solidFill>
                <a:latin typeface="Courier New" panose="02070309020205020404" pitchFamily="49" charset="0"/>
                <a:cs typeface="Times New Roman" panose="02020603050405020304" pitchFamily="18" charset="0"/>
              </a:rPr>
              <a:t>x.toString</a:t>
            </a:r>
            <a:r>
              <a:rPr lang="en-US" altLang="en-US" sz="12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class </a:t>
            </a:r>
            <a:r>
              <a:rPr lang="en-US" altLang="en-US" sz="1200" dirty="0" err="1">
                <a:solidFill>
                  <a:sysClr val="windowText" lastClr="000000"/>
                </a:solidFill>
                <a:latin typeface="Courier New" panose="02070309020205020404" pitchFamily="49" charset="0"/>
                <a:cs typeface="Times New Roman" panose="02020603050405020304" pitchFamily="18" charset="0"/>
              </a:rPr>
              <a:t>GraduateStudent</a:t>
            </a:r>
            <a:r>
              <a:rPr lang="en-US" altLang="en-US" sz="1200" dirty="0">
                <a:solidFill>
                  <a:sysClr val="windowText" lastClr="000000"/>
                </a:solidFill>
                <a:latin typeface="Courier New" panose="02070309020205020404" pitchFamily="49" charset="0"/>
                <a:cs typeface="Times New Roman" panose="02020603050405020304" pitchFamily="18" charset="0"/>
              </a:rPr>
              <a:t> extends Student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public String </a:t>
            </a:r>
            <a:r>
              <a:rPr lang="en-US" altLang="en-US" sz="1200" dirty="0" err="1">
                <a:solidFill>
                  <a:sysClr val="windowText" lastClr="000000"/>
                </a:solidFill>
                <a:latin typeface="Courier New" panose="02070309020205020404" pitchFamily="49" charset="0"/>
                <a:cs typeface="Times New Roman" panose="02020603050405020304" pitchFamily="18" charset="0"/>
              </a:rPr>
              <a:t>toString</a:t>
            </a: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return "Student";</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public String </a:t>
            </a:r>
            <a:r>
              <a:rPr lang="en-US" altLang="en-US" sz="1200" dirty="0" err="1">
                <a:solidFill>
                  <a:sysClr val="windowText" lastClr="000000"/>
                </a:solidFill>
                <a:latin typeface="Courier New" panose="02070309020205020404" pitchFamily="49" charset="0"/>
                <a:cs typeface="Times New Roman" panose="02020603050405020304" pitchFamily="18" charset="0"/>
              </a:rPr>
              <a:t>toString</a:t>
            </a: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return "Person";</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200" dirty="0">
                <a:solidFill>
                  <a:sysClr val="windowText" lastClr="000000"/>
                </a:solidFill>
                <a:latin typeface="Courier New" panose="02070309020205020404" pitchFamily="49" charset="0"/>
                <a:cs typeface="Times New Roman" panose="02020603050405020304" pitchFamily="18" charset="0"/>
              </a:rPr>
              <a:t>}</a:t>
            </a:r>
          </a:p>
        </p:txBody>
      </p:sp>
      <p:sp>
        <p:nvSpPr>
          <p:cNvPr id="352263" name="Rectangle 7"/>
          <p:cNvSpPr>
            <a:spLocks noGrp="1" noChangeArrowheads="1"/>
          </p:cNvSpPr>
          <p:nvPr>
            <p:ph type="body" idx="1"/>
          </p:nvPr>
        </p:nvSpPr>
        <p:spPr>
          <a:xfrm>
            <a:off x="5942012" y="838200"/>
            <a:ext cx="4495800" cy="3810000"/>
          </a:xfrm>
          <a:noFill/>
          <a:ln/>
        </p:spPr>
        <p:txBody>
          <a:bodyPr>
            <a:normAutofit fontScale="92500" lnSpcReduction="10000"/>
          </a:bodyPr>
          <a:lstStyle/>
          <a:p>
            <a:pPr marL="0" indent="0">
              <a:buNone/>
            </a:pPr>
            <a:r>
              <a:rPr lang="en-US" altLang="en-US" sz="2000">
                <a:cs typeface="Times New Roman" panose="02020603050405020304" pitchFamily="18" charset="0"/>
              </a:rPr>
              <a:t>Polymorphism allows methods to be used generically for a wide range of object arguments. This is known as generic programming. If a method’s parameter type is a superclass (e.g., Object), you may pass an object to this method of any of the parameter’s subclasses (e.g., Student or String). When an object (e.g., a Student object or a String object) is used in the method, the particular implementation of the method of the object that is invoked (e.g., toString) is determined dynamically.</a:t>
            </a:r>
          </a:p>
        </p:txBody>
      </p:sp>
    </p:spTree>
    <p:extLst>
      <p:ext uri="{BB962C8B-B14F-4D97-AF65-F5344CB8AC3E}">
        <p14:creationId xmlns:p14="http://schemas.microsoft.com/office/powerpoint/2010/main" val="4150366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9C920C5-DD45-4244-AA25-2D573F3BA184}" type="slidenum">
              <a:rPr lang="en-US" altLang="en-US"/>
              <a:pPr/>
              <a:t>32</a:t>
            </a:fld>
            <a:endParaRPr lang="en-US" altLang="en-US"/>
          </a:p>
        </p:txBody>
      </p:sp>
      <p:sp>
        <p:nvSpPr>
          <p:cNvPr id="330754" name="Rectangle 2"/>
          <p:cNvSpPr>
            <a:spLocks noGrp="1" noChangeArrowheads="1"/>
          </p:cNvSpPr>
          <p:nvPr>
            <p:ph type="title"/>
          </p:nvPr>
        </p:nvSpPr>
        <p:spPr>
          <a:xfrm>
            <a:off x="2208212" y="228600"/>
            <a:ext cx="7772400" cy="609600"/>
          </a:xfrm>
          <a:noFill/>
          <a:ln/>
        </p:spPr>
        <p:txBody>
          <a:bodyPr>
            <a:normAutofit fontScale="90000"/>
          </a:bodyPr>
          <a:lstStyle/>
          <a:p>
            <a:r>
              <a:rPr lang="en-US" altLang="en-US"/>
              <a:t>Casting Objects</a:t>
            </a:r>
          </a:p>
        </p:txBody>
      </p:sp>
      <p:sp>
        <p:nvSpPr>
          <p:cNvPr id="330755" name="Rectangle 3"/>
          <p:cNvSpPr>
            <a:spLocks noGrp="1" noChangeArrowheads="1"/>
          </p:cNvSpPr>
          <p:nvPr>
            <p:ph type="body" idx="1"/>
          </p:nvPr>
        </p:nvSpPr>
        <p:spPr>
          <a:xfrm>
            <a:off x="1751012" y="990600"/>
            <a:ext cx="8686800" cy="4114800"/>
          </a:xfrm>
          <a:noFill/>
          <a:ln/>
        </p:spPr>
        <p:txBody>
          <a:bodyPr/>
          <a:lstStyle/>
          <a:p>
            <a:pPr marL="0" indent="0">
              <a:buNone/>
              <a:tabLst>
                <a:tab pos="57150" algn="l"/>
                <a:tab pos="285750" algn="l"/>
              </a:tabLst>
            </a:pPr>
            <a:r>
              <a:rPr lang="en-US" altLang="en-US">
                <a:cs typeface="Courier New" panose="02070309020205020404" pitchFamily="49" charset="0"/>
              </a:rPr>
              <a:t>You have already used the casting operator to convert variables of one primitive type to another. </a:t>
            </a:r>
            <a:r>
              <a:rPr lang="en-US" altLang="en-US" i="1">
                <a:cs typeface="Courier New" panose="02070309020205020404" pitchFamily="49" charset="0"/>
              </a:rPr>
              <a:t>Casting</a:t>
            </a:r>
            <a:r>
              <a:rPr lang="en-US" altLang="en-US">
                <a:cs typeface="Courier New" panose="02070309020205020404" pitchFamily="49" charset="0"/>
              </a:rPr>
              <a:t> can also be used to convert an object of one class type to another within an inheritance hierarchy. In the preceding section, the statement </a:t>
            </a:r>
          </a:p>
          <a:p>
            <a:pPr marL="628650" lvl="1" indent="-171450">
              <a:buNone/>
              <a:tabLst>
                <a:tab pos="57150" algn="l"/>
                <a:tab pos="285750" algn="l"/>
              </a:tabLst>
            </a:pPr>
            <a:r>
              <a:rPr lang="en-US" altLang="en-US">
                <a:cs typeface="Times New Roman" panose="02020603050405020304" pitchFamily="18" charset="0"/>
              </a:rPr>
              <a:t>m(new Student());</a:t>
            </a:r>
          </a:p>
          <a:p>
            <a:pPr marL="0" indent="0" algn="ctr">
              <a:spcBef>
                <a:spcPct val="0"/>
              </a:spcBef>
              <a:buClrTx/>
              <a:buSzTx/>
              <a:buNone/>
              <a:tabLst>
                <a:tab pos="57150" algn="l"/>
                <a:tab pos="285750" algn="l"/>
              </a:tabLst>
            </a:pPr>
            <a:endParaRPr lang="en-US" altLang="en-US">
              <a:cs typeface="Courier New" panose="02070309020205020404" pitchFamily="49" charset="0"/>
            </a:endParaRPr>
          </a:p>
          <a:p>
            <a:pPr marL="0" indent="0">
              <a:spcBef>
                <a:spcPct val="0"/>
              </a:spcBef>
              <a:buClrTx/>
              <a:buSzTx/>
              <a:buNone/>
              <a:tabLst>
                <a:tab pos="57150" algn="l"/>
                <a:tab pos="285750" algn="l"/>
              </a:tabLst>
            </a:pPr>
            <a:r>
              <a:rPr lang="en-US" altLang="en-US">
                <a:cs typeface="Courier New" panose="02070309020205020404" pitchFamily="49" charset="0"/>
              </a:rPr>
              <a:t>assigns the object new Student() to a parameter of the Object type. This statement is equivalent to:</a:t>
            </a:r>
          </a:p>
          <a:p>
            <a:pPr marL="0" indent="0" algn="ctr">
              <a:spcBef>
                <a:spcPct val="0"/>
              </a:spcBef>
              <a:buClrTx/>
              <a:buSzTx/>
              <a:buNone/>
              <a:tabLst>
                <a:tab pos="57150" algn="l"/>
                <a:tab pos="285750" algn="l"/>
              </a:tabLst>
            </a:pPr>
            <a:endParaRPr lang="en-US" altLang="en-US">
              <a:cs typeface="Courier New" panose="02070309020205020404" pitchFamily="49" charset="0"/>
            </a:endParaRPr>
          </a:p>
          <a:p>
            <a:pPr marL="628650" lvl="1" indent="-171450">
              <a:buNone/>
              <a:tabLst>
                <a:tab pos="57150" algn="l"/>
                <a:tab pos="285750" algn="l"/>
              </a:tabLst>
            </a:pPr>
            <a:r>
              <a:rPr lang="en-US" altLang="en-US">
                <a:cs typeface="Times New Roman" panose="02020603050405020304" pitchFamily="18" charset="0"/>
              </a:rPr>
              <a:t>Object o = new Student(); </a:t>
            </a:r>
            <a:r>
              <a:rPr lang="en-US" altLang="en-US">
                <a:solidFill>
                  <a:srgbClr val="99CC00"/>
                </a:solidFill>
                <a:cs typeface="Times New Roman" panose="02020603050405020304" pitchFamily="18" charset="0"/>
              </a:rPr>
              <a:t>// Implicit casting</a:t>
            </a:r>
            <a:endParaRPr lang="en-US" altLang="en-US">
              <a:cs typeface="Times New Roman" panose="02020603050405020304" pitchFamily="18" charset="0"/>
            </a:endParaRPr>
          </a:p>
          <a:p>
            <a:pPr marL="628650" lvl="1" indent="-171450">
              <a:buNone/>
              <a:tabLst>
                <a:tab pos="57150" algn="l"/>
                <a:tab pos="285750" algn="l"/>
              </a:tabLst>
            </a:pPr>
            <a:r>
              <a:rPr lang="en-US" altLang="en-US">
                <a:cs typeface="Times New Roman" panose="02020603050405020304" pitchFamily="18" charset="0"/>
              </a:rPr>
              <a:t>m(o);</a:t>
            </a:r>
          </a:p>
        </p:txBody>
      </p:sp>
      <p:sp>
        <p:nvSpPr>
          <p:cNvPr id="330756" name="Text Box 4"/>
          <p:cNvSpPr txBox="1">
            <a:spLocks noChangeArrowheads="1"/>
          </p:cNvSpPr>
          <p:nvPr/>
        </p:nvSpPr>
        <p:spPr bwMode="auto">
          <a:xfrm>
            <a:off x="5103812" y="5486401"/>
            <a:ext cx="5105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cs typeface="Courier New" panose="02070309020205020404" pitchFamily="49" charset="0"/>
              </a:rPr>
              <a:t>The statement Object o = new Student(), known as implicit casting, is legal because an instance of Student is automatically an instance of Object.</a:t>
            </a:r>
          </a:p>
        </p:txBody>
      </p:sp>
      <p:sp>
        <p:nvSpPr>
          <p:cNvPr id="330757" name="Line 5"/>
          <p:cNvSpPr>
            <a:spLocks noChangeShapeType="1"/>
          </p:cNvSpPr>
          <p:nvPr/>
        </p:nvSpPr>
        <p:spPr bwMode="auto">
          <a:xfrm flipH="1" flipV="1">
            <a:off x="3656012"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3044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011F470-7484-46C9-841A-E28E3FD38806}" type="slidenum">
              <a:rPr lang="en-US" altLang="en-US"/>
              <a:pPr/>
              <a:t>33</a:t>
            </a:fld>
            <a:endParaRPr lang="en-US" altLang="en-US"/>
          </a:p>
        </p:txBody>
      </p:sp>
      <p:sp>
        <p:nvSpPr>
          <p:cNvPr id="353282" name="Rectangle 2"/>
          <p:cNvSpPr>
            <a:spLocks noGrp="1" noChangeArrowheads="1"/>
          </p:cNvSpPr>
          <p:nvPr>
            <p:ph type="title"/>
          </p:nvPr>
        </p:nvSpPr>
        <p:spPr>
          <a:xfrm>
            <a:off x="2208212" y="228600"/>
            <a:ext cx="7772400" cy="609600"/>
          </a:xfrm>
          <a:noFill/>
          <a:ln/>
        </p:spPr>
        <p:txBody>
          <a:bodyPr>
            <a:normAutofit fontScale="90000"/>
          </a:bodyPr>
          <a:lstStyle/>
          <a:p>
            <a:r>
              <a:rPr lang="en-US" altLang="en-US"/>
              <a:t>Why Casting Is Necessary?</a:t>
            </a:r>
          </a:p>
        </p:txBody>
      </p:sp>
      <p:sp>
        <p:nvSpPr>
          <p:cNvPr id="353283" name="Rectangle 3"/>
          <p:cNvSpPr>
            <a:spLocks noGrp="1" noChangeArrowheads="1"/>
          </p:cNvSpPr>
          <p:nvPr>
            <p:ph type="body" idx="1"/>
          </p:nvPr>
        </p:nvSpPr>
        <p:spPr>
          <a:xfrm>
            <a:off x="1751012" y="990600"/>
            <a:ext cx="8763000" cy="5410200"/>
          </a:xfrm>
          <a:noFill/>
          <a:ln/>
        </p:spPr>
        <p:txBody>
          <a:bodyPr>
            <a:normAutofit fontScale="92500"/>
          </a:bodyPr>
          <a:lstStyle/>
          <a:p>
            <a:pPr marL="0" indent="0">
              <a:spcBef>
                <a:spcPct val="0"/>
              </a:spcBef>
              <a:buNone/>
              <a:tabLst>
                <a:tab pos="57150" algn="l"/>
                <a:tab pos="285750" algn="l"/>
              </a:tabLst>
            </a:pPr>
            <a:r>
              <a:rPr lang="en-US" altLang="en-US">
                <a:cs typeface="Courier New" panose="02070309020205020404" pitchFamily="49" charset="0"/>
              </a:rPr>
              <a:t>Suppose you want to assign the object reference o to a variable of the Student type using the following statement:</a:t>
            </a:r>
          </a:p>
          <a:p>
            <a:pPr marL="0" indent="0">
              <a:spcBef>
                <a:spcPct val="0"/>
              </a:spcBef>
              <a:buNone/>
              <a:tabLst>
                <a:tab pos="57150" algn="l"/>
                <a:tab pos="285750" algn="l"/>
              </a:tabLst>
            </a:pPr>
            <a:endParaRPr lang="en-US" altLang="en-US">
              <a:cs typeface="Courier New" panose="02070309020205020404" pitchFamily="49" charset="0"/>
            </a:endParaRPr>
          </a:p>
          <a:p>
            <a:pPr marL="628650" lvl="1" indent="-171450">
              <a:buNone/>
              <a:tabLst>
                <a:tab pos="57150" algn="l"/>
                <a:tab pos="285750" algn="l"/>
              </a:tabLst>
            </a:pPr>
            <a:r>
              <a:rPr lang="en-US" altLang="en-US">
                <a:cs typeface="Courier New" panose="02070309020205020404" pitchFamily="49" charset="0"/>
              </a:rPr>
              <a:t>Student b = o;</a:t>
            </a:r>
          </a:p>
          <a:p>
            <a:pPr marL="0" indent="0">
              <a:spcBef>
                <a:spcPct val="0"/>
              </a:spcBef>
              <a:buClrTx/>
              <a:buSzTx/>
              <a:buNone/>
              <a:tabLst>
                <a:tab pos="57150" algn="l"/>
                <a:tab pos="285750" algn="l"/>
              </a:tabLst>
            </a:pPr>
            <a:r>
              <a:rPr lang="en-US" altLang="en-US">
                <a:cs typeface="Courier New" panose="02070309020205020404" pitchFamily="49" charset="0"/>
              </a:rPr>
              <a:t> </a:t>
            </a:r>
          </a:p>
          <a:p>
            <a:pPr marL="0" indent="0">
              <a:spcBef>
                <a:spcPct val="0"/>
              </a:spcBef>
              <a:buClrTx/>
              <a:buSzTx/>
              <a:buNone/>
              <a:tabLst>
                <a:tab pos="57150" algn="l"/>
                <a:tab pos="285750" algn="l"/>
              </a:tabLst>
            </a:pPr>
            <a:r>
              <a:rPr lang="en-US" altLang="en-US">
                <a:cs typeface="Courier New" panose="02070309020205020404" pitchFamily="49" charset="0"/>
              </a:rPr>
              <a:t>A compile error would occur. Why does the statement </a:t>
            </a:r>
            <a:r>
              <a:rPr lang="en-US" altLang="en-US" b="1">
                <a:cs typeface="Courier New" panose="02070309020205020404" pitchFamily="49" charset="0"/>
              </a:rPr>
              <a:t>Object o = new Student()</a:t>
            </a:r>
            <a:r>
              <a:rPr lang="en-US" altLang="en-US">
                <a:cs typeface="Courier New" panose="02070309020205020404" pitchFamily="49" charset="0"/>
              </a:rPr>
              <a:t> work and the statement </a:t>
            </a:r>
            <a:r>
              <a:rPr lang="en-US" altLang="en-US" b="1">
                <a:cs typeface="Courier New" panose="02070309020205020404" pitchFamily="49" charset="0"/>
              </a:rPr>
              <a:t>Student b = o</a:t>
            </a:r>
            <a:r>
              <a:rPr lang="en-US" altLang="en-US">
                <a:cs typeface="Courier New" panose="02070309020205020404"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p>
          <a:p>
            <a:pPr marL="0" indent="0">
              <a:spcBef>
                <a:spcPct val="0"/>
              </a:spcBef>
              <a:buClrTx/>
              <a:buSzTx/>
              <a:buNone/>
              <a:tabLst>
                <a:tab pos="57150" algn="l"/>
                <a:tab pos="285750" algn="l"/>
              </a:tabLst>
            </a:pPr>
            <a:endParaRPr lang="en-US" altLang="en-US">
              <a:cs typeface="Courier New" panose="02070309020205020404" pitchFamily="49" charset="0"/>
            </a:endParaRPr>
          </a:p>
          <a:p>
            <a:pPr marL="628650" lvl="1" indent="-171450">
              <a:buNone/>
              <a:tabLst>
                <a:tab pos="57150" algn="l"/>
                <a:tab pos="285750" algn="l"/>
              </a:tabLst>
            </a:pPr>
            <a:r>
              <a:rPr lang="en-US" altLang="en-US">
                <a:cs typeface="Courier New" panose="02070309020205020404" pitchFamily="49" charset="0"/>
              </a:rPr>
              <a:t>Student b = (Student)o; // Explicit casting</a:t>
            </a:r>
          </a:p>
        </p:txBody>
      </p:sp>
    </p:spTree>
    <p:extLst>
      <p:ext uri="{BB962C8B-B14F-4D97-AF65-F5344CB8AC3E}">
        <p14:creationId xmlns:p14="http://schemas.microsoft.com/office/powerpoint/2010/main" val="3007616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6D2A7FC-B43B-4E8E-8AC6-4AB90020C2A5}" type="slidenum">
              <a:rPr lang="en-US" altLang="en-US"/>
              <a:pPr/>
              <a:t>34</a:t>
            </a:fld>
            <a:endParaRPr lang="en-US" altLang="en-US"/>
          </a:p>
        </p:txBody>
      </p:sp>
      <p:sp>
        <p:nvSpPr>
          <p:cNvPr id="331778" name="Rectangle 2"/>
          <p:cNvSpPr>
            <a:spLocks noGrp="1" noChangeArrowheads="1"/>
          </p:cNvSpPr>
          <p:nvPr>
            <p:ph type="title"/>
          </p:nvPr>
        </p:nvSpPr>
        <p:spPr>
          <a:xfrm>
            <a:off x="2208212" y="304800"/>
            <a:ext cx="7772400" cy="1428750"/>
          </a:xfrm>
          <a:noFill/>
          <a:ln/>
        </p:spPr>
        <p:txBody>
          <a:bodyPr/>
          <a:lstStyle/>
          <a:p>
            <a:r>
              <a:rPr lang="en-US" altLang="en-US"/>
              <a:t>Casting from</a:t>
            </a:r>
            <a:br>
              <a:rPr lang="en-US" altLang="en-US"/>
            </a:br>
            <a:r>
              <a:rPr lang="en-US" altLang="en-US"/>
              <a:t>Superclass to Subclass</a:t>
            </a:r>
          </a:p>
        </p:txBody>
      </p:sp>
      <p:sp>
        <p:nvSpPr>
          <p:cNvPr id="331779" name="Rectangle 3"/>
          <p:cNvSpPr>
            <a:spLocks noGrp="1" noChangeArrowheads="1"/>
          </p:cNvSpPr>
          <p:nvPr>
            <p:ph type="body" idx="1"/>
          </p:nvPr>
        </p:nvSpPr>
        <p:spPr>
          <a:xfrm>
            <a:off x="1903412" y="2057400"/>
            <a:ext cx="8458200" cy="3962400"/>
          </a:xfrm>
          <a:noFill/>
          <a:ln/>
        </p:spPr>
        <p:txBody>
          <a:bodyPr/>
          <a:lstStyle/>
          <a:p>
            <a:pPr marL="0" indent="0">
              <a:buNone/>
            </a:pPr>
            <a:r>
              <a:rPr lang="en-US" altLang="en-US"/>
              <a:t>Explicit casting must be used when casting an object from a superclass to a subclass.  This type of casting may not always succeed.</a:t>
            </a:r>
            <a:endParaRPr lang="en-US" altLang="en-US" sz="3600"/>
          </a:p>
          <a:p>
            <a:pPr lvl="1">
              <a:spcBef>
                <a:spcPct val="100000"/>
              </a:spcBef>
              <a:buFontTx/>
              <a:buNone/>
            </a:pPr>
            <a:r>
              <a:rPr lang="en-US" altLang="en-US" sz="2400">
                <a:latin typeface="Courier New" panose="02070309020205020404" pitchFamily="49" charset="0"/>
              </a:rPr>
              <a:t>Apple x = (Apple)fruit;</a:t>
            </a:r>
          </a:p>
          <a:p>
            <a:pPr lvl="1">
              <a:spcBef>
                <a:spcPct val="100000"/>
              </a:spcBef>
              <a:buFontTx/>
              <a:buNone/>
            </a:pPr>
            <a:r>
              <a:rPr lang="en-US" altLang="en-US" sz="2400">
                <a:latin typeface="Courier New" panose="02070309020205020404" pitchFamily="49" charset="0"/>
              </a:rPr>
              <a:t>Orange x = (Orange)fruit;</a:t>
            </a:r>
            <a:endParaRPr lang="en-US" altLang="en-US"/>
          </a:p>
        </p:txBody>
      </p:sp>
    </p:spTree>
    <p:extLst>
      <p:ext uri="{BB962C8B-B14F-4D97-AF65-F5344CB8AC3E}">
        <p14:creationId xmlns:p14="http://schemas.microsoft.com/office/powerpoint/2010/main" val="2870178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noFill/>
          <a:ln/>
        </p:spPr>
        <p:txBody>
          <a:bodyPr/>
          <a:lstStyle/>
          <a:p>
            <a:r>
              <a:rPr lang="en-US" altLang="en-US"/>
              <a:t>The </a:t>
            </a:r>
            <a:r>
              <a:rPr lang="en-US" altLang="en-US" sz="4200">
                <a:latin typeface="Courier New" panose="02070309020205020404" pitchFamily="49" charset="0"/>
              </a:rPr>
              <a:t>instanceof</a:t>
            </a:r>
            <a:r>
              <a:rPr lang="en-US" altLang="en-US"/>
              <a:t> Operator</a:t>
            </a:r>
          </a:p>
        </p:txBody>
      </p:sp>
      <p:sp>
        <p:nvSpPr>
          <p:cNvPr id="332803" name="Rectangle 3"/>
          <p:cNvSpPr>
            <a:spLocks noGrp="1" noChangeArrowheads="1"/>
          </p:cNvSpPr>
          <p:nvPr>
            <p:ph idx="1"/>
          </p:nvPr>
        </p:nvSpPr>
        <p:spPr>
          <a:noFill/>
          <a:ln/>
        </p:spPr>
        <p:txBody>
          <a:bodyPr/>
          <a:lstStyle/>
          <a:p>
            <a:pPr marL="0" indent="0">
              <a:lnSpc>
                <a:spcPct val="80000"/>
              </a:lnSpc>
              <a:buNone/>
            </a:pPr>
            <a:r>
              <a:rPr lang="en-US" altLang="en-US" sz="2200" dirty="0"/>
              <a:t>Use the </a:t>
            </a:r>
            <a:r>
              <a:rPr lang="en-US" altLang="en-US" sz="2000" dirty="0" err="1">
                <a:latin typeface="Courier New" panose="02070309020205020404" pitchFamily="49" charset="0"/>
              </a:rPr>
              <a:t>instanceof</a:t>
            </a:r>
            <a:r>
              <a:rPr lang="en-US" altLang="en-US" sz="2200" dirty="0"/>
              <a:t> operator to test whether an object is an instance of a class:</a:t>
            </a:r>
          </a:p>
          <a:p>
            <a:pPr marL="0" indent="0">
              <a:lnSpc>
                <a:spcPct val="80000"/>
              </a:lnSpc>
              <a:buNone/>
            </a:pPr>
            <a:endParaRPr lang="en-US" altLang="en-US" sz="2200" dirty="0"/>
          </a:p>
          <a:p>
            <a:pPr lvl="1">
              <a:lnSpc>
                <a:spcPct val="80000"/>
              </a:lnSpc>
              <a:buFontTx/>
              <a:buNone/>
            </a:pPr>
            <a:r>
              <a:rPr lang="en-US" altLang="en-US" dirty="0">
                <a:latin typeface="Courier New" panose="02070309020205020404" pitchFamily="49" charset="0"/>
              </a:rPr>
              <a:t>Object </a:t>
            </a:r>
            <a:r>
              <a:rPr lang="en-US" altLang="en-US" dirty="0" err="1">
                <a:latin typeface="Courier New" panose="02070309020205020404" pitchFamily="49" charset="0"/>
              </a:rPr>
              <a:t>myObject</a:t>
            </a:r>
            <a:r>
              <a:rPr lang="en-US" altLang="en-US" dirty="0">
                <a:latin typeface="Courier New" panose="02070309020205020404" pitchFamily="49" charset="0"/>
              </a:rPr>
              <a:t> = new Circle();</a:t>
            </a:r>
          </a:p>
          <a:p>
            <a:pPr lvl="1">
              <a:lnSpc>
                <a:spcPct val="80000"/>
              </a:lnSpc>
              <a:buFontTx/>
              <a:buNone/>
            </a:pPr>
            <a:r>
              <a:rPr lang="en-US" altLang="en-US" dirty="0">
                <a:latin typeface="Courier New" panose="02070309020205020404" pitchFamily="49" charset="0"/>
              </a:rPr>
              <a:t>... // Some lines of code</a:t>
            </a:r>
          </a:p>
          <a:p>
            <a:pPr lvl="1">
              <a:lnSpc>
                <a:spcPct val="80000"/>
              </a:lnSpc>
              <a:buFontTx/>
              <a:buNone/>
            </a:pPr>
            <a:r>
              <a:rPr lang="en-US" altLang="en-US" dirty="0">
                <a:latin typeface="Courier New" panose="02070309020205020404" pitchFamily="49" charset="0"/>
              </a:rPr>
              <a:t>/** Perform casting if </a:t>
            </a:r>
            <a:r>
              <a:rPr lang="en-US" altLang="en-US" dirty="0" err="1">
                <a:latin typeface="Courier New" panose="02070309020205020404" pitchFamily="49" charset="0"/>
              </a:rPr>
              <a:t>myObject</a:t>
            </a:r>
            <a:r>
              <a:rPr lang="en-US" altLang="en-US" dirty="0">
                <a:latin typeface="Courier New" panose="02070309020205020404" pitchFamily="49" charset="0"/>
              </a:rPr>
              <a:t> is an instance of Circle */</a:t>
            </a:r>
          </a:p>
          <a:p>
            <a:pPr lvl="1">
              <a:lnSpc>
                <a:spcPct val="80000"/>
              </a:lnSpc>
              <a:buFontTx/>
              <a:buNone/>
            </a:pPr>
            <a:r>
              <a:rPr lang="en-US" altLang="en-US" dirty="0">
                <a:latin typeface="Courier New" panose="02070309020205020404" pitchFamily="49" charset="0"/>
              </a:rPr>
              <a:t>if (</a:t>
            </a:r>
            <a:r>
              <a:rPr lang="en-US" altLang="en-US" dirty="0" err="1">
                <a:latin typeface="Courier New" panose="02070309020205020404" pitchFamily="49" charset="0"/>
              </a:rPr>
              <a:t>myObject</a:t>
            </a:r>
            <a:r>
              <a:rPr lang="en-US" altLang="en-US" dirty="0">
                <a:latin typeface="Courier New" panose="02070309020205020404" pitchFamily="49" charset="0"/>
              </a:rPr>
              <a:t> </a:t>
            </a:r>
            <a:r>
              <a:rPr lang="en-US" altLang="en-US" dirty="0" err="1">
                <a:latin typeface="Courier New" panose="02070309020205020404" pitchFamily="49" charset="0"/>
              </a:rPr>
              <a:t>instanceof</a:t>
            </a:r>
            <a:r>
              <a:rPr lang="en-US" altLang="en-US" dirty="0">
                <a:latin typeface="Courier New" panose="02070309020205020404" pitchFamily="49" charset="0"/>
              </a:rPr>
              <a:t> Circle) {</a:t>
            </a:r>
          </a:p>
          <a:p>
            <a:pPr lvl="1">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("The circle diameter is " + </a:t>
            </a:r>
          </a:p>
          <a:p>
            <a:pPr lvl="1">
              <a:lnSpc>
                <a:spcPct val="80000"/>
              </a:lnSpc>
              <a:buFontTx/>
              <a:buNone/>
            </a:pPr>
            <a:r>
              <a:rPr lang="en-US" altLang="en-US" dirty="0">
                <a:latin typeface="Courier New" panose="02070309020205020404" pitchFamily="49" charset="0"/>
              </a:rPr>
              <a:t>    ((Circle)</a:t>
            </a:r>
            <a:r>
              <a:rPr lang="en-US" altLang="en-US" dirty="0" err="1">
                <a:latin typeface="Courier New" panose="02070309020205020404" pitchFamily="49" charset="0"/>
              </a:rPr>
              <a:t>myObject</a:t>
            </a:r>
            <a:r>
              <a:rPr lang="en-US" altLang="en-US" dirty="0">
                <a:latin typeface="Courier New" panose="02070309020205020404" pitchFamily="49" charset="0"/>
              </a:rPr>
              <a:t>).</a:t>
            </a:r>
            <a:r>
              <a:rPr lang="en-US" altLang="en-US" dirty="0" err="1">
                <a:latin typeface="Courier New" panose="02070309020205020404" pitchFamily="49" charset="0"/>
              </a:rPr>
              <a:t>getDiameter</a:t>
            </a:r>
            <a:r>
              <a:rPr lang="en-US" altLang="en-US" dirty="0">
                <a:latin typeface="Courier New" panose="02070309020205020404" pitchFamily="49" charset="0"/>
              </a:rPr>
              <a:t>());</a:t>
            </a:r>
          </a:p>
          <a:p>
            <a:pPr lvl="1">
              <a:lnSpc>
                <a:spcPct val="80000"/>
              </a:lnSpc>
              <a:buFontTx/>
              <a:buNone/>
            </a:pPr>
            <a:r>
              <a:rPr lang="en-US" altLang="en-US" dirty="0">
                <a:latin typeface="Courier New" panose="02070309020205020404" pitchFamily="49" charset="0"/>
              </a:rPr>
              <a:t>  ...</a:t>
            </a:r>
          </a:p>
          <a:p>
            <a:pPr lvl="1">
              <a:lnSpc>
                <a:spcPct val="80000"/>
              </a:lnSpc>
              <a:buFontTx/>
              <a:buNone/>
            </a:pPr>
            <a:r>
              <a:rPr lang="en-US" altLang="en-US" dirty="0">
                <a:latin typeface="Courier New" panose="02070309020205020404" pitchFamily="49" charset="0"/>
              </a:rPr>
              <a:t>}</a:t>
            </a:r>
          </a:p>
        </p:txBody>
      </p:sp>
      <p:sp>
        <p:nvSpPr>
          <p:cNvPr id="4" name="Slide Number Placeholder 4"/>
          <p:cNvSpPr>
            <a:spLocks noGrp="1"/>
          </p:cNvSpPr>
          <p:nvPr>
            <p:ph type="sldNum" sz="quarter" idx="12"/>
          </p:nvPr>
        </p:nvSpPr>
        <p:spPr/>
        <p:txBody>
          <a:bodyPr/>
          <a:lstStyle/>
          <a:p>
            <a:fld id="{B91A0614-6139-45A2-862B-5E30CE7C265A}" type="slidenum">
              <a:rPr lang="en-US" altLang="en-US"/>
              <a:pPr/>
              <a:t>35</a:t>
            </a:fld>
            <a:endParaRPr lang="en-US" altLang="en-US"/>
          </a:p>
        </p:txBody>
      </p:sp>
    </p:spTree>
    <p:extLst>
      <p:ext uri="{BB962C8B-B14F-4D97-AF65-F5344CB8AC3E}">
        <p14:creationId xmlns:p14="http://schemas.microsoft.com/office/powerpoint/2010/main" val="2706433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noFill/>
          <a:ln/>
        </p:spPr>
        <p:txBody>
          <a:bodyPr>
            <a:normAutofit/>
          </a:bodyPr>
          <a:lstStyle/>
          <a:p>
            <a:r>
              <a:rPr lang="en-US" altLang="en-US"/>
              <a:t>TIP</a:t>
            </a:r>
          </a:p>
        </p:txBody>
      </p:sp>
      <p:sp>
        <p:nvSpPr>
          <p:cNvPr id="354307" name="Rectangle 3"/>
          <p:cNvSpPr>
            <a:spLocks noGrp="1" noChangeArrowheads="1"/>
          </p:cNvSpPr>
          <p:nvPr>
            <p:ph idx="1"/>
          </p:nvPr>
        </p:nvSpPr>
        <p:spPr>
          <a:noFill/>
          <a:ln/>
        </p:spPr>
        <p:txBody>
          <a:bodyPr>
            <a:normAutofit fontScale="92500"/>
          </a:bodyPr>
          <a:lstStyle/>
          <a:p>
            <a:pPr marL="0" indent="0">
              <a:buNone/>
            </a:pPr>
            <a:r>
              <a:rPr lang="en-US" altLang="en-US" sz="3600">
                <a:cs typeface="Times New Roman" panose="02020603050405020304" pitchFamily="18" charset="0"/>
              </a:rPr>
              <a:t>To help understand casting, you may also consider the analogy of fruit, apple, and orange with the </a:t>
            </a:r>
            <a:r>
              <a:rPr lang="en-US" altLang="en-US" sz="3600" u="sng">
                <a:cs typeface="Times New Roman" panose="02020603050405020304" pitchFamily="18" charset="0"/>
              </a:rPr>
              <a:t>Fruit</a:t>
            </a:r>
            <a:r>
              <a:rPr lang="en-US" altLang="en-US" sz="3600">
                <a:cs typeface="Times New Roman" panose="02020603050405020304" pitchFamily="18" charset="0"/>
              </a:rPr>
              <a:t> class as the superclass for </a:t>
            </a:r>
            <a:r>
              <a:rPr lang="en-US" altLang="en-US" sz="3600" u="sng">
                <a:cs typeface="Times New Roman" panose="02020603050405020304" pitchFamily="18" charset="0"/>
              </a:rPr>
              <a:t>Apple</a:t>
            </a:r>
            <a:r>
              <a:rPr lang="en-US" altLang="en-US" sz="3600">
                <a:cs typeface="Times New Roman" panose="02020603050405020304" pitchFamily="18" charset="0"/>
              </a:rPr>
              <a:t> and </a:t>
            </a:r>
            <a:r>
              <a:rPr lang="en-US" altLang="en-US" sz="3600" u="sng">
                <a:cs typeface="Times New Roman" panose="02020603050405020304" pitchFamily="18" charset="0"/>
              </a:rPr>
              <a:t>Orange</a:t>
            </a:r>
            <a:r>
              <a:rPr lang="en-US" altLang="en-US" sz="3600">
                <a:cs typeface="Times New Roman" panose="02020603050405020304" pitchFamily="18" charset="0"/>
              </a:rPr>
              <a:t>. An apple is a fruit, so you can always safely assign an instance of </a:t>
            </a:r>
            <a:r>
              <a:rPr lang="en-US" altLang="en-US" sz="3600" u="sng">
                <a:cs typeface="Times New Roman" panose="02020603050405020304" pitchFamily="18" charset="0"/>
              </a:rPr>
              <a:t>Apple</a:t>
            </a:r>
            <a:r>
              <a:rPr lang="en-US" altLang="en-US" sz="3600">
                <a:cs typeface="Times New Roman" panose="02020603050405020304" pitchFamily="18" charset="0"/>
              </a:rPr>
              <a:t> to a variable for </a:t>
            </a:r>
            <a:r>
              <a:rPr lang="en-US" altLang="en-US" sz="3600" u="sng">
                <a:cs typeface="Times New Roman" panose="02020603050405020304" pitchFamily="18" charset="0"/>
              </a:rPr>
              <a:t>Fruit</a:t>
            </a:r>
            <a:r>
              <a:rPr lang="en-US" altLang="en-US" sz="3600">
                <a:cs typeface="Times New Roman" panose="02020603050405020304" pitchFamily="18" charset="0"/>
              </a:rPr>
              <a:t>. However, a fruit is not necessarily an apple, so you have to use explicit casting to assign an instance of </a:t>
            </a:r>
            <a:r>
              <a:rPr lang="en-US" altLang="en-US" sz="3600" u="sng">
                <a:cs typeface="Times New Roman" panose="02020603050405020304" pitchFamily="18" charset="0"/>
              </a:rPr>
              <a:t>Fruit</a:t>
            </a:r>
            <a:r>
              <a:rPr lang="en-US" altLang="en-US" sz="3600">
                <a:cs typeface="Times New Roman" panose="02020603050405020304" pitchFamily="18" charset="0"/>
              </a:rPr>
              <a:t> to a variable of </a:t>
            </a:r>
            <a:r>
              <a:rPr lang="en-US" altLang="en-US" sz="3600" u="sng">
                <a:cs typeface="Times New Roman" panose="02020603050405020304" pitchFamily="18" charset="0"/>
              </a:rPr>
              <a:t>Apple</a:t>
            </a:r>
            <a:r>
              <a:rPr lang="en-US" altLang="en-US" sz="3600">
                <a:cs typeface="Times New Roman" panose="02020603050405020304" pitchFamily="18" charset="0"/>
              </a:rPr>
              <a:t>. </a:t>
            </a:r>
          </a:p>
        </p:txBody>
      </p:sp>
      <p:sp>
        <p:nvSpPr>
          <p:cNvPr id="4" name="Slide Number Placeholder 4"/>
          <p:cNvSpPr>
            <a:spLocks noGrp="1"/>
          </p:cNvSpPr>
          <p:nvPr>
            <p:ph type="sldNum" sz="quarter" idx="12"/>
          </p:nvPr>
        </p:nvSpPr>
        <p:spPr/>
        <p:txBody>
          <a:bodyPr/>
          <a:lstStyle/>
          <a:p>
            <a:fld id="{AE75245D-3D54-4390-877E-CE1C8D9E7A59}" type="slidenum">
              <a:rPr lang="en-US" altLang="en-US"/>
              <a:pPr/>
              <a:t>36</a:t>
            </a:fld>
            <a:endParaRPr lang="en-US" altLang="en-US"/>
          </a:p>
        </p:txBody>
      </p:sp>
    </p:spTree>
    <p:extLst>
      <p:ext uri="{BB962C8B-B14F-4D97-AF65-F5344CB8AC3E}">
        <p14:creationId xmlns:p14="http://schemas.microsoft.com/office/powerpoint/2010/main" val="3072886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E03DBAB-7E27-42E2-B4C7-750D59D58F6C}" type="slidenum">
              <a:rPr lang="en-US" altLang="en-US"/>
              <a:pPr/>
              <a:t>37</a:t>
            </a:fld>
            <a:endParaRPr lang="en-US" altLang="en-US"/>
          </a:p>
        </p:txBody>
      </p:sp>
      <p:sp>
        <p:nvSpPr>
          <p:cNvPr id="333826" name="Rectangle 2"/>
          <p:cNvSpPr>
            <a:spLocks noGrp="1" noChangeArrowheads="1"/>
          </p:cNvSpPr>
          <p:nvPr>
            <p:ph type="title"/>
          </p:nvPr>
        </p:nvSpPr>
        <p:spPr>
          <a:xfrm>
            <a:off x="2436812" y="381000"/>
            <a:ext cx="7772400" cy="1371600"/>
          </a:xfrm>
        </p:spPr>
        <p:txBody>
          <a:bodyPr/>
          <a:lstStyle/>
          <a:p>
            <a:r>
              <a:rPr lang="en-US" altLang="en-US"/>
              <a:t>Example: </a:t>
            </a:r>
            <a:r>
              <a:rPr lang="en-US" altLang="en-US">
                <a:latin typeface="Times" panose="02020603050405020304" pitchFamily="18" charset="0"/>
              </a:rPr>
              <a:t>Demonstrating Polymorphism and Casting</a:t>
            </a:r>
          </a:p>
        </p:txBody>
      </p:sp>
      <p:sp>
        <p:nvSpPr>
          <p:cNvPr id="333827" name="Rectangle 3"/>
          <p:cNvSpPr>
            <a:spLocks noGrp="1" noChangeArrowheads="1"/>
          </p:cNvSpPr>
          <p:nvPr>
            <p:ph type="body" idx="1"/>
          </p:nvPr>
        </p:nvSpPr>
        <p:spPr>
          <a:xfrm>
            <a:off x="1751012" y="1981200"/>
            <a:ext cx="8686800" cy="3429000"/>
          </a:xfrm>
        </p:spPr>
        <p:txBody>
          <a:bodyPr>
            <a:normAutofit lnSpcReduction="10000"/>
          </a:bodyPr>
          <a:lstStyle/>
          <a:p>
            <a:pPr marL="0" indent="0">
              <a:buNone/>
            </a:pPr>
            <a:r>
              <a:rPr lang="en-US" altLang="en-US" sz="3400"/>
              <a:t>This example creates two geometric objects: a circle, and a rectangle, invokes the displayGeometricObject method to display the objects. The displayGeometricObject displays the area and diameter if the object is a circle, and displays area if the object is a rectangle. </a:t>
            </a:r>
          </a:p>
        </p:txBody>
      </p:sp>
      <p:sp>
        <p:nvSpPr>
          <p:cNvPr id="333828" name="AutoShape 4">
            <a:hlinkClick r:id="" action="ppaction://noaction" highlightClick="1"/>
          </p:cNvPr>
          <p:cNvSpPr>
            <a:spLocks noChangeArrowheads="1"/>
          </p:cNvSpPr>
          <p:nvPr/>
        </p:nvSpPr>
        <p:spPr bwMode="auto">
          <a:xfrm>
            <a:off x="2208212" y="5638800"/>
            <a:ext cx="38862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anose="02040602050305030304" pitchFamily="18" charset="0"/>
                <a:hlinkClick r:id="rId2" action="ppaction://program"/>
              </a:rPr>
              <a:t>CastingDemo</a:t>
            </a:r>
            <a:endParaRPr lang="en-US" altLang="en-US">
              <a:solidFill>
                <a:schemeClr val="accent1"/>
              </a:solidFill>
            </a:endParaRPr>
          </a:p>
        </p:txBody>
      </p:sp>
      <p:sp>
        <p:nvSpPr>
          <p:cNvPr id="333829" name="AutoShape 5">
            <a:hlinkClick r:id="rId3" action="ppaction://program" highlightClick="1"/>
          </p:cNvPr>
          <p:cNvSpPr>
            <a:spLocks noChangeArrowheads="1"/>
          </p:cNvSpPr>
          <p:nvPr/>
        </p:nvSpPr>
        <p:spPr bwMode="auto">
          <a:xfrm>
            <a:off x="6323012" y="5638800"/>
            <a:ext cx="16002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
        <p:nvSpPr>
          <p:cNvPr id="333830" name="AutoShape 6">
            <a:hlinkClick r:id="rId4" highlightClick="1"/>
          </p:cNvPr>
          <p:cNvSpPr>
            <a:spLocks noChangeArrowheads="1"/>
          </p:cNvSpPr>
          <p:nvPr/>
        </p:nvSpPr>
        <p:spPr bwMode="auto">
          <a:xfrm>
            <a:off x="1674813" y="56388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8294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en-US"/>
              <a:t>The   </a:t>
            </a:r>
            <a:r>
              <a:rPr lang="en-US" altLang="en-US" sz="4200">
                <a:latin typeface="Courier New" panose="02070309020205020404" pitchFamily="49" charset="0"/>
              </a:rPr>
              <a:t>equals </a:t>
            </a:r>
            <a:r>
              <a:rPr lang="en-US" altLang="en-US"/>
              <a:t>Method</a:t>
            </a:r>
          </a:p>
        </p:txBody>
      </p:sp>
      <p:sp>
        <p:nvSpPr>
          <p:cNvPr id="320515" name="Rectangle 3"/>
          <p:cNvSpPr>
            <a:spLocks noGrp="1" noChangeArrowheads="1"/>
          </p:cNvSpPr>
          <p:nvPr>
            <p:ph idx="1"/>
          </p:nvPr>
        </p:nvSpPr>
        <p:spPr/>
        <p:txBody>
          <a:bodyPr>
            <a:normAutofit/>
          </a:bodyPr>
          <a:lstStyle/>
          <a:p>
            <a:pPr marL="0" indent="0">
              <a:spcBef>
                <a:spcPct val="75000"/>
              </a:spcBef>
              <a:buNone/>
            </a:pPr>
            <a:r>
              <a:rPr lang="en-US" altLang="en-US" sz="2800"/>
              <a:t>The </a:t>
            </a:r>
            <a:r>
              <a:rPr lang="en-US" altLang="en-US" sz="2800">
                <a:latin typeface="Courier New" panose="02070309020205020404" pitchFamily="49" charset="0"/>
              </a:rPr>
              <a:t>equals()</a:t>
            </a:r>
            <a:r>
              <a:rPr lang="en-US" altLang="en-US" sz="2800"/>
              <a:t> method compares the</a:t>
            </a:r>
            <a:br>
              <a:rPr lang="en-US" altLang="en-US" sz="2800"/>
            </a:br>
            <a:r>
              <a:rPr lang="en-US" altLang="en-US" sz="2800"/>
              <a:t>contents of two objects. </a:t>
            </a:r>
            <a:r>
              <a:rPr lang="en-US" altLang="en-US" sz="2800">
                <a:cs typeface="Times New Roman" panose="02020603050405020304" pitchFamily="18" charset="0"/>
              </a:rPr>
              <a:t>The default implementation of the equals method in the Object class is as follows:</a:t>
            </a:r>
          </a:p>
        </p:txBody>
      </p:sp>
      <p:sp>
        <p:nvSpPr>
          <p:cNvPr id="7" name="Slide Number Placeholder 4"/>
          <p:cNvSpPr>
            <a:spLocks noGrp="1"/>
          </p:cNvSpPr>
          <p:nvPr>
            <p:ph type="sldNum" sz="quarter" idx="12"/>
          </p:nvPr>
        </p:nvSpPr>
        <p:spPr/>
        <p:txBody>
          <a:bodyPr/>
          <a:lstStyle/>
          <a:p>
            <a:fld id="{97F0D80A-94E9-4303-8046-EA80D54D53D0}" type="slidenum">
              <a:rPr lang="en-US" altLang="en-US"/>
              <a:pPr/>
              <a:t>38</a:t>
            </a:fld>
            <a:endParaRPr lang="en-US" altLang="en-US"/>
          </a:p>
        </p:txBody>
      </p:sp>
      <p:sp>
        <p:nvSpPr>
          <p:cNvPr id="320516" name="Rectangle 4"/>
          <p:cNvSpPr>
            <a:spLocks noChangeArrowheads="1"/>
          </p:cNvSpPr>
          <p:nvPr/>
        </p:nvSpPr>
        <p:spPr bwMode="auto">
          <a:xfrm>
            <a:off x="2665412" y="3147392"/>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public boolean equals(Object obj) {</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  return (this == obj);</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a:t>
            </a:r>
          </a:p>
        </p:txBody>
      </p:sp>
      <p:sp>
        <p:nvSpPr>
          <p:cNvPr id="320518" name="Rectangle 6"/>
          <p:cNvSpPr>
            <a:spLocks noChangeArrowheads="1"/>
          </p:cNvSpPr>
          <p:nvPr/>
        </p:nvSpPr>
        <p:spPr bwMode="auto">
          <a:xfrm>
            <a:off x="1979612" y="4442792"/>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000" dirty="0">
                <a:latin typeface="Courier New" panose="02070309020205020404" pitchFamily="49" charset="0"/>
                <a:cs typeface="Courier New" panose="02070309020205020404" pitchFamily="49" charset="0"/>
              </a:rPr>
              <a:t>For example, the equals method is overridden in the Circle class.</a:t>
            </a:r>
          </a:p>
        </p:txBody>
      </p:sp>
      <p:sp>
        <p:nvSpPr>
          <p:cNvPr id="320519" name="Rectangle 7"/>
          <p:cNvSpPr>
            <a:spLocks noChangeArrowheads="1"/>
          </p:cNvSpPr>
          <p:nvPr/>
        </p:nvSpPr>
        <p:spPr bwMode="auto">
          <a:xfrm>
            <a:off x="4951412" y="4366592"/>
            <a:ext cx="5334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public boolean equals(Object o) {</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if (o instanceof Circle) {</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return radius == ((Circle)o).radius;</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else</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Courier New" panose="02070309020205020404" pitchFamily="49" charset="0"/>
              </a:rPr>
              <a:t>    return false;</a:t>
            </a:r>
            <a:endParaRPr lang="en-US" altLang="en-US" sz="1600">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a:latin typeface="Courier New" panose="02070309020205020404" pitchFamily="49" charset="0"/>
                <a:cs typeface="Times New Roman" panose="02020603050405020304" pitchFamily="18" charset="0"/>
              </a:rPr>
              <a:t>}</a:t>
            </a:r>
            <a:r>
              <a:rPr lang="en-US" altLang="en-US" sz="15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78650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noFill/>
          <a:ln/>
        </p:spPr>
        <p:txBody>
          <a:bodyPr/>
          <a:lstStyle/>
          <a:p>
            <a:r>
              <a:rPr lang="en-US" altLang="en-US"/>
              <a:t>NOTE</a:t>
            </a:r>
          </a:p>
        </p:txBody>
      </p:sp>
      <p:sp>
        <p:nvSpPr>
          <p:cNvPr id="2" name="Content Placeholder 1"/>
          <p:cNvSpPr>
            <a:spLocks noGrp="1"/>
          </p:cNvSpPr>
          <p:nvPr>
            <p:ph idx="1"/>
          </p:nvPr>
        </p:nvSpPr>
        <p:spPr/>
        <p:txBody>
          <a:bodyPr>
            <a:noAutofit/>
          </a:bodyPr>
          <a:lstStyle/>
          <a:p>
            <a:pPr marL="45720" indent="0">
              <a:buNone/>
            </a:pPr>
            <a:r>
              <a:rPr lang="en-US" altLang="en-US" sz="3200" dirty="0">
                <a:cs typeface="Times New Roman" panose="02020603050405020304" pitchFamily="18" charset="0"/>
              </a:rPr>
              <a:t>The </a:t>
            </a:r>
            <a:r>
              <a:rPr lang="en-US" altLang="en-US" sz="3200" u="sng" dirty="0">
                <a:cs typeface="Times New Roman" panose="02020603050405020304" pitchFamily="18" charset="0"/>
              </a:rPr>
              <a:t>==</a:t>
            </a:r>
            <a:r>
              <a:rPr lang="en-US" altLang="en-US" sz="3200" dirty="0">
                <a:cs typeface="Times New Roman" panose="02020603050405020304" pitchFamily="18" charset="0"/>
              </a:rPr>
              <a:t> comparison operator is used for comparing two primitive data type values or for determining whether two objects have the same references. The </a:t>
            </a:r>
            <a:r>
              <a:rPr lang="en-US" altLang="en-US" sz="3200" u="sng" dirty="0">
                <a:cs typeface="Times New Roman" panose="02020603050405020304" pitchFamily="18" charset="0"/>
              </a:rPr>
              <a:t>equals</a:t>
            </a:r>
            <a:r>
              <a:rPr lang="en-US" altLang="en-US" sz="3200" dirty="0">
                <a:cs typeface="Times New Roman" panose="02020603050405020304" pitchFamily="18" charset="0"/>
              </a:rPr>
              <a:t> method is intended to test whether two objects have the same contents, provided that the method is modified in the defining class of the objects. The </a:t>
            </a:r>
            <a:r>
              <a:rPr lang="en-US" altLang="en-US" sz="3200" u="sng" dirty="0">
                <a:cs typeface="Times New Roman" panose="02020603050405020304" pitchFamily="18" charset="0"/>
              </a:rPr>
              <a:t>==</a:t>
            </a:r>
            <a:r>
              <a:rPr lang="en-US" altLang="en-US" sz="3200" dirty="0">
                <a:cs typeface="Times New Roman" panose="02020603050405020304" pitchFamily="18" charset="0"/>
              </a:rPr>
              <a:t> operator is stronger than the </a:t>
            </a:r>
            <a:r>
              <a:rPr lang="en-US" altLang="en-US" sz="3200" u="sng" dirty="0">
                <a:cs typeface="Times New Roman" panose="02020603050405020304" pitchFamily="18" charset="0"/>
              </a:rPr>
              <a:t>equals</a:t>
            </a:r>
            <a:r>
              <a:rPr lang="en-US" altLang="en-US" sz="3200" dirty="0">
                <a:cs typeface="Times New Roman" panose="02020603050405020304" pitchFamily="18" charset="0"/>
              </a:rPr>
              <a:t> method, in that the </a:t>
            </a:r>
            <a:r>
              <a:rPr lang="en-US" altLang="en-US" sz="3200" u="sng" dirty="0">
                <a:cs typeface="Times New Roman" panose="02020603050405020304" pitchFamily="18" charset="0"/>
              </a:rPr>
              <a:t>==</a:t>
            </a:r>
            <a:r>
              <a:rPr lang="en-US" altLang="en-US" sz="3200" dirty="0">
                <a:cs typeface="Times New Roman" panose="02020603050405020304" pitchFamily="18" charset="0"/>
              </a:rPr>
              <a:t> operator checks whether the two reference variables refer to the same object.</a:t>
            </a:r>
          </a:p>
        </p:txBody>
      </p:sp>
      <p:sp>
        <p:nvSpPr>
          <p:cNvPr id="4" name="Slide Number Placeholder 4"/>
          <p:cNvSpPr>
            <a:spLocks noGrp="1"/>
          </p:cNvSpPr>
          <p:nvPr>
            <p:ph type="sldNum" sz="quarter" idx="12"/>
          </p:nvPr>
        </p:nvSpPr>
        <p:spPr/>
        <p:txBody>
          <a:bodyPr/>
          <a:lstStyle/>
          <a:p>
            <a:fld id="{DF964922-7D6F-4B22-84D5-D253A44E9E4E}" type="slidenum">
              <a:rPr lang="en-US" altLang="en-US"/>
              <a:pPr/>
              <a:t>39</a:t>
            </a:fld>
            <a:endParaRPr lang="en-US" altLang="en-US"/>
          </a:p>
        </p:txBody>
      </p:sp>
    </p:spTree>
    <p:extLst>
      <p:ext uri="{BB962C8B-B14F-4D97-AF65-F5344CB8AC3E}">
        <p14:creationId xmlns:p14="http://schemas.microsoft.com/office/powerpoint/2010/main" val="253859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6A858EC4-9598-4ED6-A3E6-66259D4BA74B}" type="slidenum">
              <a:rPr lang="en-US" altLang="en-US"/>
              <a:pPr/>
              <a:t>4</a:t>
            </a:fld>
            <a:endParaRPr lang="en-US" altLang="en-US"/>
          </a:p>
        </p:txBody>
      </p:sp>
      <p:sp>
        <p:nvSpPr>
          <p:cNvPr id="307202" name="Rectangle 2"/>
          <p:cNvSpPr>
            <a:spLocks noGrp="1" noChangeArrowheads="1"/>
          </p:cNvSpPr>
          <p:nvPr>
            <p:ph type="title"/>
          </p:nvPr>
        </p:nvSpPr>
        <p:spPr>
          <a:xfrm>
            <a:off x="1979612" y="228600"/>
            <a:ext cx="7772400" cy="457200"/>
          </a:xfrm>
        </p:spPr>
        <p:txBody>
          <a:bodyPr>
            <a:normAutofit fontScale="90000"/>
          </a:bodyPr>
          <a:lstStyle/>
          <a:p>
            <a:r>
              <a:rPr lang="en-US" altLang="en-US"/>
              <a:t>Superclasses and Subclasses</a:t>
            </a:r>
          </a:p>
        </p:txBody>
      </p:sp>
      <p:sp>
        <p:nvSpPr>
          <p:cNvPr id="307207" name="Rectangle 7"/>
          <p:cNvSpPr>
            <a:spLocks noChangeArrowheads="1"/>
          </p:cNvSpPr>
          <p:nvPr/>
        </p:nvSpPr>
        <p:spPr bwMode="auto">
          <a:xfrm>
            <a:off x="1522413" y="1279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7208" name="AutoShape 8">
            <a:hlinkClick r:id="" action="ppaction://noaction" highlightClick="1"/>
          </p:cNvPr>
          <p:cNvSpPr>
            <a:spLocks noChangeArrowheads="1"/>
          </p:cNvSpPr>
          <p:nvPr/>
        </p:nvSpPr>
        <p:spPr bwMode="auto">
          <a:xfrm>
            <a:off x="7313612" y="2209800"/>
            <a:ext cx="31242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anose="02040602050305030304" pitchFamily="18" charset="0"/>
                <a:hlinkClick r:id="rId3" action="ppaction://program"/>
              </a:rPr>
              <a:t>GeometricObject</a:t>
            </a:r>
            <a:endParaRPr lang="en-US" altLang="en-US">
              <a:solidFill>
                <a:schemeClr val="accent1"/>
              </a:solidFill>
            </a:endParaRPr>
          </a:p>
        </p:txBody>
      </p:sp>
      <p:sp>
        <p:nvSpPr>
          <p:cNvPr id="307211" name="AutoShape 11">
            <a:hlinkClick r:id="" action="ppaction://noaction" highlightClick="1"/>
          </p:cNvPr>
          <p:cNvSpPr>
            <a:spLocks noChangeArrowheads="1"/>
          </p:cNvSpPr>
          <p:nvPr/>
        </p:nvSpPr>
        <p:spPr bwMode="auto">
          <a:xfrm>
            <a:off x="7770812" y="4876800"/>
            <a:ext cx="27432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anose="02040602050305030304" pitchFamily="18" charset="0"/>
                <a:hlinkClick r:id="rId4" action="ppaction://program"/>
              </a:rPr>
              <a:t>TestCircleRectangle</a:t>
            </a:r>
            <a:endParaRPr lang="en-US" altLang="en-US">
              <a:solidFill>
                <a:schemeClr val="accent1"/>
              </a:solidFill>
            </a:endParaRPr>
          </a:p>
        </p:txBody>
      </p:sp>
      <p:sp>
        <p:nvSpPr>
          <p:cNvPr id="307212" name="AutoShape 12">
            <a:hlinkClick r:id="rId5" action="ppaction://program" highlightClick="1"/>
          </p:cNvPr>
          <p:cNvSpPr>
            <a:spLocks noChangeArrowheads="1"/>
          </p:cNvSpPr>
          <p:nvPr/>
        </p:nvSpPr>
        <p:spPr bwMode="auto">
          <a:xfrm>
            <a:off x="8304212" y="5638800"/>
            <a:ext cx="18288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
        <p:nvSpPr>
          <p:cNvPr id="307214" name="Rectangle 14"/>
          <p:cNvSpPr>
            <a:spLocks noChangeArrowheads="1"/>
          </p:cNvSpPr>
          <p:nvPr/>
        </p:nvSpPr>
        <p:spPr bwMode="auto">
          <a:xfrm>
            <a:off x="1522413" y="9392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7213" name="Object 13"/>
          <p:cNvGraphicFramePr>
            <a:graphicFrameLocks noChangeAspect="1"/>
          </p:cNvGraphicFramePr>
          <p:nvPr>
            <p:extLst>
              <p:ext uri="{D42A27DB-BD31-4B8C-83A1-F6EECF244321}">
                <p14:modId xmlns:p14="http://schemas.microsoft.com/office/powerpoint/2010/main" val="1597207124"/>
              </p:ext>
            </p:extLst>
          </p:nvPr>
        </p:nvGraphicFramePr>
        <p:xfrm>
          <a:off x="1751013" y="838200"/>
          <a:ext cx="5446713" cy="5562600"/>
        </p:xfrm>
        <a:graphic>
          <a:graphicData uri="http://schemas.openxmlformats.org/presentationml/2006/ole">
            <mc:AlternateContent xmlns:mc="http://schemas.openxmlformats.org/markup-compatibility/2006">
              <mc:Choice xmlns:v="urn:schemas-microsoft-com:vml" Requires="v">
                <p:oleObj spid="_x0000_s1026" name="Picture" r:id="rId6" imgW="4526280" imgH="4608576" progId="Word.Picture.8">
                  <p:embed/>
                </p:oleObj>
              </mc:Choice>
              <mc:Fallback>
                <p:oleObj name="Picture" r:id="rId6" imgW="4526280" imgH="4608576" progId="Word.Picture.8">
                  <p:embed/>
                  <p:pic>
                    <p:nvPicPr>
                      <p:cNvPr id="307213"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1013" y="838200"/>
                        <a:ext cx="5446713" cy="5562600"/>
                      </a:xfrm>
                      <a:prstGeom prst="rect">
                        <a:avLst/>
                      </a:prstGeom>
                      <a:solidFill>
                        <a:schemeClr val="bg1"/>
                      </a:solidFill>
                    </p:spPr>
                  </p:pic>
                </p:oleObj>
              </mc:Fallback>
            </mc:AlternateContent>
          </a:graphicData>
        </a:graphic>
      </p:graphicFrame>
      <p:sp>
        <p:nvSpPr>
          <p:cNvPr id="307209" name="AutoShape 9">
            <a:hlinkClick r:id="" action="ppaction://noaction" highlightClick="1"/>
          </p:cNvPr>
          <p:cNvSpPr>
            <a:spLocks noChangeArrowheads="1"/>
          </p:cNvSpPr>
          <p:nvPr/>
        </p:nvSpPr>
        <p:spPr bwMode="auto">
          <a:xfrm>
            <a:off x="6399212" y="2895600"/>
            <a:ext cx="4114800" cy="4572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sz="2000">
                <a:solidFill>
                  <a:schemeClr val="accent1"/>
                </a:solidFill>
                <a:latin typeface="Book Antiqua" panose="02040602050305030304" pitchFamily="18" charset="0"/>
                <a:hlinkClick r:id="rId8" action="ppaction://program"/>
              </a:rPr>
              <a:t>CircleFromSimpleGeometricObject</a:t>
            </a:r>
            <a:endParaRPr lang="en-US" altLang="en-US" sz="2000">
              <a:solidFill>
                <a:schemeClr val="accent1"/>
              </a:solidFill>
            </a:endParaRPr>
          </a:p>
        </p:txBody>
      </p:sp>
      <p:sp>
        <p:nvSpPr>
          <p:cNvPr id="307210" name="AutoShape 10">
            <a:hlinkClick r:id="" action="ppaction://noaction" highlightClick="1"/>
          </p:cNvPr>
          <p:cNvSpPr>
            <a:spLocks noChangeArrowheads="1"/>
          </p:cNvSpPr>
          <p:nvPr/>
        </p:nvSpPr>
        <p:spPr bwMode="auto">
          <a:xfrm>
            <a:off x="6399212" y="3505200"/>
            <a:ext cx="4114800" cy="4572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dirty="0" err="1">
                <a:solidFill>
                  <a:schemeClr val="accent1"/>
                </a:solidFill>
                <a:latin typeface="Book Antiqua" panose="02040602050305030304" pitchFamily="18" charset="0"/>
                <a:hlinkClick r:id="rId9" action="ppaction://program"/>
              </a:rPr>
              <a:t>RectangleFromSimpleGeometricObject</a:t>
            </a:r>
            <a:endParaRPr lang="en-US" altLang="en-US" dirty="0">
              <a:solidFill>
                <a:schemeClr val="accent1"/>
              </a:solidFill>
            </a:endParaRPr>
          </a:p>
        </p:txBody>
      </p:sp>
      <p:sp>
        <p:nvSpPr>
          <p:cNvPr id="307215" name="AutoShape 15">
            <a:hlinkClick r:id="rId10" highlightClick="1"/>
          </p:cNvPr>
          <p:cNvSpPr>
            <a:spLocks noChangeArrowheads="1"/>
          </p:cNvSpPr>
          <p:nvPr/>
        </p:nvSpPr>
        <p:spPr bwMode="auto">
          <a:xfrm>
            <a:off x="6018213" y="33528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6" name="AutoShape 16">
            <a:hlinkClick r:id="rId11" highlightClick="1"/>
          </p:cNvPr>
          <p:cNvSpPr>
            <a:spLocks noChangeArrowheads="1"/>
          </p:cNvSpPr>
          <p:nvPr/>
        </p:nvSpPr>
        <p:spPr bwMode="auto">
          <a:xfrm>
            <a:off x="6094413" y="25146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7" name="AutoShape 17">
            <a:hlinkClick r:id="rId12" highlightClick="1"/>
          </p:cNvPr>
          <p:cNvSpPr>
            <a:spLocks noChangeArrowheads="1"/>
          </p:cNvSpPr>
          <p:nvPr/>
        </p:nvSpPr>
        <p:spPr bwMode="auto">
          <a:xfrm>
            <a:off x="7161213" y="19812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8" name="AutoShape 18">
            <a:hlinkClick r:id="rId13" highlightClick="1"/>
          </p:cNvPr>
          <p:cNvSpPr>
            <a:spLocks noChangeArrowheads="1"/>
          </p:cNvSpPr>
          <p:nvPr/>
        </p:nvSpPr>
        <p:spPr bwMode="auto">
          <a:xfrm>
            <a:off x="7161213" y="48768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72480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F69C6518-276D-42F1-96D8-7C92268A8D14}" type="slidenum">
              <a:rPr lang="en-US" altLang="en-US"/>
              <a:pPr/>
              <a:t>40</a:t>
            </a:fld>
            <a:endParaRPr lang="en-US" altLang="en-US"/>
          </a:p>
        </p:txBody>
      </p:sp>
      <p:sp>
        <p:nvSpPr>
          <p:cNvPr id="345090" name="Rectangle 2"/>
          <p:cNvSpPr>
            <a:spLocks noGrp="1" noChangeArrowheads="1"/>
          </p:cNvSpPr>
          <p:nvPr>
            <p:ph type="title"/>
          </p:nvPr>
        </p:nvSpPr>
        <p:spPr>
          <a:xfrm>
            <a:off x="2208212" y="152400"/>
            <a:ext cx="7772400" cy="762000"/>
          </a:xfrm>
          <a:noFill/>
          <a:ln/>
        </p:spPr>
        <p:txBody>
          <a:bodyPr/>
          <a:lstStyle/>
          <a:p>
            <a:r>
              <a:rPr lang="en-US" altLang="en-US"/>
              <a:t>The </a:t>
            </a:r>
            <a:r>
              <a:rPr lang="en-US" altLang="en-US" u="sng"/>
              <a:t>ArrayList</a:t>
            </a:r>
            <a:r>
              <a:rPr lang="en-US" altLang="en-US"/>
              <a:t> Class</a:t>
            </a:r>
          </a:p>
        </p:txBody>
      </p:sp>
      <p:sp>
        <p:nvSpPr>
          <p:cNvPr id="345091" name="Rectangle 3"/>
          <p:cNvSpPr>
            <a:spLocks noGrp="1" noChangeArrowheads="1"/>
          </p:cNvSpPr>
          <p:nvPr>
            <p:ph type="body" idx="1"/>
          </p:nvPr>
        </p:nvSpPr>
        <p:spPr>
          <a:xfrm>
            <a:off x="1751012" y="990600"/>
            <a:ext cx="8610600" cy="1219200"/>
          </a:xfrm>
          <a:noFill/>
          <a:ln/>
        </p:spPr>
        <p:txBody>
          <a:bodyPr>
            <a:normAutofit lnSpcReduction="10000"/>
          </a:bodyPr>
          <a:lstStyle/>
          <a:p>
            <a:pPr marL="0" indent="0">
              <a:lnSpc>
                <a:spcPct val="80000"/>
              </a:lnSpc>
              <a:spcAft>
                <a:spcPts val="1200"/>
              </a:spcAft>
              <a:buNone/>
            </a:pPr>
            <a:r>
              <a:rPr lang="en-US" altLang="en-US"/>
              <a:t>You can create an array to store objects. But the array’s size is fixed once the array is created. Java provides the </a:t>
            </a:r>
            <a:r>
              <a:rPr lang="en-US" altLang="en-US" u="sng"/>
              <a:t>ArrayList</a:t>
            </a:r>
            <a:r>
              <a:rPr lang="en-US" altLang="en-US"/>
              <a:t> class that can be used to store an unlimited number of objects. </a:t>
            </a:r>
          </a:p>
        </p:txBody>
      </p:sp>
      <p:sp>
        <p:nvSpPr>
          <p:cNvPr id="345093" name="Rectangle 5"/>
          <p:cNvSpPr>
            <a:spLocks noChangeArrowheads="1"/>
          </p:cNvSpPr>
          <p:nvPr/>
        </p:nvSpPr>
        <p:spPr bwMode="auto">
          <a:xfrm>
            <a:off x="3165475" y="30622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45095" name="Rectangle 7"/>
          <p:cNvSpPr>
            <a:spLocks noChangeArrowheads="1"/>
          </p:cNvSpPr>
          <p:nvPr/>
        </p:nvSpPr>
        <p:spPr bwMode="auto">
          <a:xfrm>
            <a:off x="1522413" y="2077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5097" name="Rectangle 9"/>
          <p:cNvSpPr>
            <a:spLocks noChangeArrowheads="1"/>
          </p:cNvSpPr>
          <p:nvPr/>
        </p:nvSpPr>
        <p:spPr bwMode="auto">
          <a:xfrm>
            <a:off x="1522413" y="2029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45096" name="Object 8"/>
          <p:cNvGraphicFramePr>
            <a:graphicFrameLocks noChangeAspect="1"/>
          </p:cNvGraphicFramePr>
          <p:nvPr>
            <p:extLst>
              <p:ext uri="{D42A27DB-BD31-4B8C-83A1-F6EECF244321}">
                <p14:modId xmlns:p14="http://schemas.microsoft.com/office/powerpoint/2010/main" val="1148181846"/>
              </p:ext>
            </p:extLst>
          </p:nvPr>
        </p:nvGraphicFramePr>
        <p:xfrm>
          <a:off x="2436812" y="2209801"/>
          <a:ext cx="7391400" cy="4206875"/>
        </p:xfrm>
        <a:graphic>
          <a:graphicData uri="http://schemas.openxmlformats.org/presentationml/2006/ole">
            <mc:AlternateContent xmlns:mc="http://schemas.openxmlformats.org/markup-compatibility/2006">
              <mc:Choice xmlns:v="urn:schemas-microsoft-com:vml" Requires="v">
                <p:oleObj spid="_x0000_s6146" name="Picture" r:id="rId3" imgW="4267200" imgH="2425700" progId="Word.Picture.8">
                  <p:embed/>
                </p:oleObj>
              </mc:Choice>
              <mc:Fallback>
                <p:oleObj name="Picture" r:id="rId3" imgW="4267200" imgH="2425700" progId="Word.Picture.8">
                  <p:embed/>
                  <p:pic>
                    <p:nvPicPr>
                      <p:cNvPr id="34509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812" y="2209801"/>
                        <a:ext cx="7391400" cy="42068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559257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8060C400-B978-4E2A-A1D9-CD79CECCEDC6}" type="slidenum">
              <a:rPr lang="en-US" altLang="en-US"/>
              <a:pPr/>
              <a:t>41</a:t>
            </a:fld>
            <a:endParaRPr lang="en-US" altLang="en-US"/>
          </a:p>
        </p:txBody>
      </p:sp>
      <p:sp>
        <p:nvSpPr>
          <p:cNvPr id="363522" name="Rectangle 2"/>
          <p:cNvSpPr>
            <a:spLocks noGrp="1" noChangeArrowheads="1"/>
          </p:cNvSpPr>
          <p:nvPr>
            <p:ph type="title"/>
          </p:nvPr>
        </p:nvSpPr>
        <p:spPr>
          <a:xfrm>
            <a:off x="2208212" y="152400"/>
            <a:ext cx="7772400" cy="762000"/>
          </a:xfrm>
          <a:noFill/>
          <a:ln/>
        </p:spPr>
        <p:txBody>
          <a:bodyPr/>
          <a:lstStyle/>
          <a:p>
            <a:r>
              <a:rPr lang="en-US" altLang="en-US"/>
              <a:t>Generic Type </a:t>
            </a:r>
          </a:p>
        </p:txBody>
      </p:sp>
      <p:sp>
        <p:nvSpPr>
          <p:cNvPr id="363523" name="Rectangle 3"/>
          <p:cNvSpPr>
            <a:spLocks noGrp="1" noChangeArrowheads="1"/>
          </p:cNvSpPr>
          <p:nvPr>
            <p:ph type="body" idx="1"/>
          </p:nvPr>
        </p:nvSpPr>
        <p:spPr>
          <a:xfrm>
            <a:off x="1674812" y="990600"/>
            <a:ext cx="8839200" cy="2971800"/>
          </a:xfrm>
          <a:noFill/>
          <a:ln/>
        </p:spPr>
        <p:txBody>
          <a:bodyPr/>
          <a:lstStyle/>
          <a:p>
            <a:pPr marL="0" indent="0">
              <a:spcBef>
                <a:spcPct val="40000"/>
              </a:spcBef>
              <a:spcAft>
                <a:spcPts val="1200"/>
              </a:spcAft>
              <a:buNone/>
            </a:pPr>
            <a:r>
              <a:rPr lang="en-US" altLang="en-US"/>
              <a:t>ArrayList is known as a generic class with a generic type E. You can specify a concrete type to replace E when creating an ArrayList. For example, the following statement creates an ArrayList and assigns its reference to variable cities. This ArrayList object can be used to store strings.</a:t>
            </a:r>
          </a:p>
        </p:txBody>
      </p:sp>
      <p:sp>
        <p:nvSpPr>
          <p:cNvPr id="363524" name="Rectangle 4"/>
          <p:cNvSpPr>
            <a:spLocks noChangeArrowheads="1"/>
          </p:cNvSpPr>
          <p:nvPr/>
        </p:nvSpPr>
        <p:spPr bwMode="auto">
          <a:xfrm>
            <a:off x="3165475" y="30622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3525" name="Rectangle 5"/>
          <p:cNvSpPr>
            <a:spLocks noChangeArrowheads="1"/>
          </p:cNvSpPr>
          <p:nvPr/>
        </p:nvSpPr>
        <p:spPr bwMode="auto">
          <a:xfrm>
            <a:off x="1522413" y="2077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3527" name="AutoShape 7">
            <a:hlinkClick r:id="" action="ppaction://noaction" highlightClick="1"/>
          </p:cNvPr>
          <p:cNvSpPr>
            <a:spLocks noChangeArrowheads="1"/>
          </p:cNvSpPr>
          <p:nvPr/>
        </p:nvSpPr>
        <p:spPr bwMode="auto">
          <a:xfrm>
            <a:off x="2970212" y="5715000"/>
            <a:ext cx="37338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anose="02040602050305030304" pitchFamily="18" charset="0"/>
                <a:hlinkClick r:id="rId2" action="ppaction://program"/>
              </a:rPr>
              <a:t>TestArrayList</a:t>
            </a:r>
            <a:endParaRPr lang="en-US" altLang="en-US">
              <a:solidFill>
                <a:schemeClr val="accent1"/>
              </a:solidFill>
            </a:endParaRPr>
          </a:p>
        </p:txBody>
      </p:sp>
      <p:sp>
        <p:nvSpPr>
          <p:cNvPr id="363528" name="AutoShape 8">
            <a:hlinkClick r:id="rId3" action="ppaction://program" highlightClick="1"/>
          </p:cNvPr>
          <p:cNvSpPr>
            <a:spLocks noChangeArrowheads="1"/>
          </p:cNvSpPr>
          <p:nvPr/>
        </p:nvSpPr>
        <p:spPr bwMode="auto">
          <a:xfrm>
            <a:off x="7085012" y="5715000"/>
            <a:ext cx="3276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
        <p:nvSpPr>
          <p:cNvPr id="363529" name="Rectangle 9"/>
          <p:cNvSpPr>
            <a:spLocks noChangeArrowheads="1"/>
          </p:cNvSpPr>
          <p:nvPr/>
        </p:nvSpPr>
        <p:spPr bwMode="auto">
          <a:xfrm>
            <a:off x="1674812" y="4191000"/>
            <a:ext cx="8839200" cy="685800"/>
          </a:xfrm>
          <a:prstGeom prst="rect">
            <a:avLst/>
          </a:prstGeom>
          <a:solidFill>
            <a:schemeClr val="bg1"/>
          </a:solid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None/>
            </a:pPr>
            <a:r>
              <a:rPr lang="en-US" altLang="en-US" dirty="0" err="1">
                <a:solidFill>
                  <a:sysClr val="windowText" lastClr="000000"/>
                </a:solidFill>
              </a:rPr>
              <a:t>ArrayList</a:t>
            </a:r>
            <a:r>
              <a:rPr lang="en-US" altLang="en-US" dirty="0">
                <a:solidFill>
                  <a:sysClr val="windowText" lastClr="000000"/>
                </a:solidFill>
              </a:rPr>
              <a:t>&lt;String&gt; cities = </a:t>
            </a:r>
            <a:r>
              <a:rPr lang="en-US" altLang="en-US" b="1" dirty="0">
                <a:solidFill>
                  <a:sysClr val="windowText" lastClr="000000"/>
                </a:solidFill>
              </a:rPr>
              <a:t>new</a:t>
            </a:r>
            <a:r>
              <a:rPr lang="en-US" altLang="en-US" dirty="0">
                <a:solidFill>
                  <a:sysClr val="windowText" lastClr="000000"/>
                </a:solidFill>
              </a:rPr>
              <a:t> </a:t>
            </a:r>
            <a:r>
              <a:rPr lang="en-US" altLang="en-US" dirty="0" err="1">
                <a:solidFill>
                  <a:sysClr val="windowText" lastClr="000000"/>
                </a:solidFill>
              </a:rPr>
              <a:t>ArrayList</a:t>
            </a:r>
            <a:r>
              <a:rPr lang="en-US" altLang="en-US" dirty="0">
                <a:solidFill>
                  <a:sysClr val="windowText" lastClr="000000"/>
                </a:solidFill>
              </a:rPr>
              <a:t>&lt;String&gt;();</a:t>
            </a:r>
          </a:p>
        </p:txBody>
      </p:sp>
      <p:sp>
        <p:nvSpPr>
          <p:cNvPr id="363530" name="AutoShape 10">
            <a:hlinkClick r:id="rId4" highlightClick="1"/>
          </p:cNvPr>
          <p:cNvSpPr>
            <a:spLocks noChangeArrowheads="1"/>
          </p:cNvSpPr>
          <p:nvPr/>
        </p:nvSpPr>
        <p:spPr bwMode="auto">
          <a:xfrm>
            <a:off x="2436813" y="57150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78690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A9D1B936-BDA4-4AA3-9774-5A92843F6955}" type="slidenum">
              <a:rPr lang="en-US" altLang="en-US"/>
              <a:pPr/>
              <a:t>42</a:t>
            </a:fld>
            <a:endParaRPr lang="en-US" altLang="en-US"/>
          </a:p>
        </p:txBody>
      </p:sp>
      <p:sp>
        <p:nvSpPr>
          <p:cNvPr id="391170" name="Rectangle 2"/>
          <p:cNvSpPr>
            <a:spLocks noGrp="1" noChangeArrowheads="1"/>
          </p:cNvSpPr>
          <p:nvPr>
            <p:ph type="title"/>
          </p:nvPr>
        </p:nvSpPr>
        <p:spPr>
          <a:xfrm>
            <a:off x="1827212" y="457200"/>
            <a:ext cx="8610600" cy="685800"/>
          </a:xfrm>
          <a:noFill/>
          <a:ln/>
        </p:spPr>
        <p:txBody>
          <a:bodyPr>
            <a:normAutofit fontScale="90000"/>
          </a:bodyPr>
          <a:lstStyle/>
          <a:p>
            <a:r>
              <a:rPr lang="en-US" altLang="en-US"/>
              <a:t>Differences and Similarities between Arrays and ArrayList</a:t>
            </a:r>
          </a:p>
        </p:txBody>
      </p:sp>
      <p:sp>
        <p:nvSpPr>
          <p:cNvPr id="391172" name="Rectangle 4"/>
          <p:cNvSpPr>
            <a:spLocks noChangeArrowheads="1"/>
          </p:cNvSpPr>
          <p:nvPr/>
        </p:nvSpPr>
        <p:spPr bwMode="auto">
          <a:xfrm>
            <a:off x="3165475" y="30622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91173" name="Rectangle 5"/>
          <p:cNvSpPr>
            <a:spLocks noChangeArrowheads="1"/>
          </p:cNvSpPr>
          <p:nvPr/>
        </p:nvSpPr>
        <p:spPr bwMode="auto">
          <a:xfrm>
            <a:off x="1522413" y="2077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1174" name="Rectangle 6"/>
          <p:cNvSpPr>
            <a:spLocks noChangeArrowheads="1"/>
          </p:cNvSpPr>
          <p:nvPr/>
        </p:nvSpPr>
        <p:spPr bwMode="auto">
          <a:xfrm>
            <a:off x="1522413" y="2453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1178" name="Rectangle 10"/>
          <p:cNvSpPr>
            <a:spLocks noChangeArrowheads="1"/>
          </p:cNvSpPr>
          <p:nvPr/>
        </p:nvSpPr>
        <p:spPr bwMode="auto">
          <a:xfrm>
            <a:off x="1522413" y="2453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1180" name="Rectangle 12"/>
          <p:cNvSpPr>
            <a:spLocks noChangeArrowheads="1"/>
          </p:cNvSpPr>
          <p:nvPr/>
        </p:nvSpPr>
        <p:spPr bwMode="auto">
          <a:xfrm>
            <a:off x="1522413" y="2263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91179" name="Object 11"/>
          <p:cNvGraphicFramePr>
            <a:graphicFrameLocks noChangeAspect="1"/>
          </p:cNvGraphicFramePr>
          <p:nvPr>
            <p:extLst>
              <p:ext uri="{D42A27DB-BD31-4B8C-83A1-F6EECF244321}">
                <p14:modId xmlns:p14="http://schemas.microsoft.com/office/powerpoint/2010/main" val="2825169299"/>
              </p:ext>
            </p:extLst>
          </p:nvPr>
        </p:nvGraphicFramePr>
        <p:xfrm>
          <a:off x="1674812" y="1676401"/>
          <a:ext cx="8915400" cy="3128963"/>
        </p:xfrm>
        <a:graphic>
          <a:graphicData uri="http://schemas.openxmlformats.org/presentationml/2006/ole">
            <mc:AlternateContent xmlns:mc="http://schemas.openxmlformats.org/markup-compatibility/2006">
              <mc:Choice xmlns:v="urn:schemas-microsoft-com:vml" Requires="v">
                <p:oleObj spid="_x0000_s7170" name="Picture" r:id="rId3" imgW="5600700" imgH="1968500" progId="Word.Picture.8">
                  <p:embed/>
                </p:oleObj>
              </mc:Choice>
              <mc:Fallback>
                <p:oleObj name="Picture" r:id="rId3" imgW="5600700" imgH="1968500" progId="Word.Picture.8">
                  <p:embed/>
                  <p:pic>
                    <p:nvPicPr>
                      <p:cNvPr id="391179"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1676401"/>
                        <a:ext cx="8915400" cy="3128963"/>
                      </a:xfrm>
                      <a:prstGeom prst="rect">
                        <a:avLst/>
                      </a:prstGeom>
                      <a:solidFill>
                        <a:schemeClr val="bg1"/>
                      </a:solidFill>
                    </p:spPr>
                  </p:pic>
                </p:oleObj>
              </mc:Fallback>
            </mc:AlternateContent>
          </a:graphicData>
        </a:graphic>
      </p:graphicFrame>
      <p:sp>
        <p:nvSpPr>
          <p:cNvPr id="391181" name="Rectangle 13"/>
          <p:cNvSpPr>
            <a:spLocks noChangeArrowheads="1"/>
          </p:cNvSpPr>
          <p:nvPr/>
        </p:nvSpPr>
        <p:spPr bwMode="auto">
          <a:xfrm>
            <a:off x="6002047" y="-384720"/>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2286000" algn="l"/>
                <a:tab pos="3943350" algn="l"/>
              </a:tabLst>
              <a:defRPr sz="4400">
                <a:solidFill>
                  <a:schemeClr val="tx2"/>
                </a:solidFill>
                <a:latin typeface="Times New Roman" panose="02020603050405020304" pitchFamily="18" charset="0"/>
              </a:defRPr>
            </a:lvl1pPr>
            <a:lvl2pPr algn="ctr">
              <a:tabLst>
                <a:tab pos="2286000" algn="l"/>
                <a:tab pos="3943350" algn="l"/>
              </a:tabLst>
              <a:defRPr sz="4400">
                <a:solidFill>
                  <a:schemeClr val="tx2"/>
                </a:solidFill>
                <a:latin typeface="Times New Roman" panose="02020603050405020304" pitchFamily="18" charset="0"/>
              </a:defRPr>
            </a:lvl2pPr>
            <a:lvl3pPr algn="ctr">
              <a:tabLst>
                <a:tab pos="2286000" algn="l"/>
                <a:tab pos="3943350" algn="l"/>
              </a:tabLst>
              <a:defRPr sz="4400">
                <a:solidFill>
                  <a:schemeClr val="tx2"/>
                </a:solidFill>
                <a:latin typeface="Times New Roman" panose="02020603050405020304" pitchFamily="18" charset="0"/>
              </a:defRPr>
            </a:lvl3pPr>
            <a:lvl4pPr algn="ctr">
              <a:tabLst>
                <a:tab pos="2286000" algn="l"/>
                <a:tab pos="3943350" algn="l"/>
              </a:tabLst>
              <a:defRPr sz="4400">
                <a:solidFill>
                  <a:schemeClr val="tx2"/>
                </a:solidFill>
                <a:latin typeface="Times New Roman" panose="02020603050405020304" pitchFamily="18" charset="0"/>
              </a:defRPr>
            </a:lvl4pPr>
            <a:lvl5pPr algn="ctr">
              <a:tabLst>
                <a:tab pos="2286000" algn="l"/>
                <a:tab pos="3943350" algn="l"/>
              </a:tabLst>
              <a:defRPr sz="4400">
                <a:solidFill>
                  <a:schemeClr val="tx2"/>
                </a:solidFill>
                <a:latin typeface="Times New Roman" panose="02020603050405020304" pitchFamily="18" charset="0"/>
              </a:defRPr>
            </a:lvl5pPr>
            <a:lvl6pPr marL="4572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6pPr>
            <a:lvl7pPr marL="9144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7pPr>
            <a:lvl8pPr marL="13716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8pPr>
            <a:lvl9pPr marL="18288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9pPr>
          </a:lstStyle>
          <a:p>
            <a:endParaRPr lang="en-US" altLang="en-US"/>
          </a:p>
        </p:txBody>
      </p:sp>
      <p:sp>
        <p:nvSpPr>
          <p:cNvPr id="391182" name="Rectangle 14"/>
          <p:cNvSpPr>
            <a:spLocks noChangeArrowheads="1"/>
          </p:cNvSpPr>
          <p:nvPr/>
        </p:nvSpPr>
        <p:spPr bwMode="auto">
          <a:xfrm>
            <a:off x="6002047" y="-384720"/>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2286000" algn="l"/>
                <a:tab pos="3943350" algn="l"/>
              </a:tabLst>
              <a:defRPr sz="4400">
                <a:solidFill>
                  <a:schemeClr val="tx2"/>
                </a:solidFill>
                <a:latin typeface="Times New Roman" panose="02020603050405020304" pitchFamily="18" charset="0"/>
              </a:defRPr>
            </a:lvl1pPr>
            <a:lvl2pPr algn="ctr">
              <a:tabLst>
                <a:tab pos="2286000" algn="l"/>
                <a:tab pos="3943350" algn="l"/>
              </a:tabLst>
              <a:defRPr sz="4400">
                <a:solidFill>
                  <a:schemeClr val="tx2"/>
                </a:solidFill>
                <a:latin typeface="Times New Roman" panose="02020603050405020304" pitchFamily="18" charset="0"/>
              </a:defRPr>
            </a:lvl2pPr>
            <a:lvl3pPr algn="ctr">
              <a:tabLst>
                <a:tab pos="2286000" algn="l"/>
                <a:tab pos="3943350" algn="l"/>
              </a:tabLst>
              <a:defRPr sz="4400">
                <a:solidFill>
                  <a:schemeClr val="tx2"/>
                </a:solidFill>
                <a:latin typeface="Times New Roman" panose="02020603050405020304" pitchFamily="18" charset="0"/>
              </a:defRPr>
            </a:lvl3pPr>
            <a:lvl4pPr algn="ctr">
              <a:tabLst>
                <a:tab pos="2286000" algn="l"/>
                <a:tab pos="3943350" algn="l"/>
              </a:tabLst>
              <a:defRPr sz="4400">
                <a:solidFill>
                  <a:schemeClr val="tx2"/>
                </a:solidFill>
                <a:latin typeface="Times New Roman" panose="02020603050405020304" pitchFamily="18" charset="0"/>
              </a:defRPr>
            </a:lvl4pPr>
            <a:lvl5pPr algn="ctr">
              <a:tabLst>
                <a:tab pos="2286000" algn="l"/>
                <a:tab pos="3943350" algn="l"/>
              </a:tabLst>
              <a:defRPr sz="4400">
                <a:solidFill>
                  <a:schemeClr val="tx2"/>
                </a:solidFill>
                <a:latin typeface="Times New Roman" panose="02020603050405020304" pitchFamily="18" charset="0"/>
              </a:defRPr>
            </a:lvl5pPr>
            <a:lvl6pPr marL="4572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6pPr>
            <a:lvl7pPr marL="9144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7pPr>
            <a:lvl8pPr marL="13716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8pPr>
            <a:lvl9pPr marL="18288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9pPr>
          </a:lstStyle>
          <a:p>
            <a:endParaRPr lang="en-US" altLang="en-US"/>
          </a:p>
        </p:txBody>
      </p:sp>
      <p:sp>
        <p:nvSpPr>
          <p:cNvPr id="391183" name="Rectangle 15"/>
          <p:cNvSpPr>
            <a:spLocks noChangeArrowheads="1"/>
          </p:cNvSpPr>
          <p:nvPr/>
        </p:nvSpPr>
        <p:spPr bwMode="auto">
          <a:xfrm>
            <a:off x="6002047" y="-384720"/>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2286000" algn="l"/>
                <a:tab pos="3943350" algn="l"/>
              </a:tabLst>
              <a:defRPr sz="4400">
                <a:solidFill>
                  <a:schemeClr val="tx2"/>
                </a:solidFill>
                <a:latin typeface="Times New Roman" panose="02020603050405020304" pitchFamily="18" charset="0"/>
              </a:defRPr>
            </a:lvl1pPr>
            <a:lvl2pPr algn="ctr">
              <a:tabLst>
                <a:tab pos="2286000" algn="l"/>
                <a:tab pos="3943350" algn="l"/>
              </a:tabLst>
              <a:defRPr sz="4400">
                <a:solidFill>
                  <a:schemeClr val="tx2"/>
                </a:solidFill>
                <a:latin typeface="Times New Roman" panose="02020603050405020304" pitchFamily="18" charset="0"/>
              </a:defRPr>
            </a:lvl2pPr>
            <a:lvl3pPr algn="ctr">
              <a:tabLst>
                <a:tab pos="2286000" algn="l"/>
                <a:tab pos="3943350" algn="l"/>
              </a:tabLst>
              <a:defRPr sz="4400">
                <a:solidFill>
                  <a:schemeClr val="tx2"/>
                </a:solidFill>
                <a:latin typeface="Times New Roman" panose="02020603050405020304" pitchFamily="18" charset="0"/>
              </a:defRPr>
            </a:lvl3pPr>
            <a:lvl4pPr algn="ctr">
              <a:tabLst>
                <a:tab pos="2286000" algn="l"/>
                <a:tab pos="3943350" algn="l"/>
              </a:tabLst>
              <a:defRPr sz="4400">
                <a:solidFill>
                  <a:schemeClr val="tx2"/>
                </a:solidFill>
                <a:latin typeface="Times New Roman" panose="02020603050405020304" pitchFamily="18" charset="0"/>
              </a:defRPr>
            </a:lvl4pPr>
            <a:lvl5pPr algn="ctr">
              <a:tabLst>
                <a:tab pos="2286000" algn="l"/>
                <a:tab pos="3943350" algn="l"/>
              </a:tabLst>
              <a:defRPr sz="4400">
                <a:solidFill>
                  <a:schemeClr val="tx2"/>
                </a:solidFill>
                <a:latin typeface="Times New Roman" panose="02020603050405020304" pitchFamily="18" charset="0"/>
              </a:defRPr>
            </a:lvl5pPr>
            <a:lvl6pPr marL="4572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6pPr>
            <a:lvl7pPr marL="9144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7pPr>
            <a:lvl8pPr marL="13716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8pPr>
            <a:lvl9pPr marL="1828800" algn="ctr" eaLnBrk="0" fontAlgn="base" hangingPunct="0">
              <a:spcBef>
                <a:spcPct val="0"/>
              </a:spcBef>
              <a:spcAft>
                <a:spcPct val="0"/>
              </a:spcAft>
              <a:tabLst>
                <a:tab pos="2286000" algn="l"/>
                <a:tab pos="3943350" algn="l"/>
              </a:tabLst>
              <a:defRPr sz="4400">
                <a:solidFill>
                  <a:schemeClr val="tx2"/>
                </a:solidFill>
                <a:latin typeface="Times New Roman" panose="02020603050405020304" pitchFamily="18" charset="0"/>
              </a:defRPr>
            </a:lvl9pPr>
          </a:lstStyle>
          <a:p>
            <a:endParaRPr lang="en-US" altLang="en-US"/>
          </a:p>
        </p:txBody>
      </p:sp>
      <p:sp>
        <p:nvSpPr>
          <p:cNvPr id="391185" name="AutoShape 17">
            <a:hlinkClick r:id="" action="ppaction://noaction" highlightClick="1"/>
          </p:cNvPr>
          <p:cNvSpPr>
            <a:spLocks noChangeArrowheads="1"/>
          </p:cNvSpPr>
          <p:nvPr/>
        </p:nvSpPr>
        <p:spPr bwMode="auto">
          <a:xfrm>
            <a:off x="2970212" y="5715000"/>
            <a:ext cx="37338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anose="02040602050305030304" pitchFamily="18" charset="0"/>
                <a:hlinkClick r:id="rId5" action="ppaction://program"/>
              </a:rPr>
              <a:t>DistinctNumbers</a:t>
            </a:r>
            <a:endParaRPr lang="en-US" altLang="en-US">
              <a:solidFill>
                <a:schemeClr val="accent1"/>
              </a:solidFill>
            </a:endParaRPr>
          </a:p>
        </p:txBody>
      </p:sp>
      <p:sp>
        <p:nvSpPr>
          <p:cNvPr id="391186" name="AutoShape 18">
            <a:hlinkClick r:id="rId6" action="ppaction://program" highlightClick="1"/>
          </p:cNvPr>
          <p:cNvSpPr>
            <a:spLocks noChangeArrowheads="1"/>
          </p:cNvSpPr>
          <p:nvPr/>
        </p:nvSpPr>
        <p:spPr bwMode="auto">
          <a:xfrm>
            <a:off x="7085012" y="5715000"/>
            <a:ext cx="3276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
        <p:nvSpPr>
          <p:cNvPr id="391187" name="AutoShape 19">
            <a:hlinkClick r:id="rId7" highlightClick="1"/>
          </p:cNvPr>
          <p:cNvSpPr>
            <a:spLocks noChangeArrowheads="1"/>
          </p:cNvSpPr>
          <p:nvPr/>
        </p:nvSpPr>
        <p:spPr bwMode="auto">
          <a:xfrm>
            <a:off x="2436813" y="57150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2338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22ACE8DF-B58F-4B47-B98A-B576F0021322}" type="slidenum">
              <a:rPr lang="en-US" altLang="en-US"/>
              <a:pPr/>
              <a:t>43</a:t>
            </a:fld>
            <a:endParaRPr lang="en-US" altLang="en-US"/>
          </a:p>
        </p:txBody>
      </p:sp>
      <p:sp>
        <p:nvSpPr>
          <p:cNvPr id="394242" name="Rectangle 2"/>
          <p:cNvSpPr>
            <a:spLocks noGrp="1" noChangeArrowheads="1"/>
          </p:cNvSpPr>
          <p:nvPr>
            <p:ph type="title"/>
          </p:nvPr>
        </p:nvSpPr>
        <p:spPr>
          <a:xfrm>
            <a:off x="2208212" y="152400"/>
            <a:ext cx="7772400" cy="762000"/>
          </a:xfrm>
          <a:noFill/>
          <a:ln/>
        </p:spPr>
        <p:txBody>
          <a:bodyPr/>
          <a:lstStyle/>
          <a:p>
            <a:r>
              <a:rPr lang="en-US" altLang="en-US"/>
              <a:t>The </a:t>
            </a:r>
            <a:r>
              <a:rPr lang="en-US" altLang="en-US" u="sng"/>
              <a:t>MyStack</a:t>
            </a:r>
            <a:r>
              <a:rPr lang="en-US" altLang="en-US"/>
              <a:t> Classes </a:t>
            </a:r>
          </a:p>
        </p:txBody>
      </p:sp>
      <p:sp>
        <p:nvSpPr>
          <p:cNvPr id="394243" name="Rectangle 3"/>
          <p:cNvSpPr>
            <a:spLocks noGrp="1" noChangeArrowheads="1"/>
          </p:cNvSpPr>
          <p:nvPr>
            <p:ph type="body" idx="1"/>
          </p:nvPr>
        </p:nvSpPr>
        <p:spPr>
          <a:xfrm>
            <a:off x="1751012" y="1143000"/>
            <a:ext cx="8610600" cy="1219200"/>
          </a:xfrm>
          <a:noFill/>
          <a:ln/>
        </p:spPr>
        <p:txBody>
          <a:bodyPr/>
          <a:lstStyle/>
          <a:p>
            <a:pPr marL="0" indent="0">
              <a:lnSpc>
                <a:spcPct val="80000"/>
              </a:lnSpc>
              <a:spcAft>
                <a:spcPts val="1200"/>
              </a:spcAft>
              <a:buNone/>
            </a:pPr>
            <a:r>
              <a:rPr lang="en-US" altLang="en-US"/>
              <a:t>A stack to hold objects.</a:t>
            </a:r>
          </a:p>
        </p:txBody>
      </p:sp>
      <p:sp>
        <p:nvSpPr>
          <p:cNvPr id="394244" name="Rectangle 4"/>
          <p:cNvSpPr>
            <a:spLocks noChangeArrowheads="1"/>
          </p:cNvSpPr>
          <p:nvPr/>
        </p:nvSpPr>
        <p:spPr bwMode="auto">
          <a:xfrm>
            <a:off x="3165475" y="30622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94245" name="Rectangle 5"/>
          <p:cNvSpPr>
            <a:spLocks noChangeArrowheads="1"/>
          </p:cNvSpPr>
          <p:nvPr/>
        </p:nvSpPr>
        <p:spPr bwMode="auto">
          <a:xfrm>
            <a:off x="1522413" y="2077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4246" name="Rectangle 6"/>
          <p:cNvSpPr>
            <a:spLocks noChangeArrowheads="1"/>
          </p:cNvSpPr>
          <p:nvPr/>
        </p:nvSpPr>
        <p:spPr bwMode="auto">
          <a:xfrm>
            <a:off x="1522413" y="2453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4247" name="AutoShape 7">
            <a:hlinkClick r:id="" action="ppaction://noaction" highlightClick="1"/>
          </p:cNvPr>
          <p:cNvSpPr>
            <a:spLocks noChangeArrowheads="1"/>
          </p:cNvSpPr>
          <p:nvPr/>
        </p:nvSpPr>
        <p:spPr bwMode="auto">
          <a:xfrm>
            <a:off x="7085012" y="1676400"/>
            <a:ext cx="17526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anose="02040602050305030304" pitchFamily="18" charset="0"/>
                <a:hlinkClick r:id="rId3" action="ppaction://program"/>
              </a:rPr>
              <a:t>MyStack</a:t>
            </a:r>
            <a:endParaRPr lang="en-US" altLang="en-US">
              <a:solidFill>
                <a:schemeClr val="accent1"/>
              </a:solidFill>
            </a:endParaRPr>
          </a:p>
        </p:txBody>
      </p:sp>
      <p:sp>
        <p:nvSpPr>
          <p:cNvPr id="394248" name="Rectangle 8"/>
          <p:cNvSpPr>
            <a:spLocks noChangeArrowheads="1"/>
          </p:cNvSpPr>
          <p:nvPr/>
        </p:nvSpPr>
        <p:spPr bwMode="auto">
          <a:xfrm>
            <a:off x="1522413" y="2453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94249" name="Object 9"/>
          <p:cNvGraphicFramePr>
            <a:graphicFrameLocks noChangeAspect="1"/>
          </p:cNvGraphicFramePr>
          <p:nvPr>
            <p:extLst>
              <p:ext uri="{D42A27DB-BD31-4B8C-83A1-F6EECF244321}">
                <p14:modId xmlns:p14="http://schemas.microsoft.com/office/powerpoint/2010/main" val="1521535872"/>
              </p:ext>
            </p:extLst>
          </p:nvPr>
        </p:nvGraphicFramePr>
        <p:xfrm>
          <a:off x="1751012" y="2438400"/>
          <a:ext cx="8610600" cy="3722688"/>
        </p:xfrm>
        <a:graphic>
          <a:graphicData uri="http://schemas.openxmlformats.org/presentationml/2006/ole">
            <mc:AlternateContent xmlns:mc="http://schemas.openxmlformats.org/markup-compatibility/2006">
              <mc:Choice xmlns:v="urn:schemas-microsoft-com:vml" Requires="v">
                <p:oleObj spid="_x0000_s8194" name="Picture" r:id="rId4" imgW="3846786" imgH="1387366" progId="Word.Picture.8">
                  <p:embed/>
                </p:oleObj>
              </mc:Choice>
              <mc:Fallback>
                <p:oleObj name="Picture" r:id="rId4" imgW="3846786" imgH="1387366" progId="Word.Picture.8">
                  <p:embed/>
                  <p:pic>
                    <p:nvPicPr>
                      <p:cNvPr id="39424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012" y="2438400"/>
                        <a:ext cx="8610600" cy="3722688"/>
                      </a:xfrm>
                      <a:prstGeom prst="rect">
                        <a:avLst/>
                      </a:prstGeom>
                      <a:solidFill>
                        <a:schemeClr val="bg1"/>
                      </a:solidFill>
                    </p:spPr>
                  </p:pic>
                </p:oleObj>
              </mc:Fallback>
            </mc:AlternateContent>
          </a:graphicData>
        </a:graphic>
      </p:graphicFrame>
      <p:sp>
        <p:nvSpPr>
          <p:cNvPr id="394250" name="AutoShape 10">
            <a:hlinkClick r:id="rId6" highlightClick="1"/>
          </p:cNvPr>
          <p:cNvSpPr>
            <a:spLocks noChangeArrowheads="1"/>
          </p:cNvSpPr>
          <p:nvPr/>
        </p:nvSpPr>
        <p:spPr bwMode="auto">
          <a:xfrm>
            <a:off x="6475413" y="16764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37105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CDB8612-BF98-44AF-9503-2E06E381DD87}" type="slidenum">
              <a:rPr lang="en-US" altLang="en-US"/>
              <a:pPr/>
              <a:t>44</a:t>
            </a:fld>
            <a:endParaRPr lang="en-US" altLang="en-US"/>
          </a:p>
        </p:txBody>
      </p:sp>
      <p:sp>
        <p:nvSpPr>
          <p:cNvPr id="362498" name="Rectangle 2"/>
          <p:cNvSpPr>
            <a:spLocks noGrp="1" noChangeArrowheads="1"/>
          </p:cNvSpPr>
          <p:nvPr>
            <p:ph type="title"/>
          </p:nvPr>
        </p:nvSpPr>
        <p:spPr>
          <a:xfrm>
            <a:off x="2208212" y="0"/>
            <a:ext cx="7772400" cy="1428750"/>
          </a:xfrm>
          <a:noFill/>
          <a:ln/>
        </p:spPr>
        <p:txBody>
          <a:bodyPr/>
          <a:lstStyle/>
          <a:p>
            <a:r>
              <a:rPr lang="en-US" altLang="en-US"/>
              <a:t>The </a:t>
            </a:r>
            <a:r>
              <a:rPr lang="en-US" altLang="en-US" sz="4200">
                <a:latin typeface="Courier New" panose="02070309020205020404" pitchFamily="49" charset="0"/>
              </a:rPr>
              <a:t>protected</a:t>
            </a:r>
            <a:r>
              <a:rPr lang="en-US" altLang="en-US"/>
              <a:t> Modifier</a:t>
            </a:r>
          </a:p>
        </p:txBody>
      </p:sp>
      <p:sp>
        <p:nvSpPr>
          <p:cNvPr id="362499" name="Rectangle 3"/>
          <p:cNvSpPr>
            <a:spLocks noGrp="1" noChangeArrowheads="1"/>
          </p:cNvSpPr>
          <p:nvPr>
            <p:ph type="body" idx="1"/>
          </p:nvPr>
        </p:nvSpPr>
        <p:spPr>
          <a:xfrm>
            <a:off x="1903412" y="1295400"/>
            <a:ext cx="8305800" cy="3048000"/>
          </a:xfrm>
          <a:noFill/>
          <a:ln/>
        </p:spPr>
        <p:txBody>
          <a:bodyPr>
            <a:normAutofit fontScale="92500" lnSpcReduction="10000"/>
          </a:bodyPr>
          <a:lstStyle/>
          <a:p>
            <a:pPr>
              <a:spcAft>
                <a:spcPts val="1200"/>
              </a:spcAft>
            </a:pPr>
            <a:r>
              <a:rPr lang="en-US" altLang="en-US" sz="3000"/>
              <a:t>The </a:t>
            </a:r>
            <a:r>
              <a:rPr lang="en-US" altLang="en-US" sz="3000">
                <a:latin typeface="Courier New" panose="02070309020205020404" pitchFamily="49" charset="0"/>
              </a:rPr>
              <a:t>protected</a:t>
            </a:r>
            <a:r>
              <a:rPr lang="en-US" altLang="en-US" sz="3000"/>
              <a:t> modifier can be applied on data and methods in a class. A protected data or a protected method in a public class can be accessed by any class in the same package or its subclasses, even if the subclasses are in a different package.</a:t>
            </a:r>
            <a:r>
              <a:rPr lang="en-US" altLang="en-US">
                <a:latin typeface="Courier" charset="0"/>
              </a:rPr>
              <a:t> </a:t>
            </a:r>
          </a:p>
          <a:p>
            <a:pPr>
              <a:spcAft>
                <a:spcPts val="1200"/>
              </a:spcAft>
            </a:pPr>
            <a:r>
              <a:rPr lang="en-US" altLang="en-US"/>
              <a:t>private, default, protected, public</a:t>
            </a:r>
          </a:p>
        </p:txBody>
      </p:sp>
      <p:sp>
        <p:nvSpPr>
          <p:cNvPr id="362500" name="Rectangle 4"/>
          <p:cNvSpPr>
            <a:spLocks noChangeArrowheads="1"/>
          </p:cNvSpPr>
          <p:nvPr/>
        </p:nvSpPr>
        <p:spPr bwMode="auto">
          <a:xfrm>
            <a:off x="3165475" y="30622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62501" name="Object 5"/>
          <p:cNvGraphicFramePr>
            <a:graphicFrameLocks noChangeAspect="1"/>
          </p:cNvGraphicFramePr>
          <p:nvPr>
            <p:extLst>
              <p:ext uri="{D42A27DB-BD31-4B8C-83A1-F6EECF244321}">
                <p14:modId xmlns:p14="http://schemas.microsoft.com/office/powerpoint/2010/main" val="319706693"/>
              </p:ext>
            </p:extLst>
          </p:nvPr>
        </p:nvGraphicFramePr>
        <p:xfrm>
          <a:off x="2208212" y="4572001"/>
          <a:ext cx="7780338" cy="1173163"/>
        </p:xfrm>
        <a:graphic>
          <a:graphicData uri="http://schemas.openxmlformats.org/presentationml/2006/ole">
            <mc:AlternateContent xmlns:mc="http://schemas.openxmlformats.org/markup-compatibility/2006">
              <mc:Choice xmlns:v="urn:schemas-microsoft-com:vml" Requires="v">
                <p:oleObj spid="_x0000_s9218" name="Picture" r:id="rId3" imgW="4865400" imgH="736560" progId="Word.Picture.8">
                  <p:embed/>
                </p:oleObj>
              </mc:Choice>
              <mc:Fallback>
                <p:oleObj name="Picture" r:id="rId3" imgW="4865400" imgH="736560" progId="Word.Picture.8">
                  <p:embed/>
                  <p:pic>
                    <p:nvPicPr>
                      <p:cNvPr id="3625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2" y="4572001"/>
                        <a:ext cx="7780338" cy="117316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51221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A73FB43-8553-47C5-94DD-510F37F70462}" type="slidenum">
              <a:rPr lang="en-US" altLang="en-US"/>
              <a:pPr/>
              <a:t>45</a:t>
            </a:fld>
            <a:endParaRPr lang="en-US" altLang="en-US"/>
          </a:p>
        </p:txBody>
      </p:sp>
      <p:sp>
        <p:nvSpPr>
          <p:cNvPr id="359426" name="Rectangle 2"/>
          <p:cNvSpPr>
            <a:spLocks noGrp="1" noChangeArrowheads="1"/>
          </p:cNvSpPr>
          <p:nvPr>
            <p:ph type="title"/>
          </p:nvPr>
        </p:nvSpPr>
        <p:spPr>
          <a:xfrm>
            <a:off x="2208212" y="0"/>
            <a:ext cx="7772400" cy="1428750"/>
          </a:xfrm>
          <a:noFill/>
          <a:ln/>
        </p:spPr>
        <p:txBody>
          <a:bodyPr/>
          <a:lstStyle/>
          <a:p>
            <a:r>
              <a:rPr lang="en-US" altLang="en-US"/>
              <a:t>Accessibility Summary</a:t>
            </a:r>
          </a:p>
        </p:txBody>
      </p:sp>
      <p:sp>
        <p:nvSpPr>
          <p:cNvPr id="359428" name="Rectangle 4"/>
          <p:cNvSpPr>
            <a:spLocks noChangeArrowheads="1"/>
          </p:cNvSpPr>
          <p:nvPr/>
        </p:nvSpPr>
        <p:spPr bwMode="auto">
          <a:xfrm>
            <a:off x="3165475" y="30622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59432" name="Rectangle 8"/>
          <p:cNvSpPr>
            <a:spLocks noChangeArrowheads="1"/>
          </p:cNvSpPr>
          <p:nvPr/>
        </p:nvSpPr>
        <p:spPr bwMode="auto">
          <a:xfrm>
            <a:off x="3770312" y="24003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59431" name="Object 7"/>
          <p:cNvGraphicFramePr>
            <a:graphicFrameLocks noChangeAspect="1"/>
          </p:cNvGraphicFramePr>
          <p:nvPr>
            <p:extLst>
              <p:ext uri="{D42A27DB-BD31-4B8C-83A1-F6EECF244321}">
                <p14:modId xmlns:p14="http://schemas.microsoft.com/office/powerpoint/2010/main" val="3107955783"/>
              </p:ext>
            </p:extLst>
          </p:nvPr>
        </p:nvGraphicFramePr>
        <p:xfrm>
          <a:off x="1903412" y="1981200"/>
          <a:ext cx="8382000" cy="3709988"/>
        </p:xfrm>
        <a:graphic>
          <a:graphicData uri="http://schemas.openxmlformats.org/presentationml/2006/ole">
            <mc:AlternateContent xmlns:mc="http://schemas.openxmlformats.org/markup-compatibility/2006">
              <mc:Choice xmlns:v="urn:schemas-microsoft-com:vml" Requires="v">
                <p:oleObj spid="_x0000_s10242" r:id="rId3" imgW="4648200" imgH="2057400" progId="Word.Picture.8">
                  <p:embed/>
                </p:oleObj>
              </mc:Choice>
              <mc:Fallback>
                <p:oleObj r:id="rId3" imgW="4648200" imgH="2057400" progId="Word.Picture.8">
                  <p:embed/>
                  <p:pic>
                    <p:nvPicPr>
                      <p:cNvPr id="3594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12" y="1981200"/>
                        <a:ext cx="8382000" cy="370998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465911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793E6C0-F3AF-4614-AF7D-CDC2A9C4437A}" type="slidenum">
              <a:rPr lang="en-US" altLang="en-US"/>
              <a:pPr/>
              <a:t>46</a:t>
            </a:fld>
            <a:endParaRPr lang="en-US" altLang="en-US"/>
          </a:p>
        </p:txBody>
      </p:sp>
      <p:sp>
        <p:nvSpPr>
          <p:cNvPr id="335874" name="Rectangle 2"/>
          <p:cNvSpPr>
            <a:spLocks noGrp="1" noChangeArrowheads="1"/>
          </p:cNvSpPr>
          <p:nvPr>
            <p:ph type="title"/>
          </p:nvPr>
        </p:nvSpPr>
        <p:spPr>
          <a:xfrm>
            <a:off x="2208212" y="304800"/>
            <a:ext cx="7772400" cy="742950"/>
          </a:xfrm>
          <a:noFill/>
          <a:ln/>
        </p:spPr>
        <p:txBody>
          <a:bodyPr/>
          <a:lstStyle/>
          <a:p>
            <a:r>
              <a:rPr lang="en-US" altLang="en-US"/>
              <a:t>Visibility Modifiers </a:t>
            </a:r>
          </a:p>
        </p:txBody>
      </p:sp>
      <p:sp>
        <p:nvSpPr>
          <p:cNvPr id="335877" name="Rectangle 5"/>
          <p:cNvSpPr>
            <a:spLocks noChangeArrowheads="1"/>
          </p:cNvSpPr>
          <p:nvPr/>
        </p:nvSpPr>
        <p:spPr bwMode="auto">
          <a:xfrm>
            <a:off x="3206750" y="26860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5879" name="Rectangle 7"/>
          <p:cNvSpPr>
            <a:spLocks noChangeArrowheads="1"/>
          </p:cNvSpPr>
          <p:nvPr/>
        </p:nvSpPr>
        <p:spPr bwMode="auto">
          <a:xfrm>
            <a:off x="3436937" y="19145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5881" name="Rectangle 9"/>
          <p:cNvSpPr>
            <a:spLocks noChangeArrowheads="1"/>
          </p:cNvSpPr>
          <p:nvPr/>
        </p:nvSpPr>
        <p:spPr bwMode="auto">
          <a:xfrm>
            <a:off x="1522413" y="1728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35880" name="Object 8"/>
          <p:cNvGraphicFramePr>
            <a:graphicFrameLocks noChangeAspect="1"/>
          </p:cNvGraphicFramePr>
          <p:nvPr>
            <p:extLst>
              <p:ext uri="{D42A27DB-BD31-4B8C-83A1-F6EECF244321}">
                <p14:modId xmlns:p14="http://schemas.microsoft.com/office/powerpoint/2010/main" val="2398704050"/>
              </p:ext>
            </p:extLst>
          </p:nvPr>
        </p:nvGraphicFramePr>
        <p:xfrm>
          <a:off x="1522412" y="1219201"/>
          <a:ext cx="8839200" cy="5040313"/>
        </p:xfrm>
        <a:graphic>
          <a:graphicData uri="http://schemas.openxmlformats.org/presentationml/2006/ole">
            <mc:AlternateContent xmlns:mc="http://schemas.openxmlformats.org/markup-compatibility/2006">
              <mc:Choice xmlns:v="urn:schemas-microsoft-com:vml" Requires="v">
                <p:oleObj spid="_x0000_s11266" name="Picture" r:id="rId3" imgW="5321808" imgH="3026664" progId="Word.Picture.8">
                  <p:embed/>
                </p:oleObj>
              </mc:Choice>
              <mc:Fallback>
                <p:oleObj name="Picture" r:id="rId3" imgW="5321808" imgH="3026664" progId="Word.Picture.8">
                  <p:embed/>
                  <p:pic>
                    <p:nvPicPr>
                      <p:cNvPr id="33588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1219201"/>
                        <a:ext cx="8839200" cy="504031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338871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1F73385-EF72-47F5-8FA4-5ADCD069C867}" type="slidenum">
              <a:rPr lang="en-US" altLang="en-US"/>
              <a:pPr/>
              <a:t>47</a:t>
            </a:fld>
            <a:endParaRPr lang="en-US" altLang="en-US"/>
          </a:p>
        </p:txBody>
      </p:sp>
      <p:sp>
        <p:nvSpPr>
          <p:cNvPr id="336898" name="Rectangle 2"/>
          <p:cNvSpPr>
            <a:spLocks noGrp="1" noChangeArrowheads="1"/>
          </p:cNvSpPr>
          <p:nvPr>
            <p:ph type="title"/>
          </p:nvPr>
        </p:nvSpPr>
        <p:spPr>
          <a:xfrm>
            <a:off x="1751012" y="228600"/>
            <a:ext cx="8610600" cy="685800"/>
          </a:xfrm>
          <a:noFill/>
          <a:ln/>
        </p:spPr>
        <p:txBody>
          <a:bodyPr>
            <a:normAutofit fontScale="90000"/>
          </a:bodyPr>
          <a:lstStyle/>
          <a:p>
            <a:r>
              <a:rPr lang="en-US" altLang="en-US" sz="3600"/>
              <a:t>A Subclass Cannot Weaken the Accessibility</a:t>
            </a:r>
          </a:p>
        </p:txBody>
      </p:sp>
      <p:sp>
        <p:nvSpPr>
          <p:cNvPr id="336899" name="Text Box 3"/>
          <p:cNvSpPr txBox="1">
            <a:spLocks noChangeArrowheads="1"/>
          </p:cNvSpPr>
          <p:nvPr/>
        </p:nvSpPr>
        <p:spPr bwMode="auto">
          <a:xfrm>
            <a:off x="2055812" y="1295401"/>
            <a:ext cx="8077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cs typeface="Times New Roman" panose="02020603050405020304"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p>
        </p:txBody>
      </p:sp>
    </p:spTree>
    <p:extLst>
      <p:ext uri="{BB962C8B-B14F-4D97-AF65-F5344CB8AC3E}">
        <p14:creationId xmlns:p14="http://schemas.microsoft.com/office/powerpoint/2010/main" val="210392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AA72DD3-9334-46EE-869C-33BBDCBB1F21}" type="slidenum">
              <a:rPr lang="en-US" altLang="en-US"/>
              <a:pPr/>
              <a:t>48</a:t>
            </a:fld>
            <a:endParaRPr lang="en-US" altLang="en-US"/>
          </a:p>
        </p:txBody>
      </p:sp>
      <p:sp>
        <p:nvSpPr>
          <p:cNvPr id="337922" name="Rectangle 2"/>
          <p:cNvSpPr>
            <a:spLocks noGrp="1" noChangeArrowheads="1"/>
          </p:cNvSpPr>
          <p:nvPr>
            <p:ph type="title"/>
          </p:nvPr>
        </p:nvSpPr>
        <p:spPr>
          <a:xfrm>
            <a:off x="2208212" y="228600"/>
            <a:ext cx="7772400" cy="685800"/>
          </a:xfrm>
          <a:noFill/>
          <a:ln/>
        </p:spPr>
        <p:txBody>
          <a:bodyPr/>
          <a:lstStyle/>
          <a:p>
            <a:r>
              <a:rPr lang="en-US" altLang="en-US"/>
              <a:t>NOTE</a:t>
            </a:r>
          </a:p>
        </p:txBody>
      </p:sp>
      <p:sp>
        <p:nvSpPr>
          <p:cNvPr id="337923" name="Text Box 3"/>
          <p:cNvSpPr txBox="1">
            <a:spLocks noChangeArrowheads="1"/>
          </p:cNvSpPr>
          <p:nvPr/>
        </p:nvSpPr>
        <p:spPr bwMode="auto">
          <a:xfrm>
            <a:off x="2055812" y="1295400"/>
            <a:ext cx="8077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cs typeface="Times New Roman" panose="02020603050405020304" pitchFamily="18" charset="0"/>
              </a:rPr>
              <a:t>The modifiers are used on classes and class members (data and methods), except that the </a:t>
            </a:r>
            <a:r>
              <a:rPr lang="en-US" altLang="en-US" sz="3600" u="sng">
                <a:cs typeface="Times New Roman" panose="02020603050405020304" pitchFamily="18" charset="0"/>
              </a:rPr>
              <a:t>final</a:t>
            </a:r>
            <a:r>
              <a:rPr lang="en-US" altLang="en-US" sz="3600">
                <a:cs typeface="Times New Roman" panose="02020603050405020304" pitchFamily="18" charset="0"/>
              </a:rPr>
              <a:t> modifier can also be used on local variables in a method. A final local variable is a constant inside a method.</a:t>
            </a:r>
          </a:p>
        </p:txBody>
      </p:sp>
    </p:spTree>
    <p:extLst>
      <p:ext uri="{BB962C8B-B14F-4D97-AF65-F5344CB8AC3E}">
        <p14:creationId xmlns:p14="http://schemas.microsoft.com/office/powerpoint/2010/main" val="714805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B132B21-096F-46DD-8F6E-6F9870363EF8}" type="slidenum">
              <a:rPr lang="en-US" altLang="en-US"/>
              <a:pPr/>
              <a:t>49</a:t>
            </a:fld>
            <a:endParaRPr lang="en-US" altLang="en-US"/>
          </a:p>
        </p:txBody>
      </p:sp>
      <p:sp>
        <p:nvSpPr>
          <p:cNvPr id="338946" name="Rectangle 2"/>
          <p:cNvSpPr>
            <a:spLocks noGrp="1" noChangeArrowheads="1"/>
          </p:cNvSpPr>
          <p:nvPr>
            <p:ph type="title"/>
          </p:nvPr>
        </p:nvSpPr>
        <p:spPr>
          <a:xfrm>
            <a:off x="2208212" y="0"/>
            <a:ext cx="7772400" cy="1428750"/>
          </a:xfrm>
          <a:noFill/>
          <a:ln/>
        </p:spPr>
        <p:txBody>
          <a:bodyPr/>
          <a:lstStyle/>
          <a:p>
            <a:r>
              <a:rPr lang="en-US" altLang="en-US"/>
              <a:t>The </a:t>
            </a:r>
            <a:r>
              <a:rPr lang="en-US" altLang="en-US" sz="4200">
                <a:latin typeface="Courier New" panose="02070309020205020404" pitchFamily="49" charset="0"/>
              </a:rPr>
              <a:t>final</a:t>
            </a:r>
            <a:r>
              <a:rPr lang="en-US" altLang="en-US"/>
              <a:t> Modifier</a:t>
            </a:r>
          </a:p>
        </p:txBody>
      </p:sp>
      <p:sp>
        <p:nvSpPr>
          <p:cNvPr id="338947" name="Rectangle 3"/>
          <p:cNvSpPr>
            <a:spLocks noGrp="1" noChangeArrowheads="1"/>
          </p:cNvSpPr>
          <p:nvPr>
            <p:ph type="body" idx="1"/>
          </p:nvPr>
        </p:nvSpPr>
        <p:spPr>
          <a:xfrm>
            <a:off x="2208212" y="1371600"/>
            <a:ext cx="7772400" cy="4133850"/>
          </a:xfrm>
          <a:noFill/>
          <a:ln/>
        </p:spPr>
        <p:txBody>
          <a:bodyPr>
            <a:normAutofit fontScale="92500" lnSpcReduction="10000"/>
          </a:bodyPr>
          <a:lstStyle/>
          <a:p>
            <a:pPr>
              <a:lnSpc>
                <a:spcPct val="90000"/>
              </a:lnSpc>
            </a:pPr>
            <a:r>
              <a:rPr lang="en-US" altLang="en-US" sz="2600"/>
              <a:t>The </a:t>
            </a:r>
            <a:r>
              <a:rPr lang="en-US" altLang="en-US" sz="2600">
                <a:latin typeface="Courier New" panose="02070309020205020404" pitchFamily="49" charset="0"/>
              </a:rPr>
              <a:t>final</a:t>
            </a:r>
            <a:r>
              <a:rPr lang="en-US" altLang="en-US" sz="2800"/>
              <a:t> class cannot be extended:</a:t>
            </a:r>
          </a:p>
          <a:p>
            <a:pPr>
              <a:lnSpc>
                <a:spcPct val="90000"/>
              </a:lnSpc>
              <a:buFont typeface="Monotype Sorts" pitchFamily="2" charset="2"/>
              <a:buNone/>
            </a:pPr>
            <a:r>
              <a:rPr lang="en-US" altLang="en-US"/>
              <a:t>       </a:t>
            </a:r>
            <a:r>
              <a:rPr lang="en-US" altLang="en-US" sz="2200">
                <a:latin typeface="Courier New" panose="02070309020205020404" pitchFamily="49" charset="0"/>
              </a:rPr>
              <a:t>final class Math {</a:t>
            </a:r>
          </a:p>
          <a:p>
            <a:pPr>
              <a:lnSpc>
                <a:spcPct val="90000"/>
              </a:lnSpc>
              <a:buFont typeface="Monotype Sorts" pitchFamily="2" charset="2"/>
              <a:buNone/>
            </a:pPr>
            <a:r>
              <a:rPr lang="en-US" altLang="en-US" sz="2200">
                <a:latin typeface="Courier New" panose="02070309020205020404" pitchFamily="49" charset="0"/>
              </a:rPr>
              <a:t>     ...</a:t>
            </a:r>
          </a:p>
          <a:p>
            <a:pPr>
              <a:lnSpc>
                <a:spcPct val="90000"/>
              </a:lnSpc>
              <a:buFont typeface="Monotype Sorts" pitchFamily="2" charset="2"/>
              <a:buNone/>
            </a:pPr>
            <a:r>
              <a:rPr lang="en-US" altLang="en-US" sz="2200">
                <a:latin typeface="Courier New" panose="02070309020205020404" pitchFamily="49" charset="0"/>
              </a:rPr>
              <a:t>    }</a:t>
            </a:r>
            <a:endParaRPr lang="en-US" altLang="en-US" sz="2800"/>
          </a:p>
          <a:p>
            <a:pPr>
              <a:lnSpc>
                <a:spcPct val="90000"/>
              </a:lnSpc>
              <a:spcBef>
                <a:spcPct val="100000"/>
              </a:spcBef>
            </a:pPr>
            <a:r>
              <a:rPr lang="en-US" altLang="en-US" sz="2600"/>
              <a:t>The </a:t>
            </a:r>
            <a:r>
              <a:rPr lang="en-US" altLang="en-US" sz="2600">
                <a:latin typeface="Courier New" panose="02070309020205020404" pitchFamily="49" charset="0"/>
              </a:rPr>
              <a:t>final</a:t>
            </a:r>
            <a:r>
              <a:rPr lang="en-US" altLang="en-US" sz="2800"/>
              <a:t> variable is a constant:</a:t>
            </a:r>
          </a:p>
          <a:p>
            <a:pPr>
              <a:lnSpc>
                <a:spcPct val="90000"/>
              </a:lnSpc>
              <a:buFont typeface="Monotype Sorts" pitchFamily="2" charset="2"/>
              <a:buNone/>
            </a:pPr>
            <a:r>
              <a:rPr lang="en-US" altLang="en-US"/>
              <a:t>       </a:t>
            </a:r>
            <a:r>
              <a:rPr lang="en-US" altLang="en-US" sz="2200">
                <a:latin typeface="Courier New" panose="02070309020205020404" pitchFamily="49" charset="0"/>
              </a:rPr>
              <a:t>final static double PI = 3.14159;</a:t>
            </a:r>
            <a:endParaRPr lang="en-US" altLang="en-US" sz="2800"/>
          </a:p>
          <a:p>
            <a:pPr>
              <a:lnSpc>
                <a:spcPct val="90000"/>
              </a:lnSpc>
              <a:spcBef>
                <a:spcPct val="100000"/>
              </a:spcBef>
            </a:pPr>
            <a:r>
              <a:rPr lang="en-US" altLang="en-US" sz="2600"/>
              <a:t>The </a:t>
            </a:r>
            <a:r>
              <a:rPr lang="en-US" altLang="en-US" sz="2600">
                <a:latin typeface="Courier New" panose="02070309020205020404" pitchFamily="49" charset="0"/>
              </a:rPr>
              <a:t>final</a:t>
            </a:r>
            <a:r>
              <a:rPr lang="en-US" altLang="en-US" sz="2800"/>
              <a:t> method cannot be</a:t>
            </a:r>
            <a:br>
              <a:rPr lang="en-US" altLang="en-US" sz="2800"/>
            </a:br>
            <a:r>
              <a:rPr lang="en-US" altLang="en-US" sz="2800"/>
              <a:t>overridden by its subclasses.</a:t>
            </a:r>
          </a:p>
        </p:txBody>
      </p:sp>
    </p:spTree>
    <p:extLst>
      <p:ext uri="{BB962C8B-B14F-4D97-AF65-F5344CB8AC3E}">
        <p14:creationId xmlns:p14="http://schemas.microsoft.com/office/powerpoint/2010/main" val="161236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noFill/>
          <a:ln/>
        </p:spPr>
        <p:txBody>
          <a:bodyPr>
            <a:normAutofit/>
          </a:bodyPr>
          <a:lstStyle/>
          <a:p>
            <a:r>
              <a:rPr lang="en-US" altLang="en-US"/>
              <a:t>Are superclass’s Constructor Inherited?</a:t>
            </a:r>
          </a:p>
        </p:txBody>
      </p:sp>
      <p:sp>
        <p:nvSpPr>
          <p:cNvPr id="5" name="Slide Number Placeholder 4"/>
          <p:cNvSpPr>
            <a:spLocks noGrp="1"/>
          </p:cNvSpPr>
          <p:nvPr>
            <p:ph type="sldNum" sz="quarter" idx="12"/>
          </p:nvPr>
        </p:nvSpPr>
        <p:spPr/>
        <p:txBody>
          <a:bodyPr/>
          <a:lstStyle/>
          <a:p>
            <a:fld id="{53C65223-E938-436E-913B-41ABB482510B}" type="slidenum">
              <a:rPr lang="en-US" altLang="en-US"/>
              <a:pPr/>
              <a:t>5</a:t>
            </a:fld>
            <a:endParaRPr lang="en-US" altLang="en-US"/>
          </a:p>
        </p:txBody>
      </p:sp>
      <p:sp>
        <p:nvSpPr>
          <p:cNvPr id="392195" name="Text Box 3"/>
          <p:cNvSpPr txBox="1">
            <a:spLocks noChangeArrowheads="1"/>
          </p:cNvSpPr>
          <p:nvPr/>
        </p:nvSpPr>
        <p:spPr bwMode="auto">
          <a:xfrm>
            <a:off x="1751012" y="1524001"/>
            <a:ext cx="868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a:t>No. They are not inherited.</a:t>
            </a:r>
          </a:p>
          <a:p>
            <a:pPr>
              <a:spcBef>
                <a:spcPct val="50000"/>
              </a:spcBef>
            </a:pPr>
            <a:r>
              <a:rPr lang="en-US" altLang="en-US" sz="2600"/>
              <a:t>They are invoked explicitly or implicitly. </a:t>
            </a:r>
          </a:p>
          <a:p>
            <a:pPr>
              <a:spcBef>
                <a:spcPct val="50000"/>
              </a:spcBef>
            </a:pPr>
            <a:r>
              <a:rPr lang="en-US" altLang="en-US" sz="2600"/>
              <a:t>Explicitly using the super keyword.</a:t>
            </a:r>
          </a:p>
        </p:txBody>
      </p:sp>
      <p:sp>
        <p:nvSpPr>
          <p:cNvPr id="392196" name="Text Box 4"/>
          <p:cNvSpPr txBox="1">
            <a:spLocks noChangeArrowheads="1"/>
          </p:cNvSpPr>
          <p:nvPr/>
        </p:nvSpPr>
        <p:spPr bwMode="auto">
          <a:xfrm>
            <a:off x="1903412" y="3276600"/>
            <a:ext cx="8229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cs typeface="Times New Roman" panose="02020603050405020304" pitchFamily="18" charset="0"/>
              </a:rPr>
              <a:t>A constructor is used to construct an instance of a class. Unlike properties and methods, a superclass's constructors are not inherited in the subclass. They can only be invoked from the subclasses' constructors, using the keyword </a:t>
            </a:r>
            <a:r>
              <a:rPr lang="en-US" altLang="en-US" sz="2800" u="sng">
                <a:cs typeface="Times New Roman" panose="02020603050405020304" pitchFamily="18" charset="0"/>
              </a:rPr>
              <a:t>super</a:t>
            </a:r>
            <a:r>
              <a:rPr lang="en-US" altLang="en-US" sz="2800">
                <a:cs typeface="Times New Roman" panose="02020603050405020304" pitchFamily="18" charset="0"/>
              </a:rPr>
              <a:t>. </a:t>
            </a:r>
            <a:r>
              <a:rPr lang="en-US" altLang="en-US" sz="2800" i="1">
                <a:cs typeface="Times New Roman" panose="02020603050405020304" pitchFamily="18" charset="0"/>
              </a:rPr>
              <a:t>If the keyword </a:t>
            </a:r>
            <a:r>
              <a:rPr lang="en-US" altLang="en-US" sz="2800" i="1" u="sng">
                <a:cs typeface="Times New Roman" panose="02020603050405020304" pitchFamily="18" charset="0"/>
              </a:rPr>
              <a:t>super</a:t>
            </a:r>
            <a:r>
              <a:rPr lang="en-US" altLang="en-US" sz="2800" i="1">
                <a:cs typeface="Times New Roman" panose="02020603050405020304" pitchFamily="18" charset="0"/>
              </a:rPr>
              <a:t> is not explicitly used, the superclass's no-arg constructor is automatically invoked.</a:t>
            </a:r>
          </a:p>
        </p:txBody>
      </p:sp>
    </p:spTree>
    <p:extLst>
      <p:ext uri="{BB962C8B-B14F-4D97-AF65-F5344CB8AC3E}">
        <p14:creationId xmlns:p14="http://schemas.microsoft.com/office/powerpoint/2010/main" val="34656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noFill/>
          <a:ln/>
        </p:spPr>
        <p:txBody>
          <a:bodyPr>
            <a:normAutofit/>
          </a:bodyPr>
          <a:lstStyle/>
          <a:p>
            <a:r>
              <a:rPr lang="en-US" altLang="en-US" sz="3600" dirty="0"/>
              <a:t>Superclass’s Constructor Is Always Invoked</a:t>
            </a:r>
          </a:p>
        </p:txBody>
      </p:sp>
      <p:sp>
        <p:nvSpPr>
          <p:cNvPr id="2" name="Content Placeholder 1"/>
          <p:cNvSpPr>
            <a:spLocks noGrp="1"/>
          </p:cNvSpPr>
          <p:nvPr>
            <p:ph idx="1"/>
          </p:nvPr>
        </p:nvSpPr>
        <p:spPr>
          <a:xfrm>
            <a:off x="1217614" y="1965920"/>
            <a:ext cx="9753600" cy="4343400"/>
          </a:xfrm>
        </p:spPr>
        <p:txBody>
          <a:bodyPr/>
          <a:lstStyle/>
          <a:p>
            <a:endParaRPr lang="en-US" dirty="0"/>
          </a:p>
        </p:txBody>
      </p:sp>
      <p:sp>
        <p:nvSpPr>
          <p:cNvPr id="9" name="Slide Number Placeholder 4"/>
          <p:cNvSpPr>
            <a:spLocks noGrp="1"/>
          </p:cNvSpPr>
          <p:nvPr>
            <p:ph type="sldNum" sz="quarter" idx="12"/>
          </p:nvPr>
        </p:nvSpPr>
        <p:spPr/>
        <p:txBody>
          <a:bodyPr/>
          <a:lstStyle/>
          <a:p>
            <a:fld id="{5AC7AC97-9D10-488E-9BB1-7A9BBF8690B2}" type="slidenum">
              <a:rPr lang="en-US" altLang="en-US"/>
              <a:pPr/>
              <a:t>6</a:t>
            </a:fld>
            <a:endParaRPr lang="en-US" altLang="en-US"/>
          </a:p>
        </p:txBody>
      </p:sp>
      <p:sp>
        <p:nvSpPr>
          <p:cNvPr id="351235" name="Text Box 3"/>
          <p:cNvSpPr txBox="1">
            <a:spLocks noChangeArrowheads="1"/>
          </p:cNvSpPr>
          <p:nvPr/>
        </p:nvSpPr>
        <p:spPr bwMode="auto">
          <a:xfrm>
            <a:off x="1827212" y="1542271"/>
            <a:ext cx="8534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cs typeface="Times New Roman" panose="02020603050405020304" pitchFamily="18" charset="0"/>
              </a:rPr>
              <a:t>A constructor may invoke an overloaded constructor or its superclass’s constructor. If none of them is invoked explicitly, the compiler puts </a:t>
            </a:r>
            <a:r>
              <a:rPr lang="en-US" altLang="en-US" sz="2800" u="sng" dirty="0">
                <a:cs typeface="Times New Roman" panose="02020603050405020304" pitchFamily="18" charset="0"/>
              </a:rPr>
              <a:t>super()</a:t>
            </a:r>
            <a:r>
              <a:rPr lang="en-US" altLang="en-US" sz="2800" dirty="0">
                <a:cs typeface="Times New Roman" panose="02020603050405020304" pitchFamily="18" charset="0"/>
              </a:rPr>
              <a:t> as the first statement in the constructor. For example, </a:t>
            </a:r>
            <a:endParaRPr lang="en-US" altLang="en-US" dirty="0">
              <a:cs typeface="Times New Roman" panose="02020603050405020304" pitchFamily="18" charset="0"/>
            </a:endParaRPr>
          </a:p>
        </p:txBody>
      </p:sp>
      <p:sp>
        <p:nvSpPr>
          <p:cNvPr id="351237" name="Rectangle 5"/>
          <p:cNvSpPr>
            <a:spLocks noChangeArrowheads="1"/>
          </p:cNvSpPr>
          <p:nvPr/>
        </p:nvSpPr>
        <p:spPr bwMode="auto">
          <a:xfrm>
            <a:off x="4037012" y="31289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51239" name="Rectangle 7"/>
          <p:cNvSpPr>
            <a:spLocks noChangeArrowheads="1"/>
          </p:cNvSpPr>
          <p:nvPr/>
        </p:nvSpPr>
        <p:spPr bwMode="auto">
          <a:xfrm>
            <a:off x="4037012" y="30527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51238" name="Object 6"/>
          <p:cNvGraphicFramePr>
            <a:graphicFrameLocks noChangeAspect="1"/>
          </p:cNvGraphicFramePr>
          <p:nvPr>
            <p:extLst>
              <p:ext uri="{D42A27DB-BD31-4B8C-83A1-F6EECF244321}">
                <p14:modId xmlns:p14="http://schemas.microsoft.com/office/powerpoint/2010/main" val="1229281651"/>
              </p:ext>
            </p:extLst>
          </p:nvPr>
        </p:nvGraphicFramePr>
        <p:xfrm>
          <a:off x="1981201" y="5264993"/>
          <a:ext cx="8074025" cy="1476375"/>
        </p:xfrm>
        <a:graphic>
          <a:graphicData uri="http://schemas.openxmlformats.org/presentationml/2006/ole">
            <mc:AlternateContent xmlns:mc="http://schemas.openxmlformats.org/markup-compatibility/2006">
              <mc:Choice xmlns:v="urn:schemas-microsoft-com:vml" Requires="v">
                <p:oleObj spid="_x0000_s2050" name="Picture" r:id="rId3" imgW="4118760" imgH="754200" progId="Word.Picture.8">
                  <p:embed/>
                </p:oleObj>
              </mc:Choice>
              <mc:Fallback>
                <p:oleObj name="Picture" r:id="rId3" imgW="4118760" imgH="754200" progId="Word.Picture.8">
                  <p:embed/>
                  <p:pic>
                    <p:nvPicPr>
                      <p:cNvPr id="3512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5264993"/>
                        <a:ext cx="8074025" cy="1476375"/>
                      </a:xfrm>
                      <a:prstGeom prst="rect">
                        <a:avLst/>
                      </a:prstGeom>
                      <a:solidFill>
                        <a:schemeClr val="bg1"/>
                      </a:solidFill>
                    </p:spPr>
                  </p:pic>
                </p:oleObj>
              </mc:Fallback>
            </mc:AlternateContent>
          </a:graphicData>
        </a:graphic>
      </p:graphicFrame>
      <p:sp>
        <p:nvSpPr>
          <p:cNvPr id="351241" name="Rectangle 9"/>
          <p:cNvSpPr>
            <a:spLocks noChangeArrowheads="1"/>
          </p:cNvSpPr>
          <p:nvPr/>
        </p:nvSpPr>
        <p:spPr bwMode="auto">
          <a:xfrm>
            <a:off x="1522413" y="2944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51240" name="Object 8"/>
          <p:cNvGraphicFramePr>
            <a:graphicFrameLocks noChangeAspect="1"/>
          </p:cNvGraphicFramePr>
          <p:nvPr>
            <p:extLst>
              <p:ext uri="{D42A27DB-BD31-4B8C-83A1-F6EECF244321}">
                <p14:modId xmlns:p14="http://schemas.microsoft.com/office/powerpoint/2010/main" val="3282035234"/>
              </p:ext>
            </p:extLst>
          </p:nvPr>
        </p:nvGraphicFramePr>
        <p:xfrm>
          <a:off x="1908176" y="3886645"/>
          <a:ext cx="8448675" cy="1235075"/>
        </p:xfrm>
        <a:graphic>
          <a:graphicData uri="http://schemas.openxmlformats.org/presentationml/2006/ole">
            <mc:AlternateContent xmlns:mc="http://schemas.openxmlformats.org/markup-compatibility/2006">
              <mc:Choice xmlns:v="urn:schemas-microsoft-com:vml" Requires="v">
                <p:oleObj spid="_x0000_s2051" name="Picture" r:id="rId5" imgW="4118760" imgH="603360" progId="Word.Picture.8">
                  <p:embed/>
                </p:oleObj>
              </mc:Choice>
              <mc:Fallback>
                <p:oleObj name="Picture" r:id="rId5" imgW="4118760" imgH="603360" progId="Word.Picture.8">
                  <p:embed/>
                  <p:pic>
                    <p:nvPicPr>
                      <p:cNvPr id="35124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6" y="3886645"/>
                        <a:ext cx="8448675" cy="12350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14090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43B9EB7-1040-4F66-A90D-728B2499FEA1}" type="slidenum">
              <a:rPr lang="en-US" altLang="en-US"/>
              <a:pPr/>
              <a:t>7</a:t>
            </a:fld>
            <a:endParaRPr lang="en-US" altLang="en-US"/>
          </a:p>
        </p:txBody>
      </p:sp>
      <p:sp>
        <p:nvSpPr>
          <p:cNvPr id="387074" name="Rectangle 2"/>
          <p:cNvSpPr>
            <a:spLocks noGrp="1" noChangeArrowheads="1"/>
          </p:cNvSpPr>
          <p:nvPr>
            <p:ph type="title"/>
          </p:nvPr>
        </p:nvSpPr>
        <p:spPr>
          <a:xfrm>
            <a:off x="2208212" y="0"/>
            <a:ext cx="7772400" cy="1428750"/>
          </a:xfrm>
          <a:noFill/>
          <a:ln/>
        </p:spPr>
        <p:txBody>
          <a:bodyPr/>
          <a:lstStyle/>
          <a:p>
            <a:r>
              <a:rPr lang="en-US" altLang="en-US"/>
              <a:t>Using the Keyword </a:t>
            </a:r>
            <a:r>
              <a:rPr lang="en-US" altLang="en-US" sz="4200">
                <a:latin typeface="Courier New" panose="02070309020205020404" pitchFamily="49" charset="0"/>
              </a:rPr>
              <a:t>super</a:t>
            </a:r>
            <a:endParaRPr lang="en-US" altLang="en-US"/>
          </a:p>
        </p:txBody>
      </p:sp>
      <p:sp>
        <p:nvSpPr>
          <p:cNvPr id="387075" name="Rectangle 3"/>
          <p:cNvSpPr>
            <a:spLocks noGrp="1" noChangeArrowheads="1"/>
          </p:cNvSpPr>
          <p:nvPr>
            <p:ph type="body" idx="1"/>
          </p:nvPr>
        </p:nvSpPr>
        <p:spPr>
          <a:xfrm>
            <a:off x="2436812" y="3298304"/>
            <a:ext cx="7772400" cy="1066800"/>
          </a:xfrm>
          <a:noFill/>
          <a:ln/>
        </p:spPr>
        <p:txBody>
          <a:bodyPr>
            <a:normAutofit lnSpcReduction="10000"/>
          </a:bodyPr>
          <a:lstStyle/>
          <a:p>
            <a:pPr marL="358775" indent="-358775">
              <a:spcBef>
                <a:spcPct val="100000"/>
              </a:spcBef>
            </a:pPr>
            <a:r>
              <a:rPr lang="en-US" altLang="en-US" sz="2800" dirty="0"/>
              <a:t>To call a superclass constructor</a:t>
            </a:r>
          </a:p>
          <a:p>
            <a:pPr marL="358775" indent="-358775">
              <a:spcBef>
                <a:spcPct val="50000"/>
              </a:spcBef>
            </a:pPr>
            <a:r>
              <a:rPr lang="en-US" altLang="en-US" sz="2800" dirty="0"/>
              <a:t>To call a superclass method</a:t>
            </a:r>
          </a:p>
        </p:txBody>
      </p:sp>
      <p:sp>
        <p:nvSpPr>
          <p:cNvPr id="387076" name="Text Box 4"/>
          <p:cNvSpPr txBox="1">
            <a:spLocks noChangeArrowheads="1"/>
          </p:cNvSpPr>
          <p:nvPr/>
        </p:nvSpPr>
        <p:spPr bwMode="auto">
          <a:xfrm>
            <a:off x="2436812" y="1371600"/>
            <a:ext cx="7162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dirty="0"/>
              <a:t>The keyword </a:t>
            </a:r>
            <a:r>
              <a:rPr lang="en-US" altLang="en-US" sz="2800" dirty="0">
                <a:latin typeface="Courier New" panose="02070309020205020404" pitchFamily="49" charset="0"/>
              </a:rPr>
              <a:t>super</a:t>
            </a:r>
            <a:r>
              <a:rPr lang="en-US" altLang="en-US" sz="3000" dirty="0"/>
              <a:t> refers to the superclass of the class in which </a:t>
            </a:r>
            <a:r>
              <a:rPr lang="en-US" altLang="en-US" sz="2800" dirty="0">
                <a:latin typeface="Courier New" panose="02070309020205020404" pitchFamily="49" charset="0"/>
              </a:rPr>
              <a:t>super</a:t>
            </a:r>
            <a:r>
              <a:rPr lang="en-US" altLang="en-US" sz="3000" dirty="0"/>
              <a:t> appears. This keyword can be used in two ways:</a:t>
            </a:r>
          </a:p>
        </p:txBody>
      </p:sp>
    </p:spTree>
    <p:extLst>
      <p:ext uri="{BB962C8B-B14F-4D97-AF65-F5344CB8AC3E}">
        <p14:creationId xmlns:p14="http://schemas.microsoft.com/office/powerpoint/2010/main" val="398099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noFill/>
          <a:ln/>
        </p:spPr>
        <p:txBody>
          <a:bodyPr/>
          <a:lstStyle/>
          <a:p>
            <a:r>
              <a:rPr lang="en-US" altLang="en-US"/>
              <a:t>CAUTION</a:t>
            </a:r>
          </a:p>
        </p:txBody>
      </p:sp>
      <p:sp>
        <p:nvSpPr>
          <p:cNvPr id="2" name="Content Placeholder 1"/>
          <p:cNvSpPr>
            <a:spLocks noGrp="1"/>
          </p:cNvSpPr>
          <p:nvPr>
            <p:ph idx="1"/>
          </p:nvPr>
        </p:nvSpPr>
        <p:spPr/>
        <p:txBody>
          <a:bodyPr/>
          <a:lstStyle/>
          <a:p>
            <a:endParaRPr lang="en-US"/>
          </a:p>
        </p:txBody>
      </p:sp>
      <p:sp>
        <p:nvSpPr>
          <p:cNvPr id="4" name="Slide Number Placeholder 4"/>
          <p:cNvSpPr>
            <a:spLocks noGrp="1"/>
          </p:cNvSpPr>
          <p:nvPr>
            <p:ph type="sldNum" sz="quarter" idx="12"/>
          </p:nvPr>
        </p:nvSpPr>
        <p:spPr/>
        <p:txBody>
          <a:bodyPr/>
          <a:lstStyle/>
          <a:p>
            <a:fld id="{5DFD307A-DFFE-4660-881E-021998FE3DB1}" type="slidenum">
              <a:rPr lang="en-US" altLang="en-US"/>
              <a:pPr/>
              <a:t>8</a:t>
            </a:fld>
            <a:endParaRPr lang="en-US" altLang="en-US"/>
          </a:p>
        </p:txBody>
      </p:sp>
      <p:sp>
        <p:nvSpPr>
          <p:cNvPr id="311299" name="Text Box 3"/>
          <p:cNvSpPr txBox="1">
            <a:spLocks noChangeArrowheads="1"/>
          </p:cNvSpPr>
          <p:nvPr/>
        </p:nvSpPr>
        <p:spPr bwMode="auto">
          <a:xfrm>
            <a:off x="2055812" y="1752600"/>
            <a:ext cx="8229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cs typeface="Times New Roman" panose="02020603050405020304" pitchFamily="18" charset="0"/>
              </a:rPr>
              <a:t>You must use the keyword </a:t>
            </a:r>
            <a:r>
              <a:rPr lang="en-US" altLang="en-US" sz="3600" u="sng">
                <a:cs typeface="Times New Roman" panose="02020603050405020304" pitchFamily="18" charset="0"/>
              </a:rPr>
              <a:t>super</a:t>
            </a:r>
            <a:r>
              <a:rPr lang="en-US" altLang="en-US" sz="3600">
                <a:cs typeface="Times New Roman" panose="02020603050405020304" pitchFamily="18" charset="0"/>
              </a:rPr>
              <a:t> to call the superclass constructor. Invoking a superclass constructor’s name in a subclass causes a syntax error. Java requires that the statement that uses the keyword </a:t>
            </a:r>
            <a:r>
              <a:rPr lang="en-US" altLang="en-US" sz="3600" u="sng">
                <a:cs typeface="Times New Roman" panose="02020603050405020304" pitchFamily="18" charset="0"/>
              </a:rPr>
              <a:t>super</a:t>
            </a:r>
            <a:r>
              <a:rPr lang="en-US" altLang="en-US" sz="3600">
                <a:cs typeface="Times New Roman" panose="02020603050405020304" pitchFamily="18" charset="0"/>
              </a:rPr>
              <a:t> appear first in the constructor.</a:t>
            </a:r>
          </a:p>
        </p:txBody>
      </p:sp>
    </p:spTree>
    <p:extLst>
      <p:ext uri="{BB962C8B-B14F-4D97-AF65-F5344CB8AC3E}">
        <p14:creationId xmlns:p14="http://schemas.microsoft.com/office/powerpoint/2010/main" val="349093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84BFD96-6445-4A3C-819A-D3C71E915B53}" type="slidenum">
              <a:rPr lang="en-US" altLang="en-US"/>
              <a:pPr/>
              <a:t>9</a:t>
            </a:fld>
            <a:endParaRPr lang="en-US" altLang="en-US"/>
          </a:p>
        </p:txBody>
      </p:sp>
      <p:sp>
        <p:nvSpPr>
          <p:cNvPr id="313346" name="Rectangle 2"/>
          <p:cNvSpPr>
            <a:spLocks noGrp="1" noChangeArrowheads="1"/>
          </p:cNvSpPr>
          <p:nvPr>
            <p:ph type="title"/>
          </p:nvPr>
        </p:nvSpPr>
        <p:spPr>
          <a:xfrm>
            <a:off x="1293812" y="156238"/>
            <a:ext cx="9829800" cy="381000"/>
          </a:xfrm>
          <a:noFill/>
          <a:ln/>
        </p:spPr>
        <p:txBody>
          <a:bodyPr>
            <a:normAutofit fontScale="90000"/>
          </a:bodyPr>
          <a:lstStyle/>
          <a:p>
            <a:r>
              <a:rPr lang="en-US" altLang="en-US" sz="3600"/>
              <a:t>Constructor Chaining</a:t>
            </a:r>
          </a:p>
        </p:txBody>
      </p:sp>
      <p:sp>
        <p:nvSpPr>
          <p:cNvPr id="313347" name="Text Box 3"/>
          <p:cNvSpPr txBox="1">
            <a:spLocks noChangeArrowheads="1"/>
          </p:cNvSpPr>
          <p:nvPr/>
        </p:nvSpPr>
        <p:spPr bwMode="auto">
          <a:xfrm>
            <a:off x="1751012" y="1299239"/>
            <a:ext cx="8686800" cy="5586145"/>
          </a:xfrm>
          <a:prstGeom prst="rect">
            <a:avLst/>
          </a:prstGeom>
          <a:solidFill>
            <a:schemeClr val="bg1"/>
          </a:solidFill>
          <a:ln>
            <a:noFill/>
          </a:ln>
          <a:effectLst/>
        </p:spPr>
        <p:txBody>
          <a:bodyPr>
            <a:spAutoFit/>
          </a:bodyPr>
          <a:lstStyle/>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static void main(String[] </a:t>
            </a:r>
            <a:r>
              <a:rPr lang="en-US" altLang="en-US" sz="1400" dirty="0" err="1">
                <a:solidFill>
                  <a:sysClr val="windowText" lastClr="000000"/>
                </a:solidFill>
                <a:latin typeface="Courier New" panose="02070309020205020404" pitchFamily="49" charset="0"/>
                <a:cs typeface="Times New Roman" panose="02020603050405020304" pitchFamily="18" charset="0"/>
              </a:rPr>
              <a:t>args</a:t>
            </a: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new Faculty();</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Faculty()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("(4) Faculty's no-</a:t>
            </a:r>
            <a:r>
              <a:rPr lang="en-US" altLang="en-US" sz="1400" dirty="0" err="1">
                <a:solidFill>
                  <a:sysClr val="windowText" lastClr="000000"/>
                </a:solidFill>
                <a:latin typeface="Courier New" panose="02070309020205020404" pitchFamily="49" charset="0"/>
                <a:cs typeface="Times New Roman" panose="02020603050405020304" pitchFamily="18" charset="0"/>
              </a:rPr>
              <a:t>arg</a:t>
            </a:r>
            <a:r>
              <a:rPr lang="en-US" altLang="en-US" sz="1400" dirty="0">
                <a:solidFill>
                  <a:sysClr val="windowText" lastClr="000000"/>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Employee()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("(3) Employee's no-</a:t>
            </a:r>
            <a:r>
              <a:rPr lang="en-US" altLang="en-US" sz="1400" dirty="0" err="1">
                <a:solidFill>
                  <a:sysClr val="windowText" lastClr="000000"/>
                </a:solidFill>
                <a:latin typeface="Courier New" panose="02070309020205020404" pitchFamily="49" charset="0"/>
                <a:cs typeface="Times New Roman" panose="02020603050405020304" pitchFamily="18" charset="0"/>
              </a:rPr>
              <a:t>arg</a:t>
            </a:r>
            <a:r>
              <a:rPr lang="en-US" altLang="en-US" sz="1400" dirty="0">
                <a:solidFill>
                  <a:sysClr val="windowText" lastClr="000000"/>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(s);</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class Person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public Person()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r>
              <a:rPr lang="en-US" altLang="en-US" sz="1400" dirty="0" err="1">
                <a:solidFill>
                  <a:sysClr val="windowText" lastClr="000000"/>
                </a:solidFill>
                <a:latin typeface="Courier New" panose="02070309020205020404" pitchFamily="49" charset="0"/>
                <a:cs typeface="Times New Roman" panose="02020603050405020304" pitchFamily="18" charset="0"/>
              </a:rPr>
              <a:t>System.out.println</a:t>
            </a:r>
            <a:r>
              <a:rPr lang="en-US" altLang="en-US" sz="1400" dirty="0">
                <a:solidFill>
                  <a:sysClr val="windowText" lastClr="000000"/>
                </a:solidFill>
                <a:latin typeface="Courier New" panose="02070309020205020404" pitchFamily="49" charset="0"/>
                <a:cs typeface="Times New Roman" panose="02020603050405020304" pitchFamily="18" charset="0"/>
              </a:rPr>
              <a:t>("(1) Person's no-</a:t>
            </a:r>
            <a:r>
              <a:rPr lang="en-US" altLang="en-US" sz="1400" dirty="0" err="1">
                <a:solidFill>
                  <a:sysClr val="windowText" lastClr="000000"/>
                </a:solidFill>
                <a:latin typeface="Courier New" panose="02070309020205020404" pitchFamily="49" charset="0"/>
                <a:cs typeface="Times New Roman" panose="02020603050405020304" pitchFamily="18" charset="0"/>
              </a:rPr>
              <a:t>arg</a:t>
            </a:r>
            <a:r>
              <a:rPr lang="en-US" altLang="en-US" sz="1400" dirty="0">
                <a:solidFill>
                  <a:sysClr val="windowText" lastClr="000000"/>
                </a:solidFill>
                <a:latin typeface="Courier New" panose="02070309020205020404" pitchFamily="49" charset="0"/>
                <a:cs typeface="Times New Roman" panose="02020603050405020304" pitchFamily="18" charset="0"/>
              </a:rPr>
              <a:t> constructor is invoked");</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  }</a:t>
            </a:r>
          </a:p>
          <a:p>
            <a:pPr>
              <a:lnSpc>
                <a:spcPct val="50000"/>
              </a:lnSpc>
              <a:spcBef>
                <a:spcPct val="50000"/>
              </a:spcBef>
            </a:pPr>
            <a:r>
              <a:rPr lang="en-US" altLang="en-US" sz="1400" dirty="0">
                <a:solidFill>
                  <a:sysClr val="windowText" lastClr="000000"/>
                </a:solidFill>
                <a:latin typeface="Courier New" panose="02070309020205020404" pitchFamily="49" charset="0"/>
                <a:cs typeface="Times New Roman" panose="02020603050405020304" pitchFamily="18" charset="0"/>
              </a:rPr>
              <a:t>}</a:t>
            </a:r>
          </a:p>
        </p:txBody>
      </p:sp>
      <p:sp>
        <p:nvSpPr>
          <p:cNvPr id="313349" name="Text Box 5"/>
          <p:cNvSpPr txBox="1">
            <a:spLocks noChangeArrowheads="1"/>
          </p:cNvSpPr>
          <p:nvPr/>
        </p:nvSpPr>
        <p:spPr bwMode="auto">
          <a:xfrm>
            <a:off x="1979612" y="613439"/>
            <a:ext cx="103074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cs typeface="Times New Roman" panose="02020603050405020304" pitchFamily="18" charset="0"/>
              </a:rPr>
              <a:t>Constructing an instance of a class invokes all the </a:t>
            </a:r>
            <a:r>
              <a:rPr lang="en-US" altLang="en-US" sz="2000" dirty="0" err="1">
                <a:cs typeface="Times New Roman" panose="02020603050405020304" pitchFamily="18" charset="0"/>
              </a:rPr>
              <a:t>superclasses’</a:t>
            </a:r>
            <a:r>
              <a:rPr lang="en-US" altLang="en-US" sz="2000" dirty="0">
                <a:cs typeface="Times New Roman" panose="02020603050405020304" pitchFamily="18" charset="0"/>
              </a:rPr>
              <a:t> constructors along the inheritance chain. This is called </a:t>
            </a:r>
            <a:r>
              <a:rPr lang="en-US" altLang="en-US" sz="2000" i="1" dirty="0">
                <a:cs typeface="Times New Roman" panose="02020603050405020304" pitchFamily="18" charset="0"/>
              </a:rPr>
              <a:t>constructor chaining</a:t>
            </a:r>
            <a:r>
              <a:rPr lang="en-US" altLang="en-US" sz="2000" dirty="0">
                <a:cs typeface="Times New Roman" panose="02020603050405020304" pitchFamily="18" charset="0"/>
              </a:rPr>
              <a:t>.</a:t>
            </a:r>
            <a:endParaRPr lang="en-US" altLang="en-US" dirty="0"/>
          </a:p>
        </p:txBody>
      </p:sp>
    </p:spTree>
    <p:extLst>
      <p:ext uri="{BB962C8B-B14F-4D97-AF65-F5344CB8AC3E}">
        <p14:creationId xmlns:p14="http://schemas.microsoft.com/office/powerpoint/2010/main" val="4171219338"/>
      </p:ext>
    </p:extLst>
  </p:cSld>
  <p:clrMapOvr>
    <a:masterClrMapping/>
  </p:clrMapOvr>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9E8434C6FC007C49BA74DF6F573091B8" ma:contentTypeVersion="4" ma:contentTypeDescription="Yeni belge oluşturun." ma:contentTypeScope="" ma:versionID="f02be03906bc419b081084c3c4930de6">
  <xsd:schema xmlns:xsd="http://www.w3.org/2001/XMLSchema" xmlns:xs="http://www.w3.org/2001/XMLSchema" xmlns:p="http://schemas.microsoft.com/office/2006/metadata/properties" xmlns:ns2="97dbb335-fc61-412d-baab-f04c388d8568" targetNamespace="http://schemas.microsoft.com/office/2006/metadata/properties" ma:root="true" ma:fieldsID="2bb4b7ea7859695fbdff0479da17caa2" ns2:_="">
    <xsd:import namespace="97dbb335-fc61-412d-baab-f04c388d85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dbb335-fc61-412d-baab-f04c388d8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FA11E8-2612-4C02-9E28-6330C3C34328}">
  <ds:schemaRefs>
    <ds:schemaRef ds:uri="http://schemas.microsoft.com/sharepoint/v3/contenttype/forms"/>
  </ds:schemaRefs>
</ds:datastoreItem>
</file>

<file path=customXml/itemProps2.xml><?xml version="1.0" encoding="utf-8"?>
<ds:datastoreItem xmlns:ds="http://schemas.openxmlformats.org/officeDocument/2006/customXml" ds:itemID="{3242AAA9-B2A8-4FBC-BA65-C156C0FEA210}">
  <ds:schemaRefs>
    <ds:schemaRef ds:uri="http://schemas.microsoft.com/office/2006/documentManagement/types"/>
    <ds:schemaRef ds:uri="http://www.w3.org/XML/1998/namespace"/>
    <ds:schemaRef ds:uri="http://schemas.openxmlformats.org/package/2006/metadata/core-properties"/>
    <ds:schemaRef ds:uri="http://purl.org/dc/dcmitype/"/>
    <ds:schemaRef ds:uri="http://schemas.microsoft.com/office/infopath/2007/PartnerControls"/>
    <ds:schemaRef ds:uri="97dbb335-fc61-412d-baab-f04c388d8568"/>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1DB945FA-5AFA-4DE1-8D2D-1646F069DE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dbb335-fc61-412d-baab-f04c388d85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4083</Words>
  <Application>Microsoft Office PowerPoint</Application>
  <PresentationFormat>Custom</PresentationFormat>
  <Paragraphs>572</Paragraphs>
  <Slides>49</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Arial</vt:lpstr>
      <vt:lpstr>Book Antiqua</vt:lpstr>
      <vt:lpstr>Century Gothic</vt:lpstr>
      <vt:lpstr>Courier</vt:lpstr>
      <vt:lpstr>Courier New</vt:lpstr>
      <vt:lpstr>Forte</vt:lpstr>
      <vt:lpstr>Monotype Sorts</vt:lpstr>
      <vt:lpstr>Times</vt:lpstr>
      <vt:lpstr>Times New Roman</vt:lpstr>
      <vt:lpstr>Continental World 16x9</vt:lpstr>
      <vt:lpstr>Picture</vt:lpstr>
      <vt:lpstr>Microsoft Word Picture</vt:lpstr>
      <vt:lpstr>CSE 102 - COMPUTER PROGRAMMING II Inheritance and Polymorphism</vt:lpstr>
      <vt:lpstr>Motivations</vt:lpstr>
      <vt:lpstr>Objectives</vt:lpstr>
      <vt:lpstr>Superclasses and Subclasses</vt:lpstr>
      <vt:lpstr>Are superclass’s Constructor Inherited?</vt:lpstr>
      <vt:lpstr>Superclass’s Constructor Is Always Invoked</vt:lpstr>
      <vt:lpstr>Using the Keyword super</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Example on the Impact of a Superclass without no-arg Constructor</vt:lpstr>
      <vt:lpstr>Defining a Subclass</vt:lpstr>
      <vt:lpstr>Calling Superclass Methods</vt:lpstr>
      <vt:lpstr>Overriding Methods in the Superclass</vt:lpstr>
      <vt:lpstr>NOTE</vt:lpstr>
      <vt:lpstr>NOTE</vt:lpstr>
      <vt:lpstr>Overriding vs. Overloading</vt:lpstr>
      <vt:lpstr>The Object Class and Its Methods</vt:lpstr>
      <vt:lpstr>The toString() method in Object</vt:lpstr>
      <vt:lpstr>Polymorphism, Dynamic Binding and Generic Programming</vt:lpstr>
      <vt:lpstr>Dynamic Binding</vt:lpstr>
      <vt:lpstr>Method Matching vs. Binding</vt:lpstr>
      <vt:lpstr>Generic Programming</vt:lpstr>
      <vt:lpstr>Casting Objects</vt:lpstr>
      <vt:lpstr>Why Casting Is Necessary?</vt:lpstr>
      <vt:lpstr>Casting from Superclass to Subclass</vt:lpstr>
      <vt:lpstr>The instanceof Operator</vt:lpstr>
      <vt:lpstr>TIP</vt:lpstr>
      <vt:lpstr>Example: Demonstrating Polymorphism and Casting</vt:lpstr>
      <vt:lpstr>The   equals Method</vt:lpstr>
      <vt:lpstr>NOTE</vt:lpstr>
      <vt:lpstr>The ArrayList Class</vt:lpstr>
      <vt:lpstr>Generic Type </vt:lpstr>
      <vt:lpstr>Differences and Similarities between Arrays and ArrayList</vt:lpstr>
      <vt:lpstr>The MyStack Classes </vt:lpstr>
      <vt:lpstr>The protected Modifier</vt:lpstr>
      <vt:lpstr>Accessibility Summary</vt:lpstr>
      <vt:lpstr>Visibility Modifiers </vt:lpstr>
      <vt:lpstr>A Subclass Cannot Weaken the Accessibility</vt:lpstr>
      <vt:lpstr>NOTE</vt:lpstr>
      <vt:lpstr>The final Modifier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2024-03-11T09:35:52Z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0x0101009E8434C6FC007C49BA74DF6F573091B8</vt:lpwstr>
  </property>
</Properties>
</file>