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20.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67"/>
  </p:notesMasterIdLst>
  <p:handoutMasterIdLst>
    <p:handoutMasterId r:id="rId6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581" autoAdjust="0"/>
  </p:normalViewPr>
  <p:slideViewPr>
    <p:cSldViewPr>
      <p:cViewPr varScale="1">
        <p:scale>
          <a:sx n="60" d="100"/>
          <a:sy n="60" d="100"/>
        </p:scale>
        <p:origin x="566" y="34"/>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06-Mar-19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06-Mar-19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621346-DEAC-4DC5-92B3-6DA1B264D4F8}" type="slidenum">
              <a:rPr lang="en-US" altLang="en-US" sz="1000"/>
              <a:pPr/>
              <a:t>3</a:t>
            </a:fld>
            <a:endParaRPr lang="en-US" altLang="en-US" sz="1000"/>
          </a:p>
        </p:txBody>
      </p:sp>
      <p:sp>
        <p:nvSpPr>
          <p:cNvPr id="70659" name="Rectangle 2"/>
          <p:cNvSpPr>
            <a:spLocks noGrp="1" noRot="1" noChangeAspect="1" noChangeArrowheads="1" noTextEdit="1"/>
          </p:cNvSpPr>
          <p:nvPr>
            <p:ph type="sldImg"/>
          </p:nvPr>
        </p:nvSpPr>
        <p:spPr>
          <a:xfrm>
            <a:off x="393700" y="692150"/>
            <a:ext cx="6070600" cy="3416300"/>
          </a:xfrm>
          <a:ln/>
        </p:spPr>
      </p:sp>
      <p:sp>
        <p:nvSpPr>
          <p:cNvPr id="7066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112205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0DAE3C-E6F8-460B-8E77-E16E61ED9448}" type="slidenum">
              <a:rPr lang="en-US" altLang="en-US" sz="1000"/>
              <a:pPr/>
              <a:t>4</a:t>
            </a:fld>
            <a:endParaRPr lang="en-US" altLang="en-US" sz="1000"/>
          </a:p>
        </p:txBody>
      </p:sp>
      <p:sp>
        <p:nvSpPr>
          <p:cNvPr id="71683" name="Rectangle 2"/>
          <p:cNvSpPr>
            <a:spLocks noGrp="1" noRot="1" noChangeAspect="1" noChangeArrowheads="1" noTextEdit="1"/>
          </p:cNvSpPr>
          <p:nvPr>
            <p:ph type="sldImg"/>
          </p:nvPr>
        </p:nvSpPr>
        <p:spPr>
          <a:xfrm>
            <a:off x="393700" y="692150"/>
            <a:ext cx="6070600" cy="3416300"/>
          </a:xfrm>
          <a:ln/>
        </p:spPr>
      </p:sp>
      <p:sp>
        <p:nvSpPr>
          <p:cNvPr id="7168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44818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931D0C-9C79-4636-B077-8D847254AB2D}" type="slidenum">
              <a:rPr lang="en-US" altLang="en-US" sz="1000"/>
              <a:pPr/>
              <a:t>5</a:t>
            </a:fld>
            <a:endParaRPr lang="en-US" altLang="en-US" sz="1000"/>
          </a:p>
        </p:txBody>
      </p:sp>
      <p:sp>
        <p:nvSpPr>
          <p:cNvPr id="72707" name="Rectangle 2"/>
          <p:cNvSpPr>
            <a:spLocks noGrp="1" noRot="1" noChangeAspect="1" noChangeArrowheads="1" noTextEdit="1"/>
          </p:cNvSpPr>
          <p:nvPr>
            <p:ph type="sldImg"/>
          </p:nvPr>
        </p:nvSpPr>
        <p:spPr>
          <a:xfrm>
            <a:off x="393700" y="692150"/>
            <a:ext cx="6070600" cy="3416300"/>
          </a:xfrm>
          <a:ln/>
        </p:spPr>
      </p:sp>
      <p:sp>
        <p:nvSpPr>
          <p:cNvPr id="7270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235712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1AAAA42-FFB0-4B90-8345-823AF386F3C0}" type="slidenum">
              <a:rPr lang="en-US" altLang="en-US" sz="1000"/>
              <a:pPr/>
              <a:t>6</a:t>
            </a:fld>
            <a:endParaRPr lang="en-US" altLang="en-US" sz="1000"/>
          </a:p>
        </p:txBody>
      </p:sp>
      <p:sp>
        <p:nvSpPr>
          <p:cNvPr id="73731" name="Rectangle 2"/>
          <p:cNvSpPr>
            <a:spLocks noGrp="1" noRot="1" noChangeAspect="1" noChangeArrowheads="1" noTextEdit="1"/>
          </p:cNvSpPr>
          <p:nvPr>
            <p:ph type="sldImg"/>
          </p:nvPr>
        </p:nvSpPr>
        <p:spPr>
          <a:xfrm>
            <a:off x="393700" y="692150"/>
            <a:ext cx="6070600" cy="3416300"/>
          </a:xfrm>
          <a:ln/>
        </p:spPr>
      </p:sp>
      <p:sp>
        <p:nvSpPr>
          <p:cNvPr id="7373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05189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8"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pic>
        <p:nvPicPr>
          <p:cNvPr id="10"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pic>
        <p:nvPicPr>
          <p:cNvPr id="6"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57192"/>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pic>
        <p:nvPicPr>
          <p:cNvPr id="5"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3" Type="http://schemas.openxmlformats.org/officeDocument/2006/relationships/hyperlink" Target="html/TestCircleWithException.bat" TargetMode="External"/><Relationship Id="rId2" Type="http://schemas.openxmlformats.org/officeDocument/2006/relationships/hyperlink" Target="html/TestCircleWithException.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CircleWithException.html" TargetMode="External"/><Relationship Id="rId5" Type="http://schemas.openxmlformats.org/officeDocument/2006/relationships/hyperlink" Target="http://www.cs.armstrong.edu/liang/intro10e/html/TestCircleWithException.html" TargetMode="External"/><Relationship Id="rId4" Type="http://schemas.openxmlformats.org/officeDocument/2006/relationships/hyperlink" Target="html/CircleWithException.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ml/QuotientWithMethod.bat" TargetMode="External"/><Relationship Id="rId3" Type="http://schemas.openxmlformats.org/officeDocument/2006/relationships/hyperlink" Target="html/Quotient.html" TargetMode="External"/><Relationship Id="rId7" Type="http://schemas.openxmlformats.org/officeDocument/2006/relationships/hyperlink" Target="html/QuotientWithMethod.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ml/QuotientWithIf.bat" TargetMode="External"/><Relationship Id="rId11" Type="http://schemas.openxmlformats.org/officeDocument/2006/relationships/hyperlink" Target="http://www.cs.armstrong.edu/liang/intro10e/html/Quotient.html" TargetMode="External"/><Relationship Id="rId5" Type="http://schemas.openxmlformats.org/officeDocument/2006/relationships/hyperlink" Target="html/QuotientWithIf.html" TargetMode="External"/><Relationship Id="rId10" Type="http://schemas.openxmlformats.org/officeDocument/2006/relationships/hyperlink" Target="http://www.cs.armstrong.edu/liang/intro10e/html/QuotientWithIf.html" TargetMode="External"/><Relationship Id="rId4" Type="http://schemas.openxmlformats.org/officeDocument/2006/relationships/hyperlink" Target="html/Quotient.bat" TargetMode="External"/><Relationship Id="rId9" Type="http://schemas.openxmlformats.org/officeDocument/2006/relationships/hyperlink" Target="http://www.cs.armstrong.edu/liang/intro10e/html/QuotientWithMethod.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www.cs.armstrong.edu/liang/intro10e/html/TestCircleWithRadiusException.html" TargetMode="External"/><Relationship Id="rId3" Type="http://schemas.openxmlformats.org/officeDocument/2006/relationships/hyperlink" Target="html/InvalidRadiusException.html" TargetMode="External"/><Relationship Id="rId7" Type="http://schemas.openxmlformats.org/officeDocument/2006/relationships/hyperlink" Target="http://www.cs.armstrong.edu/liang/intro10e/html/CircleWithRadiusException.html" TargetMode="External"/><Relationship Id="rId2" Type="http://schemas.openxmlformats.org/officeDocument/2006/relationships/hyperlink" Target="html/TestCircleWithRadiusException.bat"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InvalidRadiusException.html" TargetMode="External"/><Relationship Id="rId5" Type="http://schemas.openxmlformats.org/officeDocument/2006/relationships/hyperlink" Target="html/TestCircleWithRadiusException.html" TargetMode="External"/><Relationship Id="rId4" Type="http://schemas.openxmlformats.org/officeDocument/2006/relationships/hyperlink" Target="html/CircleWithRadiusException.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ml/QuotientWithException.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cs.armstrong.edu/liang/intro10e/html/QuotientWithException.html" TargetMode="External"/><Relationship Id="rId4" Type="http://schemas.openxmlformats.org/officeDocument/2006/relationships/hyperlink" Target="html/QuotientWithException.bat"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ml/TestFileClass.html" TargetMode="Externa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9.png"/><Relationship Id="rId5" Type="http://schemas.openxmlformats.org/officeDocument/2006/relationships/oleObject" Target="../embeddings/oleObject10.bin"/><Relationship Id="rId4" Type="http://schemas.openxmlformats.org/officeDocument/2006/relationships/hyperlink" Target="html/TestFileClass.bat" TargetMode="External"/><Relationship Id="rId9" Type="http://schemas.openxmlformats.org/officeDocument/2006/relationships/hyperlink" Target="http://www.cs.armstrong.edu/liang/intro10e/html/TestFileClass.htm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ml/WriteData.html" TargetMode="External"/><Relationship Id="rId7" Type="http://schemas.openxmlformats.org/officeDocument/2006/relationships/hyperlink" Target="http://www.cs.armstrong.edu/liang/intro10e/html/WriteData.html" TargetMode="Externa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1.wmf"/><Relationship Id="rId5" Type="http://schemas.openxmlformats.org/officeDocument/2006/relationships/oleObject" Target="../embeddings/oleObject12.bin"/><Relationship Id="rId4" Type="http://schemas.openxmlformats.org/officeDocument/2006/relationships/hyperlink" Target="html/WriteData.bat"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ml/WriteDataWithAutoClose.bat" TargetMode="External"/><Relationship Id="rId2" Type="http://schemas.openxmlformats.org/officeDocument/2006/relationships/hyperlink" Target="html/WriteDataWithAutoClose.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WriteDataWithAutoClose.html" TargetMode="Externa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hyperlink" Target="http://www.cs.armstrong.edu/liang/intro10e/html/ReadData.html"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hyperlink" Target="html/ReadData.bat" TargetMode="External"/><Relationship Id="rId5" Type="http://schemas.openxmlformats.org/officeDocument/2006/relationships/hyperlink" Target="html/ReadData.html" TargetMode="External"/><Relationship Id="rId4" Type="http://schemas.openxmlformats.org/officeDocument/2006/relationships/image" Target="../media/image12.wmf"/></Relationships>
</file>

<file path=ppt/slides/_rels/slide59.xml.rels><?xml version="1.0" encoding="UTF-8" standalone="yes"?>
<Relationships xmlns="http://schemas.openxmlformats.org/package/2006/relationships"><Relationship Id="rId3" Type="http://schemas.openxmlformats.org/officeDocument/2006/relationships/hyperlink" Target="html/ReplaceText.bat" TargetMode="External"/><Relationship Id="rId2" Type="http://schemas.openxmlformats.org/officeDocument/2006/relationships/hyperlink" Target="html/ReplaceText.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ReplaceText.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ml/InputMismatchExceptionDemo.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cs.armstrong.edu/liang/intro10e/html/InputMismatchExceptionDemo.html" TargetMode="External"/><Relationship Id="rId4" Type="http://schemas.openxmlformats.org/officeDocument/2006/relationships/hyperlink" Target="html/InputMismatchExceptionDemo.bat"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ml/ReadFileFromURL.bat" TargetMode="External"/><Relationship Id="rId2" Type="http://schemas.openxmlformats.org/officeDocument/2006/relationships/hyperlink" Target="html/ReadFileFromURL.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ReadFileFromURL.html" TargetMode="Externa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ml/WebCrawler.bat" TargetMode="External"/><Relationship Id="rId2" Type="http://schemas.openxmlformats.org/officeDocument/2006/relationships/hyperlink" Target="html/WebCrawler.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WebCrawler.html" TargetMode="Externa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812" y="1828799"/>
            <a:ext cx="11161240" cy="3048001"/>
          </a:xfrm>
        </p:spPr>
        <p:txBody>
          <a:bodyPr/>
          <a:lstStyle/>
          <a:p>
            <a:r>
              <a:rPr lang="it-IT" dirty="0"/>
              <a:t>CSE </a:t>
            </a:r>
            <a:r>
              <a:rPr lang="it-IT" dirty="0" smtClean="0"/>
              <a:t>102 - COMPUTER </a:t>
            </a:r>
            <a:r>
              <a:rPr lang="it-IT" dirty="0"/>
              <a:t>PROGRAMMING </a:t>
            </a:r>
            <a:r>
              <a:rPr lang="it-IT" dirty="0" smtClean="0"/>
              <a:t>II</a:t>
            </a:r>
            <a:br>
              <a:rPr lang="it-IT" dirty="0" smtClean="0"/>
            </a:br>
            <a:r>
              <a:rPr lang="en-US" dirty="0" smtClean="0"/>
              <a:t>Exceptions &amp; Text I/O</a:t>
            </a:r>
            <a:endParaRPr lang="en-US" dirty="0"/>
          </a:p>
        </p:txBody>
      </p:sp>
      <p:sp>
        <p:nvSpPr>
          <p:cNvPr id="3" name="Subtitle 2"/>
          <p:cNvSpPr>
            <a:spLocks noGrp="1"/>
          </p:cNvSpPr>
          <p:nvPr>
            <p:ph type="subTitle" idx="1"/>
          </p:nvPr>
        </p:nvSpPr>
        <p:spPr>
          <a:xfrm>
            <a:off x="960684" y="5013176"/>
            <a:ext cx="7848600" cy="1143000"/>
          </a:xfrm>
        </p:spPr>
        <p:txBody>
          <a:bodyPr>
            <a:normAutofit lnSpcReduction="10000"/>
          </a:bodyPr>
          <a:lstStyle/>
          <a:p>
            <a:r>
              <a:rPr lang="en-US" dirty="0"/>
              <a:t>Joseph LEDET</a:t>
            </a:r>
          </a:p>
          <a:p>
            <a:r>
              <a:rPr lang="en-US" dirty="0"/>
              <a:t>Department of Computer Engineering</a:t>
            </a:r>
          </a:p>
          <a:p>
            <a:r>
              <a:rPr lang="en-US" dirty="0" err="1"/>
              <a:t>Akdeniz</a:t>
            </a:r>
            <a:r>
              <a:rPr lang="en-US" dirty="0"/>
              <a:t> University</a:t>
            </a:r>
          </a:p>
          <a:p>
            <a:r>
              <a:rPr lang="en-US" dirty="0"/>
              <a:t>josephledet@akdeniz.edu.tr </a:t>
            </a:r>
          </a:p>
        </p:txBody>
      </p:sp>
      <p:pic>
        <p:nvPicPr>
          <p:cNvPr id="1026" name="Picture 2" descr="https://lh5.googleusercontent.com/7knvr5BkLfOKd1fxh2CUbWpkdEVhhpYAohkMTWTOMjeS115pQ0TWs0LKi09Q29FZOZw5Duu7JHo6GNCOgP4GilzTpk2qfrFsRDt3y1rzpWB-BUBHigqPZZY3Bk0S784EVSvNRk_k6AU"/>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727" t="7277" r="7277" b="7727"/>
          <a:stretch/>
        </p:blipFill>
        <p:spPr bwMode="auto">
          <a:xfrm>
            <a:off x="189756" y="188640"/>
            <a:ext cx="1584177" cy="1584176"/>
          </a:xfrm>
          <a:prstGeom prst="rect">
            <a:avLst/>
          </a:prstGeom>
          <a:noFill/>
          <a:effectLst>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4ADE7B3-6DFE-43C8-8264-7DAC26E5E75F}" type="slidenum">
              <a:rPr lang="en-US" altLang="en-US" sz="1400"/>
              <a:pPr>
                <a:spcBef>
                  <a:spcPct val="0"/>
                </a:spcBef>
                <a:buClrTx/>
                <a:buSzTx/>
                <a:buFontTx/>
                <a:buNone/>
              </a:pPr>
              <a:t>10</a:t>
            </a:fld>
            <a:endParaRPr lang="en-US" altLang="en-US" sz="1400"/>
          </a:p>
        </p:txBody>
      </p:sp>
      <p:sp>
        <p:nvSpPr>
          <p:cNvPr id="12291" name="Rectangle 2"/>
          <p:cNvSpPr>
            <a:spLocks noGrp="1" noChangeArrowheads="1"/>
          </p:cNvSpPr>
          <p:nvPr>
            <p:ph type="title"/>
          </p:nvPr>
        </p:nvSpPr>
        <p:spPr>
          <a:xfrm>
            <a:off x="2208212" y="228600"/>
            <a:ext cx="7772400" cy="819150"/>
          </a:xfrm>
          <a:noFill/>
        </p:spPr>
        <p:txBody>
          <a:bodyPr/>
          <a:lstStyle/>
          <a:p>
            <a:r>
              <a:rPr lang="en-US" altLang="en-US" smtClean="0"/>
              <a:t>Runtime Exceptions</a:t>
            </a:r>
            <a:endParaRPr lang="en-US" altLang="en-US" b="1" smtClean="0"/>
          </a:p>
        </p:txBody>
      </p:sp>
      <p:sp>
        <p:nvSpPr>
          <p:cNvPr id="12292" name="Rectangle 3"/>
          <p:cNvSpPr>
            <a:spLocks noChangeArrowheads="1"/>
          </p:cNvSpPr>
          <p:nvPr/>
        </p:nvSpPr>
        <p:spPr bwMode="auto">
          <a:xfrm>
            <a:off x="1522413" y="17694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2293" name="Object 4"/>
          <p:cNvGraphicFramePr>
            <a:graphicFrameLocks noChangeAspect="1"/>
          </p:cNvGraphicFramePr>
          <p:nvPr/>
        </p:nvGraphicFramePr>
        <p:xfrm>
          <a:off x="1674812" y="1371600"/>
          <a:ext cx="8839200" cy="4510088"/>
        </p:xfrm>
        <a:graphic>
          <a:graphicData uri="http://schemas.openxmlformats.org/presentationml/2006/ole">
            <mc:AlternateContent xmlns:mc="http://schemas.openxmlformats.org/markup-compatibility/2006">
              <mc:Choice xmlns:v="urn:schemas-microsoft-com:vml" Requires="v">
                <p:oleObj spid="_x0000_s185349" name="Picture" r:id="rId3" imgW="5608452" imgH="2853594" progId="Word.Picture.8">
                  <p:embed/>
                </p:oleObj>
              </mc:Choice>
              <mc:Fallback>
                <p:oleObj name="Picture" r:id="rId3" imgW="5608452" imgH="2853594" progId="Word.Picture.8">
                  <p:embed/>
                  <p:pic>
                    <p:nvPicPr>
                      <p:cNvPr id="1229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812"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2325" name="Text Box 5"/>
          <p:cNvSpPr txBox="1">
            <a:spLocks noChangeArrowheads="1"/>
          </p:cNvSpPr>
          <p:nvPr/>
        </p:nvSpPr>
        <p:spPr bwMode="auto">
          <a:xfrm>
            <a:off x="7694612" y="4572000"/>
            <a:ext cx="2743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400">
                <a:solidFill>
                  <a:schemeClr val="tx2"/>
                </a:solidFill>
              </a:rPr>
              <a:t>RuntimeException is caused by programming errors, such as bad casting, accessing an out-of-bounds array, and numeric errors.</a:t>
            </a:r>
          </a:p>
        </p:txBody>
      </p:sp>
      <p:sp>
        <p:nvSpPr>
          <p:cNvPr id="312326" name="Rectangle 6"/>
          <p:cNvSpPr>
            <a:spLocks noChangeArrowheads="1"/>
          </p:cNvSpPr>
          <p:nvPr/>
        </p:nvSpPr>
        <p:spPr bwMode="auto">
          <a:xfrm>
            <a:off x="7466012" y="1905000"/>
            <a:ext cx="2743200" cy="24384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2327" name="Rectangle 7"/>
          <p:cNvSpPr>
            <a:spLocks noChangeArrowheads="1"/>
          </p:cNvSpPr>
          <p:nvPr/>
        </p:nvSpPr>
        <p:spPr bwMode="auto">
          <a:xfrm>
            <a:off x="5789612" y="2743200"/>
            <a:ext cx="1676400" cy="5334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760196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2325"/>
                                        </p:tgtEl>
                                        <p:attrNameLst>
                                          <p:attrName>style.visibility</p:attrName>
                                        </p:attrNameLst>
                                      </p:cBhvr>
                                      <p:to>
                                        <p:strVal val="visible"/>
                                      </p:to>
                                    </p:set>
                                    <p:anim calcmode="lin" valueType="num">
                                      <p:cBhvr additive="base">
                                        <p:cTn id="7" dur="500" fill="hold"/>
                                        <p:tgtEl>
                                          <p:spTgt spid="312325"/>
                                        </p:tgtEl>
                                        <p:attrNameLst>
                                          <p:attrName>ppt_x</p:attrName>
                                        </p:attrNameLst>
                                      </p:cBhvr>
                                      <p:tavLst>
                                        <p:tav tm="0">
                                          <p:val>
                                            <p:strVal val="0-#ppt_w/2"/>
                                          </p:val>
                                        </p:tav>
                                        <p:tav tm="100000">
                                          <p:val>
                                            <p:strVal val="#ppt_x"/>
                                          </p:val>
                                        </p:tav>
                                      </p:tavLst>
                                    </p:anim>
                                    <p:anim calcmode="lin" valueType="num">
                                      <p:cBhvr additive="base">
                                        <p:cTn id="8" dur="500" fill="hold"/>
                                        <p:tgtEl>
                                          <p:spTgt spid="31232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2326"/>
                                        </p:tgtEl>
                                        <p:attrNameLst>
                                          <p:attrName>style.visibility</p:attrName>
                                        </p:attrNameLst>
                                      </p:cBhvr>
                                      <p:to>
                                        <p:strVal val="visible"/>
                                      </p:to>
                                    </p:set>
                                    <p:anim calcmode="lin" valueType="num">
                                      <p:cBhvr additive="base">
                                        <p:cTn id="11" dur="500" fill="hold"/>
                                        <p:tgtEl>
                                          <p:spTgt spid="312326"/>
                                        </p:tgtEl>
                                        <p:attrNameLst>
                                          <p:attrName>ppt_x</p:attrName>
                                        </p:attrNameLst>
                                      </p:cBhvr>
                                      <p:tavLst>
                                        <p:tav tm="0">
                                          <p:val>
                                            <p:strVal val="0-#ppt_w/2"/>
                                          </p:val>
                                        </p:tav>
                                        <p:tav tm="100000">
                                          <p:val>
                                            <p:strVal val="#ppt_x"/>
                                          </p:val>
                                        </p:tav>
                                      </p:tavLst>
                                    </p:anim>
                                    <p:anim calcmode="lin" valueType="num">
                                      <p:cBhvr additive="base">
                                        <p:cTn id="12" dur="500" fill="hold"/>
                                        <p:tgtEl>
                                          <p:spTgt spid="312326"/>
                                        </p:tgtEl>
                                        <p:attrNameLst>
                                          <p:attrName>ppt_y</p:attrName>
                                        </p:attrNameLst>
                                      </p:cBhvr>
                                      <p:tavLst>
                                        <p:tav tm="0">
                                          <p:val>
                                            <p:strVal val="#ppt_y"/>
                                          </p:val>
                                        </p:tav>
                                        <p:tav tm="100000">
                                          <p:val>
                                            <p:strVal val="#ppt_y"/>
                                          </p:val>
                                        </p:tav>
                                      </p:tavLst>
                                    </p:anim>
                                  </p:childTnLst>
                                </p:cTn>
                              </p:par>
                              <p:par>
                                <p:cTn id="13" presetID="2" presetClass="entr" presetSubtype="8" fill="hold" grpId="1" nodeType="withEffect">
                                  <p:stCondLst>
                                    <p:cond delay="0"/>
                                  </p:stCondLst>
                                  <p:childTnLst>
                                    <p:set>
                                      <p:cBhvr>
                                        <p:cTn id="14" dur="1" fill="hold">
                                          <p:stCondLst>
                                            <p:cond delay="0"/>
                                          </p:stCondLst>
                                        </p:cTn>
                                        <p:tgtEl>
                                          <p:spTgt spid="312325"/>
                                        </p:tgtEl>
                                        <p:attrNameLst>
                                          <p:attrName>style.visibility</p:attrName>
                                        </p:attrNameLst>
                                      </p:cBhvr>
                                      <p:to>
                                        <p:strVal val="visible"/>
                                      </p:to>
                                    </p:set>
                                    <p:anim calcmode="lin" valueType="num">
                                      <p:cBhvr additive="base">
                                        <p:cTn id="15" dur="500" fill="hold"/>
                                        <p:tgtEl>
                                          <p:spTgt spid="312325"/>
                                        </p:tgtEl>
                                        <p:attrNameLst>
                                          <p:attrName>ppt_x</p:attrName>
                                        </p:attrNameLst>
                                      </p:cBhvr>
                                      <p:tavLst>
                                        <p:tav tm="0">
                                          <p:val>
                                            <p:strVal val="0-#ppt_w/2"/>
                                          </p:val>
                                        </p:tav>
                                        <p:tav tm="100000">
                                          <p:val>
                                            <p:strVal val="#ppt_x"/>
                                          </p:val>
                                        </p:tav>
                                      </p:tavLst>
                                    </p:anim>
                                    <p:anim calcmode="lin" valueType="num">
                                      <p:cBhvr additive="base">
                                        <p:cTn id="16" dur="500" fill="hold"/>
                                        <p:tgtEl>
                                          <p:spTgt spid="31232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2327"/>
                                        </p:tgtEl>
                                        <p:attrNameLst>
                                          <p:attrName>style.visibility</p:attrName>
                                        </p:attrNameLst>
                                      </p:cBhvr>
                                      <p:to>
                                        <p:strVal val="visible"/>
                                      </p:to>
                                    </p:set>
                                    <p:anim calcmode="lin" valueType="num">
                                      <p:cBhvr additive="base">
                                        <p:cTn id="19" dur="500" fill="hold"/>
                                        <p:tgtEl>
                                          <p:spTgt spid="312327"/>
                                        </p:tgtEl>
                                        <p:attrNameLst>
                                          <p:attrName>ppt_x</p:attrName>
                                        </p:attrNameLst>
                                      </p:cBhvr>
                                      <p:tavLst>
                                        <p:tav tm="0">
                                          <p:val>
                                            <p:strVal val="0-#ppt_w/2"/>
                                          </p:val>
                                        </p:tav>
                                        <p:tav tm="100000">
                                          <p:val>
                                            <p:strVal val="#ppt_x"/>
                                          </p:val>
                                        </p:tav>
                                      </p:tavLst>
                                    </p:anim>
                                    <p:anim calcmode="lin" valueType="num">
                                      <p:cBhvr additive="base">
                                        <p:cTn id="20" dur="500" fill="hold"/>
                                        <p:tgtEl>
                                          <p:spTgt spid="312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5" grpId="0"/>
      <p:bldP spid="312325" grpId="1"/>
      <p:bldP spid="312326" grpId="0" animBg="1"/>
      <p:bldP spid="3123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0469259-A519-41D2-8287-B0F9F27F95C3}" type="slidenum">
              <a:rPr lang="en-US" altLang="en-US" sz="1400"/>
              <a:pPr>
                <a:spcBef>
                  <a:spcPct val="0"/>
                </a:spcBef>
                <a:buClrTx/>
                <a:buSzTx/>
                <a:buFontTx/>
                <a:buNone/>
              </a:pPr>
              <a:t>11</a:t>
            </a:fld>
            <a:endParaRPr lang="en-US" altLang="en-US" sz="1400"/>
          </a:p>
        </p:txBody>
      </p:sp>
      <p:sp>
        <p:nvSpPr>
          <p:cNvPr id="13315" name="Rectangle 2"/>
          <p:cNvSpPr>
            <a:spLocks noGrp="1" noChangeArrowheads="1"/>
          </p:cNvSpPr>
          <p:nvPr>
            <p:ph type="title"/>
          </p:nvPr>
        </p:nvSpPr>
        <p:spPr>
          <a:xfrm>
            <a:off x="2208212" y="0"/>
            <a:ext cx="7772400" cy="1428750"/>
          </a:xfrm>
          <a:noFill/>
        </p:spPr>
        <p:txBody>
          <a:bodyPr/>
          <a:lstStyle/>
          <a:p>
            <a:r>
              <a:rPr lang="en-US" altLang="en-US" smtClean="0"/>
              <a:t>Checked Exceptions vs. Unchecked Exceptions</a:t>
            </a:r>
            <a:endParaRPr lang="en-US" altLang="en-US" b="1" smtClean="0"/>
          </a:p>
        </p:txBody>
      </p:sp>
      <p:sp>
        <p:nvSpPr>
          <p:cNvPr id="13316" name="Rectangle 3"/>
          <p:cNvSpPr>
            <a:spLocks noChangeArrowheads="1"/>
          </p:cNvSpPr>
          <p:nvPr/>
        </p:nvSpPr>
        <p:spPr bwMode="auto">
          <a:xfrm>
            <a:off x="3522662" y="25717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Text Box 4"/>
          <p:cNvSpPr txBox="1">
            <a:spLocks noChangeArrowheads="1"/>
          </p:cNvSpPr>
          <p:nvPr/>
        </p:nvSpPr>
        <p:spPr bwMode="auto">
          <a:xfrm>
            <a:off x="1903412" y="1981201"/>
            <a:ext cx="8534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u="sng">
                <a:cs typeface="Times New Roman" panose="02020603050405020304" pitchFamily="18" charset="0"/>
              </a:rPr>
              <a:t>RuntimeException</a:t>
            </a:r>
            <a:r>
              <a:rPr lang="en-US" altLang="en-US">
                <a:cs typeface="Times New Roman" panose="02020603050405020304" pitchFamily="18" charset="0"/>
              </a:rPr>
              <a:t>, </a:t>
            </a:r>
            <a:r>
              <a:rPr lang="en-US" altLang="en-US" u="sng">
                <a:cs typeface="Times New Roman" panose="02020603050405020304" pitchFamily="18" charset="0"/>
              </a:rPr>
              <a:t>Error</a:t>
            </a:r>
            <a:r>
              <a:rPr lang="en-US" altLang="en-US">
                <a:cs typeface="Times New Roman" panose="02020603050405020304" pitchFamily="18" charset="0"/>
              </a:rPr>
              <a:t> and their subclasses are known as </a:t>
            </a:r>
            <a:r>
              <a:rPr lang="en-US" altLang="en-US" i="1">
                <a:cs typeface="Times New Roman" panose="02020603050405020304" pitchFamily="18" charset="0"/>
              </a:rPr>
              <a:t>unchecked</a:t>
            </a:r>
            <a:r>
              <a:rPr lang="en-US" altLang="en-US">
                <a:cs typeface="Times New Roman" panose="02020603050405020304" pitchFamily="18" charset="0"/>
              </a:rPr>
              <a:t> </a:t>
            </a:r>
            <a:r>
              <a:rPr lang="en-US" altLang="en-US" i="1">
                <a:cs typeface="Times New Roman" panose="02020603050405020304" pitchFamily="18" charset="0"/>
              </a:rPr>
              <a:t>exceptions</a:t>
            </a:r>
            <a:r>
              <a:rPr lang="en-US" altLang="en-US">
                <a:cs typeface="Times New Roman" panose="02020603050405020304" pitchFamily="18" charset="0"/>
              </a:rPr>
              <a:t>. All other exceptions are known as </a:t>
            </a:r>
            <a:r>
              <a:rPr lang="en-US" altLang="en-US" i="1">
                <a:cs typeface="Times New Roman" panose="02020603050405020304" pitchFamily="18" charset="0"/>
              </a:rPr>
              <a:t>checked exceptions</a:t>
            </a:r>
            <a:r>
              <a:rPr lang="en-US" altLang="en-US">
                <a:cs typeface="Times New Roman" panose="02020603050405020304" pitchFamily="18" charset="0"/>
              </a:rPr>
              <a:t>, meaning that the compiler forces the programmer to check and deal with the exceptions.</a:t>
            </a:r>
            <a:r>
              <a:rPr lang="en-US" altLang="en-US">
                <a:latin typeface="Courier"/>
                <a:cs typeface="Times New Roman" panose="02020603050405020304" pitchFamily="18" charset="0"/>
              </a:rPr>
              <a:t> </a:t>
            </a:r>
          </a:p>
        </p:txBody>
      </p:sp>
    </p:spTree>
    <p:extLst>
      <p:ext uri="{BB962C8B-B14F-4D97-AF65-F5344CB8AC3E}">
        <p14:creationId xmlns:p14="http://schemas.microsoft.com/office/powerpoint/2010/main" val="619982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A9B2DC5-38D0-4E28-852C-D5EDB485CC07}" type="slidenum">
              <a:rPr lang="en-US" altLang="en-US" sz="1400"/>
              <a:pPr>
                <a:spcBef>
                  <a:spcPct val="0"/>
                </a:spcBef>
                <a:buClrTx/>
                <a:buSzTx/>
                <a:buFontTx/>
                <a:buNone/>
              </a:pPr>
              <a:t>12</a:t>
            </a:fld>
            <a:endParaRPr lang="en-US" altLang="en-US" sz="1400"/>
          </a:p>
        </p:txBody>
      </p:sp>
      <p:sp>
        <p:nvSpPr>
          <p:cNvPr id="14339" name="Rectangle 2"/>
          <p:cNvSpPr>
            <a:spLocks noGrp="1" noChangeArrowheads="1"/>
          </p:cNvSpPr>
          <p:nvPr>
            <p:ph type="title"/>
          </p:nvPr>
        </p:nvSpPr>
        <p:spPr>
          <a:xfrm>
            <a:off x="2284412" y="152400"/>
            <a:ext cx="7772400" cy="666750"/>
          </a:xfrm>
          <a:noFill/>
        </p:spPr>
        <p:txBody>
          <a:bodyPr/>
          <a:lstStyle/>
          <a:p>
            <a:r>
              <a:rPr lang="en-US" altLang="en-US" smtClean="0"/>
              <a:t>Unchecked Exceptions</a:t>
            </a:r>
            <a:endParaRPr lang="en-US" altLang="en-US" b="1" smtClean="0"/>
          </a:p>
        </p:txBody>
      </p:sp>
      <p:sp>
        <p:nvSpPr>
          <p:cNvPr id="14340" name="Rectangle 3"/>
          <p:cNvSpPr>
            <a:spLocks noChangeArrowheads="1"/>
          </p:cNvSpPr>
          <p:nvPr/>
        </p:nvSpPr>
        <p:spPr bwMode="auto">
          <a:xfrm>
            <a:off x="3522662" y="25717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Text Box 4"/>
          <p:cNvSpPr txBox="1">
            <a:spLocks noChangeArrowheads="1"/>
          </p:cNvSpPr>
          <p:nvPr/>
        </p:nvSpPr>
        <p:spPr bwMode="auto">
          <a:xfrm>
            <a:off x="1827212" y="1066800"/>
            <a:ext cx="86106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In most cases, unchecked exceptions reflect programming logic errors that are not recoverable. For example, a </a:t>
            </a:r>
            <a:r>
              <a:rPr lang="en-US" altLang="en-US" sz="2800" u="sng">
                <a:cs typeface="Times New Roman" panose="02020603050405020304" pitchFamily="18" charset="0"/>
              </a:rPr>
              <a:t>NullPointerException</a:t>
            </a:r>
            <a:r>
              <a:rPr lang="en-US" altLang="en-US" sz="2800">
                <a:cs typeface="Times New Roman" panose="02020603050405020304" pitchFamily="18" charset="0"/>
              </a:rPr>
              <a:t> is thrown if you access an object through a reference variable before an object is assigned to it; an </a:t>
            </a:r>
            <a:r>
              <a:rPr lang="en-US" altLang="en-US" sz="2800" u="sng">
                <a:cs typeface="Times New Roman" panose="02020603050405020304" pitchFamily="18" charset="0"/>
              </a:rPr>
              <a:t>IndexOutOfBoundsException</a:t>
            </a:r>
            <a:r>
              <a:rPr lang="en-US" altLang="en-US" sz="2800">
                <a:cs typeface="Times New Roman" panose="02020603050405020304" pitchFamily="18" charset="0"/>
              </a:rPr>
              <a:t> is thrown if you access an element in an array outside the bounds of the array. These are the logic errors that should be corrected in the program. Unchecked exceptions can occur anywhere in the program. To avoid cumbersome overuse of try-catch blocks, Java does not mandate you to write code to catch unchecked exceptions.</a:t>
            </a:r>
          </a:p>
        </p:txBody>
      </p:sp>
    </p:spTree>
    <p:extLst>
      <p:ext uri="{BB962C8B-B14F-4D97-AF65-F5344CB8AC3E}">
        <p14:creationId xmlns:p14="http://schemas.microsoft.com/office/powerpoint/2010/main" val="1328312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C539F9F-13D4-49AD-B7C8-97A6899D7FC1}" type="slidenum">
              <a:rPr lang="en-US" altLang="en-US" sz="1400"/>
              <a:pPr>
                <a:spcBef>
                  <a:spcPct val="0"/>
                </a:spcBef>
                <a:buClrTx/>
                <a:buSzTx/>
                <a:buFontTx/>
                <a:buNone/>
              </a:pPr>
              <a:t>13</a:t>
            </a:fld>
            <a:endParaRPr lang="en-US" altLang="en-US" sz="1400"/>
          </a:p>
        </p:txBody>
      </p:sp>
      <p:sp>
        <p:nvSpPr>
          <p:cNvPr id="15363" name="Rectangle 2"/>
          <p:cNvSpPr>
            <a:spLocks noGrp="1" noChangeArrowheads="1"/>
          </p:cNvSpPr>
          <p:nvPr>
            <p:ph type="title"/>
          </p:nvPr>
        </p:nvSpPr>
        <p:spPr>
          <a:xfrm>
            <a:off x="2208212" y="228600"/>
            <a:ext cx="7772400" cy="819150"/>
          </a:xfrm>
          <a:noFill/>
        </p:spPr>
        <p:txBody>
          <a:bodyPr/>
          <a:lstStyle/>
          <a:p>
            <a:r>
              <a:rPr lang="en-US" altLang="en-US" smtClean="0"/>
              <a:t>Unchecked Exceptions</a:t>
            </a:r>
            <a:endParaRPr lang="en-US" altLang="en-US" b="1" smtClean="0"/>
          </a:p>
        </p:txBody>
      </p:sp>
      <p:sp>
        <p:nvSpPr>
          <p:cNvPr id="15364" name="Rectangle 3"/>
          <p:cNvSpPr>
            <a:spLocks noChangeArrowheads="1"/>
          </p:cNvSpPr>
          <p:nvPr/>
        </p:nvSpPr>
        <p:spPr bwMode="auto">
          <a:xfrm>
            <a:off x="1522413" y="17694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65" name="Object 4"/>
          <p:cNvGraphicFramePr>
            <a:graphicFrameLocks noChangeAspect="1"/>
          </p:cNvGraphicFramePr>
          <p:nvPr/>
        </p:nvGraphicFramePr>
        <p:xfrm>
          <a:off x="1674812" y="1371600"/>
          <a:ext cx="8839200" cy="4510088"/>
        </p:xfrm>
        <a:graphic>
          <a:graphicData uri="http://schemas.openxmlformats.org/presentationml/2006/ole">
            <mc:AlternateContent xmlns:mc="http://schemas.openxmlformats.org/markup-compatibility/2006">
              <mc:Choice xmlns:v="urn:schemas-microsoft-com:vml" Requires="v">
                <p:oleObj spid="_x0000_s186373" name="Picture" r:id="rId3" imgW="5608452" imgH="2853594" progId="Word.Picture.8">
                  <p:embed/>
                </p:oleObj>
              </mc:Choice>
              <mc:Fallback>
                <p:oleObj name="Picture" r:id="rId3" imgW="5608452" imgH="2853594" progId="Word.Picture.8">
                  <p:embed/>
                  <p:pic>
                    <p:nvPicPr>
                      <p:cNvPr id="1536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812"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3349" name="Text Box 5"/>
          <p:cNvSpPr txBox="1">
            <a:spLocks noChangeArrowheads="1"/>
          </p:cNvSpPr>
          <p:nvPr/>
        </p:nvSpPr>
        <p:spPr bwMode="auto">
          <a:xfrm>
            <a:off x="8304212" y="4876800"/>
            <a:ext cx="1676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400">
                <a:solidFill>
                  <a:schemeClr val="bg2"/>
                </a:solidFill>
              </a:rPr>
              <a:t>Unchecked exception.</a:t>
            </a:r>
          </a:p>
        </p:txBody>
      </p:sp>
      <p:sp>
        <p:nvSpPr>
          <p:cNvPr id="313350" name="Rectangle 6"/>
          <p:cNvSpPr>
            <a:spLocks noChangeArrowheads="1"/>
          </p:cNvSpPr>
          <p:nvPr/>
        </p:nvSpPr>
        <p:spPr bwMode="auto">
          <a:xfrm>
            <a:off x="5637212" y="2743200"/>
            <a:ext cx="2209800" cy="5334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3351" name="Rectangle 7"/>
          <p:cNvSpPr>
            <a:spLocks noChangeArrowheads="1"/>
          </p:cNvSpPr>
          <p:nvPr/>
        </p:nvSpPr>
        <p:spPr bwMode="auto">
          <a:xfrm>
            <a:off x="7770812" y="1905000"/>
            <a:ext cx="2514600" cy="25146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3352" name="Rectangle 8"/>
          <p:cNvSpPr>
            <a:spLocks noChangeArrowheads="1"/>
          </p:cNvSpPr>
          <p:nvPr/>
        </p:nvSpPr>
        <p:spPr bwMode="auto">
          <a:xfrm>
            <a:off x="4265612" y="3962400"/>
            <a:ext cx="3581400" cy="18288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06523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3349"/>
                                        </p:tgtEl>
                                        <p:attrNameLst>
                                          <p:attrName>style.visibility</p:attrName>
                                        </p:attrNameLst>
                                      </p:cBhvr>
                                      <p:to>
                                        <p:strVal val="visible"/>
                                      </p:to>
                                    </p:set>
                                    <p:anim calcmode="lin" valueType="num">
                                      <p:cBhvr additive="base">
                                        <p:cTn id="7" dur="500" fill="hold"/>
                                        <p:tgtEl>
                                          <p:spTgt spid="313349"/>
                                        </p:tgtEl>
                                        <p:attrNameLst>
                                          <p:attrName>ppt_x</p:attrName>
                                        </p:attrNameLst>
                                      </p:cBhvr>
                                      <p:tavLst>
                                        <p:tav tm="0">
                                          <p:val>
                                            <p:strVal val="0-#ppt_w/2"/>
                                          </p:val>
                                        </p:tav>
                                        <p:tav tm="100000">
                                          <p:val>
                                            <p:strVal val="#ppt_x"/>
                                          </p:val>
                                        </p:tav>
                                      </p:tavLst>
                                    </p:anim>
                                    <p:anim calcmode="lin" valueType="num">
                                      <p:cBhvr additive="base">
                                        <p:cTn id="8" dur="500" fill="hold"/>
                                        <p:tgtEl>
                                          <p:spTgt spid="31334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3351"/>
                                        </p:tgtEl>
                                        <p:attrNameLst>
                                          <p:attrName>style.visibility</p:attrName>
                                        </p:attrNameLst>
                                      </p:cBhvr>
                                      <p:to>
                                        <p:strVal val="visible"/>
                                      </p:to>
                                    </p:set>
                                    <p:anim calcmode="lin" valueType="num">
                                      <p:cBhvr additive="base">
                                        <p:cTn id="11" dur="500" fill="hold"/>
                                        <p:tgtEl>
                                          <p:spTgt spid="313351"/>
                                        </p:tgtEl>
                                        <p:attrNameLst>
                                          <p:attrName>ppt_x</p:attrName>
                                        </p:attrNameLst>
                                      </p:cBhvr>
                                      <p:tavLst>
                                        <p:tav tm="0">
                                          <p:val>
                                            <p:strVal val="0-#ppt_w/2"/>
                                          </p:val>
                                        </p:tav>
                                        <p:tav tm="100000">
                                          <p:val>
                                            <p:strVal val="#ppt_x"/>
                                          </p:val>
                                        </p:tav>
                                      </p:tavLst>
                                    </p:anim>
                                    <p:anim calcmode="lin" valueType="num">
                                      <p:cBhvr additive="base">
                                        <p:cTn id="12" dur="500" fill="hold"/>
                                        <p:tgtEl>
                                          <p:spTgt spid="31335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3350"/>
                                        </p:tgtEl>
                                        <p:attrNameLst>
                                          <p:attrName>style.visibility</p:attrName>
                                        </p:attrNameLst>
                                      </p:cBhvr>
                                      <p:to>
                                        <p:strVal val="visible"/>
                                      </p:to>
                                    </p:set>
                                    <p:anim calcmode="lin" valueType="num">
                                      <p:cBhvr additive="base">
                                        <p:cTn id="15" dur="500" fill="hold"/>
                                        <p:tgtEl>
                                          <p:spTgt spid="313350"/>
                                        </p:tgtEl>
                                        <p:attrNameLst>
                                          <p:attrName>ppt_x</p:attrName>
                                        </p:attrNameLst>
                                      </p:cBhvr>
                                      <p:tavLst>
                                        <p:tav tm="0">
                                          <p:val>
                                            <p:strVal val="0-#ppt_w/2"/>
                                          </p:val>
                                        </p:tav>
                                        <p:tav tm="100000">
                                          <p:val>
                                            <p:strVal val="#ppt_x"/>
                                          </p:val>
                                        </p:tav>
                                      </p:tavLst>
                                    </p:anim>
                                    <p:anim calcmode="lin" valueType="num">
                                      <p:cBhvr additive="base">
                                        <p:cTn id="16" dur="500" fill="hold"/>
                                        <p:tgtEl>
                                          <p:spTgt spid="31335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3352"/>
                                        </p:tgtEl>
                                        <p:attrNameLst>
                                          <p:attrName>style.visibility</p:attrName>
                                        </p:attrNameLst>
                                      </p:cBhvr>
                                      <p:to>
                                        <p:strVal val="visible"/>
                                      </p:to>
                                    </p:set>
                                    <p:anim calcmode="lin" valueType="num">
                                      <p:cBhvr additive="base">
                                        <p:cTn id="19" dur="500" fill="hold"/>
                                        <p:tgtEl>
                                          <p:spTgt spid="313352"/>
                                        </p:tgtEl>
                                        <p:attrNameLst>
                                          <p:attrName>ppt_x</p:attrName>
                                        </p:attrNameLst>
                                      </p:cBhvr>
                                      <p:tavLst>
                                        <p:tav tm="0">
                                          <p:val>
                                            <p:strVal val="0-#ppt_w/2"/>
                                          </p:val>
                                        </p:tav>
                                        <p:tav tm="100000">
                                          <p:val>
                                            <p:strVal val="#ppt_x"/>
                                          </p:val>
                                        </p:tav>
                                      </p:tavLst>
                                    </p:anim>
                                    <p:anim calcmode="lin" valueType="num">
                                      <p:cBhvr additive="base">
                                        <p:cTn id="20" dur="500" fill="hold"/>
                                        <p:tgtEl>
                                          <p:spTgt spid="3133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9" grpId="0"/>
      <p:bldP spid="313350" grpId="0" animBg="1"/>
      <p:bldP spid="313351" grpId="0" animBg="1"/>
      <p:bldP spid="3133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F235370-8DA8-4AB9-90B4-FEC514FDA64A}" type="slidenum">
              <a:rPr lang="en-US" altLang="en-US" sz="1400"/>
              <a:pPr>
                <a:spcBef>
                  <a:spcPct val="0"/>
                </a:spcBef>
                <a:buClrTx/>
                <a:buSzTx/>
                <a:buFontTx/>
                <a:buNone/>
              </a:pPr>
              <a:t>14</a:t>
            </a:fld>
            <a:endParaRPr lang="en-US" altLang="en-US" sz="1400"/>
          </a:p>
        </p:txBody>
      </p:sp>
      <p:sp>
        <p:nvSpPr>
          <p:cNvPr id="16387" name="Rectangle 2"/>
          <p:cNvSpPr>
            <a:spLocks noGrp="1" noChangeArrowheads="1"/>
          </p:cNvSpPr>
          <p:nvPr>
            <p:ph type="title"/>
          </p:nvPr>
        </p:nvSpPr>
        <p:spPr>
          <a:xfrm>
            <a:off x="2208212" y="0"/>
            <a:ext cx="7772400" cy="1428750"/>
          </a:xfrm>
          <a:noFill/>
        </p:spPr>
        <p:txBody>
          <a:bodyPr/>
          <a:lstStyle/>
          <a:p>
            <a:r>
              <a:rPr lang="en-US" altLang="en-US" smtClean="0"/>
              <a:t>Declaring, Throwing, and Catching Exceptions</a:t>
            </a:r>
            <a:endParaRPr lang="en-US" altLang="en-US" b="1" smtClean="0"/>
          </a:p>
        </p:txBody>
      </p:sp>
      <p:sp>
        <p:nvSpPr>
          <p:cNvPr id="16388" name="Rectangle 3"/>
          <p:cNvSpPr>
            <a:spLocks noChangeArrowheads="1"/>
          </p:cNvSpPr>
          <p:nvPr/>
        </p:nvSpPr>
        <p:spPr bwMode="auto">
          <a:xfrm>
            <a:off x="3522662" y="25717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6389" name="Object 4"/>
          <p:cNvGraphicFramePr>
            <a:graphicFrameLocks noChangeAspect="1"/>
          </p:cNvGraphicFramePr>
          <p:nvPr/>
        </p:nvGraphicFramePr>
        <p:xfrm>
          <a:off x="1363662" y="2514601"/>
          <a:ext cx="9302750" cy="2220913"/>
        </p:xfrm>
        <a:graphic>
          <a:graphicData uri="http://schemas.openxmlformats.org/presentationml/2006/ole">
            <mc:AlternateContent xmlns:mc="http://schemas.openxmlformats.org/markup-compatibility/2006">
              <mc:Choice xmlns:v="urn:schemas-microsoft-com:vml" Requires="v">
                <p:oleObj spid="_x0000_s187397" name="Picture" r:id="rId3" imgW="5108448" imgH="1219200" progId="Word.Picture.8">
                  <p:embed/>
                </p:oleObj>
              </mc:Choice>
              <mc:Fallback>
                <p:oleObj name="Picture" r:id="rId3" imgW="5108448" imgH="1219200" progId="Word.Picture.8">
                  <p:embed/>
                  <p:pic>
                    <p:nvPicPr>
                      <p:cNvPr id="1638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662" y="2514601"/>
                        <a:ext cx="9302750"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08104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en-US" smtClean="0"/>
              <a:t>Declaring Exceptions</a:t>
            </a:r>
          </a:p>
        </p:txBody>
      </p:sp>
      <p:sp>
        <p:nvSpPr>
          <p:cNvPr id="17412" name="Rectangle 3"/>
          <p:cNvSpPr>
            <a:spLocks noGrp="1" noChangeArrowheads="1"/>
          </p:cNvSpPr>
          <p:nvPr>
            <p:ph type="body" idx="1"/>
          </p:nvPr>
        </p:nvSpPr>
        <p:spPr/>
        <p:txBody>
          <a:bodyPr/>
          <a:lstStyle/>
          <a:p>
            <a:r>
              <a:rPr lang="en-US" altLang="en-US" smtClean="0"/>
              <a:t>Every method must state the types of checked exceptions it might throw. This is known as declaring exceptions. </a:t>
            </a:r>
          </a:p>
          <a:p>
            <a:endParaRPr lang="en-US" altLang="en-US" smtClean="0"/>
          </a:p>
          <a:p>
            <a:r>
              <a:rPr lang="en-US" altLang="en-US" smtClean="0"/>
              <a:t>public void myMethod()</a:t>
            </a:r>
          </a:p>
          <a:p>
            <a:r>
              <a:rPr lang="en-US" altLang="en-US" smtClean="0"/>
              <a:t>   throws IOException</a:t>
            </a:r>
          </a:p>
          <a:p>
            <a:r>
              <a:rPr lang="en-US" altLang="en-US" smtClean="0"/>
              <a:t>public void myMethod()</a:t>
            </a:r>
          </a:p>
          <a:p>
            <a:r>
              <a:rPr lang="en-US" altLang="en-US" smtClean="0"/>
              <a:t>   throws IOException, OtherException</a:t>
            </a:r>
            <a:endParaRPr lang="en-US" altLang="en-US"/>
          </a:p>
        </p:txBody>
      </p:sp>
      <p:sp>
        <p:nvSpPr>
          <p:cNvPr id="17410"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B8D5F29C-CD10-4ECB-AC5B-13694DF30E42}" type="slidenum">
              <a:rPr lang="en-US" altLang="en-US" smtClean="0"/>
              <a:pPr/>
              <a:t>15</a:t>
            </a:fld>
            <a:endParaRPr lang="en-US" altLang="en-US"/>
          </a:p>
        </p:txBody>
      </p:sp>
    </p:spTree>
    <p:extLst>
      <p:ext uri="{BB962C8B-B14F-4D97-AF65-F5344CB8AC3E}">
        <p14:creationId xmlns:p14="http://schemas.microsoft.com/office/powerpoint/2010/main" val="211981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en-US" smtClean="0"/>
              <a:t>Throwing Exceptions</a:t>
            </a:r>
          </a:p>
        </p:txBody>
      </p:sp>
      <p:sp>
        <p:nvSpPr>
          <p:cNvPr id="18436" name="Rectangle 3"/>
          <p:cNvSpPr>
            <a:spLocks noGrp="1" noChangeArrowheads="1"/>
          </p:cNvSpPr>
          <p:nvPr>
            <p:ph type="body" idx="1"/>
          </p:nvPr>
        </p:nvSpPr>
        <p:spPr/>
        <p:txBody>
          <a:bodyPr/>
          <a:lstStyle/>
          <a:p>
            <a:r>
              <a:rPr lang="en-US" altLang="en-US" smtClean="0"/>
              <a:t>When the program detects an error, the program can create an instance of an appropriate exception type and throw it. This is known as throwing an exception. Here is an example, </a:t>
            </a:r>
          </a:p>
          <a:p>
            <a:endParaRPr lang="en-US" altLang="en-US" smtClean="0"/>
          </a:p>
          <a:p>
            <a:r>
              <a:rPr lang="en-US" altLang="en-US" smtClean="0"/>
              <a:t>throw new TheException(); </a:t>
            </a:r>
          </a:p>
          <a:p>
            <a:r>
              <a:rPr lang="en-US" altLang="en-US" smtClean="0"/>
              <a:t>TheException ex = new TheException();</a:t>
            </a:r>
            <a:br>
              <a:rPr lang="en-US" altLang="en-US" smtClean="0"/>
            </a:br>
            <a:r>
              <a:rPr lang="en-US" altLang="en-US" smtClean="0"/>
              <a:t>throw ex;</a:t>
            </a:r>
            <a:endParaRPr lang="en-US" altLang="en-US"/>
          </a:p>
        </p:txBody>
      </p:sp>
      <p:sp>
        <p:nvSpPr>
          <p:cNvPr id="18434"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A8C579E1-3C3A-4BC6-8267-5A0B32D2A96F}" type="slidenum">
              <a:rPr lang="en-US" altLang="en-US" smtClean="0"/>
              <a:pPr/>
              <a:t>16</a:t>
            </a:fld>
            <a:endParaRPr lang="en-US" altLang="en-US"/>
          </a:p>
        </p:txBody>
      </p:sp>
    </p:spTree>
    <p:extLst>
      <p:ext uri="{BB962C8B-B14F-4D97-AF65-F5344CB8AC3E}">
        <p14:creationId xmlns:p14="http://schemas.microsoft.com/office/powerpoint/2010/main" val="637838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en-US" smtClean="0"/>
              <a:t>Throwing Exceptions Example</a:t>
            </a:r>
          </a:p>
        </p:txBody>
      </p:sp>
      <p:sp>
        <p:nvSpPr>
          <p:cNvPr id="19458"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0D237B09-C2EE-403E-B8B4-F8A5EE785A6F}" type="slidenum">
              <a:rPr lang="en-US" altLang="en-US" smtClean="0"/>
              <a:pPr/>
              <a:t>17</a:t>
            </a:fld>
            <a:endParaRPr lang="en-US" altLang="en-US"/>
          </a:p>
        </p:txBody>
      </p:sp>
      <p:sp>
        <p:nvSpPr>
          <p:cNvPr id="12" name="Rectangle 3"/>
          <p:cNvSpPr txBox="1">
            <a:spLocks noChangeArrowheads="1"/>
          </p:cNvSpPr>
          <p:nvPr/>
        </p:nvSpPr>
        <p:spPr>
          <a:xfrm>
            <a:off x="1341884" y="1766790"/>
            <a:ext cx="8686800" cy="44958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a:spcBef>
                <a:spcPct val="0"/>
              </a:spcBef>
              <a:buFont typeface="Monotype Sorts" pitchFamily="2" charset="2"/>
              <a:buNone/>
              <a:defRPr/>
            </a:pPr>
            <a:r>
              <a:rPr lang="en-US" b="1" dirty="0" smtClean="0">
                <a:solidFill>
                  <a:schemeClr val="tx2"/>
                </a:solidFill>
                <a:latin typeface="Courier" charset="0"/>
                <a:cs typeface="Times New Roman" panose="02020603050405020304" pitchFamily="18" charset="0"/>
              </a:rPr>
              <a:t>   </a:t>
            </a:r>
            <a:r>
              <a:rPr lang="en-US" sz="2000" b="1" dirty="0" smtClean="0">
                <a:solidFill>
                  <a:schemeClr val="tx2"/>
                </a:solidFill>
                <a:latin typeface="Courier New" panose="02070309020205020404" pitchFamily="49" charset="0"/>
                <a:cs typeface="Times New Roman" panose="02020603050405020304" pitchFamily="18" charset="0"/>
              </a:rPr>
              <a:t>/** Set a new radius */</a:t>
            </a:r>
          </a:p>
          <a:p>
            <a:pPr>
              <a:spcBef>
                <a:spcPct val="0"/>
              </a:spcBef>
              <a:buFont typeface="Monotype Sorts" pitchFamily="2" charset="2"/>
              <a:buNone/>
              <a:defRPr/>
            </a:pPr>
            <a:r>
              <a:rPr lang="en-US" sz="2000" b="1" dirty="0" smtClean="0">
                <a:solidFill>
                  <a:schemeClr val="tx2"/>
                </a:solidFill>
                <a:latin typeface="Courier New" panose="02070309020205020404" pitchFamily="49" charset="0"/>
                <a:cs typeface="Times New Roman" panose="02020603050405020304" pitchFamily="18" charset="0"/>
              </a:rPr>
              <a:t>  public void </a:t>
            </a:r>
            <a:r>
              <a:rPr lang="en-US" sz="2000" b="1" dirty="0" err="1" smtClean="0">
                <a:solidFill>
                  <a:schemeClr val="tx2"/>
                </a:solidFill>
                <a:latin typeface="Courier New" panose="02070309020205020404" pitchFamily="49" charset="0"/>
                <a:cs typeface="Times New Roman" panose="02020603050405020304" pitchFamily="18" charset="0"/>
              </a:rPr>
              <a:t>setRadius</a:t>
            </a:r>
            <a:r>
              <a:rPr lang="en-US" sz="2000" b="1" dirty="0" smtClean="0">
                <a:solidFill>
                  <a:schemeClr val="tx2"/>
                </a:solidFill>
                <a:latin typeface="Courier New" panose="02070309020205020404" pitchFamily="49" charset="0"/>
                <a:cs typeface="Times New Roman" panose="02020603050405020304" pitchFamily="18" charset="0"/>
              </a:rPr>
              <a:t>(double </a:t>
            </a:r>
            <a:r>
              <a:rPr lang="en-US" sz="2000" b="1" dirty="0" err="1" smtClean="0">
                <a:solidFill>
                  <a:schemeClr val="tx2"/>
                </a:solidFill>
                <a:latin typeface="Courier New" panose="02070309020205020404" pitchFamily="49" charset="0"/>
                <a:cs typeface="Times New Roman" panose="02020603050405020304" pitchFamily="18" charset="0"/>
              </a:rPr>
              <a:t>newRadius</a:t>
            </a:r>
            <a:r>
              <a:rPr lang="en-US" sz="2000" b="1" dirty="0" smtClean="0">
                <a:solidFill>
                  <a:schemeClr val="bg2"/>
                </a:solidFill>
                <a:latin typeface="Courier New" panose="02070309020205020404" pitchFamily="49" charset="0"/>
                <a:cs typeface="Times New Roman" panose="02020603050405020304" pitchFamily="18" charset="0"/>
              </a:rPr>
              <a:t>) </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a:t>
            </a:r>
            <a:r>
              <a:rPr lang="en-US" sz="2000" b="1" dirty="0" smtClean="0">
                <a:solidFill>
                  <a:srgbClr val="FF3300"/>
                </a:solidFill>
                <a:effectLst>
                  <a:outerShdw blurRad="38100" dist="38100" dir="2700000" algn="tl">
                    <a:srgbClr val="C0C0C0"/>
                  </a:outerShdw>
                </a:effectLst>
                <a:latin typeface="Courier New" panose="02070309020205020404" pitchFamily="49" charset="0"/>
                <a:cs typeface="Times New Roman" panose="02020603050405020304" pitchFamily="18" charset="0"/>
              </a:rPr>
              <a:t>throws </a:t>
            </a:r>
            <a:r>
              <a:rPr lang="en-US" sz="2000" b="1" dirty="0" err="1" smtClean="0">
                <a:solidFill>
                  <a:srgbClr val="FF3300"/>
                </a:solidFill>
                <a:effectLst>
                  <a:outerShdw blurRad="38100" dist="38100" dir="2700000" algn="tl">
                    <a:srgbClr val="C0C0C0"/>
                  </a:outerShdw>
                </a:effectLst>
                <a:latin typeface="Courier New" panose="02070309020205020404" pitchFamily="49" charset="0"/>
                <a:cs typeface="Times New Roman" panose="02020603050405020304" pitchFamily="18" charset="0"/>
              </a:rPr>
              <a:t>IllegalArgumentException</a:t>
            </a:r>
            <a:r>
              <a:rPr lang="en-US" sz="2000" b="1" dirty="0" smtClean="0">
                <a:solidFill>
                  <a:schemeClr val="bg2"/>
                </a:solidFill>
                <a:latin typeface="Courier New" panose="02070309020205020404" pitchFamily="49" charset="0"/>
                <a:cs typeface="Times New Roman" panose="02020603050405020304" pitchFamily="18" charset="0"/>
              </a:rPr>
              <a:t> {</a:t>
            </a:r>
          </a:p>
          <a:p>
            <a:pPr>
              <a:spcBef>
                <a:spcPct val="0"/>
              </a:spcBef>
              <a:buFont typeface="Monotype Sorts" pitchFamily="2" charset="2"/>
              <a:buNone/>
              <a:defRPr/>
            </a:pPr>
            <a:r>
              <a:rPr lang="en-US" sz="2000" b="1" dirty="0" smtClean="0">
                <a:solidFill>
                  <a:schemeClr val="tx2"/>
                </a:solidFill>
                <a:latin typeface="Courier New" panose="02070309020205020404" pitchFamily="49" charset="0"/>
                <a:cs typeface="Times New Roman" panose="02020603050405020304" pitchFamily="18" charset="0"/>
              </a:rPr>
              <a:t>    if (</a:t>
            </a:r>
            <a:r>
              <a:rPr lang="en-US" sz="2000" b="1" dirty="0" err="1" smtClean="0">
                <a:solidFill>
                  <a:schemeClr val="tx2"/>
                </a:solidFill>
                <a:latin typeface="Courier New" panose="02070309020205020404" pitchFamily="49" charset="0"/>
                <a:cs typeface="Times New Roman" panose="02020603050405020304" pitchFamily="18" charset="0"/>
              </a:rPr>
              <a:t>newRadius</a:t>
            </a:r>
            <a:r>
              <a:rPr lang="en-US" sz="2000" b="1" dirty="0" smtClean="0">
                <a:solidFill>
                  <a:schemeClr val="tx2"/>
                </a:solidFill>
                <a:latin typeface="Courier New" panose="02070309020205020404" pitchFamily="49" charset="0"/>
                <a:cs typeface="Times New Roman" panose="02020603050405020304" pitchFamily="18" charset="0"/>
              </a:rPr>
              <a:t> &gt;= 0)</a:t>
            </a:r>
          </a:p>
          <a:p>
            <a:pPr>
              <a:spcBef>
                <a:spcPct val="0"/>
              </a:spcBef>
              <a:buFont typeface="Monotype Sorts" pitchFamily="2" charset="2"/>
              <a:buNone/>
              <a:defRPr/>
            </a:pPr>
            <a:r>
              <a:rPr lang="en-US" sz="2000" b="1" dirty="0" smtClean="0">
                <a:solidFill>
                  <a:schemeClr val="tx2"/>
                </a:solidFill>
                <a:latin typeface="Courier New" panose="02070309020205020404" pitchFamily="49" charset="0"/>
                <a:cs typeface="Times New Roman" panose="02020603050405020304" pitchFamily="18" charset="0"/>
              </a:rPr>
              <a:t>      radius =  </a:t>
            </a:r>
            <a:r>
              <a:rPr lang="en-US" sz="2000" b="1" dirty="0" err="1" smtClean="0">
                <a:solidFill>
                  <a:schemeClr val="tx2"/>
                </a:solidFill>
                <a:latin typeface="Courier New" panose="02070309020205020404" pitchFamily="49" charset="0"/>
                <a:cs typeface="Times New Roman" panose="02020603050405020304" pitchFamily="18" charset="0"/>
              </a:rPr>
              <a:t>newRadius</a:t>
            </a:r>
            <a:r>
              <a:rPr lang="en-US" sz="2000" b="1" dirty="0" smtClean="0">
                <a:solidFill>
                  <a:schemeClr val="tx2"/>
                </a:solidFill>
                <a:latin typeface="Courier New" panose="02070309020205020404" pitchFamily="49" charset="0"/>
                <a:cs typeface="Times New Roman" panose="02020603050405020304" pitchFamily="18" charset="0"/>
              </a:rPr>
              <a:t>;</a:t>
            </a:r>
          </a:p>
          <a:p>
            <a:pPr>
              <a:spcBef>
                <a:spcPct val="0"/>
              </a:spcBef>
              <a:buFont typeface="Monotype Sorts" pitchFamily="2" charset="2"/>
              <a:buNone/>
              <a:defRPr/>
            </a:pPr>
            <a:r>
              <a:rPr lang="en-US" sz="2000" b="1" dirty="0" smtClean="0">
                <a:solidFill>
                  <a:schemeClr val="tx2"/>
                </a:solidFill>
                <a:latin typeface="Courier New" panose="02070309020205020404" pitchFamily="49" charset="0"/>
                <a:cs typeface="Times New Roman" panose="02020603050405020304" pitchFamily="18" charset="0"/>
              </a:rPr>
              <a:t>    else</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a:t>
            </a:r>
            <a:r>
              <a:rPr lang="en-US" sz="2000" b="1" dirty="0" smtClean="0">
                <a:solidFill>
                  <a:srgbClr val="FF3300"/>
                </a:solidFill>
                <a:latin typeface="Courier New" panose="02070309020205020404" pitchFamily="49" charset="0"/>
                <a:cs typeface="Times New Roman" panose="02020603050405020304" pitchFamily="18" charset="0"/>
              </a:rPr>
              <a:t>throw new </a:t>
            </a:r>
            <a:r>
              <a:rPr lang="en-US" sz="2000" b="1" dirty="0" err="1" smtClean="0">
                <a:solidFill>
                  <a:srgbClr val="FF3300"/>
                </a:solidFill>
                <a:latin typeface="Courier New" panose="02070309020205020404" pitchFamily="49" charset="0"/>
                <a:cs typeface="Times New Roman" panose="02020603050405020304" pitchFamily="18" charset="0"/>
              </a:rPr>
              <a:t>IllegalArgumentException</a:t>
            </a:r>
            <a:r>
              <a:rPr lang="en-US" sz="2000" b="1" dirty="0" smtClean="0">
                <a:solidFill>
                  <a:srgbClr val="FF3300"/>
                </a:solidFill>
                <a:latin typeface="Courier New" panose="02070309020205020404" pitchFamily="49" charset="0"/>
                <a:cs typeface="Times New Roman" panose="02020603050405020304" pitchFamily="18" charset="0"/>
              </a:rPr>
              <a:t>(</a:t>
            </a:r>
          </a:p>
          <a:p>
            <a:pPr>
              <a:spcBef>
                <a:spcPct val="0"/>
              </a:spcBef>
              <a:buFont typeface="Monotype Sorts" pitchFamily="2" charset="2"/>
              <a:buNone/>
              <a:defRPr/>
            </a:pPr>
            <a:r>
              <a:rPr lang="en-US" sz="2000" b="1" dirty="0" smtClean="0">
                <a:solidFill>
                  <a:srgbClr val="FF3300"/>
                </a:solidFill>
                <a:latin typeface="Courier New" panose="02070309020205020404" pitchFamily="49" charset="0"/>
                <a:cs typeface="Times New Roman" panose="02020603050405020304" pitchFamily="18" charset="0"/>
              </a:rPr>
              <a:t>        "Radius cannot be negative");</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a:t>
            </a:r>
            <a:r>
              <a:rPr lang="en-US" sz="2000" b="1" dirty="0" smtClean="0">
                <a:solidFill>
                  <a:schemeClr val="tx2"/>
                </a:solidFill>
                <a:latin typeface="Courier New" panose="02070309020205020404" pitchFamily="49" charset="0"/>
                <a:cs typeface="Times New Roman" panose="02020603050405020304" pitchFamily="18" charset="0"/>
              </a:rPr>
              <a:t>}</a:t>
            </a:r>
            <a:endParaRPr lang="en-US" sz="2000" b="1" dirty="0">
              <a:solidFill>
                <a:schemeClr val="tx2"/>
              </a:solidFill>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750216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A3FB22F-E4F4-4890-A477-7DC040AB151D}" type="slidenum">
              <a:rPr lang="en-US" altLang="en-US" sz="1400"/>
              <a:pPr>
                <a:spcBef>
                  <a:spcPct val="0"/>
                </a:spcBef>
                <a:buClrTx/>
                <a:buSzTx/>
                <a:buFontTx/>
                <a:buNone/>
              </a:pPr>
              <a:t>18</a:t>
            </a:fld>
            <a:endParaRPr lang="en-US" altLang="en-US" sz="1400"/>
          </a:p>
        </p:txBody>
      </p:sp>
      <p:sp>
        <p:nvSpPr>
          <p:cNvPr id="20483" name="Rectangle 2"/>
          <p:cNvSpPr>
            <a:spLocks noGrp="1" noChangeArrowheads="1"/>
          </p:cNvSpPr>
          <p:nvPr>
            <p:ph type="title"/>
          </p:nvPr>
        </p:nvSpPr>
        <p:spPr>
          <a:xfrm>
            <a:off x="2208212" y="304800"/>
            <a:ext cx="7772400" cy="609600"/>
          </a:xfrm>
          <a:noFill/>
        </p:spPr>
        <p:txBody>
          <a:bodyPr>
            <a:normAutofit fontScale="90000"/>
          </a:bodyPr>
          <a:lstStyle/>
          <a:p>
            <a:r>
              <a:rPr lang="en-US" altLang="en-US"/>
              <a:t>Catching Exceptions</a:t>
            </a:r>
            <a:endParaRPr lang="en-US" altLang="en-US" b="1"/>
          </a:p>
        </p:txBody>
      </p:sp>
      <p:sp>
        <p:nvSpPr>
          <p:cNvPr id="20484" name="Rectangle 3"/>
          <p:cNvSpPr>
            <a:spLocks noGrp="1" noChangeArrowheads="1"/>
          </p:cNvSpPr>
          <p:nvPr>
            <p:ph type="body" idx="1"/>
          </p:nvPr>
        </p:nvSpPr>
        <p:spPr>
          <a:xfrm>
            <a:off x="1827212" y="1295400"/>
            <a:ext cx="8610600" cy="5029200"/>
          </a:xfrm>
        </p:spPr>
        <p:txBody>
          <a:bodyPr/>
          <a:lstStyle/>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try {</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statements;  // Statements that may throw exceptions</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catch (Exception1 exVar1) {</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handler for exception1;</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catch (Exception2 exVar2) { </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handler for exception2;</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catch (ExceptionN exVar3) {</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handler for exceptionN;</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a:t>
            </a:r>
            <a:r>
              <a:rPr lang="en-US" altLang="en-US" b="1">
                <a:solidFill>
                  <a:schemeClr val="tx2"/>
                </a:solidFill>
                <a:latin typeface="Courier New" panose="02070309020205020404" pitchFamily="49" charset="0"/>
              </a:rPr>
              <a:t> </a:t>
            </a:r>
          </a:p>
        </p:txBody>
      </p:sp>
    </p:spTree>
    <p:extLst>
      <p:ext uri="{BB962C8B-B14F-4D97-AF65-F5344CB8AC3E}">
        <p14:creationId xmlns:p14="http://schemas.microsoft.com/office/powerpoint/2010/main" val="507991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8832DA-8E85-4353-97A0-3000835EAFBF}" type="slidenum">
              <a:rPr lang="en-US" altLang="en-US" sz="1400"/>
              <a:pPr>
                <a:spcBef>
                  <a:spcPct val="0"/>
                </a:spcBef>
                <a:buClrTx/>
                <a:buSzTx/>
                <a:buFontTx/>
                <a:buNone/>
              </a:pPr>
              <a:t>19</a:t>
            </a:fld>
            <a:endParaRPr lang="en-US" altLang="en-US" sz="1400"/>
          </a:p>
        </p:txBody>
      </p:sp>
      <p:sp>
        <p:nvSpPr>
          <p:cNvPr id="21507" name="Rectangle 2"/>
          <p:cNvSpPr>
            <a:spLocks noGrp="1" noChangeArrowheads="1"/>
          </p:cNvSpPr>
          <p:nvPr>
            <p:ph type="title"/>
          </p:nvPr>
        </p:nvSpPr>
        <p:spPr>
          <a:xfrm>
            <a:off x="2208212" y="0"/>
            <a:ext cx="7772400" cy="1447800"/>
          </a:xfrm>
          <a:noFill/>
        </p:spPr>
        <p:txBody>
          <a:bodyPr/>
          <a:lstStyle/>
          <a:p>
            <a:r>
              <a:rPr lang="en-US" altLang="en-US" smtClean="0"/>
              <a:t>Catching Exceptions</a:t>
            </a:r>
            <a:endParaRPr lang="en-US" altLang="en-US" b="1" smtClean="0"/>
          </a:p>
        </p:txBody>
      </p:sp>
      <p:sp>
        <p:nvSpPr>
          <p:cNvPr id="21508" name="Rectangle 7"/>
          <p:cNvSpPr>
            <a:spLocks noChangeArrowheads="1"/>
          </p:cNvSpPr>
          <p:nvPr/>
        </p:nvSpPr>
        <p:spPr bwMode="auto">
          <a:xfrm>
            <a:off x="3579812" y="25717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Rectangle 9"/>
          <p:cNvSpPr>
            <a:spLocks noChangeArrowheads="1"/>
          </p:cNvSpPr>
          <p:nvPr/>
        </p:nvSpPr>
        <p:spPr bwMode="auto">
          <a:xfrm>
            <a:off x="3408362"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11"/>
          <p:cNvSpPr>
            <a:spLocks noChangeArrowheads="1"/>
          </p:cNvSpPr>
          <p:nvPr/>
        </p:nvSpPr>
        <p:spPr bwMode="auto">
          <a:xfrm>
            <a:off x="1522413" y="20250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511" name="Object 10"/>
          <p:cNvGraphicFramePr>
            <a:graphicFrameLocks noChangeAspect="1"/>
          </p:cNvGraphicFramePr>
          <p:nvPr/>
        </p:nvGraphicFramePr>
        <p:xfrm>
          <a:off x="1522412" y="1295400"/>
          <a:ext cx="9144000" cy="3994150"/>
        </p:xfrm>
        <a:graphic>
          <a:graphicData uri="http://schemas.openxmlformats.org/presentationml/2006/ole">
            <mc:AlternateContent xmlns:mc="http://schemas.openxmlformats.org/markup-compatibility/2006">
              <mc:Choice xmlns:v="urn:schemas-microsoft-com:vml" Requires="v">
                <p:oleObj spid="_x0000_s188421" name="Picture" r:id="rId3" imgW="5375148" imgH="2340864" progId="Word.Picture.8">
                  <p:embed/>
                </p:oleObj>
              </mc:Choice>
              <mc:Fallback>
                <p:oleObj name="Picture" r:id="rId3" imgW="5375148" imgH="2340864" progId="Word.Picture.8">
                  <p:embed/>
                  <p:pic>
                    <p:nvPicPr>
                      <p:cNvPr id="21511"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2" y="1295400"/>
                        <a:ext cx="9144000"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17507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noFill/>
        </p:spPr>
        <p:txBody>
          <a:bodyPr/>
          <a:lstStyle/>
          <a:p>
            <a:r>
              <a:rPr lang="en-US" altLang="en-US" smtClean="0"/>
              <a:t>Motivations</a:t>
            </a:r>
          </a:p>
        </p:txBody>
      </p:sp>
      <p:sp>
        <p:nvSpPr>
          <p:cNvPr id="4100" name="Rectangle 3"/>
          <p:cNvSpPr>
            <a:spLocks noGrp="1" noChangeArrowheads="1"/>
          </p:cNvSpPr>
          <p:nvPr>
            <p:ph idx="1"/>
          </p:nvPr>
        </p:nvSpPr>
        <p:spPr>
          <a:noFill/>
        </p:spPr>
        <p:txBody>
          <a:bodyPr/>
          <a:lstStyle/>
          <a:p>
            <a:pPr marL="0" indent="0">
              <a:lnSpc>
                <a:spcPct val="95000"/>
              </a:lnSpc>
              <a:buNone/>
            </a:pPr>
            <a:r>
              <a:rPr lang="en-US" altLang="en-US" smtClean="0"/>
              <a:t>When a program runs into a runtime error, the program terminates abnormally. How can you handle the runtime error so that the program can continue to run or terminate gracefully? This is the subject we will introduce in this chapter.</a:t>
            </a:r>
          </a:p>
        </p:txBody>
      </p:sp>
      <p:sp>
        <p:nvSpPr>
          <p:cNvPr id="409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612E66F-B562-4578-80DE-9721DDC5CCAF}" type="slidenum">
              <a:rPr lang="en-US" altLang="en-US" sz="1400"/>
              <a:pPr>
                <a:spcBef>
                  <a:spcPct val="0"/>
                </a:spcBef>
                <a:buClrTx/>
                <a:buSzTx/>
                <a:buFontTx/>
                <a:buNone/>
              </a:pPr>
              <a:t>2</a:t>
            </a:fld>
            <a:endParaRPr lang="en-US" altLang="en-US" sz="1400"/>
          </a:p>
        </p:txBody>
      </p:sp>
      <p:sp>
        <p:nvSpPr>
          <p:cNvPr id="4101" name="Rectangle 7"/>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8"/>
          <p:cNvSpPr>
            <a:spLocks noChangeArrowheads="1"/>
          </p:cNvSpPr>
          <p:nvPr/>
        </p:nvSpPr>
        <p:spPr bwMode="auto">
          <a:xfrm>
            <a:off x="1522412" y="906464"/>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4103" name="Rectangle 9"/>
          <p:cNvSpPr>
            <a:spLocks noChangeArrowheads="1"/>
          </p:cNvSpPr>
          <p:nvPr/>
        </p:nvSpPr>
        <p:spPr bwMode="auto">
          <a:xfrm>
            <a:off x="1522412" y="2065339"/>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4104" name="Rectangle 10"/>
          <p:cNvSpPr>
            <a:spLocks noChangeArrowheads="1"/>
          </p:cNvSpPr>
          <p:nvPr/>
        </p:nvSpPr>
        <p:spPr bwMode="auto">
          <a:xfrm>
            <a:off x="1522412" y="3216276"/>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813360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en-US" smtClean="0"/>
              <a:t>Catch or Declare Checked Exceptions</a:t>
            </a:r>
          </a:p>
        </p:txBody>
      </p:sp>
      <p:sp>
        <p:nvSpPr>
          <p:cNvPr id="22532" name="Rectangle 3"/>
          <p:cNvSpPr>
            <a:spLocks noGrp="1" noChangeArrowheads="1"/>
          </p:cNvSpPr>
          <p:nvPr>
            <p:ph type="body" idx="1"/>
          </p:nvPr>
        </p:nvSpPr>
        <p:spPr/>
        <p:txBody>
          <a:bodyPr/>
          <a:lstStyle/>
          <a:p>
            <a:r>
              <a:rPr lang="en-US" altLang="en-US" smtClean="0"/>
              <a:t>Suppose p2 is defined as follows:</a:t>
            </a:r>
            <a:endParaRPr lang="en-US" altLang="en-US"/>
          </a:p>
        </p:txBody>
      </p:sp>
      <p:sp>
        <p:nvSpPr>
          <p:cNvPr id="22530"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F63DC84B-5B00-471E-AD81-67AA1D398C18}" type="slidenum">
              <a:rPr lang="en-US" altLang="en-US" smtClean="0"/>
              <a:pPr/>
              <a:t>20</a:t>
            </a:fld>
            <a:endParaRPr lang="en-US" altLang="en-US"/>
          </a:p>
        </p:txBody>
      </p:sp>
      <p:sp>
        <p:nvSpPr>
          <p:cNvPr id="22533" name="Rectangle 8"/>
          <p:cNvSpPr>
            <a:spLocks noChangeArrowheads="1"/>
          </p:cNvSpPr>
          <p:nvPr/>
        </p:nvSpPr>
        <p:spPr bwMode="auto">
          <a:xfrm>
            <a:off x="3884612" y="27479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2534" name="Object 7"/>
          <p:cNvGraphicFramePr>
            <a:graphicFrameLocks noChangeAspect="1"/>
          </p:cNvGraphicFramePr>
          <p:nvPr/>
        </p:nvGraphicFramePr>
        <p:xfrm>
          <a:off x="2760663" y="3505201"/>
          <a:ext cx="6437313" cy="2606675"/>
        </p:xfrm>
        <a:graphic>
          <a:graphicData uri="http://schemas.openxmlformats.org/presentationml/2006/ole">
            <mc:AlternateContent xmlns:mc="http://schemas.openxmlformats.org/markup-compatibility/2006">
              <mc:Choice xmlns:v="urn:schemas-microsoft-com:vml" Requires="v">
                <p:oleObj spid="_x0000_s189445" name="Picture" r:id="rId3" imgW="3372040" imgH="1357930" progId="Word.Picture.8">
                  <p:embed/>
                </p:oleObj>
              </mc:Choice>
              <mc:Fallback>
                <p:oleObj name="Picture" r:id="rId3" imgW="3372040" imgH="1357930" progId="Word.Picture.8">
                  <p:embed/>
                  <p:pic>
                    <p:nvPicPr>
                      <p:cNvPr id="2253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0663" y="3505201"/>
                        <a:ext cx="6437313"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55964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ltLang="en-US" smtClean="0"/>
              <a:t>Catch or Declare Checked Exceptions</a:t>
            </a:r>
          </a:p>
        </p:txBody>
      </p:sp>
      <p:sp>
        <p:nvSpPr>
          <p:cNvPr id="23556" name="Rectangle 3"/>
          <p:cNvSpPr>
            <a:spLocks noGrp="1" noChangeArrowheads="1"/>
          </p:cNvSpPr>
          <p:nvPr>
            <p:ph type="body" idx="1"/>
          </p:nvPr>
        </p:nvSpPr>
        <p:spPr/>
        <p:txBody>
          <a:bodyPr/>
          <a:lstStyle/>
          <a:p>
            <a:r>
              <a:rPr lang="en-US" altLang="en-US" smtClean="0"/>
              <a:t>Java forces you to deal with checked exceptions. If a method declares a checked exception (i.e., an exception other than Error or RuntimeException), you must invoke it in a try-catch block or declare to throw the exception in the calling method. For example, suppose that method p1 invokes method p2 and p2 may throw a checked exception (e.g., IOException), you have to write the code as shown in (a) or (b).</a:t>
            </a:r>
            <a:endParaRPr lang="en-US" altLang="en-US"/>
          </a:p>
        </p:txBody>
      </p:sp>
      <p:sp>
        <p:nvSpPr>
          <p:cNvPr id="23554"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ABB3B6B3-238D-43B0-AF91-A4F2CD7E83D8}" type="slidenum">
              <a:rPr lang="en-US" altLang="en-US" smtClean="0"/>
              <a:pPr/>
              <a:t>21</a:t>
            </a:fld>
            <a:endParaRPr lang="en-US" altLang="en-US"/>
          </a:p>
        </p:txBody>
      </p:sp>
      <p:sp>
        <p:nvSpPr>
          <p:cNvPr id="23557" name="Rectangle 4"/>
          <p:cNvSpPr>
            <a:spLocks noChangeArrowheads="1"/>
          </p:cNvSpPr>
          <p:nvPr/>
        </p:nvSpPr>
        <p:spPr bwMode="auto">
          <a:xfrm>
            <a:off x="3884612" y="27479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3558" name="Object 5"/>
          <p:cNvGraphicFramePr>
            <a:graphicFrameLocks noChangeAspect="1"/>
          </p:cNvGraphicFramePr>
          <p:nvPr>
            <p:extLst>
              <p:ext uri="{D42A27DB-BD31-4B8C-83A1-F6EECF244321}">
                <p14:modId xmlns:p14="http://schemas.microsoft.com/office/powerpoint/2010/main" val="2411019065"/>
              </p:ext>
            </p:extLst>
          </p:nvPr>
        </p:nvGraphicFramePr>
        <p:xfrm>
          <a:off x="1629916" y="4347542"/>
          <a:ext cx="8451850" cy="2609850"/>
        </p:xfrm>
        <a:graphic>
          <a:graphicData uri="http://schemas.openxmlformats.org/presentationml/2006/ole">
            <mc:AlternateContent xmlns:mc="http://schemas.openxmlformats.org/markup-compatibility/2006">
              <mc:Choice xmlns:v="urn:schemas-microsoft-com:vml" Requires="v">
                <p:oleObj spid="_x0000_s190469" name="Picture" r:id="rId3" imgW="4420106" imgH="1357930" progId="Word.Picture.8">
                  <p:embed/>
                </p:oleObj>
              </mc:Choice>
              <mc:Fallback>
                <p:oleObj name="Picture" r:id="rId3" imgW="4420106" imgH="1357930" progId="Word.Picture.8">
                  <p:embed/>
                  <p:pic>
                    <p:nvPicPr>
                      <p:cNvPr id="2355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9916" y="4347542"/>
                        <a:ext cx="845185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9" name="Line 6"/>
          <p:cNvSpPr>
            <a:spLocks noChangeShapeType="1"/>
          </p:cNvSpPr>
          <p:nvPr/>
        </p:nvSpPr>
        <p:spPr bwMode="auto">
          <a:xfrm flipH="1">
            <a:off x="3760341" y="2747964"/>
            <a:ext cx="5486400" cy="228696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0" name="Line 7"/>
          <p:cNvSpPr>
            <a:spLocks noChangeShapeType="1"/>
          </p:cNvSpPr>
          <p:nvPr/>
        </p:nvSpPr>
        <p:spPr bwMode="auto">
          <a:xfrm>
            <a:off x="5662364" y="3199777"/>
            <a:ext cx="2441377" cy="1454151"/>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30092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en-US" smtClean="0"/>
              <a:t>Example: Declaring, Throwing, and Catching Exceptions</a:t>
            </a:r>
          </a:p>
        </p:txBody>
      </p:sp>
      <p:sp>
        <p:nvSpPr>
          <p:cNvPr id="24580" name="Rectangle 3"/>
          <p:cNvSpPr>
            <a:spLocks noGrp="1" noChangeArrowheads="1"/>
          </p:cNvSpPr>
          <p:nvPr>
            <p:ph type="body" idx="1"/>
          </p:nvPr>
        </p:nvSpPr>
        <p:spPr/>
        <p:txBody>
          <a:bodyPr/>
          <a:lstStyle/>
          <a:p>
            <a:r>
              <a:rPr lang="en-US" altLang="en-US" smtClean="0"/>
              <a:t>Objective: This example demonstrates declaring, throwing, and catching exceptions by modifying the setRadius method in the Circle class defined in Chapter 8. The new setRadius method throws an exception if radius is negative.</a:t>
            </a:r>
            <a:endParaRPr lang="en-US" altLang="en-US"/>
          </a:p>
        </p:txBody>
      </p:sp>
      <p:sp>
        <p:nvSpPr>
          <p:cNvPr id="24578"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F412828A-443E-4E11-B537-AFC9221E306A}" type="slidenum">
              <a:rPr lang="en-US" altLang="en-US" smtClean="0"/>
              <a:pPr/>
              <a:t>22</a:t>
            </a:fld>
            <a:endParaRPr lang="en-US" altLang="en-US"/>
          </a:p>
        </p:txBody>
      </p:sp>
      <p:sp>
        <p:nvSpPr>
          <p:cNvPr id="241672" name="AutoShape 8">
            <a:hlinkClick r:id="" action="ppaction://noaction" highlightClick="1"/>
          </p:cNvPr>
          <p:cNvSpPr>
            <a:spLocks noChangeArrowheads="1"/>
          </p:cNvSpPr>
          <p:nvPr/>
        </p:nvSpPr>
        <p:spPr bwMode="auto">
          <a:xfrm>
            <a:off x="2665412" y="50292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TestCircleWithException</a:t>
            </a:r>
            <a:endParaRPr lang="en-US">
              <a:solidFill>
                <a:schemeClr val="accent1"/>
              </a:solidFill>
            </a:endParaRPr>
          </a:p>
        </p:txBody>
      </p:sp>
      <p:sp>
        <p:nvSpPr>
          <p:cNvPr id="24582" name="AutoShape 9">
            <a:hlinkClick r:id="rId3" action="ppaction://program" highlightClick="1"/>
          </p:cNvPr>
          <p:cNvSpPr>
            <a:spLocks noChangeArrowheads="1"/>
          </p:cNvSpPr>
          <p:nvPr/>
        </p:nvSpPr>
        <p:spPr bwMode="auto">
          <a:xfrm>
            <a:off x="2665412" y="58674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41676" name="AutoShape 12">
            <a:hlinkClick r:id="rId4" action="ppaction://hlinkfile" highlightClick="1"/>
          </p:cNvPr>
          <p:cNvSpPr>
            <a:spLocks noChangeArrowheads="1"/>
          </p:cNvSpPr>
          <p:nvPr/>
        </p:nvSpPr>
        <p:spPr bwMode="auto">
          <a:xfrm>
            <a:off x="6399212" y="50292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4" action="ppaction://program"/>
              </a:rPr>
              <a:t>CircleWithException</a:t>
            </a:r>
            <a:endParaRPr lang="en-US">
              <a:solidFill>
                <a:schemeClr val="accent1"/>
              </a:solidFill>
            </a:endParaRPr>
          </a:p>
        </p:txBody>
      </p:sp>
      <p:sp>
        <p:nvSpPr>
          <p:cNvPr id="24584" name="AutoShape 13">
            <a:hlinkClick r:id="rId5" highlightClick="1"/>
          </p:cNvPr>
          <p:cNvSpPr>
            <a:spLocks noChangeArrowheads="1"/>
          </p:cNvSpPr>
          <p:nvPr/>
        </p:nvSpPr>
        <p:spPr bwMode="auto">
          <a:xfrm>
            <a:off x="2360613" y="45720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5" name="AutoShape 14">
            <a:hlinkClick r:id="rId6" highlightClick="1"/>
          </p:cNvPr>
          <p:cNvSpPr>
            <a:spLocks noChangeArrowheads="1"/>
          </p:cNvSpPr>
          <p:nvPr/>
        </p:nvSpPr>
        <p:spPr bwMode="auto">
          <a:xfrm>
            <a:off x="6246813" y="44958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435897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52E4591-EF0C-4ADB-9225-49E8F7B6EFFB}" type="slidenum">
              <a:rPr lang="en-US" altLang="en-US" sz="1400"/>
              <a:pPr>
                <a:spcBef>
                  <a:spcPct val="0"/>
                </a:spcBef>
                <a:buClrTx/>
                <a:buSzTx/>
                <a:buFontTx/>
                <a:buNone/>
              </a:pPr>
              <a:t>23</a:t>
            </a:fld>
            <a:endParaRPr lang="en-US" altLang="en-US" sz="1400"/>
          </a:p>
        </p:txBody>
      </p:sp>
      <p:sp>
        <p:nvSpPr>
          <p:cNvPr id="25603" name="Rectangle 2"/>
          <p:cNvSpPr>
            <a:spLocks noGrp="1" noChangeArrowheads="1"/>
          </p:cNvSpPr>
          <p:nvPr>
            <p:ph type="title"/>
          </p:nvPr>
        </p:nvSpPr>
        <p:spPr>
          <a:xfrm>
            <a:off x="2208212" y="0"/>
            <a:ext cx="7772400" cy="1428750"/>
          </a:xfrm>
          <a:noFill/>
        </p:spPr>
        <p:txBody>
          <a:bodyPr/>
          <a:lstStyle/>
          <a:p>
            <a:r>
              <a:rPr lang="en-US" altLang="en-US" smtClean="0"/>
              <a:t>Rethrowing Exceptions</a:t>
            </a:r>
            <a:endParaRPr lang="en-US" altLang="en-US" b="1" smtClean="0"/>
          </a:p>
        </p:txBody>
      </p:sp>
      <p:sp>
        <p:nvSpPr>
          <p:cNvPr id="25604" name="Rectangle 3"/>
          <p:cNvSpPr>
            <a:spLocks noGrp="1" noChangeArrowheads="1"/>
          </p:cNvSpPr>
          <p:nvPr>
            <p:ph type="body" idx="1"/>
          </p:nvPr>
        </p:nvSpPr>
        <p:spPr>
          <a:xfrm>
            <a:off x="1751012" y="1371600"/>
            <a:ext cx="8458200" cy="3733800"/>
          </a:xfrm>
        </p:spPr>
        <p:txBody>
          <a:bodyPr/>
          <a:lstStyle/>
          <a:p>
            <a:pPr>
              <a:buFont typeface="Monotype Sorts" pitchFamily="2" charset="2"/>
              <a:buNone/>
            </a:pPr>
            <a:r>
              <a:rPr lang="en-US" altLang="en-US" sz="3000" b="1">
                <a:solidFill>
                  <a:schemeClr val="tx2"/>
                </a:solidFill>
                <a:latin typeface="Courier New" panose="02070309020205020404" pitchFamily="49" charset="0"/>
              </a:rPr>
              <a:t>try {  </a:t>
            </a:r>
          </a:p>
          <a:p>
            <a:pPr>
              <a:spcBef>
                <a:spcPct val="0"/>
              </a:spcBef>
              <a:buFont typeface="Monotype Sorts" pitchFamily="2" charset="2"/>
              <a:buNone/>
            </a:pPr>
            <a:r>
              <a:rPr lang="en-US" altLang="en-US" sz="3000" b="1">
                <a:solidFill>
                  <a:schemeClr val="tx2"/>
                </a:solidFill>
                <a:latin typeface="Courier New" panose="02070309020205020404" pitchFamily="49" charset="0"/>
              </a:rPr>
              <a:t>  statements;</a:t>
            </a:r>
          </a:p>
          <a:p>
            <a:pPr>
              <a:spcBef>
                <a:spcPct val="0"/>
              </a:spcBef>
              <a:buFont typeface="Monotype Sorts" pitchFamily="2" charset="2"/>
              <a:buNone/>
            </a:pPr>
            <a:r>
              <a:rPr lang="en-US" altLang="en-US" sz="3000" b="1">
                <a:solidFill>
                  <a:schemeClr val="tx2"/>
                </a:solidFill>
                <a:latin typeface="Courier New" panose="02070309020205020404" pitchFamily="49" charset="0"/>
              </a:rPr>
              <a:t>}</a:t>
            </a:r>
          </a:p>
          <a:p>
            <a:pPr>
              <a:spcBef>
                <a:spcPct val="0"/>
              </a:spcBef>
              <a:buFont typeface="Monotype Sorts" pitchFamily="2" charset="2"/>
              <a:buNone/>
            </a:pPr>
            <a:r>
              <a:rPr lang="en-US" altLang="en-US" sz="3000" b="1">
                <a:solidFill>
                  <a:schemeClr val="tx2"/>
                </a:solidFill>
                <a:latin typeface="Courier New" panose="02070309020205020404" pitchFamily="49" charset="0"/>
              </a:rPr>
              <a:t>catch(TheException ex) { </a:t>
            </a:r>
          </a:p>
          <a:p>
            <a:pPr>
              <a:spcBef>
                <a:spcPct val="0"/>
              </a:spcBef>
              <a:buFont typeface="Monotype Sorts" pitchFamily="2" charset="2"/>
              <a:buNone/>
            </a:pPr>
            <a:r>
              <a:rPr lang="en-US" altLang="en-US" sz="3000" b="1">
                <a:solidFill>
                  <a:schemeClr val="tx2"/>
                </a:solidFill>
                <a:latin typeface="Courier New" panose="02070309020205020404" pitchFamily="49" charset="0"/>
              </a:rPr>
              <a:t>  perform operations before exits;</a:t>
            </a:r>
          </a:p>
          <a:p>
            <a:pPr>
              <a:spcBef>
                <a:spcPct val="0"/>
              </a:spcBef>
              <a:buFont typeface="Monotype Sorts" pitchFamily="2" charset="2"/>
              <a:buNone/>
            </a:pPr>
            <a:r>
              <a:rPr lang="en-US" altLang="en-US" sz="3000" b="1">
                <a:solidFill>
                  <a:schemeClr val="tx2"/>
                </a:solidFill>
                <a:latin typeface="Courier New" panose="02070309020205020404" pitchFamily="49" charset="0"/>
              </a:rPr>
              <a:t>  throw ex;</a:t>
            </a:r>
          </a:p>
          <a:p>
            <a:pPr>
              <a:spcBef>
                <a:spcPct val="0"/>
              </a:spcBef>
              <a:buFont typeface="Monotype Sorts" pitchFamily="2" charset="2"/>
              <a:buNone/>
            </a:pPr>
            <a:r>
              <a:rPr lang="en-US" altLang="en-US" sz="3000" b="1">
                <a:solidFill>
                  <a:schemeClr val="tx2"/>
                </a:solidFill>
                <a:latin typeface="Courier New" panose="02070309020205020404" pitchFamily="49" charset="0"/>
              </a:rPr>
              <a:t>}</a:t>
            </a:r>
          </a:p>
        </p:txBody>
      </p:sp>
    </p:spTree>
    <p:extLst>
      <p:ext uri="{BB962C8B-B14F-4D97-AF65-F5344CB8AC3E}">
        <p14:creationId xmlns:p14="http://schemas.microsoft.com/office/powerpoint/2010/main" val="1557759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174281B-3E85-4418-84D7-FFB7925CF5C3}" type="slidenum">
              <a:rPr lang="en-US" altLang="en-US" sz="1400"/>
              <a:pPr>
                <a:spcBef>
                  <a:spcPct val="0"/>
                </a:spcBef>
                <a:buClrTx/>
                <a:buSzTx/>
                <a:buFontTx/>
                <a:buNone/>
              </a:pPr>
              <a:t>24</a:t>
            </a:fld>
            <a:endParaRPr lang="en-US" altLang="en-US" sz="1400"/>
          </a:p>
        </p:txBody>
      </p:sp>
      <p:sp>
        <p:nvSpPr>
          <p:cNvPr id="26627" name="Rectangle 2"/>
          <p:cNvSpPr>
            <a:spLocks noGrp="1" noChangeArrowheads="1"/>
          </p:cNvSpPr>
          <p:nvPr>
            <p:ph type="title"/>
          </p:nvPr>
        </p:nvSpPr>
        <p:spPr>
          <a:xfrm>
            <a:off x="2208212" y="0"/>
            <a:ext cx="7772400" cy="1428750"/>
          </a:xfrm>
          <a:noFill/>
        </p:spPr>
        <p:txBody>
          <a:bodyPr/>
          <a:lstStyle/>
          <a:p>
            <a:r>
              <a:rPr lang="en-US" altLang="en-US" smtClean="0"/>
              <a:t>The </a:t>
            </a:r>
            <a:r>
              <a:rPr lang="en-US" altLang="en-US" sz="4200">
                <a:latin typeface="Courier New" panose="02070309020205020404" pitchFamily="49" charset="0"/>
              </a:rPr>
              <a:t>finally</a:t>
            </a:r>
            <a:r>
              <a:rPr lang="en-US" altLang="en-US" smtClean="0"/>
              <a:t> Clause</a:t>
            </a:r>
            <a:endParaRPr lang="en-US" altLang="en-US" b="1" smtClean="0"/>
          </a:p>
        </p:txBody>
      </p:sp>
      <p:sp>
        <p:nvSpPr>
          <p:cNvPr id="26628" name="Rectangle 3"/>
          <p:cNvSpPr>
            <a:spLocks noGrp="1" noChangeArrowheads="1"/>
          </p:cNvSpPr>
          <p:nvPr>
            <p:ph type="body" idx="1"/>
          </p:nvPr>
        </p:nvSpPr>
        <p:spPr>
          <a:xfrm>
            <a:off x="2436812" y="1371600"/>
            <a:ext cx="7696200" cy="4191000"/>
          </a:xfrm>
        </p:spPr>
        <p:txBody>
          <a:bodyPr/>
          <a:lstStyle/>
          <a:p>
            <a:pPr algn="just">
              <a:lnSpc>
                <a:spcPct val="90000"/>
              </a:lnSpc>
              <a:buFont typeface="Monotype Sorts" pitchFamily="2" charset="2"/>
              <a:buNone/>
            </a:pPr>
            <a:r>
              <a:rPr lang="en-US" altLang="en-US" sz="3000" b="1">
                <a:solidFill>
                  <a:schemeClr val="tx2"/>
                </a:solidFill>
                <a:latin typeface="Courier New" panose="02070309020205020404" pitchFamily="49" charset="0"/>
              </a:rPr>
              <a:t>try {  </a:t>
            </a: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  statements;</a:t>
            </a: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a:t>
            </a: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catch(TheException ex) { </a:t>
            </a: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  handling ex; </a:t>
            </a: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a:t>
            </a: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finally { </a:t>
            </a: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  finalStatements; </a:t>
            </a: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a:t>
            </a:r>
            <a:endParaRPr lang="en-US" altLang="en-US" sz="3000" b="1">
              <a:solidFill>
                <a:schemeClr val="tx2"/>
              </a:solidFill>
            </a:endParaRPr>
          </a:p>
        </p:txBody>
      </p:sp>
    </p:spTree>
    <p:extLst>
      <p:ext uri="{BB962C8B-B14F-4D97-AF65-F5344CB8AC3E}">
        <p14:creationId xmlns:p14="http://schemas.microsoft.com/office/powerpoint/2010/main" val="555435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4A3C440-7B2D-43AD-BD6A-ED2D434E3A92}" type="slidenum">
              <a:rPr lang="en-US" altLang="en-US" sz="1400"/>
              <a:pPr>
                <a:spcBef>
                  <a:spcPct val="0"/>
                </a:spcBef>
                <a:buClrTx/>
                <a:buSzTx/>
                <a:buFontTx/>
                <a:buNone/>
              </a:pPr>
              <a:t>25</a:t>
            </a:fld>
            <a:endParaRPr lang="en-US" altLang="en-US" sz="1400"/>
          </a:p>
        </p:txBody>
      </p:sp>
      <p:sp>
        <p:nvSpPr>
          <p:cNvPr id="27651" name="Rectangle 2"/>
          <p:cNvSpPr>
            <a:spLocks noGrp="1" noChangeArrowheads="1"/>
          </p:cNvSpPr>
          <p:nvPr>
            <p:ph type="title"/>
          </p:nvPr>
        </p:nvSpPr>
        <p:spPr>
          <a:xfrm>
            <a:off x="2208212" y="304800"/>
            <a:ext cx="7772400" cy="533400"/>
          </a:xfrm>
          <a:noFill/>
        </p:spPr>
        <p:txBody>
          <a:bodyPr>
            <a:normAutofit fontScale="90000"/>
          </a:bodyPr>
          <a:lstStyle/>
          <a:p>
            <a:r>
              <a:rPr lang="en-US" altLang="en-US" sz="4300"/>
              <a:t>Trace a Program Execution</a:t>
            </a:r>
          </a:p>
        </p:txBody>
      </p:sp>
      <p:sp>
        <p:nvSpPr>
          <p:cNvPr id="27652"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27653" name="Rectangle 10"/>
          <p:cNvSpPr>
            <a:spLocks noGrp="1" noChangeArrowheads="1"/>
          </p:cNvSpPr>
          <p:nvPr>
            <p:ph type="body" idx="1"/>
          </p:nvPr>
        </p:nvSpPr>
        <p:spPr>
          <a:xfrm>
            <a:off x="1827212" y="1905000"/>
            <a:ext cx="4648200" cy="4038600"/>
          </a:xfrm>
        </p:spPr>
        <p:txBody>
          <a:bodyPr>
            <a:normAutofit fontScale="62500" lnSpcReduction="20000"/>
          </a:bodyPr>
          <a:lstStyle/>
          <a:p>
            <a:pPr>
              <a:lnSpc>
                <a:spcPct val="80000"/>
              </a:lnSpc>
              <a:buFont typeface="Monotype Sorts" pitchFamily="2" charset="2"/>
              <a:buNone/>
            </a:pPr>
            <a:r>
              <a:rPr lang="en-US" altLang="en-US" b="1">
                <a:solidFill>
                  <a:schemeClr val="tx2"/>
                </a:solidFill>
                <a:latin typeface="Courier New" panose="02070309020205020404" pitchFamily="49" charset="0"/>
              </a:rPr>
              <a:t>try {  </a:t>
            </a:r>
          </a:p>
          <a:p>
            <a:pPr>
              <a:lnSpc>
                <a:spcPct val="80000"/>
              </a:lnSpc>
              <a:buFont typeface="Monotype Sorts" pitchFamily="2" charset="2"/>
              <a:buNone/>
            </a:pPr>
            <a:r>
              <a:rPr lang="en-US" altLang="en-US" b="1">
                <a:solidFill>
                  <a:schemeClr val="tx2"/>
                </a:solidFill>
                <a:latin typeface="Courier New" panose="02070309020205020404" pitchFamily="49" charset="0"/>
              </a:rPr>
              <a:t>  statements;</a:t>
            </a:r>
          </a:p>
          <a:p>
            <a:pPr>
              <a:lnSpc>
                <a:spcPct val="80000"/>
              </a:lnSpc>
              <a:buFont typeface="Monotype Sorts" pitchFamily="2" charset="2"/>
              <a:buNone/>
            </a:pPr>
            <a:r>
              <a:rPr lang="en-US" altLang="en-US" b="1">
                <a:solidFill>
                  <a:schemeClr val="tx2"/>
                </a:solidFill>
                <a:latin typeface="Courier New" panose="02070309020205020404" pitchFamily="49" charset="0"/>
              </a:rPr>
              <a:t>}</a:t>
            </a:r>
          </a:p>
          <a:p>
            <a:pPr>
              <a:lnSpc>
                <a:spcPct val="80000"/>
              </a:lnSpc>
              <a:buFont typeface="Monotype Sorts" pitchFamily="2" charset="2"/>
              <a:buNone/>
            </a:pPr>
            <a:r>
              <a:rPr lang="en-US" altLang="en-US" b="1">
                <a:solidFill>
                  <a:schemeClr val="tx2"/>
                </a:solidFill>
                <a:latin typeface="Courier New" panose="02070309020205020404" pitchFamily="49" charset="0"/>
              </a:rPr>
              <a:t>catch(TheException ex) { </a:t>
            </a:r>
          </a:p>
          <a:p>
            <a:pPr>
              <a:lnSpc>
                <a:spcPct val="80000"/>
              </a:lnSpc>
              <a:buFont typeface="Monotype Sorts" pitchFamily="2" charset="2"/>
              <a:buNone/>
            </a:pPr>
            <a:r>
              <a:rPr lang="en-US" altLang="en-US"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b="1">
                <a:solidFill>
                  <a:schemeClr val="tx2"/>
                </a:solidFill>
                <a:latin typeface="Courier New" panose="02070309020205020404" pitchFamily="49" charset="0"/>
              </a:rPr>
              <a:t>}</a:t>
            </a:r>
          </a:p>
          <a:p>
            <a:pPr>
              <a:lnSpc>
                <a:spcPct val="80000"/>
              </a:lnSpc>
              <a:buFont typeface="Monotype Sorts" pitchFamily="2" charset="2"/>
              <a:buNone/>
            </a:pPr>
            <a:r>
              <a:rPr lang="en-US" altLang="en-US"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b="1">
                <a:solidFill>
                  <a:schemeClr val="tx2"/>
                </a:solidFill>
                <a:latin typeface="Courier New" panose="02070309020205020404" pitchFamily="49" charset="0"/>
              </a:rPr>
              <a:t>}</a:t>
            </a:r>
          </a:p>
          <a:p>
            <a:pPr>
              <a:lnSpc>
                <a:spcPct val="80000"/>
              </a:lnSpc>
              <a:buFont typeface="Monotype Sorts" pitchFamily="2" charset="2"/>
              <a:buNone/>
            </a:pPr>
            <a:endParaRPr lang="en-US" altLang="en-US" b="1">
              <a:solidFill>
                <a:schemeClr val="tx2"/>
              </a:solidFill>
              <a:latin typeface="Courier New" panose="02070309020205020404" pitchFamily="49" charset="0"/>
            </a:endParaRPr>
          </a:p>
          <a:p>
            <a:pPr>
              <a:lnSpc>
                <a:spcPct val="80000"/>
              </a:lnSpc>
              <a:buFont typeface="Monotype Sorts" pitchFamily="2" charset="2"/>
              <a:buNone/>
            </a:pPr>
            <a:r>
              <a:rPr lang="en-US" altLang="en-US" b="1">
                <a:solidFill>
                  <a:schemeClr val="tx2"/>
                </a:solidFill>
                <a:latin typeface="Courier New" panose="02070309020205020404" pitchFamily="49" charset="0"/>
              </a:rPr>
              <a:t>Next statement;</a:t>
            </a:r>
          </a:p>
        </p:txBody>
      </p:sp>
      <p:sp>
        <p:nvSpPr>
          <p:cNvPr id="27654" name="Rectangle 6"/>
          <p:cNvSpPr>
            <a:spLocks noChangeArrowheads="1"/>
          </p:cNvSpPr>
          <p:nvPr/>
        </p:nvSpPr>
        <p:spPr bwMode="auto">
          <a:xfrm>
            <a:off x="2132012" y="22860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1847" name="AutoShape 7"/>
          <p:cNvSpPr>
            <a:spLocks noChangeArrowheads="1"/>
          </p:cNvSpPr>
          <p:nvPr/>
        </p:nvSpPr>
        <p:spPr bwMode="auto">
          <a:xfrm>
            <a:off x="7237412" y="893764"/>
            <a:ext cx="2927350" cy="1087437"/>
          </a:xfrm>
          <a:prstGeom prst="wedgeRoundRectCallout">
            <a:avLst>
              <a:gd name="adj1" fmla="val -145120"/>
              <a:gd name="adj2" fmla="val 8883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Suppose no exceptions in the statements</a:t>
            </a:r>
          </a:p>
        </p:txBody>
      </p:sp>
    </p:spTree>
    <p:extLst>
      <p:ext uri="{BB962C8B-B14F-4D97-AF65-F5344CB8AC3E}">
        <p14:creationId xmlns:p14="http://schemas.microsoft.com/office/powerpoint/2010/main" val="6559647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1847"/>
                                        </p:tgtEl>
                                        <p:attrNameLst>
                                          <p:attrName>style.visibility</p:attrName>
                                        </p:attrNameLst>
                                      </p:cBhvr>
                                      <p:to>
                                        <p:strVal val="visible"/>
                                      </p:to>
                                    </p:set>
                                    <p:anim calcmode="lin" valueType="num">
                                      <p:cBhvr additive="base">
                                        <p:cTn id="7" dur="500" fill="hold"/>
                                        <p:tgtEl>
                                          <p:spTgt spid="291847"/>
                                        </p:tgtEl>
                                        <p:attrNameLst>
                                          <p:attrName>ppt_x</p:attrName>
                                        </p:attrNameLst>
                                      </p:cBhvr>
                                      <p:tavLst>
                                        <p:tav tm="0">
                                          <p:val>
                                            <p:strVal val="0-#ppt_w/2"/>
                                          </p:val>
                                        </p:tav>
                                        <p:tav tm="100000">
                                          <p:val>
                                            <p:strVal val="#ppt_x"/>
                                          </p:val>
                                        </p:tav>
                                      </p:tavLst>
                                    </p:anim>
                                    <p:anim calcmode="lin" valueType="num">
                                      <p:cBhvr additive="base">
                                        <p:cTn id="8" dur="500" fill="hold"/>
                                        <p:tgtEl>
                                          <p:spTgt spid="2918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1B7FE3-2977-4874-9FA3-6BCB2AFE2F2A}" type="slidenum">
              <a:rPr lang="en-US" altLang="en-US" sz="1400"/>
              <a:pPr>
                <a:spcBef>
                  <a:spcPct val="0"/>
                </a:spcBef>
                <a:buClrTx/>
                <a:buSzTx/>
                <a:buFontTx/>
                <a:buNone/>
              </a:pPr>
              <a:t>26</a:t>
            </a:fld>
            <a:endParaRPr lang="en-US" altLang="en-US" sz="1400"/>
          </a:p>
        </p:txBody>
      </p:sp>
      <p:sp>
        <p:nvSpPr>
          <p:cNvPr id="28675" name="Rectangle 2"/>
          <p:cNvSpPr>
            <a:spLocks noGrp="1" noChangeArrowheads="1"/>
          </p:cNvSpPr>
          <p:nvPr>
            <p:ph type="title"/>
          </p:nvPr>
        </p:nvSpPr>
        <p:spPr>
          <a:xfrm>
            <a:off x="2208212" y="304800"/>
            <a:ext cx="7772400" cy="533400"/>
          </a:xfrm>
          <a:noFill/>
        </p:spPr>
        <p:txBody>
          <a:bodyPr>
            <a:normAutofit fontScale="90000"/>
          </a:bodyPr>
          <a:lstStyle/>
          <a:p>
            <a:r>
              <a:rPr lang="en-US" altLang="en-US" sz="4300"/>
              <a:t>Trace a Program Execution</a:t>
            </a:r>
          </a:p>
        </p:txBody>
      </p:sp>
      <p:sp>
        <p:nvSpPr>
          <p:cNvPr id="28676" name="Rectangle 3"/>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28677" name="Rectangle 4"/>
          <p:cNvSpPr>
            <a:spLocks noGrp="1" noChangeArrowheads="1"/>
          </p:cNvSpPr>
          <p:nvPr>
            <p:ph type="body" idx="1"/>
          </p:nvPr>
        </p:nvSpPr>
        <p:spPr>
          <a:xfrm>
            <a:off x="1827212" y="1905000"/>
            <a:ext cx="4648200" cy="4038600"/>
          </a:xfrm>
        </p:spPr>
        <p:txBody>
          <a:bodyPr>
            <a:normAutofit fontScale="62500" lnSpcReduction="20000"/>
          </a:bodyPr>
          <a:lstStyle/>
          <a:p>
            <a:pPr>
              <a:lnSpc>
                <a:spcPct val="80000"/>
              </a:lnSpc>
              <a:buFont typeface="Monotype Sorts" pitchFamily="2" charset="2"/>
              <a:buNone/>
            </a:pPr>
            <a:r>
              <a:rPr lang="en-US" altLang="en-US" b="1">
                <a:solidFill>
                  <a:schemeClr val="tx2"/>
                </a:solidFill>
                <a:latin typeface="Courier New" panose="02070309020205020404" pitchFamily="49" charset="0"/>
              </a:rPr>
              <a:t>try {  </a:t>
            </a:r>
          </a:p>
          <a:p>
            <a:pPr>
              <a:lnSpc>
                <a:spcPct val="80000"/>
              </a:lnSpc>
              <a:buFont typeface="Monotype Sorts" pitchFamily="2" charset="2"/>
              <a:buNone/>
            </a:pPr>
            <a:r>
              <a:rPr lang="en-US" altLang="en-US" b="1">
                <a:solidFill>
                  <a:schemeClr val="tx2"/>
                </a:solidFill>
                <a:latin typeface="Courier New" panose="02070309020205020404" pitchFamily="49" charset="0"/>
              </a:rPr>
              <a:t>  statements;</a:t>
            </a:r>
          </a:p>
          <a:p>
            <a:pPr>
              <a:lnSpc>
                <a:spcPct val="80000"/>
              </a:lnSpc>
              <a:buFont typeface="Monotype Sorts" pitchFamily="2" charset="2"/>
              <a:buNone/>
            </a:pPr>
            <a:r>
              <a:rPr lang="en-US" altLang="en-US" b="1">
                <a:solidFill>
                  <a:schemeClr val="tx2"/>
                </a:solidFill>
                <a:latin typeface="Courier New" panose="02070309020205020404" pitchFamily="49" charset="0"/>
              </a:rPr>
              <a:t>}</a:t>
            </a:r>
          </a:p>
          <a:p>
            <a:pPr>
              <a:lnSpc>
                <a:spcPct val="80000"/>
              </a:lnSpc>
              <a:buFont typeface="Monotype Sorts" pitchFamily="2" charset="2"/>
              <a:buNone/>
            </a:pPr>
            <a:r>
              <a:rPr lang="en-US" altLang="en-US" b="1">
                <a:solidFill>
                  <a:schemeClr val="tx2"/>
                </a:solidFill>
                <a:latin typeface="Courier New" panose="02070309020205020404" pitchFamily="49" charset="0"/>
              </a:rPr>
              <a:t>catch(TheException ex) { </a:t>
            </a:r>
          </a:p>
          <a:p>
            <a:pPr>
              <a:lnSpc>
                <a:spcPct val="80000"/>
              </a:lnSpc>
              <a:buFont typeface="Monotype Sorts" pitchFamily="2" charset="2"/>
              <a:buNone/>
            </a:pPr>
            <a:r>
              <a:rPr lang="en-US" altLang="en-US"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b="1">
                <a:solidFill>
                  <a:schemeClr val="tx2"/>
                </a:solidFill>
                <a:latin typeface="Courier New" panose="02070309020205020404" pitchFamily="49" charset="0"/>
              </a:rPr>
              <a:t>}</a:t>
            </a:r>
          </a:p>
          <a:p>
            <a:pPr>
              <a:lnSpc>
                <a:spcPct val="80000"/>
              </a:lnSpc>
              <a:buFont typeface="Monotype Sorts" pitchFamily="2" charset="2"/>
              <a:buNone/>
            </a:pPr>
            <a:r>
              <a:rPr lang="en-US" altLang="en-US"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b="1">
                <a:solidFill>
                  <a:schemeClr val="tx2"/>
                </a:solidFill>
                <a:latin typeface="Courier New" panose="02070309020205020404" pitchFamily="49" charset="0"/>
              </a:rPr>
              <a:t>}</a:t>
            </a:r>
          </a:p>
          <a:p>
            <a:pPr>
              <a:lnSpc>
                <a:spcPct val="80000"/>
              </a:lnSpc>
              <a:buFont typeface="Monotype Sorts" pitchFamily="2" charset="2"/>
              <a:buNone/>
            </a:pPr>
            <a:endParaRPr lang="en-US" altLang="en-US" b="1">
              <a:solidFill>
                <a:schemeClr val="tx2"/>
              </a:solidFill>
              <a:latin typeface="Courier New" panose="02070309020205020404" pitchFamily="49" charset="0"/>
            </a:endParaRPr>
          </a:p>
          <a:p>
            <a:pPr>
              <a:lnSpc>
                <a:spcPct val="80000"/>
              </a:lnSpc>
              <a:buFont typeface="Monotype Sorts" pitchFamily="2" charset="2"/>
              <a:buNone/>
            </a:pPr>
            <a:r>
              <a:rPr lang="en-US" altLang="en-US" b="1">
                <a:solidFill>
                  <a:schemeClr val="tx2"/>
                </a:solidFill>
                <a:latin typeface="Courier New" panose="02070309020205020404" pitchFamily="49" charset="0"/>
              </a:rPr>
              <a:t>Next statement;</a:t>
            </a:r>
          </a:p>
        </p:txBody>
      </p:sp>
      <p:sp>
        <p:nvSpPr>
          <p:cNvPr id="292870" name="AutoShape 6"/>
          <p:cNvSpPr>
            <a:spLocks noChangeArrowheads="1"/>
          </p:cNvSpPr>
          <p:nvPr/>
        </p:nvSpPr>
        <p:spPr bwMode="auto">
          <a:xfrm>
            <a:off x="7237412" y="1447800"/>
            <a:ext cx="2927350" cy="1087438"/>
          </a:xfrm>
          <a:prstGeom prst="wedgeRoundRectCallout">
            <a:avLst>
              <a:gd name="adj1" fmla="val -124185"/>
              <a:gd name="adj2" fmla="val 23467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The final block is always executed</a:t>
            </a:r>
          </a:p>
        </p:txBody>
      </p:sp>
      <p:sp>
        <p:nvSpPr>
          <p:cNvPr id="28679" name="Rectangle 7"/>
          <p:cNvSpPr>
            <a:spLocks noChangeArrowheads="1"/>
          </p:cNvSpPr>
          <p:nvPr/>
        </p:nvSpPr>
        <p:spPr bwMode="auto">
          <a:xfrm>
            <a:off x="1989956" y="4446589"/>
            <a:ext cx="31242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4963001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2870"/>
                                        </p:tgtEl>
                                        <p:attrNameLst>
                                          <p:attrName>style.visibility</p:attrName>
                                        </p:attrNameLst>
                                      </p:cBhvr>
                                      <p:to>
                                        <p:strVal val="visible"/>
                                      </p:to>
                                    </p:set>
                                    <p:anim calcmode="lin" valueType="num">
                                      <p:cBhvr additive="base">
                                        <p:cTn id="7" dur="500" fill="hold"/>
                                        <p:tgtEl>
                                          <p:spTgt spid="292870"/>
                                        </p:tgtEl>
                                        <p:attrNameLst>
                                          <p:attrName>ppt_x</p:attrName>
                                        </p:attrNameLst>
                                      </p:cBhvr>
                                      <p:tavLst>
                                        <p:tav tm="0">
                                          <p:val>
                                            <p:strVal val="0-#ppt_w/2"/>
                                          </p:val>
                                        </p:tav>
                                        <p:tav tm="100000">
                                          <p:val>
                                            <p:strVal val="#ppt_x"/>
                                          </p:val>
                                        </p:tav>
                                      </p:tavLst>
                                    </p:anim>
                                    <p:anim calcmode="lin" valueType="num">
                                      <p:cBhvr additive="base">
                                        <p:cTn id="8" dur="500" fill="hold"/>
                                        <p:tgtEl>
                                          <p:spTgt spid="2928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440A464-CCC3-4DE2-BDAC-8D49C1AE47C3}" type="slidenum">
              <a:rPr lang="en-US" altLang="en-US" sz="1400"/>
              <a:pPr>
                <a:spcBef>
                  <a:spcPct val="0"/>
                </a:spcBef>
                <a:buClrTx/>
                <a:buSzTx/>
                <a:buFontTx/>
                <a:buNone/>
              </a:pPr>
              <a:t>27</a:t>
            </a:fld>
            <a:endParaRPr lang="en-US" altLang="en-US" sz="1400"/>
          </a:p>
        </p:txBody>
      </p:sp>
      <p:sp>
        <p:nvSpPr>
          <p:cNvPr id="29699" name="Rectangle 2"/>
          <p:cNvSpPr>
            <a:spLocks noGrp="1" noChangeArrowheads="1"/>
          </p:cNvSpPr>
          <p:nvPr>
            <p:ph type="title"/>
          </p:nvPr>
        </p:nvSpPr>
        <p:spPr>
          <a:xfrm>
            <a:off x="2208212" y="304800"/>
            <a:ext cx="7772400" cy="533400"/>
          </a:xfrm>
          <a:noFill/>
        </p:spPr>
        <p:txBody>
          <a:bodyPr>
            <a:normAutofit fontScale="90000"/>
          </a:bodyPr>
          <a:lstStyle/>
          <a:p>
            <a:r>
              <a:rPr lang="en-US" altLang="en-US" sz="4300"/>
              <a:t>Trace a Program Execution</a:t>
            </a:r>
          </a:p>
        </p:txBody>
      </p:sp>
      <p:sp>
        <p:nvSpPr>
          <p:cNvPr id="29700" name="Rectangle 3"/>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29701" name="Rectangle 4"/>
          <p:cNvSpPr>
            <a:spLocks noGrp="1" noChangeArrowheads="1"/>
          </p:cNvSpPr>
          <p:nvPr>
            <p:ph type="body" idx="1"/>
          </p:nvPr>
        </p:nvSpPr>
        <p:spPr>
          <a:xfrm>
            <a:off x="1827212" y="1905000"/>
            <a:ext cx="4648200" cy="4038600"/>
          </a:xfrm>
        </p:spPr>
        <p:txBody>
          <a:bodyPr>
            <a:normAutofit fontScale="62500" lnSpcReduction="20000"/>
          </a:bodyPr>
          <a:lstStyle/>
          <a:p>
            <a:pPr>
              <a:lnSpc>
                <a:spcPct val="80000"/>
              </a:lnSpc>
              <a:buFont typeface="Monotype Sorts" pitchFamily="2" charset="2"/>
              <a:buNone/>
            </a:pPr>
            <a:r>
              <a:rPr lang="en-US" altLang="en-US" b="1">
                <a:solidFill>
                  <a:schemeClr val="tx2"/>
                </a:solidFill>
                <a:latin typeface="Courier New" panose="02070309020205020404" pitchFamily="49" charset="0"/>
              </a:rPr>
              <a:t>try {  </a:t>
            </a:r>
          </a:p>
          <a:p>
            <a:pPr>
              <a:lnSpc>
                <a:spcPct val="80000"/>
              </a:lnSpc>
              <a:buFont typeface="Monotype Sorts" pitchFamily="2" charset="2"/>
              <a:buNone/>
            </a:pPr>
            <a:r>
              <a:rPr lang="en-US" altLang="en-US" b="1">
                <a:solidFill>
                  <a:schemeClr val="tx2"/>
                </a:solidFill>
                <a:latin typeface="Courier New" panose="02070309020205020404" pitchFamily="49" charset="0"/>
              </a:rPr>
              <a:t>  statements;</a:t>
            </a:r>
          </a:p>
          <a:p>
            <a:pPr>
              <a:lnSpc>
                <a:spcPct val="80000"/>
              </a:lnSpc>
              <a:buFont typeface="Monotype Sorts" pitchFamily="2" charset="2"/>
              <a:buNone/>
            </a:pPr>
            <a:r>
              <a:rPr lang="en-US" altLang="en-US" b="1">
                <a:solidFill>
                  <a:schemeClr val="tx2"/>
                </a:solidFill>
                <a:latin typeface="Courier New" panose="02070309020205020404" pitchFamily="49" charset="0"/>
              </a:rPr>
              <a:t>}</a:t>
            </a:r>
          </a:p>
          <a:p>
            <a:pPr>
              <a:lnSpc>
                <a:spcPct val="80000"/>
              </a:lnSpc>
              <a:buFont typeface="Monotype Sorts" pitchFamily="2" charset="2"/>
              <a:buNone/>
            </a:pPr>
            <a:r>
              <a:rPr lang="en-US" altLang="en-US" b="1">
                <a:solidFill>
                  <a:schemeClr val="tx2"/>
                </a:solidFill>
                <a:latin typeface="Courier New" panose="02070309020205020404" pitchFamily="49" charset="0"/>
              </a:rPr>
              <a:t>catch(TheException ex) { </a:t>
            </a:r>
          </a:p>
          <a:p>
            <a:pPr>
              <a:lnSpc>
                <a:spcPct val="80000"/>
              </a:lnSpc>
              <a:buFont typeface="Monotype Sorts" pitchFamily="2" charset="2"/>
              <a:buNone/>
            </a:pPr>
            <a:r>
              <a:rPr lang="en-US" altLang="en-US"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b="1">
                <a:solidFill>
                  <a:schemeClr val="tx2"/>
                </a:solidFill>
                <a:latin typeface="Courier New" panose="02070309020205020404" pitchFamily="49" charset="0"/>
              </a:rPr>
              <a:t>}</a:t>
            </a:r>
          </a:p>
          <a:p>
            <a:pPr>
              <a:lnSpc>
                <a:spcPct val="80000"/>
              </a:lnSpc>
              <a:buFont typeface="Monotype Sorts" pitchFamily="2" charset="2"/>
              <a:buNone/>
            </a:pPr>
            <a:r>
              <a:rPr lang="en-US" altLang="en-US"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b="1">
                <a:solidFill>
                  <a:schemeClr val="tx2"/>
                </a:solidFill>
                <a:latin typeface="Courier New" panose="02070309020205020404" pitchFamily="49" charset="0"/>
              </a:rPr>
              <a:t>}</a:t>
            </a:r>
          </a:p>
          <a:p>
            <a:pPr>
              <a:lnSpc>
                <a:spcPct val="80000"/>
              </a:lnSpc>
              <a:buFont typeface="Monotype Sorts" pitchFamily="2" charset="2"/>
              <a:buNone/>
            </a:pPr>
            <a:endParaRPr lang="en-US" altLang="en-US" b="1">
              <a:solidFill>
                <a:schemeClr val="tx2"/>
              </a:solidFill>
              <a:latin typeface="Courier New" panose="02070309020205020404" pitchFamily="49" charset="0"/>
            </a:endParaRPr>
          </a:p>
          <a:p>
            <a:pPr>
              <a:lnSpc>
                <a:spcPct val="80000"/>
              </a:lnSpc>
              <a:buFont typeface="Monotype Sorts" pitchFamily="2" charset="2"/>
              <a:buNone/>
            </a:pPr>
            <a:r>
              <a:rPr lang="en-US" altLang="en-US" b="1">
                <a:solidFill>
                  <a:schemeClr val="tx2"/>
                </a:solidFill>
                <a:latin typeface="Courier New" panose="02070309020205020404" pitchFamily="49" charset="0"/>
              </a:rPr>
              <a:t>Next statement;</a:t>
            </a:r>
          </a:p>
        </p:txBody>
      </p:sp>
      <p:sp>
        <p:nvSpPr>
          <p:cNvPr id="293893" name="AutoShape 5"/>
          <p:cNvSpPr>
            <a:spLocks noChangeArrowheads="1"/>
          </p:cNvSpPr>
          <p:nvPr/>
        </p:nvSpPr>
        <p:spPr bwMode="auto">
          <a:xfrm>
            <a:off x="7237412" y="1447800"/>
            <a:ext cx="2927350" cy="1087438"/>
          </a:xfrm>
          <a:prstGeom prst="wedgeRoundRectCallout">
            <a:avLst>
              <a:gd name="adj1" fmla="val -127171"/>
              <a:gd name="adj2" fmla="val 32591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Next statement in the method is executed</a:t>
            </a:r>
          </a:p>
        </p:txBody>
      </p:sp>
      <p:sp>
        <p:nvSpPr>
          <p:cNvPr id="29703" name="Rectangle 6"/>
          <p:cNvSpPr>
            <a:spLocks noChangeArrowheads="1"/>
          </p:cNvSpPr>
          <p:nvPr/>
        </p:nvSpPr>
        <p:spPr bwMode="auto">
          <a:xfrm>
            <a:off x="1903412" y="5562600"/>
            <a:ext cx="31242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0379507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3893"/>
                                        </p:tgtEl>
                                        <p:attrNameLst>
                                          <p:attrName>style.visibility</p:attrName>
                                        </p:attrNameLst>
                                      </p:cBhvr>
                                      <p:to>
                                        <p:strVal val="visible"/>
                                      </p:to>
                                    </p:set>
                                    <p:anim calcmode="lin" valueType="num">
                                      <p:cBhvr additive="base">
                                        <p:cTn id="7" dur="500" fill="hold"/>
                                        <p:tgtEl>
                                          <p:spTgt spid="293893"/>
                                        </p:tgtEl>
                                        <p:attrNameLst>
                                          <p:attrName>ppt_x</p:attrName>
                                        </p:attrNameLst>
                                      </p:cBhvr>
                                      <p:tavLst>
                                        <p:tav tm="0">
                                          <p:val>
                                            <p:strVal val="0-#ppt_w/2"/>
                                          </p:val>
                                        </p:tav>
                                        <p:tav tm="100000">
                                          <p:val>
                                            <p:strVal val="#ppt_x"/>
                                          </p:val>
                                        </p:tav>
                                      </p:tavLst>
                                    </p:anim>
                                    <p:anim calcmode="lin" valueType="num">
                                      <p:cBhvr additive="base">
                                        <p:cTn id="8" dur="500" fill="hold"/>
                                        <p:tgtEl>
                                          <p:spTgt spid="2938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5E3753B-5BAB-46F1-AE53-FE5BD28C67DB}" type="slidenum">
              <a:rPr lang="en-US" altLang="en-US" sz="1400"/>
              <a:pPr>
                <a:spcBef>
                  <a:spcPct val="0"/>
                </a:spcBef>
                <a:buClrTx/>
                <a:buSzTx/>
                <a:buFontTx/>
                <a:buNone/>
              </a:pPr>
              <a:t>28</a:t>
            </a:fld>
            <a:endParaRPr lang="en-US" altLang="en-US" sz="1400"/>
          </a:p>
        </p:txBody>
      </p:sp>
      <p:sp>
        <p:nvSpPr>
          <p:cNvPr id="30723" name="Rectangle 2"/>
          <p:cNvSpPr>
            <a:spLocks noGrp="1" noChangeArrowheads="1"/>
          </p:cNvSpPr>
          <p:nvPr>
            <p:ph type="title"/>
          </p:nvPr>
        </p:nvSpPr>
        <p:spPr>
          <a:xfrm>
            <a:off x="2208212" y="304800"/>
            <a:ext cx="7772400" cy="533400"/>
          </a:xfrm>
          <a:noFill/>
        </p:spPr>
        <p:txBody>
          <a:bodyPr>
            <a:normAutofit fontScale="90000"/>
          </a:bodyPr>
          <a:lstStyle/>
          <a:p>
            <a:r>
              <a:rPr lang="en-US" altLang="en-US" sz="4300"/>
              <a:t>Trace a Program Execution</a:t>
            </a:r>
          </a:p>
        </p:txBody>
      </p:sp>
      <p:sp>
        <p:nvSpPr>
          <p:cNvPr id="30724" name="Rectangle 3"/>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0725" name="Rectangle 4"/>
          <p:cNvSpPr>
            <a:spLocks noGrp="1" noChangeArrowheads="1"/>
          </p:cNvSpPr>
          <p:nvPr>
            <p:ph type="body" idx="1"/>
          </p:nvPr>
        </p:nvSpPr>
        <p:spPr>
          <a:xfrm>
            <a:off x="1827212" y="1447800"/>
            <a:ext cx="4648200" cy="4495800"/>
          </a:xfrm>
        </p:spPr>
        <p:txBody>
          <a:bodyPr>
            <a:normAutofit fontScale="62500" lnSpcReduction="20000"/>
          </a:bodyPr>
          <a:lstStyle/>
          <a:p>
            <a:pPr>
              <a:lnSpc>
                <a:spcPct val="80000"/>
              </a:lnSpc>
              <a:buFont typeface="Monotype Sorts" pitchFamily="2" charset="2"/>
              <a:buNone/>
            </a:pPr>
            <a:r>
              <a:rPr lang="en-US" altLang="en-US" sz="20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endParaRPr lang="en-US" altLang="en-US" sz="2000" b="1">
              <a:solidFill>
                <a:schemeClr val="tx2"/>
              </a:solidFill>
              <a:latin typeface="Courier New" panose="02070309020205020404" pitchFamily="49" charset="0"/>
            </a:endParaRPr>
          </a:p>
          <a:p>
            <a:pPr>
              <a:lnSpc>
                <a:spcPct val="80000"/>
              </a:lnSpc>
              <a:buFont typeface="Monotype Sorts" pitchFamily="2" charset="2"/>
              <a:buNone/>
            </a:pPr>
            <a:r>
              <a:rPr lang="en-US" altLang="en-US" sz="2000" b="1">
                <a:solidFill>
                  <a:schemeClr val="tx2"/>
                </a:solidFill>
                <a:latin typeface="Courier New" panose="02070309020205020404" pitchFamily="49" charset="0"/>
              </a:rPr>
              <a:t>Next statement;</a:t>
            </a:r>
          </a:p>
        </p:txBody>
      </p:sp>
      <p:sp>
        <p:nvSpPr>
          <p:cNvPr id="30726" name="Rectangle 5"/>
          <p:cNvSpPr>
            <a:spLocks noChangeArrowheads="1"/>
          </p:cNvSpPr>
          <p:nvPr/>
        </p:nvSpPr>
        <p:spPr bwMode="auto">
          <a:xfrm>
            <a:off x="2132012" y="20574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4918" name="AutoShape 6"/>
          <p:cNvSpPr>
            <a:spLocks noChangeArrowheads="1"/>
          </p:cNvSpPr>
          <p:nvPr/>
        </p:nvSpPr>
        <p:spPr bwMode="auto">
          <a:xfrm>
            <a:off x="7237412" y="1371600"/>
            <a:ext cx="3200400" cy="1143000"/>
          </a:xfrm>
          <a:prstGeom prst="wedgeRoundRectCallout">
            <a:avLst>
              <a:gd name="adj1" fmla="val -138245"/>
              <a:gd name="adj2" fmla="val 2236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Suppose an exception of type Exception1 is thrown in statement2</a:t>
            </a:r>
          </a:p>
        </p:txBody>
      </p:sp>
    </p:spTree>
    <p:extLst>
      <p:ext uri="{BB962C8B-B14F-4D97-AF65-F5344CB8AC3E}">
        <p14:creationId xmlns:p14="http://schemas.microsoft.com/office/powerpoint/2010/main" val="26319203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4918"/>
                                        </p:tgtEl>
                                        <p:attrNameLst>
                                          <p:attrName>style.visibility</p:attrName>
                                        </p:attrNameLst>
                                      </p:cBhvr>
                                      <p:to>
                                        <p:strVal val="visible"/>
                                      </p:to>
                                    </p:set>
                                    <p:anim calcmode="lin" valueType="num">
                                      <p:cBhvr additive="base">
                                        <p:cTn id="7" dur="500" fill="hold"/>
                                        <p:tgtEl>
                                          <p:spTgt spid="294918"/>
                                        </p:tgtEl>
                                        <p:attrNameLst>
                                          <p:attrName>ppt_x</p:attrName>
                                        </p:attrNameLst>
                                      </p:cBhvr>
                                      <p:tavLst>
                                        <p:tav tm="0">
                                          <p:val>
                                            <p:strVal val="0-#ppt_w/2"/>
                                          </p:val>
                                        </p:tav>
                                        <p:tav tm="100000">
                                          <p:val>
                                            <p:strVal val="#ppt_x"/>
                                          </p:val>
                                        </p:tav>
                                      </p:tavLst>
                                    </p:anim>
                                    <p:anim calcmode="lin" valueType="num">
                                      <p:cBhvr additive="base">
                                        <p:cTn id="8" dur="500" fill="hold"/>
                                        <p:tgtEl>
                                          <p:spTgt spid="2949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4A92E43-9896-4594-947F-E934802531A5}" type="slidenum">
              <a:rPr lang="en-US" altLang="en-US" sz="1400"/>
              <a:pPr>
                <a:spcBef>
                  <a:spcPct val="0"/>
                </a:spcBef>
                <a:buClrTx/>
                <a:buSzTx/>
                <a:buFontTx/>
                <a:buNone/>
              </a:pPr>
              <a:t>29</a:t>
            </a:fld>
            <a:endParaRPr lang="en-US" altLang="en-US" sz="1400"/>
          </a:p>
        </p:txBody>
      </p:sp>
      <p:sp>
        <p:nvSpPr>
          <p:cNvPr id="31747" name="Rectangle 2"/>
          <p:cNvSpPr>
            <a:spLocks noGrp="1" noChangeArrowheads="1"/>
          </p:cNvSpPr>
          <p:nvPr>
            <p:ph type="title"/>
          </p:nvPr>
        </p:nvSpPr>
        <p:spPr>
          <a:xfrm>
            <a:off x="2208212" y="304800"/>
            <a:ext cx="7772400" cy="533400"/>
          </a:xfrm>
          <a:noFill/>
        </p:spPr>
        <p:txBody>
          <a:bodyPr>
            <a:normAutofit fontScale="90000"/>
          </a:bodyPr>
          <a:lstStyle/>
          <a:p>
            <a:r>
              <a:rPr lang="en-US" altLang="en-US" sz="4300"/>
              <a:t>Trace a Program Execution</a:t>
            </a:r>
          </a:p>
        </p:txBody>
      </p:sp>
      <p:sp>
        <p:nvSpPr>
          <p:cNvPr id="31748" name="Rectangle 3"/>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1749" name="Rectangle 4"/>
          <p:cNvSpPr>
            <a:spLocks noGrp="1" noChangeArrowheads="1"/>
          </p:cNvSpPr>
          <p:nvPr>
            <p:ph type="body" idx="1"/>
          </p:nvPr>
        </p:nvSpPr>
        <p:spPr>
          <a:xfrm>
            <a:off x="1827212" y="1447800"/>
            <a:ext cx="4648200" cy="4495800"/>
          </a:xfrm>
        </p:spPr>
        <p:txBody>
          <a:bodyPr>
            <a:normAutofit fontScale="62500" lnSpcReduction="20000"/>
          </a:bodyPr>
          <a:lstStyle/>
          <a:p>
            <a:pPr>
              <a:lnSpc>
                <a:spcPct val="80000"/>
              </a:lnSpc>
              <a:buFont typeface="Monotype Sorts" pitchFamily="2" charset="2"/>
              <a:buNone/>
            </a:pPr>
            <a:r>
              <a:rPr lang="en-US" altLang="en-US" sz="20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endParaRPr lang="en-US" altLang="en-US" sz="2000" b="1">
              <a:solidFill>
                <a:schemeClr val="tx2"/>
              </a:solidFill>
              <a:latin typeface="Courier New" panose="02070309020205020404" pitchFamily="49" charset="0"/>
            </a:endParaRPr>
          </a:p>
          <a:p>
            <a:pPr>
              <a:lnSpc>
                <a:spcPct val="80000"/>
              </a:lnSpc>
              <a:buFont typeface="Monotype Sorts" pitchFamily="2" charset="2"/>
              <a:buNone/>
            </a:pPr>
            <a:r>
              <a:rPr lang="en-US" altLang="en-US" sz="2000" b="1">
                <a:solidFill>
                  <a:schemeClr val="tx2"/>
                </a:solidFill>
                <a:latin typeface="Courier New" panose="02070309020205020404" pitchFamily="49" charset="0"/>
              </a:rPr>
              <a:t>Next statement;</a:t>
            </a:r>
          </a:p>
        </p:txBody>
      </p:sp>
      <p:sp>
        <p:nvSpPr>
          <p:cNvPr id="31750" name="Rectangle 5"/>
          <p:cNvSpPr>
            <a:spLocks noChangeArrowheads="1"/>
          </p:cNvSpPr>
          <p:nvPr/>
        </p:nvSpPr>
        <p:spPr bwMode="auto">
          <a:xfrm>
            <a:off x="1708524" y="3071813"/>
            <a:ext cx="28194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9014" name="AutoShape 6"/>
          <p:cNvSpPr>
            <a:spLocks noChangeArrowheads="1"/>
          </p:cNvSpPr>
          <p:nvPr/>
        </p:nvSpPr>
        <p:spPr bwMode="auto">
          <a:xfrm>
            <a:off x="7237412" y="1371600"/>
            <a:ext cx="3200400" cy="1143000"/>
          </a:xfrm>
          <a:prstGeom prst="wedgeRoundRectCallout">
            <a:avLst>
              <a:gd name="adj1" fmla="val -134574"/>
              <a:gd name="adj2" fmla="val 12361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The exception is handled.</a:t>
            </a:r>
          </a:p>
        </p:txBody>
      </p:sp>
    </p:spTree>
    <p:extLst>
      <p:ext uri="{BB962C8B-B14F-4D97-AF65-F5344CB8AC3E}">
        <p14:creationId xmlns:p14="http://schemas.microsoft.com/office/powerpoint/2010/main" val="32250397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9014"/>
                                        </p:tgtEl>
                                        <p:attrNameLst>
                                          <p:attrName>style.visibility</p:attrName>
                                        </p:attrNameLst>
                                      </p:cBhvr>
                                      <p:to>
                                        <p:strVal val="visible"/>
                                      </p:to>
                                    </p:set>
                                    <p:anim calcmode="lin" valueType="num">
                                      <p:cBhvr additive="base">
                                        <p:cTn id="7" dur="500" fill="hold"/>
                                        <p:tgtEl>
                                          <p:spTgt spid="299014"/>
                                        </p:tgtEl>
                                        <p:attrNameLst>
                                          <p:attrName>ppt_x</p:attrName>
                                        </p:attrNameLst>
                                      </p:cBhvr>
                                      <p:tavLst>
                                        <p:tav tm="0">
                                          <p:val>
                                            <p:strVal val="0-#ppt_w/2"/>
                                          </p:val>
                                        </p:tav>
                                        <p:tav tm="100000">
                                          <p:val>
                                            <p:strVal val="#ppt_x"/>
                                          </p:val>
                                        </p:tav>
                                      </p:tavLst>
                                    </p:anim>
                                    <p:anim calcmode="lin" valueType="num">
                                      <p:cBhvr additive="base">
                                        <p:cTn id="8" dur="500" fill="hold"/>
                                        <p:tgtEl>
                                          <p:spTgt spid="299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D109CF-841E-4A89-9951-722C7CB4957B}" type="slidenum">
              <a:rPr lang="en-US" altLang="en-US" sz="1400"/>
              <a:pPr>
                <a:spcBef>
                  <a:spcPct val="0"/>
                </a:spcBef>
                <a:buClrTx/>
                <a:buSzTx/>
                <a:buFontTx/>
                <a:buNone/>
              </a:pPr>
              <a:t>3</a:t>
            </a:fld>
            <a:endParaRPr lang="en-US" altLang="en-US" sz="1400"/>
          </a:p>
        </p:txBody>
      </p:sp>
      <p:sp>
        <p:nvSpPr>
          <p:cNvPr id="5123" name="Rectangle 2"/>
          <p:cNvSpPr>
            <a:spLocks noGrp="1" noChangeArrowheads="1"/>
          </p:cNvSpPr>
          <p:nvPr>
            <p:ph type="title"/>
          </p:nvPr>
        </p:nvSpPr>
        <p:spPr>
          <a:xfrm>
            <a:off x="1522412" y="152400"/>
            <a:ext cx="8915400" cy="533400"/>
          </a:xfrm>
          <a:noFill/>
        </p:spPr>
        <p:txBody>
          <a:bodyPr>
            <a:normAutofit fontScale="90000"/>
          </a:bodyPr>
          <a:lstStyle/>
          <a:p>
            <a:r>
              <a:rPr lang="en-US" altLang="en-US" smtClean="0"/>
              <a:t>Objectives</a:t>
            </a:r>
            <a:endParaRPr lang="en-US" altLang="en-US" b="1" smtClean="0"/>
          </a:p>
        </p:txBody>
      </p:sp>
      <p:sp>
        <p:nvSpPr>
          <p:cNvPr id="5124" name="Rectangle 3"/>
          <p:cNvSpPr>
            <a:spLocks noGrp="1" noChangeArrowheads="1"/>
          </p:cNvSpPr>
          <p:nvPr>
            <p:ph type="body" idx="1"/>
          </p:nvPr>
        </p:nvSpPr>
        <p:spPr>
          <a:xfrm>
            <a:off x="1827212" y="685800"/>
            <a:ext cx="8610600" cy="5638800"/>
          </a:xfrm>
        </p:spPr>
        <p:txBody>
          <a:bodyPr>
            <a:normAutofit/>
          </a:bodyPr>
          <a:lstStyle/>
          <a:p>
            <a:pPr>
              <a:spcBef>
                <a:spcPts val="0"/>
              </a:spcBef>
              <a:defRPr/>
            </a:pPr>
            <a:r>
              <a:rPr lang="en-US" sz="1600" dirty="0"/>
              <a:t>To get an overview of exceptions and exception handling (§12.2).</a:t>
            </a:r>
          </a:p>
          <a:p>
            <a:pPr>
              <a:spcBef>
                <a:spcPts val="0"/>
              </a:spcBef>
              <a:defRPr/>
            </a:pPr>
            <a:r>
              <a:rPr lang="en-US" sz="1600" dirty="0"/>
              <a:t>To explore the advantages of using exception handling (§12.2).</a:t>
            </a:r>
          </a:p>
          <a:p>
            <a:pPr>
              <a:spcBef>
                <a:spcPts val="0"/>
              </a:spcBef>
              <a:defRPr/>
            </a:pPr>
            <a:r>
              <a:rPr lang="en-US" sz="1600" dirty="0"/>
              <a:t>To distinguish exception types: </a:t>
            </a:r>
            <a:r>
              <a:rPr lang="en-US" sz="1600" b="1" dirty="0"/>
              <a:t>Error</a:t>
            </a:r>
            <a:r>
              <a:rPr lang="en-US" sz="1600" dirty="0"/>
              <a:t> (fatal) vs. </a:t>
            </a:r>
            <a:r>
              <a:rPr lang="en-US" sz="1600" b="1" dirty="0"/>
              <a:t>Exception</a:t>
            </a:r>
            <a:r>
              <a:rPr lang="en-US" sz="1600" dirty="0"/>
              <a:t> (nonfatal) and checked vs. unchecked (§12.3).</a:t>
            </a:r>
          </a:p>
          <a:p>
            <a:pPr>
              <a:spcBef>
                <a:spcPts val="0"/>
              </a:spcBef>
              <a:defRPr/>
            </a:pPr>
            <a:r>
              <a:rPr lang="en-US" sz="1600" dirty="0"/>
              <a:t>To declare exceptions in a method header (§12.4.1).</a:t>
            </a:r>
          </a:p>
          <a:p>
            <a:pPr>
              <a:spcBef>
                <a:spcPts val="0"/>
              </a:spcBef>
              <a:defRPr/>
            </a:pPr>
            <a:r>
              <a:rPr lang="en-US" sz="1600" dirty="0"/>
              <a:t>To throw exceptions in a method (§12.4.2).</a:t>
            </a:r>
          </a:p>
          <a:p>
            <a:pPr>
              <a:spcBef>
                <a:spcPts val="0"/>
              </a:spcBef>
              <a:defRPr/>
            </a:pPr>
            <a:r>
              <a:rPr lang="en-US" sz="1600" dirty="0"/>
              <a:t>To write a </a:t>
            </a:r>
            <a:r>
              <a:rPr lang="en-US" sz="1600" b="1" dirty="0"/>
              <a:t>try-catch</a:t>
            </a:r>
            <a:r>
              <a:rPr lang="en-US" sz="1600" dirty="0"/>
              <a:t> block to handle exceptions (§12.4.3).</a:t>
            </a:r>
          </a:p>
          <a:p>
            <a:pPr>
              <a:spcBef>
                <a:spcPts val="0"/>
              </a:spcBef>
              <a:defRPr/>
            </a:pPr>
            <a:r>
              <a:rPr lang="en-US" sz="1600" dirty="0"/>
              <a:t>To explain how an exception is propagated (§12.4.3).</a:t>
            </a:r>
          </a:p>
          <a:p>
            <a:pPr>
              <a:spcBef>
                <a:spcPts val="0"/>
              </a:spcBef>
              <a:defRPr/>
            </a:pPr>
            <a:r>
              <a:rPr lang="en-US" sz="1600" dirty="0"/>
              <a:t>To obtain information from an exception object (§12.4.4).</a:t>
            </a:r>
          </a:p>
          <a:p>
            <a:pPr>
              <a:spcBef>
                <a:spcPts val="0"/>
              </a:spcBef>
              <a:defRPr/>
            </a:pPr>
            <a:r>
              <a:rPr lang="en-US" sz="1600" dirty="0"/>
              <a:t>To develop applications with exception handling (§12.4.5).</a:t>
            </a:r>
          </a:p>
          <a:p>
            <a:pPr>
              <a:spcBef>
                <a:spcPts val="0"/>
              </a:spcBef>
              <a:defRPr/>
            </a:pPr>
            <a:r>
              <a:rPr lang="en-US" sz="1600" dirty="0"/>
              <a:t>To use the </a:t>
            </a:r>
            <a:r>
              <a:rPr lang="en-US" sz="1600" b="1" dirty="0"/>
              <a:t>finally</a:t>
            </a:r>
            <a:r>
              <a:rPr lang="en-US" sz="1600" dirty="0"/>
              <a:t> clause in a </a:t>
            </a:r>
            <a:r>
              <a:rPr lang="en-US" sz="1600" b="1" dirty="0"/>
              <a:t>try-catch</a:t>
            </a:r>
            <a:r>
              <a:rPr lang="en-US" sz="1600" dirty="0"/>
              <a:t> block (§12.5).</a:t>
            </a:r>
          </a:p>
          <a:p>
            <a:pPr>
              <a:spcBef>
                <a:spcPts val="0"/>
              </a:spcBef>
              <a:defRPr/>
            </a:pPr>
            <a:r>
              <a:rPr lang="en-US" sz="1600" dirty="0"/>
              <a:t>To use exceptions only for unexpected errors (§12.6).</a:t>
            </a:r>
          </a:p>
          <a:p>
            <a:pPr>
              <a:spcBef>
                <a:spcPts val="0"/>
              </a:spcBef>
              <a:defRPr/>
            </a:pPr>
            <a:r>
              <a:rPr lang="en-US" sz="1600" dirty="0"/>
              <a:t>To </a:t>
            </a:r>
            <a:r>
              <a:rPr lang="en-US" sz="1600" dirty="0" err="1"/>
              <a:t>rethrow</a:t>
            </a:r>
            <a:r>
              <a:rPr lang="en-US" sz="1600" dirty="0"/>
              <a:t> exceptions in a </a:t>
            </a:r>
            <a:r>
              <a:rPr lang="en-US" sz="1600" b="1" dirty="0"/>
              <a:t>catch</a:t>
            </a:r>
            <a:r>
              <a:rPr lang="en-US" sz="1600" dirty="0"/>
              <a:t> block (§12.7).</a:t>
            </a:r>
          </a:p>
          <a:p>
            <a:pPr>
              <a:spcBef>
                <a:spcPts val="0"/>
              </a:spcBef>
              <a:defRPr/>
            </a:pPr>
            <a:r>
              <a:rPr lang="en-US" sz="1600" dirty="0"/>
              <a:t>To create chained exceptions (§12.8).</a:t>
            </a:r>
          </a:p>
          <a:p>
            <a:pPr>
              <a:spcBef>
                <a:spcPts val="0"/>
              </a:spcBef>
              <a:defRPr/>
            </a:pPr>
            <a:r>
              <a:rPr lang="en-US" sz="1600" dirty="0"/>
              <a:t>To define custom exception classes (§12.9).</a:t>
            </a:r>
          </a:p>
          <a:p>
            <a:pPr>
              <a:spcBef>
                <a:spcPts val="0"/>
              </a:spcBef>
              <a:defRPr/>
            </a:pPr>
            <a:r>
              <a:rPr lang="en-US" sz="1600" dirty="0"/>
              <a:t>To discover file/directory properties, to delete and rename files/directories, and to create directories using the </a:t>
            </a:r>
            <a:r>
              <a:rPr lang="en-US" sz="1600" b="1" dirty="0"/>
              <a:t>File</a:t>
            </a:r>
            <a:r>
              <a:rPr lang="en-US" sz="1600" dirty="0"/>
              <a:t> class (§12.10).</a:t>
            </a:r>
          </a:p>
          <a:p>
            <a:pPr>
              <a:spcBef>
                <a:spcPts val="0"/>
              </a:spcBef>
              <a:defRPr/>
            </a:pPr>
            <a:r>
              <a:rPr lang="en-US" sz="1600" dirty="0"/>
              <a:t>To write data to a file using the </a:t>
            </a:r>
            <a:r>
              <a:rPr lang="en-US" sz="1600" b="1" dirty="0" err="1"/>
              <a:t>PrintWriter</a:t>
            </a:r>
            <a:r>
              <a:rPr lang="en-US" sz="1600" dirty="0"/>
              <a:t> class (§12.11.1).</a:t>
            </a:r>
          </a:p>
          <a:p>
            <a:pPr>
              <a:spcBef>
                <a:spcPts val="0"/>
              </a:spcBef>
              <a:defRPr/>
            </a:pPr>
            <a:r>
              <a:rPr lang="en-US" sz="1600" dirty="0"/>
              <a:t>To use try-with-resources to ensure that the resources are closed automatically (§12.11.2).</a:t>
            </a:r>
          </a:p>
          <a:p>
            <a:pPr>
              <a:spcBef>
                <a:spcPts val="0"/>
              </a:spcBef>
              <a:defRPr/>
            </a:pPr>
            <a:r>
              <a:rPr lang="en-US" sz="1600" dirty="0"/>
              <a:t>To read data from a file using the </a:t>
            </a:r>
            <a:r>
              <a:rPr lang="en-US" sz="1600" b="1" dirty="0"/>
              <a:t>Scanner</a:t>
            </a:r>
            <a:r>
              <a:rPr lang="en-US" sz="1600" dirty="0"/>
              <a:t> class (§12.11.3).</a:t>
            </a:r>
          </a:p>
          <a:p>
            <a:pPr>
              <a:spcBef>
                <a:spcPts val="0"/>
              </a:spcBef>
              <a:defRPr/>
            </a:pPr>
            <a:r>
              <a:rPr lang="en-US" sz="1600" dirty="0"/>
              <a:t>To understand how data is read using a </a:t>
            </a:r>
            <a:r>
              <a:rPr lang="en-US" sz="1600" b="1" dirty="0"/>
              <a:t>Scanner</a:t>
            </a:r>
            <a:r>
              <a:rPr lang="en-US" sz="1600" dirty="0"/>
              <a:t> (§12.11.4).</a:t>
            </a:r>
          </a:p>
          <a:p>
            <a:pPr>
              <a:spcBef>
                <a:spcPts val="0"/>
              </a:spcBef>
              <a:defRPr/>
            </a:pPr>
            <a:r>
              <a:rPr lang="en-US" sz="1600" dirty="0"/>
              <a:t>To develop a program that replaces text in a file (§12.11.5).</a:t>
            </a:r>
          </a:p>
          <a:p>
            <a:pPr>
              <a:spcBef>
                <a:spcPts val="0"/>
              </a:spcBef>
              <a:defRPr/>
            </a:pPr>
            <a:r>
              <a:rPr lang="en-US" sz="1600" dirty="0"/>
              <a:t>To read data from the Web (§12.12).</a:t>
            </a:r>
          </a:p>
          <a:p>
            <a:pPr>
              <a:spcBef>
                <a:spcPts val="0"/>
              </a:spcBef>
              <a:defRPr/>
            </a:pPr>
            <a:r>
              <a:rPr lang="en-US" sz="1600" dirty="0"/>
              <a:t>To develop a Web crawler (§12.13).</a:t>
            </a:r>
          </a:p>
          <a:p>
            <a:pPr marL="458788" indent="-458788">
              <a:lnSpc>
                <a:spcPct val="95000"/>
              </a:lnSpc>
              <a:spcBef>
                <a:spcPts val="0"/>
              </a:spcBef>
              <a:defRPr/>
            </a:pPr>
            <a:endParaRPr lang="en-US" sz="1600" dirty="0"/>
          </a:p>
        </p:txBody>
      </p:sp>
    </p:spTree>
    <p:extLst>
      <p:ext uri="{BB962C8B-B14F-4D97-AF65-F5344CB8AC3E}">
        <p14:creationId xmlns:p14="http://schemas.microsoft.com/office/powerpoint/2010/main" val="1433436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902A3D5-B6A2-43CB-9DFD-3BE440019A7D}" type="slidenum">
              <a:rPr lang="en-US" altLang="en-US" sz="1400"/>
              <a:pPr>
                <a:spcBef>
                  <a:spcPct val="0"/>
                </a:spcBef>
                <a:buClrTx/>
                <a:buSzTx/>
                <a:buFontTx/>
                <a:buNone/>
              </a:pPr>
              <a:t>30</a:t>
            </a:fld>
            <a:endParaRPr lang="en-US" altLang="en-US" sz="1400"/>
          </a:p>
        </p:txBody>
      </p:sp>
      <p:sp>
        <p:nvSpPr>
          <p:cNvPr id="32771" name="Rectangle 2"/>
          <p:cNvSpPr>
            <a:spLocks noGrp="1" noChangeArrowheads="1"/>
          </p:cNvSpPr>
          <p:nvPr>
            <p:ph type="title"/>
          </p:nvPr>
        </p:nvSpPr>
        <p:spPr>
          <a:xfrm>
            <a:off x="2208212" y="304800"/>
            <a:ext cx="7772400" cy="533400"/>
          </a:xfrm>
          <a:noFill/>
        </p:spPr>
        <p:txBody>
          <a:bodyPr>
            <a:normAutofit fontScale="90000"/>
          </a:bodyPr>
          <a:lstStyle/>
          <a:p>
            <a:r>
              <a:rPr lang="en-US" altLang="en-US" sz="4300"/>
              <a:t>Trace a Program Execution</a:t>
            </a:r>
          </a:p>
        </p:txBody>
      </p:sp>
      <p:sp>
        <p:nvSpPr>
          <p:cNvPr id="32772" name="Rectangle 3"/>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2773" name="Rectangle 4"/>
          <p:cNvSpPr>
            <a:spLocks noGrp="1" noChangeArrowheads="1"/>
          </p:cNvSpPr>
          <p:nvPr>
            <p:ph type="body" idx="1"/>
          </p:nvPr>
        </p:nvSpPr>
        <p:spPr>
          <a:xfrm>
            <a:off x="1827212" y="1447800"/>
            <a:ext cx="4648200" cy="4495800"/>
          </a:xfrm>
        </p:spPr>
        <p:txBody>
          <a:bodyPr>
            <a:normAutofit fontScale="62500" lnSpcReduction="20000"/>
          </a:bodyPr>
          <a:lstStyle/>
          <a:p>
            <a:pPr>
              <a:lnSpc>
                <a:spcPct val="80000"/>
              </a:lnSpc>
              <a:buFont typeface="Monotype Sorts" pitchFamily="2" charset="2"/>
              <a:buNone/>
            </a:pPr>
            <a:r>
              <a:rPr lang="en-US" altLang="en-US" sz="20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endParaRPr lang="en-US" altLang="en-US" sz="2000" b="1">
              <a:solidFill>
                <a:schemeClr val="tx2"/>
              </a:solidFill>
              <a:latin typeface="Courier New" panose="02070309020205020404" pitchFamily="49" charset="0"/>
            </a:endParaRPr>
          </a:p>
          <a:p>
            <a:pPr>
              <a:lnSpc>
                <a:spcPct val="80000"/>
              </a:lnSpc>
              <a:buFont typeface="Monotype Sorts" pitchFamily="2" charset="2"/>
              <a:buNone/>
            </a:pPr>
            <a:r>
              <a:rPr lang="en-US" altLang="en-US" sz="2000" b="1">
                <a:solidFill>
                  <a:schemeClr val="tx2"/>
                </a:solidFill>
                <a:latin typeface="Courier New" panose="02070309020205020404" pitchFamily="49" charset="0"/>
              </a:rPr>
              <a:t>Next statement;</a:t>
            </a:r>
          </a:p>
        </p:txBody>
      </p:sp>
      <p:sp>
        <p:nvSpPr>
          <p:cNvPr id="32774" name="Rectangle 5"/>
          <p:cNvSpPr>
            <a:spLocks noChangeArrowheads="1"/>
          </p:cNvSpPr>
          <p:nvPr/>
        </p:nvSpPr>
        <p:spPr bwMode="auto">
          <a:xfrm>
            <a:off x="1708524" y="4124327"/>
            <a:ext cx="28194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0038" name="AutoShape 6"/>
          <p:cNvSpPr>
            <a:spLocks noChangeArrowheads="1"/>
          </p:cNvSpPr>
          <p:nvPr/>
        </p:nvSpPr>
        <p:spPr bwMode="auto">
          <a:xfrm>
            <a:off x="7237412" y="1371600"/>
            <a:ext cx="3200400" cy="1143000"/>
          </a:xfrm>
          <a:prstGeom prst="wedgeRoundRectCallout">
            <a:avLst>
              <a:gd name="adj1" fmla="val -137103"/>
              <a:gd name="adj2" fmla="val 20986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The final block is always executed.</a:t>
            </a:r>
          </a:p>
        </p:txBody>
      </p:sp>
    </p:spTree>
    <p:extLst>
      <p:ext uri="{BB962C8B-B14F-4D97-AF65-F5344CB8AC3E}">
        <p14:creationId xmlns:p14="http://schemas.microsoft.com/office/powerpoint/2010/main" val="6232757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0038"/>
                                        </p:tgtEl>
                                        <p:attrNameLst>
                                          <p:attrName>style.visibility</p:attrName>
                                        </p:attrNameLst>
                                      </p:cBhvr>
                                      <p:to>
                                        <p:strVal val="visible"/>
                                      </p:to>
                                    </p:set>
                                    <p:anim calcmode="lin" valueType="num">
                                      <p:cBhvr additive="base">
                                        <p:cTn id="7" dur="500" fill="hold"/>
                                        <p:tgtEl>
                                          <p:spTgt spid="300038"/>
                                        </p:tgtEl>
                                        <p:attrNameLst>
                                          <p:attrName>ppt_x</p:attrName>
                                        </p:attrNameLst>
                                      </p:cBhvr>
                                      <p:tavLst>
                                        <p:tav tm="0">
                                          <p:val>
                                            <p:strVal val="0-#ppt_w/2"/>
                                          </p:val>
                                        </p:tav>
                                        <p:tav tm="100000">
                                          <p:val>
                                            <p:strVal val="#ppt_x"/>
                                          </p:val>
                                        </p:tav>
                                      </p:tavLst>
                                    </p:anim>
                                    <p:anim calcmode="lin" valueType="num">
                                      <p:cBhvr additive="base">
                                        <p:cTn id="8" dur="500" fill="hold"/>
                                        <p:tgtEl>
                                          <p:spTgt spid="3000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AF70463-E6F0-42F8-93C5-12059A6AB509}" type="slidenum">
              <a:rPr lang="en-US" altLang="en-US" sz="1400"/>
              <a:pPr>
                <a:spcBef>
                  <a:spcPct val="0"/>
                </a:spcBef>
                <a:buClrTx/>
                <a:buSzTx/>
                <a:buFontTx/>
                <a:buNone/>
              </a:pPr>
              <a:t>31</a:t>
            </a:fld>
            <a:endParaRPr lang="en-US" altLang="en-US" sz="1400"/>
          </a:p>
        </p:txBody>
      </p:sp>
      <p:sp>
        <p:nvSpPr>
          <p:cNvPr id="33795" name="Rectangle 2"/>
          <p:cNvSpPr>
            <a:spLocks noGrp="1" noChangeArrowheads="1"/>
          </p:cNvSpPr>
          <p:nvPr>
            <p:ph type="title"/>
          </p:nvPr>
        </p:nvSpPr>
        <p:spPr>
          <a:xfrm>
            <a:off x="2208212" y="304800"/>
            <a:ext cx="7772400" cy="533400"/>
          </a:xfrm>
          <a:noFill/>
        </p:spPr>
        <p:txBody>
          <a:bodyPr>
            <a:normAutofit fontScale="90000"/>
          </a:bodyPr>
          <a:lstStyle/>
          <a:p>
            <a:r>
              <a:rPr lang="en-US" altLang="en-US" sz="4300"/>
              <a:t>Trace a Program Execution</a:t>
            </a:r>
          </a:p>
        </p:txBody>
      </p:sp>
      <p:sp>
        <p:nvSpPr>
          <p:cNvPr id="33796" name="Rectangle 3"/>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3797" name="Rectangle 4"/>
          <p:cNvSpPr>
            <a:spLocks noGrp="1" noChangeArrowheads="1"/>
          </p:cNvSpPr>
          <p:nvPr>
            <p:ph type="body" idx="1"/>
          </p:nvPr>
        </p:nvSpPr>
        <p:spPr>
          <a:xfrm>
            <a:off x="1827212" y="1447800"/>
            <a:ext cx="4648200" cy="4495800"/>
          </a:xfrm>
        </p:spPr>
        <p:txBody>
          <a:bodyPr>
            <a:normAutofit fontScale="62500" lnSpcReduction="20000"/>
          </a:bodyPr>
          <a:lstStyle/>
          <a:p>
            <a:pPr>
              <a:lnSpc>
                <a:spcPct val="80000"/>
              </a:lnSpc>
              <a:buFont typeface="Monotype Sorts" pitchFamily="2" charset="2"/>
              <a:buNone/>
            </a:pPr>
            <a:r>
              <a:rPr lang="en-US" altLang="en-US" sz="20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endParaRPr lang="en-US" altLang="en-US" sz="2000" b="1">
              <a:solidFill>
                <a:schemeClr val="tx2"/>
              </a:solidFill>
              <a:latin typeface="Courier New" panose="02070309020205020404" pitchFamily="49" charset="0"/>
            </a:endParaRPr>
          </a:p>
          <a:p>
            <a:pPr>
              <a:lnSpc>
                <a:spcPct val="80000"/>
              </a:lnSpc>
              <a:buFont typeface="Monotype Sorts" pitchFamily="2" charset="2"/>
              <a:buNone/>
            </a:pPr>
            <a:r>
              <a:rPr lang="en-US" altLang="en-US" sz="2000" b="1">
                <a:solidFill>
                  <a:schemeClr val="tx2"/>
                </a:solidFill>
                <a:latin typeface="Courier New" panose="02070309020205020404" pitchFamily="49" charset="0"/>
              </a:rPr>
              <a:t>Next statement;</a:t>
            </a:r>
          </a:p>
        </p:txBody>
      </p:sp>
      <p:sp>
        <p:nvSpPr>
          <p:cNvPr id="33798" name="Rectangle 5"/>
          <p:cNvSpPr>
            <a:spLocks noChangeArrowheads="1"/>
          </p:cNvSpPr>
          <p:nvPr/>
        </p:nvSpPr>
        <p:spPr bwMode="auto">
          <a:xfrm>
            <a:off x="1917948" y="5529684"/>
            <a:ext cx="28194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1062" name="AutoShape 6"/>
          <p:cNvSpPr>
            <a:spLocks noChangeArrowheads="1"/>
          </p:cNvSpPr>
          <p:nvPr/>
        </p:nvSpPr>
        <p:spPr bwMode="auto">
          <a:xfrm>
            <a:off x="7237412" y="1371600"/>
            <a:ext cx="3200400" cy="1143000"/>
          </a:xfrm>
          <a:prstGeom prst="wedgeRoundRectCallout">
            <a:avLst>
              <a:gd name="adj1" fmla="val -130952"/>
              <a:gd name="adj2" fmla="val 3150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The next statement in the method is now executed.</a:t>
            </a:r>
          </a:p>
        </p:txBody>
      </p:sp>
    </p:spTree>
    <p:extLst>
      <p:ext uri="{BB962C8B-B14F-4D97-AF65-F5344CB8AC3E}">
        <p14:creationId xmlns:p14="http://schemas.microsoft.com/office/powerpoint/2010/main" val="28163554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1062"/>
                                        </p:tgtEl>
                                        <p:attrNameLst>
                                          <p:attrName>style.visibility</p:attrName>
                                        </p:attrNameLst>
                                      </p:cBhvr>
                                      <p:to>
                                        <p:strVal val="visible"/>
                                      </p:to>
                                    </p:set>
                                    <p:anim calcmode="lin" valueType="num">
                                      <p:cBhvr additive="base">
                                        <p:cTn id="7" dur="500" fill="hold"/>
                                        <p:tgtEl>
                                          <p:spTgt spid="301062"/>
                                        </p:tgtEl>
                                        <p:attrNameLst>
                                          <p:attrName>ppt_x</p:attrName>
                                        </p:attrNameLst>
                                      </p:cBhvr>
                                      <p:tavLst>
                                        <p:tav tm="0">
                                          <p:val>
                                            <p:strVal val="0-#ppt_w/2"/>
                                          </p:val>
                                        </p:tav>
                                        <p:tav tm="100000">
                                          <p:val>
                                            <p:strVal val="#ppt_x"/>
                                          </p:val>
                                        </p:tav>
                                      </p:tavLst>
                                    </p:anim>
                                    <p:anim calcmode="lin" valueType="num">
                                      <p:cBhvr additive="base">
                                        <p:cTn id="8" dur="500" fill="hold"/>
                                        <p:tgtEl>
                                          <p:spTgt spid="301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A15C64-2CB0-40B4-9C35-E9C6B907B907}" type="slidenum">
              <a:rPr lang="en-US" altLang="en-US" sz="1400"/>
              <a:pPr>
                <a:spcBef>
                  <a:spcPct val="0"/>
                </a:spcBef>
                <a:buClrTx/>
                <a:buSzTx/>
                <a:buFontTx/>
                <a:buNone/>
              </a:pPr>
              <a:t>32</a:t>
            </a:fld>
            <a:endParaRPr lang="en-US" altLang="en-US" sz="1400"/>
          </a:p>
        </p:txBody>
      </p:sp>
      <p:sp>
        <p:nvSpPr>
          <p:cNvPr id="34819" name="Rectangle 2"/>
          <p:cNvSpPr>
            <a:spLocks noGrp="1" noChangeArrowheads="1"/>
          </p:cNvSpPr>
          <p:nvPr>
            <p:ph type="title"/>
          </p:nvPr>
        </p:nvSpPr>
        <p:spPr>
          <a:xfrm>
            <a:off x="2208212" y="304800"/>
            <a:ext cx="7772400" cy="533400"/>
          </a:xfrm>
          <a:noFill/>
        </p:spPr>
        <p:txBody>
          <a:bodyPr>
            <a:normAutofit fontScale="90000"/>
          </a:bodyPr>
          <a:lstStyle/>
          <a:p>
            <a:r>
              <a:rPr lang="en-US" altLang="en-US" sz="4300"/>
              <a:t>Trace a Program Execution</a:t>
            </a:r>
          </a:p>
        </p:txBody>
      </p:sp>
      <p:sp>
        <p:nvSpPr>
          <p:cNvPr id="34820" name="Rectangle 3"/>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4821" name="Rectangle 4"/>
          <p:cNvSpPr>
            <a:spLocks noGrp="1" noChangeArrowheads="1"/>
          </p:cNvSpPr>
          <p:nvPr>
            <p:ph type="body" idx="1"/>
          </p:nvPr>
        </p:nvSpPr>
        <p:spPr>
          <a:xfrm>
            <a:off x="1827212" y="1143000"/>
            <a:ext cx="4648200" cy="5105400"/>
          </a:xfrm>
        </p:spPr>
        <p:txBody>
          <a:bodyPr>
            <a:normAutofit/>
          </a:bodyPr>
          <a:lstStyle/>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try {  </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  statement1;</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  statement2;</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  statement3;</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catch(Exception1 ex) { </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  handling ex; </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catch(Exception2 ex) { </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  handling ex; </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  throw ex;</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finally { </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  </a:t>
            </a:r>
            <a:r>
              <a:rPr lang="en-US" altLang="en-US" sz="1800" b="1" dirty="0" err="1">
                <a:solidFill>
                  <a:schemeClr val="tx2"/>
                </a:solidFill>
                <a:latin typeface="Courier New" panose="02070309020205020404" pitchFamily="49" charset="0"/>
              </a:rPr>
              <a:t>finalStatements</a:t>
            </a:r>
            <a:r>
              <a:rPr lang="en-US" altLang="en-US" sz="1800" b="1" dirty="0">
                <a:solidFill>
                  <a:schemeClr val="tx2"/>
                </a:solidFill>
                <a:latin typeface="Courier New" panose="02070309020205020404" pitchFamily="49" charset="0"/>
              </a:rPr>
              <a:t>; </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a:t>
            </a:r>
          </a:p>
          <a:p>
            <a:pPr>
              <a:lnSpc>
                <a:spcPct val="80000"/>
              </a:lnSpc>
              <a:spcBef>
                <a:spcPts val="0"/>
              </a:spcBef>
              <a:buFont typeface="Monotype Sorts" pitchFamily="2" charset="2"/>
              <a:buNone/>
            </a:pPr>
            <a:endParaRPr lang="en-US" altLang="en-US" sz="1800" b="1" dirty="0">
              <a:solidFill>
                <a:schemeClr val="tx2"/>
              </a:solidFill>
              <a:latin typeface="Courier New" panose="02070309020205020404" pitchFamily="49" charset="0"/>
            </a:endParaRP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Next statement;</a:t>
            </a:r>
          </a:p>
        </p:txBody>
      </p:sp>
      <p:sp>
        <p:nvSpPr>
          <p:cNvPr id="34822" name="Rectangle 5"/>
          <p:cNvSpPr>
            <a:spLocks noChangeArrowheads="1"/>
          </p:cNvSpPr>
          <p:nvPr/>
        </p:nvSpPr>
        <p:spPr bwMode="auto">
          <a:xfrm>
            <a:off x="2061964" y="1582316"/>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2086" name="AutoShape 6"/>
          <p:cNvSpPr>
            <a:spLocks noChangeArrowheads="1"/>
          </p:cNvSpPr>
          <p:nvPr/>
        </p:nvSpPr>
        <p:spPr bwMode="auto">
          <a:xfrm>
            <a:off x="7237412" y="1371600"/>
            <a:ext cx="3200400" cy="1143000"/>
          </a:xfrm>
          <a:prstGeom prst="wedgeRoundRectCallout">
            <a:avLst>
              <a:gd name="adj1" fmla="val -125099"/>
              <a:gd name="adj2" fmla="val -1597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statement2 throws an exception of type Exception2.</a:t>
            </a:r>
          </a:p>
        </p:txBody>
      </p:sp>
    </p:spTree>
    <p:extLst>
      <p:ext uri="{BB962C8B-B14F-4D97-AF65-F5344CB8AC3E}">
        <p14:creationId xmlns:p14="http://schemas.microsoft.com/office/powerpoint/2010/main" val="42469768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2086"/>
                                        </p:tgtEl>
                                        <p:attrNameLst>
                                          <p:attrName>style.visibility</p:attrName>
                                        </p:attrNameLst>
                                      </p:cBhvr>
                                      <p:to>
                                        <p:strVal val="visible"/>
                                      </p:to>
                                    </p:set>
                                    <p:anim calcmode="lin" valueType="num">
                                      <p:cBhvr additive="base">
                                        <p:cTn id="7" dur="500" fill="hold"/>
                                        <p:tgtEl>
                                          <p:spTgt spid="302086"/>
                                        </p:tgtEl>
                                        <p:attrNameLst>
                                          <p:attrName>ppt_x</p:attrName>
                                        </p:attrNameLst>
                                      </p:cBhvr>
                                      <p:tavLst>
                                        <p:tav tm="0">
                                          <p:val>
                                            <p:strVal val="0-#ppt_w/2"/>
                                          </p:val>
                                        </p:tav>
                                        <p:tav tm="100000">
                                          <p:val>
                                            <p:strVal val="#ppt_x"/>
                                          </p:val>
                                        </p:tav>
                                      </p:tavLst>
                                    </p:anim>
                                    <p:anim calcmode="lin" valueType="num">
                                      <p:cBhvr additive="base">
                                        <p:cTn id="8" dur="500" fill="hold"/>
                                        <p:tgtEl>
                                          <p:spTgt spid="3020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E310C9-3EFD-425C-AC1B-EF7258894766}" type="slidenum">
              <a:rPr lang="en-US" altLang="en-US" sz="1400"/>
              <a:pPr>
                <a:spcBef>
                  <a:spcPct val="0"/>
                </a:spcBef>
                <a:buClrTx/>
                <a:buSzTx/>
                <a:buFontTx/>
                <a:buNone/>
              </a:pPr>
              <a:t>33</a:t>
            </a:fld>
            <a:endParaRPr lang="en-US" altLang="en-US" sz="1400"/>
          </a:p>
        </p:txBody>
      </p:sp>
      <p:sp>
        <p:nvSpPr>
          <p:cNvPr id="35843" name="Rectangle 2"/>
          <p:cNvSpPr>
            <a:spLocks noGrp="1" noChangeArrowheads="1"/>
          </p:cNvSpPr>
          <p:nvPr>
            <p:ph type="title"/>
          </p:nvPr>
        </p:nvSpPr>
        <p:spPr>
          <a:xfrm>
            <a:off x="2208212" y="304800"/>
            <a:ext cx="7772400" cy="533400"/>
          </a:xfrm>
          <a:noFill/>
        </p:spPr>
        <p:txBody>
          <a:bodyPr>
            <a:normAutofit fontScale="90000"/>
          </a:bodyPr>
          <a:lstStyle/>
          <a:p>
            <a:r>
              <a:rPr lang="en-US" altLang="en-US" sz="4300"/>
              <a:t>Trace a Program Execution</a:t>
            </a:r>
          </a:p>
        </p:txBody>
      </p:sp>
      <p:sp>
        <p:nvSpPr>
          <p:cNvPr id="35844" name="Rectangle 3"/>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5845" name="Rectangle 4"/>
          <p:cNvSpPr>
            <a:spLocks noGrp="1" noChangeArrowheads="1"/>
          </p:cNvSpPr>
          <p:nvPr>
            <p:ph type="body" idx="1"/>
          </p:nvPr>
        </p:nvSpPr>
        <p:spPr>
          <a:xfrm>
            <a:off x="1827212" y="1143000"/>
            <a:ext cx="4648200" cy="5105400"/>
          </a:xfrm>
        </p:spPr>
        <p:txBody>
          <a:bodyPr>
            <a:normAutofit/>
          </a:bodyPr>
          <a:lstStyle/>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try {  </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  statement1;</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  statement2;</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  statement3;</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catch(Exception1 ex) { </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  handling ex; </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catch(Exception2 ex) { </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  handling ex; </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  throw ex;</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finally { </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  </a:t>
            </a:r>
            <a:r>
              <a:rPr lang="en-US" altLang="en-US" sz="1800" b="1" dirty="0" err="1">
                <a:solidFill>
                  <a:schemeClr val="tx2"/>
                </a:solidFill>
                <a:latin typeface="Courier New" panose="02070309020205020404" pitchFamily="49" charset="0"/>
              </a:rPr>
              <a:t>finalStatements</a:t>
            </a:r>
            <a:r>
              <a:rPr lang="en-US" altLang="en-US" sz="1800" b="1" dirty="0">
                <a:solidFill>
                  <a:schemeClr val="tx2"/>
                </a:solidFill>
                <a:latin typeface="Courier New" panose="02070309020205020404" pitchFamily="49" charset="0"/>
              </a:rPr>
              <a:t>; </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a:t>
            </a:r>
          </a:p>
          <a:p>
            <a:pPr>
              <a:lnSpc>
                <a:spcPct val="80000"/>
              </a:lnSpc>
              <a:spcBef>
                <a:spcPts val="0"/>
              </a:spcBef>
              <a:buFont typeface="Monotype Sorts" pitchFamily="2" charset="2"/>
              <a:buNone/>
            </a:pPr>
            <a:endParaRPr lang="en-US" altLang="en-US" sz="1800" b="1" dirty="0">
              <a:solidFill>
                <a:schemeClr val="tx2"/>
              </a:solidFill>
              <a:latin typeface="Courier New" panose="02070309020205020404" pitchFamily="49" charset="0"/>
            </a:endParaRP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Next statement;</a:t>
            </a:r>
          </a:p>
        </p:txBody>
      </p:sp>
      <p:sp>
        <p:nvSpPr>
          <p:cNvPr id="303110" name="AutoShape 6"/>
          <p:cNvSpPr>
            <a:spLocks noChangeArrowheads="1"/>
          </p:cNvSpPr>
          <p:nvPr/>
        </p:nvSpPr>
        <p:spPr bwMode="auto">
          <a:xfrm>
            <a:off x="7237412" y="1371600"/>
            <a:ext cx="3200400" cy="609600"/>
          </a:xfrm>
          <a:prstGeom prst="wedgeRoundRectCallout">
            <a:avLst>
              <a:gd name="adj1" fmla="val -127677"/>
              <a:gd name="adj2" fmla="val 22109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Handling exception</a:t>
            </a:r>
          </a:p>
        </p:txBody>
      </p:sp>
      <p:sp>
        <p:nvSpPr>
          <p:cNvPr id="35847" name="Rectangle 7"/>
          <p:cNvSpPr>
            <a:spLocks noChangeArrowheads="1"/>
          </p:cNvSpPr>
          <p:nvPr/>
        </p:nvSpPr>
        <p:spPr bwMode="auto">
          <a:xfrm>
            <a:off x="1989956" y="2881313"/>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3352259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3110"/>
                                        </p:tgtEl>
                                        <p:attrNameLst>
                                          <p:attrName>style.visibility</p:attrName>
                                        </p:attrNameLst>
                                      </p:cBhvr>
                                      <p:to>
                                        <p:strVal val="visible"/>
                                      </p:to>
                                    </p:set>
                                    <p:anim calcmode="lin" valueType="num">
                                      <p:cBhvr additive="base">
                                        <p:cTn id="7" dur="500" fill="hold"/>
                                        <p:tgtEl>
                                          <p:spTgt spid="303110"/>
                                        </p:tgtEl>
                                        <p:attrNameLst>
                                          <p:attrName>ppt_x</p:attrName>
                                        </p:attrNameLst>
                                      </p:cBhvr>
                                      <p:tavLst>
                                        <p:tav tm="0">
                                          <p:val>
                                            <p:strVal val="0-#ppt_w/2"/>
                                          </p:val>
                                        </p:tav>
                                        <p:tav tm="100000">
                                          <p:val>
                                            <p:strVal val="#ppt_x"/>
                                          </p:val>
                                        </p:tav>
                                      </p:tavLst>
                                    </p:anim>
                                    <p:anim calcmode="lin" valueType="num">
                                      <p:cBhvr additive="base">
                                        <p:cTn id="8" dur="500" fill="hold"/>
                                        <p:tgtEl>
                                          <p:spTgt spid="303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54671B6-2744-4884-A798-9F4340270A2B}" type="slidenum">
              <a:rPr lang="en-US" altLang="en-US" sz="1400"/>
              <a:pPr>
                <a:spcBef>
                  <a:spcPct val="0"/>
                </a:spcBef>
                <a:buClrTx/>
                <a:buSzTx/>
                <a:buFontTx/>
                <a:buNone/>
              </a:pPr>
              <a:t>34</a:t>
            </a:fld>
            <a:endParaRPr lang="en-US" altLang="en-US" sz="1400"/>
          </a:p>
        </p:txBody>
      </p:sp>
      <p:sp>
        <p:nvSpPr>
          <p:cNvPr id="36867" name="Rectangle 2"/>
          <p:cNvSpPr>
            <a:spLocks noGrp="1" noChangeArrowheads="1"/>
          </p:cNvSpPr>
          <p:nvPr>
            <p:ph type="title"/>
          </p:nvPr>
        </p:nvSpPr>
        <p:spPr>
          <a:xfrm>
            <a:off x="2208212" y="304800"/>
            <a:ext cx="7772400" cy="533400"/>
          </a:xfrm>
          <a:noFill/>
        </p:spPr>
        <p:txBody>
          <a:bodyPr>
            <a:normAutofit fontScale="90000"/>
          </a:bodyPr>
          <a:lstStyle/>
          <a:p>
            <a:r>
              <a:rPr lang="en-US" altLang="en-US" sz="4300"/>
              <a:t>Trace a Program Execution</a:t>
            </a:r>
          </a:p>
        </p:txBody>
      </p:sp>
      <p:sp>
        <p:nvSpPr>
          <p:cNvPr id="36868" name="Rectangle 3"/>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6869" name="Rectangle 4"/>
          <p:cNvSpPr>
            <a:spLocks noGrp="1" noChangeArrowheads="1"/>
          </p:cNvSpPr>
          <p:nvPr>
            <p:ph type="body" idx="1"/>
          </p:nvPr>
        </p:nvSpPr>
        <p:spPr>
          <a:xfrm>
            <a:off x="1827212" y="1143000"/>
            <a:ext cx="4648200" cy="5105400"/>
          </a:xfrm>
        </p:spPr>
        <p:txBody>
          <a:bodyPr>
            <a:normAutofit/>
          </a:bodyPr>
          <a:lstStyle/>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try {  </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  statement1;</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  statement2;</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  statement3;</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catch(Exception1 ex) { </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  handling ex; </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catch(Exception2 ex) { </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  handling ex; </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  throw ex;</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finally { </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  </a:t>
            </a:r>
            <a:r>
              <a:rPr lang="en-US" altLang="en-US" sz="1800" b="1" dirty="0" err="1">
                <a:solidFill>
                  <a:schemeClr val="tx2"/>
                </a:solidFill>
                <a:latin typeface="Courier New" panose="02070309020205020404" pitchFamily="49" charset="0"/>
              </a:rPr>
              <a:t>finalStatements</a:t>
            </a:r>
            <a:r>
              <a:rPr lang="en-US" altLang="en-US" sz="1800" b="1" dirty="0">
                <a:solidFill>
                  <a:schemeClr val="tx2"/>
                </a:solidFill>
                <a:latin typeface="Courier New" panose="02070309020205020404" pitchFamily="49" charset="0"/>
              </a:rPr>
              <a:t>; </a:t>
            </a: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a:t>
            </a:r>
          </a:p>
          <a:p>
            <a:pPr>
              <a:lnSpc>
                <a:spcPct val="80000"/>
              </a:lnSpc>
              <a:spcBef>
                <a:spcPts val="0"/>
              </a:spcBef>
              <a:buFont typeface="Monotype Sorts" pitchFamily="2" charset="2"/>
              <a:buNone/>
            </a:pPr>
            <a:endParaRPr lang="en-US" altLang="en-US" sz="1800" b="1" dirty="0">
              <a:solidFill>
                <a:schemeClr val="tx2"/>
              </a:solidFill>
              <a:latin typeface="Courier New" panose="02070309020205020404" pitchFamily="49" charset="0"/>
            </a:endParaRPr>
          </a:p>
          <a:p>
            <a:pPr>
              <a:lnSpc>
                <a:spcPct val="80000"/>
              </a:lnSpc>
              <a:spcBef>
                <a:spcPts val="0"/>
              </a:spcBef>
              <a:buFont typeface="Monotype Sorts" pitchFamily="2" charset="2"/>
              <a:buNone/>
            </a:pPr>
            <a:r>
              <a:rPr lang="en-US" altLang="en-US" sz="1800" b="1" dirty="0">
                <a:solidFill>
                  <a:schemeClr val="tx2"/>
                </a:solidFill>
                <a:latin typeface="Courier New" panose="02070309020205020404" pitchFamily="49" charset="0"/>
              </a:rPr>
              <a:t>Next statement;</a:t>
            </a:r>
          </a:p>
        </p:txBody>
      </p:sp>
      <p:sp>
        <p:nvSpPr>
          <p:cNvPr id="305157" name="AutoShape 5"/>
          <p:cNvSpPr>
            <a:spLocks noChangeArrowheads="1"/>
          </p:cNvSpPr>
          <p:nvPr/>
        </p:nvSpPr>
        <p:spPr bwMode="auto">
          <a:xfrm>
            <a:off x="7237412" y="1371600"/>
            <a:ext cx="3200400" cy="609600"/>
          </a:xfrm>
          <a:prstGeom prst="wedgeRoundRectCallout">
            <a:avLst>
              <a:gd name="adj1" fmla="val -131300"/>
              <a:gd name="adj2" fmla="val 40989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Execute the final block</a:t>
            </a:r>
          </a:p>
        </p:txBody>
      </p:sp>
      <p:sp>
        <p:nvSpPr>
          <p:cNvPr id="36871" name="Rectangle 6"/>
          <p:cNvSpPr>
            <a:spLocks noChangeArrowheads="1"/>
          </p:cNvSpPr>
          <p:nvPr/>
        </p:nvSpPr>
        <p:spPr bwMode="auto">
          <a:xfrm>
            <a:off x="1989956" y="4029374"/>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0641129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5157"/>
                                        </p:tgtEl>
                                        <p:attrNameLst>
                                          <p:attrName>style.visibility</p:attrName>
                                        </p:attrNameLst>
                                      </p:cBhvr>
                                      <p:to>
                                        <p:strVal val="visible"/>
                                      </p:to>
                                    </p:set>
                                    <p:anim calcmode="lin" valueType="num">
                                      <p:cBhvr additive="base">
                                        <p:cTn id="7" dur="500" fill="hold"/>
                                        <p:tgtEl>
                                          <p:spTgt spid="305157"/>
                                        </p:tgtEl>
                                        <p:attrNameLst>
                                          <p:attrName>ppt_x</p:attrName>
                                        </p:attrNameLst>
                                      </p:cBhvr>
                                      <p:tavLst>
                                        <p:tav tm="0">
                                          <p:val>
                                            <p:strVal val="0-#ppt_w/2"/>
                                          </p:val>
                                        </p:tav>
                                        <p:tav tm="100000">
                                          <p:val>
                                            <p:strVal val="#ppt_x"/>
                                          </p:val>
                                        </p:tav>
                                      </p:tavLst>
                                    </p:anim>
                                    <p:anim calcmode="lin" valueType="num">
                                      <p:cBhvr additive="base">
                                        <p:cTn id="8" dur="500" fill="hold"/>
                                        <p:tgtEl>
                                          <p:spTgt spid="305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AA46B31-F38D-40DC-B1D6-86345CCB732C}" type="slidenum">
              <a:rPr lang="en-US" altLang="en-US" sz="1400"/>
              <a:pPr>
                <a:spcBef>
                  <a:spcPct val="0"/>
                </a:spcBef>
                <a:buClrTx/>
                <a:buSzTx/>
                <a:buFontTx/>
                <a:buNone/>
              </a:pPr>
              <a:t>35</a:t>
            </a:fld>
            <a:endParaRPr lang="en-US" altLang="en-US" sz="1400"/>
          </a:p>
        </p:txBody>
      </p:sp>
      <p:sp>
        <p:nvSpPr>
          <p:cNvPr id="37891" name="Rectangle 2"/>
          <p:cNvSpPr>
            <a:spLocks noGrp="1" noChangeArrowheads="1"/>
          </p:cNvSpPr>
          <p:nvPr>
            <p:ph type="title"/>
          </p:nvPr>
        </p:nvSpPr>
        <p:spPr>
          <a:xfrm>
            <a:off x="2208212" y="304800"/>
            <a:ext cx="7772400" cy="533400"/>
          </a:xfrm>
          <a:noFill/>
        </p:spPr>
        <p:txBody>
          <a:bodyPr>
            <a:normAutofit fontScale="90000"/>
          </a:bodyPr>
          <a:lstStyle/>
          <a:p>
            <a:r>
              <a:rPr lang="en-US" altLang="en-US" sz="4300"/>
              <a:t>Trace a Program Execution</a:t>
            </a:r>
          </a:p>
        </p:txBody>
      </p:sp>
      <p:sp>
        <p:nvSpPr>
          <p:cNvPr id="37892" name="Rectangle 3"/>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7893" name="Rectangle 4"/>
          <p:cNvSpPr>
            <a:spLocks noGrp="1" noChangeArrowheads="1"/>
          </p:cNvSpPr>
          <p:nvPr>
            <p:ph type="body" idx="1"/>
          </p:nvPr>
        </p:nvSpPr>
        <p:spPr>
          <a:xfrm>
            <a:off x="1827212" y="1143000"/>
            <a:ext cx="4648200" cy="5105400"/>
          </a:xfrm>
        </p:spPr>
        <p:txBody>
          <a:bodyPr>
            <a:normAutofit/>
          </a:bodyPr>
          <a:lstStyle/>
          <a:p>
            <a:pPr>
              <a:lnSpc>
                <a:spcPct val="80000"/>
              </a:lnSpc>
              <a:spcBef>
                <a:spcPts val="0"/>
              </a:spcBef>
              <a:buFont typeface="Monotype Sorts" pitchFamily="2" charset="2"/>
              <a:buNone/>
            </a:pPr>
            <a:r>
              <a:rPr lang="en-US" altLang="en-US" sz="1800" b="1">
                <a:solidFill>
                  <a:schemeClr val="tx2"/>
                </a:solidFill>
                <a:latin typeface="Courier New" panose="02070309020205020404" pitchFamily="49" charset="0"/>
              </a:rPr>
              <a:t>try {  </a:t>
            </a:r>
          </a:p>
          <a:p>
            <a:pPr>
              <a:lnSpc>
                <a:spcPct val="80000"/>
              </a:lnSpc>
              <a:spcBef>
                <a:spcPts val="0"/>
              </a:spcBef>
              <a:buFont typeface="Monotype Sorts" pitchFamily="2" charset="2"/>
              <a:buNone/>
            </a:pPr>
            <a:r>
              <a:rPr lang="en-US" altLang="en-US" sz="1800" b="1">
                <a:solidFill>
                  <a:schemeClr val="tx2"/>
                </a:solidFill>
                <a:latin typeface="Courier New" panose="02070309020205020404" pitchFamily="49" charset="0"/>
              </a:rPr>
              <a:t>  statement1;</a:t>
            </a:r>
          </a:p>
          <a:p>
            <a:pPr>
              <a:lnSpc>
                <a:spcPct val="80000"/>
              </a:lnSpc>
              <a:spcBef>
                <a:spcPts val="0"/>
              </a:spcBef>
              <a:buFont typeface="Monotype Sorts" pitchFamily="2" charset="2"/>
              <a:buNone/>
            </a:pPr>
            <a:r>
              <a:rPr lang="en-US" altLang="en-US" sz="1800" b="1">
                <a:solidFill>
                  <a:schemeClr val="tx2"/>
                </a:solidFill>
                <a:latin typeface="Courier New" panose="02070309020205020404" pitchFamily="49" charset="0"/>
              </a:rPr>
              <a:t>  statement2;</a:t>
            </a:r>
          </a:p>
          <a:p>
            <a:pPr>
              <a:lnSpc>
                <a:spcPct val="80000"/>
              </a:lnSpc>
              <a:spcBef>
                <a:spcPts val="0"/>
              </a:spcBef>
              <a:buFont typeface="Monotype Sorts" pitchFamily="2" charset="2"/>
              <a:buNone/>
            </a:pPr>
            <a:r>
              <a:rPr lang="en-US" altLang="en-US" sz="1800" b="1">
                <a:solidFill>
                  <a:schemeClr val="tx2"/>
                </a:solidFill>
                <a:latin typeface="Courier New" panose="02070309020205020404" pitchFamily="49" charset="0"/>
              </a:rPr>
              <a:t>  statement3;</a:t>
            </a:r>
          </a:p>
          <a:p>
            <a:pPr>
              <a:lnSpc>
                <a:spcPct val="80000"/>
              </a:lnSpc>
              <a:spcBef>
                <a:spcPts val="0"/>
              </a:spcBef>
              <a:buFont typeface="Monotype Sorts" pitchFamily="2" charset="2"/>
              <a:buNone/>
            </a:pPr>
            <a:r>
              <a:rPr lang="en-US" altLang="en-US" sz="1800" b="1">
                <a:solidFill>
                  <a:schemeClr val="tx2"/>
                </a:solidFill>
                <a:latin typeface="Courier New" panose="02070309020205020404" pitchFamily="49" charset="0"/>
              </a:rPr>
              <a:t>}</a:t>
            </a:r>
          </a:p>
          <a:p>
            <a:pPr>
              <a:lnSpc>
                <a:spcPct val="80000"/>
              </a:lnSpc>
              <a:spcBef>
                <a:spcPts val="0"/>
              </a:spcBef>
              <a:buFont typeface="Monotype Sorts" pitchFamily="2" charset="2"/>
              <a:buNone/>
            </a:pPr>
            <a:r>
              <a:rPr lang="en-US" altLang="en-US" sz="1800" b="1">
                <a:solidFill>
                  <a:schemeClr val="tx2"/>
                </a:solidFill>
                <a:latin typeface="Courier New" panose="02070309020205020404" pitchFamily="49" charset="0"/>
              </a:rPr>
              <a:t>catch(Exception1 ex) { </a:t>
            </a:r>
          </a:p>
          <a:p>
            <a:pPr>
              <a:lnSpc>
                <a:spcPct val="80000"/>
              </a:lnSpc>
              <a:spcBef>
                <a:spcPts val="0"/>
              </a:spcBef>
              <a:buFont typeface="Monotype Sorts" pitchFamily="2" charset="2"/>
              <a:buNone/>
            </a:pPr>
            <a:r>
              <a:rPr lang="en-US" altLang="en-US" sz="1800" b="1">
                <a:solidFill>
                  <a:schemeClr val="tx2"/>
                </a:solidFill>
                <a:latin typeface="Courier New" panose="02070309020205020404" pitchFamily="49" charset="0"/>
              </a:rPr>
              <a:t>  handling ex; </a:t>
            </a:r>
          </a:p>
          <a:p>
            <a:pPr>
              <a:lnSpc>
                <a:spcPct val="80000"/>
              </a:lnSpc>
              <a:spcBef>
                <a:spcPts val="0"/>
              </a:spcBef>
              <a:buFont typeface="Monotype Sorts" pitchFamily="2" charset="2"/>
              <a:buNone/>
            </a:pPr>
            <a:r>
              <a:rPr lang="en-US" altLang="en-US" sz="1800" b="1">
                <a:solidFill>
                  <a:schemeClr val="tx2"/>
                </a:solidFill>
                <a:latin typeface="Courier New" panose="02070309020205020404" pitchFamily="49" charset="0"/>
              </a:rPr>
              <a:t>}</a:t>
            </a:r>
          </a:p>
          <a:p>
            <a:pPr>
              <a:lnSpc>
                <a:spcPct val="80000"/>
              </a:lnSpc>
              <a:spcBef>
                <a:spcPts val="0"/>
              </a:spcBef>
              <a:buFont typeface="Monotype Sorts" pitchFamily="2" charset="2"/>
              <a:buNone/>
            </a:pPr>
            <a:r>
              <a:rPr lang="en-US" altLang="en-US" sz="1800" b="1">
                <a:solidFill>
                  <a:schemeClr val="tx2"/>
                </a:solidFill>
                <a:latin typeface="Courier New" panose="02070309020205020404" pitchFamily="49" charset="0"/>
              </a:rPr>
              <a:t>catch(Exception2 ex) { </a:t>
            </a:r>
          </a:p>
          <a:p>
            <a:pPr>
              <a:lnSpc>
                <a:spcPct val="80000"/>
              </a:lnSpc>
              <a:spcBef>
                <a:spcPts val="0"/>
              </a:spcBef>
              <a:buFont typeface="Monotype Sorts" pitchFamily="2" charset="2"/>
              <a:buNone/>
            </a:pPr>
            <a:r>
              <a:rPr lang="en-US" altLang="en-US" sz="1800" b="1">
                <a:solidFill>
                  <a:schemeClr val="tx2"/>
                </a:solidFill>
                <a:latin typeface="Courier New" panose="02070309020205020404" pitchFamily="49" charset="0"/>
              </a:rPr>
              <a:t>  handling ex; </a:t>
            </a:r>
          </a:p>
          <a:p>
            <a:pPr>
              <a:lnSpc>
                <a:spcPct val="80000"/>
              </a:lnSpc>
              <a:spcBef>
                <a:spcPts val="0"/>
              </a:spcBef>
              <a:buFont typeface="Monotype Sorts" pitchFamily="2" charset="2"/>
              <a:buNone/>
            </a:pPr>
            <a:r>
              <a:rPr lang="en-US" altLang="en-US" sz="1800" b="1">
                <a:solidFill>
                  <a:schemeClr val="tx2"/>
                </a:solidFill>
                <a:latin typeface="Courier New" panose="02070309020205020404" pitchFamily="49" charset="0"/>
              </a:rPr>
              <a:t>  throw ex;</a:t>
            </a:r>
          </a:p>
          <a:p>
            <a:pPr>
              <a:lnSpc>
                <a:spcPct val="80000"/>
              </a:lnSpc>
              <a:spcBef>
                <a:spcPts val="0"/>
              </a:spcBef>
              <a:buFont typeface="Monotype Sorts" pitchFamily="2" charset="2"/>
              <a:buNone/>
            </a:pPr>
            <a:r>
              <a:rPr lang="en-US" altLang="en-US" sz="1800" b="1">
                <a:solidFill>
                  <a:schemeClr val="tx2"/>
                </a:solidFill>
                <a:latin typeface="Courier New" panose="02070309020205020404" pitchFamily="49" charset="0"/>
              </a:rPr>
              <a:t>}</a:t>
            </a:r>
          </a:p>
          <a:p>
            <a:pPr>
              <a:lnSpc>
                <a:spcPct val="80000"/>
              </a:lnSpc>
              <a:spcBef>
                <a:spcPts val="0"/>
              </a:spcBef>
              <a:buFont typeface="Monotype Sorts" pitchFamily="2" charset="2"/>
              <a:buNone/>
            </a:pPr>
            <a:r>
              <a:rPr lang="en-US" altLang="en-US" sz="1800" b="1">
                <a:solidFill>
                  <a:schemeClr val="tx2"/>
                </a:solidFill>
                <a:latin typeface="Courier New" panose="02070309020205020404" pitchFamily="49" charset="0"/>
              </a:rPr>
              <a:t>finally { </a:t>
            </a:r>
          </a:p>
          <a:p>
            <a:pPr>
              <a:lnSpc>
                <a:spcPct val="80000"/>
              </a:lnSpc>
              <a:spcBef>
                <a:spcPts val="0"/>
              </a:spcBef>
              <a:buFont typeface="Monotype Sorts" pitchFamily="2" charset="2"/>
              <a:buNone/>
            </a:pPr>
            <a:r>
              <a:rPr lang="en-US" altLang="en-US" sz="1800" b="1">
                <a:solidFill>
                  <a:schemeClr val="tx2"/>
                </a:solidFill>
                <a:latin typeface="Courier New" panose="02070309020205020404" pitchFamily="49" charset="0"/>
              </a:rPr>
              <a:t>  finalStatements; </a:t>
            </a:r>
          </a:p>
          <a:p>
            <a:pPr>
              <a:lnSpc>
                <a:spcPct val="80000"/>
              </a:lnSpc>
              <a:spcBef>
                <a:spcPts val="0"/>
              </a:spcBef>
              <a:buFont typeface="Monotype Sorts" pitchFamily="2" charset="2"/>
              <a:buNone/>
            </a:pPr>
            <a:r>
              <a:rPr lang="en-US" altLang="en-US" sz="1800" b="1">
                <a:solidFill>
                  <a:schemeClr val="tx2"/>
                </a:solidFill>
                <a:latin typeface="Courier New" panose="02070309020205020404" pitchFamily="49" charset="0"/>
              </a:rPr>
              <a:t>}</a:t>
            </a:r>
          </a:p>
          <a:p>
            <a:pPr>
              <a:lnSpc>
                <a:spcPct val="80000"/>
              </a:lnSpc>
              <a:spcBef>
                <a:spcPts val="0"/>
              </a:spcBef>
              <a:buFont typeface="Monotype Sorts" pitchFamily="2" charset="2"/>
              <a:buNone/>
            </a:pPr>
            <a:endParaRPr lang="en-US" altLang="en-US" sz="1800" b="1">
              <a:solidFill>
                <a:schemeClr val="tx2"/>
              </a:solidFill>
              <a:latin typeface="Courier New" panose="02070309020205020404" pitchFamily="49" charset="0"/>
            </a:endParaRPr>
          </a:p>
          <a:p>
            <a:pPr>
              <a:lnSpc>
                <a:spcPct val="80000"/>
              </a:lnSpc>
              <a:spcBef>
                <a:spcPts val="0"/>
              </a:spcBef>
              <a:buFont typeface="Monotype Sorts" pitchFamily="2" charset="2"/>
              <a:buNone/>
            </a:pPr>
            <a:r>
              <a:rPr lang="en-US" altLang="en-US" sz="1800" b="1">
                <a:solidFill>
                  <a:schemeClr val="tx2"/>
                </a:solidFill>
                <a:latin typeface="Courier New" panose="02070309020205020404" pitchFamily="49" charset="0"/>
              </a:rPr>
              <a:t>Next statement;</a:t>
            </a:r>
          </a:p>
        </p:txBody>
      </p:sp>
      <p:sp>
        <p:nvSpPr>
          <p:cNvPr id="304133" name="AutoShape 5"/>
          <p:cNvSpPr>
            <a:spLocks noChangeArrowheads="1"/>
          </p:cNvSpPr>
          <p:nvPr/>
        </p:nvSpPr>
        <p:spPr bwMode="auto">
          <a:xfrm>
            <a:off x="7237412" y="1371600"/>
            <a:ext cx="3276600" cy="1143000"/>
          </a:xfrm>
          <a:prstGeom prst="wedgeRoundRectCallout">
            <a:avLst>
              <a:gd name="adj1" fmla="val -118507"/>
              <a:gd name="adj2" fmla="val 13541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Rethrow the exception and control is transferred to the caller</a:t>
            </a:r>
          </a:p>
        </p:txBody>
      </p:sp>
      <p:sp>
        <p:nvSpPr>
          <p:cNvPr id="37895" name="Rectangle 6"/>
          <p:cNvSpPr>
            <a:spLocks noChangeArrowheads="1"/>
          </p:cNvSpPr>
          <p:nvPr/>
        </p:nvSpPr>
        <p:spPr bwMode="auto">
          <a:xfrm>
            <a:off x="2208212" y="3338513"/>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6294264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4133"/>
                                        </p:tgtEl>
                                        <p:attrNameLst>
                                          <p:attrName>style.visibility</p:attrName>
                                        </p:attrNameLst>
                                      </p:cBhvr>
                                      <p:to>
                                        <p:strVal val="visible"/>
                                      </p:to>
                                    </p:set>
                                    <p:anim calcmode="lin" valueType="num">
                                      <p:cBhvr additive="base">
                                        <p:cTn id="7" dur="500" fill="hold"/>
                                        <p:tgtEl>
                                          <p:spTgt spid="304133"/>
                                        </p:tgtEl>
                                        <p:attrNameLst>
                                          <p:attrName>ppt_x</p:attrName>
                                        </p:attrNameLst>
                                      </p:cBhvr>
                                      <p:tavLst>
                                        <p:tav tm="0">
                                          <p:val>
                                            <p:strVal val="0-#ppt_w/2"/>
                                          </p:val>
                                        </p:tav>
                                        <p:tav tm="100000">
                                          <p:val>
                                            <p:strVal val="#ppt_x"/>
                                          </p:val>
                                        </p:tav>
                                      </p:tavLst>
                                    </p:anim>
                                    <p:anim calcmode="lin" valueType="num">
                                      <p:cBhvr additive="base">
                                        <p:cTn id="8" dur="500" fill="hold"/>
                                        <p:tgtEl>
                                          <p:spTgt spid="304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en-US" smtClean="0"/>
              <a:t>Cautions When Using Exceptions</a:t>
            </a:r>
          </a:p>
        </p:txBody>
      </p:sp>
      <p:sp>
        <p:nvSpPr>
          <p:cNvPr id="38916" name="Rectangle 3"/>
          <p:cNvSpPr>
            <a:spLocks noGrp="1" noChangeArrowheads="1"/>
          </p:cNvSpPr>
          <p:nvPr>
            <p:ph type="body" idx="1"/>
          </p:nvPr>
        </p:nvSpPr>
        <p:spPr/>
        <p:txBody>
          <a:bodyPr/>
          <a:lstStyle/>
          <a:p>
            <a:r>
              <a:rPr lang="en-US" altLang="en-US" smtClean="0"/>
              <a:t>Exception handling separates error-handling code from normal programming tasks, thus making programs easier to read and to modify. Be aware, however, that exception handling usually requires more time and resources because it requires instantiating a new exception object, rolling back the call stack, and propagating the errors to the calling methods.</a:t>
            </a:r>
          </a:p>
        </p:txBody>
      </p:sp>
      <p:sp>
        <p:nvSpPr>
          <p:cNvPr id="38914"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7C067FB5-F33F-4FD5-9C7E-4B70DC2D0475}" type="slidenum">
              <a:rPr lang="en-US" altLang="en-US" smtClean="0"/>
              <a:pPr/>
              <a:t>36</a:t>
            </a:fld>
            <a:endParaRPr lang="en-US" altLang="en-US"/>
          </a:p>
        </p:txBody>
      </p:sp>
    </p:spTree>
    <p:extLst>
      <p:ext uri="{BB962C8B-B14F-4D97-AF65-F5344CB8AC3E}">
        <p14:creationId xmlns:p14="http://schemas.microsoft.com/office/powerpoint/2010/main" val="250771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en-US" smtClean="0"/>
              <a:t>When to Throw Exceptions</a:t>
            </a:r>
          </a:p>
        </p:txBody>
      </p:sp>
      <p:sp>
        <p:nvSpPr>
          <p:cNvPr id="39940" name="Rectangle 3"/>
          <p:cNvSpPr>
            <a:spLocks noGrp="1" noChangeArrowheads="1"/>
          </p:cNvSpPr>
          <p:nvPr>
            <p:ph type="body" idx="1"/>
          </p:nvPr>
        </p:nvSpPr>
        <p:spPr/>
        <p:txBody>
          <a:bodyPr/>
          <a:lstStyle/>
          <a:p>
            <a:r>
              <a:rPr lang="en-US" altLang="en-US" smtClean="0"/>
              <a:t>An exception occurs in a method. If you want the exception to be processed by its caller, you should create an exception object and throw it. If you can handle the exception in the method where it occurs, there is no need to throw it.</a:t>
            </a:r>
          </a:p>
        </p:txBody>
      </p:sp>
      <p:sp>
        <p:nvSpPr>
          <p:cNvPr id="39938"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B02016A1-5A69-4D5E-8ADF-DFBEBC9C0B3D}" type="slidenum">
              <a:rPr lang="en-US" altLang="en-US" smtClean="0"/>
              <a:pPr/>
              <a:t>37</a:t>
            </a:fld>
            <a:endParaRPr lang="en-US" altLang="en-US"/>
          </a:p>
        </p:txBody>
      </p:sp>
    </p:spTree>
    <p:extLst>
      <p:ext uri="{BB962C8B-B14F-4D97-AF65-F5344CB8AC3E}">
        <p14:creationId xmlns:p14="http://schemas.microsoft.com/office/powerpoint/2010/main" val="3229471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en-US" smtClean="0"/>
              <a:t>When to Use Exceptions</a:t>
            </a:r>
          </a:p>
        </p:txBody>
      </p:sp>
      <p:sp>
        <p:nvSpPr>
          <p:cNvPr id="40964" name="Rectangle 3"/>
          <p:cNvSpPr>
            <a:spLocks noGrp="1" noChangeArrowheads="1"/>
          </p:cNvSpPr>
          <p:nvPr>
            <p:ph type="body" idx="1"/>
          </p:nvPr>
        </p:nvSpPr>
        <p:spPr/>
        <p:txBody>
          <a:bodyPr/>
          <a:lstStyle/>
          <a:p>
            <a:r>
              <a:rPr lang="en-US" altLang="en-US" smtClean="0"/>
              <a:t>When should you use the try-catch block in the code? You should use it to deal with unexpected error conditions. Do not use it to deal with simple, expected situations. For example, the following code </a:t>
            </a:r>
            <a:endParaRPr lang="en-US" altLang="en-US"/>
          </a:p>
        </p:txBody>
      </p:sp>
      <p:sp>
        <p:nvSpPr>
          <p:cNvPr id="40962"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E8ABDE24-6C9A-4E93-8549-D9D3B72BC0A3}" type="slidenum">
              <a:rPr lang="en-US" altLang="en-US" smtClean="0"/>
              <a:pPr/>
              <a:t>38</a:t>
            </a:fld>
            <a:endParaRPr lang="en-US" altLang="en-US"/>
          </a:p>
        </p:txBody>
      </p:sp>
      <p:sp>
        <p:nvSpPr>
          <p:cNvPr id="40965" name="Rectangle 4"/>
          <p:cNvSpPr>
            <a:spLocks noChangeArrowheads="1"/>
          </p:cNvSpPr>
          <p:nvPr/>
        </p:nvSpPr>
        <p:spPr bwMode="auto">
          <a:xfrm>
            <a:off x="1903412" y="3200400"/>
            <a:ext cx="8458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Aft>
                <a:spcPts val="1200"/>
              </a:spcAft>
              <a:buNone/>
            </a:pPr>
            <a:r>
              <a:rPr lang="en-US" altLang="en-US" sz="2400" b="1">
                <a:solidFill>
                  <a:schemeClr val="tx2"/>
                </a:solidFill>
                <a:latin typeface="Courier New" panose="02070309020205020404" pitchFamily="49" charset="0"/>
                <a:cs typeface="Times New Roman" panose="02020603050405020304" pitchFamily="18" charset="0"/>
              </a:rPr>
              <a:t>try {</a:t>
            </a:r>
          </a:p>
          <a:p>
            <a:pPr>
              <a:lnSpc>
                <a:spcPct val="90000"/>
              </a:lnSpc>
              <a:spcAft>
                <a:spcPts val="1200"/>
              </a:spcAft>
              <a:buNone/>
            </a:pPr>
            <a:r>
              <a:rPr lang="en-US" altLang="en-US" sz="2400" b="1">
                <a:solidFill>
                  <a:schemeClr val="tx2"/>
                </a:solidFill>
                <a:latin typeface="Courier New" panose="02070309020205020404" pitchFamily="49" charset="0"/>
                <a:cs typeface="Times New Roman" panose="02020603050405020304" pitchFamily="18" charset="0"/>
              </a:rPr>
              <a:t>  System.out.println(refVar.toString());</a:t>
            </a:r>
          </a:p>
          <a:p>
            <a:pPr>
              <a:lnSpc>
                <a:spcPct val="90000"/>
              </a:lnSpc>
              <a:spcAft>
                <a:spcPts val="1200"/>
              </a:spcAft>
              <a:buNone/>
            </a:pPr>
            <a:r>
              <a:rPr lang="en-US" altLang="en-US" sz="2400" b="1">
                <a:solidFill>
                  <a:schemeClr val="tx2"/>
                </a:solidFill>
                <a:latin typeface="Courier New" panose="02070309020205020404" pitchFamily="49" charset="0"/>
                <a:cs typeface="Times New Roman" panose="02020603050405020304" pitchFamily="18" charset="0"/>
              </a:rPr>
              <a:t>}</a:t>
            </a:r>
          </a:p>
          <a:p>
            <a:pPr>
              <a:lnSpc>
                <a:spcPct val="90000"/>
              </a:lnSpc>
              <a:spcAft>
                <a:spcPts val="1200"/>
              </a:spcAft>
              <a:buNone/>
            </a:pPr>
            <a:r>
              <a:rPr lang="en-US" altLang="en-US" sz="2400" b="1">
                <a:solidFill>
                  <a:schemeClr val="tx2"/>
                </a:solidFill>
                <a:latin typeface="Courier New" panose="02070309020205020404" pitchFamily="49" charset="0"/>
                <a:cs typeface="Times New Roman" panose="02020603050405020304" pitchFamily="18" charset="0"/>
              </a:rPr>
              <a:t>catch (NullPointerException ex) {</a:t>
            </a:r>
          </a:p>
          <a:p>
            <a:pPr>
              <a:lnSpc>
                <a:spcPct val="90000"/>
              </a:lnSpc>
              <a:spcAft>
                <a:spcPts val="1200"/>
              </a:spcAft>
              <a:buNone/>
            </a:pPr>
            <a:r>
              <a:rPr lang="en-US" altLang="en-US" sz="2400" b="1">
                <a:solidFill>
                  <a:schemeClr val="tx2"/>
                </a:solidFill>
                <a:latin typeface="Courier New" panose="02070309020205020404" pitchFamily="49" charset="0"/>
                <a:cs typeface="Times New Roman" panose="02020603050405020304" pitchFamily="18" charset="0"/>
              </a:rPr>
              <a:t>  System.out.println("refVar is null");</a:t>
            </a:r>
          </a:p>
          <a:p>
            <a:pPr>
              <a:lnSpc>
                <a:spcPct val="90000"/>
              </a:lnSpc>
              <a:spcAft>
                <a:spcPts val="1200"/>
              </a:spcAft>
              <a:buNone/>
            </a:pPr>
            <a:r>
              <a:rPr lang="en-US" altLang="en-US" sz="2400" b="1">
                <a:solidFill>
                  <a:schemeClr val="tx2"/>
                </a:solidFill>
                <a:latin typeface="Courier New" panose="02070309020205020404" pitchFamily="49" charset="0"/>
                <a:cs typeface="Times New Roman" panose="02020603050405020304" pitchFamily="18" charset="0"/>
              </a:rPr>
              <a:t>}</a:t>
            </a:r>
          </a:p>
        </p:txBody>
      </p:sp>
    </p:spTree>
    <p:extLst>
      <p:ext uri="{BB962C8B-B14F-4D97-AF65-F5344CB8AC3E}">
        <p14:creationId xmlns:p14="http://schemas.microsoft.com/office/powerpoint/2010/main" val="2716035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ltLang="en-US" smtClean="0"/>
              <a:t>When to Use Exceptions</a:t>
            </a:r>
          </a:p>
        </p:txBody>
      </p:sp>
      <p:sp>
        <p:nvSpPr>
          <p:cNvPr id="41988" name="Rectangle 3"/>
          <p:cNvSpPr>
            <a:spLocks noGrp="1" noChangeArrowheads="1"/>
          </p:cNvSpPr>
          <p:nvPr>
            <p:ph type="body" idx="1"/>
          </p:nvPr>
        </p:nvSpPr>
        <p:spPr/>
        <p:txBody>
          <a:bodyPr/>
          <a:lstStyle/>
          <a:p>
            <a:r>
              <a:rPr lang="en-US" altLang="en-US" smtClean="0"/>
              <a:t>is better to be replaced by </a:t>
            </a:r>
          </a:p>
        </p:txBody>
      </p:sp>
      <p:sp>
        <p:nvSpPr>
          <p:cNvPr id="41986"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DF898775-C1FF-4773-A09A-55CE5B90B7CD}" type="slidenum">
              <a:rPr lang="en-US" altLang="en-US" smtClean="0"/>
              <a:pPr/>
              <a:t>39</a:t>
            </a:fld>
            <a:endParaRPr lang="en-US" altLang="en-US"/>
          </a:p>
        </p:txBody>
      </p:sp>
      <p:sp>
        <p:nvSpPr>
          <p:cNvPr id="41989" name="Rectangle 4"/>
          <p:cNvSpPr>
            <a:spLocks noChangeArrowheads="1"/>
          </p:cNvSpPr>
          <p:nvPr/>
        </p:nvSpPr>
        <p:spPr bwMode="auto">
          <a:xfrm>
            <a:off x="1903412" y="22860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Aft>
                <a:spcPts val="1200"/>
              </a:spcAft>
              <a:buNone/>
            </a:pPr>
            <a:r>
              <a:rPr lang="en-US" altLang="en-US" sz="2400" b="1">
                <a:solidFill>
                  <a:schemeClr val="tx2"/>
                </a:solidFill>
                <a:latin typeface="Courier New" panose="02070309020205020404" pitchFamily="49" charset="0"/>
                <a:cs typeface="Times New Roman" panose="02020603050405020304" pitchFamily="18" charset="0"/>
              </a:rPr>
              <a:t>if (refVar != null)</a:t>
            </a:r>
          </a:p>
          <a:p>
            <a:pPr>
              <a:lnSpc>
                <a:spcPct val="90000"/>
              </a:lnSpc>
              <a:spcAft>
                <a:spcPts val="1200"/>
              </a:spcAft>
              <a:buNone/>
            </a:pPr>
            <a:r>
              <a:rPr lang="en-US" altLang="en-US" sz="2400" b="1">
                <a:solidFill>
                  <a:schemeClr val="tx2"/>
                </a:solidFill>
                <a:latin typeface="Courier New" panose="02070309020205020404" pitchFamily="49" charset="0"/>
                <a:cs typeface="Times New Roman" panose="02020603050405020304" pitchFamily="18" charset="0"/>
              </a:rPr>
              <a:t>  System.out.println(refVar.toString());</a:t>
            </a:r>
          </a:p>
          <a:p>
            <a:pPr>
              <a:lnSpc>
                <a:spcPct val="90000"/>
              </a:lnSpc>
              <a:spcAft>
                <a:spcPts val="1200"/>
              </a:spcAft>
              <a:buNone/>
            </a:pPr>
            <a:r>
              <a:rPr lang="en-US" altLang="en-US" sz="2400" b="1">
                <a:solidFill>
                  <a:schemeClr val="tx2"/>
                </a:solidFill>
                <a:latin typeface="Courier New" panose="02070309020205020404" pitchFamily="49" charset="0"/>
                <a:cs typeface="Times New Roman" panose="02020603050405020304" pitchFamily="18" charset="0"/>
              </a:rPr>
              <a:t>else</a:t>
            </a:r>
          </a:p>
          <a:p>
            <a:pPr>
              <a:lnSpc>
                <a:spcPct val="90000"/>
              </a:lnSpc>
              <a:spcAft>
                <a:spcPts val="1200"/>
              </a:spcAft>
              <a:buNone/>
            </a:pPr>
            <a:r>
              <a:rPr lang="en-US" altLang="en-US" sz="2400" b="1">
                <a:solidFill>
                  <a:schemeClr val="tx2"/>
                </a:solidFill>
                <a:latin typeface="Courier New" panose="02070309020205020404" pitchFamily="49" charset="0"/>
                <a:cs typeface="Times New Roman" panose="02020603050405020304" pitchFamily="18" charset="0"/>
              </a:rPr>
              <a:t>  System.out.println("refVar is null");</a:t>
            </a:r>
          </a:p>
        </p:txBody>
      </p:sp>
    </p:spTree>
    <p:extLst>
      <p:ext uri="{BB962C8B-B14F-4D97-AF65-F5344CB8AC3E}">
        <p14:creationId xmlns:p14="http://schemas.microsoft.com/office/powerpoint/2010/main" val="2842450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3626C9C-19A0-4908-A049-0A7285CD1610}" type="slidenum">
              <a:rPr lang="en-US" altLang="en-US" sz="1400"/>
              <a:pPr>
                <a:spcBef>
                  <a:spcPct val="0"/>
                </a:spcBef>
                <a:buClrTx/>
                <a:buSzTx/>
                <a:buFontTx/>
                <a:buNone/>
              </a:pPr>
              <a:t>4</a:t>
            </a:fld>
            <a:endParaRPr lang="en-US" altLang="en-US" sz="1400"/>
          </a:p>
        </p:txBody>
      </p:sp>
      <p:sp>
        <p:nvSpPr>
          <p:cNvPr id="6147" name="Rectangle 2"/>
          <p:cNvSpPr>
            <a:spLocks noGrp="1" noChangeArrowheads="1"/>
          </p:cNvSpPr>
          <p:nvPr>
            <p:ph type="title"/>
          </p:nvPr>
        </p:nvSpPr>
        <p:spPr>
          <a:xfrm>
            <a:off x="1827212" y="381000"/>
            <a:ext cx="8534400" cy="609600"/>
          </a:xfrm>
          <a:noFill/>
        </p:spPr>
        <p:txBody>
          <a:bodyPr>
            <a:normAutofit fontScale="90000"/>
          </a:bodyPr>
          <a:lstStyle/>
          <a:p>
            <a:r>
              <a:rPr lang="en-US" altLang="en-US" smtClean="0"/>
              <a:t>Exception-Handling Overview </a:t>
            </a:r>
          </a:p>
        </p:txBody>
      </p:sp>
      <p:sp>
        <p:nvSpPr>
          <p:cNvPr id="273413" name="AutoShape 5">
            <a:hlinkClick r:id="" action="ppaction://noaction" highlightClick="1"/>
          </p:cNvPr>
          <p:cNvSpPr>
            <a:spLocks noChangeArrowheads="1"/>
          </p:cNvSpPr>
          <p:nvPr/>
        </p:nvSpPr>
        <p:spPr bwMode="auto">
          <a:xfrm>
            <a:off x="2055812" y="18288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Quotient</a:t>
            </a:r>
            <a:endParaRPr lang="en-US">
              <a:solidFill>
                <a:schemeClr val="accent1"/>
              </a:solidFill>
            </a:endParaRPr>
          </a:p>
        </p:txBody>
      </p:sp>
      <p:sp>
        <p:nvSpPr>
          <p:cNvPr id="6149" name="AutoShape 6">
            <a:hlinkClick r:id="rId4" action="ppaction://program" highlightClick="1"/>
          </p:cNvPr>
          <p:cNvSpPr>
            <a:spLocks noChangeArrowheads="1"/>
          </p:cNvSpPr>
          <p:nvPr/>
        </p:nvSpPr>
        <p:spPr bwMode="auto">
          <a:xfrm>
            <a:off x="6094412" y="18288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73415" name="AutoShape 7">
            <a:hlinkClick r:id="" action="ppaction://noaction" highlightClick="1"/>
          </p:cNvPr>
          <p:cNvSpPr>
            <a:spLocks noChangeArrowheads="1"/>
          </p:cNvSpPr>
          <p:nvPr/>
        </p:nvSpPr>
        <p:spPr bwMode="auto">
          <a:xfrm>
            <a:off x="2132012" y="33528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QuotientWithIf</a:t>
            </a:r>
            <a:endParaRPr lang="en-US">
              <a:solidFill>
                <a:schemeClr val="accent1"/>
              </a:solidFill>
            </a:endParaRPr>
          </a:p>
        </p:txBody>
      </p:sp>
      <p:sp>
        <p:nvSpPr>
          <p:cNvPr id="6151" name="AutoShape 8">
            <a:hlinkClick r:id="rId6" action="ppaction://program" highlightClick="1"/>
          </p:cNvPr>
          <p:cNvSpPr>
            <a:spLocks noChangeArrowheads="1"/>
          </p:cNvSpPr>
          <p:nvPr/>
        </p:nvSpPr>
        <p:spPr bwMode="auto">
          <a:xfrm>
            <a:off x="6170612" y="33528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152" name="Text Box 11"/>
          <p:cNvSpPr txBox="1">
            <a:spLocks noChangeArrowheads="1"/>
          </p:cNvSpPr>
          <p:nvPr/>
        </p:nvSpPr>
        <p:spPr bwMode="auto">
          <a:xfrm>
            <a:off x="1903412" y="1295401"/>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Show runtime error</a:t>
            </a:r>
          </a:p>
        </p:txBody>
      </p:sp>
      <p:sp>
        <p:nvSpPr>
          <p:cNvPr id="6153" name="Text Box 12"/>
          <p:cNvSpPr txBox="1">
            <a:spLocks noChangeArrowheads="1"/>
          </p:cNvSpPr>
          <p:nvPr/>
        </p:nvSpPr>
        <p:spPr bwMode="auto">
          <a:xfrm>
            <a:off x="1903412" y="2819401"/>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Fix it using an if statement</a:t>
            </a:r>
          </a:p>
        </p:txBody>
      </p:sp>
      <p:sp>
        <p:nvSpPr>
          <p:cNvPr id="6154" name="Text Box 13"/>
          <p:cNvSpPr txBox="1">
            <a:spLocks noChangeArrowheads="1"/>
          </p:cNvSpPr>
          <p:nvPr/>
        </p:nvSpPr>
        <p:spPr bwMode="auto">
          <a:xfrm>
            <a:off x="1903412" y="4419601"/>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With a method</a:t>
            </a:r>
          </a:p>
        </p:txBody>
      </p:sp>
      <p:sp>
        <p:nvSpPr>
          <p:cNvPr id="273422" name="AutoShape 14">
            <a:hlinkClick r:id="" action="ppaction://noaction" highlightClick="1"/>
          </p:cNvPr>
          <p:cNvSpPr>
            <a:spLocks noChangeArrowheads="1"/>
          </p:cNvSpPr>
          <p:nvPr/>
        </p:nvSpPr>
        <p:spPr bwMode="auto">
          <a:xfrm>
            <a:off x="2132012" y="53340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7" action="ppaction://program"/>
              </a:rPr>
              <a:t>QuotientWithMethod</a:t>
            </a:r>
            <a:endParaRPr lang="en-US">
              <a:solidFill>
                <a:schemeClr val="accent1"/>
              </a:solidFill>
            </a:endParaRPr>
          </a:p>
        </p:txBody>
      </p:sp>
      <p:sp>
        <p:nvSpPr>
          <p:cNvPr id="6156" name="AutoShape 15">
            <a:hlinkClick r:id="rId8" action="ppaction://program" highlightClick="1"/>
          </p:cNvPr>
          <p:cNvSpPr>
            <a:spLocks noChangeArrowheads="1"/>
          </p:cNvSpPr>
          <p:nvPr/>
        </p:nvSpPr>
        <p:spPr bwMode="auto">
          <a:xfrm>
            <a:off x="6170612" y="53340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157" name="AutoShape 16">
            <a:hlinkClick r:id="rId9" highlightClick="1"/>
          </p:cNvPr>
          <p:cNvSpPr>
            <a:spLocks noChangeArrowheads="1"/>
          </p:cNvSpPr>
          <p:nvPr/>
        </p:nvSpPr>
        <p:spPr bwMode="auto">
          <a:xfrm>
            <a:off x="1598613" y="53340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8" name="AutoShape 17">
            <a:hlinkClick r:id="rId10" highlightClick="1"/>
          </p:cNvPr>
          <p:cNvSpPr>
            <a:spLocks noChangeArrowheads="1"/>
          </p:cNvSpPr>
          <p:nvPr/>
        </p:nvSpPr>
        <p:spPr bwMode="auto">
          <a:xfrm>
            <a:off x="1522413" y="33528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9" name="AutoShape 18">
            <a:hlinkClick r:id="rId11" highlightClick="1"/>
          </p:cNvPr>
          <p:cNvSpPr>
            <a:spLocks noChangeArrowheads="1"/>
          </p:cNvSpPr>
          <p:nvPr/>
        </p:nvSpPr>
        <p:spPr bwMode="auto">
          <a:xfrm>
            <a:off x="1522413" y="18288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541256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en-US" smtClean="0"/>
              <a:t>Defining Custom Exception Classes</a:t>
            </a:r>
          </a:p>
        </p:txBody>
      </p:sp>
      <p:sp>
        <p:nvSpPr>
          <p:cNvPr id="4" name="Content Placeholder 3"/>
          <p:cNvSpPr>
            <a:spLocks noGrp="1"/>
          </p:cNvSpPr>
          <p:nvPr>
            <p:ph idx="1"/>
          </p:nvPr>
        </p:nvSpPr>
        <p:spPr/>
        <p:txBody>
          <a:bodyPr/>
          <a:lstStyle/>
          <a:p>
            <a:r>
              <a:rPr lang="en-US" dirty="0"/>
              <a:t>Use the exception classes in the API whenever possible.</a:t>
            </a:r>
          </a:p>
          <a:p>
            <a:r>
              <a:rPr lang="en-US" dirty="0"/>
              <a:t>Define custom exception classes if the predefined classes are not sufficient.</a:t>
            </a:r>
          </a:p>
          <a:p>
            <a:r>
              <a:rPr lang="en-US" dirty="0"/>
              <a:t>Define custom exception classes by extending Exception or a subclass of Exception</a:t>
            </a:r>
            <a:r>
              <a:rPr lang="en-US" dirty="0" smtClean="0"/>
              <a:t>.</a:t>
            </a:r>
            <a:endParaRPr lang="en-US" dirty="0"/>
          </a:p>
        </p:txBody>
      </p:sp>
      <p:sp>
        <p:nvSpPr>
          <p:cNvPr id="43010"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EDD6D9B7-CE9B-458D-B13B-CDC4703D8415}" type="slidenum">
              <a:rPr lang="en-US" altLang="en-US" smtClean="0"/>
              <a:pPr/>
              <a:t>40</a:t>
            </a:fld>
            <a:endParaRPr lang="en-US" altLang="en-US"/>
          </a:p>
        </p:txBody>
      </p:sp>
    </p:spTree>
    <p:extLst>
      <p:ext uri="{BB962C8B-B14F-4D97-AF65-F5344CB8AC3E}">
        <p14:creationId xmlns:p14="http://schemas.microsoft.com/office/powerpoint/2010/main" val="4273021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ltLang="en-US" smtClean="0"/>
              <a:t>Custom Exception Class Example</a:t>
            </a:r>
            <a:endParaRPr lang="en-US" altLang="en-US"/>
          </a:p>
        </p:txBody>
      </p:sp>
      <p:sp>
        <p:nvSpPr>
          <p:cNvPr id="44034"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40BB873E-8D76-414A-8DD7-C40DC310EC74}" type="slidenum">
              <a:rPr lang="en-US" altLang="en-US" smtClean="0"/>
              <a:pPr/>
              <a:t>41</a:t>
            </a:fld>
            <a:endParaRPr lang="en-US" altLang="en-US"/>
          </a:p>
        </p:txBody>
      </p:sp>
      <p:sp>
        <p:nvSpPr>
          <p:cNvPr id="44036" name="AutoShape 3">
            <a:hlinkClick r:id="rId2" action="ppaction://program" highlightClick="1"/>
          </p:cNvPr>
          <p:cNvSpPr>
            <a:spLocks noChangeArrowheads="1"/>
          </p:cNvSpPr>
          <p:nvPr/>
        </p:nvSpPr>
        <p:spPr bwMode="auto">
          <a:xfrm>
            <a:off x="7161212" y="5105400"/>
            <a:ext cx="1447800" cy="533400"/>
          </a:xfrm>
          <a:prstGeom prst="actionButtonBlank">
            <a:avLst/>
          </a:prstGeom>
          <a:solidFill>
            <a:srgbClr val="008000"/>
          </a:solidFill>
          <a:ln>
            <a:noFill/>
          </a:ln>
          <a:effectLst>
            <a:prstShdw prst="shdw17" dist="17961" dir="2700000">
              <a:srgbClr val="004D0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57030" name="AutoShape 6">
            <a:hlinkClick r:id="" action="ppaction://noaction" highlightClick="1"/>
          </p:cNvPr>
          <p:cNvSpPr>
            <a:spLocks noChangeArrowheads="1"/>
          </p:cNvSpPr>
          <p:nvPr/>
        </p:nvSpPr>
        <p:spPr bwMode="auto">
          <a:xfrm>
            <a:off x="2360612" y="2895600"/>
            <a:ext cx="42672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InvalidRadiusException</a:t>
            </a:r>
            <a:endParaRPr lang="en-US">
              <a:solidFill>
                <a:schemeClr val="accent1"/>
              </a:solidFill>
            </a:endParaRPr>
          </a:p>
        </p:txBody>
      </p:sp>
      <p:sp>
        <p:nvSpPr>
          <p:cNvPr id="44038" name="Text Box 9"/>
          <p:cNvSpPr txBox="1">
            <a:spLocks noChangeArrowheads="1"/>
          </p:cNvSpPr>
          <p:nvPr/>
        </p:nvSpPr>
        <p:spPr bwMode="auto">
          <a:xfrm>
            <a:off x="1827213" y="1576298"/>
            <a:ext cx="8610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Font typeface="Monotype Sorts" pitchFamily="2" charset="2"/>
              <a:buNone/>
            </a:pPr>
            <a:r>
              <a:rPr lang="en-US" altLang="en-US" sz="2400" dirty="0">
                <a:cs typeface="Courier New" panose="02070309020205020404" pitchFamily="49" charset="0"/>
              </a:rPr>
              <a:t>In Listing 13.8, the </a:t>
            </a:r>
            <a:r>
              <a:rPr lang="en-US" altLang="en-US" sz="2400" u="sng" dirty="0" err="1">
                <a:cs typeface="Courier New" panose="02070309020205020404" pitchFamily="49" charset="0"/>
              </a:rPr>
              <a:t>setRadius</a:t>
            </a:r>
            <a:r>
              <a:rPr lang="en-US" altLang="en-US" sz="2400" dirty="0">
                <a:cs typeface="Courier New" panose="02070309020205020404" pitchFamily="49" charset="0"/>
              </a:rPr>
              <a:t> method throws an exception if the radius is negative. Suppose you wish to pass the radius to the handler, you have to create a custom exception class. </a:t>
            </a:r>
          </a:p>
        </p:txBody>
      </p:sp>
      <p:sp>
        <p:nvSpPr>
          <p:cNvPr id="257034" name="AutoShape 10">
            <a:hlinkClick r:id="" action="ppaction://noaction" highlightClick="1"/>
          </p:cNvPr>
          <p:cNvSpPr>
            <a:spLocks noChangeArrowheads="1"/>
          </p:cNvSpPr>
          <p:nvPr/>
        </p:nvSpPr>
        <p:spPr bwMode="auto">
          <a:xfrm>
            <a:off x="2284412" y="3962400"/>
            <a:ext cx="44196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4" action="ppaction://program"/>
              </a:rPr>
              <a:t>CircleWithRadiusException</a:t>
            </a:r>
            <a:endParaRPr lang="en-US">
              <a:solidFill>
                <a:schemeClr val="accent1"/>
              </a:solidFill>
            </a:endParaRPr>
          </a:p>
        </p:txBody>
      </p:sp>
      <p:sp>
        <p:nvSpPr>
          <p:cNvPr id="257035" name="AutoShape 11">
            <a:hlinkClick r:id="" action="ppaction://noaction" highlightClick="1"/>
          </p:cNvPr>
          <p:cNvSpPr>
            <a:spLocks noChangeArrowheads="1"/>
          </p:cNvSpPr>
          <p:nvPr/>
        </p:nvSpPr>
        <p:spPr bwMode="auto">
          <a:xfrm>
            <a:off x="2284412" y="5181600"/>
            <a:ext cx="44196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TestCircleWithRadiusException</a:t>
            </a:r>
            <a:endParaRPr lang="en-US">
              <a:solidFill>
                <a:schemeClr val="accent1"/>
              </a:solidFill>
            </a:endParaRPr>
          </a:p>
        </p:txBody>
      </p:sp>
      <p:sp>
        <p:nvSpPr>
          <p:cNvPr id="44041" name="AutoShape 12">
            <a:hlinkClick r:id="rId6" highlightClick="1"/>
          </p:cNvPr>
          <p:cNvSpPr>
            <a:spLocks noChangeArrowheads="1"/>
          </p:cNvSpPr>
          <p:nvPr/>
        </p:nvSpPr>
        <p:spPr bwMode="auto">
          <a:xfrm>
            <a:off x="1827213" y="28194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2" name="AutoShape 13">
            <a:hlinkClick r:id="rId7" highlightClick="1"/>
          </p:cNvPr>
          <p:cNvSpPr>
            <a:spLocks noChangeArrowheads="1"/>
          </p:cNvSpPr>
          <p:nvPr/>
        </p:nvSpPr>
        <p:spPr bwMode="auto">
          <a:xfrm>
            <a:off x="1751013" y="38862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3" name="AutoShape 14">
            <a:hlinkClick r:id="rId8" highlightClick="1"/>
          </p:cNvPr>
          <p:cNvSpPr>
            <a:spLocks noChangeArrowheads="1"/>
          </p:cNvSpPr>
          <p:nvPr/>
        </p:nvSpPr>
        <p:spPr bwMode="auto">
          <a:xfrm>
            <a:off x="1751013" y="51816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4022357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ltLang="en-US" smtClean="0"/>
              <a:t>Assertions</a:t>
            </a:r>
          </a:p>
        </p:txBody>
      </p:sp>
      <p:sp>
        <p:nvSpPr>
          <p:cNvPr id="45060" name="Rectangle 3"/>
          <p:cNvSpPr>
            <a:spLocks noGrp="1" noChangeArrowheads="1"/>
          </p:cNvSpPr>
          <p:nvPr>
            <p:ph type="body" idx="1"/>
          </p:nvPr>
        </p:nvSpPr>
        <p:spPr/>
        <p:txBody>
          <a:bodyPr/>
          <a:lstStyle/>
          <a:p>
            <a:r>
              <a:rPr lang="en-US" altLang="en-US" smtClean="0"/>
              <a:t>An assertion is a Java statement that enables you to assert an assumption about your program. An assertion contains a Boolean expression that should be true during program execution. Assertions can be used to assure program correctness and avoid logic errors. </a:t>
            </a:r>
            <a:endParaRPr lang="en-US" altLang="en-US"/>
          </a:p>
        </p:txBody>
      </p:sp>
      <p:sp>
        <p:nvSpPr>
          <p:cNvPr id="45058"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95F9E799-7563-4DC7-BF31-4C63ADC805AC}" type="slidenum">
              <a:rPr lang="en-US" altLang="en-US" smtClean="0"/>
              <a:pPr/>
              <a:t>42</a:t>
            </a:fld>
            <a:endParaRPr lang="en-US" altLang="en-US"/>
          </a:p>
        </p:txBody>
      </p:sp>
      <p:sp>
        <p:nvSpPr>
          <p:cNvPr id="45061" name="Rectangle 4"/>
          <p:cNvSpPr>
            <a:spLocks noChangeArrowheads="1"/>
          </p:cNvSpPr>
          <p:nvPr/>
        </p:nvSpPr>
        <p:spPr bwMode="auto">
          <a:xfrm>
            <a:off x="1674812"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extLst>
      <p:ext uri="{BB962C8B-B14F-4D97-AF65-F5344CB8AC3E}">
        <p14:creationId xmlns:p14="http://schemas.microsoft.com/office/powerpoint/2010/main" val="3665467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en-US" smtClean="0"/>
              <a:t>Declaring Assertions</a:t>
            </a:r>
          </a:p>
        </p:txBody>
      </p:sp>
      <p:sp>
        <p:nvSpPr>
          <p:cNvPr id="46084" name="Rectangle 3"/>
          <p:cNvSpPr>
            <a:spLocks noGrp="1" noChangeArrowheads="1"/>
          </p:cNvSpPr>
          <p:nvPr>
            <p:ph type="body" idx="1"/>
          </p:nvPr>
        </p:nvSpPr>
        <p:spPr/>
        <p:txBody>
          <a:bodyPr/>
          <a:lstStyle/>
          <a:p>
            <a:r>
              <a:rPr lang="en-US" altLang="en-US" smtClean="0"/>
              <a:t>An assertion is declared using the new Java keyword assert in JDK 1.4 as follows:</a:t>
            </a:r>
          </a:p>
          <a:p>
            <a:endParaRPr lang="en-US" altLang="en-US" smtClean="0"/>
          </a:p>
          <a:p>
            <a:r>
              <a:rPr lang="en-US" altLang="en-US" smtClean="0"/>
              <a:t>assert assertion; or</a:t>
            </a:r>
          </a:p>
          <a:p>
            <a:r>
              <a:rPr lang="en-US" altLang="en-US" smtClean="0"/>
              <a:t>assert assertion : detailMessage;</a:t>
            </a:r>
          </a:p>
          <a:p>
            <a:endParaRPr lang="en-US" altLang="en-US" smtClean="0"/>
          </a:p>
          <a:p>
            <a:r>
              <a:rPr lang="en-US" altLang="en-US" smtClean="0"/>
              <a:t>where assertion is a Boolean expression and detailMessage is a primitive-type or an Object value. </a:t>
            </a:r>
          </a:p>
          <a:p>
            <a:endParaRPr lang="en-US" altLang="en-US" smtClean="0"/>
          </a:p>
          <a:p>
            <a:endParaRPr lang="en-US" altLang="en-US"/>
          </a:p>
        </p:txBody>
      </p:sp>
      <p:sp>
        <p:nvSpPr>
          <p:cNvPr id="46082"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C7CB68FA-D0D4-467A-860C-A30D31C947B3}" type="slidenum">
              <a:rPr lang="en-US" altLang="en-US" smtClean="0"/>
              <a:pPr/>
              <a:t>43</a:t>
            </a:fld>
            <a:endParaRPr lang="en-US" altLang="en-US"/>
          </a:p>
        </p:txBody>
      </p:sp>
      <p:sp>
        <p:nvSpPr>
          <p:cNvPr id="46085" name="Rectangle 4"/>
          <p:cNvSpPr>
            <a:spLocks noChangeArrowheads="1"/>
          </p:cNvSpPr>
          <p:nvPr/>
        </p:nvSpPr>
        <p:spPr bwMode="auto">
          <a:xfrm>
            <a:off x="1674812"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extLst>
      <p:ext uri="{BB962C8B-B14F-4D97-AF65-F5344CB8AC3E}">
        <p14:creationId xmlns:p14="http://schemas.microsoft.com/office/powerpoint/2010/main" val="2107091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en-US" smtClean="0"/>
              <a:t>Executing Assertions</a:t>
            </a:r>
          </a:p>
        </p:txBody>
      </p:sp>
      <p:sp>
        <p:nvSpPr>
          <p:cNvPr id="47108" name="Rectangle 3"/>
          <p:cNvSpPr>
            <a:spLocks noGrp="1" noChangeArrowheads="1"/>
          </p:cNvSpPr>
          <p:nvPr>
            <p:ph type="body" idx="1"/>
          </p:nvPr>
        </p:nvSpPr>
        <p:spPr/>
        <p:txBody>
          <a:bodyPr>
            <a:normAutofit fontScale="92500"/>
          </a:bodyPr>
          <a:lstStyle/>
          <a:p>
            <a:r>
              <a:rPr lang="en-US" altLang="en-US" smtClean="0"/>
              <a:t>When an assertion statement is executed, Java evaluates the assertion. If it is false, an AssertionError will be thrown. The AssertionError class has a no-arg constructor and seven overloaded single-argument constructors of type int, long, float, double, boolean, char, and Object. </a:t>
            </a:r>
          </a:p>
          <a:p>
            <a:endParaRPr lang="en-US" altLang="en-US" smtClean="0"/>
          </a:p>
          <a:p>
            <a:r>
              <a:rPr lang="en-US" altLang="en-US" smtClean="0"/>
              <a:t>For the first assert statement with no detail message, the no-arg constructor of AssertionError is used. For the second assert statement with a detail message, an appropriate AssertionError constructor is used to match the data type of the message. Since AssertionError is a subclass of Error, when an assertion becomes false, the program displays a message on the console and exits. </a:t>
            </a:r>
            <a:endParaRPr lang="en-US" altLang="en-US"/>
          </a:p>
        </p:txBody>
      </p:sp>
      <p:sp>
        <p:nvSpPr>
          <p:cNvPr id="47106"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53468BAF-B163-42E6-8173-9BE6A506A80D}" type="slidenum">
              <a:rPr lang="en-US" altLang="en-US" smtClean="0"/>
              <a:pPr/>
              <a:t>44</a:t>
            </a:fld>
            <a:endParaRPr lang="en-US" altLang="en-US"/>
          </a:p>
        </p:txBody>
      </p:sp>
      <p:sp>
        <p:nvSpPr>
          <p:cNvPr id="47109" name="Rectangle 4"/>
          <p:cNvSpPr>
            <a:spLocks noChangeArrowheads="1"/>
          </p:cNvSpPr>
          <p:nvPr/>
        </p:nvSpPr>
        <p:spPr bwMode="auto">
          <a:xfrm>
            <a:off x="1674812"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extLst>
      <p:ext uri="{BB962C8B-B14F-4D97-AF65-F5344CB8AC3E}">
        <p14:creationId xmlns:p14="http://schemas.microsoft.com/office/powerpoint/2010/main" val="3040741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altLang="en-US" smtClean="0"/>
              <a:t>Executing Assertions Example</a:t>
            </a:r>
          </a:p>
        </p:txBody>
      </p:sp>
      <p:sp>
        <p:nvSpPr>
          <p:cNvPr id="48130"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6D435FA9-C7FC-4A58-A9A6-A5D36614230C}" type="slidenum">
              <a:rPr lang="en-US" altLang="en-US" smtClean="0"/>
              <a:pPr/>
              <a:t>45</a:t>
            </a:fld>
            <a:endParaRPr lang="en-US" altLang="en-US"/>
          </a:p>
        </p:txBody>
      </p:sp>
      <p:sp>
        <p:nvSpPr>
          <p:cNvPr id="48133" name="Rectangle 4"/>
          <p:cNvSpPr>
            <a:spLocks noChangeArrowheads="1"/>
          </p:cNvSpPr>
          <p:nvPr/>
        </p:nvSpPr>
        <p:spPr bwMode="auto">
          <a:xfrm>
            <a:off x="1674812"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
        <p:nvSpPr>
          <p:cNvPr id="13" name="Rectangle 3"/>
          <p:cNvSpPr txBox="1">
            <a:spLocks noChangeArrowheads="1"/>
          </p:cNvSpPr>
          <p:nvPr/>
        </p:nvSpPr>
        <p:spPr>
          <a:xfrm>
            <a:off x="1485900" y="1844824"/>
            <a:ext cx="8839200" cy="3200400"/>
          </a:xfrm>
          <a:prstGeom prst="rect">
            <a:avLst/>
          </a:prstGeom>
          <a:noFill/>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marL="0" indent="0">
              <a:spcBef>
                <a:spcPct val="0"/>
              </a:spcBef>
              <a:buFont typeface="Arial" pitchFamily="34" charset="0"/>
              <a:buNone/>
            </a:pPr>
            <a:r>
              <a:rPr lang="en-US" altLang="en-US" sz="2000" b="1" dirty="0" smtClean="0">
                <a:latin typeface="Courier New" panose="02070309020205020404" pitchFamily="49" charset="0"/>
                <a:cs typeface="Times New Roman" panose="02020603050405020304" pitchFamily="18" charset="0"/>
              </a:rPr>
              <a:t>public class </a:t>
            </a:r>
            <a:r>
              <a:rPr lang="en-US" altLang="en-US" sz="2000" b="1" dirty="0" err="1" smtClean="0">
                <a:latin typeface="Courier New" panose="02070309020205020404" pitchFamily="49" charset="0"/>
                <a:cs typeface="Times New Roman" panose="02020603050405020304" pitchFamily="18" charset="0"/>
              </a:rPr>
              <a:t>AssertionDemo</a:t>
            </a:r>
            <a:r>
              <a:rPr lang="en-US" altLang="en-US" sz="2000" b="1" dirty="0" smtClean="0">
                <a:latin typeface="Courier New" panose="02070309020205020404" pitchFamily="49" charset="0"/>
                <a:cs typeface="Times New Roman" panose="02020603050405020304" pitchFamily="18" charset="0"/>
              </a:rPr>
              <a:t> {</a:t>
            </a:r>
          </a:p>
          <a:p>
            <a:pPr marL="0" indent="0">
              <a:spcBef>
                <a:spcPct val="0"/>
              </a:spcBef>
              <a:buFont typeface="Arial" pitchFamily="34" charset="0"/>
              <a:buNone/>
            </a:pPr>
            <a:r>
              <a:rPr lang="en-US" altLang="en-US" sz="2000" b="1" dirty="0" smtClean="0">
                <a:latin typeface="Courier New" panose="02070309020205020404" pitchFamily="49" charset="0"/>
                <a:cs typeface="Times New Roman" panose="02020603050405020304" pitchFamily="18" charset="0"/>
              </a:rPr>
              <a:t>  public static void main(String[] </a:t>
            </a:r>
            <a:r>
              <a:rPr lang="en-US" altLang="en-US" sz="2000" b="1" dirty="0" err="1" smtClean="0">
                <a:latin typeface="Courier New" panose="02070309020205020404" pitchFamily="49" charset="0"/>
                <a:cs typeface="Times New Roman" panose="02020603050405020304" pitchFamily="18" charset="0"/>
              </a:rPr>
              <a:t>args</a:t>
            </a:r>
            <a:r>
              <a:rPr lang="en-US" altLang="en-US" sz="2000" b="1" dirty="0" smtClean="0">
                <a:latin typeface="Courier New" panose="02070309020205020404" pitchFamily="49" charset="0"/>
                <a:cs typeface="Times New Roman" panose="02020603050405020304" pitchFamily="18" charset="0"/>
              </a:rPr>
              <a:t>) {</a:t>
            </a:r>
          </a:p>
          <a:p>
            <a:pPr marL="0" indent="0">
              <a:spcBef>
                <a:spcPct val="0"/>
              </a:spcBef>
              <a:buFont typeface="Arial" pitchFamily="34" charset="0"/>
              <a:buNone/>
            </a:pPr>
            <a:r>
              <a:rPr lang="en-US" altLang="en-US" sz="2000" b="1" dirty="0" smtClean="0">
                <a:latin typeface="Courier New" panose="02070309020205020404" pitchFamily="49" charset="0"/>
                <a:cs typeface="Times New Roman" panose="02020603050405020304" pitchFamily="18" charset="0"/>
              </a:rPr>
              <a:t>    </a:t>
            </a:r>
            <a:r>
              <a:rPr lang="en-US" altLang="en-US" sz="2000" b="1" dirty="0" err="1" smtClean="0">
                <a:latin typeface="Courier New" panose="02070309020205020404" pitchFamily="49" charset="0"/>
                <a:cs typeface="Times New Roman" panose="02020603050405020304" pitchFamily="18" charset="0"/>
              </a:rPr>
              <a:t>int</a:t>
            </a:r>
            <a:r>
              <a:rPr lang="en-US" altLang="en-US" sz="2000" b="1" dirty="0" smtClean="0">
                <a:latin typeface="Courier New" panose="02070309020205020404" pitchFamily="49" charset="0"/>
                <a:cs typeface="Times New Roman" panose="02020603050405020304" pitchFamily="18" charset="0"/>
              </a:rPr>
              <a:t> </a:t>
            </a:r>
            <a:r>
              <a:rPr lang="en-US" altLang="en-US" sz="2000" b="1" dirty="0" err="1" smtClean="0">
                <a:latin typeface="Courier New" panose="02070309020205020404" pitchFamily="49" charset="0"/>
                <a:cs typeface="Times New Roman" panose="02020603050405020304" pitchFamily="18" charset="0"/>
              </a:rPr>
              <a:t>i</a:t>
            </a:r>
            <a:r>
              <a:rPr lang="en-US" altLang="en-US" sz="2000" b="1" dirty="0" smtClean="0">
                <a:latin typeface="Courier New" panose="02070309020205020404" pitchFamily="49" charset="0"/>
                <a:cs typeface="Times New Roman" panose="02020603050405020304" pitchFamily="18" charset="0"/>
              </a:rPr>
              <a:t>; </a:t>
            </a:r>
            <a:r>
              <a:rPr lang="en-US" altLang="en-US" sz="2000" b="1" dirty="0" err="1" smtClean="0">
                <a:latin typeface="Courier New" panose="02070309020205020404" pitchFamily="49" charset="0"/>
                <a:cs typeface="Times New Roman" panose="02020603050405020304" pitchFamily="18" charset="0"/>
              </a:rPr>
              <a:t>int</a:t>
            </a:r>
            <a:r>
              <a:rPr lang="en-US" altLang="en-US" sz="2000" b="1" dirty="0" smtClean="0">
                <a:latin typeface="Courier New" panose="02070309020205020404" pitchFamily="49" charset="0"/>
                <a:cs typeface="Times New Roman" panose="02020603050405020304" pitchFamily="18" charset="0"/>
              </a:rPr>
              <a:t> sum = 0;</a:t>
            </a:r>
          </a:p>
          <a:p>
            <a:pPr marL="0" indent="0">
              <a:spcBef>
                <a:spcPct val="0"/>
              </a:spcBef>
              <a:buFont typeface="Arial" pitchFamily="34" charset="0"/>
              <a:buNone/>
            </a:pPr>
            <a:r>
              <a:rPr lang="en-US" altLang="en-US" sz="2000" b="1" dirty="0" smtClean="0">
                <a:latin typeface="Courier New" panose="02070309020205020404" pitchFamily="49" charset="0"/>
                <a:cs typeface="Times New Roman" panose="02020603050405020304" pitchFamily="18" charset="0"/>
              </a:rPr>
              <a:t>    for (</a:t>
            </a:r>
            <a:r>
              <a:rPr lang="en-US" altLang="en-US" sz="2000" b="1" dirty="0" err="1" smtClean="0">
                <a:latin typeface="Courier New" panose="02070309020205020404" pitchFamily="49" charset="0"/>
                <a:cs typeface="Times New Roman" panose="02020603050405020304" pitchFamily="18" charset="0"/>
              </a:rPr>
              <a:t>i</a:t>
            </a:r>
            <a:r>
              <a:rPr lang="en-US" altLang="en-US" sz="2000" b="1" dirty="0" smtClean="0">
                <a:latin typeface="Courier New" panose="02070309020205020404" pitchFamily="49" charset="0"/>
                <a:cs typeface="Times New Roman" panose="02020603050405020304" pitchFamily="18" charset="0"/>
              </a:rPr>
              <a:t> = 0; </a:t>
            </a:r>
            <a:r>
              <a:rPr lang="en-US" altLang="en-US" sz="2000" b="1" dirty="0" err="1" smtClean="0">
                <a:latin typeface="Courier New" panose="02070309020205020404" pitchFamily="49" charset="0"/>
                <a:cs typeface="Times New Roman" panose="02020603050405020304" pitchFamily="18" charset="0"/>
              </a:rPr>
              <a:t>i</a:t>
            </a:r>
            <a:r>
              <a:rPr lang="en-US" altLang="en-US" sz="2000" b="1" dirty="0" smtClean="0">
                <a:latin typeface="Courier New" panose="02070309020205020404" pitchFamily="49" charset="0"/>
                <a:cs typeface="Times New Roman" panose="02020603050405020304" pitchFamily="18" charset="0"/>
              </a:rPr>
              <a:t> &lt; 10; </a:t>
            </a:r>
            <a:r>
              <a:rPr lang="en-US" altLang="en-US" sz="2000" b="1" dirty="0" err="1" smtClean="0">
                <a:latin typeface="Courier New" panose="02070309020205020404" pitchFamily="49" charset="0"/>
                <a:cs typeface="Times New Roman" panose="02020603050405020304" pitchFamily="18" charset="0"/>
              </a:rPr>
              <a:t>i</a:t>
            </a:r>
            <a:r>
              <a:rPr lang="en-US" altLang="en-US" sz="2000" b="1" dirty="0" smtClean="0">
                <a:latin typeface="Courier New" panose="02070309020205020404" pitchFamily="49" charset="0"/>
                <a:cs typeface="Times New Roman" panose="02020603050405020304" pitchFamily="18" charset="0"/>
              </a:rPr>
              <a:t>++) {</a:t>
            </a:r>
          </a:p>
          <a:p>
            <a:pPr marL="0" indent="0">
              <a:spcBef>
                <a:spcPct val="0"/>
              </a:spcBef>
              <a:buFont typeface="Arial" pitchFamily="34" charset="0"/>
              <a:buNone/>
            </a:pPr>
            <a:r>
              <a:rPr lang="en-US" altLang="en-US" sz="2000" b="1" dirty="0" smtClean="0">
                <a:latin typeface="Courier New" panose="02070309020205020404" pitchFamily="49" charset="0"/>
                <a:cs typeface="Times New Roman" panose="02020603050405020304" pitchFamily="18" charset="0"/>
              </a:rPr>
              <a:t>      sum += </a:t>
            </a:r>
            <a:r>
              <a:rPr lang="en-US" altLang="en-US" sz="2000" b="1" dirty="0" err="1" smtClean="0">
                <a:latin typeface="Courier New" panose="02070309020205020404" pitchFamily="49" charset="0"/>
                <a:cs typeface="Times New Roman" panose="02020603050405020304" pitchFamily="18" charset="0"/>
              </a:rPr>
              <a:t>i</a:t>
            </a:r>
            <a:r>
              <a:rPr lang="en-US" altLang="en-US" sz="2000" b="1" dirty="0" smtClean="0">
                <a:latin typeface="Courier New" panose="02070309020205020404" pitchFamily="49" charset="0"/>
                <a:cs typeface="Times New Roman" panose="02020603050405020304" pitchFamily="18" charset="0"/>
              </a:rPr>
              <a:t>; </a:t>
            </a:r>
          </a:p>
          <a:p>
            <a:pPr marL="0" indent="0">
              <a:spcBef>
                <a:spcPct val="0"/>
              </a:spcBef>
              <a:buFont typeface="Arial" pitchFamily="34" charset="0"/>
              <a:buNone/>
            </a:pPr>
            <a:r>
              <a:rPr lang="en-US" altLang="en-US" sz="2000" b="1" dirty="0" smtClean="0">
                <a:latin typeface="Courier New" panose="02070309020205020404" pitchFamily="49" charset="0"/>
                <a:cs typeface="Times New Roman" panose="02020603050405020304" pitchFamily="18" charset="0"/>
              </a:rPr>
              <a:t>    }</a:t>
            </a:r>
          </a:p>
          <a:p>
            <a:pPr marL="0" indent="0">
              <a:spcBef>
                <a:spcPct val="0"/>
              </a:spcBef>
              <a:buFont typeface="Arial" pitchFamily="34" charset="0"/>
              <a:buNone/>
            </a:pPr>
            <a:r>
              <a:rPr lang="en-US" altLang="en-US" sz="2000" b="1" dirty="0" smtClean="0">
                <a:solidFill>
                  <a:srgbClr val="00FFFF"/>
                </a:solidFill>
                <a:latin typeface="Courier New" panose="02070309020205020404" pitchFamily="49" charset="0"/>
                <a:cs typeface="Times New Roman" panose="02020603050405020304" pitchFamily="18" charset="0"/>
              </a:rPr>
              <a:t>    assert </a:t>
            </a:r>
            <a:r>
              <a:rPr lang="en-US" altLang="en-US" sz="2000" b="1" dirty="0" err="1" smtClean="0">
                <a:solidFill>
                  <a:srgbClr val="00FFFF"/>
                </a:solidFill>
                <a:latin typeface="Courier New" panose="02070309020205020404" pitchFamily="49" charset="0"/>
                <a:cs typeface="Times New Roman" panose="02020603050405020304" pitchFamily="18" charset="0"/>
              </a:rPr>
              <a:t>i</a:t>
            </a:r>
            <a:r>
              <a:rPr lang="en-US" altLang="en-US" sz="2000" b="1" dirty="0" smtClean="0">
                <a:solidFill>
                  <a:srgbClr val="00FFFF"/>
                </a:solidFill>
                <a:latin typeface="Courier New" panose="02070309020205020404" pitchFamily="49" charset="0"/>
                <a:cs typeface="Times New Roman" panose="02020603050405020304" pitchFamily="18" charset="0"/>
              </a:rPr>
              <a:t> == 10;</a:t>
            </a:r>
            <a:endParaRPr lang="en-US" altLang="en-US" sz="2000" b="1" dirty="0" smtClean="0">
              <a:latin typeface="Courier New" panose="02070309020205020404" pitchFamily="49" charset="0"/>
              <a:cs typeface="Times New Roman" panose="02020603050405020304" pitchFamily="18" charset="0"/>
            </a:endParaRPr>
          </a:p>
          <a:p>
            <a:pPr marL="0" indent="0">
              <a:spcBef>
                <a:spcPct val="0"/>
              </a:spcBef>
              <a:buFont typeface="Arial" pitchFamily="34" charset="0"/>
              <a:buNone/>
            </a:pPr>
            <a:r>
              <a:rPr lang="en-US" altLang="en-US" sz="2000" b="1" dirty="0" smtClean="0">
                <a:solidFill>
                  <a:srgbClr val="00FFFF"/>
                </a:solidFill>
                <a:latin typeface="Courier New" panose="02070309020205020404" pitchFamily="49" charset="0"/>
                <a:cs typeface="Times New Roman" panose="02020603050405020304" pitchFamily="18" charset="0"/>
              </a:rPr>
              <a:t>    assert sum &gt; 10 &amp;&amp; sum &lt; 5 * 10 : "sum is " + sum;</a:t>
            </a:r>
            <a:endParaRPr lang="en-US" altLang="en-US" sz="2000" b="1" dirty="0" smtClean="0">
              <a:latin typeface="Courier New" panose="02070309020205020404" pitchFamily="49" charset="0"/>
              <a:cs typeface="Times New Roman" panose="02020603050405020304" pitchFamily="18" charset="0"/>
            </a:endParaRPr>
          </a:p>
          <a:p>
            <a:pPr marL="0" indent="0">
              <a:spcBef>
                <a:spcPct val="0"/>
              </a:spcBef>
              <a:buFont typeface="Arial" pitchFamily="34" charset="0"/>
              <a:buNone/>
            </a:pPr>
            <a:r>
              <a:rPr lang="en-US" altLang="en-US" sz="2000" b="1" dirty="0" smtClean="0">
                <a:latin typeface="Courier New" panose="02070309020205020404" pitchFamily="49" charset="0"/>
                <a:cs typeface="Times New Roman" panose="02020603050405020304" pitchFamily="18" charset="0"/>
              </a:rPr>
              <a:t>  }</a:t>
            </a:r>
          </a:p>
          <a:p>
            <a:pPr marL="0" indent="0">
              <a:spcBef>
                <a:spcPct val="0"/>
              </a:spcBef>
              <a:buFont typeface="Arial" pitchFamily="34" charset="0"/>
              <a:buNone/>
            </a:pPr>
            <a:r>
              <a:rPr lang="en-US" altLang="en-US" sz="2000" b="1" dirty="0" smtClean="0">
                <a:latin typeface="Courier New" panose="02070309020205020404" pitchFamily="49" charset="0"/>
                <a:cs typeface="Times New Roman" panose="02020603050405020304" pitchFamily="18" charset="0"/>
              </a:rPr>
              <a:t>}</a:t>
            </a:r>
            <a:endParaRPr lang="en-US" altLang="en-US" sz="2000" b="1"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414241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altLang="en-US" smtClean="0"/>
              <a:t>Compiling Programs with Assertions </a:t>
            </a:r>
          </a:p>
        </p:txBody>
      </p:sp>
      <p:sp>
        <p:nvSpPr>
          <p:cNvPr id="49156" name="Rectangle 3"/>
          <p:cNvSpPr>
            <a:spLocks noGrp="1" noChangeArrowheads="1"/>
          </p:cNvSpPr>
          <p:nvPr>
            <p:ph type="body" idx="1"/>
          </p:nvPr>
        </p:nvSpPr>
        <p:spPr/>
        <p:txBody>
          <a:bodyPr/>
          <a:lstStyle/>
          <a:p>
            <a:r>
              <a:rPr lang="en-US" altLang="en-US" smtClean="0"/>
              <a:t>Since assert is a new Java keyword introduced in JDK 1.4, you have to compile the program using a JDK 1.4 compiler. Furthermore, you need to include the switch –source 1.4 in the compiler command as follows:</a:t>
            </a:r>
          </a:p>
          <a:p>
            <a:endParaRPr lang="en-US" altLang="en-US" smtClean="0"/>
          </a:p>
          <a:p>
            <a:r>
              <a:rPr lang="en-US" altLang="en-US" smtClean="0"/>
              <a:t>javac –source 1.4 AssertionDemo.java</a:t>
            </a:r>
          </a:p>
          <a:p>
            <a:endParaRPr lang="en-US" altLang="en-US" smtClean="0"/>
          </a:p>
          <a:p>
            <a:r>
              <a:rPr lang="en-US" altLang="en-US" smtClean="0"/>
              <a:t>NOTE: If you use JDK 1.5, there is no need to use the –source 1.4 option in the command.</a:t>
            </a:r>
            <a:endParaRPr lang="en-US" altLang="en-US"/>
          </a:p>
        </p:txBody>
      </p:sp>
      <p:sp>
        <p:nvSpPr>
          <p:cNvPr id="49154"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89441F23-42C6-4DF1-98BE-160F22706F93}" type="slidenum">
              <a:rPr lang="en-US" altLang="en-US" smtClean="0"/>
              <a:pPr/>
              <a:t>46</a:t>
            </a:fld>
            <a:endParaRPr lang="en-US" altLang="en-US"/>
          </a:p>
        </p:txBody>
      </p:sp>
      <p:sp>
        <p:nvSpPr>
          <p:cNvPr id="49157" name="Rectangle 4"/>
          <p:cNvSpPr>
            <a:spLocks noChangeArrowheads="1"/>
          </p:cNvSpPr>
          <p:nvPr/>
        </p:nvSpPr>
        <p:spPr bwMode="auto">
          <a:xfrm>
            <a:off x="1674812"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extLst>
      <p:ext uri="{BB962C8B-B14F-4D97-AF65-F5344CB8AC3E}">
        <p14:creationId xmlns:p14="http://schemas.microsoft.com/office/powerpoint/2010/main" val="337567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en-US" altLang="en-US" smtClean="0"/>
              <a:t>Running Programs with Assertions</a:t>
            </a:r>
          </a:p>
        </p:txBody>
      </p:sp>
      <p:sp>
        <p:nvSpPr>
          <p:cNvPr id="50180" name="Rectangle 3"/>
          <p:cNvSpPr>
            <a:spLocks noGrp="1" noChangeArrowheads="1"/>
          </p:cNvSpPr>
          <p:nvPr>
            <p:ph type="body" idx="1"/>
          </p:nvPr>
        </p:nvSpPr>
        <p:spPr/>
        <p:txBody>
          <a:bodyPr>
            <a:normAutofit fontScale="92500"/>
          </a:bodyPr>
          <a:lstStyle/>
          <a:p>
            <a:r>
              <a:rPr lang="en-US" altLang="en-US" smtClean="0"/>
              <a:t>By default, the assertions are disabled at runtime. To enable it, use the switch –enableassertions, or –ea for short, as follows:</a:t>
            </a:r>
          </a:p>
          <a:p>
            <a:endParaRPr lang="en-US" altLang="en-US" smtClean="0"/>
          </a:p>
          <a:p>
            <a:r>
              <a:rPr lang="en-US" altLang="en-US" smtClean="0"/>
              <a:t>      java –ea AssertionDemo</a:t>
            </a:r>
          </a:p>
          <a:p>
            <a:endParaRPr lang="en-US" altLang="en-US" smtClean="0"/>
          </a:p>
          <a:p>
            <a:r>
              <a:rPr lang="en-US" altLang="en-US" smtClean="0"/>
              <a:t>Assertions can be selectively enabled or disabled at class level or package level. The disable switch is –disableassertions or –da for short. For example, the following command enables assertions in package package1 and disables assertions in class Class1.</a:t>
            </a:r>
          </a:p>
          <a:p>
            <a:r>
              <a:rPr lang="en-US" altLang="en-US" smtClean="0"/>
              <a:t>java –ea:package1 –da:Class1 AssertionDemo</a:t>
            </a:r>
            <a:endParaRPr lang="en-US" altLang="en-US"/>
          </a:p>
        </p:txBody>
      </p:sp>
      <p:sp>
        <p:nvSpPr>
          <p:cNvPr id="50178"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913094C0-B48A-4CFB-9935-4443C5D5C1ED}" type="slidenum">
              <a:rPr lang="en-US" altLang="en-US" smtClean="0"/>
              <a:pPr/>
              <a:t>47</a:t>
            </a:fld>
            <a:endParaRPr lang="en-US" altLang="en-US"/>
          </a:p>
        </p:txBody>
      </p:sp>
      <p:sp>
        <p:nvSpPr>
          <p:cNvPr id="50181" name="Rectangle 4"/>
          <p:cNvSpPr>
            <a:spLocks noChangeArrowheads="1"/>
          </p:cNvSpPr>
          <p:nvPr/>
        </p:nvSpPr>
        <p:spPr bwMode="auto">
          <a:xfrm>
            <a:off x="1674812"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extLst>
      <p:ext uri="{BB962C8B-B14F-4D97-AF65-F5344CB8AC3E}">
        <p14:creationId xmlns:p14="http://schemas.microsoft.com/office/powerpoint/2010/main" val="1110174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altLang="en-US" smtClean="0"/>
              <a:t>Using Exception Handling or Assertions</a:t>
            </a:r>
          </a:p>
        </p:txBody>
      </p:sp>
      <p:sp>
        <p:nvSpPr>
          <p:cNvPr id="51204" name="Rectangle 3"/>
          <p:cNvSpPr>
            <a:spLocks noGrp="1" noChangeArrowheads="1"/>
          </p:cNvSpPr>
          <p:nvPr>
            <p:ph type="body" idx="1"/>
          </p:nvPr>
        </p:nvSpPr>
        <p:spPr/>
        <p:txBody>
          <a:bodyPr/>
          <a:lstStyle/>
          <a:p>
            <a:r>
              <a:rPr lang="en-US" altLang="en-US" smtClean="0"/>
              <a:t>Assertion should not be used to replace exception handling. Exception handling deals with unusual circumstances during program execution. Assertions are to assure the correctness of the program. Exception handling addresses robustness and assertion addresses correctness. Like exception handling, assertions are not used for normal tests, but for internal consistency and validity checks. Assertions are checked at runtime and can be turned on or off at startup time.</a:t>
            </a:r>
            <a:endParaRPr lang="en-US" altLang="en-US"/>
          </a:p>
        </p:txBody>
      </p:sp>
      <p:sp>
        <p:nvSpPr>
          <p:cNvPr id="51202"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9D801F22-3076-43D1-8F7B-140B5F3E7107}" type="slidenum">
              <a:rPr lang="en-US" altLang="en-US" smtClean="0"/>
              <a:pPr/>
              <a:t>48</a:t>
            </a:fld>
            <a:endParaRPr lang="en-US" altLang="en-US"/>
          </a:p>
        </p:txBody>
      </p:sp>
      <p:sp>
        <p:nvSpPr>
          <p:cNvPr id="51205" name="Rectangle 4"/>
          <p:cNvSpPr>
            <a:spLocks noChangeArrowheads="1"/>
          </p:cNvSpPr>
          <p:nvPr/>
        </p:nvSpPr>
        <p:spPr bwMode="auto">
          <a:xfrm>
            <a:off x="1674812"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extLst>
      <p:ext uri="{BB962C8B-B14F-4D97-AF65-F5344CB8AC3E}">
        <p14:creationId xmlns:p14="http://schemas.microsoft.com/office/powerpoint/2010/main" val="1226011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r>
              <a:rPr lang="en-US" altLang="en-US" smtClean="0"/>
              <a:t>Using Exception Handling or Assertions, cont.</a:t>
            </a:r>
          </a:p>
        </p:txBody>
      </p:sp>
      <p:sp>
        <p:nvSpPr>
          <p:cNvPr id="52228" name="Rectangle 3"/>
          <p:cNvSpPr>
            <a:spLocks noGrp="1" noChangeArrowheads="1"/>
          </p:cNvSpPr>
          <p:nvPr>
            <p:ph type="body" idx="1"/>
          </p:nvPr>
        </p:nvSpPr>
        <p:spPr/>
        <p:txBody>
          <a:bodyPr/>
          <a:lstStyle/>
          <a:p>
            <a:r>
              <a:rPr lang="en-US" altLang="en-US" smtClean="0"/>
              <a:t>Do not use assertions for argument checking in public methods. Valid arguments that may be passed to a public method are considered to be part of the method’s contract. The contract must always be obeyed whether assertions are enabled or disabled. For example, the following code in the Circle class should be rewritten using exception handling.</a:t>
            </a:r>
            <a:endParaRPr lang="en-US" altLang="en-US"/>
          </a:p>
        </p:txBody>
      </p:sp>
      <p:sp>
        <p:nvSpPr>
          <p:cNvPr id="52226"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6359B32A-87B5-4D35-91C2-6C48411A8B2E}" type="slidenum">
              <a:rPr lang="en-US" altLang="en-US" smtClean="0"/>
              <a:pPr/>
              <a:t>49</a:t>
            </a:fld>
            <a:endParaRPr lang="en-US" altLang="en-US"/>
          </a:p>
        </p:txBody>
      </p:sp>
      <p:sp>
        <p:nvSpPr>
          <p:cNvPr id="52229" name="Rectangle 4"/>
          <p:cNvSpPr>
            <a:spLocks noChangeArrowheads="1"/>
          </p:cNvSpPr>
          <p:nvPr/>
        </p:nvSpPr>
        <p:spPr bwMode="auto">
          <a:xfrm>
            <a:off x="1979612" y="5029200"/>
            <a:ext cx="8382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public void setRadius(double newRadius) {</a:t>
            </a:r>
          </a:p>
          <a:p>
            <a:pPr>
              <a:lnSpc>
                <a:spcPct val="90000"/>
              </a:lnSpc>
              <a:spcBef>
                <a:spcPct val="0"/>
              </a:spcBef>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  assert newRadius &gt;= 0;</a:t>
            </a:r>
          </a:p>
          <a:p>
            <a:pPr>
              <a:lnSpc>
                <a:spcPct val="90000"/>
              </a:lnSpc>
              <a:spcBef>
                <a:spcPct val="0"/>
              </a:spcBef>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  radius =  newRadius;</a:t>
            </a:r>
          </a:p>
          <a:p>
            <a:pPr>
              <a:lnSpc>
                <a:spcPct val="90000"/>
              </a:lnSpc>
              <a:spcBef>
                <a:spcPct val="0"/>
              </a:spcBef>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a:t>
            </a:r>
          </a:p>
        </p:txBody>
      </p:sp>
      <p:sp>
        <p:nvSpPr>
          <p:cNvPr id="52230" name="Rectangle 5"/>
          <p:cNvSpPr>
            <a:spLocks noChangeArrowheads="1"/>
          </p:cNvSpPr>
          <p:nvPr/>
        </p:nvSpPr>
        <p:spPr bwMode="auto">
          <a:xfrm>
            <a:off x="0" y="116632"/>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dirty="0"/>
              <a:t>Companion Website</a:t>
            </a:r>
          </a:p>
        </p:txBody>
      </p:sp>
    </p:spTree>
    <p:extLst>
      <p:ext uri="{BB962C8B-B14F-4D97-AF65-F5344CB8AC3E}">
        <p14:creationId xmlns:p14="http://schemas.microsoft.com/office/powerpoint/2010/main" val="2424385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DA4F8F9-A6E0-4C60-82CD-813BE8F1228A}" type="slidenum">
              <a:rPr lang="en-US" altLang="en-US" sz="1400"/>
              <a:pPr>
                <a:spcBef>
                  <a:spcPct val="0"/>
                </a:spcBef>
                <a:buClrTx/>
                <a:buSzTx/>
                <a:buFontTx/>
                <a:buNone/>
              </a:pPr>
              <a:t>5</a:t>
            </a:fld>
            <a:endParaRPr lang="en-US" altLang="en-US" sz="1400"/>
          </a:p>
        </p:txBody>
      </p:sp>
      <p:sp>
        <p:nvSpPr>
          <p:cNvPr id="7171" name="Rectangle 2"/>
          <p:cNvSpPr>
            <a:spLocks noGrp="1" noChangeArrowheads="1"/>
          </p:cNvSpPr>
          <p:nvPr>
            <p:ph type="title"/>
          </p:nvPr>
        </p:nvSpPr>
        <p:spPr>
          <a:xfrm>
            <a:off x="1827212" y="381000"/>
            <a:ext cx="8534400" cy="609600"/>
          </a:xfrm>
          <a:noFill/>
        </p:spPr>
        <p:txBody>
          <a:bodyPr>
            <a:normAutofit fontScale="90000"/>
          </a:bodyPr>
          <a:lstStyle/>
          <a:p>
            <a:r>
              <a:rPr lang="en-US" altLang="en-US" smtClean="0"/>
              <a:t>Exception Advantages</a:t>
            </a:r>
          </a:p>
        </p:txBody>
      </p:sp>
      <p:sp>
        <p:nvSpPr>
          <p:cNvPr id="7172" name="Text Box 9"/>
          <p:cNvSpPr txBox="1">
            <a:spLocks noChangeArrowheads="1"/>
          </p:cNvSpPr>
          <p:nvPr/>
        </p:nvSpPr>
        <p:spPr bwMode="auto">
          <a:xfrm>
            <a:off x="1827212" y="28194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Now you see the </a:t>
            </a:r>
            <a:r>
              <a:rPr lang="en-US" altLang="en-US" sz="2800" i="1"/>
              <a:t>advantages</a:t>
            </a:r>
            <a:r>
              <a:rPr lang="en-US" altLang="en-US" sz="2800"/>
              <a:t> of using exception handling. It enables a method to throw an exception to its caller. Without this capability, a method must handle the exception or terminate the program.</a:t>
            </a:r>
          </a:p>
        </p:txBody>
      </p:sp>
      <p:sp>
        <p:nvSpPr>
          <p:cNvPr id="307210" name="AutoShape 10">
            <a:hlinkClick r:id="" action="ppaction://noaction" highlightClick="1"/>
          </p:cNvPr>
          <p:cNvSpPr>
            <a:spLocks noChangeArrowheads="1"/>
          </p:cNvSpPr>
          <p:nvPr/>
        </p:nvSpPr>
        <p:spPr bwMode="auto">
          <a:xfrm>
            <a:off x="2132012" y="16764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QuotientWithException</a:t>
            </a:r>
            <a:endParaRPr lang="en-US">
              <a:solidFill>
                <a:schemeClr val="accent1"/>
              </a:solidFill>
            </a:endParaRPr>
          </a:p>
        </p:txBody>
      </p:sp>
      <p:sp>
        <p:nvSpPr>
          <p:cNvPr id="7174" name="AutoShape 11">
            <a:hlinkClick r:id="rId4" action="ppaction://program" highlightClick="1"/>
          </p:cNvPr>
          <p:cNvSpPr>
            <a:spLocks noChangeArrowheads="1"/>
          </p:cNvSpPr>
          <p:nvPr/>
        </p:nvSpPr>
        <p:spPr bwMode="auto">
          <a:xfrm>
            <a:off x="6170612" y="16764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7175" name="AutoShape 12">
            <a:hlinkClick r:id="rId5" highlightClick="1"/>
          </p:cNvPr>
          <p:cNvSpPr>
            <a:spLocks noChangeArrowheads="1"/>
          </p:cNvSpPr>
          <p:nvPr/>
        </p:nvSpPr>
        <p:spPr bwMode="auto">
          <a:xfrm>
            <a:off x="1598613" y="16764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552523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US" altLang="en-US" smtClean="0"/>
              <a:t>Using Exception Handling or Assertions, cont.</a:t>
            </a:r>
          </a:p>
        </p:txBody>
      </p:sp>
      <p:sp>
        <p:nvSpPr>
          <p:cNvPr id="53252" name="Rectangle 3"/>
          <p:cNvSpPr>
            <a:spLocks noGrp="1" noChangeArrowheads="1"/>
          </p:cNvSpPr>
          <p:nvPr>
            <p:ph type="body" idx="1"/>
          </p:nvPr>
        </p:nvSpPr>
        <p:spPr/>
        <p:txBody>
          <a:bodyPr/>
          <a:lstStyle/>
          <a:p>
            <a:r>
              <a:rPr lang="en-US" altLang="en-US" smtClean="0"/>
              <a:t>Use assertions to reaffirm assumptions. This gives you more confidence to assure correctness of the program. A common use of assertions is to replace assumptions with assertions in the code. </a:t>
            </a:r>
            <a:endParaRPr lang="en-US" altLang="en-US"/>
          </a:p>
        </p:txBody>
      </p:sp>
      <p:sp>
        <p:nvSpPr>
          <p:cNvPr id="53250"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7D70C57F-348F-4E73-B51D-23A1B8B59BD9}" type="slidenum">
              <a:rPr lang="en-US" altLang="en-US" smtClean="0"/>
              <a:pPr/>
              <a:t>50</a:t>
            </a:fld>
            <a:endParaRPr lang="en-US" altLang="en-US"/>
          </a:p>
        </p:txBody>
      </p:sp>
      <p:sp>
        <p:nvSpPr>
          <p:cNvPr id="53253" name="Rectangle 4"/>
          <p:cNvSpPr>
            <a:spLocks noChangeArrowheads="1"/>
          </p:cNvSpPr>
          <p:nvPr/>
        </p:nvSpPr>
        <p:spPr bwMode="auto">
          <a:xfrm>
            <a:off x="0" y="274638"/>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extLst>
      <p:ext uri="{BB962C8B-B14F-4D97-AF65-F5344CB8AC3E}">
        <p14:creationId xmlns:p14="http://schemas.microsoft.com/office/powerpoint/2010/main" val="4153281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mtClean="0"/>
              <a:t>Using Exception Handling or Assertions, cont.</a:t>
            </a:r>
          </a:p>
        </p:txBody>
      </p:sp>
      <p:sp>
        <p:nvSpPr>
          <p:cNvPr id="54276" name="Rectangle 3"/>
          <p:cNvSpPr>
            <a:spLocks noGrp="1" noChangeArrowheads="1"/>
          </p:cNvSpPr>
          <p:nvPr>
            <p:ph type="body" idx="1"/>
          </p:nvPr>
        </p:nvSpPr>
        <p:spPr/>
        <p:txBody>
          <a:bodyPr/>
          <a:lstStyle/>
          <a:p>
            <a:r>
              <a:rPr lang="en-US" altLang="en-US" smtClean="0"/>
              <a:t>Another good use of assertions is place assertions in a switch statement without a default case. For example,</a:t>
            </a:r>
          </a:p>
          <a:p>
            <a:endParaRPr lang="en-US" altLang="en-US"/>
          </a:p>
        </p:txBody>
      </p:sp>
      <p:sp>
        <p:nvSpPr>
          <p:cNvPr id="54274"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413F7A7E-831E-41BA-BD0F-A0C1356FAB4F}" type="slidenum">
              <a:rPr lang="en-US" altLang="en-US" smtClean="0"/>
              <a:pPr/>
              <a:t>51</a:t>
            </a:fld>
            <a:endParaRPr lang="en-US" altLang="en-US"/>
          </a:p>
        </p:txBody>
      </p:sp>
      <p:sp>
        <p:nvSpPr>
          <p:cNvPr id="54277" name="Rectangle 4"/>
          <p:cNvSpPr>
            <a:spLocks noChangeArrowheads="1"/>
          </p:cNvSpPr>
          <p:nvPr/>
        </p:nvSpPr>
        <p:spPr bwMode="auto">
          <a:xfrm>
            <a:off x="1979612" y="3048000"/>
            <a:ext cx="8305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000" b="1">
                <a:latin typeface="Courier New" panose="02070309020205020404" pitchFamily="49" charset="0"/>
                <a:cs typeface="Times New Roman" panose="02020603050405020304" pitchFamily="18" charset="0"/>
              </a:rPr>
              <a:t>switch (month) {</a:t>
            </a:r>
          </a:p>
          <a:p>
            <a:pPr>
              <a:spcBef>
                <a:spcPct val="0"/>
              </a:spcBef>
              <a:buFont typeface="Monotype Sorts" pitchFamily="2" charset="2"/>
              <a:buNone/>
            </a:pPr>
            <a:r>
              <a:rPr lang="en-US" altLang="en-US" sz="2000" b="1">
                <a:latin typeface="Courier New" panose="02070309020205020404" pitchFamily="49" charset="0"/>
                <a:cs typeface="Times New Roman" panose="02020603050405020304" pitchFamily="18" charset="0"/>
              </a:rPr>
              <a:t>  case 1: ... ; break;</a:t>
            </a:r>
          </a:p>
          <a:p>
            <a:pPr>
              <a:spcBef>
                <a:spcPct val="0"/>
              </a:spcBef>
              <a:buFont typeface="Monotype Sorts" pitchFamily="2" charset="2"/>
              <a:buNone/>
            </a:pPr>
            <a:r>
              <a:rPr lang="en-US" altLang="en-US" sz="2000" b="1">
                <a:latin typeface="Courier New" panose="02070309020205020404" pitchFamily="49" charset="0"/>
                <a:cs typeface="Times New Roman" panose="02020603050405020304" pitchFamily="18" charset="0"/>
              </a:rPr>
              <a:t>  case 2: ... ; break;</a:t>
            </a:r>
          </a:p>
          <a:p>
            <a:pPr>
              <a:spcBef>
                <a:spcPct val="0"/>
              </a:spcBef>
              <a:buFont typeface="Monotype Sorts" pitchFamily="2" charset="2"/>
              <a:buNone/>
            </a:pPr>
            <a:r>
              <a:rPr lang="en-US" altLang="en-US" sz="2000" b="1">
                <a:latin typeface="Courier New" panose="02070309020205020404" pitchFamily="49" charset="0"/>
                <a:cs typeface="Times New Roman" panose="02020603050405020304" pitchFamily="18" charset="0"/>
              </a:rPr>
              <a:t>  ...</a:t>
            </a:r>
          </a:p>
          <a:p>
            <a:pPr>
              <a:spcBef>
                <a:spcPct val="0"/>
              </a:spcBef>
              <a:buFont typeface="Monotype Sorts" pitchFamily="2" charset="2"/>
              <a:buNone/>
            </a:pPr>
            <a:r>
              <a:rPr lang="en-US" altLang="en-US" sz="2000" b="1">
                <a:latin typeface="Courier New" panose="02070309020205020404" pitchFamily="49" charset="0"/>
                <a:cs typeface="Times New Roman" panose="02020603050405020304" pitchFamily="18" charset="0"/>
              </a:rPr>
              <a:t>  case 12: ... ; break;</a:t>
            </a:r>
          </a:p>
          <a:p>
            <a:pPr>
              <a:spcBef>
                <a:spcPct val="0"/>
              </a:spcBef>
              <a:buFont typeface="Monotype Sorts" pitchFamily="2" charset="2"/>
              <a:buNone/>
            </a:pPr>
            <a:r>
              <a:rPr lang="en-US" altLang="en-US" sz="2000" b="1">
                <a:latin typeface="Courier New" panose="02070309020205020404" pitchFamily="49" charset="0"/>
                <a:cs typeface="Times New Roman" panose="02020603050405020304" pitchFamily="18" charset="0"/>
              </a:rPr>
              <a:t>  default: assert false : "Invalid month: " + month</a:t>
            </a:r>
          </a:p>
          <a:p>
            <a:pPr>
              <a:spcBef>
                <a:spcPct val="0"/>
              </a:spcBef>
              <a:buFont typeface="Monotype Sorts" pitchFamily="2" charset="2"/>
              <a:buNone/>
            </a:pPr>
            <a:r>
              <a:rPr lang="en-US" altLang="en-US" sz="2000" b="1">
                <a:latin typeface="Courier New" panose="02070309020205020404" pitchFamily="49" charset="0"/>
                <a:cs typeface="Times New Roman" panose="02020603050405020304" pitchFamily="18" charset="0"/>
              </a:rPr>
              <a:t>} </a:t>
            </a:r>
          </a:p>
        </p:txBody>
      </p:sp>
      <p:sp>
        <p:nvSpPr>
          <p:cNvPr id="54278" name="Rectangle 5"/>
          <p:cNvSpPr>
            <a:spLocks noChangeArrowheads="1"/>
          </p:cNvSpPr>
          <p:nvPr/>
        </p:nvSpPr>
        <p:spPr bwMode="auto">
          <a:xfrm>
            <a:off x="0" y="287338"/>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extLst>
      <p:ext uri="{BB962C8B-B14F-4D97-AF65-F5344CB8AC3E}">
        <p14:creationId xmlns:p14="http://schemas.microsoft.com/office/powerpoint/2010/main" val="1722014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en-US" altLang="en-US" smtClean="0"/>
              <a:t>The File Class</a:t>
            </a:r>
          </a:p>
        </p:txBody>
      </p:sp>
      <p:sp>
        <p:nvSpPr>
          <p:cNvPr id="55300" name="Rectangle 3"/>
          <p:cNvSpPr>
            <a:spLocks noGrp="1" noChangeArrowheads="1"/>
          </p:cNvSpPr>
          <p:nvPr>
            <p:ph type="body" idx="1"/>
          </p:nvPr>
        </p:nvSpPr>
        <p:spPr/>
        <p:txBody>
          <a:bodyPr/>
          <a:lstStyle/>
          <a:p>
            <a:r>
              <a:rPr lang="en-US" altLang="en-US" smtClean="0"/>
              <a:t>The File class is intended to provide an abstraction that deals with most of the machine-dependent complexities of files and path names in a machine-independent fashion. The filename is a string. The File class is a wrapper class for the file name and its directory path. </a:t>
            </a:r>
            <a:endParaRPr lang="en-US" altLang="en-US"/>
          </a:p>
        </p:txBody>
      </p:sp>
      <p:sp>
        <p:nvSpPr>
          <p:cNvPr id="55298"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290D2B39-766C-4620-BEA1-ED8F8FD29F3C}" type="slidenum">
              <a:rPr lang="en-US" altLang="en-US" smtClean="0"/>
              <a:pPr/>
              <a:t>52</a:t>
            </a:fld>
            <a:endParaRPr lang="en-US" altLang="en-US"/>
          </a:p>
        </p:txBody>
      </p:sp>
    </p:spTree>
    <p:extLst>
      <p:ext uri="{BB962C8B-B14F-4D97-AF65-F5344CB8AC3E}">
        <p14:creationId xmlns:p14="http://schemas.microsoft.com/office/powerpoint/2010/main" val="895807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9C8AFD-FFE2-4507-9849-59693C19FAB9}" type="slidenum">
              <a:rPr lang="en-US" altLang="en-US" sz="1400"/>
              <a:pPr>
                <a:spcBef>
                  <a:spcPct val="0"/>
                </a:spcBef>
                <a:buClrTx/>
                <a:buSzTx/>
                <a:buFontTx/>
                <a:buNone/>
              </a:pPr>
              <a:t>53</a:t>
            </a:fld>
            <a:endParaRPr lang="en-US" altLang="en-US" sz="1400"/>
          </a:p>
        </p:txBody>
      </p:sp>
      <p:sp>
        <p:nvSpPr>
          <p:cNvPr id="56323" name="Rectangle 2"/>
          <p:cNvSpPr>
            <a:spLocks noChangeArrowheads="1"/>
          </p:cNvSpPr>
          <p:nvPr/>
        </p:nvSpPr>
        <p:spPr bwMode="auto">
          <a:xfrm>
            <a:off x="3665537" y="9667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4" name="Rectangle 4"/>
          <p:cNvSpPr>
            <a:spLocks noGrp="1" noChangeArrowheads="1"/>
          </p:cNvSpPr>
          <p:nvPr>
            <p:ph type="title"/>
          </p:nvPr>
        </p:nvSpPr>
        <p:spPr>
          <a:xfrm>
            <a:off x="1827212" y="82550"/>
            <a:ext cx="7924800" cy="381000"/>
          </a:xfrm>
          <a:noFill/>
        </p:spPr>
        <p:txBody>
          <a:bodyPr/>
          <a:lstStyle/>
          <a:p>
            <a:pPr algn="l"/>
            <a:r>
              <a:rPr lang="en-US" altLang="en-US" sz="2000"/>
              <a:t>Obtaining file properties and manipulating file</a:t>
            </a:r>
            <a:endParaRPr lang="en-US" altLang="en-US" sz="2000" b="1"/>
          </a:p>
        </p:txBody>
      </p:sp>
      <p:sp>
        <p:nvSpPr>
          <p:cNvPr id="56325" name="Rectangle 6"/>
          <p:cNvSpPr>
            <a:spLocks noChangeArrowheads="1"/>
          </p:cNvSpPr>
          <p:nvPr/>
        </p:nvSpPr>
        <p:spPr bwMode="auto">
          <a:xfrm>
            <a:off x="1522413" y="-22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632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812" y="381001"/>
            <a:ext cx="7329488" cy="606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670416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5CE159E-F288-4298-974F-3457426E14AB}" type="slidenum">
              <a:rPr lang="en-US" altLang="en-US" sz="1400" smtClean="0"/>
              <a:pPr>
                <a:spcBef>
                  <a:spcPct val="0"/>
                </a:spcBef>
                <a:buClrTx/>
                <a:buSzTx/>
                <a:buFontTx/>
                <a:buNone/>
              </a:pPr>
              <a:t>54</a:t>
            </a:fld>
            <a:endParaRPr lang="en-US" altLang="en-US" sz="1400"/>
          </a:p>
        </p:txBody>
      </p:sp>
      <p:sp>
        <p:nvSpPr>
          <p:cNvPr id="57347" name="Rectangle 2"/>
          <p:cNvSpPr>
            <a:spLocks noGrp="1" noChangeArrowheads="1"/>
          </p:cNvSpPr>
          <p:nvPr>
            <p:ph type="title"/>
          </p:nvPr>
        </p:nvSpPr>
        <p:spPr>
          <a:xfrm>
            <a:off x="1979612" y="228600"/>
            <a:ext cx="8001000" cy="609600"/>
          </a:xfrm>
        </p:spPr>
        <p:txBody>
          <a:bodyPr>
            <a:normAutofit fontScale="90000"/>
          </a:bodyPr>
          <a:lstStyle/>
          <a:p>
            <a:r>
              <a:rPr lang="en-US" altLang="en-US" smtClean="0"/>
              <a:t>Problem: Explore File Properties</a:t>
            </a:r>
          </a:p>
        </p:txBody>
      </p:sp>
      <p:sp>
        <p:nvSpPr>
          <p:cNvPr id="318467" name="AutoShape 3">
            <a:hlinkClick r:id="" action="ppaction://noaction" highlightClick="1"/>
          </p:cNvPr>
          <p:cNvSpPr>
            <a:spLocks noChangeArrowheads="1"/>
          </p:cNvSpPr>
          <p:nvPr/>
        </p:nvSpPr>
        <p:spPr bwMode="auto">
          <a:xfrm>
            <a:off x="6892925" y="58674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TestFileClass</a:t>
            </a:r>
            <a:endParaRPr lang="en-US">
              <a:solidFill>
                <a:schemeClr val="accent1"/>
              </a:solidFill>
            </a:endParaRPr>
          </a:p>
        </p:txBody>
      </p:sp>
      <p:sp>
        <p:nvSpPr>
          <p:cNvPr id="57349" name="AutoShape 4">
            <a:hlinkClick r:id="rId4" action="ppaction://program" highlightClick="1"/>
          </p:cNvPr>
          <p:cNvSpPr>
            <a:spLocks noChangeArrowheads="1"/>
          </p:cNvSpPr>
          <p:nvPr/>
        </p:nvSpPr>
        <p:spPr bwMode="auto">
          <a:xfrm>
            <a:off x="9178925" y="58674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57350" name="Rectangle 5"/>
          <p:cNvSpPr>
            <a:spLocks noChangeArrowheads="1"/>
          </p:cNvSpPr>
          <p:nvPr/>
        </p:nvSpPr>
        <p:spPr bwMode="auto">
          <a:xfrm>
            <a:off x="1903412" y="1066800"/>
            <a:ext cx="8458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800">
                <a:cs typeface="Times New Roman" panose="02020603050405020304" pitchFamily="18" charset="0"/>
              </a:rPr>
              <a:t>Objective: Write a program that demonstrates how to create files in a platform-independent way and use the methods in the File class to obtain their properties. The following figures show a sample run of the program on Windows and on Unix.</a:t>
            </a:r>
          </a:p>
        </p:txBody>
      </p:sp>
      <p:sp>
        <p:nvSpPr>
          <p:cNvPr id="57351" name="Rectangle 6"/>
          <p:cNvSpPr>
            <a:spLocks noChangeArrowheads="1"/>
          </p:cNvSpPr>
          <p:nvPr/>
        </p:nvSpPr>
        <p:spPr bwMode="auto">
          <a:xfrm>
            <a:off x="3741737" y="19335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7352" name="Object 7"/>
          <p:cNvGraphicFramePr>
            <a:graphicFrameLocks noChangeAspect="1"/>
          </p:cNvGraphicFramePr>
          <p:nvPr/>
        </p:nvGraphicFramePr>
        <p:xfrm>
          <a:off x="2036762" y="3200400"/>
          <a:ext cx="4038600" cy="2566988"/>
        </p:xfrm>
        <a:graphic>
          <a:graphicData uri="http://schemas.openxmlformats.org/presentationml/2006/ole">
            <mc:AlternateContent xmlns:mc="http://schemas.openxmlformats.org/markup-compatibility/2006">
              <mc:Choice xmlns:v="urn:schemas-microsoft-com:vml" Requires="v">
                <p:oleObj spid="_x0000_s191496" r:id="rId5" imgW="4709568" imgH="2994920" progId="Paint.Picture">
                  <p:embed/>
                </p:oleObj>
              </mc:Choice>
              <mc:Fallback>
                <p:oleObj r:id="rId5" imgW="4709568" imgH="2994920" progId="Paint.Picture">
                  <p:embed/>
                  <p:pic>
                    <p:nvPicPr>
                      <p:cNvPr id="57352"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6762" y="3200400"/>
                        <a:ext cx="4038600"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3" name="Rectangle 8"/>
          <p:cNvSpPr>
            <a:spLocks noChangeArrowheads="1"/>
          </p:cNvSpPr>
          <p:nvPr/>
        </p:nvSpPr>
        <p:spPr bwMode="auto">
          <a:xfrm>
            <a:off x="3741737" y="18573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7354" name="Object 9"/>
          <p:cNvGraphicFramePr>
            <a:graphicFrameLocks noChangeAspect="1"/>
          </p:cNvGraphicFramePr>
          <p:nvPr/>
        </p:nvGraphicFramePr>
        <p:xfrm>
          <a:off x="6323012" y="3200401"/>
          <a:ext cx="3867150" cy="2582863"/>
        </p:xfrm>
        <a:graphic>
          <a:graphicData uri="http://schemas.openxmlformats.org/presentationml/2006/ole">
            <mc:AlternateContent xmlns:mc="http://schemas.openxmlformats.org/markup-compatibility/2006">
              <mc:Choice xmlns:v="urn:schemas-microsoft-com:vml" Requires="v">
                <p:oleObj spid="_x0000_s191497" r:id="rId7" imgW="4709568" imgH="3147333" progId="Paint.Picture">
                  <p:embed/>
                </p:oleObj>
              </mc:Choice>
              <mc:Fallback>
                <p:oleObj r:id="rId7" imgW="4709568" imgH="3147333" progId="Paint.Picture">
                  <p:embed/>
                  <p:pic>
                    <p:nvPicPr>
                      <p:cNvPr id="57354"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3012" y="3200401"/>
                        <a:ext cx="3867150"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5" name="AutoShape 10">
            <a:hlinkClick r:id="rId9" highlightClick="1"/>
          </p:cNvPr>
          <p:cNvSpPr>
            <a:spLocks noChangeArrowheads="1"/>
          </p:cNvSpPr>
          <p:nvPr/>
        </p:nvSpPr>
        <p:spPr bwMode="auto">
          <a:xfrm>
            <a:off x="6283325" y="586740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944227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altLang="en-US" smtClean="0"/>
              <a:t>Text I/O</a:t>
            </a:r>
          </a:p>
        </p:txBody>
      </p:sp>
      <p:sp>
        <p:nvSpPr>
          <p:cNvPr id="58372" name="Rectangle 3"/>
          <p:cNvSpPr>
            <a:spLocks noGrp="1" noChangeArrowheads="1"/>
          </p:cNvSpPr>
          <p:nvPr>
            <p:ph type="body" idx="1"/>
          </p:nvPr>
        </p:nvSpPr>
        <p:spPr/>
        <p:txBody>
          <a:bodyPr/>
          <a:lstStyle/>
          <a:p>
            <a:r>
              <a:rPr lang="en-US" altLang="en-US" smtClean="0"/>
              <a:t>A File object encapsulates the properties of a file or a path, but does not contain the methods for reading/writing data from/to a file. In order to perform I/O, you need to create objects using appropriate Java I/O classes. The objects contain the methods for reading/writing data from/to a file. This section introduces how to read/write strings and numeric values from/to a text file using the Scanner and PrintWriter classes.</a:t>
            </a:r>
            <a:endParaRPr lang="en-US" altLang="en-US"/>
          </a:p>
        </p:txBody>
      </p:sp>
      <p:sp>
        <p:nvSpPr>
          <p:cNvPr id="58370"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EFCD0CA9-CDF0-4889-94D5-A464D6C7FF06}" type="slidenum">
              <a:rPr lang="en-US" altLang="en-US" smtClean="0"/>
              <a:pPr/>
              <a:t>55</a:t>
            </a:fld>
            <a:endParaRPr lang="en-US" altLang="en-US"/>
          </a:p>
        </p:txBody>
      </p:sp>
    </p:spTree>
    <p:extLst>
      <p:ext uri="{BB962C8B-B14F-4D97-AF65-F5344CB8AC3E}">
        <p14:creationId xmlns:p14="http://schemas.microsoft.com/office/powerpoint/2010/main" val="2339591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B7C1D74-74BF-46FE-ADBC-EEDDF89EC36B}" type="slidenum">
              <a:rPr lang="en-US" altLang="en-US" sz="1400"/>
              <a:pPr>
                <a:spcBef>
                  <a:spcPct val="0"/>
                </a:spcBef>
                <a:buClrTx/>
                <a:buSzTx/>
                <a:buFontTx/>
                <a:buNone/>
              </a:pPr>
              <a:t>56</a:t>
            </a:fld>
            <a:endParaRPr lang="en-US" altLang="en-US" sz="1400"/>
          </a:p>
        </p:txBody>
      </p:sp>
      <p:sp>
        <p:nvSpPr>
          <p:cNvPr id="59395" name="Rectangle 2"/>
          <p:cNvSpPr>
            <a:spLocks noGrp="1" noChangeArrowheads="1"/>
          </p:cNvSpPr>
          <p:nvPr>
            <p:ph type="title"/>
          </p:nvPr>
        </p:nvSpPr>
        <p:spPr>
          <a:xfrm>
            <a:off x="2208212" y="152400"/>
            <a:ext cx="7772400" cy="685800"/>
          </a:xfrm>
        </p:spPr>
        <p:txBody>
          <a:bodyPr>
            <a:normAutofit fontScale="90000"/>
          </a:bodyPr>
          <a:lstStyle/>
          <a:p>
            <a:r>
              <a:rPr lang="en-US" altLang="en-US"/>
              <a:t>Writing Data Using </a:t>
            </a:r>
            <a:r>
              <a:rPr lang="en-US" altLang="en-US" u="sng"/>
              <a:t>PrintWriter</a:t>
            </a:r>
            <a:r>
              <a:rPr lang="en-US" altLang="en-US"/>
              <a:t> </a:t>
            </a:r>
          </a:p>
        </p:txBody>
      </p:sp>
      <p:sp>
        <p:nvSpPr>
          <p:cNvPr id="320515" name="AutoShape 3">
            <a:hlinkClick r:id="" action="ppaction://noaction" highlightClick="1"/>
          </p:cNvPr>
          <p:cNvSpPr>
            <a:spLocks noChangeArrowheads="1"/>
          </p:cNvSpPr>
          <p:nvPr/>
        </p:nvSpPr>
        <p:spPr bwMode="auto">
          <a:xfrm>
            <a:off x="6704012" y="58674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WriteData</a:t>
            </a:r>
            <a:endParaRPr lang="en-US">
              <a:solidFill>
                <a:schemeClr val="accent1"/>
              </a:solidFill>
            </a:endParaRPr>
          </a:p>
        </p:txBody>
      </p:sp>
      <p:sp>
        <p:nvSpPr>
          <p:cNvPr id="59397" name="AutoShape 4">
            <a:hlinkClick r:id="rId4" action="ppaction://program" highlightClick="1"/>
          </p:cNvPr>
          <p:cNvSpPr>
            <a:spLocks noChangeArrowheads="1"/>
          </p:cNvSpPr>
          <p:nvPr/>
        </p:nvSpPr>
        <p:spPr bwMode="auto">
          <a:xfrm>
            <a:off x="8913812" y="58674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59398" name="Rectangle 5"/>
          <p:cNvSpPr>
            <a:spLocks noChangeArrowheads="1"/>
          </p:cNvSpPr>
          <p:nvPr/>
        </p:nvSpPr>
        <p:spPr bwMode="auto">
          <a:xfrm>
            <a:off x="6002047" y="1871119"/>
            <a:ext cx="184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graphicFrame>
        <p:nvGraphicFramePr>
          <p:cNvPr id="59399" name="Object 6"/>
          <p:cNvGraphicFramePr>
            <a:graphicFrameLocks noChangeAspect="1"/>
          </p:cNvGraphicFramePr>
          <p:nvPr/>
        </p:nvGraphicFramePr>
        <p:xfrm>
          <a:off x="1827212" y="838201"/>
          <a:ext cx="8534400" cy="4968875"/>
        </p:xfrm>
        <a:graphic>
          <a:graphicData uri="http://schemas.openxmlformats.org/presentationml/2006/ole">
            <mc:AlternateContent xmlns:mc="http://schemas.openxmlformats.org/markup-compatibility/2006">
              <mc:Choice xmlns:v="urn:schemas-microsoft-com:vml" Requires="v">
                <p:oleObj spid="_x0000_s192517" name="Picture" r:id="rId5" imgW="4035552" imgH="2346960" progId="Word.Picture.8">
                  <p:embed/>
                </p:oleObj>
              </mc:Choice>
              <mc:Fallback>
                <p:oleObj name="Picture" r:id="rId5" imgW="4035552" imgH="2346960" progId="Word.Picture.8">
                  <p:embed/>
                  <p:pic>
                    <p:nvPicPr>
                      <p:cNvPr id="59399"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7212" y="838201"/>
                        <a:ext cx="85344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0" name="AutoShape 7">
            <a:hlinkClick r:id="rId7" highlightClick="1"/>
          </p:cNvPr>
          <p:cNvSpPr>
            <a:spLocks noChangeArrowheads="1"/>
          </p:cNvSpPr>
          <p:nvPr/>
        </p:nvSpPr>
        <p:spPr bwMode="auto">
          <a:xfrm>
            <a:off x="6170613" y="58674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41091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BAC05FC-F4E5-4F23-8E73-31E173ACCCDE}" type="slidenum">
              <a:rPr lang="en-US" altLang="en-US" sz="1400" smtClean="0"/>
              <a:pPr>
                <a:spcBef>
                  <a:spcPct val="0"/>
                </a:spcBef>
                <a:buClrTx/>
                <a:buSzTx/>
                <a:buFontTx/>
                <a:buNone/>
              </a:pPr>
              <a:t>57</a:t>
            </a:fld>
            <a:endParaRPr lang="en-US" altLang="en-US" sz="1400"/>
          </a:p>
        </p:txBody>
      </p:sp>
      <p:sp>
        <p:nvSpPr>
          <p:cNvPr id="60419" name="Rectangle 2"/>
          <p:cNvSpPr>
            <a:spLocks noGrp="1" noChangeArrowheads="1"/>
          </p:cNvSpPr>
          <p:nvPr>
            <p:ph type="title"/>
          </p:nvPr>
        </p:nvSpPr>
        <p:spPr>
          <a:xfrm>
            <a:off x="2208212" y="152400"/>
            <a:ext cx="7772400" cy="819150"/>
          </a:xfrm>
        </p:spPr>
        <p:txBody>
          <a:bodyPr/>
          <a:lstStyle/>
          <a:p>
            <a:r>
              <a:rPr lang="en-US" altLang="en-US" smtClean="0"/>
              <a:t>Try-with-resources</a:t>
            </a:r>
          </a:p>
        </p:txBody>
      </p:sp>
      <p:sp>
        <p:nvSpPr>
          <p:cNvPr id="60420" name="Rectangle 3"/>
          <p:cNvSpPr>
            <a:spLocks noGrp="1" noChangeArrowheads="1"/>
          </p:cNvSpPr>
          <p:nvPr>
            <p:ph type="body" idx="1"/>
          </p:nvPr>
        </p:nvSpPr>
        <p:spPr>
          <a:xfrm>
            <a:off x="1751012" y="1219200"/>
            <a:ext cx="8686800" cy="3581400"/>
          </a:xfrm>
        </p:spPr>
        <p:txBody>
          <a:bodyPr/>
          <a:lstStyle/>
          <a:p>
            <a:pPr marL="0" indent="0">
              <a:buNone/>
            </a:pPr>
            <a:r>
              <a:rPr lang="en-US" altLang="en-US" sz="2800" smtClean="0"/>
              <a:t>Programmers often forget to close the file. JDK 7 provides the followings new try-with-resources syntax that automatically closes the files. </a:t>
            </a:r>
          </a:p>
          <a:p>
            <a:pPr marL="0" indent="0">
              <a:buNone/>
            </a:pPr>
            <a:r>
              <a:rPr lang="en-AU" altLang="en-US" sz="2800" b="1" smtClean="0"/>
              <a:t>try</a:t>
            </a:r>
            <a:r>
              <a:rPr lang="en-US" altLang="en-US" sz="2800" smtClean="0"/>
              <a:t> (declare and create resources) {</a:t>
            </a:r>
          </a:p>
          <a:p>
            <a:pPr marL="0" indent="0">
              <a:buNone/>
            </a:pPr>
            <a:r>
              <a:rPr lang="en-US" altLang="en-US" sz="2800" smtClean="0"/>
              <a:t>  Use the resource to process the file;</a:t>
            </a:r>
          </a:p>
          <a:p>
            <a:pPr marL="0" indent="0">
              <a:buNone/>
            </a:pPr>
            <a:r>
              <a:rPr lang="en-US" altLang="en-US" sz="2800" smtClean="0"/>
              <a:t>}</a:t>
            </a:r>
          </a:p>
          <a:p>
            <a:pPr marL="0" indent="0">
              <a:buNone/>
            </a:pPr>
            <a:endParaRPr lang="en-US" altLang="en-US" sz="2600"/>
          </a:p>
        </p:txBody>
      </p:sp>
      <p:sp>
        <p:nvSpPr>
          <p:cNvPr id="322564" name="AutoShape 4">
            <a:hlinkClick r:id="" action="ppaction://noaction" highlightClick="1"/>
          </p:cNvPr>
          <p:cNvSpPr>
            <a:spLocks noChangeArrowheads="1"/>
          </p:cNvSpPr>
          <p:nvPr/>
        </p:nvSpPr>
        <p:spPr bwMode="auto">
          <a:xfrm>
            <a:off x="4422776" y="5334000"/>
            <a:ext cx="3576637"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WriteDataWithAutoClose</a:t>
            </a:r>
            <a:endParaRPr lang="en-US" dirty="0">
              <a:solidFill>
                <a:schemeClr val="accent1"/>
              </a:solidFill>
            </a:endParaRPr>
          </a:p>
        </p:txBody>
      </p:sp>
      <p:sp>
        <p:nvSpPr>
          <p:cNvPr id="60422" name="AutoShape 5">
            <a:hlinkClick r:id="rId3" action="ppaction://program" highlightClick="1"/>
          </p:cNvPr>
          <p:cNvSpPr>
            <a:spLocks noChangeArrowheads="1"/>
          </p:cNvSpPr>
          <p:nvPr/>
        </p:nvSpPr>
        <p:spPr bwMode="auto">
          <a:xfrm>
            <a:off x="8075612" y="5334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60423" name="AutoShape 6">
            <a:hlinkClick r:id="rId4" highlightClick="1"/>
          </p:cNvPr>
          <p:cNvSpPr>
            <a:spLocks noChangeArrowheads="1"/>
          </p:cNvSpPr>
          <p:nvPr/>
        </p:nvSpPr>
        <p:spPr bwMode="auto">
          <a:xfrm>
            <a:off x="4189413" y="502443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482804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C9CBB1D-9BB3-4389-A55B-5DE40C0C9FA8}" type="slidenum">
              <a:rPr lang="en-US" altLang="en-US" sz="1400"/>
              <a:pPr>
                <a:spcBef>
                  <a:spcPct val="0"/>
                </a:spcBef>
                <a:buClrTx/>
                <a:buSzTx/>
                <a:buFontTx/>
                <a:buNone/>
              </a:pPr>
              <a:t>58</a:t>
            </a:fld>
            <a:endParaRPr lang="en-US" altLang="en-US" sz="1400"/>
          </a:p>
        </p:txBody>
      </p:sp>
      <p:sp>
        <p:nvSpPr>
          <p:cNvPr id="61443" name="Rectangle 2"/>
          <p:cNvSpPr>
            <a:spLocks noGrp="1" noChangeArrowheads="1"/>
          </p:cNvSpPr>
          <p:nvPr>
            <p:ph type="title"/>
          </p:nvPr>
        </p:nvSpPr>
        <p:spPr>
          <a:xfrm>
            <a:off x="2208212" y="304800"/>
            <a:ext cx="7772400" cy="609600"/>
          </a:xfrm>
        </p:spPr>
        <p:txBody>
          <a:bodyPr>
            <a:normAutofit fontScale="90000"/>
          </a:bodyPr>
          <a:lstStyle/>
          <a:p>
            <a:r>
              <a:rPr lang="en-US" altLang="en-US" smtClean="0"/>
              <a:t>Reading Data Using </a:t>
            </a:r>
            <a:r>
              <a:rPr lang="en-US" altLang="en-US" u="sng" smtClean="0"/>
              <a:t>Scanner</a:t>
            </a:r>
            <a:r>
              <a:rPr lang="en-US" altLang="en-US" smtClean="0"/>
              <a:t> </a:t>
            </a:r>
          </a:p>
        </p:txBody>
      </p:sp>
      <p:sp>
        <p:nvSpPr>
          <p:cNvPr id="61444" name="Rectangle 3"/>
          <p:cNvSpPr>
            <a:spLocks noChangeArrowheads="1"/>
          </p:cNvSpPr>
          <p:nvPr/>
        </p:nvSpPr>
        <p:spPr bwMode="auto">
          <a:xfrm>
            <a:off x="4379912"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45" name="Rectangle 4"/>
          <p:cNvSpPr>
            <a:spLocks noChangeArrowheads="1"/>
          </p:cNvSpPr>
          <p:nvPr/>
        </p:nvSpPr>
        <p:spPr bwMode="auto">
          <a:xfrm>
            <a:off x="4237037" y="25717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46" name="Rectangle 5"/>
          <p:cNvSpPr>
            <a:spLocks noChangeArrowheads="1"/>
          </p:cNvSpPr>
          <p:nvPr/>
        </p:nvSpPr>
        <p:spPr bwMode="auto">
          <a:xfrm>
            <a:off x="1522413" y="20440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1447" name="Object 6"/>
          <p:cNvGraphicFramePr>
            <a:graphicFrameLocks noChangeAspect="1"/>
          </p:cNvGraphicFramePr>
          <p:nvPr/>
        </p:nvGraphicFramePr>
        <p:xfrm>
          <a:off x="1754187" y="1139825"/>
          <a:ext cx="8680450" cy="4451350"/>
        </p:xfrm>
        <a:graphic>
          <a:graphicData uri="http://schemas.openxmlformats.org/presentationml/2006/ole">
            <mc:AlternateContent xmlns:mc="http://schemas.openxmlformats.org/markup-compatibility/2006">
              <mc:Choice xmlns:v="urn:schemas-microsoft-com:vml" Requires="v">
                <p:oleObj spid="_x0000_s193541" name="Picture" r:id="rId3" imgW="4508500" imgH="2311400" progId="Word.Picture.8">
                  <p:embed/>
                </p:oleObj>
              </mc:Choice>
              <mc:Fallback>
                <p:oleObj name="Picture" r:id="rId3" imgW="4508500" imgH="2311400" progId="Word.Picture.8">
                  <p:embed/>
                  <p:pic>
                    <p:nvPicPr>
                      <p:cNvPr id="6144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187" y="1139825"/>
                        <a:ext cx="8680450"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1543" name="AutoShape 7">
            <a:hlinkClick r:id="" action="ppaction://noaction" highlightClick="1"/>
          </p:cNvPr>
          <p:cNvSpPr>
            <a:spLocks noChangeArrowheads="1"/>
          </p:cNvSpPr>
          <p:nvPr/>
        </p:nvSpPr>
        <p:spPr bwMode="auto">
          <a:xfrm>
            <a:off x="6627812" y="58674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ReadData</a:t>
            </a:r>
            <a:endParaRPr lang="en-US">
              <a:solidFill>
                <a:schemeClr val="accent1"/>
              </a:solidFill>
            </a:endParaRPr>
          </a:p>
        </p:txBody>
      </p:sp>
      <p:sp>
        <p:nvSpPr>
          <p:cNvPr id="61449" name="AutoShape 8">
            <a:hlinkClick r:id="rId6" action="ppaction://program" highlightClick="1"/>
          </p:cNvPr>
          <p:cNvSpPr>
            <a:spLocks noChangeArrowheads="1"/>
          </p:cNvSpPr>
          <p:nvPr/>
        </p:nvSpPr>
        <p:spPr bwMode="auto">
          <a:xfrm>
            <a:off x="8913812" y="58674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61450" name="AutoShape 9">
            <a:hlinkClick r:id="rId7" highlightClick="1"/>
          </p:cNvPr>
          <p:cNvSpPr>
            <a:spLocks noChangeArrowheads="1"/>
          </p:cNvSpPr>
          <p:nvPr/>
        </p:nvSpPr>
        <p:spPr bwMode="auto">
          <a:xfrm>
            <a:off x="6094413" y="58674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4211529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altLang="en-US" smtClean="0"/>
              <a:t>Problem: Replacing Text</a:t>
            </a:r>
          </a:p>
        </p:txBody>
      </p:sp>
      <p:sp>
        <p:nvSpPr>
          <p:cNvPr id="62468" name="Rectangle 3"/>
          <p:cNvSpPr>
            <a:spLocks noGrp="1" noChangeArrowheads="1"/>
          </p:cNvSpPr>
          <p:nvPr>
            <p:ph type="body" idx="1"/>
          </p:nvPr>
        </p:nvSpPr>
        <p:spPr/>
        <p:txBody>
          <a:bodyPr/>
          <a:lstStyle/>
          <a:p>
            <a:r>
              <a:rPr lang="en-US" altLang="en-US" smtClean="0"/>
              <a:t>Write a class named ReplaceText that replaces a string in a text file with a new string. The filename and strings are passed as command-line arguments as follows:</a:t>
            </a:r>
          </a:p>
          <a:p>
            <a:pPr lvl="1"/>
            <a:r>
              <a:rPr lang="en-US" altLang="en-US" smtClean="0"/>
              <a:t>java ReplaceText sourceFile targetFile oldString newString</a:t>
            </a:r>
          </a:p>
          <a:p>
            <a:r>
              <a:rPr lang="en-US" altLang="en-US" smtClean="0"/>
              <a:t>For example, invoking</a:t>
            </a:r>
          </a:p>
          <a:p>
            <a:pPr lvl="1"/>
            <a:r>
              <a:rPr lang="en-US" altLang="en-US" smtClean="0"/>
              <a:t>java ReplaceText FormatString.java t.txt StringBuilder StringBuffer</a:t>
            </a:r>
          </a:p>
          <a:p>
            <a:r>
              <a:rPr lang="en-US" altLang="en-US" smtClean="0"/>
              <a:t>replaces all the occurrences of StringBuilder by StringBuffer in FormatString.java and saves the new file in t.txt.</a:t>
            </a:r>
            <a:endParaRPr lang="en-US" altLang="en-US"/>
          </a:p>
        </p:txBody>
      </p:sp>
      <p:sp>
        <p:nvSpPr>
          <p:cNvPr id="62466" name="Slide Number Placeholder 4"/>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479EB67C-77DF-4B93-8C14-E740DCE23C9C}" type="slidenum">
              <a:rPr lang="en-US" altLang="en-US" smtClean="0"/>
              <a:pPr/>
              <a:t>59</a:t>
            </a:fld>
            <a:endParaRPr lang="en-US" altLang="en-US"/>
          </a:p>
        </p:txBody>
      </p:sp>
      <p:sp>
        <p:nvSpPr>
          <p:cNvPr id="322564" name="AutoShape 4">
            <a:hlinkClick r:id="" action="ppaction://noaction" highlightClick="1"/>
          </p:cNvPr>
          <p:cNvSpPr>
            <a:spLocks noChangeArrowheads="1"/>
          </p:cNvSpPr>
          <p:nvPr/>
        </p:nvSpPr>
        <p:spPr bwMode="auto">
          <a:xfrm>
            <a:off x="5789612" y="53340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ReplaceText</a:t>
            </a:r>
            <a:endParaRPr lang="en-US">
              <a:solidFill>
                <a:schemeClr val="accent1"/>
              </a:solidFill>
            </a:endParaRPr>
          </a:p>
        </p:txBody>
      </p:sp>
      <p:sp>
        <p:nvSpPr>
          <p:cNvPr id="62470" name="AutoShape 5">
            <a:hlinkClick r:id="rId3" action="ppaction://program" highlightClick="1"/>
          </p:cNvPr>
          <p:cNvSpPr>
            <a:spLocks noChangeArrowheads="1"/>
          </p:cNvSpPr>
          <p:nvPr/>
        </p:nvSpPr>
        <p:spPr bwMode="auto">
          <a:xfrm>
            <a:off x="8075612" y="5334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62471" name="AutoShape 6">
            <a:hlinkClick r:id="rId4" highlightClick="1"/>
          </p:cNvPr>
          <p:cNvSpPr>
            <a:spLocks noChangeArrowheads="1"/>
          </p:cNvSpPr>
          <p:nvPr/>
        </p:nvSpPr>
        <p:spPr bwMode="auto">
          <a:xfrm>
            <a:off x="5180013" y="53340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422267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noFill/>
        </p:spPr>
        <p:txBody>
          <a:bodyPr>
            <a:normAutofit/>
          </a:bodyPr>
          <a:lstStyle/>
          <a:p>
            <a:r>
              <a:rPr lang="en-US" altLang="en-US" dirty="0" smtClean="0"/>
              <a:t>Handling </a:t>
            </a:r>
            <a:r>
              <a:rPr lang="en-US" altLang="en-US" dirty="0" err="1" smtClean="0"/>
              <a:t>InputMismatchException</a:t>
            </a:r>
            <a:endParaRPr lang="en-US" altLang="en-US" dirty="0" smtClean="0"/>
          </a:p>
        </p:txBody>
      </p:sp>
      <p:sp>
        <p:nvSpPr>
          <p:cNvPr id="2" name="Content Placeholder 1"/>
          <p:cNvSpPr>
            <a:spLocks noGrp="1"/>
          </p:cNvSpPr>
          <p:nvPr>
            <p:ph idx="1"/>
          </p:nvPr>
        </p:nvSpPr>
        <p:spPr/>
        <p:txBody>
          <a:bodyPr/>
          <a:lstStyle/>
          <a:p>
            <a:endParaRPr lang="en-US"/>
          </a:p>
        </p:txBody>
      </p:sp>
      <p:sp>
        <p:nvSpPr>
          <p:cNvPr id="819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2488D9-62F4-4F48-961C-38A86252374E}" type="slidenum">
              <a:rPr lang="en-US" altLang="en-US" sz="1400"/>
              <a:pPr>
                <a:spcBef>
                  <a:spcPct val="0"/>
                </a:spcBef>
                <a:buClrTx/>
                <a:buSzTx/>
                <a:buFontTx/>
                <a:buNone/>
              </a:pPr>
              <a:t>6</a:t>
            </a:fld>
            <a:endParaRPr lang="en-US" altLang="en-US" sz="1400"/>
          </a:p>
        </p:txBody>
      </p:sp>
      <p:sp>
        <p:nvSpPr>
          <p:cNvPr id="314371" name="AutoShape 3">
            <a:hlinkClick r:id="" action="ppaction://noaction" highlightClick="1"/>
          </p:cNvPr>
          <p:cNvSpPr>
            <a:spLocks noChangeArrowheads="1"/>
          </p:cNvSpPr>
          <p:nvPr/>
        </p:nvSpPr>
        <p:spPr bwMode="auto">
          <a:xfrm>
            <a:off x="1903412" y="1743472"/>
            <a:ext cx="4419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InputMismatchExceptionDemo</a:t>
            </a:r>
            <a:endParaRPr lang="en-US">
              <a:solidFill>
                <a:schemeClr val="accent1"/>
              </a:solidFill>
              <a:latin typeface="Book Antiqua" pitchFamily="18" charset="0"/>
            </a:endParaRPr>
          </a:p>
        </p:txBody>
      </p:sp>
      <p:sp>
        <p:nvSpPr>
          <p:cNvPr id="8197" name="AutoShape 4">
            <a:hlinkClick r:id="rId4" action="ppaction://program" highlightClick="1"/>
          </p:cNvPr>
          <p:cNvSpPr>
            <a:spLocks noChangeArrowheads="1"/>
          </p:cNvSpPr>
          <p:nvPr/>
        </p:nvSpPr>
        <p:spPr bwMode="auto">
          <a:xfrm>
            <a:off x="6551612" y="16764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8198" name="Text Box 5"/>
          <p:cNvSpPr txBox="1">
            <a:spLocks noChangeArrowheads="1"/>
          </p:cNvSpPr>
          <p:nvPr/>
        </p:nvSpPr>
        <p:spPr bwMode="auto">
          <a:xfrm>
            <a:off x="1827212" y="28194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By handling InputMismatchException, your program will continuously read an input until it is correct.</a:t>
            </a:r>
          </a:p>
        </p:txBody>
      </p:sp>
      <p:sp>
        <p:nvSpPr>
          <p:cNvPr id="8199" name="AutoShape 6">
            <a:hlinkClick r:id="rId5" highlightClick="1"/>
          </p:cNvPr>
          <p:cNvSpPr>
            <a:spLocks noChangeArrowheads="1"/>
          </p:cNvSpPr>
          <p:nvPr/>
        </p:nvSpPr>
        <p:spPr bwMode="auto">
          <a:xfrm>
            <a:off x="1092200" y="1920776"/>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237975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4E97E87-4139-48FF-8BFA-0B63A8854D72}" type="slidenum">
              <a:rPr lang="en-US" altLang="en-US" sz="1400"/>
              <a:pPr>
                <a:spcBef>
                  <a:spcPct val="0"/>
                </a:spcBef>
                <a:buClrTx/>
                <a:buSzTx/>
                <a:buFontTx/>
                <a:buNone/>
              </a:pPr>
              <a:t>60</a:t>
            </a:fld>
            <a:endParaRPr lang="en-US" altLang="en-US" sz="1400"/>
          </a:p>
        </p:txBody>
      </p:sp>
      <p:sp>
        <p:nvSpPr>
          <p:cNvPr id="63491" name="Rectangle 2"/>
          <p:cNvSpPr>
            <a:spLocks noGrp="1" noChangeArrowheads="1"/>
          </p:cNvSpPr>
          <p:nvPr>
            <p:ph type="title"/>
          </p:nvPr>
        </p:nvSpPr>
        <p:spPr>
          <a:xfrm>
            <a:off x="2208212" y="152400"/>
            <a:ext cx="7772400" cy="819150"/>
          </a:xfrm>
        </p:spPr>
        <p:txBody>
          <a:bodyPr/>
          <a:lstStyle/>
          <a:p>
            <a:r>
              <a:rPr lang="en-US" altLang="en-US" smtClean="0"/>
              <a:t>Reading Data from the Web</a:t>
            </a:r>
          </a:p>
        </p:txBody>
      </p:sp>
      <p:sp>
        <p:nvSpPr>
          <p:cNvPr id="63492" name="Rectangle 3"/>
          <p:cNvSpPr>
            <a:spLocks noGrp="1" noChangeArrowheads="1"/>
          </p:cNvSpPr>
          <p:nvPr>
            <p:ph type="body" idx="1"/>
          </p:nvPr>
        </p:nvSpPr>
        <p:spPr>
          <a:xfrm>
            <a:off x="1751012" y="1219200"/>
            <a:ext cx="8686800" cy="1676400"/>
          </a:xfrm>
        </p:spPr>
        <p:txBody>
          <a:bodyPr/>
          <a:lstStyle/>
          <a:p>
            <a:pPr marL="0" indent="0">
              <a:buNone/>
            </a:pPr>
            <a:r>
              <a:rPr lang="en-US" altLang="en-US" sz="3600"/>
              <a:t>Just like you can read data from a file on your computer, you can read data from a file on the Web.</a:t>
            </a:r>
          </a:p>
        </p:txBody>
      </p:sp>
      <p:sp>
        <p:nvSpPr>
          <p:cNvPr id="63493" name="Rectangle 7"/>
          <p:cNvSpPr>
            <a:spLocks noChangeArrowheads="1"/>
          </p:cNvSpPr>
          <p:nvPr/>
        </p:nvSpPr>
        <p:spPr bwMode="auto">
          <a:xfrm>
            <a:off x="1522413" y="22837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349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413" y="3048000"/>
            <a:ext cx="8158163"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475255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E0C289-BB61-4518-8C17-AA1BBE9A588D}" type="slidenum">
              <a:rPr lang="en-US" altLang="en-US" sz="1400"/>
              <a:pPr>
                <a:spcBef>
                  <a:spcPct val="0"/>
                </a:spcBef>
                <a:buClrTx/>
                <a:buSzTx/>
                <a:buFontTx/>
                <a:buNone/>
              </a:pPr>
              <a:t>61</a:t>
            </a:fld>
            <a:endParaRPr lang="en-US" altLang="en-US" sz="1400"/>
          </a:p>
        </p:txBody>
      </p:sp>
      <p:sp>
        <p:nvSpPr>
          <p:cNvPr id="64515" name="Rectangle 2"/>
          <p:cNvSpPr>
            <a:spLocks noGrp="1" noChangeArrowheads="1"/>
          </p:cNvSpPr>
          <p:nvPr>
            <p:ph type="title"/>
          </p:nvPr>
        </p:nvSpPr>
        <p:spPr>
          <a:xfrm>
            <a:off x="2208212" y="152400"/>
            <a:ext cx="7772400" cy="819150"/>
          </a:xfrm>
        </p:spPr>
        <p:txBody>
          <a:bodyPr/>
          <a:lstStyle/>
          <a:p>
            <a:r>
              <a:rPr lang="en-US" altLang="en-US" smtClean="0"/>
              <a:t>Reading Data from the Web</a:t>
            </a:r>
          </a:p>
        </p:txBody>
      </p:sp>
      <p:sp>
        <p:nvSpPr>
          <p:cNvPr id="64516" name="Rectangle 3"/>
          <p:cNvSpPr>
            <a:spLocks noGrp="1" noChangeArrowheads="1"/>
          </p:cNvSpPr>
          <p:nvPr>
            <p:ph type="body" idx="1"/>
          </p:nvPr>
        </p:nvSpPr>
        <p:spPr>
          <a:xfrm>
            <a:off x="1751012" y="1219200"/>
            <a:ext cx="8686800" cy="3581400"/>
          </a:xfrm>
        </p:spPr>
        <p:txBody>
          <a:bodyPr>
            <a:normAutofit fontScale="92500" lnSpcReduction="10000"/>
          </a:bodyPr>
          <a:lstStyle/>
          <a:p>
            <a:pPr marL="0" indent="0">
              <a:buNone/>
            </a:pPr>
            <a:r>
              <a:rPr lang="en-US" altLang="en-US" sz="2800"/>
              <a:t>URL url = </a:t>
            </a:r>
            <a:r>
              <a:rPr lang="en-US" altLang="en-US" sz="2800" b="1"/>
              <a:t>new</a:t>
            </a:r>
            <a:r>
              <a:rPr lang="en-US" altLang="en-US" sz="2800"/>
              <a:t> URL(</a:t>
            </a:r>
            <a:r>
              <a:rPr lang="en-US" altLang="en-US" sz="2800" b="1"/>
              <a:t>"www.google.com/index.html"</a:t>
            </a:r>
            <a:r>
              <a:rPr lang="en-US" altLang="en-US" sz="2800"/>
              <a:t>);</a:t>
            </a:r>
          </a:p>
          <a:p>
            <a:pPr marL="0" indent="0">
              <a:buNone/>
            </a:pPr>
            <a:endParaRPr lang="en-US" altLang="en-US" sz="2800"/>
          </a:p>
          <a:p>
            <a:pPr marL="0" indent="0">
              <a:buNone/>
            </a:pPr>
            <a:r>
              <a:rPr lang="en-US" altLang="en-US" sz="2800"/>
              <a:t>After a </a:t>
            </a:r>
            <a:r>
              <a:rPr lang="en-US" altLang="en-US" sz="2800" b="1"/>
              <a:t>URL</a:t>
            </a:r>
            <a:r>
              <a:rPr lang="en-US" altLang="en-US" sz="2800"/>
              <a:t> object is created, you can use the </a:t>
            </a:r>
            <a:r>
              <a:rPr lang="en-US" altLang="en-US" sz="2800" b="1"/>
              <a:t>openStream()</a:t>
            </a:r>
            <a:r>
              <a:rPr lang="en-US" altLang="en-US" sz="2800"/>
              <a:t> method defined in the </a:t>
            </a:r>
            <a:r>
              <a:rPr lang="en-US" altLang="en-US" sz="2800" b="1"/>
              <a:t>URL</a:t>
            </a:r>
            <a:r>
              <a:rPr lang="en-US" altLang="en-US" sz="2800"/>
              <a:t> class to open an input stream and use this stream to create a </a:t>
            </a:r>
            <a:r>
              <a:rPr lang="en-US" altLang="en-US" sz="2800" b="1"/>
              <a:t>Scanner</a:t>
            </a:r>
            <a:r>
              <a:rPr lang="en-US" altLang="en-US" sz="2800"/>
              <a:t> object as follows:</a:t>
            </a:r>
          </a:p>
          <a:p>
            <a:pPr marL="0" indent="0">
              <a:buNone/>
            </a:pPr>
            <a:endParaRPr lang="en-US" altLang="en-US" sz="2800"/>
          </a:p>
          <a:p>
            <a:pPr marL="0" indent="0">
              <a:buNone/>
            </a:pPr>
            <a:r>
              <a:rPr lang="en-US" altLang="en-US" sz="2800"/>
              <a:t>Scanner input = </a:t>
            </a:r>
            <a:r>
              <a:rPr lang="en-US" altLang="en-US" sz="2800" b="1"/>
              <a:t>new</a:t>
            </a:r>
            <a:r>
              <a:rPr lang="en-US" altLang="en-US" sz="2800"/>
              <a:t> Scanner(url.openStream());</a:t>
            </a:r>
          </a:p>
        </p:txBody>
      </p:sp>
      <p:sp>
        <p:nvSpPr>
          <p:cNvPr id="325636" name="AutoShape 4">
            <a:hlinkClick r:id="" action="ppaction://noaction" highlightClick="1"/>
          </p:cNvPr>
          <p:cNvSpPr>
            <a:spLocks noChangeArrowheads="1"/>
          </p:cNvSpPr>
          <p:nvPr/>
        </p:nvSpPr>
        <p:spPr bwMode="auto">
          <a:xfrm>
            <a:off x="4722812" y="5334000"/>
            <a:ext cx="3124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ReadFileFromURL</a:t>
            </a:r>
            <a:endParaRPr lang="en-US">
              <a:solidFill>
                <a:schemeClr val="accent1"/>
              </a:solidFill>
            </a:endParaRPr>
          </a:p>
        </p:txBody>
      </p:sp>
      <p:sp>
        <p:nvSpPr>
          <p:cNvPr id="64518" name="AutoShape 5">
            <a:hlinkClick r:id="rId3" action="ppaction://program" highlightClick="1"/>
          </p:cNvPr>
          <p:cNvSpPr>
            <a:spLocks noChangeArrowheads="1"/>
          </p:cNvSpPr>
          <p:nvPr/>
        </p:nvSpPr>
        <p:spPr bwMode="auto">
          <a:xfrm>
            <a:off x="8075612" y="5334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64519" name="AutoShape 7">
            <a:hlinkClick r:id="rId4" highlightClick="1"/>
          </p:cNvPr>
          <p:cNvSpPr>
            <a:spLocks noChangeArrowheads="1"/>
          </p:cNvSpPr>
          <p:nvPr/>
        </p:nvSpPr>
        <p:spPr bwMode="auto">
          <a:xfrm>
            <a:off x="4189413" y="53340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491113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A8E2DC0-BA20-4C25-A802-820A396BFE44}" type="slidenum">
              <a:rPr lang="en-US" altLang="en-US" sz="1400"/>
              <a:pPr>
                <a:spcBef>
                  <a:spcPct val="0"/>
                </a:spcBef>
                <a:buClrTx/>
                <a:buSzTx/>
                <a:buFontTx/>
                <a:buNone/>
              </a:pPr>
              <a:t>62</a:t>
            </a:fld>
            <a:endParaRPr lang="en-US" altLang="en-US" sz="1400"/>
          </a:p>
        </p:txBody>
      </p:sp>
      <p:sp>
        <p:nvSpPr>
          <p:cNvPr id="65539" name="Rectangle 2"/>
          <p:cNvSpPr>
            <a:spLocks noGrp="1" noChangeArrowheads="1"/>
          </p:cNvSpPr>
          <p:nvPr>
            <p:ph type="title"/>
          </p:nvPr>
        </p:nvSpPr>
        <p:spPr>
          <a:xfrm>
            <a:off x="2208212" y="152400"/>
            <a:ext cx="7772400" cy="819150"/>
          </a:xfrm>
        </p:spPr>
        <p:txBody>
          <a:bodyPr/>
          <a:lstStyle/>
          <a:p>
            <a:r>
              <a:rPr lang="en-US" altLang="en-US" smtClean="0"/>
              <a:t>Case Study: Web Crawler</a:t>
            </a:r>
          </a:p>
        </p:txBody>
      </p:sp>
      <p:sp>
        <p:nvSpPr>
          <p:cNvPr id="65540" name="Rectangle 3"/>
          <p:cNvSpPr>
            <a:spLocks noGrp="1" noChangeArrowheads="1"/>
          </p:cNvSpPr>
          <p:nvPr>
            <p:ph type="body" idx="1"/>
          </p:nvPr>
        </p:nvSpPr>
        <p:spPr>
          <a:xfrm>
            <a:off x="1751012" y="990600"/>
            <a:ext cx="8686800" cy="1066800"/>
          </a:xfrm>
        </p:spPr>
        <p:txBody>
          <a:bodyPr/>
          <a:lstStyle/>
          <a:p>
            <a:pPr marL="0" indent="0">
              <a:buNone/>
            </a:pPr>
            <a:r>
              <a:rPr lang="en-US" altLang="en-US" smtClean="0"/>
              <a:t>This case study develops a program that travels the Web by following hyperlinks.</a:t>
            </a:r>
          </a:p>
        </p:txBody>
      </p:sp>
      <p:sp>
        <p:nvSpPr>
          <p:cNvPr id="65541" name="Rectangle 7"/>
          <p:cNvSpPr>
            <a:spLocks noChangeArrowheads="1"/>
          </p:cNvSpPr>
          <p:nvPr/>
        </p:nvSpPr>
        <p:spPr bwMode="auto">
          <a:xfrm>
            <a:off x="1522413" y="18932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554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112" y="2286001"/>
            <a:ext cx="7848600" cy="4056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49434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67C8EC5-0835-4E41-BC4F-CEA3806B57C6}" type="slidenum">
              <a:rPr lang="en-US" altLang="en-US" sz="1400"/>
              <a:pPr>
                <a:spcBef>
                  <a:spcPct val="0"/>
                </a:spcBef>
                <a:buClrTx/>
                <a:buSzTx/>
                <a:buFontTx/>
                <a:buNone/>
              </a:pPr>
              <a:t>63</a:t>
            </a:fld>
            <a:endParaRPr lang="en-US" altLang="en-US" sz="1400"/>
          </a:p>
        </p:txBody>
      </p:sp>
      <p:sp>
        <p:nvSpPr>
          <p:cNvPr id="66563" name="Rectangle 2"/>
          <p:cNvSpPr>
            <a:spLocks noGrp="1" noChangeArrowheads="1"/>
          </p:cNvSpPr>
          <p:nvPr>
            <p:ph type="title"/>
          </p:nvPr>
        </p:nvSpPr>
        <p:spPr>
          <a:xfrm>
            <a:off x="2208212" y="152400"/>
            <a:ext cx="7772400" cy="819150"/>
          </a:xfrm>
        </p:spPr>
        <p:txBody>
          <a:bodyPr/>
          <a:lstStyle/>
          <a:p>
            <a:r>
              <a:rPr lang="en-US" altLang="en-US" smtClean="0"/>
              <a:t>Case Study: Web Crawler</a:t>
            </a:r>
          </a:p>
        </p:txBody>
      </p:sp>
      <p:sp>
        <p:nvSpPr>
          <p:cNvPr id="66564" name="Rectangle 3"/>
          <p:cNvSpPr>
            <a:spLocks noGrp="1" noChangeArrowheads="1"/>
          </p:cNvSpPr>
          <p:nvPr>
            <p:ph type="body" idx="1"/>
          </p:nvPr>
        </p:nvSpPr>
        <p:spPr>
          <a:xfrm>
            <a:off x="1751012" y="1219200"/>
            <a:ext cx="8686800" cy="2895600"/>
          </a:xfrm>
        </p:spPr>
        <p:txBody>
          <a:bodyPr/>
          <a:lstStyle/>
          <a:p>
            <a:pPr marL="0" indent="0">
              <a:buNone/>
            </a:pPr>
            <a:r>
              <a:rPr lang="en-US" altLang="en-US" sz="2800"/>
              <a:t>The program follows the URLs to traverse the Web. To avoid that each URL is traversed only once, the program maintains two lists of URLs. One list stores the URLs pending for traversing and the other stores the URLs that have already been traversed. The algorithm for this program can be described as follows:</a:t>
            </a:r>
          </a:p>
        </p:txBody>
      </p:sp>
    </p:spTree>
    <p:extLst>
      <p:ext uri="{BB962C8B-B14F-4D97-AF65-F5344CB8AC3E}">
        <p14:creationId xmlns:p14="http://schemas.microsoft.com/office/powerpoint/2010/main" val="2184502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6AB9D27-21CC-4A88-A21F-2968017544A6}" type="slidenum">
              <a:rPr lang="en-US" altLang="en-US" sz="1400"/>
              <a:pPr>
                <a:spcBef>
                  <a:spcPct val="0"/>
                </a:spcBef>
                <a:buClrTx/>
                <a:buSzTx/>
                <a:buFontTx/>
                <a:buNone/>
              </a:pPr>
              <a:t>64</a:t>
            </a:fld>
            <a:endParaRPr lang="en-US" altLang="en-US" sz="1400"/>
          </a:p>
        </p:txBody>
      </p:sp>
      <p:sp>
        <p:nvSpPr>
          <p:cNvPr id="67587" name="Rectangle 2"/>
          <p:cNvSpPr>
            <a:spLocks noGrp="1" noChangeArrowheads="1"/>
          </p:cNvSpPr>
          <p:nvPr>
            <p:ph type="title"/>
          </p:nvPr>
        </p:nvSpPr>
        <p:spPr>
          <a:xfrm>
            <a:off x="2208212" y="152400"/>
            <a:ext cx="7772400" cy="819150"/>
          </a:xfrm>
        </p:spPr>
        <p:txBody>
          <a:bodyPr/>
          <a:lstStyle/>
          <a:p>
            <a:r>
              <a:rPr lang="en-US" altLang="en-US" smtClean="0"/>
              <a:t>Case Study: Web Crawler</a:t>
            </a:r>
          </a:p>
        </p:txBody>
      </p:sp>
      <p:sp>
        <p:nvSpPr>
          <p:cNvPr id="67588" name="Rectangle 3"/>
          <p:cNvSpPr>
            <a:spLocks noGrp="1" noChangeArrowheads="1"/>
          </p:cNvSpPr>
          <p:nvPr>
            <p:ph type="body" idx="1"/>
          </p:nvPr>
        </p:nvSpPr>
        <p:spPr>
          <a:xfrm>
            <a:off x="1751012" y="1219200"/>
            <a:ext cx="8686800" cy="3886200"/>
          </a:xfrm>
        </p:spPr>
        <p:txBody>
          <a:bodyPr>
            <a:normAutofit/>
          </a:bodyPr>
          <a:lstStyle/>
          <a:p>
            <a:pPr marL="0" indent="0">
              <a:lnSpc>
                <a:spcPct val="80000"/>
              </a:lnSpc>
              <a:spcBef>
                <a:spcPts val="0"/>
              </a:spcBef>
              <a:buNone/>
            </a:pPr>
            <a:r>
              <a:rPr lang="en-US" altLang="en-US" sz="2000" dirty="0">
                <a:latin typeface="Baskerville Old Face" panose="02020602080505020303" pitchFamily="18" charset="0"/>
              </a:rPr>
              <a:t>Add the starting URL to a list named </a:t>
            </a:r>
            <a:r>
              <a:rPr lang="en-US" altLang="en-US" sz="2000" dirty="0" err="1">
                <a:latin typeface="Baskerville Old Face" panose="02020602080505020303" pitchFamily="18" charset="0"/>
              </a:rPr>
              <a:t>listOfPendingURLs</a:t>
            </a:r>
            <a:r>
              <a:rPr lang="en-US" altLang="en-US" sz="2000" dirty="0">
                <a:latin typeface="Baskerville Old Face" panose="02020602080505020303" pitchFamily="18" charset="0"/>
              </a:rPr>
              <a:t>; </a:t>
            </a:r>
          </a:p>
          <a:p>
            <a:pPr marL="0" indent="0">
              <a:lnSpc>
                <a:spcPct val="80000"/>
              </a:lnSpc>
              <a:spcBef>
                <a:spcPts val="0"/>
              </a:spcBef>
              <a:buNone/>
            </a:pPr>
            <a:r>
              <a:rPr lang="en-US" altLang="en-US" sz="2000" dirty="0">
                <a:latin typeface="Baskerville Old Face" panose="02020602080505020303" pitchFamily="18" charset="0"/>
              </a:rPr>
              <a:t>while </a:t>
            </a:r>
            <a:r>
              <a:rPr lang="en-US" altLang="en-US" sz="2000" dirty="0" err="1">
                <a:latin typeface="Baskerville Old Face" panose="02020602080505020303" pitchFamily="18" charset="0"/>
              </a:rPr>
              <a:t>listOfPendingURLs</a:t>
            </a:r>
            <a:r>
              <a:rPr lang="en-US" altLang="en-US" sz="2000" dirty="0">
                <a:latin typeface="Baskerville Old Face" panose="02020602080505020303" pitchFamily="18" charset="0"/>
              </a:rPr>
              <a:t> is not empty {</a:t>
            </a:r>
          </a:p>
          <a:p>
            <a:pPr marL="0" indent="0">
              <a:lnSpc>
                <a:spcPct val="80000"/>
              </a:lnSpc>
              <a:spcBef>
                <a:spcPts val="0"/>
              </a:spcBef>
              <a:buNone/>
            </a:pPr>
            <a:r>
              <a:rPr lang="en-US" altLang="en-US" sz="2000" dirty="0">
                <a:latin typeface="Baskerville Old Face" panose="02020602080505020303" pitchFamily="18" charset="0"/>
              </a:rPr>
              <a:t>        Remove a URL from </a:t>
            </a:r>
            <a:r>
              <a:rPr lang="en-US" altLang="en-US" sz="2000" dirty="0" err="1">
                <a:latin typeface="Baskerville Old Face" panose="02020602080505020303" pitchFamily="18" charset="0"/>
              </a:rPr>
              <a:t>listOfPendingURLs</a:t>
            </a:r>
            <a:r>
              <a:rPr lang="en-US" altLang="en-US" sz="2000" dirty="0">
                <a:latin typeface="Baskerville Old Face" panose="02020602080505020303" pitchFamily="18" charset="0"/>
              </a:rPr>
              <a:t>;</a:t>
            </a:r>
          </a:p>
          <a:p>
            <a:pPr marL="0" indent="0">
              <a:lnSpc>
                <a:spcPct val="80000"/>
              </a:lnSpc>
              <a:spcBef>
                <a:spcPts val="0"/>
              </a:spcBef>
              <a:buNone/>
            </a:pPr>
            <a:r>
              <a:rPr lang="en-US" altLang="en-US" sz="2000" dirty="0">
                <a:latin typeface="Baskerville Old Face" panose="02020602080505020303" pitchFamily="18" charset="0"/>
              </a:rPr>
              <a:t>        if this URL is not in </a:t>
            </a:r>
            <a:r>
              <a:rPr lang="en-US" altLang="en-US" sz="2000" dirty="0" err="1">
                <a:latin typeface="Baskerville Old Face" panose="02020602080505020303" pitchFamily="18" charset="0"/>
              </a:rPr>
              <a:t>listOfTraversedURLs</a:t>
            </a:r>
            <a:r>
              <a:rPr lang="en-US" altLang="en-US" sz="2000" dirty="0">
                <a:latin typeface="Baskerville Old Face" panose="02020602080505020303" pitchFamily="18" charset="0"/>
              </a:rPr>
              <a:t> {</a:t>
            </a:r>
          </a:p>
          <a:p>
            <a:pPr marL="0" indent="0">
              <a:lnSpc>
                <a:spcPct val="80000"/>
              </a:lnSpc>
              <a:spcBef>
                <a:spcPts val="0"/>
              </a:spcBef>
              <a:buNone/>
            </a:pPr>
            <a:r>
              <a:rPr lang="en-US" altLang="en-US" sz="2000" dirty="0">
                <a:latin typeface="Baskerville Old Face" panose="02020602080505020303" pitchFamily="18" charset="0"/>
              </a:rPr>
              <a:t>          Add it to </a:t>
            </a:r>
            <a:r>
              <a:rPr lang="en-US" altLang="en-US" sz="2000" dirty="0" err="1">
                <a:latin typeface="Baskerville Old Face" panose="02020602080505020303" pitchFamily="18" charset="0"/>
              </a:rPr>
              <a:t>listOfTraversedURLs</a:t>
            </a:r>
            <a:r>
              <a:rPr lang="en-US" altLang="en-US" sz="2000" dirty="0">
                <a:latin typeface="Baskerville Old Face" panose="02020602080505020303" pitchFamily="18" charset="0"/>
              </a:rPr>
              <a:t>;</a:t>
            </a:r>
          </a:p>
          <a:p>
            <a:pPr marL="0" indent="0">
              <a:lnSpc>
                <a:spcPct val="80000"/>
              </a:lnSpc>
              <a:spcBef>
                <a:spcPts val="0"/>
              </a:spcBef>
              <a:buNone/>
            </a:pPr>
            <a:r>
              <a:rPr lang="en-US" altLang="en-US" sz="2000" dirty="0">
                <a:latin typeface="Baskerville Old Face" panose="02020602080505020303" pitchFamily="18" charset="0"/>
              </a:rPr>
              <a:t>          Display this URL;</a:t>
            </a:r>
          </a:p>
          <a:p>
            <a:pPr marL="0" indent="0">
              <a:lnSpc>
                <a:spcPct val="80000"/>
              </a:lnSpc>
              <a:spcBef>
                <a:spcPts val="0"/>
              </a:spcBef>
              <a:buNone/>
            </a:pPr>
            <a:r>
              <a:rPr lang="en-US" altLang="en-US" sz="2000" dirty="0">
                <a:latin typeface="Baskerville Old Face" panose="02020602080505020303" pitchFamily="18" charset="0"/>
              </a:rPr>
              <a:t>          Exit the while loop when the size of S is equal to 100. </a:t>
            </a:r>
          </a:p>
          <a:p>
            <a:pPr marL="0" indent="0">
              <a:lnSpc>
                <a:spcPct val="80000"/>
              </a:lnSpc>
              <a:spcBef>
                <a:spcPts val="0"/>
              </a:spcBef>
              <a:buNone/>
            </a:pPr>
            <a:r>
              <a:rPr lang="en-US" altLang="en-US" sz="2000" dirty="0">
                <a:latin typeface="Baskerville Old Face" panose="02020602080505020303" pitchFamily="18" charset="0"/>
              </a:rPr>
              <a:t>          Read the page from this URL and for each URL contained in the page {</a:t>
            </a:r>
          </a:p>
          <a:p>
            <a:pPr marL="0" indent="0">
              <a:lnSpc>
                <a:spcPct val="80000"/>
              </a:lnSpc>
              <a:spcBef>
                <a:spcPts val="0"/>
              </a:spcBef>
              <a:buNone/>
            </a:pPr>
            <a:r>
              <a:rPr lang="en-US" altLang="en-US" sz="2000" dirty="0">
                <a:latin typeface="Baskerville Old Face" panose="02020602080505020303" pitchFamily="18" charset="0"/>
              </a:rPr>
              <a:t>            Add it to </a:t>
            </a:r>
            <a:r>
              <a:rPr lang="en-US" altLang="en-US" sz="2000" dirty="0" err="1">
                <a:latin typeface="Baskerville Old Face" panose="02020602080505020303" pitchFamily="18" charset="0"/>
              </a:rPr>
              <a:t>listOfPendingURLs</a:t>
            </a:r>
            <a:r>
              <a:rPr lang="en-US" altLang="en-US" sz="2000" dirty="0">
                <a:latin typeface="Baskerville Old Face" panose="02020602080505020303" pitchFamily="18" charset="0"/>
              </a:rPr>
              <a:t> if it is not is </a:t>
            </a:r>
            <a:r>
              <a:rPr lang="en-US" altLang="en-US" sz="2000" dirty="0" err="1">
                <a:latin typeface="Baskerville Old Face" panose="02020602080505020303" pitchFamily="18" charset="0"/>
              </a:rPr>
              <a:t>listOfTraversedURLs</a:t>
            </a:r>
            <a:r>
              <a:rPr lang="en-US" altLang="en-US" sz="2000" dirty="0">
                <a:latin typeface="Baskerville Old Face" panose="02020602080505020303" pitchFamily="18" charset="0"/>
              </a:rPr>
              <a:t>; </a:t>
            </a:r>
          </a:p>
          <a:p>
            <a:pPr marL="0" indent="0">
              <a:lnSpc>
                <a:spcPct val="80000"/>
              </a:lnSpc>
              <a:spcBef>
                <a:spcPts val="0"/>
              </a:spcBef>
              <a:buNone/>
            </a:pPr>
            <a:r>
              <a:rPr lang="en-US" altLang="en-US" sz="2000" dirty="0">
                <a:latin typeface="Baskerville Old Face" panose="02020602080505020303" pitchFamily="18" charset="0"/>
              </a:rPr>
              <a:t>          }</a:t>
            </a:r>
          </a:p>
          <a:p>
            <a:pPr marL="0" indent="0">
              <a:lnSpc>
                <a:spcPct val="80000"/>
              </a:lnSpc>
              <a:spcBef>
                <a:spcPts val="0"/>
              </a:spcBef>
              <a:buNone/>
            </a:pPr>
            <a:r>
              <a:rPr lang="en-US" altLang="en-US" sz="2000" dirty="0">
                <a:latin typeface="Baskerville Old Face" panose="02020602080505020303" pitchFamily="18" charset="0"/>
              </a:rPr>
              <a:t>     }</a:t>
            </a:r>
          </a:p>
          <a:p>
            <a:pPr marL="0" indent="0">
              <a:lnSpc>
                <a:spcPct val="80000"/>
              </a:lnSpc>
              <a:spcBef>
                <a:spcPts val="0"/>
              </a:spcBef>
              <a:buNone/>
            </a:pPr>
            <a:r>
              <a:rPr lang="en-US" altLang="en-US" sz="2000" dirty="0">
                <a:latin typeface="Baskerville Old Face" panose="02020602080505020303" pitchFamily="18" charset="0"/>
              </a:rPr>
              <a:t> }</a:t>
            </a:r>
          </a:p>
        </p:txBody>
      </p:sp>
      <p:sp>
        <p:nvSpPr>
          <p:cNvPr id="328710" name="AutoShape 6">
            <a:hlinkClick r:id="" action="ppaction://noaction" highlightClick="1"/>
          </p:cNvPr>
          <p:cNvSpPr>
            <a:spLocks noChangeArrowheads="1"/>
          </p:cNvSpPr>
          <p:nvPr/>
        </p:nvSpPr>
        <p:spPr bwMode="auto">
          <a:xfrm>
            <a:off x="4722812" y="5334000"/>
            <a:ext cx="3124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WebCrawler</a:t>
            </a:r>
            <a:endParaRPr lang="en-US">
              <a:solidFill>
                <a:schemeClr val="accent1"/>
              </a:solidFill>
            </a:endParaRPr>
          </a:p>
        </p:txBody>
      </p:sp>
      <p:sp>
        <p:nvSpPr>
          <p:cNvPr id="67590" name="AutoShape 7">
            <a:hlinkClick r:id="rId3" action="ppaction://program" highlightClick="1"/>
          </p:cNvPr>
          <p:cNvSpPr>
            <a:spLocks noChangeArrowheads="1"/>
          </p:cNvSpPr>
          <p:nvPr/>
        </p:nvSpPr>
        <p:spPr bwMode="auto">
          <a:xfrm>
            <a:off x="8075612" y="5334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67591" name="AutoShape 8">
            <a:hlinkClick r:id="rId4" highlightClick="1"/>
          </p:cNvPr>
          <p:cNvSpPr>
            <a:spLocks noChangeArrowheads="1"/>
          </p:cNvSpPr>
          <p:nvPr/>
        </p:nvSpPr>
        <p:spPr bwMode="auto">
          <a:xfrm>
            <a:off x="4189413" y="53340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734489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513B3DB-DB79-4DA7-9862-BB2A4B0DAA4A}" type="slidenum">
              <a:rPr lang="en-US" altLang="en-US" sz="1400"/>
              <a:pPr>
                <a:spcBef>
                  <a:spcPct val="0"/>
                </a:spcBef>
                <a:buClrTx/>
                <a:buSzTx/>
                <a:buFontTx/>
                <a:buNone/>
              </a:pPr>
              <a:t>7</a:t>
            </a:fld>
            <a:endParaRPr lang="en-US" altLang="en-US" sz="1400"/>
          </a:p>
        </p:txBody>
      </p:sp>
      <p:sp>
        <p:nvSpPr>
          <p:cNvPr id="9219" name="Rectangle 2"/>
          <p:cNvSpPr>
            <a:spLocks noGrp="1" noChangeArrowheads="1"/>
          </p:cNvSpPr>
          <p:nvPr>
            <p:ph type="title"/>
          </p:nvPr>
        </p:nvSpPr>
        <p:spPr>
          <a:xfrm>
            <a:off x="2208212" y="228600"/>
            <a:ext cx="7772400" cy="819150"/>
          </a:xfrm>
          <a:noFill/>
        </p:spPr>
        <p:txBody>
          <a:bodyPr/>
          <a:lstStyle/>
          <a:p>
            <a:r>
              <a:rPr lang="en-US" altLang="en-US" smtClean="0"/>
              <a:t>Exception Types</a:t>
            </a:r>
            <a:endParaRPr lang="en-US" altLang="en-US" b="1" smtClean="0"/>
          </a:p>
        </p:txBody>
      </p:sp>
      <p:sp>
        <p:nvSpPr>
          <p:cNvPr id="9220" name="Rectangle 10"/>
          <p:cNvSpPr>
            <a:spLocks noChangeArrowheads="1"/>
          </p:cNvSpPr>
          <p:nvPr/>
        </p:nvSpPr>
        <p:spPr bwMode="auto">
          <a:xfrm>
            <a:off x="1522413" y="17694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9221" name="Object 9"/>
          <p:cNvGraphicFramePr>
            <a:graphicFrameLocks noChangeAspect="1"/>
          </p:cNvGraphicFramePr>
          <p:nvPr/>
        </p:nvGraphicFramePr>
        <p:xfrm>
          <a:off x="1674812" y="1371600"/>
          <a:ext cx="8839200" cy="4510088"/>
        </p:xfrm>
        <a:graphic>
          <a:graphicData uri="http://schemas.openxmlformats.org/presentationml/2006/ole">
            <mc:AlternateContent xmlns:mc="http://schemas.openxmlformats.org/markup-compatibility/2006">
              <mc:Choice xmlns:v="urn:schemas-microsoft-com:vml" Requires="v">
                <p:oleObj spid="_x0000_s182277" name="Picture" r:id="rId3" imgW="5608452" imgH="2853594" progId="Word.Picture.8">
                  <p:embed/>
                </p:oleObj>
              </mc:Choice>
              <mc:Fallback>
                <p:oleObj name="Picture" r:id="rId3" imgW="5608452" imgH="2853594" progId="Word.Picture.8">
                  <p:embed/>
                  <p:pic>
                    <p:nvPicPr>
                      <p:cNvPr id="9221"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812"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87994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D8A8EB8-BCE1-4DD3-A374-4929E6BC7B62}" type="slidenum">
              <a:rPr lang="en-US" altLang="en-US" sz="1400"/>
              <a:pPr>
                <a:spcBef>
                  <a:spcPct val="0"/>
                </a:spcBef>
                <a:buClrTx/>
                <a:buSzTx/>
                <a:buFontTx/>
                <a:buNone/>
              </a:pPr>
              <a:t>8</a:t>
            </a:fld>
            <a:endParaRPr lang="en-US" altLang="en-US" sz="1400"/>
          </a:p>
        </p:txBody>
      </p:sp>
      <p:sp>
        <p:nvSpPr>
          <p:cNvPr id="10243" name="Rectangle 2"/>
          <p:cNvSpPr>
            <a:spLocks noGrp="1" noChangeArrowheads="1"/>
          </p:cNvSpPr>
          <p:nvPr>
            <p:ph type="title"/>
          </p:nvPr>
        </p:nvSpPr>
        <p:spPr>
          <a:xfrm>
            <a:off x="2208212" y="228600"/>
            <a:ext cx="7772400" cy="819150"/>
          </a:xfrm>
          <a:noFill/>
        </p:spPr>
        <p:txBody>
          <a:bodyPr/>
          <a:lstStyle/>
          <a:p>
            <a:r>
              <a:rPr lang="en-US" altLang="en-US" smtClean="0"/>
              <a:t>System Errors</a:t>
            </a:r>
            <a:endParaRPr lang="en-US" altLang="en-US" b="1" smtClean="0"/>
          </a:p>
        </p:txBody>
      </p:sp>
      <p:sp>
        <p:nvSpPr>
          <p:cNvPr id="10244" name="Rectangle 3"/>
          <p:cNvSpPr>
            <a:spLocks noChangeArrowheads="1"/>
          </p:cNvSpPr>
          <p:nvPr/>
        </p:nvSpPr>
        <p:spPr bwMode="auto">
          <a:xfrm>
            <a:off x="1522413" y="17694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5" name="Object 4"/>
          <p:cNvGraphicFramePr>
            <a:graphicFrameLocks noChangeAspect="1"/>
          </p:cNvGraphicFramePr>
          <p:nvPr/>
        </p:nvGraphicFramePr>
        <p:xfrm>
          <a:off x="1827212" y="1371600"/>
          <a:ext cx="8839200" cy="4510088"/>
        </p:xfrm>
        <a:graphic>
          <a:graphicData uri="http://schemas.openxmlformats.org/presentationml/2006/ole">
            <mc:AlternateContent xmlns:mc="http://schemas.openxmlformats.org/markup-compatibility/2006">
              <mc:Choice xmlns:v="urn:schemas-microsoft-com:vml" Requires="v">
                <p:oleObj spid="_x0000_s183301" name="Picture" r:id="rId3" imgW="5608452" imgH="2853594" progId="Word.Picture.8">
                  <p:embed/>
                </p:oleObj>
              </mc:Choice>
              <mc:Fallback>
                <p:oleObj name="Picture" r:id="rId3" imgW="5608452" imgH="2853594" progId="Word.Picture.8">
                  <p:embed/>
                  <p:pic>
                    <p:nvPicPr>
                      <p:cNvPr id="1024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2"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0277" name="Rectangle 5"/>
          <p:cNvSpPr>
            <a:spLocks noChangeArrowheads="1"/>
          </p:cNvSpPr>
          <p:nvPr/>
        </p:nvSpPr>
        <p:spPr bwMode="auto">
          <a:xfrm>
            <a:off x="4494212" y="4038600"/>
            <a:ext cx="3194050" cy="18288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0278" name="Text Box 6"/>
          <p:cNvSpPr txBox="1">
            <a:spLocks noChangeArrowheads="1"/>
          </p:cNvSpPr>
          <p:nvPr/>
        </p:nvSpPr>
        <p:spPr bwMode="auto">
          <a:xfrm>
            <a:off x="1522412" y="4114801"/>
            <a:ext cx="29718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600" i="1">
                <a:solidFill>
                  <a:schemeClr val="tx2"/>
                </a:solidFill>
                <a:cs typeface="Times New Roman" panose="02020603050405020304" pitchFamily="18" charset="0"/>
              </a:rPr>
              <a:t>System errors</a:t>
            </a:r>
            <a:r>
              <a:rPr lang="en-US" altLang="en-US" sz="1600">
                <a:solidFill>
                  <a:schemeClr val="tx2"/>
                </a:solidFill>
                <a:cs typeface="Times New Roman" panose="02020603050405020304" pitchFamily="18" charset="0"/>
              </a:rPr>
              <a:t> are thrown by JVM and represented in the </a:t>
            </a:r>
            <a:r>
              <a:rPr lang="en-US" altLang="en-US" sz="1600" u="sng">
                <a:solidFill>
                  <a:schemeClr val="tx2"/>
                </a:solidFill>
                <a:cs typeface="Times New Roman" panose="02020603050405020304" pitchFamily="18" charset="0"/>
              </a:rPr>
              <a:t>Error</a:t>
            </a:r>
            <a:r>
              <a:rPr lang="en-US" altLang="en-US" sz="1600">
                <a:solidFill>
                  <a:schemeClr val="tx2"/>
                </a:solidFill>
                <a:cs typeface="Times New Roman" panose="02020603050405020304" pitchFamily="18" charset="0"/>
              </a:rPr>
              <a:t> class. The </a:t>
            </a:r>
            <a:r>
              <a:rPr lang="en-US" altLang="en-US" sz="1600" u="sng">
                <a:solidFill>
                  <a:schemeClr val="tx2"/>
                </a:solidFill>
                <a:cs typeface="Times New Roman" panose="02020603050405020304" pitchFamily="18" charset="0"/>
              </a:rPr>
              <a:t>Error</a:t>
            </a:r>
            <a:r>
              <a:rPr lang="en-US" altLang="en-US" sz="1600">
                <a:solidFill>
                  <a:schemeClr val="tx2"/>
                </a:solidFill>
                <a:cs typeface="Times New Roman" panose="02020603050405020304" pitchFamily="18" charset="0"/>
              </a:rPr>
              <a:t> class describes internal system errors. Such errors rarely occur. If one does, there is little you can do beyond notifying the user and trying to terminate the program gracefully. </a:t>
            </a:r>
            <a:endParaRPr lang="en-US" altLang="en-US" sz="1600">
              <a:solidFill>
                <a:schemeClr val="tx2"/>
              </a:solidFill>
            </a:endParaRPr>
          </a:p>
        </p:txBody>
      </p:sp>
    </p:spTree>
    <p:extLst>
      <p:ext uri="{BB962C8B-B14F-4D97-AF65-F5344CB8AC3E}">
        <p14:creationId xmlns:p14="http://schemas.microsoft.com/office/powerpoint/2010/main" val="3429667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0278"/>
                                        </p:tgtEl>
                                        <p:attrNameLst>
                                          <p:attrName>style.visibility</p:attrName>
                                        </p:attrNameLst>
                                      </p:cBhvr>
                                      <p:to>
                                        <p:strVal val="visible"/>
                                      </p:to>
                                    </p:set>
                                    <p:anim calcmode="lin" valueType="num">
                                      <p:cBhvr additive="base">
                                        <p:cTn id="7" dur="500" fill="hold"/>
                                        <p:tgtEl>
                                          <p:spTgt spid="310278"/>
                                        </p:tgtEl>
                                        <p:attrNameLst>
                                          <p:attrName>ppt_x</p:attrName>
                                        </p:attrNameLst>
                                      </p:cBhvr>
                                      <p:tavLst>
                                        <p:tav tm="0">
                                          <p:val>
                                            <p:strVal val="0-#ppt_w/2"/>
                                          </p:val>
                                        </p:tav>
                                        <p:tav tm="100000">
                                          <p:val>
                                            <p:strVal val="#ppt_x"/>
                                          </p:val>
                                        </p:tav>
                                      </p:tavLst>
                                    </p:anim>
                                    <p:anim calcmode="lin" valueType="num">
                                      <p:cBhvr additive="base">
                                        <p:cTn id="8" dur="500" fill="hold"/>
                                        <p:tgtEl>
                                          <p:spTgt spid="31027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0277"/>
                                        </p:tgtEl>
                                        <p:attrNameLst>
                                          <p:attrName>style.visibility</p:attrName>
                                        </p:attrNameLst>
                                      </p:cBhvr>
                                      <p:to>
                                        <p:strVal val="visible"/>
                                      </p:to>
                                    </p:set>
                                    <p:anim calcmode="lin" valueType="num">
                                      <p:cBhvr additive="base">
                                        <p:cTn id="11" dur="500" fill="hold"/>
                                        <p:tgtEl>
                                          <p:spTgt spid="310277"/>
                                        </p:tgtEl>
                                        <p:attrNameLst>
                                          <p:attrName>ppt_x</p:attrName>
                                        </p:attrNameLst>
                                      </p:cBhvr>
                                      <p:tavLst>
                                        <p:tav tm="0">
                                          <p:val>
                                            <p:strVal val="0-#ppt_w/2"/>
                                          </p:val>
                                        </p:tav>
                                        <p:tav tm="100000">
                                          <p:val>
                                            <p:strVal val="#ppt_x"/>
                                          </p:val>
                                        </p:tav>
                                      </p:tavLst>
                                    </p:anim>
                                    <p:anim calcmode="lin" valueType="num">
                                      <p:cBhvr additive="base">
                                        <p:cTn id="12" dur="500" fill="hold"/>
                                        <p:tgtEl>
                                          <p:spTgt spid="310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7" grpId="0" animBg="1"/>
      <p:bldP spid="3102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995A13C-EDC0-4508-A5EC-BF56F856E589}" type="slidenum">
              <a:rPr lang="en-US" altLang="en-US" sz="1400"/>
              <a:pPr>
                <a:spcBef>
                  <a:spcPct val="0"/>
                </a:spcBef>
                <a:buClrTx/>
                <a:buSzTx/>
                <a:buFontTx/>
                <a:buNone/>
              </a:pPr>
              <a:t>9</a:t>
            </a:fld>
            <a:endParaRPr lang="en-US" altLang="en-US" sz="1400"/>
          </a:p>
        </p:txBody>
      </p:sp>
      <p:sp>
        <p:nvSpPr>
          <p:cNvPr id="11267" name="Rectangle 2"/>
          <p:cNvSpPr>
            <a:spLocks noGrp="1" noChangeArrowheads="1"/>
          </p:cNvSpPr>
          <p:nvPr>
            <p:ph type="title"/>
          </p:nvPr>
        </p:nvSpPr>
        <p:spPr>
          <a:xfrm>
            <a:off x="2208212" y="228600"/>
            <a:ext cx="7772400" cy="819150"/>
          </a:xfrm>
          <a:noFill/>
        </p:spPr>
        <p:txBody>
          <a:bodyPr/>
          <a:lstStyle/>
          <a:p>
            <a:r>
              <a:rPr lang="en-US" altLang="en-US" smtClean="0"/>
              <a:t>Exceptions</a:t>
            </a:r>
            <a:endParaRPr lang="en-US" altLang="en-US" b="1" smtClean="0"/>
          </a:p>
        </p:txBody>
      </p:sp>
      <p:sp>
        <p:nvSpPr>
          <p:cNvPr id="11268" name="Rectangle 3"/>
          <p:cNvSpPr>
            <a:spLocks noChangeArrowheads="1"/>
          </p:cNvSpPr>
          <p:nvPr/>
        </p:nvSpPr>
        <p:spPr bwMode="auto">
          <a:xfrm>
            <a:off x="1522413" y="17694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269" name="Object 4"/>
          <p:cNvGraphicFramePr>
            <a:graphicFrameLocks noChangeAspect="1"/>
          </p:cNvGraphicFramePr>
          <p:nvPr/>
        </p:nvGraphicFramePr>
        <p:xfrm>
          <a:off x="1674812" y="1371600"/>
          <a:ext cx="8839200" cy="4510088"/>
        </p:xfrm>
        <a:graphic>
          <a:graphicData uri="http://schemas.openxmlformats.org/presentationml/2006/ole">
            <mc:AlternateContent xmlns:mc="http://schemas.openxmlformats.org/markup-compatibility/2006">
              <mc:Choice xmlns:v="urn:schemas-microsoft-com:vml" Requires="v">
                <p:oleObj spid="_x0000_s184325" name="Picture" r:id="rId3" imgW="5608452" imgH="2853594" progId="Word.Picture.8">
                  <p:embed/>
                </p:oleObj>
              </mc:Choice>
              <mc:Fallback>
                <p:oleObj name="Picture" r:id="rId3" imgW="5608452" imgH="2853594" progId="Word.Picture.8">
                  <p:embed/>
                  <p:pic>
                    <p:nvPicPr>
                      <p:cNvPr id="1126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812"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1301" name="Text Box 5"/>
          <p:cNvSpPr txBox="1">
            <a:spLocks noChangeArrowheads="1"/>
          </p:cNvSpPr>
          <p:nvPr/>
        </p:nvSpPr>
        <p:spPr bwMode="auto">
          <a:xfrm>
            <a:off x="1522412" y="1219200"/>
            <a:ext cx="2667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u="sng">
                <a:solidFill>
                  <a:schemeClr val="tx2"/>
                </a:solidFill>
                <a:cs typeface="Times New Roman" panose="02020603050405020304" pitchFamily="18" charset="0"/>
              </a:rPr>
              <a:t>Exception</a:t>
            </a:r>
            <a:r>
              <a:rPr lang="en-US" altLang="en-US" sz="1800">
                <a:solidFill>
                  <a:schemeClr val="tx2"/>
                </a:solidFill>
                <a:cs typeface="Times New Roman" panose="02020603050405020304" pitchFamily="18" charset="0"/>
              </a:rPr>
              <a:t> describes errors caused by your program and external circumstances. These errors can be caught and handled by your program</a:t>
            </a:r>
            <a:r>
              <a:rPr lang="en-US" altLang="en-US" sz="1800">
                <a:solidFill>
                  <a:schemeClr val="bg2"/>
                </a:solidFill>
                <a:cs typeface="Times New Roman" panose="02020603050405020304" pitchFamily="18" charset="0"/>
              </a:rPr>
              <a:t>. </a:t>
            </a:r>
            <a:endParaRPr lang="en-US" altLang="en-US" sz="1800">
              <a:solidFill>
                <a:schemeClr val="bg2"/>
              </a:solidFill>
            </a:endParaRPr>
          </a:p>
        </p:txBody>
      </p:sp>
      <p:sp>
        <p:nvSpPr>
          <p:cNvPr id="311302" name="Rectangle 6"/>
          <p:cNvSpPr>
            <a:spLocks noChangeArrowheads="1"/>
          </p:cNvSpPr>
          <p:nvPr/>
        </p:nvSpPr>
        <p:spPr bwMode="auto">
          <a:xfrm>
            <a:off x="4265612" y="1447800"/>
            <a:ext cx="6172200" cy="28956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469356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1301"/>
                                        </p:tgtEl>
                                        <p:attrNameLst>
                                          <p:attrName>style.visibility</p:attrName>
                                        </p:attrNameLst>
                                      </p:cBhvr>
                                      <p:to>
                                        <p:strVal val="visible"/>
                                      </p:to>
                                    </p:set>
                                    <p:anim calcmode="lin" valueType="num">
                                      <p:cBhvr additive="base">
                                        <p:cTn id="7" dur="500" fill="hold"/>
                                        <p:tgtEl>
                                          <p:spTgt spid="311301"/>
                                        </p:tgtEl>
                                        <p:attrNameLst>
                                          <p:attrName>ppt_x</p:attrName>
                                        </p:attrNameLst>
                                      </p:cBhvr>
                                      <p:tavLst>
                                        <p:tav tm="0">
                                          <p:val>
                                            <p:strVal val="0-#ppt_w/2"/>
                                          </p:val>
                                        </p:tav>
                                        <p:tav tm="100000">
                                          <p:val>
                                            <p:strVal val="#ppt_x"/>
                                          </p:val>
                                        </p:tav>
                                      </p:tavLst>
                                    </p:anim>
                                    <p:anim calcmode="lin" valueType="num">
                                      <p:cBhvr additive="base">
                                        <p:cTn id="8" dur="500" fill="hold"/>
                                        <p:tgtEl>
                                          <p:spTgt spid="31130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1302"/>
                                        </p:tgtEl>
                                        <p:attrNameLst>
                                          <p:attrName>style.visibility</p:attrName>
                                        </p:attrNameLst>
                                      </p:cBhvr>
                                      <p:to>
                                        <p:strVal val="visible"/>
                                      </p:to>
                                    </p:set>
                                    <p:anim calcmode="lin" valueType="num">
                                      <p:cBhvr additive="base">
                                        <p:cTn id="11" dur="500" fill="hold"/>
                                        <p:tgtEl>
                                          <p:spTgt spid="311302"/>
                                        </p:tgtEl>
                                        <p:attrNameLst>
                                          <p:attrName>ppt_x</p:attrName>
                                        </p:attrNameLst>
                                      </p:cBhvr>
                                      <p:tavLst>
                                        <p:tav tm="0">
                                          <p:val>
                                            <p:strVal val="0-#ppt_w/2"/>
                                          </p:val>
                                        </p:tav>
                                        <p:tav tm="100000">
                                          <p:val>
                                            <p:strVal val="#ppt_x"/>
                                          </p:val>
                                        </p:tav>
                                      </p:tavLst>
                                    </p:anim>
                                    <p:anim calcmode="lin" valueType="num">
                                      <p:cBhvr additive="base">
                                        <p:cTn id="12" dur="500" fill="hold"/>
                                        <p:tgtEl>
                                          <p:spTgt spid="311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1" grpId="0"/>
      <p:bldP spid="311302" grpId="0" animBg="1"/>
    </p:bldLst>
  </p:timing>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8434C6FC007C49BA74DF6F573091B8" ma:contentTypeVersion="4" ma:contentTypeDescription="Create a new document." ma:contentTypeScope="" ma:versionID="57521a6533e526f30d3d9f06ee2c479c">
  <xsd:schema xmlns:xsd="http://www.w3.org/2001/XMLSchema" xmlns:xs="http://www.w3.org/2001/XMLSchema" xmlns:p="http://schemas.microsoft.com/office/2006/metadata/properties" xmlns:ns2="97dbb335-fc61-412d-baab-f04c388d8568" targetNamespace="http://schemas.microsoft.com/office/2006/metadata/properties" ma:root="true" ma:fieldsID="53f30f33b1e02eecabfb9fa718e3c934" ns2:_="">
    <xsd:import namespace="97dbb335-fc61-412d-baab-f04c388d856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dbb335-fc61-412d-baab-f04c388d85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F3020B-AE95-4ED5-B6AB-C693C8569AB4}"/>
</file>

<file path=customXml/itemProps2.xml><?xml version="1.0" encoding="utf-8"?>
<ds:datastoreItem xmlns:ds="http://schemas.openxmlformats.org/officeDocument/2006/customXml" ds:itemID="{F0CF7589-9B57-4324-8AB3-7DE026E91D90}"/>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3219</Words>
  <Application>Microsoft Office PowerPoint</Application>
  <PresentationFormat>Custom</PresentationFormat>
  <Paragraphs>536</Paragraphs>
  <Slides>64</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64</vt:i4>
      </vt:variant>
    </vt:vector>
  </HeadingPairs>
  <TitlesOfParts>
    <vt:vector size="76" baseType="lpstr">
      <vt:lpstr>Arial</vt:lpstr>
      <vt:lpstr>Baskerville Old Face</vt:lpstr>
      <vt:lpstr>Book Antiqua</vt:lpstr>
      <vt:lpstr>Century Gothic</vt:lpstr>
      <vt:lpstr>Courier</vt:lpstr>
      <vt:lpstr>Courier New</vt:lpstr>
      <vt:lpstr>Forte</vt:lpstr>
      <vt:lpstr>Monotype Sorts</vt:lpstr>
      <vt:lpstr>Times New Roman</vt:lpstr>
      <vt:lpstr>Continental World 16x9</vt:lpstr>
      <vt:lpstr>Picture</vt:lpstr>
      <vt:lpstr>Bitmap Image</vt:lpstr>
      <vt:lpstr>CSE 102 - COMPUTER PROGRAMMING II Exceptions &amp; Text I/O</vt:lpstr>
      <vt:lpstr>Motivations</vt:lpstr>
      <vt:lpstr>Objectives</vt:lpstr>
      <vt:lpstr>Exception-Handling Overview </vt:lpstr>
      <vt:lpstr>Exception Advantages</vt:lpstr>
      <vt:lpstr>Handling InputMismatchException</vt:lpstr>
      <vt:lpstr>Exception Types</vt:lpstr>
      <vt:lpstr>System Errors</vt:lpstr>
      <vt:lpstr>Exceptions</vt:lpstr>
      <vt:lpstr>Runtime Exceptions</vt:lpstr>
      <vt:lpstr>Checked Exceptions vs. Unchecked Exceptions</vt:lpstr>
      <vt:lpstr>Unchecked Exceptions</vt:lpstr>
      <vt:lpstr>Unchecked Exceptions</vt:lpstr>
      <vt:lpstr>Declaring, Throwing, and Catching Exceptions</vt:lpstr>
      <vt:lpstr>Declaring Exceptions</vt:lpstr>
      <vt:lpstr>Throwing Exceptions</vt:lpstr>
      <vt:lpstr>Throwing Exceptions Example</vt:lpstr>
      <vt:lpstr>Catching Exceptions</vt:lpstr>
      <vt:lpstr>Catching Exceptions</vt:lpstr>
      <vt:lpstr>Catch or Declare Checked Exceptions</vt:lpstr>
      <vt:lpstr>Catch or Declare Checked Exceptions</vt:lpstr>
      <vt:lpstr>Example: Declaring, Throwing, and Catching Exceptions</vt:lpstr>
      <vt:lpstr>Rethrowing Exceptions</vt:lpstr>
      <vt:lpstr>The finally Clause</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Cautions When Using Exceptions</vt:lpstr>
      <vt:lpstr>When to Throw Exceptions</vt:lpstr>
      <vt:lpstr>When to Use Exceptions</vt:lpstr>
      <vt:lpstr>When to Use Exceptions</vt:lpstr>
      <vt:lpstr>Defining Custom Exception Classes</vt:lpstr>
      <vt:lpstr>Custom Exception Class Example</vt:lpstr>
      <vt:lpstr>Assertions</vt:lpstr>
      <vt:lpstr>Declaring Assertions</vt:lpstr>
      <vt:lpstr>Executing Assertions</vt:lpstr>
      <vt:lpstr>Executing Assertions Example</vt:lpstr>
      <vt:lpstr>Compiling Programs with Assertions </vt:lpstr>
      <vt:lpstr>Running Programs with Assertions</vt:lpstr>
      <vt:lpstr>Using Exception Handling or Assertions</vt:lpstr>
      <vt:lpstr>Using Exception Handling or Assertions, cont.</vt:lpstr>
      <vt:lpstr>Using Exception Handling or Assertions, cont.</vt:lpstr>
      <vt:lpstr>Using Exception Handling or Assertions, cont.</vt:lpstr>
      <vt:lpstr>The File Class</vt:lpstr>
      <vt:lpstr>Obtaining file properties and manipulating file</vt:lpstr>
      <vt:lpstr>Problem: Explore File Properties</vt:lpstr>
      <vt:lpstr>Text I/O</vt:lpstr>
      <vt:lpstr>Writing Data Using PrintWriter </vt:lpstr>
      <vt:lpstr>Try-with-resources</vt:lpstr>
      <vt:lpstr>Reading Data Using Scanner </vt:lpstr>
      <vt:lpstr>Problem: Replacing Text</vt:lpstr>
      <vt:lpstr>Reading Data from the Web</vt:lpstr>
      <vt:lpstr>Reading Data from the Web</vt:lpstr>
      <vt:lpstr>Case Study: Web Crawler</vt:lpstr>
      <vt:lpstr>Case Study: Web Crawler</vt:lpstr>
      <vt:lpstr>Case Study: Web Crawler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2015-09-11T13:16:30Z</dcterms:created>
  <dcterms:modified xsi:type="dcterms:W3CDTF">2019-03-07T09:43:23Z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