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customXml/itemProps1.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28"/>
  </p:notesMasterIdLst>
  <p:handoutMasterIdLst>
    <p:handoutMasterId r:id="rId2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81" autoAdjust="0"/>
  </p:normalViewPr>
  <p:slideViewPr>
    <p:cSldViewPr>
      <p:cViewPr varScale="1">
        <p:scale>
          <a:sx n="88" d="100"/>
          <a:sy n="88" d="100"/>
        </p:scale>
        <p:origin x="494" y="53"/>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04-May-21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04-May-21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931200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7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81981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91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349693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11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265330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280072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49481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943293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29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594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78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855876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881534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8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884911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39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467866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4041739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19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64640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708235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93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30463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05847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98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39203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9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277128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39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173078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14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59568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hyperlink" Target="http://www.cs.armstrong.edu/liang/intro9e/html/GenericStack.html"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hyperlink" Target="html/GenericStack.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cs.armstrong.edu/liang/intro9e/html/WildCardNeedDemo.html" TargetMode="External"/><Relationship Id="rId3" Type="http://schemas.openxmlformats.org/officeDocument/2006/relationships/hyperlink" Target="html/WildCardNeedDemo.html" TargetMode="External"/><Relationship Id="rId7" Type="http://schemas.openxmlformats.org/officeDocument/2006/relationships/hyperlink" Target="http://www.cs.armstrong.edu/liang/intro9e/html/SuperWildCardDemo.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cs.armstrong.edu/liang/intro9e/html/AnyWildCardDemo.html" TargetMode="External"/><Relationship Id="rId5" Type="http://schemas.openxmlformats.org/officeDocument/2006/relationships/hyperlink" Target="html/SuperWildCardDemo.html" TargetMode="External"/><Relationship Id="rId4" Type="http://schemas.openxmlformats.org/officeDocument/2006/relationships/hyperlink" Target="html/AnyWildCardDemo.htm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hyperlink" Target="html/TestArrayListNew.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www.cs.armstrong.edu/liang/intro9e/html/TestArrayListNew.html" TargetMode="External"/><Relationship Id="rId4" Type="http://schemas.openxmlformats.org/officeDocument/2006/relationships/hyperlink" Target="html/TestArrayListNew.ba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s.armstrong.edu/liang/intro9e/html/GenericMatrix.html" TargetMode="External"/><Relationship Id="rId2" Type="http://schemas.openxmlformats.org/officeDocument/2006/relationships/hyperlink" Target="html/GenericMatri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8" Type="http://schemas.openxmlformats.org/officeDocument/2006/relationships/hyperlink" Target="http://www.cs.armstrong.edu/liang/intro9e/html/RationalMatrix.html" TargetMode="External"/><Relationship Id="rId3" Type="http://schemas.openxmlformats.org/officeDocument/2006/relationships/hyperlink" Target="html/TestIntegerMatrix.bat" TargetMode="External"/><Relationship Id="rId7" Type="http://schemas.openxmlformats.org/officeDocument/2006/relationships/hyperlink" Target="html/IntegerMatrix.html" TargetMode="External"/><Relationship Id="rId2" Type="http://schemas.openxmlformats.org/officeDocument/2006/relationships/hyperlink" Target="html/TestIntegerMatrix.html" TargetMode="External"/><Relationship Id="rId1" Type="http://schemas.openxmlformats.org/officeDocument/2006/relationships/slideLayout" Target="../slideLayouts/slideLayout2.xml"/><Relationship Id="rId6" Type="http://schemas.openxmlformats.org/officeDocument/2006/relationships/hyperlink" Target="html/RationalMatrix.html" TargetMode="External"/><Relationship Id="rId11" Type="http://schemas.openxmlformats.org/officeDocument/2006/relationships/hyperlink" Target="http://www.cs.armstrong.edu/liang/intro9e/html/TestIntegerMatrix.html" TargetMode="External"/><Relationship Id="rId5" Type="http://schemas.openxmlformats.org/officeDocument/2006/relationships/hyperlink" Target="html/TestRationalMatrix.bat" TargetMode="External"/><Relationship Id="rId10" Type="http://schemas.openxmlformats.org/officeDocument/2006/relationships/hyperlink" Target="http://www.cs.armstrong.edu/liang/intro9e/html/TestRationalMatrix.html" TargetMode="External"/><Relationship Id="rId4" Type="http://schemas.openxmlformats.org/officeDocument/2006/relationships/hyperlink" Target="html/TestRationalMatrix.html" TargetMode="External"/><Relationship Id="rId9" Type="http://schemas.openxmlformats.org/officeDocument/2006/relationships/hyperlink" Target="http://www.cs.armstrong.edu/liang/intro9e/html/IntegerMatri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smtClean="0"/>
              <a:t>CSE 102 - COMPUTER PROGRAMMING II</a:t>
            </a:r>
            <a:br>
              <a:rPr lang="it-IT" dirty="0" smtClean="0"/>
            </a:br>
            <a:r>
              <a:rPr lang="en-US" dirty="0" smtClean="0"/>
              <a:t>Generics</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smtClean="0"/>
              <a:t>Joseph LEDET</a:t>
            </a:r>
          </a:p>
          <a:p>
            <a:r>
              <a:rPr lang="en-US" smtClean="0"/>
              <a:t>Department of Computer Engineering</a:t>
            </a:r>
          </a:p>
          <a:p>
            <a:r>
              <a:rPr lang="en-US" smtClean="0"/>
              <a:t>Akdeniz University</a:t>
            </a:r>
          </a:p>
          <a:p>
            <a:r>
              <a:rPr lang="en-US" smtClean="0"/>
              <a:t>josephledet@akdeniz.edu.tr </a:t>
            </a:r>
            <a:endParaRPr lang="en-US" dirty="0"/>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364F04BF-8766-41C1-A707-D1741BE073C2}" type="slidenum">
              <a:rPr lang="en-US" altLang="en-US"/>
              <a:pPr/>
              <a:t>10</a:t>
            </a:fld>
            <a:endParaRPr lang="en-US" altLang="en-US"/>
          </a:p>
        </p:txBody>
      </p:sp>
      <p:sp>
        <p:nvSpPr>
          <p:cNvPr id="214018" name="Rectangle 2"/>
          <p:cNvSpPr>
            <a:spLocks noGrp="1" noChangeArrowheads="1"/>
          </p:cNvSpPr>
          <p:nvPr>
            <p:ph type="title"/>
          </p:nvPr>
        </p:nvSpPr>
        <p:spPr>
          <a:xfrm>
            <a:off x="1522412" y="582960"/>
            <a:ext cx="9144000" cy="685800"/>
          </a:xfrm>
        </p:spPr>
        <p:txBody>
          <a:bodyPr>
            <a:normAutofit fontScale="90000"/>
          </a:bodyPr>
          <a:lstStyle/>
          <a:p>
            <a:r>
              <a:rPr lang="en-US" altLang="en-US" sz="4200" dirty="0"/>
              <a:t>Declaring Generic Classes and Interfaces</a:t>
            </a:r>
            <a:r>
              <a:rPr lang="en-US" altLang="en-US" dirty="0"/>
              <a:t> </a:t>
            </a:r>
          </a:p>
        </p:txBody>
      </p:sp>
      <p:sp>
        <p:nvSpPr>
          <p:cNvPr id="214023" name="Rectangle 7"/>
          <p:cNvSpPr>
            <a:spLocks noChangeArrowheads="1"/>
          </p:cNvSpPr>
          <p:nvPr/>
        </p:nvSpPr>
        <p:spPr bwMode="auto">
          <a:xfrm>
            <a:off x="1522413" y="2291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4024" name="AutoShape 8">
            <a:hlinkClick r:id="" action="ppaction://noaction" highlightClick="1"/>
          </p:cNvPr>
          <p:cNvSpPr>
            <a:spLocks noChangeArrowheads="1"/>
          </p:cNvSpPr>
          <p:nvPr/>
        </p:nvSpPr>
        <p:spPr bwMode="auto">
          <a:xfrm>
            <a:off x="2436812" y="5715000"/>
            <a:ext cx="3657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4" action="ppaction://program"/>
              </a:rPr>
              <a:t>GenericStack</a:t>
            </a:r>
            <a:endParaRPr lang="en-US" altLang="en-US">
              <a:solidFill>
                <a:schemeClr val="accent1"/>
              </a:solidFill>
            </a:endParaRPr>
          </a:p>
        </p:txBody>
      </p:sp>
      <p:sp>
        <p:nvSpPr>
          <p:cNvPr id="214027" name="Rectangle 11"/>
          <p:cNvSpPr>
            <a:spLocks noChangeArrowheads="1"/>
          </p:cNvSpPr>
          <p:nvPr/>
        </p:nvSpPr>
        <p:spPr bwMode="auto">
          <a:xfrm>
            <a:off x="1522413" y="25251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14026" name="Object 10"/>
          <p:cNvGraphicFramePr>
            <a:graphicFrameLocks noChangeAspect="1"/>
          </p:cNvGraphicFramePr>
          <p:nvPr/>
        </p:nvGraphicFramePr>
        <p:xfrm>
          <a:off x="1677988" y="1447800"/>
          <a:ext cx="8983663" cy="3417888"/>
        </p:xfrm>
        <a:graphic>
          <a:graphicData uri="http://schemas.openxmlformats.org/presentationml/2006/ole">
            <mc:AlternateContent xmlns:mc="http://schemas.openxmlformats.org/markup-compatibility/2006">
              <mc:Choice xmlns:v="urn:schemas-microsoft-com:vml" Requires="v">
                <p:oleObj spid="_x0000_s212996" name="Picture" r:id="rId5" imgW="3789720" imgH="1438920" progId="Word.Picture.8">
                  <p:embed/>
                </p:oleObj>
              </mc:Choice>
              <mc:Fallback>
                <p:oleObj name="Picture" r:id="rId5" imgW="3789720" imgH="1438920" progId="Word.Picture.8">
                  <p:embed/>
                  <p:pic>
                    <p:nvPicPr>
                      <p:cNvPr id="21402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988" y="1447800"/>
                        <a:ext cx="8983663" cy="3417888"/>
                      </a:xfrm>
                      <a:prstGeom prst="rect">
                        <a:avLst/>
                      </a:prstGeom>
                      <a:solidFill>
                        <a:schemeClr val="tx1"/>
                      </a:solidFill>
                    </p:spPr>
                  </p:pic>
                </p:oleObj>
              </mc:Fallback>
            </mc:AlternateContent>
          </a:graphicData>
        </a:graphic>
      </p:graphicFrame>
      <p:sp>
        <p:nvSpPr>
          <p:cNvPr id="214028" name="AutoShape 12">
            <a:hlinkClick r:id="rId7" highlightClick="1"/>
          </p:cNvPr>
          <p:cNvSpPr>
            <a:spLocks noChangeArrowheads="1"/>
          </p:cNvSpPr>
          <p:nvPr/>
        </p:nvSpPr>
        <p:spPr bwMode="auto">
          <a:xfrm>
            <a:off x="1827213" y="56388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8255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9B5E19A-E16E-4B62-85CA-DB5BC575ECB5}" type="slidenum">
              <a:rPr lang="en-US" altLang="en-US"/>
              <a:pPr/>
              <a:t>11</a:t>
            </a:fld>
            <a:endParaRPr lang="en-US" altLang="en-US"/>
          </a:p>
        </p:txBody>
      </p:sp>
      <p:sp>
        <p:nvSpPr>
          <p:cNvPr id="216066" name="Rectangle 2"/>
          <p:cNvSpPr>
            <a:spLocks noGrp="1" noChangeArrowheads="1"/>
          </p:cNvSpPr>
          <p:nvPr>
            <p:ph type="title"/>
          </p:nvPr>
        </p:nvSpPr>
        <p:spPr>
          <a:xfrm>
            <a:off x="2208212" y="228600"/>
            <a:ext cx="7772400" cy="685800"/>
          </a:xfrm>
        </p:spPr>
        <p:txBody>
          <a:bodyPr/>
          <a:lstStyle/>
          <a:p>
            <a:r>
              <a:rPr lang="en-US" altLang="en-US"/>
              <a:t>Generic Methods</a:t>
            </a:r>
          </a:p>
        </p:txBody>
      </p:sp>
      <p:sp>
        <p:nvSpPr>
          <p:cNvPr id="216068" name="Rectangle 4"/>
          <p:cNvSpPr>
            <a:spLocks noChangeArrowheads="1"/>
          </p:cNvSpPr>
          <p:nvPr/>
        </p:nvSpPr>
        <p:spPr bwMode="auto">
          <a:xfrm>
            <a:off x="1903412" y="1066800"/>
            <a:ext cx="8458200" cy="2438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rPr>
              <a:t> public static &lt;E&gt; void print(E[] list) {</a:t>
            </a:r>
          </a:p>
          <a:p>
            <a:pPr>
              <a:buFont typeface="Monotype Sorts" pitchFamily="2" charset="2"/>
              <a:buNone/>
            </a:pPr>
            <a:r>
              <a:rPr lang="en-US" altLang="en-US" sz="2400">
                <a:solidFill>
                  <a:schemeClr val="bg2"/>
                </a:solidFill>
              </a:rPr>
              <a:t>    for (int i = 0; i &lt; list.length; i++) </a:t>
            </a:r>
          </a:p>
          <a:p>
            <a:pPr>
              <a:buFont typeface="Monotype Sorts" pitchFamily="2" charset="2"/>
              <a:buNone/>
            </a:pPr>
            <a:r>
              <a:rPr lang="en-US" altLang="en-US" sz="2400">
                <a:solidFill>
                  <a:schemeClr val="bg2"/>
                </a:solidFill>
              </a:rPr>
              <a:t>      System.out.print(list[i] + " ");</a:t>
            </a:r>
          </a:p>
          <a:p>
            <a:pPr>
              <a:buFont typeface="Monotype Sorts" pitchFamily="2" charset="2"/>
              <a:buNone/>
            </a:pPr>
            <a:r>
              <a:rPr lang="en-US" altLang="en-US" sz="2400">
                <a:solidFill>
                  <a:schemeClr val="bg2"/>
                </a:solidFill>
              </a:rPr>
              <a:t>    System.out.println();</a:t>
            </a:r>
          </a:p>
          <a:p>
            <a:pPr>
              <a:buFont typeface="Monotype Sorts" pitchFamily="2" charset="2"/>
              <a:buNone/>
            </a:pPr>
            <a:r>
              <a:rPr lang="en-US" altLang="en-US" sz="2400">
                <a:solidFill>
                  <a:schemeClr val="bg2"/>
                </a:solidFill>
              </a:rPr>
              <a:t>  }</a:t>
            </a:r>
          </a:p>
        </p:txBody>
      </p:sp>
      <p:sp>
        <p:nvSpPr>
          <p:cNvPr id="216070" name="Rectangle 6"/>
          <p:cNvSpPr>
            <a:spLocks noChangeArrowheads="1"/>
          </p:cNvSpPr>
          <p:nvPr/>
        </p:nvSpPr>
        <p:spPr bwMode="auto">
          <a:xfrm>
            <a:off x="1903412" y="3962400"/>
            <a:ext cx="8458200" cy="2209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t> </a:t>
            </a:r>
            <a:r>
              <a:rPr lang="en-US" altLang="en-US" sz="2400">
                <a:solidFill>
                  <a:schemeClr val="bg2"/>
                </a:solidFill>
              </a:rPr>
              <a:t>public static void print(Object[] list) {</a:t>
            </a:r>
          </a:p>
          <a:p>
            <a:pPr>
              <a:buFont typeface="Monotype Sorts" pitchFamily="2" charset="2"/>
              <a:buNone/>
            </a:pPr>
            <a:r>
              <a:rPr lang="en-US" altLang="en-US" sz="2400">
                <a:solidFill>
                  <a:schemeClr val="bg2"/>
                </a:solidFill>
              </a:rPr>
              <a:t>    for (int i = 0; i &lt; list.length; i++) </a:t>
            </a:r>
          </a:p>
          <a:p>
            <a:pPr>
              <a:buFont typeface="Monotype Sorts" pitchFamily="2" charset="2"/>
              <a:buNone/>
            </a:pPr>
            <a:r>
              <a:rPr lang="en-US" altLang="en-US" sz="2400">
                <a:solidFill>
                  <a:schemeClr val="bg2"/>
                </a:solidFill>
              </a:rPr>
              <a:t>      System.out.print(list[i] + " ");</a:t>
            </a:r>
          </a:p>
          <a:p>
            <a:pPr>
              <a:buFont typeface="Monotype Sorts" pitchFamily="2" charset="2"/>
              <a:buNone/>
            </a:pPr>
            <a:r>
              <a:rPr lang="en-US" altLang="en-US" sz="2400">
                <a:solidFill>
                  <a:schemeClr val="bg2"/>
                </a:solidFill>
              </a:rPr>
              <a:t>    System.out.println();</a:t>
            </a:r>
          </a:p>
          <a:p>
            <a:pPr>
              <a:buFont typeface="Monotype Sorts" pitchFamily="2" charset="2"/>
              <a:buNone/>
            </a:pPr>
            <a:r>
              <a:rPr lang="en-US" altLang="en-US" sz="2400">
                <a:solidFill>
                  <a:schemeClr val="bg2"/>
                </a:solidFill>
              </a:rPr>
              <a:t>  }</a:t>
            </a:r>
          </a:p>
        </p:txBody>
      </p:sp>
    </p:spTree>
    <p:extLst>
      <p:ext uri="{BB962C8B-B14F-4D97-AF65-F5344CB8AC3E}">
        <p14:creationId xmlns:p14="http://schemas.microsoft.com/office/powerpoint/2010/main" val="2546006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AFEAD12-0682-4755-8323-9AD6DCE5ED6F}" type="slidenum">
              <a:rPr lang="en-US" altLang="en-US"/>
              <a:pPr/>
              <a:t>12</a:t>
            </a:fld>
            <a:endParaRPr lang="en-US" altLang="en-US"/>
          </a:p>
        </p:txBody>
      </p:sp>
      <p:sp>
        <p:nvSpPr>
          <p:cNvPr id="218114" name="Rectangle 2"/>
          <p:cNvSpPr>
            <a:spLocks noGrp="1" noChangeArrowheads="1"/>
          </p:cNvSpPr>
          <p:nvPr>
            <p:ph type="title"/>
          </p:nvPr>
        </p:nvSpPr>
        <p:spPr>
          <a:xfrm>
            <a:off x="2208212" y="228600"/>
            <a:ext cx="7772400" cy="685800"/>
          </a:xfrm>
        </p:spPr>
        <p:txBody>
          <a:bodyPr/>
          <a:lstStyle/>
          <a:p>
            <a:r>
              <a:rPr lang="en-US" altLang="en-US"/>
              <a:t>Bounded Generic Type</a:t>
            </a:r>
          </a:p>
        </p:txBody>
      </p:sp>
      <p:sp>
        <p:nvSpPr>
          <p:cNvPr id="218116" name="Rectangle 4"/>
          <p:cNvSpPr>
            <a:spLocks noChangeArrowheads="1"/>
          </p:cNvSpPr>
          <p:nvPr/>
        </p:nvSpPr>
        <p:spPr bwMode="auto">
          <a:xfrm>
            <a:off x="1751012" y="1143000"/>
            <a:ext cx="8686800" cy="411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a:solidFill>
                  <a:schemeClr val="bg2"/>
                </a:solidFill>
              </a:rPr>
              <a:t>public static void main(String[] args ) {</a:t>
            </a:r>
          </a:p>
          <a:p>
            <a:pPr>
              <a:buFont typeface="Monotype Sorts" pitchFamily="2" charset="2"/>
              <a:buNone/>
            </a:pPr>
            <a:r>
              <a:rPr lang="en-US" altLang="en-US" sz="2200">
                <a:solidFill>
                  <a:schemeClr val="bg2"/>
                </a:solidFill>
              </a:rPr>
              <a:t>    Rectangle rectangle = new Rectangle(2, 2);</a:t>
            </a:r>
          </a:p>
          <a:p>
            <a:pPr>
              <a:buFont typeface="Monotype Sorts" pitchFamily="2" charset="2"/>
              <a:buNone/>
            </a:pPr>
            <a:r>
              <a:rPr lang="en-US" altLang="en-US" sz="2200">
                <a:solidFill>
                  <a:schemeClr val="bg2"/>
                </a:solidFill>
              </a:rPr>
              <a:t>    Circle9 circle = new Circle9(2);</a:t>
            </a:r>
          </a:p>
          <a:p>
            <a:pPr>
              <a:buFont typeface="Monotype Sorts" pitchFamily="2" charset="2"/>
              <a:buNone/>
            </a:pPr>
            <a:r>
              <a:rPr lang="en-US" altLang="en-US" sz="2200">
                <a:solidFill>
                  <a:schemeClr val="bg2"/>
                </a:solidFill>
              </a:rPr>
              <a:t>    System.out.println("Same area? " + equalArea(rectangle, circle));</a:t>
            </a:r>
          </a:p>
          <a:p>
            <a:pPr>
              <a:buFont typeface="Monotype Sorts" pitchFamily="2" charset="2"/>
              <a:buNone/>
            </a:pPr>
            <a:r>
              <a:rPr lang="en-US" altLang="en-US" sz="2200">
                <a:solidFill>
                  <a:schemeClr val="bg2"/>
                </a:solidFill>
              </a:rPr>
              <a:t>}</a:t>
            </a:r>
          </a:p>
          <a:p>
            <a:pPr>
              <a:buFont typeface="Monotype Sorts" pitchFamily="2" charset="2"/>
              <a:buNone/>
            </a:pPr>
            <a:endParaRPr lang="en-US" altLang="en-US" sz="2200">
              <a:solidFill>
                <a:schemeClr val="bg2"/>
              </a:solidFill>
            </a:endParaRPr>
          </a:p>
          <a:p>
            <a:pPr>
              <a:buFont typeface="Monotype Sorts" pitchFamily="2" charset="2"/>
              <a:buNone/>
            </a:pPr>
            <a:r>
              <a:rPr lang="en-US" altLang="en-US" sz="2200">
                <a:solidFill>
                  <a:schemeClr val="bg2"/>
                </a:solidFill>
              </a:rPr>
              <a:t>public static &lt;E extends GeometricObject&gt; boolean     </a:t>
            </a:r>
          </a:p>
          <a:p>
            <a:pPr>
              <a:buFont typeface="Monotype Sorts" pitchFamily="2" charset="2"/>
              <a:buNone/>
            </a:pPr>
            <a:r>
              <a:rPr lang="en-US" altLang="en-US" sz="2200">
                <a:solidFill>
                  <a:schemeClr val="bg2"/>
                </a:solidFill>
              </a:rPr>
              <a:t>       equalArea(E object1, E object2) {</a:t>
            </a:r>
          </a:p>
          <a:p>
            <a:pPr>
              <a:buFont typeface="Monotype Sorts" pitchFamily="2" charset="2"/>
              <a:buNone/>
            </a:pPr>
            <a:r>
              <a:rPr lang="en-US" altLang="en-US" sz="2200">
                <a:solidFill>
                  <a:schemeClr val="bg2"/>
                </a:solidFill>
              </a:rPr>
              <a:t>    return object1.getArea() == object2.getArea();</a:t>
            </a:r>
          </a:p>
          <a:p>
            <a:pPr>
              <a:buFont typeface="Monotype Sorts" pitchFamily="2" charset="2"/>
              <a:buNone/>
            </a:pPr>
            <a:r>
              <a:rPr lang="en-US" altLang="en-US" sz="2200">
                <a:solidFill>
                  <a:schemeClr val="bg2"/>
                </a:solidFill>
              </a:rPr>
              <a:t>}</a:t>
            </a:r>
          </a:p>
        </p:txBody>
      </p:sp>
    </p:spTree>
    <p:extLst>
      <p:ext uri="{BB962C8B-B14F-4D97-AF65-F5344CB8AC3E}">
        <p14:creationId xmlns:p14="http://schemas.microsoft.com/office/powerpoint/2010/main" val="1329828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B62F144-9332-445E-92F3-FEEEEA1CFE5D}" type="slidenum">
              <a:rPr lang="en-US" altLang="en-US"/>
              <a:pPr/>
              <a:t>13</a:t>
            </a:fld>
            <a:endParaRPr lang="en-US" altLang="en-US"/>
          </a:p>
        </p:txBody>
      </p:sp>
      <p:sp>
        <p:nvSpPr>
          <p:cNvPr id="220162" name="Rectangle 2"/>
          <p:cNvSpPr>
            <a:spLocks noGrp="1" noChangeArrowheads="1"/>
          </p:cNvSpPr>
          <p:nvPr>
            <p:ph type="title"/>
          </p:nvPr>
        </p:nvSpPr>
        <p:spPr>
          <a:xfrm>
            <a:off x="2208212" y="582960"/>
            <a:ext cx="7772400" cy="685800"/>
          </a:xfrm>
        </p:spPr>
        <p:txBody>
          <a:bodyPr>
            <a:normAutofit fontScale="90000"/>
          </a:bodyPr>
          <a:lstStyle/>
          <a:p>
            <a:r>
              <a:rPr lang="en-US" altLang="en-US" dirty="0"/>
              <a:t>Raw Type and Backward Compatibility </a:t>
            </a:r>
          </a:p>
        </p:txBody>
      </p:sp>
      <p:sp>
        <p:nvSpPr>
          <p:cNvPr id="220169" name="Rectangle 9"/>
          <p:cNvSpPr>
            <a:spLocks noGrp="1" noChangeArrowheads="1"/>
          </p:cNvSpPr>
          <p:nvPr>
            <p:ph type="body" idx="1"/>
          </p:nvPr>
        </p:nvSpPr>
        <p:spPr>
          <a:xfrm>
            <a:off x="1751012" y="1371600"/>
            <a:ext cx="8686800" cy="1143000"/>
          </a:xfrm>
          <a:noFill/>
          <a:ln/>
        </p:spPr>
        <p:txBody>
          <a:bodyPr/>
          <a:lstStyle/>
          <a:p>
            <a:pPr marL="609600" indent="-609600">
              <a:buNone/>
            </a:pPr>
            <a:r>
              <a:rPr lang="en-US" altLang="en-US"/>
              <a:t>// raw type</a:t>
            </a:r>
          </a:p>
          <a:p>
            <a:pPr marL="609600" indent="-609600">
              <a:buNone/>
            </a:pPr>
            <a:r>
              <a:rPr lang="en-US" altLang="en-US"/>
              <a:t>ArrayList list = new ArrayList();</a:t>
            </a:r>
            <a:r>
              <a:rPr lang="en-US" altLang="en-US" u="sng"/>
              <a:t> </a:t>
            </a:r>
          </a:p>
        </p:txBody>
      </p:sp>
      <p:sp>
        <p:nvSpPr>
          <p:cNvPr id="220172" name="Rectangle 12"/>
          <p:cNvSpPr>
            <a:spLocks noChangeArrowheads="1"/>
          </p:cNvSpPr>
          <p:nvPr/>
        </p:nvSpPr>
        <p:spPr bwMode="auto">
          <a:xfrm>
            <a:off x="1751012" y="29718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990600" indent="-533400">
              <a:spcBef>
                <a:spcPct val="20000"/>
              </a:spcBef>
              <a:buClr>
                <a:schemeClr val="tx1"/>
              </a:buClr>
              <a:buChar char="–"/>
              <a:defRPr sz="2800">
                <a:solidFill>
                  <a:schemeClr val="tx1"/>
                </a:solidFill>
                <a:latin typeface="Times New Roman" panose="02020603050405020304" pitchFamily="18" charset="0"/>
              </a:defRPr>
            </a:lvl2pPr>
            <a:lvl3pPr marL="1371600" indent="-4572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752600" indent="-381000">
              <a:spcBef>
                <a:spcPct val="20000"/>
              </a:spcBef>
              <a:buClr>
                <a:schemeClr val="tx1"/>
              </a:buClr>
              <a:buChar char="–"/>
              <a:defRPr sz="2000">
                <a:solidFill>
                  <a:schemeClr val="tx1"/>
                </a:solidFill>
                <a:latin typeface="Times New Roman" panose="02020603050405020304" pitchFamily="18" charset="0"/>
              </a:defRPr>
            </a:lvl4pPr>
            <a:lvl5pPr marL="2209800" indent="-381000">
              <a:spcBef>
                <a:spcPct val="20000"/>
              </a:spcBef>
              <a:buClr>
                <a:schemeClr val="tx2"/>
              </a:buClr>
              <a:buChar char="•"/>
              <a:defRPr sz="2000">
                <a:solidFill>
                  <a:schemeClr val="tx1"/>
                </a:solidFill>
                <a:latin typeface="Times New Roman" panose="02020603050405020304" pitchFamily="18" charset="0"/>
              </a:defRPr>
            </a:lvl5pPr>
            <a:lvl6pPr marL="26670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31242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5814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40386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600"/>
              <a:t>This is </a:t>
            </a:r>
            <a:r>
              <a:rPr lang="en-US" altLang="en-US" sz="2600" i="1"/>
              <a:t>roughly</a:t>
            </a:r>
            <a:r>
              <a:rPr lang="en-US" altLang="en-US" sz="2600"/>
              <a:t> equivalent to </a:t>
            </a:r>
          </a:p>
          <a:p>
            <a:pPr>
              <a:lnSpc>
                <a:spcPct val="90000"/>
              </a:lnSpc>
              <a:buFont typeface="Monotype Sorts" pitchFamily="2" charset="2"/>
              <a:buNone/>
            </a:pPr>
            <a:r>
              <a:rPr lang="en-US" altLang="en-US" sz="2600"/>
              <a:t>ArrayList&lt;Object&gt; list = new ArrayList&lt;Object&gt;(); </a:t>
            </a:r>
          </a:p>
        </p:txBody>
      </p:sp>
    </p:spTree>
    <p:extLst>
      <p:ext uri="{BB962C8B-B14F-4D97-AF65-F5344CB8AC3E}">
        <p14:creationId xmlns:p14="http://schemas.microsoft.com/office/powerpoint/2010/main" val="2006008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0ECEB38-0727-4861-BCB1-E8A22608E2E0}" type="slidenum">
              <a:rPr lang="en-US" altLang="en-US"/>
              <a:pPr/>
              <a:t>14</a:t>
            </a:fld>
            <a:endParaRPr lang="en-US" altLang="en-US"/>
          </a:p>
        </p:txBody>
      </p:sp>
      <p:sp>
        <p:nvSpPr>
          <p:cNvPr id="232450" name="Rectangle 2"/>
          <p:cNvSpPr>
            <a:spLocks noGrp="1" noChangeArrowheads="1"/>
          </p:cNvSpPr>
          <p:nvPr>
            <p:ph type="title"/>
          </p:nvPr>
        </p:nvSpPr>
        <p:spPr>
          <a:xfrm>
            <a:off x="2208212" y="228600"/>
            <a:ext cx="7772400" cy="685800"/>
          </a:xfrm>
        </p:spPr>
        <p:txBody>
          <a:bodyPr/>
          <a:lstStyle/>
          <a:p>
            <a:r>
              <a:rPr lang="en-US" altLang="en-US"/>
              <a:t>Raw Type is Unsafe </a:t>
            </a:r>
          </a:p>
        </p:txBody>
      </p:sp>
      <p:sp>
        <p:nvSpPr>
          <p:cNvPr id="232451" name="Rectangle 3"/>
          <p:cNvSpPr>
            <a:spLocks noGrp="1" noChangeArrowheads="1"/>
          </p:cNvSpPr>
          <p:nvPr>
            <p:ph type="body" idx="1"/>
          </p:nvPr>
        </p:nvSpPr>
        <p:spPr>
          <a:xfrm>
            <a:off x="1751012" y="5562600"/>
            <a:ext cx="8686800" cy="533400"/>
          </a:xfrm>
          <a:noFill/>
          <a:ln/>
        </p:spPr>
        <p:txBody>
          <a:bodyPr/>
          <a:lstStyle/>
          <a:p>
            <a:pPr marL="609600" indent="-609600">
              <a:buNone/>
            </a:pPr>
            <a:r>
              <a:rPr lang="en-US" altLang="en-US" sz="2800"/>
              <a:t>Max.max("Welcome", 23); </a:t>
            </a:r>
          </a:p>
        </p:txBody>
      </p:sp>
      <p:sp>
        <p:nvSpPr>
          <p:cNvPr id="232452" name="Rectangle 4"/>
          <p:cNvSpPr>
            <a:spLocks noChangeArrowheads="1"/>
          </p:cNvSpPr>
          <p:nvPr/>
        </p:nvSpPr>
        <p:spPr bwMode="auto">
          <a:xfrm>
            <a:off x="1751012" y="1066800"/>
            <a:ext cx="7620000" cy="3886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990600" indent="-533400">
              <a:spcBef>
                <a:spcPct val="20000"/>
              </a:spcBef>
              <a:buClr>
                <a:schemeClr val="tx1"/>
              </a:buClr>
              <a:buChar char="–"/>
              <a:defRPr sz="2800">
                <a:solidFill>
                  <a:schemeClr val="tx1"/>
                </a:solidFill>
                <a:latin typeface="Times New Roman" panose="02020603050405020304" pitchFamily="18" charset="0"/>
              </a:defRPr>
            </a:lvl2pPr>
            <a:lvl3pPr marL="1371600" indent="-4572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752600" indent="-381000">
              <a:spcBef>
                <a:spcPct val="20000"/>
              </a:spcBef>
              <a:buClr>
                <a:schemeClr val="tx1"/>
              </a:buClr>
              <a:buChar char="–"/>
              <a:defRPr sz="2000">
                <a:solidFill>
                  <a:schemeClr val="tx1"/>
                </a:solidFill>
                <a:latin typeface="Times New Roman" panose="02020603050405020304" pitchFamily="18" charset="0"/>
              </a:defRPr>
            </a:lvl4pPr>
            <a:lvl5pPr marL="2209800" indent="-381000">
              <a:spcBef>
                <a:spcPct val="20000"/>
              </a:spcBef>
              <a:buClr>
                <a:schemeClr val="tx2"/>
              </a:buClr>
              <a:buChar char="•"/>
              <a:defRPr sz="2000">
                <a:solidFill>
                  <a:schemeClr val="tx1"/>
                </a:solidFill>
                <a:latin typeface="Times New Roman" panose="02020603050405020304" pitchFamily="18" charset="0"/>
              </a:defRPr>
            </a:lvl5pPr>
            <a:lvl6pPr marL="26670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31242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5814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40386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bg2"/>
                </a:solidFill>
              </a:rPr>
              <a:t>// Max.java: Find a maximum object</a:t>
            </a:r>
          </a:p>
          <a:p>
            <a:pPr>
              <a:buFont typeface="Monotype Sorts" pitchFamily="2" charset="2"/>
              <a:buNone/>
            </a:pPr>
            <a:r>
              <a:rPr lang="en-US" altLang="en-US" sz="2000">
                <a:solidFill>
                  <a:schemeClr val="bg2"/>
                </a:solidFill>
              </a:rPr>
              <a:t>public class Max {</a:t>
            </a:r>
          </a:p>
          <a:p>
            <a:pPr>
              <a:buFont typeface="Monotype Sorts" pitchFamily="2" charset="2"/>
              <a:buNone/>
            </a:pPr>
            <a:r>
              <a:rPr lang="en-US" altLang="en-US" sz="2000">
                <a:solidFill>
                  <a:schemeClr val="bg2"/>
                </a:solidFill>
              </a:rPr>
              <a:t>  /** Return the maximum between two objects */</a:t>
            </a:r>
          </a:p>
          <a:p>
            <a:pPr>
              <a:buFont typeface="Monotype Sorts" pitchFamily="2" charset="2"/>
              <a:buNone/>
            </a:pPr>
            <a:r>
              <a:rPr lang="en-US" altLang="en-US" sz="2000">
                <a:solidFill>
                  <a:schemeClr val="bg2"/>
                </a:solidFill>
              </a:rPr>
              <a:t>  public static Comparable max(Comparable o1, Comparable o2) {   </a:t>
            </a:r>
          </a:p>
          <a:p>
            <a:pPr>
              <a:buFont typeface="Monotype Sorts" pitchFamily="2" charset="2"/>
              <a:buNone/>
            </a:pPr>
            <a:r>
              <a:rPr lang="en-US" altLang="en-US" sz="2000">
                <a:solidFill>
                  <a:schemeClr val="bg2"/>
                </a:solidFill>
              </a:rPr>
              <a:t>    if (o1.compareTo(o2) &gt; 0)</a:t>
            </a:r>
          </a:p>
          <a:p>
            <a:pPr>
              <a:buFont typeface="Monotype Sorts" pitchFamily="2" charset="2"/>
              <a:buNone/>
            </a:pPr>
            <a:r>
              <a:rPr lang="en-US" altLang="en-US" sz="2000">
                <a:solidFill>
                  <a:schemeClr val="bg2"/>
                </a:solidFill>
              </a:rPr>
              <a:t>      return o1;</a:t>
            </a:r>
          </a:p>
          <a:p>
            <a:pPr>
              <a:buFont typeface="Monotype Sorts" pitchFamily="2" charset="2"/>
              <a:buNone/>
            </a:pPr>
            <a:r>
              <a:rPr lang="en-US" altLang="en-US" sz="2000">
                <a:solidFill>
                  <a:schemeClr val="bg2"/>
                </a:solidFill>
              </a:rPr>
              <a:t>    else</a:t>
            </a:r>
          </a:p>
          <a:p>
            <a:pPr>
              <a:buFont typeface="Monotype Sorts" pitchFamily="2" charset="2"/>
              <a:buNone/>
            </a:pPr>
            <a:r>
              <a:rPr lang="en-US" altLang="en-US" sz="2000">
                <a:solidFill>
                  <a:schemeClr val="bg2"/>
                </a:solidFill>
              </a:rPr>
              <a:t>      return o2;</a:t>
            </a:r>
          </a:p>
          <a:p>
            <a:pPr>
              <a:buFont typeface="Monotype Sorts" pitchFamily="2" charset="2"/>
              <a:buNone/>
            </a:pPr>
            <a:r>
              <a:rPr lang="en-US" altLang="en-US" sz="2000">
                <a:solidFill>
                  <a:schemeClr val="bg2"/>
                </a:solidFill>
              </a:rPr>
              <a:t>  }</a:t>
            </a:r>
          </a:p>
          <a:p>
            <a:pPr>
              <a:buFont typeface="Monotype Sorts" pitchFamily="2" charset="2"/>
              <a:buNone/>
            </a:pPr>
            <a:r>
              <a:rPr lang="en-US" altLang="en-US" sz="2000">
                <a:solidFill>
                  <a:schemeClr val="bg2"/>
                </a:solidFill>
              </a:rPr>
              <a:t>}</a:t>
            </a:r>
          </a:p>
        </p:txBody>
      </p:sp>
      <p:sp>
        <p:nvSpPr>
          <p:cNvPr id="232453" name="Rectangle 5"/>
          <p:cNvSpPr>
            <a:spLocks noChangeArrowheads="1"/>
          </p:cNvSpPr>
          <p:nvPr/>
        </p:nvSpPr>
        <p:spPr bwMode="auto">
          <a:xfrm>
            <a:off x="1751012" y="48768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990600" indent="-533400">
              <a:spcBef>
                <a:spcPct val="20000"/>
              </a:spcBef>
              <a:buClr>
                <a:schemeClr val="tx1"/>
              </a:buClr>
              <a:buChar char="–"/>
              <a:defRPr sz="2800">
                <a:solidFill>
                  <a:schemeClr val="tx1"/>
                </a:solidFill>
                <a:latin typeface="Times New Roman" panose="02020603050405020304" pitchFamily="18" charset="0"/>
              </a:defRPr>
            </a:lvl2pPr>
            <a:lvl3pPr marL="1371600" indent="-4572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752600" indent="-381000">
              <a:spcBef>
                <a:spcPct val="20000"/>
              </a:spcBef>
              <a:buClr>
                <a:schemeClr val="tx1"/>
              </a:buClr>
              <a:buChar char="–"/>
              <a:defRPr sz="2000">
                <a:solidFill>
                  <a:schemeClr val="tx1"/>
                </a:solidFill>
                <a:latin typeface="Times New Roman" panose="02020603050405020304" pitchFamily="18" charset="0"/>
              </a:defRPr>
            </a:lvl4pPr>
            <a:lvl5pPr marL="2209800" indent="-381000">
              <a:spcBef>
                <a:spcPct val="20000"/>
              </a:spcBef>
              <a:buClr>
                <a:schemeClr val="tx2"/>
              </a:buClr>
              <a:buChar char="•"/>
              <a:defRPr sz="2000">
                <a:solidFill>
                  <a:schemeClr val="tx1"/>
                </a:solidFill>
                <a:latin typeface="Times New Roman" panose="02020603050405020304" pitchFamily="18" charset="0"/>
              </a:defRPr>
            </a:lvl5pPr>
            <a:lvl6pPr marL="26670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31242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5814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40386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Runtime Error: </a:t>
            </a:r>
          </a:p>
        </p:txBody>
      </p:sp>
    </p:spTree>
    <p:extLst>
      <p:ext uri="{BB962C8B-B14F-4D97-AF65-F5344CB8AC3E}">
        <p14:creationId xmlns:p14="http://schemas.microsoft.com/office/powerpoint/2010/main" val="3384374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BC324E5-2D94-4445-8293-6221CAF6004E}" type="slidenum">
              <a:rPr lang="en-US" altLang="en-US"/>
              <a:pPr/>
              <a:t>15</a:t>
            </a:fld>
            <a:endParaRPr lang="en-US" altLang="en-US"/>
          </a:p>
        </p:txBody>
      </p:sp>
      <p:sp>
        <p:nvSpPr>
          <p:cNvPr id="234498" name="Rectangle 2"/>
          <p:cNvSpPr>
            <a:spLocks noGrp="1" noChangeArrowheads="1"/>
          </p:cNvSpPr>
          <p:nvPr>
            <p:ph type="title"/>
          </p:nvPr>
        </p:nvSpPr>
        <p:spPr>
          <a:xfrm>
            <a:off x="2208212" y="228600"/>
            <a:ext cx="7772400" cy="685800"/>
          </a:xfrm>
        </p:spPr>
        <p:txBody>
          <a:bodyPr/>
          <a:lstStyle/>
          <a:p>
            <a:r>
              <a:rPr lang="en-US" altLang="en-US"/>
              <a:t>Make it Safe </a:t>
            </a:r>
          </a:p>
        </p:txBody>
      </p:sp>
      <p:sp>
        <p:nvSpPr>
          <p:cNvPr id="234499" name="Rectangle 3"/>
          <p:cNvSpPr>
            <a:spLocks noGrp="1" noChangeArrowheads="1"/>
          </p:cNvSpPr>
          <p:nvPr>
            <p:ph type="body" idx="1"/>
          </p:nvPr>
        </p:nvSpPr>
        <p:spPr>
          <a:xfrm>
            <a:off x="1751012" y="5562600"/>
            <a:ext cx="8686800" cy="533400"/>
          </a:xfrm>
          <a:noFill/>
          <a:ln/>
        </p:spPr>
        <p:txBody>
          <a:bodyPr/>
          <a:lstStyle/>
          <a:p>
            <a:pPr marL="609600" indent="-609600">
              <a:buNone/>
            </a:pPr>
            <a:r>
              <a:rPr lang="en-US" altLang="en-US" sz="2800"/>
              <a:t>Max.max("Welcome", 23); </a:t>
            </a:r>
          </a:p>
        </p:txBody>
      </p:sp>
      <p:sp>
        <p:nvSpPr>
          <p:cNvPr id="234500" name="Rectangle 4"/>
          <p:cNvSpPr>
            <a:spLocks noChangeArrowheads="1"/>
          </p:cNvSpPr>
          <p:nvPr/>
        </p:nvSpPr>
        <p:spPr bwMode="auto">
          <a:xfrm>
            <a:off x="1751012" y="1066800"/>
            <a:ext cx="8382000" cy="4343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990600" indent="-533400">
              <a:spcBef>
                <a:spcPct val="20000"/>
              </a:spcBef>
              <a:buClr>
                <a:schemeClr val="tx1"/>
              </a:buClr>
              <a:buChar char="–"/>
              <a:defRPr sz="2800">
                <a:solidFill>
                  <a:schemeClr val="tx1"/>
                </a:solidFill>
                <a:latin typeface="Times New Roman" panose="02020603050405020304" pitchFamily="18" charset="0"/>
              </a:defRPr>
            </a:lvl2pPr>
            <a:lvl3pPr marL="1371600" indent="-4572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752600" indent="-381000">
              <a:spcBef>
                <a:spcPct val="20000"/>
              </a:spcBef>
              <a:buClr>
                <a:schemeClr val="tx1"/>
              </a:buClr>
              <a:buChar char="–"/>
              <a:defRPr sz="2000">
                <a:solidFill>
                  <a:schemeClr val="tx1"/>
                </a:solidFill>
                <a:latin typeface="Times New Roman" panose="02020603050405020304" pitchFamily="18" charset="0"/>
              </a:defRPr>
            </a:lvl4pPr>
            <a:lvl5pPr marL="2209800" indent="-381000">
              <a:spcBef>
                <a:spcPct val="20000"/>
              </a:spcBef>
              <a:buClr>
                <a:schemeClr val="tx2"/>
              </a:buClr>
              <a:buChar char="•"/>
              <a:defRPr sz="2000">
                <a:solidFill>
                  <a:schemeClr val="tx1"/>
                </a:solidFill>
                <a:latin typeface="Times New Roman" panose="02020603050405020304" pitchFamily="18" charset="0"/>
              </a:defRPr>
            </a:lvl5pPr>
            <a:lvl6pPr marL="26670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31242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5814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40386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rPr>
              <a:t>// Max1.java: Find a maximum object</a:t>
            </a:r>
          </a:p>
          <a:p>
            <a:pPr>
              <a:buFont typeface="Monotype Sorts" pitchFamily="2" charset="2"/>
              <a:buNone/>
            </a:pPr>
            <a:r>
              <a:rPr lang="en-US" altLang="en-US" sz="2400">
                <a:solidFill>
                  <a:schemeClr val="bg2"/>
                </a:solidFill>
              </a:rPr>
              <a:t>public class Max1 {</a:t>
            </a:r>
          </a:p>
          <a:p>
            <a:pPr>
              <a:buFont typeface="Monotype Sorts" pitchFamily="2" charset="2"/>
              <a:buNone/>
            </a:pPr>
            <a:r>
              <a:rPr lang="en-US" altLang="en-US" sz="2400">
                <a:solidFill>
                  <a:schemeClr val="bg2"/>
                </a:solidFill>
              </a:rPr>
              <a:t>  /** Return the maximum between two objects */</a:t>
            </a:r>
          </a:p>
          <a:p>
            <a:pPr>
              <a:buFont typeface="Monotype Sorts" pitchFamily="2" charset="2"/>
              <a:buNone/>
            </a:pPr>
            <a:r>
              <a:rPr lang="en-US" altLang="en-US" sz="2400">
                <a:solidFill>
                  <a:schemeClr val="bg2"/>
                </a:solidFill>
              </a:rPr>
              <a:t>  public static &lt;E extends Comparable&lt;E&gt;&gt; E max(E o1, E o2) {   </a:t>
            </a:r>
          </a:p>
          <a:p>
            <a:pPr>
              <a:buFont typeface="Monotype Sorts" pitchFamily="2" charset="2"/>
              <a:buNone/>
            </a:pPr>
            <a:r>
              <a:rPr lang="en-US" altLang="en-US" sz="2400">
                <a:solidFill>
                  <a:schemeClr val="bg2"/>
                </a:solidFill>
              </a:rPr>
              <a:t>    if (o1.compareTo(o2) &gt; 0)</a:t>
            </a:r>
          </a:p>
          <a:p>
            <a:pPr>
              <a:buFont typeface="Monotype Sorts" pitchFamily="2" charset="2"/>
              <a:buNone/>
            </a:pPr>
            <a:r>
              <a:rPr lang="en-US" altLang="en-US" sz="2400">
                <a:solidFill>
                  <a:schemeClr val="bg2"/>
                </a:solidFill>
              </a:rPr>
              <a:t>      return o1;</a:t>
            </a:r>
          </a:p>
          <a:p>
            <a:pPr>
              <a:buFont typeface="Monotype Sorts" pitchFamily="2" charset="2"/>
              <a:buNone/>
            </a:pPr>
            <a:r>
              <a:rPr lang="en-US" altLang="en-US" sz="2400">
                <a:solidFill>
                  <a:schemeClr val="bg2"/>
                </a:solidFill>
              </a:rPr>
              <a:t>    else</a:t>
            </a:r>
          </a:p>
          <a:p>
            <a:pPr>
              <a:buFont typeface="Monotype Sorts" pitchFamily="2" charset="2"/>
              <a:buNone/>
            </a:pPr>
            <a:r>
              <a:rPr lang="en-US" altLang="en-US" sz="2400">
                <a:solidFill>
                  <a:schemeClr val="bg2"/>
                </a:solidFill>
              </a:rPr>
              <a:t>      return o2;</a:t>
            </a:r>
          </a:p>
          <a:p>
            <a:pPr>
              <a:buFont typeface="Monotype Sorts" pitchFamily="2" charset="2"/>
              <a:buNone/>
            </a:pPr>
            <a:r>
              <a:rPr lang="en-US" altLang="en-US" sz="2400">
                <a:solidFill>
                  <a:schemeClr val="bg2"/>
                </a:solidFill>
              </a:rPr>
              <a:t>  }</a:t>
            </a:r>
          </a:p>
          <a:p>
            <a:pPr>
              <a:buFont typeface="Monotype Sorts" pitchFamily="2" charset="2"/>
              <a:buNone/>
            </a:pPr>
            <a:r>
              <a:rPr lang="en-US" altLang="en-US" sz="2400">
                <a:solidFill>
                  <a:schemeClr val="bg2"/>
                </a:solidFill>
              </a:rPr>
              <a:t>}</a:t>
            </a:r>
          </a:p>
        </p:txBody>
      </p:sp>
    </p:spTree>
    <p:extLst>
      <p:ext uri="{BB962C8B-B14F-4D97-AF65-F5344CB8AC3E}">
        <p14:creationId xmlns:p14="http://schemas.microsoft.com/office/powerpoint/2010/main" val="3968137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9BEB9C00-2154-4811-B0CD-4DDA10B8954A}" type="slidenum">
              <a:rPr lang="en-US" altLang="en-US"/>
              <a:pPr/>
              <a:t>16</a:t>
            </a:fld>
            <a:endParaRPr lang="en-US" altLang="en-US"/>
          </a:p>
        </p:txBody>
      </p:sp>
      <p:sp>
        <p:nvSpPr>
          <p:cNvPr id="222210" name="Rectangle 2"/>
          <p:cNvSpPr>
            <a:spLocks noGrp="1" noChangeArrowheads="1"/>
          </p:cNvSpPr>
          <p:nvPr>
            <p:ph type="title"/>
          </p:nvPr>
        </p:nvSpPr>
        <p:spPr>
          <a:xfrm>
            <a:off x="2208212" y="228600"/>
            <a:ext cx="7772400" cy="685800"/>
          </a:xfrm>
        </p:spPr>
        <p:txBody>
          <a:bodyPr/>
          <a:lstStyle/>
          <a:p>
            <a:r>
              <a:rPr lang="en-US" altLang="en-US"/>
              <a:t>Wildcards </a:t>
            </a:r>
          </a:p>
        </p:txBody>
      </p:sp>
      <p:sp>
        <p:nvSpPr>
          <p:cNvPr id="222211" name="AutoShape 3">
            <a:hlinkClick r:id="" action="ppaction://noaction" highlightClick="1"/>
          </p:cNvPr>
          <p:cNvSpPr>
            <a:spLocks noChangeArrowheads="1"/>
          </p:cNvSpPr>
          <p:nvPr/>
        </p:nvSpPr>
        <p:spPr bwMode="auto">
          <a:xfrm>
            <a:off x="2513012" y="1981200"/>
            <a:ext cx="3657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3" action="ppaction://program"/>
              </a:rPr>
              <a:t>WildCardNeedDemo</a:t>
            </a:r>
            <a:endParaRPr lang="en-US" altLang="en-US">
              <a:solidFill>
                <a:schemeClr val="accent1"/>
              </a:solidFill>
            </a:endParaRPr>
          </a:p>
        </p:txBody>
      </p:sp>
      <p:sp>
        <p:nvSpPr>
          <p:cNvPr id="222212" name="Rectangle 4"/>
          <p:cNvSpPr>
            <a:spLocks noGrp="1" noChangeArrowheads="1"/>
          </p:cNvSpPr>
          <p:nvPr>
            <p:ph type="body" idx="1"/>
          </p:nvPr>
        </p:nvSpPr>
        <p:spPr>
          <a:xfrm>
            <a:off x="1751012" y="1219200"/>
            <a:ext cx="8686800" cy="685800"/>
          </a:xfrm>
          <a:noFill/>
          <a:ln/>
        </p:spPr>
        <p:txBody>
          <a:bodyPr/>
          <a:lstStyle/>
          <a:p>
            <a:pPr marL="609600" indent="-609600">
              <a:buNone/>
            </a:pPr>
            <a:r>
              <a:rPr lang="en-US" altLang="en-US"/>
              <a:t>Why wildcards are necessary? See this example.</a:t>
            </a:r>
          </a:p>
        </p:txBody>
      </p:sp>
      <p:sp>
        <p:nvSpPr>
          <p:cNvPr id="222213" name="Rectangle 5"/>
          <p:cNvSpPr>
            <a:spLocks noChangeArrowheads="1"/>
          </p:cNvSpPr>
          <p:nvPr/>
        </p:nvSpPr>
        <p:spPr bwMode="auto">
          <a:xfrm>
            <a:off x="1751012" y="2819400"/>
            <a:ext cx="8686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990600" indent="-533400">
              <a:spcBef>
                <a:spcPct val="20000"/>
              </a:spcBef>
              <a:buClr>
                <a:schemeClr val="tx1"/>
              </a:buClr>
              <a:buChar char="–"/>
              <a:defRPr sz="2800">
                <a:solidFill>
                  <a:schemeClr val="tx1"/>
                </a:solidFill>
                <a:latin typeface="Times New Roman" panose="02020603050405020304" pitchFamily="18" charset="0"/>
              </a:defRPr>
            </a:lvl2pPr>
            <a:lvl3pPr marL="1371600" indent="-4572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752600" indent="-381000">
              <a:spcBef>
                <a:spcPct val="20000"/>
              </a:spcBef>
              <a:buClr>
                <a:schemeClr val="tx1"/>
              </a:buClr>
              <a:buChar char="–"/>
              <a:defRPr sz="2000">
                <a:solidFill>
                  <a:schemeClr val="tx1"/>
                </a:solidFill>
                <a:latin typeface="Times New Roman" panose="02020603050405020304" pitchFamily="18" charset="0"/>
              </a:defRPr>
            </a:lvl4pPr>
            <a:lvl5pPr marL="2209800" indent="-381000">
              <a:spcBef>
                <a:spcPct val="20000"/>
              </a:spcBef>
              <a:buClr>
                <a:schemeClr val="tx2"/>
              </a:buClr>
              <a:buChar char="•"/>
              <a:defRPr sz="2000">
                <a:solidFill>
                  <a:schemeClr val="tx1"/>
                </a:solidFill>
                <a:latin typeface="Times New Roman" panose="02020603050405020304" pitchFamily="18" charset="0"/>
              </a:defRPr>
            </a:lvl5pPr>
            <a:lvl6pPr marL="26670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31242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5814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4038600" indent="-3810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                              unbounded wildcard </a:t>
            </a:r>
          </a:p>
          <a:p>
            <a:pPr>
              <a:buFont typeface="Monotype Sorts" pitchFamily="2" charset="2"/>
              <a:buNone/>
            </a:pPr>
            <a:r>
              <a:rPr lang="en-US" altLang="en-US"/>
              <a:t>? extends T             bounded wildcard </a:t>
            </a:r>
          </a:p>
          <a:p>
            <a:pPr>
              <a:buFont typeface="Monotype Sorts" pitchFamily="2" charset="2"/>
              <a:buNone/>
            </a:pPr>
            <a:r>
              <a:rPr lang="en-US" altLang="en-US"/>
              <a:t>? super T                 lower bound wildcard </a:t>
            </a:r>
          </a:p>
        </p:txBody>
      </p:sp>
      <p:sp>
        <p:nvSpPr>
          <p:cNvPr id="222214" name="AutoShape 6">
            <a:hlinkClick r:id="" action="ppaction://noaction" highlightClick="1"/>
          </p:cNvPr>
          <p:cNvSpPr>
            <a:spLocks noChangeArrowheads="1"/>
          </p:cNvSpPr>
          <p:nvPr/>
        </p:nvSpPr>
        <p:spPr bwMode="auto">
          <a:xfrm>
            <a:off x="1903412" y="5181600"/>
            <a:ext cx="3657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4" action="ppaction://program"/>
              </a:rPr>
              <a:t>AnyWildCardDemo</a:t>
            </a:r>
            <a:endParaRPr lang="en-US" altLang="en-US">
              <a:solidFill>
                <a:schemeClr val="accent1"/>
              </a:solidFill>
            </a:endParaRPr>
          </a:p>
        </p:txBody>
      </p:sp>
      <p:sp>
        <p:nvSpPr>
          <p:cNvPr id="222215" name="AutoShape 7">
            <a:hlinkClick r:id="" action="ppaction://noaction" highlightClick="1"/>
          </p:cNvPr>
          <p:cNvSpPr>
            <a:spLocks noChangeArrowheads="1"/>
          </p:cNvSpPr>
          <p:nvPr/>
        </p:nvSpPr>
        <p:spPr bwMode="auto">
          <a:xfrm>
            <a:off x="6323012" y="5181600"/>
            <a:ext cx="3657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5" action="ppaction://program"/>
              </a:rPr>
              <a:t>SuperWildCardDemo</a:t>
            </a:r>
            <a:endParaRPr lang="en-US" altLang="en-US">
              <a:solidFill>
                <a:schemeClr val="accent1"/>
              </a:solidFill>
            </a:endParaRPr>
          </a:p>
        </p:txBody>
      </p:sp>
      <p:sp>
        <p:nvSpPr>
          <p:cNvPr id="222217" name="AutoShape 9">
            <a:hlinkClick r:id="rId6" highlightClick="1"/>
          </p:cNvPr>
          <p:cNvSpPr>
            <a:spLocks noChangeArrowheads="1"/>
          </p:cNvSpPr>
          <p:nvPr/>
        </p:nvSpPr>
        <p:spPr bwMode="auto">
          <a:xfrm>
            <a:off x="1751013" y="48006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8" name="AutoShape 10">
            <a:hlinkClick r:id="rId7" highlightClick="1"/>
          </p:cNvPr>
          <p:cNvSpPr>
            <a:spLocks noChangeArrowheads="1"/>
          </p:cNvSpPr>
          <p:nvPr/>
        </p:nvSpPr>
        <p:spPr bwMode="auto">
          <a:xfrm>
            <a:off x="6018213" y="48006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9" name="AutoShape 11">
            <a:hlinkClick r:id="rId8" highlightClick="1"/>
          </p:cNvPr>
          <p:cNvSpPr>
            <a:spLocks noChangeArrowheads="1"/>
          </p:cNvSpPr>
          <p:nvPr/>
        </p:nvSpPr>
        <p:spPr bwMode="auto">
          <a:xfrm>
            <a:off x="1979613" y="19812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33971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74EA34E-6877-4302-AD42-91F9CEF90424}" type="slidenum">
              <a:rPr lang="en-US" altLang="en-US"/>
              <a:pPr/>
              <a:t>17</a:t>
            </a:fld>
            <a:endParaRPr lang="en-US" altLang="en-US"/>
          </a:p>
        </p:txBody>
      </p:sp>
      <p:sp>
        <p:nvSpPr>
          <p:cNvPr id="211970" name="Rectangle 2"/>
          <p:cNvSpPr>
            <a:spLocks noGrp="1" noChangeArrowheads="1"/>
          </p:cNvSpPr>
          <p:nvPr>
            <p:ph type="title"/>
          </p:nvPr>
        </p:nvSpPr>
        <p:spPr>
          <a:xfrm>
            <a:off x="2208212" y="0"/>
            <a:ext cx="7772400" cy="1428750"/>
          </a:xfrm>
        </p:spPr>
        <p:txBody>
          <a:bodyPr/>
          <a:lstStyle/>
          <a:p>
            <a:r>
              <a:rPr lang="en-US" altLang="en-US"/>
              <a:t>Generic Types and Wildcard Types</a:t>
            </a:r>
            <a:endParaRPr lang="en-US" altLang="en-US">
              <a:solidFill>
                <a:schemeClr val="tx1"/>
              </a:solidFill>
            </a:endParaRPr>
          </a:p>
        </p:txBody>
      </p:sp>
      <p:sp>
        <p:nvSpPr>
          <p:cNvPr id="211976" name="Rectangle 8"/>
          <p:cNvSpPr>
            <a:spLocks noChangeArrowheads="1"/>
          </p:cNvSpPr>
          <p:nvPr/>
        </p:nvSpPr>
        <p:spPr bwMode="auto">
          <a:xfrm>
            <a:off x="1522413" y="23569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11975" name="Object 7"/>
          <p:cNvGraphicFramePr>
            <a:graphicFrameLocks noChangeAspect="1"/>
          </p:cNvGraphicFramePr>
          <p:nvPr/>
        </p:nvGraphicFramePr>
        <p:xfrm>
          <a:off x="1522412" y="1752600"/>
          <a:ext cx="4419600" cy="3009900"/>
        </p:xfrm>
        <a:graphic>
          <a:graphicData uri="http://schemas.openxmlformats.org/presentationml/2006/ole">
            <mc:AlternateContent xmlns:mc="http://schemas.openxmlformats.org/markup-compatibility/2006">
              <mc:Choice xmlns:v="urn:schemas-microsoft-com:vml" Requires="v">
                <p:oleObj spid="_x0000_s214022" name="Picture" r:id="rId4" imgW="3383280" imgH="2298192" progId="Word.Picture.8">
                  <p:embed/>
                </p:oleObj>
              </mc:Choice>
              <mc:Fallback>
                <p:oleObj name="Picture" r:id="rId4" imgW="3383280" imgH="2298192" progId="Word.Picture.8">
                  <p:embed/>
                  <p:pic>
                    <p:nvPicPr>
                      <p:cNvPr id="21197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2" y="1752600"/>
                        <a:ext cx="4419600" cy="3009900"/>
                      </a:xfrm>
                      <a:prstGeom prst="rect">
                        <a:avLst/>
                      </a:prstGeom>
                      <a:solidFill>
                        <a:schemeClr val="tx1"/>
                      </a:solidFill>
                    </p:spPr>
                  </p:pic>
                </p:oleObj>
              </mc:Fallback>
            </mc:AlternateContent>
          </a:graphicData>
        </a:graphic>
      </p:graphicFrame>
      <p:sp>
        <p:nvSpPr>
          <p:cNvPr id="211978" name="Rectangle 10"/>
          <p:cNvSpPr>
            <a:spLocks noChangeArrowheads="1"/>
          </p:cNvSpPr>
          <p:nvPr/>
        </p:nvSpPr>
        <p:spPr bwMode="auto">
          <a:xfrm>
            <a:off x="1522413" y="23569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11977" name="Object 9"/>
          <p:cNvGraphicFramePr>
            <a:graphicFrameLocks noChangeAspect="1"/>
          </p:cNvGraphicFramePr>
          <p:nvPr/>
        </p:nvGraphicFramePr>
        <p:xfrm>
          <a:off x="6246812" y="1752600"/>
          <a:ext cx="4419600" cy="2941638"/>
        </p:xfrm>
        <a:graphic>
          <a:graphicData uri="http://schemas.openxmlformats.org/presentationml/2006/ole">
            <mc:AlternateContent xmlns:mc="http://schemas.openxmlformats.org/markup-compatibility/2006">
              <mc:Choice xmlns:v="urn:schemas-microsoft-com:vml" Requires="v">
                <p:oleObj spid="_x0000_s214023" name="Picture" r:id="rId6" imgW="3464052" imgH="2298192" progId="Word.Picture.8">
                  <p:embed/>
                </p:oleObj>
              </mc:Choice>
              <mc:Fallback>
                <p:oleObj name="Picture" r:id="rId6" imgW="3464052" imgH="2298192" progId="Word.Picture.8">
                  <p:embed/>
                  <p:pic>
                    <p:nvPicPr>
                      <p:cNvPr id="21197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6812" y="1752600"/>
                        <a:ext cx="4419600" cy="294163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239848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C2CE85EB-F52F-4355-964B-9C0FBF32E21C}" type="slidenum">
              <a:rPr lang="en-US" altLang="en-US"/>
              <a:pPr/>
              <a:t>18</a:t>
            </a:fld>
            <a:endParaRPr lang="en-US" altLang="en-US"/>
          </a:p>
        </p:txBody>
      </p:sp>
      <p:sp>
        <p:nvSpPr>
          <p:cNvPr id="246786" name="Rectangle 2"/>
          <p:cNvSpPr>
            <a:spLocks noGrp="1" noChangeArrowheads="1"/>
          </p:cNvSpPr>
          <p:nvPr>
            <p:ph type="title"/>
          </p:nvPr>
        </p:nvSpPr>
        <p:spPr>
          <a:xfrm>
            <a:off x="2208212" y="228600"/>
            <a:ext cx="7772400" cy="685800"/>
          </a:xfrm>
        </p:spPr>
        <p:txBody>
          <a:bodyPr/>
          <a:lstStyle/>
          <a:p>
            <a:r>
              <a:rPr lang="en-US" altLang="en-US"/>
              <a:t>Avoiding Unsafe Raw Types </a:t>
            </a:r>
          </a:p>
        </p:txBody>
      </p:sp>
      <p:sp>
        <p:nvSpPr>
          <p:cNvPr id="246787" name="Rectangle 3"/>
          <p:cNvSpPr>
            <a:spLocks noGrp="1" noChangeArrowheads="1"/>
          </p:cNvSpPr>
          <p:nvPr>
            <p:ph type="body" idx="1"/>
          </p:nvPr>
        </p:nvSpPr>
        <p:spPr>
          <a:xfrm>
            <a:off x="1751012" y="1066800"/>
            <a:ext cx="8686800" cy="3505200"/>
          </a:xfrm>
        </p:spPr>
        <p:txBody>
          <a:bodyPr>
            <a:normAutofit lnSpcReduction="10000"/>
          </a:bodyPr>
          <a:lstStyle/>
          <a:p>
            <a:pPr marL="0" indent="0">
              <a:lnSpc>
                <a:spcPct val="80000"/>
              </a:lnSpc>
              <a:buNone/>
            </a:pPr>
            <a:r>
              <a:rPr lang="en-US" altLang="en-US"/>
              <a:t>Use </a:t>
            </a:r>
          </a:p>
          <a:p>
            <a:pPr marL="0" indent="0">
              <a:lnSpc>
                <a:spcPct val="80000"/>
              </a:lnSpc>
              <a:buNone/>
            </a:pPr>
            <a:endParaRPr lang="en-US" altLang="en-US"/>
          </a:p>
          <a:p>
            <a:pPr marL="0" indent="0">
              <a:lnSpc>
                <a:spcPct val="80000"/>
              </a:lnSpc>
              <a:buNone/>
            </a:pPr>
            <a:r>
              <a:rPr lang="en-US" altLang="en-US"/>
              <a:t>new ArrayList&lt;ConcreteType&gt;()</a:t>
            </a:r>
          </a:p>
          <a:p>
            <a:pPr marL="0" indent="0">
              <a:lnSpc>
                <a:spcPct val="80000"/>
              </a:lnSpc>
              <a:buNone/>
            </a:pPr>
            <a:endParaRPr lang="en-US" altLang="en-US"/>
          </a:p>
          <a:p>
            <a:pPr marL="0" indent="0">
              <a:lnSpc>
                <a:spcPct val="80000"/>
              </a:lnSpc>
              <a:buNone/>
            </a:pPr>
            <a:r>
              <a:rPr lang="en-US" altLang="en-US"/>
              <a:t>Instead of </a:t>
            </a:r>
          </a:p>
          <a:p>
            <a:pPr marL="0" indent="0">
              <a:lnSpc>
                <a:spcPct val="80000"/>
              </a:lnSpc>
              <a:buNone/>
            </a:pPr>
            <a:endParaRPr lang="en-US" altLang="en-US"/>
          </a:p>
          <a:p>
            <a:pPr marL="0" indent="0">
              <a:lnSpc>
                <a:spcPct val="80000"/>
              </a:lnSpc>
              <a:buNone/>
            </a:pPr>
            <a:r>
              <a:rPr lang="en-US" altLang="en-US"/>
              <a:t>new ArrayList();</a:t>
            </a:r>
          </a:p>
          <a:p>
            <a:pPr marL="0" indent="0">
              <a:lnSpc>
                <a:spcPct val="80000"/>
              </a:lnSpc>
              <a:buNone/>
            </a:pPr>
            <a:endParaRPr lang="en-US" altLang="en-US" sz="2800"/>
          </a:p>
        </p:txBody>
      </p:sp>
      <p:sp>
        <p:nvSpPr>
          <p:cNvPr id="246788" name="AutoShape 4">
            <a:hlinkClick r:id="" action="ppaction://noaction" highlightClick="1"/>
          </p:cNvPr>
          <p:cNvSpPr>
            <a:spLocks noChangeArrowheads="1"/>
          </p:cNvSpPr>
          <p:nvPr/>
        </p:nvSpPr>
        <p:spPr bwMode="auto">
          <a:xfrm>
            <a:off x="4951412" y="4876800"/>
            <a:ext cx="2819400" cy="4572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3" action="ppaction://program"/>
              </a:rPr>
              <a:t>TestArrayListNew</a:t>
            </a:r>
            <a:endParaRPr lang="en-US" altLang="en-US">
              <a:solidFill>
                <a:schemeClr val="accent1"/>
              </a:solidFill>
            </a:endParaRPr>
          </a:p>
        </p:txBody>
      </p:sp>
      <p:sp>
        <p:nvSpPr>
          <p:cNvPr id="246789" name="AutoShape 5">
            <a:hlinkClick r:id="rId4" action="ppaction://program" highlightClick="1"/>
          </p:cNvPr>
          <p:cNvSpPr>
            <a:spLocks noChangeArrowheads="1"/>
          </p:cNvSpPr>
          <p:nvPr/>
        </p:nvSpPr>
        <p:spPr bwMode="auto">
          <a:xfrm>
            <a:off x="8151812" y="4800600"/>
            <a:ext cx="12954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
        <p:nvSpPr>
          <p:cNvPr id="246790" name="AutoShape 6">
            <a:hlinkClick r:id="rId5" highlightClick="1"/>
          </p:cNvPr>
          <p:cNvSpPr>
            <a:spLocks noChangeArrowheads="1"/>
          </p:cNvSpPr>
          <p:nvPr/>
        </p:nvSpPr>
        <p:spPr bwMode="auto">
          <a:xfrm>
            <a:off x="4189413" y="48006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63445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3EBFDF1-E93D-481B-AC02-C27BFF044C16}" type="slidenum">
              <a:rPr lang="en-US" altLang="en-US"/>
              <a:pPr/>
              <a:t>19</a:t>
            </a:fld>
            <a:endParaRPr lang="en-US" altLang="en-US"/>
          </a:p>
        </p:txBody>
      </p:sp>
      <p:sp>
        <p:nvSpPr>
          <p:cNvPr id="157698" name="Rectangle 2"/>
          <p:cNvSpPr>
            <a:spLocks noGrp="1" noChangeArrowheads="1"/>
          </p:cNvSpPr>
          <p:nvPr>
            <p:ph type="title"/>
          </p:nvPr>
        </p:nvSpPr>
        <p:spPr>
          <a:xfrm>
            <a:off x="2208212" y="438944"/>
            <a:ext cx="7772400" cy="685800"/>
          </a:xfrm>
        </p:spPr>
        <p:txBody>
          <a:bodyPr>
            <a:normAutofit fontScale="90000"/>
          </a:bodyPr>
          <a:lstStyle/>
          <a:p>
            <a:r>
              <a:rPr lang="en-US" altLang="en-US"/>
              <a:t>Erasure and Restrictions on Generics  </a:t>
            </a:r>
          </a:p>
        </p:txBody>
      </p:sp>
      <p:sp>
        <p:nvSpPr>
          <p:cNvPr id="157699" name="Rectangle 3"/>
          <p:cNvSpPr>
            <a:spLocks noGrp="1" noChangeArrowheads="1"/>
          </p:cNvSpPr>
          <p:nvPr>
            <p:ph type="body" idx="1"/>
          </p:nvPr>
        </p:nvSpPr>
        <p:spPr>
          <a:xfrm>
            <a:off x="1751012" y="1219200"/>
            <a:ext cx="8686800" cy="5029200"/>
          </a:xfrm>
        </p:spPr>
        <p:txBody>
          <a:bodyPr/>
          <a:lstStyle/>
          <a:p>
            <a:pPr marL="0" indent="0">
              <a:spcBef>
                <a:spcPct val="0"/>
              </a:spcBef>
              <a:buNone/>
            </a:pPr>
            <a:r>
              <a:rPr lang="en-US" altLang="en-US"/>
              <a:t>Generics are implemented using an approach called </a:t>
            </a:r>
            <a:r>
              <a:rPr lang="en-US" altLang="en-US" i="1"/>
              <a:t>type erasure</a:t>
            </a:r>
            <a:r>
              <a:rPr lang="en-US" altLang="en-US"/>
              <a:t>. The compiler uses the generic type information to compile the code, but erases it afterwards. So the generic information is not available at run time. This approach enables the generic code to be backward-compatible with the legacy code that uses raw types.</a:t>
            </a:r>
          </a:p>
        </p:txBody>
      </p:sp>
    </p:spTree>
    <p:extLst>
      <p:ext uri="{BB962C8B-B14F-4D97-AF65-F5344CB8AC3E}">
        <p14:creationId xmlns:p14="http://schemas.microsoft.com/office/powerpoint/2010/main" val="1719898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C3C1388-24E9-4F30-9298-EBA5D6BF3788}" type="slidenum">
              <a:rPr lang="en-US" altLang="en-US"/>
              <a:pPr/>
              <a:t>2</a:t>
            </a:fld>
            <a:endParaRPr lang="en-US" altLang="en-US"/>
          </a:p>
        </p:txBody>
      </p:sp>
      <p:sp>
        <p:nvSpPr>
          <p:cNvPr id="167938" name="Rectangle 2"/>
          <p:cNvSpPr>
            <a:spLocks noGrp="1" noChangeArrowheads="1"/>
          </p:cNvSpPr>
          <p:nvPr>
            <p:ph type="title"/>
          </p:nvPr>
        </p:nvSpPr>
        <p:spPr>
          <a:xfrm>
            <a:off x="2208212" y="228600"/>
            <a:ext cx="7772400" cy="685800"/>
          </a:xfrm>
        </p:spPr>
        <p:txBody>
          <a:bodyPr/>
          <a:lstStyle/>
          <a:p>
            <a:r>
              <a:rPr lang="en-US" altLang="en-US"/>
              <a:t>Objectives</a:t>
            </a:r>
          </a:p>
        </p:txBody>
      </p:sp>
      <p:sp>
        <p:nvSpPr>
          <p:cNvPr id="167939" name="Rectangle 3"/>
          <p:cNvSpPr>
            <a:spLocks noGrp="1" noChangeArrowheads="1"/>
          </p:cNvSpPr>
          <p:nvPr>
            <p:ph type="body" idx="1"/>
          </p:nvPr>
        </p:nvSpPr>
        <p:spPr>
          <a:xfrm>
            <a:off x="1903412" y="1066800"/>
            <a:ext cx="8458200" cy="5334000"/>
          </a:xfrm>
        </p:spPr>
        <p:txBody>
          <a:bodyPr>
            <a:normAutofit fontScale="77500" lnSpcReduction="20000"/>
          </a:bodyPr>
          <a:lstStyle/>
          <a:p>
            <a:pPr>
              <a:lnSpc>
                <a:spcPct val="90000"/>
              </a:lnSpc>
            </a:pPr>
            <a:r>
              <a:rPr lang="en-US" altLang="en-US" sz="2100"/>
              <a:t>To know the benefits of generics (§21.1).</a:t>
            </a:r>
          </a:p>
          <a:p>
            <a:pPr>
              <a:lnSpc>
                <a:spcPct val="90000"/>
              </a:lnSpc>
            </a:pPr>
            <a:r>
              <a:rPr lang="en-US" altLang="en-US" sz="2100"/>
              <a:t>To use generic classes and interfaces (§21.2).</a:t>
            </a:r>
          </a:p>
          <a:p>
            <a:pPr>
              <a:lnSpc>
                <a:spcPct val="90000"/>
              </a:lnSpc>
            </a:pPr>
            <a:r>
              <a:rPr lang="en-US" altLang="en-US" sz="2100"/>
              <a:t>To declare generic classes and interfaces (§21.3).</a:t>
            </a:r>
          </a:p>
          <a:p>
            <a:pPr>
              <a:lnSpc>
                <a:spcPct val="90000"/>
              </a:lnSpc>
            </a:pPr>
            <a:r>
              <a:rPr lang="en-US" altLang="en-US" sz="2100"/>
              <a:t>To understand why generic types can improve reliability and readability (§21.3).</a:t>
            </a:r>
          </a:p>
          <a:p>
            <a:pPr>
              <a:lnSpc>
                <a:spcPct val="90000"/>
              </a:lnSpc>
            </a:pPr>
            <a:r>
              <a:rPr lang="en-US" altLang="en-US" sz="2100"/>
              <a:t>To declare and use generic methods and bounded generic types (§21.4).</a:t>
            </a:r>
          </a:p>
          <a:p>
            <a:pPr>
              <a:lnSpc>
                <a:spcPct val="90000"/>
              </a:lnSpc>
            </a:pPr>
            <a:r>
              <a:rPr lang="en-US" altLang="en-US" sz="2100"/>
              <a:t>To use raw types for backward compatibility (§21.5).</a:t>
            </a:r>
          </a:p>
          <a:p>
            <a:pPr>
              <a:lnSpc>
                <a:spcPct val="90000"/>
              </a:lnSpc>
            </a:pPr>
            <a:r>
              <a:rPr lang="en-US" altLang="en-US" sz="2100"/>
              <a:t>To know wildcard types and understand why they are necessary (§21.6).</a:t>
            </a:r>
          </a:p>
          <a:p>
            <a:pPr>
              <a:lnSpc>
                <a:spcPct val="90000"/>
              </a:lnSpc>
            </a:pPr>
            <a:r>
              <a:rPr lang="en-US" altLang="en-US" sz="2100"/>
              <a:t>To convert legacy code using JDK 1.5 generics (§21.7).</a:t>
            </a:r>
          </a:p>
          <a:p>
            <a:pPr>
              <a:lnSpc>
                <a:spcPct val="90000"/>
              </a:lnSpc>
            </a:pPr>
            <a:r>
              <a:rPr lang="en-US" altLang="en-US" sz="2100"/>
              <a:t>To understand that generic type information is erased by the compiler and all instances of a generic class share the same runtime class file (§21.8).</a:t>
            </a:r>
          </a:p>
          <a:p>
            <a:pPr>
              <a:lnSpc>
                <a:spcPct val="90000"/>
              </a:lnSpc>
            </a:pPr>
            <a:r>
              <a:rPr lang="en-US" altLang="en-US" sz="2100"/>
              <a:t>To know certain restrictions on generic types caused by type erasure (§21.8).</a:t>
            </a:r>
          </a:p>
          <a:p>
            <a:pPr>
              <a:lnSpc>
                <a:spcPct val="90000"/>
              </a:lnSpc>
            </a:pPr>
            <a:r>
              <a:rPr lang="en-US" altLang="en-US" sz="2100"/>
              <a:t>To design and implement generic matrix classes (§21.9).</a:t>
            </a:r>
          </a:p>
        </p:txBody>
      </p:sp>
    </p:spTree>
    <p:extLst>
      <p:ext uri="{BB962C8B-B14F-4D97-AF65-F5344CB8AC3E}">
        <p14:creationId xmlns:p14="http://schemas.microsoft.com/office/powerpoint/2010/main" val="299683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78052CC-2D37-4503-920F-D0146E8E482F}" type="slidenum">
              <a:rPr lang="en-US" altLang="en-US"/>
              <a:pPr/>
              <a:t>20</a:t>
            </a:fld>
            <a:endParaRPr lang="en-US" altLang="en-US"/>
          </a:p>
        </p:txBody>
      </p:sp>
      <p:sp>
        <p:nvSpPr>
          <p:cNvPr id="252930" name="Rectangle 2"/>
          <p:cNvSpPr>
            <a:spLocks noGrp="1" noChangeArrowheads="1"/>
          </p:cNvSpPr>
          <p:nvPr>
            <p:ph type="title"/>
          </p:nvPr>
        </p:nvSpPr>
        <p:spPr>
          <a:xfrm>
            <a:off x="2208212" y="228600"/>
            <a:ext cx="7772400" cy="685800"/>
          </a:xfrm>
        </p:spPr>
        <p:txBody>
          <a:bodyPr/>
          <a:lstStyle/>
          <a:p>
            <a:r>
              <a:rPr lang="en-US" altLang="en-US"/>
              <a:t>Compile Time Checking  </a:t>
            </a:r>
          </a:p>
        </p:txBody>
      </p:sp>
      <p:sp>
        <p:nvSpPr>
          <p:cNvPr id="252931" name="Rectangle 3"/>
          <p:cNvSpPr>
            <a:spLocks noGrp="1" noChangeArrowheads="1"/>
          </p:cNvSpPr>
          <p:nvPr>
            <p:ph type="body" idx="1"/>
          </p:nvPr>
        </p:nvSpPr>
        <p:spPr>
          <a:xfrm>
            <a:off x="1751012" y="1219200"/>
            <a:ext cx="8686800" cy="2667000"/>
          </a:xfrm>
        </p:spPr>
        <p:txBody>
          <a:bodyPr/>
          <a:lstStyle/>
          <a:p>
            <a:pPr marL="0" indent="0">
              <a:spcBef>
                <a:spcPct val="0"/>
              </a:spcBef>
              <a:buNone/>
            </a:pPr>
            <a:r>
              <a:rPr lang="en-US" altLang="en-US"/>
              <a:t>For example, the compiler checks whether generics is used correctly for the following code in (a) and translates it into the equivalent code in (b) for runtime use. The code in (b) uses the raw type.</a:t>
            </a:r>
          </a:p>
        </p:txBody>
      </p:sp>
      <p:sp>
        <p:nvSpPr>
          <p:cNvPr id="252933" name="Rectangle 5"/>
          <p:cNvSpPr>
            <a:spLocks noChangeArrowheads="1"/>
          </p:cNvSpPr>
          <p:nvPr/>
        </p:nvSpPr>
        <p:spPr bwMode="auto">
          <a:xfrm>
            <a:off x="1522413" y="2871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2932" name="Object 4"/>
          <p:cNvGraphicFramePr>
            <a:graphicFrameLocks noChangeAspect="1"/>
          </p:cNvGraphicFramePr>
          <p:nvPr/>
        </p:nvGraphicFramePr>
        <p:xfrm>
          <a:off x="1751012" y="4114800"/>
          <a:ext cx="8839200" cy="1201738"/>
        </p:xfrm>
        <a:graphic>
          <a:graphicData uri="http://schemas.openxmlformats.org/presentationml/2006/ole">
            <mc:AlternateContent xmlns:mc="http://schemas.openxmlformats.org/markup-compatibility/2006">
              <mc:Choice xmlns:v="urn:schemas-microsoft-com:vml" Requires="v">
                <p:oleObj spid="_x0000_s215044" name="Picture" r:id="rId4" imgW="6291072" imgH="851916" progId="Word.Picture.8">
                  <p:embed/>
                </p:oleObj>
              </mc:Choice>
              <mc:Fallback>
                <p:oleObj name="Picture" r:id="rId4" imgW="6291072" imgH="851916" progId="Word.Picture.8">
                  <p:embed/>
                  <p:pic>
                    <p:nvPicPr>
                      <p:cNvPr id="2529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1012" y="4114800"/>
                        <a:ext cx="8839200" cy="120173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57902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3438CC5-BF01-4742-9077-BC0ED1556679}" type="slidenum">
              <a:rPr lang="en-US" altLang="en-US"/>
              <a:pPr/>
              <a:t>21</a:t>
            </a:fld>
            <a:endParaRPr lang="en-US" altLang="en-US"/>
          </a:p>
        </p:txBody>
      </p:sp>
      <p:sp>
        <p:nvSpPr>
          <p:cNvPr id="254978" name="Rectangle 2"/>
          <p:cNvSpPr>
            <a:spLocks noGrp="1" noChangeArrowheads="1"/>
          </p:cNvSpPr>
          <p:nvPr>
            <p:ph type="title"/>
          </p:nvPr>
        </p:nvSpPr>
        <p:spPr>
          <a:xfrm>
            <a:off x="2208212" y="228600"/>
            <a:ext cx="7772400" cy="685800"/>
          </a:xfrm>
        </p:spPr>
        <p:txBody>
          <a:bodyPr/>
          <a:lstStyle/>
          <a:p>
            <a:r>
              <a:rPr lang="en-US" altLang="en-US"/>
              <a:t>Important Facts </a:t>
            </a:r>
          </a:p>
        </p:txBody>
      </p:sp>
      <p:sp>
        <p:nvSpPr>
          <p:cNvPr id="254979" name="Rectangle 3"/>
          <p:cNvSpPr>
            <a:spLocks noGrp="1" noChangeArrowheads="1"/>
          </p:cNvSpPr>
          <p:nvPr>
            <p:ph type="body" idx="1"/>
          </p:nvPr>
        </p:nvSpPr>
        <p:spPr>
          <a:xfrm>
            <a:off x="1751012" y="1066800"/>
            <a:ext cx="8686800" cy="5181600"/>
          </a:xfrm>
        </p:spPr>
        <p:txBody>
          <a:bodyPr>
            <a:normAutofit lnSpcReduction="10000"/>
          </a:bodyPr>
          <a:lstStyle/>
          <a:p>
            <a:pPr marL="0" indent="0">
              <a:buNone/>
            </a:pPr>
            <a:r>
              <a:rPr lang="en-US" altLang="en-US" sz="3600"/>
              <a:t>It is important to note that a generic class is shared by all its instances regardless of its actual generic type. </a:t>
            </a:r>
          </a:p>
          <a:p>
            <a:pPr marL="0" indent="0">
              <a:buNone/>
            </a:pPr>
            <a:endParaRPr lang="en-US" altLang="en-US" sz="3600"/>
          </a:p>
          <a:p>
            <a:pPr lvl="1">
              <a:lnSpc>
                <a:spcPct val="90000"/>
              </a:lnSpc>
              <a:buFontTx/>
              <a:buNone/>
            </a:pPr>
            <a:r>
              <a:rPr lang="en-US" altLang="en-US" sz="2400"/>
              <a:t>GenericStack&lt;String&gt; stack1 = new GenericStack&lt;String&gt;();</a:t>
            </a:r>
          </a:p>
          <a:p>
            <a:pPr lvl="1">
              <a:lnSpc>
                <a:spcPct val="90000"/>
              </a:lnSpc>
              <a:buFontTx/>
              <a:buNone/>
            </a:pPr>
            <a:r>
              <a:rPr lang="en-US" altLang="en-US" sz="2400"/>
              <a:t>GenericStack&lt;Integer&gt; stack2 = new GenericStack&lt;Integer&gt;();</a:t>
            </a:r>
          </a:p>
          <a:p>
            <a:pPr lvl="1">
              <a:lnSpc>
                <a:spcPct val="90000"/>
              </a:lnSpc>
              <a:buFontTx/>
              <a:buNone/>
            </a:pPr>
            <a:endParaRPr lang="en-US" altLang="en-US" sz="2400"/>
          </a:p>
          <a:p>
            <a:pPr marL="0" indent="0">
              <a:buNone/>
            </a:pPr>
            <a:r>
              <a:rPr lang="en-US" altLang="en-US"/>
              <a:t>Although </a:t>
            </a:r>
            <a:r>
              <a:rPr lang="en-US" altLang="en-US" u="sng"/>
              <a:t>GenericStack&lt;String&gt;</a:t>
            </a:r>
            <a:r>
              <a:rPr lang="en-US" altLang="en-US"/>
              <a:t> and </a:t>
            </a:r>
            <a:r>
              <a:rPr lang="en-US" altLang="en-US" u="sng"/>
              <a:t>GenericStack&lt;Integer&gt;</a:t>
            </a:r>
            <a:r>
              <a:rPr lang="en-US" altLang="en-US"/>
              <a:t> are two types, but there is only one class </a:t>
            </a:r>
            <a:r>
              <a:rPr lang="en-US" altLang="en-US" u="sng"/>
              <a:t>GenericStack</a:t>
            </a:r>
            <a:r>
              <a:rPr lang="en-US" altLang="en-US"/>
              <a:t> loaded into the JVM. </a:t>
            </a:r>
          </a:p>
        </p:txBody>
      </p:sp>
    </p:spTree>
    <p:extLst>
      <p:ext uri="{BB962C8B-B14F-4D97-AF65-F5344CB8AC3E}">
        <p14:creationId xmlns:p14="http://schemas.microsoft.com/office/powerpoint/2010/main" val="4039380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11AC914-4163-4798-8AE0-C2BA51AB9E4F}" type="slidenum">
              <a:rPr lang="en-US" altLang="en-US"/>
              <a:pPr/>
              <a:t>22</a:t>
            </a:fld>
            <a:endParaRPr lang="en-US" altLang="en-US"/>
          </a:p>
        </p:txBody>
      </p:sp>
      <p:sp>
        <p:nvSpPr>
          <p:cNvPr id="250882" name="Rectangle 2"/>
          <p:cNvSpPr>
            <a:spLocks noGrp="1" noChangeArrowheads="1"/>
          </p:cNvSpPr>
          <p:nvPr>
            <p:ph type="title"/>
          </p:nvPr>
        </p:nvSpPr>
        <p:spPr>
          <a:xfrm>
            <a:off x="2208212" y="228600"/>
            <a:ext cx="7772400" cy="685800"/>
          </a:xfrm>
        </p:spPr>
        <p:txBody>
          <a:bodyPr/>
          <a:lstStyle/>
          <a:p>
            <a:r>
              <a:rPr lang="en-US" altLang="en-US"/>
              <a:t>Restrictions on Generics </a:t>
            </a:r>
          </a:p>
        </p:txBody>
      </p:sp>
      <p:sp>
        <p:nvSpPr>
          <p:cNvPr id="250883" name="Rectangle 3"/>
          <p:cNvSpPr>
            <a:spLocks noGrp="1" noChangeArrowheads="1"/>
          </p:cNvSpPr>
          <p:nvPr>
            <p:ph type="body" idx="1"/>
          </p:nvPr>
        </p:nvSpPr>
        <p:spPr>
          <a:xfrm>
            <a:off x="1751012" y="1447800"/>
            <a:ext cx="8686800" cy="4800600"/>
          </a:xfrm>
        </p:spPr>
        <p:txBody>
          <a:bodyPr>
            <a:normAutofit fontScale="92500" lnSpcReduction="20000"/>
          </a:bodyPr>
          <a:lstStyle/>
          <a:p>
            <a:pPr marL="517525" indent="-517525"/>
            <a:r>
              <a:rPr lang="en-US" altLang="en-US" sz="2800"/>
              <a:t>Restriction 1: Cannot Create an Instance of a Generic Type. (i.e., new E()).</a:t>
            </a:r>
          </a:p>
          <a:p>
            <a:pPr marL="517525" indent="-517525"/>
            <a:endParaRPr lang="en-US" altLang="en-US" sz="2800"/>
          </a:p>
          <a:p>
            <a:pPr marL="517525" indent="-517525"/>
            <a:r>
              <a:rPr lang="en-US" altLang="en-US" sz="2800"/>
              <a:t>Restriction 2: Generic Array Creation is Not Allowed. (i.e., new E[100]).</a:t>
            </a:r>
          </a:p>
          <a:p>
            <a:pPr marL="517525" indent="-517525"/>
            <a:endParaRPr lang="en-US" altLang="en-US" sz="2800"/>
          </a:p>
          <a:p>
            <a:pPr marL="517525" indent="-517525"/>
            <a:r>
              <a:rPr lang="en-US" altLang="en-US" sz="2800"/>
              <a:t>Restriction 3: A Generic Type Parameter of a Class Is Not Allowed in a Static Context.</a:t>
            </a:r>
          </a:p>
          <a:p>
            <a:pPr marL="517525" indent="-517525"/>
            <a:endParaRPr lang="en-US" altLang="en-US" sz="2800"/>
          </a:p>
          <a:p>
            <a:pPr marL="517525" indent="-517525"/>
            <a:r>
              <a:rPr lang="en-US" altLang="en-US" sz="2800"/>
              <a:t>Restriction 4: Exception Classes Cannot be Generic.</a:t>
            </a:r>
          </a:p>
        </p:txBody>
      </p:sp>
    </p:spTree>
    <p:extLst>
      <p:ext uri="{BB962C8B-B14F-4D97-AF65-F5344CB8AC3E}">
        <p14:creationId xmlns:p14="http://schemas.microsoft.com/office/powerpoint/2010/main" val="2731405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575ECA4-069A-4B43-8C47-D57451564835}" type="slidenum">
              <a:rPr lang="en-US" altLang="en-US"/>
              <a:pPr/>
              <a:t>23</a:t>
            </a:fld>
            <a:endParaRPr lang="en-US" altLang="en-US"/>
          </a:p>
        </p:txBody>
      </p:sp>
      <p:sp>
        <p:nvSpPr>
          <p:cNvPr id="241666" name="Rectangle 2"/>
          <p:cNvSpPr>
            <a:spLocks noGrp="1" noChangeArrowheads="1"/>
          </p:cNvSpPr>
          <p:nvPr>
            <p:ph type="title"/>
          </p:nvPr>
        </p:nvSpPr>
        <p:spPr>
          <a:xfrm>
            <a:off x="1827212" y="381000"/>
            <a:ext cx="8686800" cy="1371600"/>
          </a:xfrm>
        </p:spPr>
        <p:txBody>
          <a:bodyPr/>
          <a:lstStyle/>
          <a:p>
            <a:r>
              <a:rPr lang="en-US" altLang="en-US"/>
              <a:t>Designing Generic Matrix Classes</a:t>
            </a:r>
            <a:endParaRPr lang="en-US" altLang="en-US" u="sng">
              <a:solidFill>
                <a:schemeClr val="tx1"/>
              </a:solidFill>
              <a:latin typeface="Book Antiqua" panose="02040602050305030304" pitchFamily="18" charset="0"/>
            </a:endParaRPr>
          </a:p>
        </p:txBody>
      </p:sp>
      <p:sp>
        <p:nvSpPr>
          <p:cNvPr id="241667" name="Rectangle 3"/>
          <p:cNvSpPr>
            <a:spLocks noGrp="1" noChangeArrowheads="1"/>
          </p:cNvSpPr>
          <p:nvPr>
            <p:ph type="body" idx="1"/>
          </p:nvPr>
        </p:nvSpPr>
        <p:spPr>
          <a:xfrm>
            <a:off x="2208212" y="1981200"/>
            <a:ext cx="7772400" cy="1828800"/>
          </a:xfrm>
        </p:spPr>
        <p:txBody>
          <a:bodyPr>
            <a:normAutofit lnSpcReduction="10000"/>
          </a:bodyPr>
          <a:lstStyle/>
          <a:p>
            <a:r>
              <a:rPr lang="en-US" altLang="en-US" sz="2800"/>
              <a:t>Objective: This example gives a generic class for matrix arithmetic. This class implements matrix addition and multiplication common for all types of matrices.</a:t>
            </a:r>
            <a:endParaRPr lang="en-US" altLang="en-US"/>
          </a:p>
        </p:txBody>
      </p:sp>
      <p:sp>
        <p:nvSpPr>
          <p:cNvPr id="241668" name="AutoShape 4">
            <a:hlinkClick r:id="" action="ppaction://noaction" highlightClick="1"/>
          </p:cNvPr>
          <p:cNvSpPr>
            <a:spLocks noChangeArrowheads="1"/>
          </p:cNvSpPr>
          <p:nvPr/>
        </p:nvSpPr>
        <p:spPr bwMode="auto">
          <a:xfrm>
            <a:off x="2665412" y="43434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2" action="ppaction://program"/>
              </a:rPr>
              <a:t>GenericMatrix</a:t>
            </a:r>
            <a:endParaRPr lang="en-US" altLang="en-US">
              <a:solidFill>
                <a:schemeClr val="accent1"/>
              </a:solidFill>
            </a:endParaRPr>
          </a:p>
        </p:txBody>
      </p:sp>
      <p:sp>
        <p:nvSpPr>
          <p:cNvPr id="241669" name="AutoShape 5">
            <a:hlinkClick r:id="rId3" highlightClick="1"/>
          </p:cNvPr>
          <p:cNvSpPr>
            <a:spLocks noChangeArrowheads="1"/>
          </p:cNvSpPr>
          <p:nvPr/>
        </p:nvSpPr>
        <p:spPr bwMode="auto">
          <a:xfrm>
            <a:off x="1979613" y="43434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41826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F6AE5B5-D4A8-4057-8396-A0058C699724}" type="slidenum">
              <a:rPr lang="en-US" altLang="en-US"/>
              <a:pPr/>
              <a:t>24</a:t>
            </a:fld>
            <a:endParaRPr lang="en-US" altLang="en-US"/>
          </a:p>
        </p:txBody>
      </p:sp>
      <p:sp>
        <p:nvSpPr>
          <p:cNvPr id="242691" name="Rectangle 3"/>
          <p:cNvSpPr>
            <a:spLocks noChangeArrowheads="1"/>
          </p:cNvSpPr>
          <p:nvPr/>
        </p:nvSpPr>
        <p:spPr bwMode="auto">
          <a:xfrm>
            <a:off x="3694112" y="23431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2693" name="Rectangle 5"/>
          <p:cNvSpPr>
            <a:spLocks noGrp="1" noChangeArrowheads="1"/>
          </p:cNvSpPr>
          <p:nvPr>
            <p:ph type="title"/>
          </p:nvPr>
        </p:nvSpPr>
        <p:spPr/>
        <p:txBody>
          <a:bodyPr/>
          <a:lstStyle/>
          <a:p>
            <a:r>
              <a:rPr lang="en-US" altLang="en-US"/>
              <a:t>UML Diagram</a:t>
            </a:r>
          </a:p>
        </p:txBody>
      </p:sp>
      <p:sp>
        <p:nvSpPr>
          <p:cNvPr id="242695" name="Rectangle 7"/>
          <p:cNvSpPr>
            <a:spLocks noChangeArrowheads="1"/>
          </p:cNvSpPr>
          <p:nvPr/>
        </p:nvSpPr>
        <p:spPr bwMode="auto">
          <a:xfrm>
            <a:off x="1522413" y="25966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2694" name="Object 6"/>
          <p:cNvGraphicFramePr>
            <a:graphicFrameLocks noChangeAspect="1"/>
          </p:cNvGraphicFramePr>
          <p:nvPr/>
        </p:nvGraphicFramePr>
        <p:xfrm>
          <a:off x="1522412" y="1676400"/>
          <a:ext cx="8915400" cy="2706688"/>
        </p:xfrm>
        <a:graphic>
          <a:graphicData uri="http://schemas.openxmlformats.org/presentationml/2006/ole">
            <mc:AlternateContent xmlns:mc="http://schemas.openxmlformats.org/markup-compatibility/2006">
              <mc:Choice xmlns:v="urn:schemas-microsoft-com:vml" Requires="v">
                <p:oleObj spid="_x0000_s216068" name="Picture" r:id="rId3" imgW="4270248" imgH="1293876" progId="Word.Picture.8">
                  <p:embed/>
                </p:oleObj>
              </mc:Choice>
              <mc:Fallback>
                <p:oleObj name="Picture" r:id="rId3" imgW="4270248" imgH="1293876" progId="Word.Picture.8">
                  <p:embed/>
                  <p:pic>
                    <p:nvPicPr>
                      <p:cNvPr id="24269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1676400"/>
                        <a:ext cx="8915400" cy="27066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401890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C262308F-1098-4291-9C55-8FBE1E3EE8DB}" type="slidenum">
              <a:rPr lang="en-US" altLang="en-US"/>
              <a:pPr/>
              <a:t>25</a:t>
            </a:fld>
            <a:endParaRPr lang="en-US" altLang="en-US"/>
          </a:p>
        </p:txBody>
      </p:sp>
      <p:sp>
        <p:nvSpPr>
          <p:cNvPr id="243715" name="Rectangle 3"/>
          <p:cNvSpPr>
            <a:spLocks noGrp="1" noChangeArrowheads="1"/>
          </p:cNvSpPr>
          <p:nvPr>
            <p:ph type="body" idx="1"/>
          </p:nvPr>
        </p:nvSpPr>
        <p:spPr>
          <a:xfrm>
            <a:off x="2208212" y="1981200"/>
            <a:ext cx="7772400" cy="1828800"/>
          </a:xfrm>
        </p:spPr>
        <p:txBody>
          <a:bodyPr/>
          <a:lstStyle/>
          <a:p>
            <a:r>
              <a:rPr lang="en-US" altLang="en-US" sz="2800"/>
              <a:t>Objective: This example gives two programs that utilize the GenericMatrix class for integer matrix arithmetic and rational matrix arithmetic.</a:t>
            </a:r>
          </a:p>
        </p:txBody>
      </p:sp>
      <p:sp>
        <p:nvSpPr>
          <p:cNvPr id="243716" name="AutoShape 4">
            <a:hlinkClick r:id="" action="ppaction://noaction" highlightClick="1"/>
          </p:cNvPr>
          <p:cNvSpPr>
            <a:spLocks noChangeArrowheads="1"/>
          </p:cNvSpPr>
          <p:nvPr/>
        </p:nvSpPr>
        <p:spPr bwMode="auto">
          <a:xfrm>
            <a:off x="4951412" y="4419600"/>
            <a:ext cx="2819400" cy="4572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2" action="ppaction://program"/>
              </a:rPr>
              <a:t>TestIntegerMatrix</a:t>
            </a:r>
            <a:endParaRPr lang="en-US" altLang="en-US">
              <a:solidFill>
                <a:schemeClr val="accent1"/>
              </a:solidFill>
            </a:endParaRPr>
          </a:p>
        </p:txBody>
      </p:sp>
      <p:sp>
        <p:nvSpPr>
          <p:cNvPr id="243717" name="AutoShape 5">
            <a:hlinkClick r:id="rId3" action="ppaction://program" highlightClick="1"/>
          </p:cNvPr>
          <p:cNvSpPr>
            <a:spLocks noChangeArrowheads="1"/>
          </p:cNvSpPr>
          <p:nvPr/>
        </p:nvSpPr>
        <p:spPr bwMode="auto">
          <a:xfrm>
            <a:off x="8151812" y="4343400"/>
            <a:ext cx="12954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
        <p:nvSpPr>
          <p:cNvPr id="243718" name="AutoShape 6">
            <a:hlinkClick r:id="" action="ppaction://noaction" highlightClick="1"/>
          </p:cNvPr>
          <p:cNvSpPr>
            <a:spLocks noChangeArrowheads="1"/>
          </p:cNvSpPr>
          <p:nvPr/>
        </p:nvSpPr>
        <p:spPr bwMode="auto">
          <a:xfrm>
            <a:off x="5027612" y="5562600"/>
            <a:ext cx="28194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4" action="ppaction://program"/>
              </a:rPr>
              <a:t>TestRationalMatrix</a:t>
            </a:r>
            <a:endParaRPr lang="en-US" altLang="en-US">
              <a:solidFill>
                <a:schemeClr val="accent1"/>
              </a:solidFill>
            </a:endParaRPr>
          </a:p>
        </p:txBody>
      </p:sp>
      <p:sp>
        <p:nvSpPr>
          <p:cNvPr id="243719" name="AutoShape 7">
            <a:hlinkClick r:id="rId5" action="ppaction://program" highlightClick="1"/>
          </p:cNvPr>
          <p:cNvSpPr>
            <a:spLocks noChangeArrowheads="1"/>
          </p:cNvSpPr>
          <p:nvPr/>
        </p:nvSpPr>
        <p:spPr bwMode="auto">
          <a:xfrm>
            <a:off x="8151812" y="5562600"/>
            <a:ext cx="1295400" cy="6096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anose="02040602050305030304" pitchFamily="18" charset="0"/>
              </a:rPr>
              <a:t>Run</a:t>
            </a:r>
            <a:endParaRPr lang="en-US" altLang="en-US"/>
          </a:p>
        </p:txBody>
      </p:sp>
      <p:sp>
        <p:nvSpPr>
          <p:cNvPr id="243720" name="AutoShape 8">
            <a:hlinkClick r:id="" action="ppaction://noaction" highlightClick="1"/>
          </p:cNvPr>
          <p:cNvSpPr>
            <a:spLocks noChangeArrowheads="1"/>
          </p:cNvSpPr>
          <p:nvPr/>
        </p:nvSpPr>
        <p:spPr bwMode="auto">
          <a:xfrm>
            <a:off x="2284412" y="5486400"/>
            <a:ext cx="2209800" cy="6096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6" action="ppaction://program"/>
              </a:rPr>
              <a:t>RationalMatrix</a:t>
            </a:r>
            <a:endParaRPr lang="en-US" altLang="en-US">
              <a:solidFill>
                <a:schemeClr val="accent1"/>
              </a:solidFill>
            </a:endParaRPr>
          </a:p>
        </p:txBody>
      </p:sp>
      <p:sp>
        <p:nvSpPr>
          <p:cNvPr id="243721" name="AutoShape 9">
            <a:hlinkClick r:id="" action="ppaction://noaction" highlightClick="1"/>
          </p:cNvPr>
          <p:cNvSpPr>
            <a:spLocks noChangeArrowheads="1"/>
          </p:cNvSpPr>
          <p:nvPr/>
        </p:nvSpPr>
        <p:spPr bwMode="auto">
          <a:xfrm>
            <a:off x="2284412" y="4267200"/>
            <a:ext cx="2286000" cy="6858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anose="02040602050305030304" pitchFamily="18" charset="0"/>
                <a:hlinkClick r:id="rId7" action="ppaction://program"/>
              </a:rPr>
              <a:t>IntegerMatrix</a:t>
            </a:r>
            <a:endParaRPr lang="en-US" altLang="en-US">
              <a:solidFill>
                <a:schemeClr val="accent1"/>
              </a:solidFill>
            </a:endParaRPr>
          </a:p>
        </p:txBody>
      </p:sp>
      <p:sp>
        <p:nvSpPr>
          <p:cNvPr id="243722" name="Rectangle 10"/>
          <p:cNvSpPr>
            <a:spLocks noGrp="1" noChangeArrowheads="1"/>
          </p:cNvSpPr>
          <p:nvPr>
            <p:ph type="title"/>
          </p:nvPr>
        </p:nvSpPr>
        <p:spPr/>
        <p:txBody>
          <a:bodyPr/>
          <a:lstStyle/>
          <a:p>
            <a:r>
              <a:rPr lang="en-US" altLang="en-US"/>
              <a:t>Source Code</a:t>
            </a:r>
          </a:p>
        </p:txBody>
      </p:sp>
      <p:sp>
        <p:nvSpPr>
          <p:cNvPr id="243723" name="AutoShape 11">
            <a:hlinkClick r:id="rId8" highlightClick="1"/>
          </p:cNvPr>
          <p:cNvSpPr>
            <a:spLocks noChangeArrowheads="1"/>
          </p:cNvSpPr>
          <p:nvPr/>
        </p:nvSpPr>
        <p:spPr bwMode="auto">
          <a:xfrm>
            <a:off x="1979613" y="51816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4" name="AutoShape 12">
            <a:hlinkClick r:id="rId9" highlightClick="1"/>
          </p:cNvPr>
          <p:cNvSpPr>
            <a:spLocks noChangeArrowheads="1"/>
          </p:cNvSpPr>
          <p:nvPr/>
        </p:nvSpPr>
        <p:spPr bwMode="auto">
          <a:xfrm>
            <a:off x="1979613" y="39624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5" name="AutoShape 13">
            <a:hlinkClick r:id="rId10" highlightClick="1"/>
          </p:cNvPr>
          <p:cNvSpPr>
            <a:spLocks noChangeArrowheads="1"/>
          </p:cNvSpPr>
          <p:nvPr/>
        </p:nvSpPr>
        <p:spPr bwMode="auto">
          <a:xfrm>
            <a:off x="4646613" y="53340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6" name="AutoShape 14">
            <a:hlinkClick r:id="rId11" highlightClick="1"/>
          </p:cNvPr>
          <p:cNvSpPr>
            <a:spLocks noChangeArrowheads="1"/>
          </p:cNvSpPr>
          <p:nvPr/>
        </p:nvSpPr>
        <p:spPr bwMode="auto">
          <a:xfrm>
            <a:off x="4722813" y="4038601"/>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10166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9BF93599-0CA7-4531-A2FE-3685AD21DA2B}" type="slidenum">
              <a:rPr lang="en-US" altLang="en-US"/>
              <a:pPr/>
              <a:t>3</a:t>
            </a:fld>
            <a:endParaRPr lang="en-US" altLang="en-US"/>
          </a:p>
        </p:txBody>
      </p:sp>
      <p:sp>
        <p:nvSpPr>
          <p:cNvPr id="88066" name="Rectangle 2"/>
          <p:cNvSpPr>
            <a:spLocks noGrp="1" noChangeArrowheads="1"/>
          </p:cNvSpPr>
          <p:nvPr>
            <p:ph type="title"/>
          </p:nvPr>
        </p:nvSpPr>
        <p:spPr>
          <a:xfrm>
            <a:off x="2208212" y="304800"/>
            <a:ext cx="7772400" cy="838200"/>
          </a:xfrm>
        </p:spPr>
        <p:txBody>
          <a:bodyPr>
            <a:normAutofit fontScale="90000"/>
          </a:bodyPr>
          <a:lstStyle/>
          <a:p>
            <a:r>
              <a:rPr lang="en-US" altLang="en-US"/>
              <a:t>Why Do You Get a Warning?</a:t>
            </a:r>
          </a:p>
        </p:txBody>
      </p:sp>
      <p:sp>
        <p:nvSpPr>
          <p:cNvPr id="88067" name="Rectangle 3"/>
          <p:cNvSpPr>
            <a:spLocks noGrp="1" noChangeArrowheads="1"/>
          </p:cNvSpPr>
          <p:nvPr>
            <p:ph type="body" idx="1"/>
          </p:nvPr>
        </p:nvSpPr>
        <p:spPr>
          <a:xfrm>
            <a:off x="1827212" y="1371600"/>
            <a:ext cx="8458200" cy="2971800"/>
          </a:xfrm>
          <a:solidFill>
            <a:schemeClr val="tx1"/>
          </a:solidFill>
        </p:spPr>
        <p:txBody>
          <a:bodyPr>
            <a:normAutofit fontScale="85000" lnSpcReduction="20000"/>
          </a:bodyPr>
          <a:lstStyle/>
          <a:p>
            <a:pPr>
              <a:lnSpc>
                <a:spcPct val="90000"/>
              </a:lnSpc>
              <a:buFont typeface="Monotype Sorts" pitchFamily="2" charset="2"/>
              <a:buNone/>
            </a:pPr>
            <a:r>
              <a:rPr lang="en-US" altLang="en-US">
                <a:solidFill>
                  <a:schemeClr val="bg2"/>
                </a:solidFill>
                <a:latin typeface="Courier New" panose="02070309020205020404" pitchFamily="49" charset="0"/>
              </a:rPr>
              <a:t>public class ShowUncheckedWarning {</a:t>
            </a:r>
          </a:p>
          <a:p>
            <a:pPr>
              <a:lnSpc>
                <a:spcPct val="90000"/>
              </a:lnSpc>
              <a:buFont typeface="Monotype Sorts" pitchFamily="2" charset="2"/>
              <a:buNone/>
            </a:pPr>
            <a:r>
              <a:rPr lang="en-US" altLang="en-US">
                <a:solidFill>
                  <a:schemeClr val="bg2"/>
                </a:solidFill>
                <a:latin typeface="Courier New" panose="02070309020205020404" pitchFamily="49" charset="0"/>
              </a:rPr>
              <a:t>  public static void main(String[] args) {</a:t>
            </a:r>
          </a:p>
          <a:p>
            <a:pPr>
              <a:lnSpc>
                <a:spcPct val="90000"/>
              </a:lnSpc>
              <a:buFont typeface="Monotype Sorts" pitchFamily="2" charset="2"/>
              <a:buNone/>
            </a:pPr>
            <a:r>
              <a:rPr lang="en-US" altLang="en-US">
                <a:solidFill>
                  <a:schemeClr val="bg2"/>
                </a:solidFill>
                <a:latin typeface="Courier New" panose="02070309020205020404" pitchFamily="49" charset="0"/>
              </a:rPr>
              <a:t>    java.util.ArrayList list = </a:t>
            </a:r>
          </a:p>
          <a:p>
            <a:pPr>
              <a:lnSpc>
                <a:spcPct val="90000"/>
              </a:lnSpc>
              <a:buFont typeface="Monotype Sorts" pitchFamily="2" charset="2"/>
              <a:buNone/>
            </a:pPr>
            <a:r>
              <a:rPr lang="en-US" altLang="en-US">
                <a:solidFill>
                  <a:schemeClr val="bg2"/>
                </a:solidFill>
                <a:latin typeface="Courier New" panose="02070309020205020404" pitchFamily="49" charset="0"/>
              </a:rPr>
              <a:t>      new java.util.ArrayList();</a:t>
            </a:r>
          </a:p>
          <a:p>
            <a:pPr>
              <a:lnSpc>
                <a:spcPct val="90000"/>
              </a:lnSpc>
              <a:buFont typeface="Monotype Sorts" pitchFamily="2" charset="2"/>
              <a:buNone/>
            </a:pPr>
            <a:r>
              <a:rPr lang="en-US" altLang="en-US">
                <a:solidFill>
                  <a:schemeClr val="bg2"/>
                </a:solidFill>
                <a:latin typeface="Courier New" panose="02070309020205020404" pitchFamily="49" charset="0"/>
              </a:rPr>
              <a:t>    list.add("Java Programming");</a:t>
            </a:r>
          </a:p>
          <a:p>
            <a:pPr>
              <a:lnSpc>
                <a:spcPct val="90000"/>
              </a:lnSpc>
              <a:buFont typeface="Monotype Sorts" pitchFamily="2" charset="2"/>
              <a:buNone/>
            </a:pPr>
            <a:r>
              <a:rPr lang="en-US" altLang="en-US">
                <a:solidFill>
                  <a:schemeClr val="bg2"/>
                </a:solidFill>
                <a:latin typeface="Courier New" panose="02070309020205020404" pitchFamily="49" charset="0"/>
              </a:rPr>
              <a:t>  }</a:t>
            </a:r>
          </a:p>
          <a:p>
            <a:pPr>
              <a:lnSpc>
                <a:spcPct val="90000"/>
              </a:lnSpc>
              <a:buFont typeface="Monotype Sorts" pitchFamily="2" charset="2"/>
              <a:buNone/>
            </a:pPr>
            <a:r>
              <a:rPr lang="en-US" altLang="en-US">
                <a:solidFill>
                  <a:schemeClr val="bg2"/>
                </a:solidFill>
                <a:latin typeface="Courier New" panose="02070309020205020404" pitchFamily="49" charset="0"/>
              </a:rPr>
              <a:t>}</a:t>
            </a:r>
          </a:p>
        </p:txBody>
      </p:sp>
      <p:sp>
        <p:nvSpPr>
          <p:cNvPr id="88072" name="Rectangle 8"/>
          <p:cNvSpPr>
            <a:spLocks noChangeArrowheads="1"/>
          </p:cNvSpPr>
          <p:nvPr/>
        </p:nvSpPr>
        <p:spPr bwMode="auto">
          <a:xfrm>
            <a:off x="2970212"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endParaRPr lang="en-US" altLang="en-US" sz="2800"/>
          </a:p>
        </p:txBody>
      </p:sp>
      <p:sp>
        <p:nvSpPr>
          <p:cNvPr id="88073" name="Rectangle 9"/>
          <p:cNvSpPr>
            <a:spLocks noChangeArrowheads="1"/>
          </p:cNvSpPr>
          <p:nvPr/>
        </p:nvSpPr>
        <p:spPr bwMode="auto">
          <a:xfrm>
            <a:off x="5637212" y="4343400"/>
            <a:ext cx="4876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To understand the compile warning on this line, you need to learn JDK 1.6 generics.</a:t>
            </a:r>
          </a:p>
        </p:txBody>
      </p:sp>
      <p:sp>
        <p:nvSpPr>
          <p:cNvPr id="88074" name="Line 10"/>
          <p:cNvSpPr>
            <a:spLocks noChangeShapeType="1"/>
          </p:cNvSpPr>
          <p:nvPr/>
        </p:nvSpPr>
        <p:spPr bwMode="auto">
          <a:xfrm flipH="1" flipV="1">
            <a:off x="5561012" y="3276600"/>
            <a:ext cx="3048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5" name="Rectangle 11"/>
          <p:cNvSpPr>
            <a:spLocks noChangeArrowheads="1"/>
          </p:cNvSpPr>
          <p:nvPr/>
        </p:nvSpPr>
        <p:spPr bwMode="auto">
          <a:xfrm>
            <a:off x="2494012" y="3124200"/>
            <a:ext cx="5257800" cy="304800"/>
          </a:xfrm>
          <a:prstGeom prst="rect">
            <a:avLst/>
          </a:prstGeom>
          <a:solidFill>
            <a:schemeClr val="accent1">
              <a:alpha val="4299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06528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629915DC-E677-4EA3-8849-780B263137C0}" type="slidenum">
              <a:rPr lang="en-US" altLang="en-US"/>
              <a:pPr/>
              <a:t>4</a:t>
            </a:fld>
            <a:endParaRPr lang="en-US" altLang="en-US"/>
          </a:p>
        </p:txBody>
      </p:sp>
      <p:sp>
        <p:nvSpPr>
          <p:cNvPr id="228354" name="Rectangle 2"/>
          <p:cNvSpPr>
            <a:spLocks noGrp="1" noChangeArrowheads="1"/>
          </p:cNvSpPr>
          <p:nvPr>
            <p:ph type="title"/>
          </p:nvPr>
        </p:nvSpPr>
        <p:spPr>
          <a:xfrm>
            <a:off x="2208212" y="304800"/>
            <a:ext cx="7772400" cy="838200"/>
          </a:xfrm>
        </p:spPr>
        <p:txBody>
          <a:bodyPr/>
          <a:lstStyle/>
          <a:p>
            <a:r>
              <a:rPr lang="en-US" altLang="en-US"/>
              <a:t>Fix the Warning</a:t>
            </a:r>
          </a:p>
        </p:txBody>
      </p:sp>
      <p:sp>
        <p:nvSpPr>
          <p:cNvPr id="228355" name="Rectangle 3"/>
          <p:cNvSpPr>
            <a:spLocks noGrp="1" noChangeArrowheads="1"/>
          </p:cNvSpPr>
          <p:nvPr>
            <p:ph type="body" idx="1"/>
          </p:nvPr>
        </p:nvSpPr>
        <p:spPr>
          <a:xfrm>
            <a:off x="1827212" y="1371600"/>
            <a:ext cx="8077200" cy="3124200"/>
          </a:xfrm>
          <a:solidFill>
            <a:schemeClr val="tx1"/>
          </a:solidFill>
        </p:spPr>
        <p:txBody>
          <a:bodyPr>
            <a:normAutofit fontScale="92500" lnSpcReduction="20000"/>
          </a:bodyPr>
          <a:lstStyle/>
          <a:p>
            <a:pPr>
              <a:buFont typeface="Monotype Sorts" pitchFamily="2" charset="2"/>
              <a:buNone/>
            </a:pPr>
            <a:r>
              <a:rPr lang="en-US" altLang="en-US">
                <a:solidFill>
                  <a:schemeClr val="bg2"/>
                </a:solidFill>
                <a:latin typeface="Courier New" panose="02070309020205020404" pitchFamily="49" charset="0"/>
              </a:rPr>
              <a:t>public class ShowUncheckedWarning {</a:t>
            </a:r>
          </a:p>
          <a:p>
            <a:pPr>
              <a:buFont typeface="Monotype Sorts" pitchFamily="2" charset="2"/>
              <a:buNone/>
            </a:pPr>
            <a:r>
              <a:rPr lang="en-US" altLang="en-US">
                <a:solidFill>
                  <a:schemeClr val="bg2"/>
                </a:solidFill>
                <a:latin typeface="Courier New" panose="02070309020205020404" pitchFamily="49" charset="0"/>
              </a:rPr>
              <a:t>  public static void main(String[] args) {</a:t>
            </a:r>
          </a:p>
          <a:p>
            <a:pPr>
              <a:buFont typeface="Monotype Sorts" pitchFamily="2" charset="2"/>
              <a:buNone/>
            </a:pPr>
            <a:r>
              <a:rPr lang="en-US" altLang="en-US">
                <a:solidFill>
                  <a:schemeClr val="bg2"/>
                </a:solidFill>
                <a:latin typeface="Courier New" panose="02070309020205020404" pitchFamily="49" charset="0"/>
              </a:rPr>
              <a:t>    java.util.ArrayList&lt;String&gt; list = </a:t>
            </a:r>
          </a:p>
          <a:p>
            <a:pPr>
              <a:buFont typeface="Monotype Sorts" pitchFamily="2" charset="2"/>
              <a:buNone/>
            </a:pPr>
            <a:r>
              <a:rPr lang="en-US" altLang="en-US">
                <a:solidFill>
                  <a:schemeClr val="bg2"/>
                </a:solidFill>
                <a:latin typeface="Courier New" panose="02070309020205020404" pitchFamily="49" charset="0"/>
              </a:rPr>
              <a:t>      new java.util.ArrayList&lt;String&gt;();</a:t>
            </a:r>
          </a:p>
          <a:p>
            <a:pPr>
              <a:buFont typeface="Monotype Sorts" pitchFamily="2" charset="2"/>
              <a:buNone/>
            </a:pPr>
            <a:r>
              <a:rPr lang="en-US" altLang="en-US">
                <a:solidFill>
                  <a:schemeClr val="bg2"/>
                </a:solidFill>
                <a:latin typeface="Courier New" panose="02070309020205020404" pitchFamily="49" charset="0"/>
              </a:rPr>
              <a:t>    list.add("Java Programming");</a:t>
            </a:r>
          </a:p>
          <a:p>
            <a:pPr>
              <a:buFont typeface="Monotype Sorts" pitchFamily="2" charset="2"/>
              <a:buNone/>
            </a:pPr>
            <a:r>
              <a:rPr lang="en-US" altLang="en-US">
                <a:solidFill>
                  <a:schemeClr val="bg2"/>
                </a:solidFill>
                <a:latin typeface="Courier New" panose="02070309020205020404" pitchFamily="49" charset="0"/>
              </a:rPr>
              <a:t>  }</a:t>
            </a:r>
          </a:p>
          <a:p>
            <a:pPr>
              <a:buFont typeface="Monotype Sorts" pitchFamily="2" charset="2"/>
              <a:buNone/>
            </a:pPr>
            <a:r>
              <a:rPr lang="en-US" altLang="en-US">
                <a:solidFill>
                  <a:schemeClr val="bg2"/>
                </a:solidFill>
                <a:latin typeface="Courier New" panose="02070309020205020404" pitchFamily="49" charset="0"/>
              </a:rPr>
              <a:t>}</a:t>
            </a:r>
          </a:p>
        </p:txBody>
      </p:sp>
      <p:sp>
        <p:nvSpPr>
          <p:cNvPr id="228356" name="Rectangle 4"/>
          <p:cNvSpPr>
            <a:spLocks noChangeArrowheads="1"/>
          </p:cNvSpPr>
          <p:nvPr/>
        </p:nvSpPr>
        <p:spPr bwMode="auto">
          <a:xfrm>
            <a:off x="2665412" y="3200400"/>
            <a:ext cx="5334000" cy="381000"/>
          </a:xfrm>
          <a:prstGeom prst="rect">
            <a:avLst/>
          </a:prstGeom>
          <a:solidFill>
            <a:schemeClr val="tx2">
              <a:alpha val="42999"/>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57" name="Rectangle 5"/>
          <p:cNvSpPr>
            <a:spLocks noChangeArrowheads="1"/>
          </p:cNvSpPr>
          <p:nvPr/>
        </p:nvSpPr>
        <p:spPr bwMode="auto">
          <a:xfrm>
            <a:off x="2970212"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endParaRPr lang="en-US" altLang="en-US" sz="2800"/>
          </a:p>
        </p:txBody>
      </p:sp>
      <p:sp>
        <p:nvSpPr>
          <p:cNvPr id="228358" name="Rectangle 6"/>
          <p:cNvSpPr>
            <a:spLocks noChangeArrowheads="1"/>
          </p:cNvSpPr>
          <p:nvPr/>
        </p:nvSpPr>
        <p:spPr bwMode="auto">
          <a:xfrm>
            <a:off x="4722812" y="4495800"/>
            <a:ext cx="487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No compile warning on this line.</a:t>
            </a:r>
          </a:p>
        </p:txBody>
      </p:sp>
      <p:sp>
        <p:nvSpPr>
          <p:cNvPr id="228359" name="Line 7"/>
          <p:cNvSpPr>
            <a:spLocks noChangeShapeType="1"/>
          </p:cNvSpPr>
          <p:nvPr/>
        </p:nvSpPr>
        <p:spPr bwMode="auto">
          <a:xfrm flipH="1" flipV="1">
            <a:off x="5256212" y="3581400"/>
            <a:ext cx="1524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360" name="Rectangle 8"/>
          <p:cNvSpPr>
            <a:spLocks noChangeArrowheads="1"/>
          </p:cNvSpPr>
          <p:nvPr/>
        </p:nvSpPr>
        <p:spPr bwMode="auto">
          <a:xfrm>
            <a:off x="5806380" y="2276872"/>
            <a:ext cx="1447800" cy="304800"/>
          </a:xfrm>
          <a:prstGeom prst="rect">
            <a:avLst/>
          </a:prstGeom>
          <a:solidFill>
            <a:schemeClr val="accent1">
              <a:alpha val="34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1" name="Rectangle 9"/>
          <p:cNvSpPr>
            <a:spLocks noChangeArrowheads="1"/>
          </p:cNvSpPr>
          <p:nvPr/>
        </p:nvSpPr>
        <p:spPr bwMode="auto">
          <a:xfrm>
            <a:off x="6814492" y="2743200"/>
            <a:ext cx="1447800" cy="304800"/>
          </a:xfrm>
          <a:prstGeom prst="rect">
            <a:avLst/>
          </a:prstGeom>
          <a:solidFill>
            <a:schemeClr val="accent1">
              <a:alpha val="34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t>
            </a:r>
          </a:p>
        </p:txBody>
      </p:sp>
    </p:spTree>
    <p:extLst>
      <p:ext uri="{BB962C8B-B14F-4D97-AF65-F5344CB8AC3E}">
        <p14:creationId xmlns:p14="http://schemas.microsoft.com/office/powerpoint/2010/main" val="1859199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86A40B8-C4AC-4378-A0D2-4A53B85635FE}" type="slidenum">
              <a:rPr lang="en-US" altLang="en-US"/>
              <a:pPr/>
              <a:t>5</a:t>
            </a:fld>
            <a:endParaRPr lang="en-US" altLang="en-US"/>
          </a:p>
        </p:txBody>
      </p:sp>
      <p:sp>
        <p:nvSpPr>
          <p:cNvPr id="244738" name="Rectangle 2"/>
          <p:cNvSpPr>
            <a:spLocks noGrp="1" noChangeArrowheads="1"/>
          </p:cNvSpPr>
          <p:nvPr>
            <p:ph type="title"/>
          </p:nvPr>
        </p:nvSpPr>
        <p:spPr>
          <a:xfrm>
            <a:off x="2208212" y="228600"/>
            <a:ext cx="7772400" cy="685800"/>
          </a:xfrm>
        </p:spPr>
        <p:txBody>
          <a:bodyPr/>
          <a:lstStyle/>
          <a:p>
            <a:r>
              <a:rPr lang="en-US" altLang="en-US"/>
              <a:t>What is Generics? </a:t>
            </a:r>
          </a:p>
        </p:txBody>
      </p:sp>
      <p:sp>
        <p:nvSpPr>
          <p:cNvPr id="244739" name="Rectangle 3"/>
          <p:cNvSpPr>
            <a:spLocks noGrp="1" noChangeArrowheads="1"/>
          </p:cNvSpPr>
          <p:nvPr>
            <p:ph type="body" idx="1"/>
          </p:nvPr>
        </p:nvSpPr>
        <p:spPr>
          <a:xfrm>
            <a:off x="1751012" y="1219200"/>
            <a:ext cx="8686800" cy="5029200"/>
          </a:xfrm>
        </p:spPr>
        <p:txBody>
          <a:bodyPr/>
          <a:lstStyle/>
          <a:p>
            <a:pPr marL="457200" indent="-457200"/>
            <a:r>
              <a:rPr lang="en-US" altLang="en-US" i="1"/>
              <a:t>Generics</a:t>
            </a:r>
            <a:r>
              <a:rPr lang="en-US" altLang="en-US"/>
              <a:t> is the capability to parameterize types. With this capability, you can define a class or a method with generic types that can be substituted using concrete types by the compiler. For example, you may define a generic stack class that stores the elements of a generic type. From this generic class, you may create a stack object for holding strings and a stack object for holding numbers. Here, strings and numbers are concrete types that replace the generic type.</a:t>
            </a:r>
          </a:p>
        </p:txBody>
      </p:sp>
    </p:spTree>
    <p:extLst>
      <p:ext uri="{BB962C8B-B14F-4D97-AF65-F5344CB8AC3E}">
        <p14:creationId xmlns:p14="http://schemas.microsoft.com/office/powerpoint/2010/main" val="1452171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1435752-6784-4A8D-9CA0-3B5F0D710765}" type="slidenum">
              <a:rPr lang="en-US" altLang="en-US"/>
              <a:pPr/>
              <a:t>6</a:t>
            </a:fld>
            <a:endParaRPr lang="en-US" altLang="en-US"/>
          </a:p>
        </p:txBody>
      </p:sp>
      <p:sp>
        <p:nvSpPr>
          <p:cNvPr id="248834" name="Rectangle 2"/>
          <p:cNvSpPr>
            <a:spLocks noGrp="1" noChangeArrowheads="1"/>
          </p:cNvSpPr>
          <p:nvPr>
            <p:ph type="title"/>
          </p:nvPr>
        </p:nvSpPr>
        <p:spPr>
          <a:xfrm>
            <a:off x="2208212" y="228600"/>
            <a:ext cx="7772400" cy="685800"/>
          </a:xfrm>
        </p:spPr>
        <p:txBody>
          <a:bodyPr/>
          <a:lstStyle/>
          <a:p>
            <a:r>
              <a:rPr lang="en-US" altLang="en-US"/>
              <a:t>Why Generics? </a:t>
            </a:r>
          </a:p>
        </p:txBody>
      </p:sp>
      <p:sp>
        <p:nvSpPr>
          <p:cNvPr id="248835" name="Rectangle 3"/>
          <p:cNvSpPr>
            <a:spLocks noGrp="1" noChangeArrowheads="1"/>
          </p:cNvSpPr>
          <p:nvPr>
            <p:ph type="body" idx="1"/>
          </p:nvPr>
        </p:nvSpPr>
        <p:spPr>
          <a:xfrm>
            <a:off x="1751012" y="1219200"/>
            <a:ext cx="8686800" cy="5029200"/>
          </a:xfrm>
        </p:spPr>
        <p:txBody>
          <a:bodyPr/>
          <a:lstStyle/>
          <a:p>
            <a:pPr marL="457200" indent="-457200"/>
            <a:r>
              <a:rPr lang="en-US" altLang="en-US"/>
              <a:t>The key benefit of generics is to enable errors to be detected at compile time rather than at runtime. A generic class or method permits you to specify allowable types of objects that the class or method may work with. If you attempt to use the class or method with an incompatible object, a compile error occurs.</a:t>
            </a:r>
          </a:p>
        </p:txBody>
      </p:sp>
    </p:spTree>
    <p:extLst>
      <p:ext uri="{BB962C8B-B14F-4D97-AF65-F5344CB8AC3E}">
        <p14:creationId xmlns:p14="http://schemas.microsoft.com/office/powerpoint/2010/main" val="3464463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502BDEC9-8F8E-4A9F-8988-59D724FF959A}" type="slidenum">
              <a:rPr lang="en-US" altLang="en-US"/>
              <a:pPr/>
              <a:t>7</a:t>
            </a:fld>
            <a:endParaRPr lang="en-US" altLang="en-US"/>
          </a:p>
        </p:txBody>
      </p:sp>
      <p:sp>
        <p:nvSpPr>
          <p:cNvPr id="238594" name="Rectangle 2"/>
          <p:cNvSpPr>
            <a:spLocks noGrp="1" noChangeArrowheads="1"/>
          </p:cNvSpPr>
          <p:nvPr>
            <p:ph type="title"/>
          </p:nvPr>
        </p:nvSpPr>
        <p:spPr>
          <a:xfrm>
            <a:off x="6246812" y="304800"/>
            <a:ext cx="3962400" cy="685800"/>
          </a:xfrm>
        </p:spPr>
        <p:txBody>
          <a:bodyPr/>
          <a:lstStyle/>
          <a:p>
            <a:pPr algn="l"/>
            <a:r>
              <a:rPr lang="en-US" altLang="en-US" sz="3800"/>
              <a:t>Generic Type</a:t>
            </a:r>
          </a:p>
        </p:txBody>
      </p:sp>
      <p:sp>
        <p:nvSpPr>
          <p:cNvPr id="238595" name="Rectangle 3"/>
          <p:cNvSpPr>
            <a:spLocks noChangeArrowheads="1"/>
          </p:cNvSpPr>
          <p:nvPr/>
        </p:nvSpPr>
        <p:spPr bwMode="auto">
          <a:xfrm>
            <a:off x="1522413" y="27029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8596" name="Rectangle 4"/>
          <p:cNvSpPr>
            <a:spLocks noChangeArrowheads="1"/>
          </p:cNvSpPr>
          <p:nvPr/>
        </p:nvSpPr>
        <p:spPr bwMode="auto">
          <a:xfrm>
            <a:off x="1522413" y="27029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8597" name="Object 5"/>
          <p:cNvGraphicFramePr>
            <a:graphicFrameLocks noChangeAspect="1"/>
          </p:cNvGraphicFramePr>
          <p:nvPr>
            <p:extLst>
              <p:ext uri="{D42A27DB-BD31-4B8C-83A1-F6EECF244321}">
                <p14:modId xmlns:p14="http://schemas.microsoft.com/office/powerpoint/2010/main" val="1153173730"/>
              </p:ext>
            </p:extLst>
          </p:nvPr>
        </p:nvGraphicFramePr>
        <p:xfrm>
          <a:off x="1752600" y="1298575"/>
          <a:ext cx="8682038" cy="1857375"/>
        </p:xfrm>
        <a:graphic>
          <a:graphicData uri="http://schemas.openxmlformats.org/presentationml/2006/ole">
            <mc:AlternateContent xmlns:mc="http://schemas.openxmlformats.org/markup-compatibility/2006">
              <mc:Choice xmlns:v="urn:schemas-microsoft-com:vml" Requires="v">
                <p:oleObj spid="_x0000_s210950" name="Picture" r:id="rId4" imgW="5043240" imgH="1083240" progId="Word.Picture.8">
                  <p:embed/>
                </p:oleObj>
              </mc:Choice>
              <mc:Fallback>
                <p:oleObj name="Picture" r:id="rId4" imgW="5043240" imgH="1083240" progId="Word.Picture.8">
                  <p:embed/>
                  <p:pic>
                    <p:nvPicPr>
                      <p:cNvPr id="238597" name="Object 5"/>
                      <p:cNvPicPr>
                        <a:picLocks noChangeAspect="1" noChangeArrowheads="1"/>
                      </p:cNvPicPr>
                      <p:nvPr/>
                    </p:nvPicPr>
                    <p:blipFill>
                      <a:blip r:embed="rId5"/>
                      <a:srcRect/>
                      <a:stretch>
                        <a:fillRect/>
                      </a:stretch>
                    </p:blipFill>
                    <p:spPr bwMode="auto">
                      <a:xfrm>
                        <a:off x="1752600" y="1298575"/>
                        <a:ext cx="8682038" cy="1857375"/>
                      </a:xfrm>
                      <a:prstGeom prst="rect">
                        <a:avLst/>
                      </a:prstGeom>
                      <a:solidFill>
                        <a:schemeClr val="tx1"/>
                      </a:solidFill>
                    </p:spPr>
                  </p:pic>
                </p:oleObj>
              </mc:Fallback>
            </mc:AlternateContent>
          </a:graphicData>
        </a:graphic>
      </p:graphicFrame>
      <p:sp>
        <p:nvSpPr>
          <p:cNvPr id="238598" name="Rectangle 6"/>
          <p:cNvSpPr>
            <a:spLocks noChangeArrowheads="1"/>
          </p:cNvSpPr>
          <p:nvPr/>
        </p:nvSpPr>
        <p:spPr bwMode="auto">
          <a:xfrm>
            <a:off x="6018212" y="3429000"/>
            <a:ext cx="434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en-US" altLang="en-US" sz="3800"/>
              <a:t>Generic Instantiation</a:t>
            </a:r>
            <a:r>
              <a:rPr lang="en-US" altLang="en-US"/>
              <a:t> </a:t>
            </a:r>
          </a:p>
        </p:txBody>
      </p:sp>
      <p:sp>
        <p:nvSpPr>
          <p:cNvPr id="238599" name="Text Box 7"/>
          <p:cNvSpPr txBox="1">
            <a:spLocks noChangeArrowheads="1"/>
          </p:cNvSpPr>
          <p:nvPr/>
        </p:nvSpPr>
        <p:spPr bwMode="auto">
          <a:xfrm>
            <a:off x="3122612" y="3733800"/>
            <a:ext cx="205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Runtime error</a:t>
            </a:r>
          </a:p>
        </p:txBody>
      </p:sp>
      <p:sp>
        <p:nvSpPr>
          <p:cNvPr id="238600" name="Text Box 8"/>
          <p:cNvSpPr txBox="1">
            <a:spLocks noChangeArrowheads="1"/>
          </p:cNvSpPr>
          <p:nvPr/>
        </p:nvSpPr>
        <p:spPr bwMode="auto">
          <a:xfrm>
            <a:off x="8228012" y="5943600"/>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Compile error</a:t>
            </a:r>
          </a:p>
        </p:txBody>
      </p:sp>
      <p:sp>
        <p:nvSpPr>
          <p:cNvPr id="238601" name="Rectangle 9"/>
          <p:cNvSpPr>
            <a:spLocks noChangeArrowheads="1"/>
          </p:cNvSpPr>
          <p:nvPr/>
        </p:nvSpPr>
        <p:spPr bwMode="auto">
          <a:xfrm>
            <a:off x="1522413" y="2912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8602" name="Object 10"/>
          <p:cNvGraphicFramePr>
            <a:graphicFrameLocks noChangeAspect="1"/>
          </p:cNvGraphicFramePr>
          <p:nvPr/>
        </p:nvGraphicFramePr>
        <p:xfrm>
          <a:off x="1666876" y="4419600"/>
          <a:ext cx="8999537" cy="1150938"/>
        </p:xfrm>
        <a:graphic>
          <a:graphicData uri="http://schemas.openxmlformats.org/presentationml/2006/ole">
            <mc:AlternateContent xmlns:mc="http://schemas.openxmlformats.org/markup-compatibility/2006">
              <mc:Choice xmlns:v="urn:schemas-microsoft-com:vml" Requires="v">
                <p:oleObj spid="_x0000_s210951" name="Picture" r:id="rId6" imgW="5176440" imgH="665640" progId="Word.Picture.8">
                  <p:embed/>
                </p:oleObj>
              </mc:Choice>
              <mc:Fallback>
                <p:oleObj name="Picture" r:id="rId6" imgW="5176440" imgH="665640" progId="Word.Picture.8">
                  <p:embed/>
                  <p:pic>
                    <p:nvPicPr>
                      <p:cNvPr id="23860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876" y="4419600"/>
                        <a:ext cx="8999537" cy="1150938"/>
                      </a:xfrm>
                      <a:prstGeom prst="rect">
                        <a:avLst/>
                      </a:prstGeom>
                      <a:solidFill>
                        <a:schemeClr val="tx1"/>
                      </a:solidFill>
                    </p:spPr>
                  </p:pic>
                </p:oleObj>
              </mc:Fallback>
            </mc:AlternateContent>
          </a:graphicData>
        </a:graphic>
      </p:graphicFrame>
      <p:sp>
        <p:nvSpPr>
          <p:cNvPr id="238603" name="Line 11"/>
          <p:cNvSpPr>
            <a:spLocks noChangeShapeType="1"/>
          </p:cNvSpPr>
          <p:nvPr/>
        </p:nvSpPr>
        <p:spPr bwMode="auto">
          <a:xfrm>
            <a:off x="4265612" y="4114800"/>
            <a:ext cx="5334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04" name="Line 12"/>
          <p:cNvSpPr>
            <a:spLocks noChangeShapeType="1"/>
          </p:cNvSpPr>
          <p:nvPr/>
        </p:nvSpPr>
        <p:spPr bwMode="auto">
          <a:xfrm flipH="1" flipV="1">
            <a:off x="9371012" y="5029200"/>
            <a:ext cx="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05" name="Rectangle 13"/>
          <p:cNvSpPr>
            <a:spLocks noChangeArrowheads="1"/>
          </p:cNvSpPr>
          <p:nvPr/>
        </p:nvSpPr>
        <p:spPr bwMode="auto">
          <a:xfrm>
            <a:off x="5103812" y="5791200"/>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400"/>
              <a:t>Improves reliability</a:t>
            </a:r>
          </a:p>
        </p:txBody>
      </p:sp>
    </p:spTree>
    <p:extLst>
      <p:ext uri="{BB962C8B-B14F-4D97-AF65-F5344CB8AC3E}">
        <p14:creationId xmlns:p14="http://schemas.microsoft.com/office/powerpoint/2010/main" val="1261820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 calcmode="lin" valueType="num">
                                      <p:cBhvr additive="base">
                                        <p:cTn id="7" dur="500" fill="hold"/>
                                        <p:tgtEl>
                                          <p:spTgt spid="238599"/>
                                        </p:tgtEl>
                                        <p:attrNameLst>
                                          <p:attrName>ppt_x</p:attrName>
                                        </p:attrNameLst>
                                      </p:cBhvr>
                                      <p:tavLst>
                                        <p:tav tm="0">
                                          <p:val>
                                            <p:strVal val="#ppt_x"/>
                                          </p:val>
                                        </p:tav>
                                        <p:tav tm="100000">
                                          <p:val>
                                            <p:strVal val="#ppt_x"/>
                                          </p:val>
                                        </p:tav>
                                      </p:tavLst>
                                    </p:anim>
                                    <p:anim calcmode="lin" valueType="num">
                                      <p:cBhvr additive="base">
                                        <p:cTn id="8" dur="500" fill="hold"/>
                                        <p:tgtEl>
                                          <p:spTgt spid="23859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38603"/>
                                        </p:tgtEl>
                                        <p:attrNameLst>
                                          <p:attrName>style.visibility</p:attrName>
                                        </p:attrNameLst>
                                      </p:cBhvr>
                                      <p:to>
                                        <p:strVal val="visible"/>
                                      </p:to>
                                    </p:set>
                                    <p:anim calcmode="lin" valueType="num">
                                      <p:cBhvr additive="base">
                                        <p:cTn id="12" dur="500" fill="hold"/>
                                        <p:tgtEl>
                                          <p:spTgt spid="238603"/>
                                        </p:tgtEl>
                                        <p:attrNameLst>
                                          <p:attrName>ppt_x</p:attrName>
                                        </p:attrNameLst>
                                      </p:cBhvr>
                                      <p:tavLst>
                                        <p:tav tm="0">
                                          <p:val>
                                            <p:strVal val="#ppt_x"/>
                                          </p:val>
                                        </p:tav>
                                        <p:tav tm="100000">
                                          <p:val>
                                            <p:strVal val="#ppt_x"/>
                                          </p:val>
                                        </p:tav>
                                      </p:tavLst>
                                    </p:anim>
                                    <p:anim calcmode="lin" valueType="num">
                                      <p:cBhvr additive="base">
                                        <p:cTn id="13" dur="500" fill="hold"/>
                                        <p:tgtEl>
                                          <p:spTgt spid="2386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38604"/>
                                        </p:tgtEl>
                                        <p:attrNameLst>
                                          <p:attrName>style.visibility</p:attrName>
                                        </p:attrNameLst>
                                      </p:cBhvr>
                                      <p:to>
                                        <p:strVal val="visible"/>
                                      </p:to>
                                    </p:set>
                                    <p:anim calcmode="lin" valueType="num">
                                      <p:cBhvr additive="base">
                                        <p:cTn id="18" dur="500" fill="hold"/>
                                        <p:tgtEl>
                                          <p:spTgt spid="238604"/>
                                        </p:tgtEl>
                                        <p:attrNameLst>
                                          <p:attrName>ppt_x</p:attrName>
                                        </p:attrNameLst>
                                      </p:cBhvr>
                                      <p:tavLst>
                                        <p:tav tm="0">
                                          <p:val>
                                            <p:strVal val="#ppt_x"/>
                                          </p:val>
                                        </p:tav>
                                        <p:tav tm="100000">
                                          <p:val>
                                            <p:strVal val="#ppt_x"/>
                                          </p:val>
                                        </p:tav>
                                      </p:tavLst>
                                    </p:anim>
                                    <p:anim calcmode="lin" valueType="num">
                                      <p:cBhvr additive="base">
                                        <p:cTn id="19" dur="500" fill="hold"/>
                                        <p:tgtEl>
                                          <p:spTgt spid="23860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38600"/>
                                        </p:tgtEl>
                                        <p:attrNameLst>
                                          <p:attrName>style.visibility</p:attrName>
                                        </p:attrNameLst>
                                      </p:cBhvr>
                                      <p:to>
                                        <p:strVal val="visible"/>
                                      </p:to>
                                    </p:set>
                                    <p:anim calcmode="lin" valueType="num">
                                      <p:cBhvr additive="base">
                                        <p:cTn id="23" dur="500" fill="hold"/>
                                        <p:tgtEl>
                                          <p:spTgt spid="238600"/>
                                        </p:tgtEl>
                                        <p:attrNameLst>
                                          <p:attrName>ppt_x</p:attrName>
                                        </p:attrNameLst>
                                      </p:cBhvr>
                                      <p:tavLst>
                                        <p:tav tm="0">
                                          <p:val>
                                            <p:strVal val="#ppt_x"/>
                                          </p:val>
                                        </p:tav>
                                        <p:tav tm="100000">
                                          <p:val>
                                            <p:strVal val="#ppt_x"/>
                                          </p:val>
                                        </p:tav>
                                      </p:tavLst>
                                    </p:anim>
                                    <p:anim calcmode="lin" valueType="num">
                                      <p:cBhvr additive="base">
                                        <p:cTn id="24" dur="500" fill="hold"/>
                                        <p:tgtEl>
                                          <p:spTgt spid="238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autoUpdateAnimBg="0"/>
      <p:bldP spid="23860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C14670C-3BBE-4A72-8247-600AB854678E}" type="slidenum">
              <a:rPr lang="en-US" altLang="en-US"/>
              <a:pPr/>
              <a:t>8</a:t>
            </a:fld>
            <a:endParaRPr lang="en-US" altLang="en-US"/>
          </a:p>
        </p:txBody>
      </p:sp>
      <p:sp>
        <p:nvSpPr>
          <p:cNvPr id="122882" name="Rectangle 2"/>
          <p:cNvSpPr>
            <a:spLocks noGrp="1" noChangeArrowheads="1"/>
          </p:cNvSpPr>
          <p:nvPr>
            <p:ph type="title"/>
          </p:nvPr>
        </p:nvSpPr>
        <p:spPr>
          <a:xfrm>
            <a:off x="2208212" y="152400"/>
            <a:ext cx="7772400" cy="762000"/>
          </a:xfrm>
        </p:spPr>
        <p:txBody>
          <a:bodyPr/>
          <a:lstStyle/>
          <a:p>
            <a:r>
              <a:rPr lang="en-US" altLang="en-US"/>
              <a:t>Generic ArrayList in JDK 1.5</a:t>
            </a:r>
          </a:p>
        </p:txBody>
      </p:sp>
      <p:sp>
        <p:nvSpPr>
          <p:cNvPr id="122888" name="Rectangle 8"/>
          <p:cNvSpPr>
            <a:spLocks noChangeArrowheads="1"/>
          </p:cNvSpPr>
          <p:nvPr/>
        </p:nvSpPr>
        <p:spPr bwMode="auto">
          <a:xfrm>
            <a:off x="2665412" y="20843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890" name="Rectangle 10"/>
          <p:cNvSpPr>
            <a:spLocks noChangeArrowheads="1"/>
          </p:cNvSpPr>
          <p:nvPr/>
        </p:nvSpPr>
        <p:spPr bwMode="auto">
          <a:xfrm>
            <a:off x="3351212" y="24241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892" name="Rectangle 12"/>
          <p:cNvSpPr>
            <a:spLocks noChangeArrowheads="1"/>
          </p:cNvSpPr>
          <p:nvPr/>
        </p:nvSpPr>
        <p:spPr bwMode="auto">
          <a:xfrm>
            <a:off x="1522413" y="19838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22891" name="Object 11"/>
          <p:cNvGraphicFramePr>
            <a:graphicFrameLocks noChangeAspect="1"/>
          </p:cNvGraphicFramePr>
          <p:nvPr/>
        </p:nvGraphicFramePr>
        <p:xfrm>
          <a:off x="1908176" y="1063626"/>
          <a:ext cx="8372475" cy="5172075"/>
        </p:xfrm>
        <a:graphic>
          <a:graphicData uri="http://schemas.openxmlformats.org/presentationml/2006/ole">
            <mc:AlternateContent xmlns:mc="http://schemas.openxmlformats.org/markup-compatibility/2006">
              <mc:Choice xmlns:v="urn:schemas-microsoft-com:vml" Requires="v">
                <p:oleObj spid="_x0000_s211972" name="Picture" r:id="rId4" imgW="4091760" imgH="2523600" progId="Word.Picture.8">
                  <p:embed/>
                </p:oleObj>
              </mc:Choice>
              <mc:Fallback>
                <p:oleObj name="Picture" r:id="rId4" imgW="4091760" imgH="2523600" progId="Word.Picture.8">
                  <p:embed/>
                  <p:pic>
                    <p:nvPicPr>
                      <p:cNvPr id="122891"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6" y="1063626"/>
                        <a:ext cx="8372475" cy="51720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030381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BAA564E-13D0-4065-A0CE-BE1A9257EE83}" type="slidenum">
              <a:rPr lang="en-US" altLang="en-US"/>
              <a:pPr/>
              <a:t>9</a:t>
            </a:fld>
            <a:endParaRPr lang="en-US" altLang="en-US"/>
          </a:p>
        </p:txBody>
      </p:sp>
      <p:sp>
        <p:nvSpPr>
          <p:cNvPr id="230402" name="Rectangle 2"/>
          <p:cNvSpPr>
            <a:spLocks noGrp="1" noChangeArrowheads="1"/>
          </p:cNvSpPr>
          <p:nvPr>
            <p:ph type="title"/>
          </p:nvPr>
        </p:nvSpPr>
        <p:spPr>
          <a:xfrm>
            <a:off x="2208212" y="304800"/>
            <a:ext cx="7772400" cy="838200"/>
          </a:xfrm>
        </p:spPr>
        <p:txBody>
          <a:bodyPr/>
          <a:lstStyle/>
          <a:p>
            <a:r>
              <a:rPr lang="en-US" altLang="en-US"/>
              <a:t>No Casting Needed</a:t>
            </a:r>
          </a:p>
        </p:txBody>
      </p:sp>
      <p:sp>
        <p:nvSpPr>
          <p:cNvPr id="230403" name="Rectangle 3"/>
          <p:cNvSpPr>
            <a:spLocks noGrp="1" noChangeArrowheads="1"/>
          </p:cNvSpPr>
          <p:nvPr>
            <p:ph type="body" idx="1"/>
          </p:nvPr>
        </p:nvSpPr>
        <p:spPr>
          <a:xfrm>
            <a:off x="1751012" y="1371600"/>
            <a:ext cx="8382000" cy="2133600"/>
          </a:xfrm>
          <a:solidFill>
            <a:schemeClr val="tx1"/>
          </a:solidFill>
        </p:spPr>
        <p:txBody>
          <a:bodyPr>
            <a:normAutofit fontScale="85000" lnSpcReduction="20000"/>
          </a:bodyPr>
          <a:lstStyle/>
          <a:p>
            <a:pPr>
              <a:lnSpc>
                <a:spcPct val="90000"/>
              </a:lnSpc>
              <a:buFont typeface="Monotype Sorts" pitchFamily="2" charset="2"/>
              <a:buNone/>
            </a:pPr>
            <a:r>
              <a:rPr lang="en-US" altLang="en-US">
                <a:solidFill>
                  <a:schemeClr val="bg2"/>
                </a:solidFill>
              </a:rPr>
              <a:t>ArrayList&lt;Double&gt; list = new ArrayList&lt;Double&gt;();</a:t>
            </a:r>
          </a:p>
          <a:p>
            <a:pPr>
              <a:lnSpc>
                <a:spcPct val="90000"/>
              </a:lnSpc>
              <a:buFont typeface="Monotype Sorts" pitchFamily="2" charset="2"/>
              <a:buNone/>
            </a:pPr>
            <a:r>
              <a:rPr lang="en-US" altLang="en-US">
                <a:solidFill>
                  <a:schemeClr val="bg2"/>
                </a:solidFill>
              </a:rPr>
              <a:t>list.add(5.5); // 5.5 is automatically converted to new Double(5.5)</a:t>
            </a:r>
          </a:p>
          <a:p>
            <a:pPr>
              <a:lnSpc>
                <a:spcPct val="90000"/>
              </a:lnSpc>
              <a:buFont typeface="Monotype Sorts" pitchFamily="2" charset="2"/>
              <a:buNone/>
            </a:pPr>
            <a:r>
              <a:rPr lang="en-US" altLang="en-US">
                <a:solidFill>
                  <a:schemeClr val="bg2"/>
                </a:solidFill>
              </a:rPr>
              <a:t>list.add(3.0); // 3.0 is automatically converted to new Double(3.0)</a:t>
            </a:r>
          </a:p>
          <a:p>
            <a:pPr>
              <a:lnSpc>
                <a:spcPct val="90000"/>
              </a:lnSpc>
              <a:buFont typeface="Monotype Sorts" pitchFamily="2" charset="2"/>
              <a:buNone/>
            </a:pPr>
            <a:r>
              <a:rPr lang="en-US" altLang="en-US">
                <a:solidFill>
                  <a:schemeClr val="bg2"/>
                </a:solidFill>
              </a:rPr>
              <a:t>Double doubleObject = list.get(0); // No casting is needed</a:t>
            </a:r>
          </a:p>
          <a:p>
            <a:pPr>
              <a:lnSpc>
                <a:spcPct val="90000"/>
              </a:lnSpc>
              <a:buFont typeface="Monotype Sorts" pitchFamily="2" charset="2"/>
              <a:buNone/>
            </a:pPr>
            <a:r>
              <a:rPr lang="en-US" altLang="en-US">
                <a:solidFill>
                  <a:schemeClr val="bg2"/>
                </a:solidFill>
              </a:rPr>
              <a:t>double d = list.get(1); // Automatically converted to double</a:t>
            </a:r>
          </a:p>
        </p:txBody>
      </p:sp>
      <p:sp>
        <p:nvSpPr>
          <p:cNvPr id="230405" name="Rectangle 5"/>
          <p:cNvSpPr>
            <a:spLocks noChangeArrowheads="1"/>
          </p:cNvSpPr>
          <p:nvPr/>
        </p:nvSpPr>
        <p:spPr bwMode="auto">
          <a:xfrm>
            <a:off x="2970212"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endParaRPr lang="en-US" altLang="en-US" sz="2800"/>
          </a:p>
        </p:txBody>
      </p:sp>
    </p:spTree>
    <p:extLst>
      <p:ext uri="{BB962C8B-B14F-4D97-AF65-F5344CB8AC3E}">
        <p14:creationId xmlns:p14="http://schemas.microsoft.com/office/powerpoint/2010/main" val="522648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8434C6FC007C49BA74DF6F573091B8" ma:contentTypeVersion="4" ma:contentTypeDescription="Create a new document." ma:contentTypeScope="" ma:versionID="57521a6533e526f30d3d9f06ee2c479c">
  <xsd:schema xmlns:xsd="http://www.w3.org/2001/XMLSchema" xmlns:xs="http://www.w3.org/2001/XMLSchema" xmlns:p="http://schemas.microsoft.com/office/2006/metadata/properties" xmlns:ns2="97dbb335-fc61-412d-baab-f04c388d8568" targetNamespace="http://schemas.microsoft.com/office/2006/metadata/properties" ma:root="true" ma:fieldsID="53f30f33b1e02eecabfb9fa718e3c934" ns2:_="">
    <xsd:import namespace="97dbb335-fc61-412d-baab-f04c388d85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dbb335-fc61-412d-baab-f04c388d8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BB8AD7-7848-4A80-8680-966A3767584C}"/>
</file>

<file path=customXml/itemProps2.xml><?xml version="1.0" encoding="utf-8"?>
<ds:datastoreItem xmlns:ds="http://schemas.openxmlformats.org/officeDocument/2006/customXml" ds:itemID="{9240ECE2-99A1-472C-BF41-BD02054BF490}"/>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1141</Words>
  <Application>Microsoft Office PowerPoint</Application>
  <PresentationFormat>Custom</PresentationFormat>
  <Paragraphs>181</Paragraphs>
  <Slides>25</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4" baseType="lpstr">
      <vt:lpstr>Arial</vt:lpstr>
      <vt:lpstr>Book Antiqua</vt:lpstr>
      <vt:lpstr>Century Gothic</vt:lpstr>
      <vt:lpstr>Courier New</vt:lpstr>
      <vt:lpstr>Monotype Sorts</vt:lpstr>
      <vt:lpstr>Times New Roman</vt:lpstr>
      <vt:lpstr>Continental World 16x9</vt:lpstr>
      <vt:lpstr>Microsoft Word Picture</vt:lpstr>
      <vt:lpstr>Picture</vt:lpstr>
      <vt:lpstr>CSE 102 - COMPUTER PROGRAMMING II Generics</vt:lpstr>
      <vt:lpstr>Objectives</vt:lpstr>
      <vt:lpstr>Why Do You Get a Warning?</vt:lpstr>
      <vt:lpstr>Fix the Warning</vt:lpstr>
      <vt:lpstr>What is Generics? </vt:lpstr>
      <vt:lpstr>Why Generics? </vt:lpstr>
      <vt:lpstr>Generic Type</vt:lpstr>
      <vt:lpstr>Generic ArrayList in JDK 1.5</vt:lpstr>
      <vt:lpstr>No Casting Needed</vt:lpstr>
      <vt:lpstr>Declaring Generic Classes and Interfaces </vt:lpstr>
      <vt:lpstr>Generic Methods</vt:lpstr>
      <vt:lpstr>Bounded Generic Type</vt:lpstr>
      <vt:lpstr>Raw Type and Backward Compatibility </vt:lpstr>
      <vt:lpstr>Raw Type is Unsafe </vt:lpstr>
      <vt:lpstr>Make it Safe </vt:lpstr>
      <vt:lpstr>Wildcards </vt:lpstr>
      <vt:lpstr>Generic Types and Wildcard Types</vt:lpstr>
      <vt:lpstr>Avoiding Unsafe Raw Types </vt:lpstr>
      <vt:lpstr>Erasure and Restrictions on Generics  </vt:lpstr>
      <vt:lpstr>Compile Time Checking  </vt:lpstr>
      <vt:lpstr>Important Facts </vt:lpstr>
      <vt:lpstr>Restrictions on Generics </vt:lpstr>
      <vt:lpstr>Designing Generic Matrix Classes</vt:lpstr>
      <vt:lpstr>UML Diagram</vt:lpstr>
      <vt:lpstr>Source Code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2021-05-04T07:15:52Z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