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3"/>
  </p:sldMasterIdLst>
  <p:notesMasterIdLst>
    <p:notesMasterId r:id="rId53"/>
  </p:notesMasterIdLst>
  <p:handoutMasterIdLst>
    <p:handoutMasterId r:id="rId54"/>
  </p:handout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581" autoAdjust="0"/>
  </p:normalViewPr>
  <p:slideViewPr>
    <p:cSldViewPr>
      <p:cViewPr varScale="1">
        <p:scale>
          <a:sx n="72" d="100"/>
          <a:sy n="72" d="100"/>
        </p:scale>
        <p:origin x="660" y="54"/>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customXml" Target="../customXml/item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4/1/2024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4/1/2024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69C971FF-EF28-4195-A575-329446EFAA55}" type="slidenum">
              <a:rPr lang="tr-TR" smtClean="0"/>
              <a:t>1</a:t>
            </a:fld>
            <a:endParaRPr lang="tr-TR"/>
          </a:p>
        </p:txBody>
      </p:sp>
    </p:spTree>
    <p:extLst>
      <p:ext uri="{BB962C8B-B14F-4D97-AF65-F5344CB8AC3E}">
        <p14:creationId xmlns:p14="http://schemas.microsoft.com/office/powerpoint/2010/main" val="163301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854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162" y="285750"/>
            <a:ext cx="10360501" cy="1143000"/>
          </a:xfrm>
        </p:spPr>
        <p:txBody>
          <a:bodyPr/>
          <a:lstStyle/>
          <a:p>
            <a:r>
              <a:rPr lang="en-US"/>
              <a:t>Click to edit Master title style</a:t>
            </a:r>
          </a:p>
        </p:txBody>
      </p:sp>
      <p:sp>
        <p:nvSpPr>
          <p:cNvPr id="3" name="Text Placeholder 2"/>
          <p:cNvSpPr>
            <a:spLocks noGrp="1"/>
          </p:cNvSpPr>
          <p:nvPr>
            <p:ph type="body" sz="half" idx="1"/>
          </p:nvPr>
        </p:nvSpPr>
        <p:spPr>
          <a:xfrm>
            <a:off x="914162" y="1657350"/>
            <a:ext cx="507867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57350"/>
            <a:ext cx="507867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DBA2F1B2-F6DD-4712-94EF-69F453506F08}" type="slidenum">
              <a:rPr lang="en-US" altLang="en-US"/>
              <a:pPr/>
              <a:t>‹#›</a:t>
            </a:fld>
            <a:endParaRPr lang="en-US" altLang="en-US"/>
          </a:p>
        </p:txBody>
      </p:sp>
    </p:spTree>
    <p:extLst>
      <p:ext uri="{BB962C8B-B14F-4D97-AF65-F5344CB8AC3E}">
        <p14:creationId xmlns:p14="http://schemas.microsoft.com/office/powerpoint/2010/main" val="2388865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642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692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8"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8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pic>
        <p:nvPicPr>
          <p:cNvPr id="10"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447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pic>
        <p:nvPicPr>
          <p:cNvPr id="6"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57192"/>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223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pic>
        <p:nvPicPr>
          <p:cNvPr id="5"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41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48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43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ml/TestFileStream.bat" TargetMode="External"/><Relationship Id="rId2" Type="http://schemas.openxmlformats.org/officeDocument/2006/relationships/hyperlink" Target="html/TestFileStream.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TestFileStream.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wmf"/></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ml/TestDataStream.bat" TargetMode="External"/><Relationship Id="rId2" Type="http://schemas.openxmlformats.org/officeDocument/2006/relationships/hyperlink" Target="html/TestDataStream.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TestDataStream.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3" Type="http://schemas.openxmlformats.org/officeDocument/2006/relationships/hyperlink" Target="html/Copy.html" TargetMode="External"/><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hyperlink" Target="http://www.cs.armstrong.edu/liang/intro10e/html/Copy.html" TargetMode="External"/><Relationship Id="rId4" Type="http://schemas.openxmlformats.org/officeDocument/2006/relationships/hyperlink" Target="html/Copy1.bat" TargetMode="Externa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8.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9.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0.wmf"/></Relationships>
</file>

<file path=ppt/slides/_rels/slide34.xml.rels><?xml version="1.0" encoding="UTF-8" standalone="yes"?>
<Relationships xmlns="http://schemas.openxmlformats.org/package/2006/relationships"><Relationship Id="rId3" Type="http://schemas.openxmlformats.org/officeDocument/2006/relationships/hyperlink" Target="html/TestObjectOutputStream.bat" TargetMode="External"/><Relationship Id="rId7" Type="http://schemas.openxmlformats.org/officeDocument/2006/relationships/hyperlink" Target="http://www.cs.armstrong.edu/liang/intro10e/html/TestObjectOutputStream.html" TargetMode="External"/><Relationship Id="rId2" Type="http://schemas.openxmlformats.org/officeDocument/2006/relationships/hyperlink" Target="html/TestObjectOutputStream.html" TargetMode="External"/><Relationship Id="rId1" Type="http://schemas.openxmlformats.org/officeDocument/2006/relationships/slideLayout" Target="../slideLayouts/slideLayout2.xml"/><Relationship Id="rId6" Type="http://schemas.openxmlformats.org/officeDocument/2006/relationships/hyperlink" Target="http://www.cs.armstrong.edu/liang/intro10e/html/TestObjectInputStream.html" TargetMode="External"/><Relationship Id="rId5" Type="http://schemas.openxmlformats.org/officeDocument/2006/relationships/hyperlink" Target="html/TestObjectInputStream.bat" TargetMode="External"/><Relationship Id="rId4" Type="http://schemas.openxmlformats.org/officeDocument/2006/relationships/hyperlink" Target="html/TestObjectInputStream.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ml/TestObjectStreamForArray.bat" TargetMode="External"/><Relationship Id="rId2" Type="http://schemas.openxmlformats.org/officeDocument/2006/relationships/hyperlink" Target="html/TestObjectStreamForArray.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TestObjectStreamForArray.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ourceforge.net/projects/junit/file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ml/TestRandomAccessFile.html" TargetMode="External"/><Relationship Id="rId2" Type="http://schemas.openxmlformats.org/officeDocument/2006/relationships/hyperlink" Target="html/TestRandomAccessFile.bat"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TestRandomAccessFile.html" TargetMode="Externa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hyperlink" Target="html/FixedLengthStringIO.html" TargetMode="External"/><Relationship Id="rId4" Type="http://schemas.openxmlformats.org/officeDocument/2006/relationships/image" Target="../media/image24.wmf"/></Relationships>
</file>

<file path=ppt/slides/_rels/slide49.xml.rels><?xml version="1.0" encoding="UTF-8" standalone="yes"?>
<Relationships xmlns="http://schemas.openxmlformats.org/package/2006/relationships"><Relationship Id="rId3" Type="http://schemas.openxmlformats.org/officeDocument/2006/relationships/hyperlink" Target="html/AddressBook.html" TargetMode="External"/><Relationship Id="rId2" Type="http://schemas.openxmlformats.org/officeDocument/2006/relationships/hyperlink" Target="html/AddressBook.bat"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AddressBook.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3812" y="1828799"/>
            <a:ext cx="11161240" cy="3048001"/>
          </a:xfrm>
        </p:spPr>
        <p:txBody>
          <a:bodyPr/>
          <a:lstStyle/>
          <a:p>
            <a:r>
              <a:rPr lang="it-IT"/>
              <a:t>CSE 102 - COMPUTER PROGRAMMING II</a:t>
            </a:r>
            <a:br>
              <a:rPr lang="it-IT"/>
            </a:br>
            <a:r>
              <a:rPr lang="en-US"/>
              <a:t>Testing &amp; Binary I/O</a:t>
            </a:r>
            <a:endParaRPr lang="en-US" dirty="0"/>
          </a:p>
        </p:txBody>
      </p:sp>
      <p:sp>
        <p:nvSpPr>
          <p:cNvPr id="3" name="Subtitle 2"/>
          <p:cNvSpPr>
            <a:spLocks noGrp="1"/>
          </p:cNvSpPr>
          <p:nvPr>
            <p:ph type="subTitle" idx="1"/>
          </p:nvPr>
        </p:nvSpPr>
        <p:spPr>
          <a:xfrm>
            <a:off x="960684" y="5013176"/>
            <a:ext cx="7848600" cy="1143000"/>
          </a:xfrm>
        </p:spPr>
        <p:txBody>
          <a:bodyPr>
            <a:normAutofit lnSpcReduction="10000"/>
          </a:bodyPr>
          <a:lstStyle/>
          <a:p>
            <a:r>
              <a:rPr lang="en-US"/>
              <a:t>Joseph LEDET</a:t>
            </a:r>
          </a:p>
          <a:p>
            <a:r>
              <a:rPr lang="en-US"/>
              <a:t>Department of Computer Engineering</a:t>
            </a:r>
          </a:p>
          <a:p>
            <a:r>
              <a:rPr lang="en-US"/>
              <a:t>Akdeniz University</a:t>
            </a:r>
          </a:p>
          <a:p>
            <a:r>
              <a:rPr lang="en-US"/>
              <a:t>josephledet@akdeniz.edu.tr </a:t>
            </a:r>
            <a:endParaRPr lang="en-US" dirty="0"/>
          </a:p>
        </p:txBody>
      </p:sp>
      <p:pic>
        <p:nvPicPr>
          <p:cNvPr id="1026" name="Picture 2" descr="https://lh5.googleusercontent.com/7knvr5BkLfOKd1fxh2CUbWpkdEVhhpYAohkMTWTOMjeS115pQ0TWs0LKi09Q29FZOZw5Duu7JHo6GNCOgP4GilzTpk2qfrFsRDt3y1rzpWB-BUBHigqPZZY3Bk0S784EVSvNRk_k6AU"/>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727" t="7277" r="7277" b="7727"/>
          <a:stretch/>
        </p:blipFill>
        <p:spPr bwMode="auto">
          <a:xfrm>
            <a:off x="189756" y="188640"/>
            <a:ext cx="1584177" cy="1584176"/>
          </a:xfrm>
          <a:prstGeom prst="rect">
            <a:avLst/>
          </a:prstGeom>
          <a:noFill/>
          <a:effectLst>
            <a:reflection blurRad="6350" stA="50000" endA="295" endPos="92000" dist="1016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01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6E4517B-6FD0-440F-86CE-F02F92AF88A6}" type="slidenum">
              <a:rPr lang="en-US" altLang="en-US" sz="1400" smtClean="0"/>
              <a:pPr>
                <a:spcBef>
                  <a:spcPct val="0"/>
                </a:spcBef>
                <a:buClrTx/>
                <a:buSzTx/>
                <a:buFontTx/>
                <a:buNone/>
              </a:pPr>
              <a:t>10</a:t>
            </a:fld>
            <a:endParaRPr lang="en-US" altLang="en-US" sz="1400"/>
          </a:p>
        </p:txBody>
      </p:sp>
      <p:sp>
        <p:nvSpPr>
          <p:cNvPr id="5123" name="Rectangle 2"/>
          <p:cNvSpPr>
            <a:spLocks noGrp="1" noChangeArrowheads="1"/>
          </p:cNvSpPr>
          <p:nvPr>
            <p:ph type="title"/>
          </p:nvPr>
        </p:nvSpPr>
        <p:spPr>
          <a:xfrm>
            <a:off x="2208212" y="152400"/>
            <a:ext cx="7772400" cy="609600"/>
          </a:xfrm>
          <a:noFill/>
        </p:spPr>
        <p:txBody>
          <a:bodyPr>
            <a:normAutofit fontScale="90000"/>
          </a:bodyPr>
          <a:lstStyle/>
          <a:p>
            <a:r>
              <a:rPr lang="en-US" altLang="en-US"/>
              <a:t>Objectives</a:t>
            </a:r>
          </a:p>
        </p:txBody>
      </p:sp>
      <p:sp>
        <p:nvSpPr>
          <p:cNvPr id="5124" name="Rectangle 3"/>
          <p:cNvSpPr>
            <a:spLocks noGrp="1" noChangeArrowheads="1"/>
          </p:cNvSpPr>
          <p:nvPr>
            <p:ph type="body" idx="1"/>
          </p:nvPr>
        </p:nvSpPr>
        <p:spPr>
          <a:xfrm>
            <a:off x="1674812" y="990600"/>
            <a:ext cx="8686800" cy="5410200"/>
          </a:xfrm>
          <a:noFill/>
        </p:spPr>
        <p:txBody>
          <a:bodyPr>
            <a:normAutofit fontScale="92500" lnSpcReduction="20000"/>
          </a:bodyPr>
          <a:lstStyle/>
          <a:p>
            <a:pPr>
              <a:lnSpc>
                <a:spcPct val="90000"/>
              </a:lnSpc>
              <a:buFont typeface="Wingdings" panose="05000000000000000000" pitchFamily="2" charset="2"/>
              <a:buChar char="q"/>
            </a:pPr>
            <a:r>
              <a:rPr lang="en-US" altLang="en-US"/>
              <a:t>To discover how I/O is processed in Java (§17.2).</a:t>
            </a:r>
          </a:p>
          <a:p>
            <a:pPr>
              <a:lnSpc>
                <a:spcPct val="90000"/>
              </a:lnSpc>
              <a:buFont typeface="Wingdings" panose="05000000000000000000" pitchFamily="2" charset="2"/>
              <a:buChar char="q"/>
            </a:pPr>
            <a:r>
              <a:rPr lang="en-US" altLang="en-US"/>
              <a:t>To distinguish between text I/O and binary I/O (§17.3).</a:t>
            </a:r>
          </a:p>
          <a:p>
            <a:pPr>
              <a:lnSpc>
                <a:spcPct val="90000"/>
              </a:lnSpc>
              <a:buFont typeface="Wingdings" panose="05000000000000000000" pitchFamily="2" charset="2"/>
              <a:buChar char="q"/>
            </a:pPr>
            <a:r>
              <a:rPr lang="en-US" altLang="en-US"/>
              <a:t>To read and write bytes using FileInputStream and FileOutputStream (§17.4.1).</a:t>
            </a:r>
          </a:p>
          <a:p>
            <a:pPr>
              <a:lnSpc>
                <a:spcPct val="90000"/>
              </a:lnSpc>
              <a:buFont typeface="Wingdings" panose="05000000000000000000" pitchFamily="2" charset="2"/>
              <a:buChar char="q"/>
            </a:pPr>
            <a:r>
              <a:rPr lang="en-US" altLang="en-US"/>
              <a:t>To read and write primitive values and strings using DataInputStream/DataOutputStream (§17.4.3).</a:t>
            </a:r>
          </a:p>
          <a:p>
            <a:pPr>
              <a:lnSpc>
                <a:spcPct val="90000"/>
              </a:lnSpc>
              <a:buFont typeface="Wingdings" panose="05000000000000000000" pitchFamily="2" charset="2"/>
              <a:buChar char="q"/>
            </a:pPr>
            <a:r>
              <a:rPr lang="en-US" altLang="en-US"/>
              <a:t>To store and restore objects using ObjectOutputStream and ObjectInputStream, and to understand how objects are serialized and what kind of objects can be serialized (§17.6). </a:t>
            </a:r>
          </a:p>
          <a:p>
            <a:pPr>
              <a:lnSpc>
                <a:spcPct val="90000"/>
              </a:lnSpc>
              <a:buFont typeface="Wingdings" panose="05000000000000000000" pitchFamily="2" charset="2"/>
              <a:buChar char="q"/>
            </a:pPr>
            <a:r>
              <a:rPr lang="en-US" altLang="en-US"/>
              <a:t>To implement the Serializable interface to make objects serializable (§17.6.1).</a:t>
            </a:r>
          </a:p>
          <a:p>
            <a:pPr>
              <a:lnSpc>
                <a:spcPct val="90000"/>
              </a:lnSpc>
              <a:buFont typeface="Wingdings" panose="05000000000000000000" pitchFamily="2" charset="2"/>
              <a:buChar char="q"/>
            </a:pPr>
            <a:r>
              <a:rPr lang="en-US" altLang="en-US"/>
              <a:t>To serialize arrays (§17.6.2).</a:t>
            </a:r>
          </a:p>
          <a:p>
            <a:pPr>
              <a:lnSpc>
                <a:spcPct val="90000"/>
              </a:lnSpc>
              <a:buFont typeface="Wingdings" panose="05000000000000000000" pitchFamily="2" charset="2"/>
              <a:buChar char="q"/>
            </a:pPr>
            <a:r>
              <a:rPr lang="en-US" altLang="en-US"/>
              <a:t>To read and write the same file using the RandomAccessFile class (§17.7).</a:t>
            </a:r>
          </a:p>
        </p:txBody>
      </p:sp>
    </p:spTree>
    <p:extLst>
      <p:ext uri="{BB962C8B-B14F-4D97-AF65-F5344CB8AC3E}">
        <p14:creationId xmlns:p14="http://schemas.microsoft.com/office/powerpoint/2010/main" val="1190348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41D19A4-6E03-43C2-8C0C-53DDB6699B40}" type="slidenum">
              <a:rPr lang="en-US" altLang="en-US" sz="1400" smtClean="0"/>
              <a:pPr>
                <a:spcBef>
                  <a:spcPct val="0"/>
                </a:spcBef>
                <a:buClrTx/>
                <a:buSzTx/>
                <a:buFontTx/>
                <a:buNone/>
              </a:pPr>
              <a:t>11</a:t>
            </a:fld>
            <a:endParaRPr lang="en-US" altLang="en-US" sz="1400"/>
          </a:p>
        </p:txBody>
      </p:sp>
      <p:sp>
        <p:nvSpPr>
          <p:cNvPr id="6147" name="Rectangle 2"/>
          <p:cNvSpPr>
            <a:spLocks noGrp="1" noChangeArrowheads="1"/>
          </p:cNvSpPr>
          <p:nvPr>
            <p:ph type="title"/>
          </p:nvPr>
        </p:nvSpPr>
        <p:spPr>
          <a:xfrm>
            <a:off x="2208212" y="228600"/>
            <a:ext cx="7772400" cy="666750"/>
          </a:xfrm>
          <a:noFill/>
        </p:spPr>
        <p:txBody>
          <a:bodyPr>
            <a:normAutofit fontScale="90000"/>
          </a:bodyPr>
          <a:lstStyle/>
          <a:p>
            <a:r>
              <a:rPr lang="en-US" altLang="en-US"/>
              <a:t>How is I/O Handled in Java?</a:t>
            </a:r>
          </a:p>
        </p:txBody>
      </p:sp>
      <p:sp>
        <p:nvSpPr>
          <p:cNvPr id="6148" name="Rectangle 3"/>
          <p:cNvSpPr>
            <a:spLocks noGrp="1" noChangeArrowheads="1"/>
          </p:cNvSpPr>
          <p:nvPr>
            <p:ph type="body" idx="1"/>
          </p:nvPr>
        </p:nvSpPr>
        <p:spPr>
          <a:xfrm>
            <a:off x="1751012" y="1066800"/>
            <a:ext cx="8686800" cy="1143000"/>
          </a:xfrm>
          <a:noFill/>
        </p:spPr>
        <p:txBody>
          <a:bodyPr>
            <a:normAutofit fontScale="92500" lnSpcReduction="10000"/>
          </a:bodyPr>
          <a:lstStyle/>
          <a:p>
            <a:pPr marL="0" indent="0">
              <a:buNone/>
            </a:pPr>
            <a:r>
              <a:rPr lang="en-US" altLang="en-US" sz="2200">
                <a:cs typeface="Courier New" panose="02070309020205020404" pitchFamily="49" charset="0"/>
              </a:rPr>
              <a:t>A File object encapsulates the properties of a file or a path, but does not contain the methods for reading/writing data from/to a file. In order to perform I/O, you need to create objects using appropriate Java I/O classes. </a:t>
            </a:r>
          </a:p>
        </p:txBody>
      </p:sp>
      <p:sp>
        <p:nvSpPr>
          <p:cNvPr id="6149" name="Rectangle 7"/>
          <p:cNvSpPr>
            <a:spLocks noChangeArrowheads="1"/>
          </p:cNvSpPr>
          <p:nvPr/>
        </p:nvSpPr>
        <p:spPr bwMode="auto">
          <a:xfrm>
            <a:off x="3984625" y="25146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0776" name="Rectangle 8"/>
          <p:cNvSpPr>
            <a:spLocks noChangeArrowheads="1"/>
          </p:cNvSpPr>
          <p:nvPr/>
        </p:nvSpPr>
        <p:spPr bwMode="auto">
          <a:xfrm>
            <a:off x="2284412" y="5257800"/>
            <a:ext cx="6629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000"/>
              <a:t>PrintWriter output = new PrintWriter("temp.txt");</a:t>
            </a:r>
          </a:p>
          <a:p>
            <a:pPr>
              <a:buFont typeface="Monotype Sorts"/>
              <a:buNone/>
            </a:pPr>
            <a:r>
              <a:rPr lang="en-US" altLang="en-US" sz="2000"/>
              <a:t>output.println("Java 101");</a:t>
            </a:r>
          </a:p>
          <a:p>
            <a:pPr>
              <a:buFont typeface="Monotype Sorts"/>
              <a:buNone/>
            </a:pPr>
            <a:r>
              <a:rPr lang="en-US" altLang="en-US" sz="2000"/>
              <a:t>output.close();</a:t>
            </a:r>
            <a:endParaRPr lang="en-US" altLang="en-US" sz="2000">
              <a:cs typeface="Courier New" panose="02070309020205020404" pitchFamily="49" charset="0"/>
            </a:endParaRPr>
          </a:p>
        </p:txBody>
      </p:sp>
      <p:sp>
        <p:nvSpPr>
          <p:cNvPr id="160777" name="Rectangle 9"/>
          <p:cNvSpPr>
            <a:spLocks noChangeArrowheads="1"/>
          </p:cNvSpPr>
          <p:nvPr/>
        </p:nvSpPr>
        <p:spPr bwMode="auto">
          <a:xfrm>
            <a:off x="2208212" y="2286000"/>
            <a:ext cx="6629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000"/>
              <a:t>Scanner input = new Scanner(new File("temp.txt"));</a:t>
            </a:r>
          </a:p>
          <a:p>
            <a:pPr>
              <a:buFont typeface="Monotype Sorts"/>
              <a:buNone/>
            </a:pPr>
            <a:r>
              <a:rPr lang="en-US" altLang="en-US" sz="2000"/>
              <a:t>System.out.println(input.nextLine());</a:t>
            </a:r>
          </a:p>
        </p:txBody>
      </p:sp>
      <p:sp>
        <p:nvSpPr>
          <p:cNvPr id="6152" name="Rectangle 13"/>
          <p:cNvSpPr>
            <a:spLocks noChangeArrowheads="1"/>
          </p:cNvSpPr>
          <p:nvPr/>
        </p:nvSpPr>
        <p:spPr bwMode="auto">
          <a:xfrm>
            <a:off x="1522413" y="22837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153" name="Object 12"/>
          <p:cNvGraphicFramePr>
            <a:graphicFrameLocks noChangeAspect="1"/>
          </p:cNvGraphicFramePr>
          <p:nvPr/>
        </p:nvGraphicFramePr>
        <p:xfrm>
          <a:off x="3656013" y="3352800"/>
          <a:ext cx="4213225" cy="1828800"/>
        </p:xfrm>
        <a:graphic>
          <a:graphicData uri="http://schemas.openxmlformats.org/presentationml/2006/ole">
            <mc:AlternateContent xmlns:mc="http://schemas.openxmlformats.org/markup-compatibility/2006">
              <mc:Choice xmlns:v="urn:schemas-microsoft-com:vml" Requires="v">
                <p:oleObj spid="_x0000_s2050" name="Picture" r:id="rId3" imgW="4219956" imgH="1827276" progId="Word.Picture.8">
                  <p:embed/>
                </p:oleObj>
              </mc:Choice>
              <mc:Fallback>
                <p:oleObj name="Picture" r:id="rId3" imgW="4219956" imgH="1827276" progId="Word.Picture.8">
                  <p:embed/>
                  <p:pic>
                    <p:nvPicPr>
                      <p:cNvPr id="6153"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013" y="3352800"/>
                        <a:ext cx="42132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0779" name="Line 11"/>
          <p:cNvSpPr>
            <a:spLocks noChangeShapeType="1"/>
          </p:cNvSpPr>
          <p:nvPr/>
        </p:nvSpPr>
        <p:spPr bwMode="auto">
          <a:xfrm>
            <a:off x="3656012" y="2590800"/>
            <a:ext cx="533400" cy="1219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778" name="Line 10"/>
          <p:cNvSpPr>
            <a:spLocks noChangeShapeType="1"/>
          </p:cNvSpPr>
          <p:nvPr/>
        </p:nvSpPr>
        <p:spPr bwMode="auto">
          <a:xfrm flipV="1">
            <a:off x="4037012" y="4572000"/>
            <a:ext cx="228600" cy="762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645397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777"/>
                                        </p:tgtEl>
                                        <p:attrNameLst>
                                          <p:attrName>style.visibility</p:attrName>
                                        </p:attrNameLst>
                                      </p:cBhvr>
                                      <p:to>
                                        <p:strVal val="visible"/>
                                      </p:to>
                                    </p:set>
                                    <p:anim calcmode="lin" valueType="num">
                                      <p:cBhvr additive="base">
                                        <p:cTn id="7" dur="500" fill="hold"/>
                                        <p:tgtEl>
                                          <p:spTgt spid="160777"/>
                                        </p:tgtEl>
                                        <p:attrNameLst>
                                          <p:attrName>ppt_x</p:attrName>
                                        </p:attrNameLst>
                                      </p:cBhvr>
                                      <p:tavLst>
                                        <p:tav tm="0">
                                          <p:val>
                                            <p:strVal val="0-#ppt_w/2"/>
                                          </p:val>
                                        </p:tav>
                                        <p:tav tm="100000">
                                          <p:val>
                                            <p:strVal val="#ppt_x"/>
                                          </p:val>
                                        </p:tav>
                                      </p:tavLst>
                                    </p:anim>
                                    <p:anim calcmode="lin" valueType="num">
                                      <p:cBhvr additive="base">
                                        <p:cTn id="8" dur="500" fill="hold"/>
                                        <p:tgtEl>
                                          <p:spTgt spid="16077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60779"/>
                                        </p:tgtEl>
                                        <p:attrNameLst>
                                          <p:attrName>style.visibility</p:attrName>
                                        </p:attrNameLst>
                                      </p:cBhvr>
                                      <p:to>
                                        <p:strVal val="visible"/>
                                      </p:to>
                                    </p:set>
                                    <p:anim calcmode="lin" valueType="num">
                                      <p:cBhvr additive="base">
                                        <p:cTn id="13" dur="500" fill="hold"/>
                                        <p:tgtEl>
                                          <p:spTgt spid="160779"/>
                                        </p:tgtEl>
                                        <p:attrNameLst>
                                          <p:attrName>ppt_x</p:attrName>
                                        </p:attrNameLst>
                                      </p:cBhvr>
                                      <p:tavLst>
                                        <p:tav tm="0">
                                          <p:val>
                                            <p:strVal val="0-#ppt_w/2"/>
                                          </p:val>
                                        </p:tav>
                                        <p:tav tm="100000">
                                          <p:val>
                                            <p:strVal val="#ppt_x"/>
                                          </p:val>
                                        </p:tav>
                                      </p:tavLst>
                                    </p:anim>
                                    <p:anim calcmode="lin" valueType="num">
                                      <p:cBhvr additive="base">
                                        <p:cTn id="14" dur="500" fill="hold"/>
                                        <p:tgtEl>
                                          <p:spTgt spid="16077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0776"/>
                                        </p:tgtEl>
                                        <p:attrNameLst>
                                          <p:attrName>style.visibility</p:attrName>
                                        </p:attrNameLst>
                                      </p:cBhvr>
                                      <p:to>
                                        <p:strVal val="visible"/>
                                      </p:to>
                                    </p:set>
                                    <p:anim calcmode="lin" valueType="num">
                                      <p:cBhvr additive="base">
                                        <p:cTn id="19" dur="500" fill="hold"/>
                                        <p:tgtEl>
                                          <p:spTgt spid="160776"/>
                                        </p:tgtEl>
                                        <p:attrNameLst>
                                          <p:attrName>ppt_x</p:attrName>
                                        </p:attrNameLst>
                                      </p:cBhvr>
                                      <p:tavLst>
                                        <p:tav tm="0">
                                          <p:val>
                                            <p:strVal val="0-#ppt_w/2"/>
                                          </p:val>
                                        </p:tav>
                                        <p:tav tm="100000">
                                          <p:val>
                                            <p:strVal val="#ppt_x"/>
                                          </p:val>
                                        </p:tav>
                                      </p:tavLst>
                                    </p:anim>
                                    <p:anim calcmode="lin" valueType="num">
                                      <p:cBhvr additive="base">
                                        <p:cTn id="20" dur="500" fill="hold"/>
                                        <p:tgtEl>
                                          <p:spTgt spid="16077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60778"/>
                                        </p:tgtEl>
                                        <p:attrNameLst>
                                          <p:attrName>style.visibility</p:attrName>
                                        </p:attrNameLst>
                                      </p:cBhvr>
                                      <p:to>
                                        <p:strVal val="visible"/>
                                      </p:to>
                                    </p:set>
                                    <p:anim calcmode="lin" valueType="num">
                                      <p:cBhvr additive="base">
                                        <p:cTn id="25" dur="500" fill="hold"/>
                                        <p:tgtEl>
                                          <p:spTgt spid="160778"/>
                                        </p:tgtEl>
                                        <p:attrNameLst>
                                          <p:attrName>ppt_x</p:attrName>
                                        </p:attrNameLst>
                                      </p:cBhvr>
                                      <p:tavLst>
                                        <p:tav tm="0">
                                          <p:val>
                                            <p:strVal val="0-#ppt_w/2"/>
                                          </p:val>
                                        </p:tav>
                                        <p:tav tm="100000">
                                          <p:val>
                                            <p:strVal val="#ppt_x"/>
                                          </p:val>
                                        </p:tav>
                                      </p:tavLst>
                                    </p:anim>
                                    <p:anim calcmode="lin" valueType="num">
                                      <p:cBhvr additive="base">
                                        <p:cTn id="26" dur="500" fill="hold"/>
                                        <p:tgtEl>
                                          <p:spTgt spid="1607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6" grpId="0" autoUpdateAnimBg="0"/>
      <p:bldP spid="16077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C407668-EDA2-41AF-AE68-9235BA54FDCB}" type="slidenum">
              <a:rPr lang="en-US" altLang="en-US" sz="1400" smtClean="0"/>
              <a:pPr>
                <a:spcBef>
                  <a:spcPct val="0"/>
                </a:spcBef>
                <a:buClrTx/>
                <a:buSzTx/>
                <a:buFontTx/>
                <a:buNone/>
              </a:pPr>
              <a:t>12</a:t>
            </a:fld>
            <a:endParaRPr lang="en-US" altLang="en-US" sz="1400"/>
          </a:p>
        </p:txBody>
      </p:sp>
      <p:sp>
        <p:nvSpPr>
          <p:cNvPr id="7171" name="Rectangle 2"/>
          <p:cNvSpPr>
            <a:spLocks noGrp="1" noChangeArrowheads="1"/>
          </p:cNvSpPr>
          <p:nvPr>
            <p:ph type="title"/>
          </p:nvPr>
        </p:nvSpPr>
        <p:spPr>
          <a:xfrm>
            <a:off x="2208212" y="228600"/>
            <a:ext cx="7772400" cy="609600"/>
          </a:xfrm>
        </p:spPr>
        <p:txBody>
          <a:bodyPr>
            <a:normAutofit fontScale="90000"/>
          </a:bodyPr>
          <a:lstStyle/>
          <a:p>
            <a:r>
              <a:rPr lang="en-US" altLang="en-US"/>
              <a:t>Text File vs. Binary File</a:t>
            </a:r>
            <a:endParaRPr lang="en-US" altLang="en-US" b="1"/>
          </a:p>
        </p:txBody>
      </p:sp>
      <p:sp>
        <p:nvSpPr>
          <p:cNvPr id="7172" name="Rectangle 3"/>
          <p:cNvSpPr>
            <a:spLocks noGrp="1" noChangeArrowheads="1"/>
          </p:cNvSpPr>
          <p:nvPr>
            <p:ph type="body" idx="1"/>
          </p:nvPr>
        </p:nvSpPr>
        <p:spPr>
          <a:xfrm>
            <a:off x="1674812" y="914400"/>
            <a:ext cx="8763000" cy="5562600"/>
          </a:xfrm>
        </p:spPr>
        <p:txBody>
          <a:bodyPr>
            <a:normAutofit fontScale="92500" lnSpcReduction="10000"/>
          </a:bodyPr>
          <a:lstStyle/>
          <a:p>
            <a:pPr>
              <a:lnSpc>
                <a:spcPct val="90000"/>
              </a:lnSpc>
              <a:buFont typeface="Wingdings" panose="05000000000000000000" pitchFamily="2" charset="2"/>
              <a:buChar char="q"/>
            </a:pPr>
            <a:r>
              <a:rPr lang="en-US" altLang="en-US" sz="2500">
                <a:cs typeface="Courier New" panose="02070309020205020404" pitchFamily="49" charset="0"/>
              </a:rPr>
              <a:t>Data stored in a text file are represented in human-readable form. Data stored in a binary file are represented in binary form. You cannot read binary files. Binary files are designed to be read by programs. For example, the Java source programs are stored in text files and can be read by a text editor, but the Java classes are stored in binary files and are read by the JVM. The advantage of binary files is that they are more efficient to process than text files.</a:t>
            </a:r>
          </a:p>
          <a:p>
            <a:pPr>
              <a:lnSpc>
                <a:spcPct val="90000"/>
              </a:lnSpc>
              <a:buFont typeface="Wingdings" panose="05000000000000000000" pitchFamily="2" charset="2"/>
              <a:buChar char="q"/>
            </a:pPr>
            <a:endParaRPr lang="en-US" altLang="en-US" sz="2500">
              <a:cs typeface="Courier New" panose="02070309020205020404" pitchFamily="49" charset="0"/>
            </a:endParaRPr>
          </a:p>
          <a:p>
            <a:pPr>
              <a:lnSpc>
                <a:spcPct val="90000"/>
              </a:lnSpc>
              <a:buFont typeface="Wingdings" panose="05000000000000000000" pitchFamily="2" charset="2"/>
              <a:buChar char="q"/>
            </a:pPr>
            <a:r>
              <a:rPr lang="en-US" altLang="en-US" sz="2500">
                <a:cs typeface="Courier New" panose="02070309020205020404" pitchFamily="49" charset="0"/>
              </a:rPr>
              <a:t>Although it is not technically precise and correct, you can imagine that a text file consists of a sequence of characters and a binary file consists of a sequence of bits. For example, the decimal integer 199 is stored as the sequence of three characters: '1', '9', '9' in a text file and the same integer is stored as a byte-type value C7 in a binary file, because decimal 199 equals to hex C7.</a:t>
            </a:r>
          </a:p>
        </p:txBody>
      </p:sp>
    </p:spTree>
    <p:extLst>
      <p:ext uri="{BB962C8B-B14F-4D97-AF65-F5344CB8AC3E}">
        <p14:creationId xmlns:p14="http://schemas.microsoft.com/office/powerpoint/2010/main" val="2604187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DADD4C3-57B2-48A8-8BB9-7E84E882E51F}" type="slidenum">
              <a:rPr lang="en-US" altLang="en-US" sz="1400" smtClean="0"/>
              <a:pPr>
                <a:spcBef>
                  <a:spcPct val="0"/>
                </a:spcBef>
                <a:buClrTx/>
                <a:buSzTx/>
                <a:buFontTx/>
                <a:buNone/>
              </a:pPr>
              <a:t>13</a:t>
            </a:fld>
            <a:endParaRPr lang="en-US" altLang="en-US" sz="1400"/>
          </a:p>
        </p:txBody>
      </p:sp>
      <p:sp>
        <p:nvSpPr>
          <p:cNvPr id="8195" name="Rectangle 2"/>
          <p:cNvSpPr>
            <a:spLocks noGrp="1" noChangeArrowheads="1"/>
          </p:cNvSpPr>
          <p:nvPr>
            <p:ph type="title"/>
          </p:nvPr>
        </p:nvSpPr>
        <p:spPr>
          <a:xfrm>
            <a:off x="2208212" y="152400"/>
            <a:ext cx="7772400" cy="704850"/>
          </a:xfrm>
        </p:spPr>
        <p:txBody>
          <a:bodyPr/>
          <a:lstStyle/>
          <a:p>
            <a:r>
              <a:rPr lang="en-US" altLang="en-US"/>
              <a:t>Binary I/O</a:t>
            </a:r>
            <a:endParaRPr lang="en-US" altLang="en-US" b="1"/>
          </a:p>
        </p:txBody>
      </p:sp>
      <p:sp>
        <p:nvSpPr>
          <p:cNvPr id="8196" name="Rectangle 3"/>
          <p:cNvSpPr>
            <a:spLocks noGrp="1" noChangeArrowheads="1"/>
          </p:cNvSpPr>
          <p:nvPr>
            <p:ph type="body" sz="half" idx="1"/>
          </p:nvPr>
        </p:nvSpPr>
        <p:spPr>
          <a:xfrm>
            <a:off x="1827212" y="914400"/>
            <a:ext cx="8458200" cy="2286000"/>
          </a:xfrm>
        </p:spPr>
        <p:txBody>
          <a:bodyPr>
            <a:normAutofit fontScale="92500"/>
          </a:bodyPr>
          <a:lstStyle/>
          <a:p>
            <a:pPr marL="0" indent="0">
              <a:buNone/>
            </a:pPr>
            <a:r>
              <a:rPr lang="en-US" altLang="en-US">
                <a:cs typeface="Courier New" panose="02070309020205020404" pitchFamily="49" charset="0"/>
              </a:rPr>
              <a:t>Text I/O requires encoding and decoding. The JVM converts a Unicode to a file specific encoding when writing a character and coverts a file specific encoding to a Unicode when reading a character. Binary I/O does not require conversions. When you write a byte to a file, the original byte is copied into the file. When you read a byte from a file, the exact byte in the file is returned.</a:t>
            </a:r>
          </a:p>
        </p:txBody>
      </p:sp>
      <p:sp>
        <p:nvSpPr>
          <p:cNvPr id="8197" name="Rectangle 5"/>
          <p:cNvSpPr>
            <a:spLocks noChangeArrowheads="1"/>
          </p:cNvSpPr>
          <p:nvPr/>
        </p:nvSpPr>
        <p:spPr bwMode="auto">
          <a:xfrm>
            <a:off x="3879850" y="25146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819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812" y="3302001"/>
            <a:ext cx="5410200" cy="314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911360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7AE52DC-54BE-499C-BC14-D5DA7177459E}" type="slidenum">
              <a:rPr lang="en-US" altLang="en-US" sz="1400" smtClean="0"/>
              <a:pPr>
                <a:spcBef>
                  <a:spcPct val="0"/>
                </a:spcBef>
                <a:buClrTx/>
                <a:buSzTx/>
                <a:buFontTx/>
                <a:buNone/>
              </a:pPr>
              <a:t>14</a:t>
            </a:fld>
            <a:endParaRPr lang="en-US" altLang="en-US" sz="1400"/>
          </a:p>
        </p:txBody>
      </p:sp>
      <p:sp>
        <p:nvSpPr>
          <p:cNvPr id="9219" name="Rectangle 2"/>
          <p:cNvSpPr>
            <a:spLocks noGrp="1" noChangeArrowheads="1"/>
          </p:cNvSpPr>
          <p:nvPr>
            <p:ph type="title"/>
          </p:nvPr>
        </p:nvSpPr>
        <p:spPr>
          <a:xfrm>
            <a:off x="2208212" y="228600"/>
            <a:ext cx="7772400" cy="685800"/>
          </a:xfrm>
          <a:noFill/>
        </p:spPr>
        <p:txBody>
          <a:bodyPr/>
          <a:lstStyle/>
          <a:p>
            <a:r>
              <a:rPr lang="en-US" altLang="en-US"/>
              <a:t>Binary I/O Classes</a:t>
            </a:r>
          </a:p>
        </p:txBody>
      </p:sp>
      <p:sp>
        <p:nvSpPr>
          <p:cNvPr id="9220" name="Rectangle 15"/>
          <p:cNvSpPr>
            <a:spLocks noChangeArrowheads="1"/>
          </p:cNvSpPr>
          <p:nvPr/>
        </p:nvSpPr>
        <p:spPr bwMode="auto">
          <a:xfrm>
            <a:off x="3065462" y="14557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1" name="Rectangle 17"/>
          <p:cNvSpPr>
            <a:spLocks noChangeArrowheads="1"/>
          </p:cNvSpPr>
          <p:nvPr/>
        </p:nvSpPr>
        <p:spPr bwMode="auto">
          <a:xfrm>
            <a:off x="3779837"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922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412" y="1600201"/>
            <a:ext cx="8362950"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67567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BB0F979-DD5C-46EA-949C-9A4DACB9EED7}" type="slidenum">
              <a:rPr lang="en-US" altLang="en-US" sz="1400" smtClean="0"/>
              <a:pPr>
                <a:spcBef>
                  <a:spcPct val="0"/>
                </a:spcBef>
                <a:buClrTx/>
                <a:buSzTx/>
                <a:buFontTx/>
                <a:buNone/>
              </a:pPr>
              <a:t>15</a:t>
            </a:fld>
            <a:endParaRPr lang="en-US" altLang="en-US" sz="1400"/>
          </a:p>
        </p:txBody>
      </p:sp>
      <p:sp>
        <p:nvSpPr>
          <p:cNvPr id="10243" name="Rectangle 7"/>
          <p:cNvSpPr>
            <a:spLocks noChangeArrowheads="1"/>
          </p:cNvSpPr>
          <p:nvPr/>
        </p:nvSpPr>
        <p:spPr bwMode="auto">
          <a:xfrm>
            <a:off x="3803650" y="2071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244" name="Object 6"/>
          <p:cNvGraphicFramePr>
            <a:graphicFrameLocks noChangeAspect="1"/>
          </p:cNvGraphicFramePr>
          <p:nvPr/>
        </p:nvGraphicFramePr>
        <p:xfrm>
          <a:off x="1522412" y="1143000"/>
          <a:ext cx="8915400" cy="5283200"/>
        </p:xfrm>
        <a:graphic>
          <a:graphicData uri="http://schemas.openxmlformats.org/presentationml/2006/ole">
            <mc:AlternateContent xmlns:mc="http://schemas.openxmlformats.org/markup-compatibility/2006">
              <mc:Choice xmlns:v="urn:schemas-microsoft-com:vml" Requires="v">
                <p:oleObj spid="_x0000_s3074" r:id="rId3" imgW="4581144" imgH="2709672" progId="Word.Picture.8">
                  <p:embed/>
                </p:oleObj>
              </mc:Choice>
              <mc:Fallback>
                <p:oleObj r:id="rId3" imgW="4581144" imgH="2709672" progId="Word.Picture.8">
                  <p:embed/>
                  <p:pic>
                    <p:nvPicPr>
                      <p:cNvPr id="1024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412" y="1143000"/>
                        <a:ext cx="8915400"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5" name="Rectangle 9"/>
          <p:cNvSpPr>
            <a:spLocks noGrp="1" noChangeArrowheads="1"/>
          </p:cNvSpPr>
          <p:nvPr>
            <p:ph type="body" idx="1"/>
          </p:nvPr>
        </p:nvSpPr>
        <p:spPr>
          <a:xfrm>
            <a:off x="5103812" y="990600"/>
            <a:ext cx="5410200" cy="457200"/>
          </a:xfrm>
          <a:noFill/>
        </p:spPr>
        <p:txBody>
          <a:bodyPr>
            <a:normAutofit fontScale="85000" lnSpcReduction="10000"/>
          </a:bodyPr>
          <a:lstStyle/>
          <a:p>
            <a:pPr marL="0" indent="0">
              <a:buNone/>
            </a:pPr>
            <a:r>
              <a:rPr lang="en-US" altLang="en-US"/>
              <a:t>The value returned is a byte as an int type.</a:t>
            </a:r>
          </a:p>
        </p:txBody>
      </p:sp>
      <p:sp>
        <p:nvSpPr>
          <p:cNvPr id="10246" name="Line 10"/>
          <p:cNvSpPr>
            <a:spLocks noChangeShapeType="1"/>
          </p:cNvSpPr>
          <p:nvPr/>
        </p:nvSpPr>
        <p:spPr bwMode="auto">
          <a:xfrm flipH="1">
            <a:off x="2665412" y="1219200"/>
            <a:ext cx="2667000" cy="838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7" name="Line 11"/>
          <p:cNvSpPr>
            <a:spLocks noChangeShapeType="1"/>
          </p:cNvSpPr>
          <p:nvPr/>
        </p:nvSpPr>
        <p:spPr bwMode="auto">
          <a:xfrm flipH="1">
            <a:off x="6399212" y="1371600"/>
            <a:ext cx="198120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8" name="Rectangle 13"/>
          <p:cNvSpPr>
            <a:spLocks noChangeArrowheads="1"/>
          </p:cNvSpPr>
          <p:nvPr/>
        </p:nvSpPr>
        <p:spPr bwMode="auto">
          <a:xfrm>
            <a:off x="6094412" y="2057400"/>
            <a:ext cx="685800" cy="2286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9" name="Rectangle 14"/>
          <p:cNvSpPr>
            <a:spLocks noGrp="1" noChangeArrowheads="1"/>
          </p:cNvSpPr>
          <p:nvPr>
            <p:ph type="title"/>
          </p:nvPr>
        </p:nvSpPr>
        <p:spPr>
          <a:xfrm>
            <a:off x="2208212" y="228600"/>
            <a:ext cx="7772400" cy="685800"/>
          </a:xfrm>
          <a:noFill/>
        </p:spPr>
        <p:txBody>
          <a:bodyPr/>
          <a:lstStyle/>
          <a:p>
            <a:r>
              <a:rPr lang="en-US" altLang="en-US"/>
              <a:t>InputStream</a:t>
            </a:r>
          </a:p>
        </p:txBody>
      </p:sp>
    </p:spTree>
    <p:extLst>
      <p:ext uri="{BB962C8B-B14F-4D97-AF65-F5344CB8AC3E}">
        <p14:creationId xmlns:p14="http://schemas.microsoft.com/office/powerpoint/2010/main" val="1312151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7373439-C371-430C-84EE-2901F6835F10}" type="slidenum">
              <a:rPr lang="en-US" altLang="en-US" sz="1400" smtClean="0"/>
              <a:pPr>
                <a:spcBef>
                  <a:spcPct val="0"/>
                </a:spcBef>
                <a:buClrTx/>
                <a:buSzTx/>
                <a:buFontTx/>
                <a:buNone/>
              </a:pPr>
              <a:t>16</a:t>
            </a:fld>
            <a:endParaRPr lang="en-US" altLang="en-US" sz="1400"/>
          </a:p>
        </p:txBody>
      </p:sp>
      <p:sp>
        <p:nvSpPr>
          <p:cNvPr id="11267" name="Rectangle 2"/>
          <p:cNvSpPr>
            <a:spLocks noChangeArrowheads="1"/>
          </p:cNvSpPr>
          <p:nvPr/>
        </p:nvSpPr>
        <p:spPr bwMode="auto">
          <a:xfrm>
            <a:off x="3803650" y="2071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68" name="Rectangle 4"/>
          <p:cNvSpPr>
            <a:spLocks noGrp="1" noChangeArrowheads="1"/>
          </p:cNvSpPr>
          <p:nvPr>
            <p:ph type="body" idx="1"/>
          </p:nvPr>
        </p:nvSpPr>
        <p:spPr>
          <a:xfrm>
            <a:off x="5103812" y="1600200"/>
            <a:ext cx="5410200" cy="457200"/>
          </a:xfrm>
          <a:noFill/>
        </p:spPr>
        <p:txBody>
          <a:bodyPr/>
          <a:lstStyle/>
          <a:p>
            <a:pPr marL="0" indent="0">
              <a:buNone/>
            </a:pPr>
            <a:r>
              <a:rPr lang="en-US" altLang="en-US"/>
              <a:t>The value is a byte as an int type.</a:t>
            </a:r>
          </a:p>
        </p:txBody>
      </p:sp>
      <p:sp>
        <p:nvSpPr>
          <p:cNvPr id="11269" name="Rectangle 8"/>
          <p:cNvSpPr>
            <a:spLocks noGrp="1" noChangeArrowheads="1"/>
          </p:cNvSpPr>
          <p:nvPr>
            <p:ph type="title"/>
          </p:nvPr>
        </p:nvSpPr>
        <p:spPr>
          <a:xfrm>
            <a:off x="2208212" y="228600"/>
            <a:ext cx="7772400" cy="685800"/>
          </a:xfrm>
          <a:noFill/>
        </p:spPr>
        <p:txBody>
          <a:bodyPr/>
          <a:lstStyle/>
          <a:p>
            <a:r>
              <a:rPr lang="en-US" altLang="en-US"/>
              <a:t>OutputStream</a:t>
            </a:r>
          </a:p>
        </p:txBody>
      </p:sp>
      <p:sp>
        <p:nvSpPr>
          <p:cNvPr id="11270" name="Rectangle 10"/>
          <p:cNvSpPr>
            <a:spLocks noChangeArrowheads="1"/>
          </p:cNvSpPr>
          <p:nvPr/>
        </p:nvSpPr>
        <p:spPr bwMode="auto">
          <a:xfrm>
            <a:off x="3803650" y="26336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1271" name="Object 9"/>
          <p:cNvGraphicFramePr>
            <a:graphicFrameLocks noChangeAspect="1"/>
          </p:cNvGraphicFramePr>
          <p:nvPr/>
        </p:nvGraphicFramePr>
        <p:xfrm>
          <a:off x="1522412" y="2208214"/>
          <a:ext cx="9144000" cy="3178175"/>
        </p:xfrm>
        <a:graphic>
          <a:graphicData uri="http://schemas.openxmlformats.org/presentationml/2006/ole">
            <mc:AlternateContent xmlns:mc="http://schemas.openxmlformats.org/markup-compatibility/2006">
              <mc:Choice xmlns:v="urn:schemas-microsoft-com:vml" Requires="v">
                <p:oleObj spid="_x0000_s4098" name="Picture" r:id="rId3" imgW="4584700" imgH="1587500" progId="Word.Picture.8">
                  <p:embed/>
                </p:oleObj>
              </mc:Choice>
              <mc:Fallback>
                <p:oleObj name="Picture" r:id="rId3" imgW="4584700" imgH="1587500" progId="Word.Picture.8">
                  <p:embed/>
                  <p:pic>
                    <p:nvPicPr>
                      <p:cNvPr id="11271"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412" y="2208214"/>
                        <a:ext cx="9144000" cy="317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2" name="Line 11"/>
          <p:cNvSpPr>
            <a:spLocks noChangeShapeType="1"/>
          </p:cNvSpPr>
          <p:nvPr/>
        </p:nvSpPr>
        <p:spPr bwMode="auto">
          <a:xfrm flipH="1">
            <a:off x="4418012" y="1981200"/>
            <a:ext cx="2438400" cy="1295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3" name="Rectangle 12"/>
          <p:cNvSpPr>
            <a:spLocks noChangeArrowheads="1"/>
          </p:cNvSpPr>
          <p:nvPr/>
        </p:nvSpPr>
        <p:spPr bwMode="auto">
          <a:xfrm>
            <a:off x="3960812" y="3200400"/>
            <a:ext cx="685800" cy="304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4" name="Line 13"/>
          <p:cNvSpPr>
            <a:spLocks noChangeShapeType="1"/>
          </p:cNvSpPr>
          <p:nvPr/>
        </p:nvSpPr>
        <p:spPr bwMode="auto">
          <a:xfrm flipH="1">
            <a:off x="2665412" y="1981200"/>
            <a:ext cx="3124200" cy="1066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533099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17E6CB9-081D-497D-80B4-1E603164F7F2}" type="slidenum">
              <a:rPr lang="en-US" altLang="en-US" sz="1400" smtClean="0"/>
              <a:pPr>
                <a:spcBef>
                  <a:spcPct val="0"/>
                </a:spcBef>
                <a:buClrTx/>
                <a:buSzTx/>
                <a:buFontTx/>
                <a:buNone/>
              </a:pPr>
              <a:t>17</a:t>
            </a:fld>
            <a:endParaRPr lang="en-US" altLang="en-US" sz="1400"/>
          </a:p>
        </p:txBody>
      </p:sp>
      <p:sp>
        <p:nvSpPr>
          <p:cNvPr id="12291" name="Rectangle 2"/>
          <p:cNvSpPr>
            <a:spLocks noGrp="1" noChangeArrowheads="1"/>
          </p:cNvSpPr>
          <p:nvPr>
            <p:ph type="title"/>
          </p:nvPr>
        </p:nvSpPr>
        <p:spPr>
          <a:xfrm>
            <a:off x="1751012" y="228600"/>
            <a:ext cx="8686800" cy="609600"/>
          </a:xfrm>
        </p:spPr>
        <p:txBody>
          <a:bodyPr>
            <a:normAutofit fontScale="90000"/>
          </a:bodyPr>
          <a:lstStyle/>
          <a:p>
            <a:r>
              <a:rPr lang="en-US" altLang="en-US"/>
              <a:t>FileInputStream/FileOutputStream</a:t>
            </a:r>
            <a:endParaRPr lang="en-US" altLang="en-US" b="1"/>
          </a:p>
        </p:txBody>
      </p:sp>
      <p:sp>
        <p:nvSpPr>
          <p:cNvPr id="12292" name="Rectangle 3"/>
          <p:cNvSpPr>
            <a:spLocks noGrp="1" noChangeArrowheads="1"/>
          </p:cNvSpPr>
          <p:nvPr>
            <p:ph type="body" idx="1"/>
          </p:nvPr>
        </p:nvSpPr>
        <p:spPr>
          <a:xfrm>
            <a:off x="1827212" y="4572000"/>
            <a:ext cx="5562600" cy="1752600"/>
          </a:xfrm>
        </p:spPr>
        <p:txBody>
          <a:bodyPr>
            <a:normAutofit fontScale="92500"/>
          </a:bodyPr>
          <a:lstStyle/>
          <a:p>
            <a:pPr marL="0" indent="0">
              <a:buNone/>
            </a:pPr>
            <a:r>
              <a:rPr lang="en-US" altLang="en-US">
                <a:cs typeface="Courier New" panose="02070309020205020404" pitchFamily="49" charset="0"/>
              </a:rPr>
              <a:t>FileInputStream/FileOutputStream associates a binary input/output stream with an external file. All the methods in FileInputStream/FileOuptputStream are inherited from its superclasses. </a:t>
            </a:r>
          </a:p>
        </p:txBody>
      </p:sp>
      <p:graphicFrame>
        <p:nvGraphicFramePr>
          <p:cNvPr id="12293" name="Object 7"/>
          <p:cNvGraphicFramePr>
            <a:graphicFrameLocks noChangeAspect="1"/>
          </p:cNvGraphicFramePr>
          <p:nvPr/>
        </p:nvGraphicFramePr>
        <p:xfrm>
          <a:off x="1751012" y="1143000"/>
          <a:ext cx="8534400" cy="3265488"/>
        </p:xfrm>
        <a:graphic>
          <a:graphicData uri="http://schemas.openxmlformats.org/presentationml/2006/ole">
            <mc:AlternateContent xmlns:mc="http://schemas.openxmlformats.org/markup-compatibility/2006">
              <mc:Choice xmlns:v="urn:schemas-microsoft-com:vml" Requires="v">
                <p:oleObj spid="_x0000_s5122" name="Picture" r:id="rId3" imgW="4629912" imgH="1772412" progId="Word.Picture.8">
                  <p:embed/>
                </p:oleObj>
              </mc:Choice>
              <mc:Fallback>
                <p:oleObj name="Picture" r:id="rId3" imgW="4629912" imgH="1772412" progId="Word.Picture.8">
                  <p:embed/>
                  <p:pic>
                    <p:nvPicPr>
                      <p:cNvPr id="12293"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1012" y="11430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4" name="Line 6"/>
          <p:cNvSpPr>
            <a:spLocks noChangeShapeType="1"/>
          </p:cNvSpPr>
          <p:nvPr/>
        </p:nvSpPr>
        <p:spPr bwMode="auto">
          <a:xfrm flipV="1">
            <a:off x="3122612" y="1524000"/>
            <a:ext cx="2514600" cy="3200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5" name="Line 5"/>
          <p:cNvSpPr>
            <a:spLocks noChangeShapeType="1"/>
          </p:cNvSpPr>
          <p:nvPr/>
        </p:nvSpPr>
        <p:spPr bwMode="auto">
          <a:xfrm flipV="1">
            <a:off x="4875212" y="3200400"/>
            <a:ext cx="609600" cy="1447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456327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9410886-FA6F-4FC2-B737-1A42E7A5468E}" type="slidenum">
              <a:rPr lang="en-US" altLang="en-US" sz="1400" smtClean="0"/>
              <a:pPr>
                <a:spcBef>
                  <a:spcPct val="0"/>
                </a:spcBef>
                <a:buClrTx/>
                <a:buSzTx/>
                <a:buFontTx/>
                <a:buNone/>
              </a:pPr>
              <a:t>18</a:t>
            </a:fld>
            <a:endParaRPr lang="en-US" altLang="en-US" sz="1400"/>
          </a:p>
        </p:txBody>
      </p:sp>
      <p:sp>
        <p:nvSpPr>
          <p:cNvPr id="13315" name="Rectangle 2"/>
          <p:cNvSpPr>
            <a:spLocks noGrp="1" noChangeArrowheads="1"/>
          </p:cNvSpPr>
          <p:nvPr>
            <p:ph type="title"/>
          </p:nvPr>
        </p:nvSpPr>
        <p:spPr>
          <a:xfrm>
            <a:off x="2284412" y="228600"/>
            <a:ext cx="7772400" cy="742950"/>
          </a:xfrm>
        </p:spPr>
        <p:txBody>
          <a:bodyPr/>
          <a:lstStyle/>
          <a:p>
            <a:r>
              <a:rPr lang="en-US" altLang="en-US"/>
              <a:t>FileInputStream</a:t>
            </a:r>
            <a:endParaRPr lang="en-US" altLang="en-US" b="1"/>
          </a:p>
        </p:txBody>
      </p:sp>
      <p:sp>
        <p:nvSpPr>
          <p:cNvPr id="13316" name="Rectangle 3"/>
          <p:cNvSpPr>
            <a:spLocks noGrp="1" noChangeArrowheads="1"/>
          </p:cNvSpPr>
          <p:nvPr>
            <p:ph type="body" idx="1"/>
          </p:nvPr>
        </p:nvSpPr>
        <p:spPr>
          <a:xfrm>
            <a:off x="1827212" y="1143000"/>
            <a:ext cx="8686800" cy="3886200"/>
          </a:xfrm>
        </p:spPr>
        <p:txBody>
          <a:bodyPr/>
          <a:lstStyle/>
          <a:p>
            <a:pPr marL="0" indent="0">
              <a:buNone/>
            </a:pPr>
            <a:r>
              <a:rPr lang="en-US" altLang="en-US" sz="2800">
                <a:cs typeface="Courier New" panose="02070309020205020404" pitchFamily="49" charset="0"/>
              </a:rPr>
              <a:t>To construct a FileInputStream, use the following constructors:</a:t>
            </a:r>
            <a:endParaRPr lang="en-US" altLang="en-US" sz="2800">
              <a:cs typeface="Times New Roman" panose="02020603050405020304" pitchFamily="18" charset="0"/>
            </a:endParaRPr>
          </a:p>
          <a:p>
            <a:pPr marL="114300" lvl="1" indent="342900">
              <a:buNone/>
            </a:pPr>
            <a:r>
              <a:rPr lang="en-US" altLang="en-US" sz="2400">
                <a:cs typeface="Courier New" panose="02070309020205020404" pitchFamily="49" charset="0"/>
              </a:rPr>
              <a:t>public FileInputStream(String filename)</a:t>
            </a:r>
            <a:endParaRPr lang="en-US" altLang="en-US" sz="2400">
              <a:cs typeface="Times New Roman" panose="02020603050405020304" pitchFamily="18" charset="0"/>
            </a:endParaRPr>
          </a:p>
          <a:p>
            <a:pPr marL="114300" lvl="1" indent="342900">
              <a:buNone/>
            </a:pPr>
            <a:r>
              <a:rPr lang="en-US" altLang="en-US" sz="2400">
                <a:cs typeface="Courier New" panose="02070309020205020404" pitchFamily="49" charset="0"/>
              </a:rPr>
              <a:t>public FileInputStream(File file)</a:t>
            </a:r>
          </a:p>
          <a:p>
            <a:pPr marL="114300" lvl="1" indent="342900">
              <a:buNone/>
            </a:pPr>
            <a:endParaRPr lang="en-US" altLang="en-US" sz="2400">
              <a:cs typeface="Courier New" panose="02070309020205020404" pitchFamily="49" charset="0"/>
            </a:endParaRPr>
          </a:p>
          <a:p>
            <a:pPr marL="114300" lvl="1" indent="342900">
              <a:buNone/>
            </a:pPr>
            <a:r>
              <a:rPr lang="en-US" altLang="en-US" sz="2400">
                <a:cs typeface="Courier New" panose="02070309020205020404" pitchFamily="49" charset="0"/>
              </a:rPr>
              <a:t>A </a:t>
            </a:r>
            <a:r>
              <a:rPr lang="en-US" altLang="en-US" sz="2400" u="sng">
                <a:cs typeface="Courier New" panose="02070309020205020404" pitchFamily="49" charset="0"/>
              </a:rPr>
              <a:t>java.io.FileNotFoundException</a:t>
            </a:r>
            <a:r>
              <a:rPr lang="en-US" altLang="en-US" sz="2400">
                <a:cs typeface="Courier New" panose="02070309020205020404" pitchFamily="49" charset="0"/>
              </a:rPr>
              <a:t> would occur if you attempt to create a </a:t>
            </a:r>
            <a:r>
              <a:rPr lang="en-US" altLang="en-US" sz="2400" u="sng">
                <a:cs typeface="Courier New" panose="02070309020205020404" pitchFamily="49" charset="0"/>
              </a:rPr>
              <a:t>FileInputStream</a:t>
            </a:r>
            <a:r>
              <a:rPr lang="en-US" altLang="en-US" sz="2400">
                <a:cs typeface="Courier New" panose="02070309020205020404" pitchFamily="49" charset="0"/>
              </a:rPr>
              <a:t> with a nonexistent file. </a:t>
            </a:r>
          </a:p>
        </p:txBody>
      </p:sp>
    </p:spTree>
    <p:extLst>
      <p:ext uri="{BB962C8B-B14F-4D97-AF65-F5344CB8AC3E}">
        <p14:creationId xmlns:p14="http://schemas.microsoft.com/office/powerpoint/2010/main" val="1131039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D2EBA8B-5695-4863-8183-1595F618509A}" type="slidenum">
              <a:rPr lang="en-US" altLang="en-US" sz="1400" smtClean="0"/>
              <a:pPr>
                <a:spcBef>
                  <a:spcPct val="0"/>
                </a:spcBef>
                <a:buClrTx/>
                <a:buSzTx/>
                <a:buFontTx/>
                <a:buNone/>
              </a:pPr>
              <a:t>19</a:t>
            </a:fld>
            <a:endParaRPr lang="en-US" altLang="en-US" sz="1400"/>
          </a:p>
        </p:txBody>
      </p:sp>
      <p:sp>
        <p:nvSpPr>
          <p:cNvPr id="14339" name="Rectangle 2"/>
          <p:cNvSpPr>
            <a:spLocks noGrp="1" noChangeArrowheads="1"/>
          </p:cNvSpPr>
          <p:nvPr>
            <p:ph type="title"/>
          </p:nvPr>
        </p:nvSpPr>
        <p:spPr>
          <a:xfrm>
            <a:off x="2284412" y="228600"/>
            <a:ext cx="7772400" cy="742950"/>
          </a:xfrm>
        </p:spPr>
        <p:txBody>
          <a:bodyPr/>
          <a:lstStyle/>
          <a:p>
            <a:r>
              <a:rPr lang="en-US" altLang="en-US"/>
              <a:t>FileOutputStream</a:t>
            </a:r>
            <a:endParaRPr lang="en-US" altLang="en-US" b="1"/>
          </a:p>
        </p:txBody>
      </p:sp>
      <p:sp>
        <p:nvSpPr>
          <p:cNvPr id="14340" name="Rectangle 3"/>
          <p:cNvSpPr>
            <a:spLocks noGrp="1" noChangeArrowheads="1"/>
          </p:cNvSpPr>
          <p:nvPr>
            <p:ph type="body" idx="1"/>
          </p:nvPr>
        </p:nvSpPr>
        <p:spPr>
          <a:xfrm>
            <a:off x="1674812" y="1066800"/>
            <a:ext cx="8839200" cy="4191000"/>
          </a:xfrm>
        </p:spPr>
        <p:txBody>
          <a:bodyPr>
            <a:normAutofit fontScale="92500" lnSpcReduction="10000"/>
          </a:bodyPr>
          <a:lstStyle/>
          <a:p>
            <a:pPr marL="0" indent="0">
              <a:buNone/>
            </a:pPr>
            <a:r>
              <a:rPr lang="en-US" altLang="en-US">
                <a:cs typeface="Courier New" panose="02070309020205020404" pitchFamily="49" charset="0"/>
              </a:rPr>
              <a:t>To construct a FileOutputStream, use the following constructors:</a:t>
            </a:r>
          </a:p>
          <a:p>
            <a:pPr marL="0" indent="0">
              <a:buNone/>
            </a:pPr>
            <a:endParaRPr lang="en-US" altLang="en-US">
              <a:cs typeface="Times New Roman" panose="02020603050405020304" pitchFamily="18" charset="0"/>
            </a:endParaRPr>
          </a:p>
          <a:p>
            <a:pPr lvl="1">
              <a:lnSpc>
                <a:spcPct val="90000"/>
              </a:lnSpc>
              <a:buFontTx/>
              <a:buNone/>
            </a:pPr>
            <a:r>
              <a:rPr lang="en-US" altLang="en-US">
                <a:cs typeface="Courier New" panose="02070309020205020404" pitchFamily="49" charset="0"/>
              </a:rPr>
              <a:t>public FileOutputStream(String filename)</a:t>
            </a:r>
            <a:endParaRPr lang="en-US" altLang="en-US">
              <a:cs typeface="Times New Roman" panose="02020603050405020304" pitchFamily="18" charset="0"/>
            </a:endParaRPr>
          </a:p>
          <a:p>
            <a:pPr lvl="1">
              <a:lnSpc>
                <a:spcPct val="90000"/>
              </a:lnSpc>
              <a:buFontTx/>
              <a:buNone/>
            </a:pPr>
            <a:r>
              <a:rPr lang="en-US" altLang="en-US">
                <a:cs typeface="Courier New" panose="02070309020205020404" pitchFamily="49" charset="0"/>
              </a:rPr>
              <a:t>public FileOutputStream(File file)</a:t>
            </a:r>
            <a:endParaRPr lang="en-US" altLang="en-US">
              <a:cs typeface="Times New Roman" panose="02020603050405020304" pitchFamily="18" charset="0"/>
            </a:endParaRPr>
          </a:p>
          <a:p>
            <a:pPr lvl="1">
              <a:lnSpc>
                <a:spcPct val="90000"/>
              </a:lnSpc>
              <a:buFontTx/>
              <a:buNone/>
            </a:pPr>
            <a:r>
              <a:rPr lang="en-US" altLang="en-US">
                <a:cs typeface="Courier New" panose="02070309020205020404" pitchFamily="49" charset="0"/>
              </a:rPr>
              <a:t>public FileOutputStream(String filename, boolean append)</a:t>
            </a:r>
            <a:endParaRPr lang="en-US" altLang="en-US">
              <a:cs typeface="Times New Roman" panose="02020603050405020304" pitchFamily="18" charset="0"/>
            </a:endParaRPr>
          </a:p>
          <a:p>
            <a:pPr lvl="1">
              <a:lnSpc>
                <a:spcPct val="90000"/>
              </a:lnSpc>
              <a:buFontTx/>
              <a:buNone/>
            </a:pPr>
            <a:r>
              <a:rPr lang="en-US" altLang="en-US">
                <a:cs typeface="Courier New" panose="02070309020205020404" pitchFamily="49" charset="0"/>
              </a:rPr>
              <a:t>public FileOutputStream(File file, boolean append)</a:t>
            </a:r>
            <a:endParaRPr lang="en-US" altLang="en-US">
              <a:cs typeface="Times New Roman" panose="02020603050405020304" pitchFamily="18" charset="0"/>
            </a:endParaRPr>
          </a:p>
          <a:p>
            <a:pPr marL="0" indent="0">
              <a:buNone/>
            </a:pPr>
            <a:r>
              <a:rPr lang="en-US" altLang="en-US">
                <a:cs typeface="Courier New" panose="02070309020205020404" pitchFamily="49" charset="0"/>
              </a:rPr>
              <a:t>  </a:t>
            </a:r>
            <a:endParaRPr lang="en-US" altLang="en-US">
              <a:cs typeface="Times New Roman" panose="02020603050405020304" pitchFamily="18" charset="0"/>
            </a:endParaRPr>
          </a:p>
          <a:p>
            <a:pPr marL="0" indent="0">
              <a:buNone/>
            </a:pPr>
            <a:r>
              <a:rPr lang="en-US" altLang="en-US">
                <a:cs typeface="Courier New" panose="02070309020205020404" pitchFamily="49" charset="0"/>
              </a:rPr>
              <a:t>If the file does not exist, a new file would be created. If the file already exists, the first two constructors would delete the current contents in the file. To retain the current content and append new data into the file, use the last two constructors by passing true to the append parameter. </a:t>
            </a:r>
          </a:p>
        </p:txBody>
      </p:sp>
      <p:sp>
        <p:nvSpPr>
          <p:cNvPr id="325636" name="AutoShape 4">
            <a:hlinkClick r:id="" action="ppaction://noaction" highlightClick="1"/>
          </p:cNvPr>
          <p:cNvSpPr>
            <a:spLocks noChangeArrowheads="1"/>
          </p:cNvSpPr>
          <p:nvPr/>
        </p:nvSpPr>
        <p:spPr bwMode="auto">
          <a:xfrm>
            <a:off x="5942012" y="5562600"/>
            <a:ext cx="2438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TestFileStream</a:t>
            </a:r>
            <a:endParaRPr lang="en-US">
              <a:solidFill>
                <a:schemeClr val="accent1"/>
              </a:solidFill>
            </a:endParaRPr>
          </a:p>
        </p:txBody>
      </p:sp>
      <p:sp>
        <p:nvSpPr>
          <p:cNvPr id="14342" name="AutoShape 5">
            <a:hlinkClick r:id="rId3" action="ppaction://program" highlightClick="1"/>
          </p:cNvPr>
          <p:cNvSpPr>
            <a:spLocks noChangeArrowheads="1"/>
          </p:cNvSpPr>
          <p:nvPr/>
        </p:nvSpPr>
        <p:spPr bwMode="auto">
          <a:xfrm>
            <a:off x="8609012" y="55626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14343" name="Line 6"/>
          <p:cNvSpPr>
            <a:spLocks noChangeShapeType="1"/>
          </p:cNvSpPr>
          <p:nvPr/>
        </p:nvSpPr>
        <p:spPr bwMode="auto">
          <a:xfrm flipH="1" flipV="1">
            <a:off x="5865812" y="3124200"/>
            <a:ext cx="1524000" cy="1600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4" name="AutoShape 7">
            <a:hlinkClick r:id="rId4" highlightClick="1"/>
          </p:cNvPr>
          <p:cNvSpPr>
            <a:spLocks noChangeArrowheads="1"/>
          </p:cNvSpPr>
          <p:nvPr/>
        </p:nvSpPr>
        <p:spPr bwMode="auto">
          <a:xfrm>
            <a:off x="5332413" y="55626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906336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en-US"/>
              <a:t>Objectives</a:t>
            </a:r>
          </a:p>
        </p:txBody>
      </p:sp>
      <p:sp>
        <p:nvSpPr>
          <p:cNvPr id="4100" name="Rectangle 3"/>
          <p:cNvSpPr>
            <a:spLocks noGrp="1" noChangeArrowheads="1"/>
          </p:cNvSpPr>
          <p:nvPr>
            <p:ph type="body" idx="1"/>
          </p:nvPr>
        </p:nvSpPr>
        <p:spPr/>
        <p:txBody>
          <a:bodyPr/>
          <a:lstStyle/>
          <a:p>
            <a:r>
              <a:rPr lang="en-US" altLang="en-US"/>
              <a:t>To know what JUnit is and how JUnit works (§42.2).</a:t>
            </a:r>
          </a:p>
          <a:p>
            <a:r>
              <a:rPr lang="en-US" altLang="en-US"/>
              <a:t>To create and run a JUnit test class from the command window (§42.2).</a:t>
            </a:r>
          </a:p>
          <a:p>
            <a:r>
              <a:rPr lang="en-US" altLang="en-US"/>
              <a:t>To create and run a JUnit test class from NetBeans (§42.3).</a:t>
            </a:r>
          </a:p>
          <a:p>
            <a:r>
              <a:rPr lang="en-US" altLang="en-US"/>
              <a:t>To create and run a JUnit test class from Eclipse (§42.4).</a:t>
            </a:r>
          </a:p>
        </p:txBody>
      </p:sp>
      <p:sp>
        <p:nvSpPr>
          <p:cNvPr id="4098"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B08045F2-0F2B-4FC6-8F8E-D3F38255F551}" type="slidenum">
              <a:rPr lang="en-US" altLang="en-US" smtClean="0"/>
              <a:pPr/>
              <a:t>2</a:t>
            </a:fld>
            <a:endParaRPr lang="en-US" altLang="en-US"/>
          </a:p>
        </p:txBody>
      </p:sp>
    </p:spTree>
    <p:extLst>
      <p:ext uri="{BB962C8B-B14F-4D97-AF65-F5344CB8AC3E}">
        <p14:creationId xmlns:p14="http://schemas.microsoft.com/office/powerpoint/2010/main" val="760822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CAD53E2-1189-4019-9022-0A88FF69CBC8}" type="slidenum">
              <a:rPr lang="en-US" altLang="en-US" sz="1400" smtClean="0"/>
              <a:pPr>
                <a:spcBef>
                  <a:spcPct val="0"/>
                </a:spcBef>
                <a:buClrTx/>
                <a:buSzTx/>
                <a:buFontTx/>
                <a:buNone/>
              </a:pPr>
              <a:t>20</a:t>
            </a:fld>
            <a:endParaRPr lang="en-US" altLang="en-US" sz="1400"/>
          </a:p>
        </p:txBody>
      </p:sp>
      <p:sp>
        <p:nvSpPr>
          <p:cNvPr id="15363" name="Rectangle 2"/>
          <p:cNvSpPr>
            <a:spLocks noGrp="1" noChangeArrowheads="1"/>
          </p:cNvSpPr>
          <p:nvPr>
            <p:ph type="title"/>
          </p:nvPr>
        </p:nvSpPr>
        <p:spPr>
          <a:xfrm>
            <a:off x="1751012" y="228600"/>
            <a:ext cx="9671992" cy="609600"/>
          </a:xfrm>
        </p:spPr>
        <p:txBody>
          <a:bodyPr>
            <a:normAutofit fontScale="90000"/>
          </a:bodyPr>
          <a:lstStyle/>
          <a:p>
            <a:r>
              <a:rPr lang="en-US" altLang="en-US"/>
              <a:t>FilterInputStream</a:t>
            </a:r>
            <a:r>
              <a:rPr lang="en-US" altLang="en-US" dirty="0"/>
              <a:t>/</a:t>
            </a:r>
            <a:r>
              <a:rPr lang="en-US" altLang="en-US" dirty="0" err="1"/>
              <a:t>FilterOutputStream</a:t>
            </a:r>
            <a:endParaRPr lang="en-US" altLang="en-US" b="1" dirty="0"/>
          </a:p>
        </p:txBody>
      </p:sp>
      <p:sp>
        <p:nvSpPr>
          <p:cNvPr id="15364" name="Rectangle 3"/>
          <p:cNvSpPr>
            <a:spLocks noGrp="1" noChangeArrowheads="1"/>
          </p:cNvSpPr>
          <p:nvPr>
            <p:ph type="body" idx="1"/>
          </p:nvPr>
        </p:nvSpPr>
        <p:spPr>
          <a:xfrm>
            <a:off x="1827212" y="4572000"/>
            <a:ext cx="8153400" cy="1905000"/>
          </a:xfrm>
        </p:spPr>
        <p:txBody>
          <a:bodyPr>
            <a:normAutofit lnSpcReduction="10000"/>
          </a:bodyPr>
          <a:lstStyle/>
          <a:p>
            <a:pPr marL="0" indent="0">
              <a:buNone/>
            </a:pPr>
            <a:r>
              <a:rPr lang="en-US" altLang="en-US" sz="1800" i="1">
                <a:cs typeface="Courier New" panose="02070309020205020404" pitchFamily="49" charset="0"/>
              </a:rPr>
              <a:t>Filter streams</a:t>
            </a:r>
            <a:r>
              <a:rPr lang="en-US" altLang="en-US" sz="1800">
                <a:cs typeface="Courier New" panose="02070309020205020404" pitchFamily="49" charset="0"/>
              </a:rPr>
              <a:t> are streams that filter bytes for some purpose. The basic byte input stream provides a read method that can only be used for reading bytes. If you want to read integers, doubles, or strings, you need a filter class to wrap the byte input stream. Using a filter class enables you to read integers, doubles, and strings instead of bytes and characters. </a:t>
            </a:r>
            <a:r>
              <a:rPr lang="en-US" altLang="en-US" sz="1800" u="sng">
                <a:cs typeface="Courier New" panose="02070309020205020404" pitchFamily="49" charset="0"/>
              </a:rPr>
              <a:t>FilterInputStream</a:t>
            </a:r>
            <a:r>
              <a:rPr lang="en-US" altLang="en-US" sz="1800">
                <a:cs typeface="Courier New" panose="02070309020205020404" pitchFamily="49" charset="0"/>
              </a:rPr>
              <a:t> and </a:t>
            </a:r>
            <a:r>
              <a:rPr lang="en-US" altLang="en-US" sz="1800" u="sng">
                <a:cs typeface="Courier New" panose="02070309020205020404" pitchFamily="49" charset="0"/>
              </a:rPr>
              <a:t>FilterOutputStream</a:t>
            </a:r>
            <a:r>
              <a:rPr lang="en-US" altLang="en-US" sz="1800">
                <a:cs typeface="Courier New" panose="02070309020205020404" pitchFamily="49" charset="0"/>
              </a:rPr>
              <a:t> are the base classes for filtering data. When you need to process primitive numeric types, use </a:t>
            </a:r>
            <a:r>
              <a:rPr lang="en-US" altLang="en-US" sz="1800" u="sng">
                <a:cs typeface="Courier New" panose="02070309020205020404" pitchFamily="49" charset="0"/>
              </a:rPr>
              <a:t>DatInputStream</a:t>
            </a:r>
            <a:r>
              <a:rPr lang="en-US" altLang="en-US" sz="1800">
                <a:cs typeface="Courier New" panose="02070309020205020404" pitchFamily="49" charset="0"/>
              </a:rPr>
              <a:t> and </a:t>
            </a:r>
            <a:r>
              <a:rPr lang="en-US" altLang="en-US" sz="1800" u="sng">
                <a:cs typeface="Courier New" panose="02070309020205020404" pitchFamily="49" charset="0"/>
              </a:rPr>
              <a:t>DataOutputStream</a:t>
            </a:r>
            <a:r>
              <a:rPr lang="en-US" altLang="en-US" sz="1800">
                <a:cs typeface="Courier New" panose="02070309020205020404" pitchFamily="49" charset="0"/>
              </a:rPr>
              <a:t> to filter bytes. </a:t>
            </a:r>
          </a:p>
        </p:txBody>
      </p:sp>
      <p:graphicFrame>
        <p:nvGraphicFramePr>
          <p:cNvPr id="15365" name="Object 4"/>
          <p:cNvGraphicFramePr>
            <a:graphicFrameLocks noChangeAspect="1"/>
          </p:cNvGraphicFramePr>
          <p:nvPr/>
        </p:nvGraphicFramePr>
        <p:xfrm>
          <a:off x="1751012" y="1143000"/>
          <a:ext cx="8534400" cy="3265488"/>
        </p:xfrm>
        <a:graphic>
          <a:graphicData uri="http://schemas.openxmlformats.org/presentationml/2006/ole">
            <mc:AlternateContent xmlns:mc="http://schemas.openxmlformats.org/markup-compatibility/2006">
              <mc:Choice xmlns:v="urn:schemas-microsoft-com:vml" Requires="v">
                <p:oleObj spid="_x0000_s6146" name="Picture" r:id="rId3" imgW="4629912" imgH="1772412" progId="Word.Picture.8">
                  <p:embed/>
                </p:oleObj>
              </mc:Choice>
              <mc:Fallback>
                <p:oleObj name="Picture" r:id="rId3" imgW="4629912" imgH="1772412" progId="Word.Picture.8">
                  <p:embed/>
                  <p:pic>
                    <p:nvPicPr>
                      <p:cNvPr id="1536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1012" y="11430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6" name="Line 5"/>
          <p:cNvSpPr>
            <a:spLocks noChangeShapeType="1"/>
          </p:cNvSpPr>
          <p:nvPr/>
        </p:nvSpPr>
        <p:spPr bwMode="auto">
          <a:xfrm flipV="1">
            <a:off x="2894012" y="2057400"/>
            <a:ext cx="2667000" cy="2590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7" name="Line 6"/>
          <p:cNvSpPr>
            <a:spLocks noChangeShapeType="1"/>
          </p:cNvSpPr>
          <p:nvPr/>
        </p:nvSpPr>
        <p:spPr bwMode="auto">
          <a:xfrm flipV="1">
            <a:off x="3046412" y="3505200"/>
            <a:ext cx="2514600" cy="1143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12824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38963C5-9B32-4CC6-8158-ADDF05EEDCE0}" type="slidenum">
              <a:rPr lang="en-US" altLang="en-US" sz="1400" smtClean="0"/>
              <a:pPr>
                <a:spcBef>
                  <a:spcPct val="0"/>
                </a:spcBef>
                <a:buClrTx/>
                <a:buSzTx/>
                <a:buFontTx/>
                <a:buNone/>
              </a:pPr>
              <a:t>21</a:t>
            </a:fld>
            <a:endParaRPr lang="en-US" altLang="en-US" sz="1400"/>
          </a:p>
        </p:txBody>
      </p:sp>
      <p:sp>
        <p:nvSpPr>
          <p:cNvPr id="16387" name="Rectangle 2"/>
          <p:cNvSpPr>
            <a:spLocks noGrp="1" noChangeArrowheads="1"/>
          </p:cNvSpPr>
          <p:nvPr>
            <p:ph type="title"/>
          </p:nvPr>
        </p:nvSpPr>
        <p:spPr>
          <a:xfrm>
            <a:off x="1751012" y="228600"/>
            <a:ext cx="9383960" cy="609600"/>
          </a:xfrm>
        </p:spPr>
        <p:txBody>
          <a:bodyPr>
            <a:normAutofit fontScale="90000"/>
          </a:bodyPr>
          <a:lstStyle/>
          <a:p>
            <a:r>
              <a:rPr lang="en-US" altLang="en-US" dirty="0" err="1"/>
              <a:t>DataInputStream</a:t>
            </a:r>
            <a:r>
              <a:rPr lang="en-US" altLang="en-US" dirty="0"/>
              <a:t>/</a:t>
            </a:r>
            <a:r>
              <a:rPr lang="en-US" altLang="en-US" dirty="0" err="1"/>
              <a:t>DataOutputStream</a:t>
            </a:r>
            <a:endParaRPr lang="en-US" altLang="en-US" b="1" dirty="0"/>
          </a:p>
        </p:txBody>
      </p:sp>
      <p:sp>
        <p:nvSpPr>
          <p:cNvPr id="16388" name="Rectangle 3"/>
          <p:cNvSpPr>
            <a:spLocks noGrp="1" noChangeArrowheads="1"/>
          </p:cNvSpPr>
          <p:nvPr>
            <p:ph type="body" idx="1"/>
          </p:nvPr>
        </p:nvSpPr>
        <p:spPr>
          <a:xfrm>
            <a:off x="5561012" y="990600"/>
            <a:ext cx="4648200" cy="838200"/>
          </a:xfrm>
        </p:spPr>
        <p:txBody>
          <a:bodyPr>
            <a:normAutofit fontScale="92500" lnSpcReduction="20000"/>
          </a:bodyPr>
          <a:lstStyle/>
          <a:p>
            <a:pPr marL="0" indent="0">
              <a:buNone/>
            </a:pPr>
            <a:r>
              <a:rPr lang="en-US" altLang="en-US" sz="1800" u="sng">
                <a:cs typeface="Courier New" panose="02070309020205020404" pitchFamily="49" charset="0"/>
              </a:rPr>
              <a:t>DataInputStream</a:t>
            </a:r>
            <a:r>
              <a:rPr lang="en-US" altLang="en-US" sz="1800">
                <a:cs typeface="Courier New" panose="02070309020205020404" pitchFamily="49" charset="0"/>
              </a:rPr>
              <a:t> reads bytes from the stream and converts them into appropriate primitive type values or strings. </a:t>
            </a:r>
          </a:p>
        </p:txBody>
      </p:sp>
      <p:graphicFrame>
        <p:nvGraphicFramePr>
          <p:cNvPr id="16389" name="Object 4"/>
          <p:cNvGraphicFramePr>
            <a:graphicFrameLocks noChangeAspect="1"/>
          </p:cNvGraphicFramePr>
          <p:nvPr/>
        </p:nvGraphicFramePr>
        <p:xfrm>
          <a:off x="1827212" y="1981200"/>
          <a:ext cx="8534400" cy="3265488"/>
        </p:xfrm>
        <a:graphic>
          <a:graphicData uri="http://schemas.openxmlformats.org/presentationml/2006/ole">
            <mc:AlternateContent xmlns:mc="http://schemas.openxmlformats.org/markup-compatibility/2006">
              <mc:Choice xmlns:v="urn:schemas-microsoft-com:vml" Requires="v">
                <p:oleObj spid="_x0000_s7170" name="Picture" r:id="rId3" imgW="4629912" imgH="1772412" progId="Word.Picture.8">
                  <p:embed/>
                </p:oleObj>
              </mc:Choice>
              <mc:Fallback>
                <p:oleObj name="Picture" r:id="rId3" imgW="4629912" imgH="1772412" progId="Word.Picture.8">
                  <p:embed/>
                  <p:pic>
                    <p:nvPicPr>
                      <p:cNvPr id="1638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7212" y="19812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0" name="Line 5"/>
          <p:cNvSpPr>
            <a:spLocks noChangeShapeType="1"/>
          </p:cNvSpPr>
          <p:nvPr/>
        </p:nvSpPr>
        <p:spPr bwMode="auto">
          <a:xfrm>
            <a:off x="6551612" y="1219200"/>
            <a:ext cx="2133600" cy="1219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1" name="Line 6"/>
          <p:cNvSpPr>
            <a:spLocks noChangeShapeType="1"/>
          </p:cNvSpPr>
          <p:nvPr/>
        </p:nvSpPr>
        <p:spPr bwMode="auto">
          <a:xfrm flipV="1">
            <a:off x="5789612" y="4495800"/>
            <a:ext cx="2362200" cy="990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2" name="Rectangle 7"/>
          <p:cNvSpPr>
            <a:spLocks noChangeArrowheads="1"/>
          </p:cNvSpPr>
          <p:nvPr/>
        </p:nvSpPr>
        <p:spPr bwMode="auto">
          <a:xfrm>
            <a:off x="4113212" y="5410200"/>
            <a:ext cx="53340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000" u="sng">
                <a:cs typeface="Courier New" panose="02070309020205020404" pitchFamily="49" charset="0"/>
              </a:rPr>
              <a:t>DataOutputStream</a:t>
            </a:r>
            <a:r>
              <a:rPr lang="en-US" altLang="en-US" sz="2000">
                <a:cs typeface="Courier New" panose="02070309020205020404" pitchFamily="49" charset="0"/>
              </a:rPr>
              <a:t> converts primitive type values or strings into bytes and output the bytes to the stream.</a:t>
            </a:r>
          </a:p>
        </p:txBody>
      </p:sp>
    </p:spTree>
    <p:extLst>
      <p:ext uri="{BB962C8B-B14F-4D97-AF65-F5344CB8AC3E}">
        <p14:creationId xmlns:p14="http://schemas.microsoft.com/office/powerpoint/2010/main" val="466855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D0B82AB-CE5A-4D32-98C5-C7F76234E807}" type="slidenum">
              <a:rPr lang="en-US" altLang="en-US" sz="1400" smtClean="0"/>
              <a:pPr>
                <a:spcBef>
                  <a:spcPct val="0"/>
                </a:spcBef>
                <a:buClrTx/>
                <a:buSzTx/>
                <a:buFontTx/>
                <a:buNone/>
              </a:pPr>
              <a:t>22</a:t>
            </a:fld>
            <a:endParaRPr lang="en-US" altLang="en-US" sz="1400"/>
          </a:p>
        </p:txBody>
      </p:sp>
      <p:sp>
        <p:nvSpPr>
          <p:cNvPr id="17411" name="Rectangle 2"/>
          <p:cNvSpPr>
            <a:spLocks noGrp="1" noChangeArrowheads="1"/>
          </p:cNvSpPr>
          <p:nvPr>
            <p:ph type="title"/>
          </p:nvPr>
        </p:nvSpPr>
        <p:spPr>
          <a:xfrm>
            <a:off x="1751012" y="228600"/>
            <a:ext cx="8686800" cy="609600"/>
          </a:xfrm>
        </p:spPr>
        <p:txBody>
          <a:bodyPr>
            <a:normAutofit fontScale="90000"/>
          </a:bodyPr>
          <a:lstStyle/>
          <a:p>
            <a:r>
              <a:rPr lang="en-US" altLang="en-US"/>
              <a:t>DataInputStream</a:t>
            </a:r>
            <a:endParaRPr lang="en-US" altLang="en-US" b="1"/>
          </a:p>
        </p:txBody>
      </p:sp>
      <p:sp>
        <p:nvSpPr>
          <p:cNvPr id="17412" name="Rectangle 7"/>
          <p:cNvSpPr>
            <a:spLocks noChangeArrowheads="1"/>
          </p:cNvSpPr>
          <p:nvPr/>
        </p:nvSpPr>
        <p:spPr bwMode="auto">
          <a:xfrm>
            <a:off x="1751012" y="1066800"/>
            <a:ext cx="86106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400">
                <a:cs typeface="Courier New" panose="02070309020205020404" pitchFamily="49" charset="0"/>
              </a:rPr>
              <a:t>DataInputStream extends FilterInputStream and implements the DataInput interface.</a:t>
            </a:r>
          </a:p>
        </p:txBody>
      </p:sp>
      <p:sp>
        <p:nvSpPr>
          <p:cNvPr id="17413" name="Rectangle 9"/>
          <p:cNvSpPr>
            <a:spLocks noChangeArrowheads="1"/>
          </p:cNvSpPr>
          <p:nvPr/>
        </p:nvSpPr>
        <p:spPr bwMode="auto">
          <a:xfrm>
            <a:off x="3846512" y="2452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74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813" y="2362200"/>
            <a:ext cx="8767763"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159828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0FEE845-3BEA-4F0F-A096-1BDAC0305950}" type="slidenum">
              <a:rPr lang="en-US" altLang="en-US" sz="1400" smtClean="0"/>
              <a:pPr>
                <a:spcBef>
                  <a:spcPct val="0"/>
                </a:spcBef>
                <a:buClrTx/>
                <a:buSzTx/>
                <a:buFontTx/>
                <a:buNone/>
              </a:pPr>
              <a:t>23</a:t>
            </a:fld>
            <a:endParaRPr lang="en-US" altLang="en-US" sz="1400"/>
          </a:p>
        </p:txBody>
      </p:sp>
      <p:sp>
        <p:nvSpPr>
          <p:cNvPr id="18435" name="Rectangle 2"/>
          <p:cNvSpPr>
            <a:spLocks noGrp="1" noChangeArrowheads="1"/>
          </p:cNvSpPr>
          <p:nvPr>
            <p:ph type="title"/>
          </p:nvPr>
        </p:nvSpPr>
        <p:spPr>
          <a:xfrm>
            <a:off x="1751012" y="228600"/>
            <a:ext cx="8686800" cy="609600"/>
          </a:xfrm>
        </p:spPr>
        <p:txBody>
          <a:bodyPr>
            <a:normAutofit fontScale="90000"/>
          </a:bodyPr>
          <a:lstStyle/>
          <a:p>
            <a:r>
              <a:rPr lang="en-US" altLang="en-US"/>
              <a:t>DataOutputStream</a:t>
            </a:r>
            <a:endParaRPr lang="en-US" altLang="en-US" b="1"/>
          </a:p>
        </p:txBody>
      </p:sp>
      <p:sp>
        <p:nvSpPr>
          <p:cNvPr id="18436" name="Rectangle 3"/>
          <p:cNvSpPr>
            <a:spLocks noChangeArrowheads="1"/>
          </p:cNvSpPr>
          <p:nvPr/>
        </p:nvSpPr>
        <p:spPr bwMode="auto">
          <a:xfrm>
            <a:off x="1674812" y="990600"/>
            <a:ext cx="8763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400">
                <a:cs typeface="Courier New" panose="02070309020205020404" pitchFamily="49" charset="0"/>
              </a:rPr>
              <a:t>DataOutputStream extends FilterOutputStream and implements the DataOutput interface.</a:t>
            </a:r>
          </a:p>
        </p:txBody>
      </p:sp>
      <p:sp>
        <p:nvSpPr>
          <p:cNvPr id="18437" name="Rectangle 4"/>
          <p:cNvSpPr>
            <a:spLocks noChangeArrowheads="1"/>
          </p:cNvSpPr>
          <p:nvPr/>
        </p:nvSpPr>
        <p:spPr bwMode="auto">
          <a:xfrm>
            <a:off x="3846512" y="2452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8" name="Rectangle 7"/>
          <p:cNvSpPr>
            <a:spLocks noChangeArrowheads="1"/>
          </p:cNvSpPr>
          <p:nvPr/>
        </p:nvSpPr>
        <p:spPr bwMode="auto">
          <a:xfrm>
            <a:off x="3522662" y="20288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843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2028826"/>
            <a:ext cx="8921750" cy="3814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483509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F13DFC0-265A-4A29-B0FE-E7F1E72E35DD}" type="slidenum">
              <a:rPr lang="en-US" altLang="en-US" sz="1400" smtClean="0"/>
              <a:pPr>
                <a:spcBef>
                  <a:spcPct val="0"/>
                </a:spcBef>
                <a:buClrTx/>
                <a:buSzTx/>
                <a:buFontTx/>
                <a:buNone/>
              </a:pPr>
              <a:t>24</a:t>
            </a:fld>
            <a:endParaRPr lang="en-US" altLang="en-US" sz="1400"/>
          </a:p>
        </p:txBody>
      </p:sp>
      <p:sp>
        <p:nvSpPr>
          <p:cNvPr id="19459" name="Rectangle 2"/>
          <p:cNvSpPr>
            <a:spLocks noGrp="1" noChangeArrowheads="1"/>
          </p:cNvSpPr>
          <p:nvPr>
            <p:ph type="title"/>
          </p:nvPr>
        </p:nvSpPr>
        <p:spPr>
          <a:xfrm>
            <a:off x="1751012" y="304800"/>
            <a:ext cx="9960024" cy="533400"/>
          </a:xfrm>
          <a:noFill/>
        </p:spPr>
        <p:txBody>
          <a:bodyPr>
            <a:normAutofit fontScale="90000"/>
          </a:bodyPr>
          <a:lstStyle/>
          <a:p>
            <a:r>
              <a:rPr lang="en-US" altLang="en-US" sz="4200" dirty="0">
                <a:cs typeface="Times New Roman" panose="02020603050405020304" pitchFamily="18" charset="0"/>
              </a:rPr>
              <a:t>Characters and Strings in Binary I/O</a:t>
            </a:r>
            <a:r>
              <a:rPr lang="en-US" altLang="en-US" sz="4200" dirty="0">
                <a:latin typeface="Courier New" panose="02070309020205020404" pitchFamily="49" charset="0"/>
              </a:rPr>
              <a:t> </a:t>
            </a:r>
          </a:p>
        </p:txBody>
      </p:sp>
      <p:sp>
        <p:nvSpPr>
          <p:cNvPr id="19460" name="Rectangle 3"/>
          <p:cNvSpPr>
            <a:spLocks noGrp="1" noChangeArrowheads="1"/>
          </p:cNvSpPr>
          <p:nvPr>
            <p:ph type="body" idx="1"/>
          </p:nvPr>
        </p:nvSpPr>
        <p:spPr>
          <a:xfrm>
            <a:off x="1751012" y="990600"/>
            <a:ext cx="8686800" cy="1447800"/>
          </a:xfrm>
          <a:noFill/>
        </p:spPr>
        <p:txBody>
          <a:bodyPr/>
          <a:lstStyle/>
          <a:p>
            <a:pPr marL="0" indent="0">
              <a:buNone/>
            </a:pPr>
            <a:r>
              <a:rPr lang="en-US" altLang="en-US">
                <a:cs typeface="Times New Roman" panose="02020603050405020304" pitchFamily="18" charset="0"/>
              </a:rPr>
              <a:t>A Unicode consists of two bytes. The writeChar(char c) method writes the Unicode of character c to the output. The writeChars(String s) method writes the Unicode for each character in the string s to the output.</a:t>
            </a:r>
            <a:endParaRPr lang="en-US" altLang="en-US" sz="2800">
              <a:latin typeface="Courier New" panose="02070309020205020404" pitchFamily="49" charset="0"/>
              <a:cs typeface="Times New Roman" panose="02020603050405020304" pitchFamily="18" charset="0"/>
            </a:endParaRPr>
          </a:p>
        </p:txBody>
      </p:sp>
      <p:sp>
        <p:nvSpPr>
          <p:cNvPr id="19461" name="Rectangle 5"/>
          <p:cNvSpPr>
            <a:spLocks noChangeArrowheads="1"/>
          </p:cNvSpPr>
          <p:nvPr/>
        </p:nvSpPr>
        <p:spPr bwMode="auto">
          <a:xfrm>
            <a:off x="1751012" y="2590800"/>
            <a:ext cx="8686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400">
                <a:solidFill>
                  <a:srgbClr val="FF0000"/>
                </a:solidFill>
                <a:cs typeface="Times New Roman" panose="02020603050405020304" pitchFamily="18" charset="0"/>
              </a:rPr>
              <a:t>Why UTF-8? What is UTF-8?</a:t>
            </a:r>
          </a:p>
          <a:p>
            <a:pPr>
              <a:lnSpc>
                <a:spcPct val="90000"/>
              </a:lnSpc>
              <a:buFont typeface="Monotype Sorts"/>
              <a:buNone/>
            </a:pPr>
            <a:endParaRPr lang="en-US" altLang="en-US" sz="2400">
              <a:solidFill>
                <a:srgbClr val="FF0000"/>
              </a:solidFill>
              <a:cs typeface="Times New Roman" panose="02020603050405020304" pitchFamily="18" charset="0"/>
            </a:endParaRPr>
          </a:p>
          <a:p>
            <a:pPr>
              <a:lnSpc>
                <a:spcPct val="90000"/>
              </a:lnSpc>
              <a:buFont typeface="Monotype Sorts"/>
              <a:buNone/>
            </a:pPr>
            <a:r>
              <a:rPr lang="en-US" altLang="en-US" sz="2400">
                <a:cs typeface="Courier New" panose="02070309020205020404" pitchFamily="49" charset="0"/>
              </a:rPr>
              <a:t>UTF-8 is a coding scheme that allows systems to operate with both ASCII and Unicode efficiently. Most operating systems use ASCII. Java uses Unicode. The ASCII character set is a subset of the Unicode character set. Since most applications need only the ASCII character set, it is a waste to represent an 8-bit ASCII character as a 16-bit Unicode character. The UTF-8 is an alternative scheme that stores a character using 1, 2, or 3 bytes. ASCII values (less than 0x7F) are coded in one byte. Unicode values less than 0x7FF are coded in two bytes. Other Unicode values are coded in three bytes. </a:t>
            </a:r>
          </a:p>
        </p:txBody>
      </p:sp>
    </p:spTree>
    <p:extLst>
      <p:ext uri="{BB962C8B-B14F-4D97-AF65-F5344CB8AC3E}">
        <p14:creationId xmlns:p14="http://schemas.microsoft.com/office/powerpoint/2010/main" val="1332581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0F613A4-733E-46CA-B7B2-55FDF683DCE7}" type="slidenum">
              <a:rPr lang="en-US" altLang="en-US" sz="1400" smtClean="0"/>
              <a:pPr>
                <a:spcBef>
                  <a:spcPct val="0"/>
                </a:spcBef>
                <a:buClrTx/>
                <a:buSzTx/>
                <a:buFontTx/>
                <a:buNone/>
              </a:pPr>
              <a:t>25</a:t>
            </a:fld>
            <a:endParaRPr lang="en-US" altLang="en-US" sz="1400"/>
          </a:p>
        </p:txBody>
      </p:sp>
      <p:sp>
        <p:nvSpPr>
          <p:cNvPr id="20483" name="Rectangle 2"/>
          <p:cNvSpPr>
            <a:spLocks noGrp="1" noChangeArrowheads="1"/>
          </p:cNvSpPr>
          <p:nvPr>
            <p:ph type="title"/>
          </p:nvPr>
        </p:nvSpPr>
        <p:spPr>
          <a:xfrm>
            <a:off x="621804" y="228600"/>
            <a:ext cx="9892208" cy="742950"/>
          </a:xfrm>
        </p:spPr>
        <p:txBody>
          <a:bodyPr>
            <a:normAutofit fontScale="90000"/>
          </a:bodyPr>
          <a:lstStyle/>
          <a:p>
            <a:r>
              <a:rPr lang="en-US" altLang="en-US" sz="3600" dirty="0">
                <a:cs typeface="Courier New" panose="02070309020205020404" pitchFamily="49" charset="0"/>
              </a:rPr>
              <a:t>Using </a:t>
            </a:r>
            <a:r>
              <a:rPr lang="en-US" altLang="en-US" sz="3600" u="sng" dirty="0" err="1">
                <a:cs typeface="Courier New" panose="02070309020205020404" pitchFamily="49" charset="0"/>
              </a:rPr>
              <a:t>DataInputStream</a:t>
            </a:r>
            <a:r>
              <a:rPr lang="en-US" altLang="en-US" sz="3600" dirty="0">
                <a:cs typeface="Courier New" panose="02070309020205020404" pitchFamily="49" charset="0"/>
              </a:rPr>
              <a:t>/</a:t>
            </a:r>
            <a:r>
              <a:rPr lang="en-US" altLang="en-US" sz="3600" u="sng" dirty="0" err="1">
                <a:cs typeface="Courier New" panose="02070309020205020404" pitchFamily="49" charset="0"/>
              </a:rPr>
              <a:t>DataOutputStream</a:t>
            </a:r>
            <a:r>
              <a:rPr lang="en-US" altLang="en-US" sz="3600" dirty="0">
                <a:cs typeface="Courier New" panose="02070309020205020404" pitchFamily="49" charset="0"/>
              </a:rPr>
              <a:t> </a:t>
            </a:r>
          </a:p>
        </p:txBody>
      </p:sp>
      <p:sp>
        <p:nvSpPr>
          <p:cNvPr id="20484" name="Rectangle 3"/>
          <p:cNvSpPr>
            <a:spLocks noGrp="1" noChangeArrowheads="1"/>
          </p:cNvSpPr>
          <p:nvPr>
            <p:ph type="body" idx="1"/>
          </p:nvPr>
        </p:nvSpPr>
        <p:spPr>
          <a:xfrm>
            <a:off x="1674812" y="1143000"/>
            <a:ext cx="8839200" cy="4267200"/>
          </a:xfrm>
        </p:spPr>
        <p:txBody>
          <a:bodyPr>
            <a:normAutofit fontScale="92500" lnSpcReduction="20000"/>
          </a:bodyPr>
          <a:lstStyle/>
          <a:p>
            <a:pPr marL="0" indent="0">
              <a:buNone/>
            </a:pPr>
            <a:r>
              <a:rPr lang="en-US" altLang="en-US">
                <a:cs typeface="Courier New" panose="02070309020205020404" pitchFamily="49" charset="0"/>
              </a:rPr>
              <a:t>Data streams are used as wrappers on existing input and output streams to filter data in the original stream. They are created using the following constructors:</a:t>
            </a:r>
            <a:endParaRPr lang="en-US" altLang="en-US">
              <a:cs typeface="Times New Roman" panose="02020603050405020304" pitchFamily="18" charset="0"/>
            </a:endParaRPr>
          </a:p>
          <a:p>
            <a:pPr lvl="1">
              <a:lnSpc>
                <a:spcPct val="90000"/>
              </a:lnSpc>
              <a:buFontTx/>
              <a:buNone/>
            </a:pPr>
            <a:r>
              <a:rPr lang="en-US" altLang="en-US">
                <a:cs typeface="Courier New" panose="02070309020205020404" pitchFamily="49" charset="0"/>
              </a:rPr>
              <a:t>public DataInputStream(InputStream instream)</a:t>
            </a:r>
            <a:endParaRPr lang="en-US" altLang="en-US">
              <a:cs typeface="Times New Roman" panose="02020603050405020304" pitchFamily="18" charset="0"/>
            </a:endParaRPr>
          </a:p>
          <a:p>
            <a:pPr lvl="1">
              <a:lnSpc>
                <a:spcPct val="90000"/>
              </a:lnSpc>
              <a:buFontTx/>
              <a:buNone/>
            </a:pPr>
            <a:r>
              <a:rPr lang="en-US" altLang="en-US">
                <a:cs typeface="Courier New" panose="02070309020205020404" pitchFamily="49" charset="0"/>
              </a:rPr>
              <a:t>public DataOutputStream(OutputStream outstream)</a:t>
            </a:r>
            <a:endParaRPr lang="en-US" altLang="en-US">
              <a:cs typeface="Times New Roman" panose="02020603050405020304" pitchFamily="18" charset="0"/>
            </a:endParaRPr>
          </a:p>
          <a:p>
            <a:pPr marL="0" indent="0">
              <a:buNone/>
            </a:pPr>
            <a:r>
              <a:rPr lang="en-US" altLang="en-US">
                <a:cs typeface="Courier New" panose="02070309020205020404" pitchFamily="49" charset="0"/>
              </a:rPr>
              <a:t> </a:t>
            </a:r>
            <a:endParaRPr lang="en-US" altLang="en-US">
              <a:cs typeface="Times New Roman" panose="02020603050405020304" pitchFamily="18" charset="0"/>
            </a:endParaRPr>
          </a:p>
          <a:p>
            <a:pPr marL="0" indent="0">
              <a:buNone/>
            </a:pPr>
            <a:r>
              <a:rPr lang="en-US" altLang="en-US">
                <a:cs typeface="Courier New" panose="02070309020205020404" pitchFamily="49" charset="0"/>
              </a:rPr>
              <a:t>The statements given below create data streams. The first statement creates an input stream for file </a:t>
            </a:r>
            <a:r>
              <a:rPr lang="en-US" altLang="en-US" b="1">
                <a:cs typeface="Courier New" panose="02070309020205020404" pitchFamily="49" charset="0"/>
              </a:rPr>
              <a:t>in.dat</a:t>
            </a:r>
            <a:r>
              <a:rPr lang="en-US" altLang="en-US">
                <a:cs typeface="Courier New" panose="02070309020205020404" pitchFamily="49" charset="0"/>
              </a:rPr>
              <a:t>; the second statement creates an output stream for file </a:t>
            </a:r>
            <a:r>
              <a:rPr lang="en-US" altLang="en-US" b="1">
                <a:cs typeface="Courier New" panose="02070309020205020404" pitchFamily="49" charset="0"/>
              </a:rPr>
              <a:t>out.dat</a:t>
            </a:r>
            <a:r>
              <a:rPr lang="en-US" altLang="en-US">
                <a:cs typeface="Courier New" panose="02070309020205020404" pitchFamily="49" charset="0"/>
              </a:rPr>
              <a:t>.</a:t>
            </a:r>
            <a:endParaRPr lang="en-US" altLang="en-US">
              <a:cs typeface="Times New Roman" panose="02020603050405020304" pitchFamily="18" charset="0"/>
            </a:endParaRPr>
          </a:p>
          <a:p>
            <a:pPr lvl="1">
              <a:lnSpc>
                <a:spcPct val="90000"/>
              </a:lnSpc>
              <a:buFontTx/>
              <a:buNone/>
            </a:pPr>
            <a:r>
              <a:rPr lang="en-US" altLang="en-US">
                <a:cs typeface="Courier New" panose="02070309020205020404" pitchFamily="49" charset="0"/>
              </a:rPr>
              <a:t>DataInputStream infile =</a:t>
            </a:r>
            <a:endParaRPr lang="en-US" altLang="en-US">
              <a:cs typeface="Times New Roman" panose="02020603050405020304" pitchFamily="18" charset="0"/>
            </a:endParaRPr>
          </a:p>
          <a:p>
            <a:pPr lvl="1">
              <a:lnSpc>
                <a:spcPct val="90000"/>
              </a:lnSpc>
              <a:buFontTx/>
              <a:buNone/>
            </a:pPr>
            <a:r>
              <a:rPr lang="en-US" altLang="en-US">
                <a:cs typeface="Courier New" panose="02070309020205020404" pitchFamily="49" charset="0"/>
              </a:rPr>
              <a:t>  new DataInputStream(new FileInputStream("in.dat"));</a:t>
            </a:r>
            <a:endParaRPr lang="en-US" altLang="en-US">
              <a:cs typeface="Times New Roman" panose="02020603050405020304" pitchFamily="18" charset="0"/>
            </a:endParaRPr>
          </a:p>
          <a:p>
            <a:pPr lvl="1">
              <a:lnSpc>
                <a:spcPct val="90000"/>
              </a:lnSpc>
              <a:buFontTx/>
              <a:buNone/>
            </a:pPr>
            <a:r>
              <a:rPr lang="en-US" altLang="en-US">
                <a:cs typeface="Courier New" panose="02070309020205020404" pitchFamily="49" charset="0"/>
              </a:rPr>
              <a:t>DataOutputStream outfile =</a:t>
            </a:r>
            <a:endParaRPr lang="en-US" altLang="en-US">
              <a:cs typeface="Times New Roman" panose="02020603050405020304" pitchFamily="18" charset="0"/>
            </a:endParaRPr>
          </a:p>
          <a:p>
            <a:pPr lvl="1">
              <a:lnSpc>
                <a:spcPct val="90000"/>
              </a:lnSpc>
              <a:buFontTx/>
              <a:buNone/>
            </a:pPr>
            <a:r>
              <a:rPr lang="en-US" altLang="en-US">
                <a:cs typeface="Courier New" panose="02070309020205020404" pitchFamily="49" charset="0"/>
              </a:rPr>
              <a:t>  new DataOutputStream(new FileOutputStream("out.dat"));</a:t>
            </a:r>
          </a:p>
        </p:txBody>
      </p:sp>
      <p:sp>
        <p:nvSpPr>
          <p:cNvPr id="20485" name="Rectangle 4"/>
          <p:cNvSpPr>
            <a:spLocks noChangeArrowheads="1"/>
          </p:cNvSpPr>
          <p:nvPr/>
        </p:nvSpPr>
        <p:spPr bwMode="auto">
          <a:xfrm>
            <a:off x="3194050" y="246221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6421" name="AutoShape 5">
            <a:hlinkClick r:id="" action="ppaction://noaction" highlightClick="1"/>
          </p:cNvPr>
          <p:cNvSpPr>
            <a:spLocks noChangeArrowheads="1"/>
          </p:cNvSpPr>
          <p:nvPr/>
        </p:nvSpPr>
        <p:spPr bwMode="auto">
          <a:xfrm>
            <a:off x="5942012" y="6019800"/>
            <a:ext cx="24384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TestDataStream</a:t>
            </a:r>
            <a:endParaRPr lang="en-US">
              <a:solidFill>
                <a:schemeClr val="accent1"/>
              </a:solidFill>
            </a:endParaRPr>
          </a:p>
        </p:txBody>
      </p:sp>
      <p:sp>
        <p:nvSpPr>
          <p:cNvPr id="20487" name="AutoShape 6">
            <a:hlinkClick r:id="rId3" action="ppaction://program" highlightClick="1"/>
          </p:cNvPr>
          <p:cNvSpPr>
            <a:spLocks noChangeArrowheads="1"/>
          </p:cNvSpPr>
          <p:nvPr/>
        </p:nvSpPr>
        <p:spPr bwMode="auto">
          <a:xfrm>
            <a:off x="8609012" y="6019800"/>
            <a:ext cx="13716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20488" name="AutoShape 7">
            <a:hlinkClick r:id="rId4" highlightClick="1"/>
          </p:cNvPr>
          <p:cNvSpPr>
            <a:spLocks noChangeArrowheads="1"/>
          </p:cNvSpPr>
          <p:nvPr/>
        </p:nvSpPr>
        <p:spPr bwMode="auto">
          <a:xfrm>
            <a:off x="5332413" y="59436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641695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E38215A-C641-4288-AD3D-767342B171B7}" type="slidenum">
              <a:rPr lang="en-US" altLang="en-US" sz="1400" smtClean="0"/>
              <a:pPr>
                <a:spcBef>
                  <a:spcPct val="0"/>
                </a:spcBef>
                <a:buClrTx/>
                <a:buSzTx/>
                <a:buFontTx/>
                <a:buNone/>
              </a:pPr>
              <a:t>26</a:t>
            </a:fld>
            <a:endParaRPr lang="en-US" altLang="en-US" sz="1400"/>
          </a:p>
        </p:txBody>
      </p:sp>
      <p:sp>
        <p:nvSpPr>
          <p:cNvPr id="21507" name="Rectangle 2"/>
          <p:cNvSpPr>
            <a:spLocks noGrp="1" noChangeArrowheads="1"/>
          </p:cNvSpPr>
          <p:nvPr>
            <p:ph type="title"/>
          </p:nvPr>
        </p:nvSpPr>
        <p:spPr>
          <a:xfrm>
            <a:off x="1827212" y="3276600"/>
            <a:ext cx="8839200" cy="742950"/>
          </a:xfrm>
        </p:spPr>
        <p:txBody>
          <a:bodyPr/>
          <a:lstStyle/>
          <a:p>
            <a:r>
              <a:rPr lang="en-US" altLang="en-US" sz="3600">
                <a:cs typeface="Courier New" panose="02070309020205020404" pitchFamily="49" charset="0"/>
              </a:rPr>
              <a:t>Checking End of File</a:t>
            </a:r>
          </a:p>
        </p:txBody>
      </p:sp>
      <p:sp>
        <p:nvSpPr>
          <p:cNvPr id="21508" name="Rectangle 3"/>
          <p:cNvSpPr>
            <a:spLocks noGrp="1" noChangeArrowheads="1"/>
          </p:cNvSpPr>
          <p:nvPr>
            <p:ph type="body" idx="1"/>
          </p:nvPr>
        </p:nvSpPr>
        <p:spPr>
          <a:xfrm>
            <a:off x="1827212" y="4191000"/>
            <a:ext cx="8839200" cy="1524000"/>
          </a:xfrm>
        </p:spPr>
        <p:txBody>
          <a:bodyPr/>
          <a:lstStyle/>
          <a:p>
            <a:pPr marL="0" indent="0">
              <a:buNone/>
            </a:pPr>
            <a:r>
              <a:rPr lang="en-US" altLang="en-US">
                <a:cs typeface="Courier New" panose="02070309020205020404" pitchFamily="49" charset="0"/>
              </a:rPr>
              <a:t>TIP: If you keep reading data at the end of a stream, an </a:t>
            </a:r>
            <a:r>
              <a:rPr lang="en-US" altLang="en-US" u="sng">
                <a:cs typeface="Courier New" panose="02070309020205020404" pitchFamily="49" charset="0"/>
              </a:rPr>
              <a:t>EOFException</a:t>
            </a:r>
            <a:r>
              <a:rPr lang="en-US" altLang="en-US">
                <a:cs typeface="Courier New" panose="02070309020205020404" pitchFamily="49" charset="0"/>
              </a:rPr>
              <a:t> would occur. So how do you check the end of a file? You can use </a:t>
            </a:r>
            <a:r>
              <a:rPr lang="en-US" altLang="en-US" u="sng">
                <a:cs typeface="Courier New" panose="02070309020205020404" pitchFamily="49" charset="0"/>
              </a:rPr>
              <a:t>input.available()</a:t>
            </a:r>
            <a:r>
              <a:rPr lang="en-US" altLang="en-US">
                <a:cs typeface="Courier New" panose="02070309020205020404" pitchFamily="49" charset="0"/>
              </a:rPr>
              <a:t> to check it. </a:t>
            </a:r>
            <a:r>
              <a:rPr lang="en-US" altLang="en-US" u="sng">
                <a:cs typeface="Courier New" panose="02070309020205020404" pitchFamily="49" charset="0"/>
              </a:rPr>
              <a:t>input.available() == 0</a:t>
            </a:r>
            <a:r>
              <a:rPr lang="en-US" altLang="en-US">
                <a:cs typeface="Courier New" panose="02070309020205020404" pitchFamily="49" charset="0"/>
              </a:rPr>
              <a:t> indicates that it is the end of a file.</a:t>
            </a:r>
          </a:p>
        </p:txBody>
      </p:sp>
      <p:sp>
        <p:nvSpPr>
          <p:cNvPr id="21509" name="Rectangle 4"/>
          <p:cNvSpPr>
            <a:spLocks noChangeArrowheads="1"/>
          </p:cNvSpPr>
          <p:nvPr/>
        </p:nvSpPr>
        <p:spPr bwMode="auto">
          <a:xfrm>
            <a:off x="3194050" y="246221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0" name="Rectangle 7"/>
          <p:cNvSpPr>
            <a:spLocks noChangeArrowheads="1"/>
          </p:cNvSpPr>
          <p:nvPr/>
        </p:nvSpPr>
        <p:spPr bwMode="auto">
          <a:xfrm>
            <a:off x="1674812" y="609600"/>
            <a:ext cx="88392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3600">
                <a:solidFill>
                  <a:schemeClr val="tx2"/>
                </a:solidFill>
                <a:cs typeface="Courier New" panose="02070309020205020404" pitchFamily="49" charset="0"/>
              </a:rPr>
              <a:t>Order and Format</a:t>
            </a:r>
          </a:p>
        </p:txBody>
      </p:sp>
      <p:sp>
        <p:nvSpPr>
          <p:cNvPr id="21511" name="Rectangle 8"/>
          <p:cNvSpPr>
            <a:spLocks noChangeArrowheads="1"/>
          </p:cNvSpPr>
          <p:nvPr/>
        </p:nvSpPr>
        <p:spPr bwMode="auto">
          <a:xfrm>
            <a:off x="1674812" y="1524000"/>
            <a:ext cx="8839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400">
                <a:cs typeface="Courier New" panose="02070309020205020404" pitchFamily="49" charset="0"/>
              </a:rPr>
              <a:t>CAUTION: You have to read the data in the same order and same format in which they are stored. For example, since names are written in UTF-8 using </a:t>
            </a:r>
            <a:r>
              <a:rPr lang="en-US" altLang="en-US" sz="2400" u="sng">
                <a:cs typeface="Courier New" panose="02070309020205020404" pitchFamily="49" charset="0"/>
              </a:rPr>
              <a:t>writeUTF</a:t>
            </a:r>
            <a:r>
              <a:rPr lang="en-US" altLang="en-US" sz="2400">
                <a:cs typeface="Courier New" panose="02070309020205020404" pitchFamily="49" charset="0"/>
              </a:rPr>
              <a:t>, you must read names using </a:t>
            </a:r>
            <a:r>
              <a:rPr lang="en-US" altLang="en-US" sz="2400" u="sng">
                <a:cs typeface="Courier New" panose="02070309020205020404" pitchFamily="49" charset="0"/>
              </a:rPr>
              <a:t>readUTF</a:t>
            </a:r>
            <a:r>
              <a:rPr lang="en-US" altLang="en-US" sz="2400">
                <a:cs typeface="Courier New" panose="02070309020205020404" pitchFamily="49" charset="0"/>
              </a:rPr>
              <a:t>. </a:t>
            </a:r>
          </a:p>
        </p:txBody>
      </p:sp>
    </p:spTree>
    <p:extLst>
      <p:ext uri="{BB962C8B-B14F-4D97-AF65-F5344CB8AC3E}">
        <p14:creationId xmlns:p14="http://schemas.microsoft.com/office/powerpoint/2010/main" val="2557529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3A93483-0AE3-4C98-9E99-718CF9637EF9}" type="slidenum">
              <a:rPr lang="en-US" altLang="en-US" sz="1400" smtClean="0"/>
              <a:pPr>
                <a:spcBef>
                  <a:spcPct val="0"/>
                </a:spcBef>
                <a:buClrTx/>
                <a:buSzTx/>
                <a:buFontTx/>
                <a:buNone/>
              </a:pPr>
              <a:t>27</a:t>
            </a:fld>
            <a:endParaRPr lang="en-US" altLang="en-US" sz="1400"/>
          </a:p>
        </p:txBody>
      </p:sp>
      <p:sp>
        <p:nvSpPr>
          <p:cNvPr id="22531" name="Rectangle 2"/>
          <p:cNvSpPr>
            <a:spLocks noGrp="1" noChangeArrowheads="1"/>
          </p:cNvSpPr>
          <p:nvPr>
            <p:ph type="title"/>
          </p:nvPr>
        </p:nvSpPr>
        <p:spPr>
          <a:xfrm>
            <a:off x="621804" y="228600"/>
            <a:ext cx="8610600" cy="1447800"/>
          </a:xfrm>
        </p:spPr>
        <p:txBody>
          <a:bodyPr>
            <a:normAutofit/>
          </a:bodyPr>
          <a:lstStyle/>
          <a:p>
            <a:r>
              <a:rPr lang="en-US" altLang="en-US" dirty="0" err="1"/>
              <a:t>BufferedInputStream</a:t>
            </a:r>
            <a:r>
              <a:rPr lang="en-US" altLang="en-US" dirty="0"/>
              <a:t>/</a:t>
            </a:r>
            <a:br>
              <a:rPr lang="en-US" altLang="en-US" dirty="0"/>
            </a:br>
            <a:r>
              <a:rPr lang="en-US" altLang="en-US" dirty="0" err="1"/>
              <a:t>BufferedOutputStream</a:t>
            </a:r>
            <a:endParaRPr lang="en-US" altLang="en-US" b="1" dirty="0"/>
          </a:p>
        </p:txBody>
      </p:sp>
      <p:sp>
        <p:nvSpPr>
          <p:cNvPr id="22532" name="Rectangle 3"/>
          <p:cNvSpPr>
            <a:spLocks noGrp="1" noChangeArrowheads="1"/>
          </p:cNvSpPr>
          <p:nvPr>
            <p:ph type="body" idx="1"/>
          </p:nvPr>
        </p:nvSpPr>
        <p:spPr>
          <a:xfrm>
            <a:off x="7008812" y="1371600"/>
            <a:ext cx="3200400" cy="457200"/>
          </a:xfrm>
        </p:spPr>
        <p:txBody>
          <a:bodyPr>
            <a:normAutofit fontScale="85000" lnSpcReduction="20000"/>
          </a:bodyPr>
          <a:lstStyle/>
          <a:p>
            <a:pPr marL="0" indent="0">
              <a:buNone/>
            </a:pPr>
            <a:r>
              <a:rPr lang="en-US" altLang="en-US" sz="2000">
                <a:cs typeface="Courier New" panose="02070309020205020404" pitchFamily="49" charset="0"/>
              </a:rPr>
              <a:t>Using buffers to speed up I/O </a:t>
            </a:r>
          </a:p>
        </p:txBody>
      </p:sp>
      <p:graphicFrame>
        <p:nvGraphicFramePr>
          <p:cNvPr id="22533" name="Object 4"/>
          <p:cNvGraphicFramePr>
            <a:graphicFrameLocks noChangeAspect="1"/>
          </p:cNvGraphicFramePr>
          <p:nvPr/>
        </p:nvGraphicFramePr>
        <p:xfrm>
          <a:off x="1827212" y="1981200"/>
          <a:ext cx="8534400" cy="3265488"/>
        </p:xfrm>
        <a:graphic>
          <a:graphicData uri="http://schemas.openxmlformats.org/presentationml/2006/ole">
            <mc:AlternateContent xmlns:mc="http://schemas.openxmlformats.org/markup-compatibility/2006">
              <mc:Choice xmlns:v="urn:schemas-microsoft-com:vml" Requires="v">
                <p:oleObj spid="_x0000_s8194" name="Picture" r:id="rId3" imgW="4629912" imgH="1772412" progId="Word.Picture.8">
                  <p:embed/>
                </p:oleObj>
              </mc:Choice>
              <mc:Fallback>
                <p:oleObj name="Picture" r:id="rId3" imgW="4629912" imgH="1772412" progId="Word.Picture.8">
                  <p:embed/>
                  <p:pic>
                    <p:nvPicPr>
                      <p:cNvPr id="2253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7212" y="19812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4" name="Line 5"/>
          <p:cNvSpPr>
            <a:spLocks noChangeShapeType="1"/>
          </p:cNvSpPr>
          <p:nvPr/>
        </p:nvSpPr>
        <p:spPr bwMode="auto">
          <a:xfrm flipH="1">
            <a:off x="8151812" y="1752600"/>
            <a:ext cx="304800" cy="1295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5" name="Line 8"/>
          <p:cNvSpPr>
            <a:spLocks noChangeShapeType="1"/>
          </p:cNvSpPr>
          <p:nvPr/>
        </p:nvSpPr>
        <p:spPr bwMode="auto">
          <a:xfrm flipH="1">
            <a:off x="8685212" y="1752600"/>
            <a:ext cx="152400" cy="2057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6" name="Rectangle 10"/>
          <p:cNvSpPr>
            <a:spLocks noChangeArrowheads="1"/>
          </p:cNvSpPr>
          <p:nvPr/>
        </p:nvSpPr>
        <p:spPr bwMode="auto">
          <a:xfrm>
            <a:off x="1827212" y="5334000"/>
            <a:ext cx="7848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000" u="sng">
                <a:cs typeface="Courier New" panose="02070309020205020404" pitchFamily="49" charset="0"/>
              </a:rPr>
              <a:t>BufferedInputStream</a:t>
            </a:r>
            <a:r>
              <a:rPr lang="en-US" altLang="en-US" sz="2000">
                <a:cs typeface="Courier New" panose="02070309020205020404" pitchFamily="49" charset="0"/>
              </a:rPr>
              <a:t>/</a:t>
            </a:r>
            <a:r>
              <a:rPr lang="en-US" altLang="en-US" sz="2000" u="sng">
                <a:cs typeface="Courier New" panose="02070309020205020404" pitchFamily="49" charset="0"/>
              </a:rPr>
              <a:t>BufferedOutputStream</a:t>
            </a:r>
            <a:r>
              <a:rPr lang="en-US" altLang="en-US" sz="2000">
                <a:cs typeface="Courier New" panose="02070309020205020404" pitchFamily="49" charset="0"/>
              </a:rPr>
              <a:t> does not contain new methods. All the methods </a:t>
            </a:r>
            <a:r>
              <a:rPr lang="en-US" altLang="en-US" sz="2000" u="sng">
                <a:cs typeface="Courier New" panose="02070309020205020404" pitchFamily="49" charset="0"/>
              </a:rPr>
              <a:t>BufferedInputStream</a:t>
            </a:r>
            <a:r>
              <a:rPr lang="en-US" altLang="en-US" sz="2000">
                <a:cs typeface="Courier New" panose="02070309020205020404" pitchFamily="49" charset="0"/>
              </a:rPr>
              <a:t>/</a:t>
            </a:r>
            <a:r>
              <a:rPr lang="en-US" altLang="en-US" sz="2000" u="sng">
                <a:cs typeface="Courier New" panose="02070309020205020404" pitchFamily="49" charset="0"/>
              </a:rPr>
              <a:t>BufferedOutputStream</a:t>
            </a:r>
            <a:r>
              <a:rPr lang="en-US" altLang="en-US" sz="2000">
                <a:cs typeface="Courier New" panose="02070309020205020404" pitchFamily="49" charset="0"/>
              </a:rPr>
              <a:t> are inherited from the </a:t>
            </a:r>
            <a:r>
              <a:rPr lang="en-US" altLang="en-US" sz="2000" u="sng">
                <a:cs typeface="Courier New" panose="02070309020205020404" pitchFamily="49" charset="0"/>
              </a:rPr>
              <a:t>InputStream</a:t>
            </a:r>
            <a:r>
              <a:rPr lang="en-US" altLang="en-US" sz="2000">
                <a:cs typeface="Courier New" panose="02070309020205020404" pitchFamily="49" charset="0"/>
              </a:rPr>
              <a:t>/</a:t>
            </a:r>
            <a:r>
              <a:rPr lang="en-US" altLang="en-US" sz="2000" u="sng">
                <a:cs typeface="Courier New" panose="02070309020205020404" pitchFamily="49" charset="0"/>
              </a:rPr>
              <a:t>OutputStream</a:t>
            </a:r>
            <a:r>
              <a:rPr lang="en-US" altLang="en-US" sz="2000">
                <a:cs typeface="Courier New" panose="02070309020205020404" pitchFamily="49" charset="0"/>
              </a:rPr>
              <a:t> classes.</a:t>
            </a:r>
            <a:r>
              <a:rPr lang="en-US" altLang="en-US" sz="200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104034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F2C4B41-47DB-4A5B-AED2-A30AFEA0AC48}" type="slidenum">
              <a:rPr lang="en-US" altLang="en-US" sz="1400" smtClean="0"/>
              <a:pPr>
                <a:spcBef>
                  <a:spcPct val="0"/>
                </a:spcBef>
                <a:buClrTx/>
                <a:buSzTx/>
                <a:buFontTx/>
                <a:buNone/>
              </a:pPr>
              <a:t>28</a:t>
            </a:fld>
            <a:endParaRPr lang="en-US" altLang="en-US" sz="1400"/>
          </a:p>
        </p:txBody>
      </p:sp>
      <p:sp>
        <p:nvSpPr>
          <p:cNvPr id="23555" name="Rectangle 2"/>
          <p:cNvSpPr>
            <a:spLocks noGrp="1" noChangeArrowheads="1"/>
          </p:cNvSpPr>
          <p:nvPr>
            <p:ph type="title"/>
          </p:nvPr>
        </p:nvSpPr>
        <p:spPr>
          <a:xfrm>
            <a:off x="1751012" y="228600"/>
            <a:ext cx="5029200" cy="1447800"/>
          </a:xfrm>
        </p:spPr>
        <p:txBody>
          <a:bodyPr/>
          <a:lstStyle/>
          <a:p>
            <a:r>
              <a:rPr lang="en-US" altLang="en-US"/>
              <a:t>Concept of pipe line</a:t>
            </a:r>
            <a:endParaRPr lang="en-US" altLang="en-US" b="1"/>
          </a:p>
        </p:txBody>
      </p:sp>
      <p:graphicFrame>
        <p:nvGraphicFramePr>
          <p:cNvPr id="23556" name="Object 4"/>
          <p:cNvGraphicFramePr>
            <a:graphicFrameLocks noChangeAspect="1"/>
          </p:cNvGraphicFramePr>
          <p:nvPr/>
        </p:nvGraphicFramePr>
        <p:xfrm>
          <a:off x="1827212" y="1981200"/>
          <a:ext cx="8534400" cy="3265488"/>
        </p:xfrm>
        <a:graphic>
          <a:graphicData uri="http://schemas.openxmlformats.org/presentationml/2006/ole">
            <mc:AlternateContent xmlns:mc="http://schemas.openxmlformats.org/markup-compatibility/2006">
              <mc:Choice xmlns:v="urn:schemas-microsoft-com:vml" Requires="v">
                <p:oleObj spid="_x0000_s9218" name="Picture" r:id="rId3" imgW="4635500" imgH="1778000" progId="Word.Picture.8">
                  <p:embed/>
                </p:oleObj>
              </mc:Choice>
              <mc:Fallback>
                <p:oleObj name="Picture" r:id="rId3" imgW="4635500" imgH="1778000" progId="Word.Picture.8">
                  <p:embed/>
                  <p:pic>
                    <p:nvPicPr>
                      <p:cNvPr id="2355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7212" y="19812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42609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6EC59ED-14B2-462E-A432-F75AEA8C8638}" type="slidenum">
              <a:rPr lang="en-US" altLang="en-US" sz="1400" smtClean="0"/>
              <a:pPr>
                <a:spcBef>
                  <a:spcPct val="0"/>
                </a:spcBef>
                <a:buClrTx/>
                <a:buSzTx/>
                <a:buFontTx/>
                <a:buNone/>
              </a:pPr>
              <a:t>29</a:t>
            </a:fld>
            <a:endParaRPr lang="en-US" altLang="en-US" sz="1400"/>
          </a:p>
        </p:txBody>
      </p:sp>
      <p:sp>
        <p:nvSpPr>
          <p:cNvPr id="24579" name="Rectangle 2"/>
          <p:cNvSpPr>
            <a:spLocks noGrp="1" noChangeArrowheads="1"/>
          </p:cNvSpPr>
          <p:nvPr>
            <p:ph type="title"/>
          </p:nvPr>
        </p:nvSpPr>
        <p:spPr>
          <a:xfrm>
            <a:off x="1674812" y="228600"/>
            <a:ext cx="10108232" cy="914400"/>
          </a:xfrm>
        </p:spPr>
        <p:txBody>
          <a:bodyPr>
            <a:normAutofit fontScale="90000"/>
          </a:bodyPr>
          <a:lstStyle/>
          <a:p>
            <a:r>
              <a:rPr lang="en-US" altLang="en-US" sz="3600" dirty="0">
                <a:cs typeface="Courier New" panose="02070309020205020404" pitchFamily="49" charset="0"/>
              </a:rPr>
              <a:t>Constructing </a:t>
            </a:r>
            <a:r>
              <a:rPr lang="en-US" altLang="en-US" sz="3600" dirty="0" err="1">
                <a:cs typeface="Courier New" panose="02070309020205020404" pitchFamily="49" charset="0"/>
              </a:rPr>
              <a:t>BufferedInputStream</a:t>
            </a:r>
            <a:r>
              <a:rPr lang="en-US" altLang="en-US" sz="3600" dirty="0">
                <a:cs typeface="Courier New" panose="02070309020205020404" pitchFamily="49" charset="0"/>
              </a:rPr>
              <a:t>/</a:t>
            </a:r>
            <a:r>
              <a:rPr lang="en-US" altLang="en-US" sz="3600" dirty="0" err="1">
                <a:cs typeface="Courier New" panose="02070309020205020404" pitchFamily="49" charset="0"/>
              </a:rPr>
              <a:t>BufferedOutputStream</a:t>
            </a:r>
            <a:r>
              <a:rPr lang="en-US" altLang="en-US" sz="3600" dirty="0">
                <a:cs typeface="Courier New" panose="02070309020205020404" pitchFamily="49" charset="0"/>
              </a:rPr>
              <a:t> </a:t>
            </a:r>
          </a:p>
        </p:txBody>
      </p:sp>
      <p:sp>
        <p:nvSpPr>
          <p:cNvPr id="24580" name="Rectangle 3"/>
          <p:cNvSpPr>
            <a:spLocks noGrp="1" noChangeArrowheads="1"/>
          </p:cNvSpPr>
          <p:nvPr>
            <p:ph type="body" idx="1"/>
          </p:nvPr>
        </p:nvSpPr>
        <p:spPr>
          <a:xfrm>
            <a:off x="1674812" y="1447800"/>
            <a:ext cx="8839200" cy="3124200"/>
          </a:xfrm>
        </p:spPr>
        <p:txBody>
          <a:bodyPr>
            <a:normAutofit fontScale="92500"/>
          </a:bodyPr>
          <a:lstStyle/>
          <a:p>
            <a:pPr lvl="1">
              <a:buFontTx/>
              <a:buNone/>
            </a:pPr>
            <a:r>
              <a:rPr lang="en-US" altLang="en-US" sz="2400">
                <a:cs typeface="Courier New" panose="02070309020205020404" pitchFamily="49" charset="0"/>
              </a:rPr>
              <a:t>// Create a BufferedInputStream</a:t>
            </a:r>
            <a:endParaRPr lang="en-US" altLang="en-US" sz="2400">
              <a:cs typeface="Times New Roman" panose="02020603050405020304" pitchFamily="18" charset="0"/>
            </a:endParaRPr>
          </a:p>
          <a:p>
            <a:pPr lvl="1">
              <a:buFontTx/>
              <a:buNone/>
            </a:pPr>
            <a:r>
              <a:rPr lang="en-US" altLang="en-US" sz="2400">
                <a:cs typeface="Courier New" panose="02070309020205020404" pitchFamily="49" charset="0"/>
              </a:rPr>
              <a:t>public BufferedInputStream(InputStream in)</a:t>
            </a:r>
            <a:endParaRPr lang="en-US" altLang="en-US" sz="2400">
              <a:cs typeface="Times New Roman" panose="02020603050405020304" pitchFamily="18" charset="0"/>
            </a:endParaRPr>
          </a:p>
          <a:p>
            <a:pPr lvl="1">
              <a:buFontTx/>
              <a:buNone/>
            </a:pPr>
            <a:r>
              <a:rPr lang="en-US" altLang="en-US" sz="2400">
                <a:cs typeface="Courier New" panose="02070309020205020404" pitchFamily="49" charset="0"/>
              </a:rPr>
              <a:t>public BufferedInputStream(InputStream in, int bufferSize)</a:t>
            </a:r>
            <a:endParaRPr lang="en-US" altLang="en-US" sz="2400">
              <a:cs typeface="Times New Roman" panose="02020603050405020304" pitchFamily="18" charset="0"/>
            </a:endParaRPr>
          </a:p>
          <a:p>
            <a:pPr lvl="1">
              <a:buFontTx/>
              <a:buNone/>
            </a:pPr>
            <a:r>
              <a:rPr lang="en-US" altLang="en-US" sz="2400">
                <a:cs typeface="Courier New" panose="02070309020205020404" pitchFamily="49" charset="0"/>
              </a:rPr>
              <a:t> </a:t>
            </a:r>
            <a:endParaRPr lang="en-US" altLang="en-US" sz="2400">
              <a:cs typeface="Times New Roman" panose="02020603050405020304" pitchFamily="18" charset="0"/>
            </a:endParaRPr>
          </a:p>
          <a:p>
            <a:pPr lvl="1">
              <a:buFontTx/>
              <a:buNone/>
            </a:pPr>
            <a:r>
              <a:rPr lang="en-US" altLang="en-US" sz="2400">
                <a:cs typeface="Courier New" panose="02070309020205020404" pitchFamily="49" charset="0"/>
              </a:rPr>
              <a:t>// Create a BufferedOutputStream</a:t>
            </a:r>
            <a:endParaRPr lang="en-US" altLang="en-US" sz="2400">
              <a:cs typeface="Times New Roman" panose="02020603050405020304" pitchFamily="18" charset="0"/>
            </a:endParaRPr>
          </a:p>
          <a:p>
            <a:pPr lvl="1">
              <a:buFontTx/>
              <a:buNone/>
            </a:pPr>
            <a:r>
              <a:rPr lang="en-US" altLang="en-US" sz="2400">
                <a:cs typeface="Courier New" panose="02070309020205020404" pitchFamily="49" charset="0"/>
              </a:rPr>
              <a:t>public BufferedOutputStream(OutputStream out)</a:t>
            </a:r>
            <a:endParaRPr lang="en-US" altLang="en-US" sz="2400">
              <a:cs typeface="Times New Roman" panose="02020603050405020304" pitchFamily="18" charset="0"/>
            </a:endParaRPr>
          </a:p>
          <a:p>
            <a:pPr lvl="1">
              <a:buFontTx/>
              <a:buNone/>
            </a:pPr>
            <a:r>
              <a:rPr lang="en-US" altLang="en-US" sz="2400">
                <a:cs typeface="Courier New" panose="02070309020205020404" pitchFamily="49" charset="0"/>
              </a:rPr>
              <a:t>public BufferedOutputStream(OutputStreamr out, int bufferSize)</a:t>
            </a:r>
          </a:p>
        </p:txBody>
      </p:sp>
      <p:sp>
        <p:nvSpPr>
          <p:cNvPr id="24581" name="Rectangle 4"/>
          <p:cNvSpPr>
            <a:spLocks noChangeArrowheads="1"/>
          </p:cNvSpPr>
          <p:nvPr/>
        </p:nvSpPr>
        <p:spPr bwMode="auto">
          <a:xfrm>
            <a:off x="3194050" y="246221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458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5137" y="4724400"/>
            <a:ext cx="86741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649976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91F8169-122F-4282-9AFA-8725870317E8}" type="slidenum">
              <a:rPr lang="en-US" altLang="en-US" sz="1400" smtClean="0"/>
              <a:pPr>
                <a:spcBef>
                  <a:spcPct val="0"/>
                </a:spcBef>
                <a:buClrTx/>
                <a:buSzTx/>
                <a:buFontTx/>
                <a:buNone/>
              </a:pPr>
              <a:t>3</a:t>
            </a:fld>
            <a:endParaRPr lang="en-US" altLang="en-US" sz="1400"/>
          </a:p>
        </p:txBody>
      </p:sp>
      <p:sp>
        <p:nvSpPr>
          <p:cNvPr id="5123" name="Rectangle 2"/>
          <p:cNvSpPr>
            <a:spLocks noGrp="1" noChangeArrowheads="1"/>
          </p:cNvSpPr>
          <p:nvPr>
            <p:ph type="title"/>
          </p:nvPr>
        </p:nvSpPr>
        <p:spPr>
          <a:xfrm>
            <a:off x="2208212" y="228600"/>
            <a:ext cx="7772400" cy="476250"/>
          </a:xfrm>
        </p:spPr>
        <p:txBody>
          <a:bodyPr>
            <a:normAutofit fontScale="90000"/>
          </a:bodyPr>
          <a:lstStyle/>
          <a:p>
            <a:r>
              <a:rPr lang="en-US" altLang="en-US"/>
              <a:t>JUnit Basics </a:t>
            </a:r>
          </a:p>
        </p:txBody>
      </p:sp>
      <p:sp>
        <p:nvSpPr>
          <p:cNvPr id="5124" name="Text Box 3"/>
          <p:cNvSpPr txBox="1">
            <a:spLocks noChangeArrowheads="1"/>
          </p:cNvSpPr>
          <p:nvPr/>
        </p:nvSpPr>
        <p:spPr bwMode="auto">
          <a:xfrm>
            <a:off x="2132012" y="14478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5125" name="Text Box 4"/>
          <p:cNvSpPr txBox="1">
            <a:spLocks noChangeArrowheads="1"/>
          </p:cNvSpPr>
          <p:nvPr/>
        </p:nvSpPr>
        <p:spPr bwMode="auto">
          <a:xfrm>
            <a:off x="1827212" y="914401"/>
            <a:ext cx="8610600"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i="1"/>
              <a:t>JUnit</a:t>
            </a:r>
            <a:r>
              <a:rPr lang="en-US" altLang="en-US" sz="2400"/>
              <a:t> is the de facto framework for testing Java programs. JUnit is a third-party open source library packed in a jar file. The jar file contains a tool called </a:t>
            </a:r>
            <a:r>
              <a:rPr lang="en-US" altLang="en-US" sz="2400" i="1"/>
              <a:t>test runner</a:t>
            </a:r>
            <a:r>
              <a:rPr lang="en-US" altLang="en-US" sz="2400"/>
              <a:t>, which is used to run test programs. Suppose you have a class named A. To test this class, you write a test class named ATest. This test class, called a </a:t>
            </a:r>
            <a:r>
              <a:rPr lang="en-US" altLang="en-US" sz="2400" i="1"/>
              <a:t>test class</a:t>
            </a:r>
            <a:r>
              <a:rPr lang="en-US" altLang="en-US" sz="2400"/>
              <a:t>, contains the methods you write for testing class A. The test runner executes ATest to generate a test report, as shown in Figure 42.1. </a:t>
            </a:r>
          </a:p>
        </p:txBody>
      </p:sp>
      <p:sp>
        <p:nvSpPr>
          <p:cNvPr id="5126" name="Rectangle 6"/>
          <p:cNvSpPr>
            <a:spLocks noChangeArrowheads="1"/>
          </p:cNvSpPr>
          <p:nvPr/>
        </p:nvSpPr>
        <p:spPr bwMode="auto">
          <a:xfrm>
            <a:off x="1522413" y="27600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7" name="Rectangle 8"/>
          <p:cNvSpPr>
            <a:spLocks noChangeArrowheads="1"/>
          </p:cNvSpPr>
          <p:nvPr/>
        </p:nvSpPr>
        <p:spPr bwMode="auto">
          <a:xfrm>
            <a:off x="1522413" y="27600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8" name="Rectangle 12"/>
          <p:cNvSpPr>
            <a:spLocks noChangeArrowheads="1"/>
          </p:cNvSpPr>
          <p:nvPr/>
        </p:nvSpPr>
        <p:spPr bwMode="auto">
          <a:xfrm>
            <a:off x="1522413" y="23361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9" name="Rectangle 14"/>
          <p:cNvSpPr>
            <a:spLocks noChangeArrowheads="1"/>
          </p:cNvSpPr>
          <p:nvPr/>
        </p:nvSpPr>
        <p:spPr bwMode="auto">
          <a:xfrm>
            <a:off x="1522413" y="25457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30" name="Rectangle 16"/>
          <p:cNvSpPr>
            <a:spLocks noChangeArrowheads="1"/>
          </p:cNvSpPr>
          <p:nvPr/>
        </p:nvSpPr>
        <p:spPr bwMode="auto">
          <a:xfrm>
            <a:off x="1522413" y="26028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131" name="Object 15"/>
          <p:cNvGraphicFramePr>
            <a:graphicFrameLocks noChangeAspect="1"/>
          </p:cNvGraphicFramePr>
          <p:nvPr/>
        </p:nvGraphicFramePr>
        <p:xfrm>
          <a:off x="2132012" y="3886200"/>
          <a:ext cx="8001000" cy="2217738"/>
        </p:xfrm>
        <a:graphic>
          <a:graphicData uri="http://schemas.openxmlformats.org/presentationml/2006/ole">
            <mc:AlternateContent xmlns:mc="http://schemas.openxmlformats.org/markup-compatibility/2006">
              <mc:Choice xmlns:v="urn:schemas-microsoft-com:vml" Requires="v">
                <p:oleObj spid="_x0000_s1026" name="Picture" r:id="rId3" imgW="4292600" imgH="1193800" progId="Word.Picture.8">
                  <p:embed/>
                </p:oleObj>
              </mc:Choice>
              <mc:Fallback>
                <p:oleObj name="Picture" r:id="rId3" imgW="4292600" imgH="1193800" progId="Word.Picture.8">
                  <p:embed/>
                  <p:pic>
                    <p:nvPicPr>
                      <p:cNvPr id="5131"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2012" y="3886200"/>
                        <a:ext cx="8001000" cy="221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74662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361B1F1-5713-4AD2-8936-528D24A2FBC0}" type="slidenum">
              <a:rPr lang="en-US" altLang="en-US" sz="1400" smtClean="0"/>
              <a:pPr>
                <a:spcBef>
                  <a:spcPct val="0"/>
                </a:spcBef>
                <a:buClrTx/>
                <a:buSzTx/>
                <a:buFontTx/>
                <a:buNone/>
              </a:pPr>
              <a:t>30</a:t>
            </a:fld>
            <a:endParaRPr lang="en-US" altLang="en-US" sz="1400"/>
          </a:p>
        </p:txBody>
      </p:sp>
      <p:sp>
        <p:nvSpPr>
          <p:cNvPr id="25603" name="Rectangle 2"/>
          <p:cNvSpPr>
            <a:spLocks noGrp="1" noChangeArrowheads="1"/>
          </p:cNvSpPr>
          <p:nvPr>
            <p:ph type="title"/>
          </p:nvPr>
        </p:nvSpPr>
        <p:spPr>
          <a:xfrm>
            <a:off x="1674812" y="228600"/>
            <a:ext cx="8763000" cy="914400"/>
          </a:xfrm>
        </p:spPr>
        <p:txBody>
          <a:bodyPr/>
          <a:lstStyle/>
          <a:p>
            <a:r>
              <a:rPr lang="en-US" altLang="en-US" sz="3600">
                <a:cs typeface="Courier New" panose="02070309020205020404" pitchFamily="49" charset="0"/>
              </a:rPr>
              <a:t>Case Studies: Copy File </a:t>
            </a:r>
          </a:p>
        </p:txBody>
      </p:sp>
      <p:sp>
        <p:nvSpPr>
          <p:cNvPr id="25604" name="Rectangle 3"/>
          <p:cNvSpPr>
            <a:spLocks noGrp="1" noChangeArrowheads="1"/>
          </p:cNvSpPr>
          <p:nvPr>
            <p:ph type="body" idx="1"/>
          </p:nvPr>
        </p:nvSpPr>
        <p:spPr>
          <a:xfrm>
            <a:off x="1674812" y="1143000"/>
            <a:ext cx="8763000" cy="3733800"/>
          </a:xfrm>
        </p:spPr>
        <p:txBody>
          <a:bodyPr>
            <a:normAutofit fontScale="92500" lnSpcReduction="10000"/>
          </a:bodyPr>
          <a:lstStyle/>
          <a:p>
            <a:pPr marL="114300" lvl="1" indent="0">
              <a:buNone/>
            </a:pPr>
            <a:r>
              <a:rPr lang="en-US" altLang="en-US" sz="2400">
                <a:cs typeface="Courier New" panose="02070309020205020404" pitchFamily="49" charset="0"/>
              </a:rPr>
              <a:t>This case study develops a program that copies files. The user needs to provide a source file and a target file as command-line arguments using the following command:</a:t>
            </a:r>
          </a:p>
          <a:p>
            <a:pPr marL="114300" lvl="1" indent="0">
              <a:buNone/>
            </a:pPr>
            <a:endParaRPr lang="en-US" altLang="en-US" sz="2400">
              <a:cs typeface="Times New Roman" panose="02020603050405020304" pitchFamily="18" charset="0"/>
            </a:endParaRPr>
          </a:p>
          <a:p>
            <a:pPr marL="114300" lvl="1" indent="0">
              <a:buNone/>
            </a:pPr>
            <a:endParaRPr lang="en-US" altLang="en-US" sz="2400">
              <a:cs typeface="Times New Roman" panose="02020603050405020304" pitchFamily="18" charset="0"/>
            </a:endParaRPr>
          </a:p>
          <a:p>
            <a:pPr lvl="2">
              <a:lnSpc>
                <a:spcPct val="90000"/>
              </a:lnSpc>
              <a:buFont typeface="Monotype Sorts"/>
              <a:buNone/>
            </a:pPr>
            <a:r>
              <a:rPr lang="en-US" altLang="en-US" sz="2000" b="1">
                <a:cs typeface="Courier New" panose="02070309020205020404" pitchFamily="49" charset="0"/>
              </a:rPr>
              <a:t>java Copy source target</a:t>
            </a:r>
          </a:p>
          <a:p>
            <a:pPr lvl="2">
              <a:lnSpc>
                <a:spcPct val="90000"/>
              </a:lnSpc>
              <a:buFont typeface="Monotype Sorts"/>
              <a:buNone/>
            </a:pPr>
            <a:endParaRPr lang="en-US" altLang="en-US" sz="2000" u="sng">
              <a:cs typeface="Times New Roman" panose="02020603050405020304" pitchFamily="18" charset="0"/>
            </a:endParaRPr>
          </a:p>
          <a:p>
            <a:pPr marL="114300" lvl="1" indent="0">
              <a:buNone/>
            </a:pPr>
            <a:r>
              <a:rPr lang="en-US" altLang="en-US" sz="2400">
                <a:cs typeface="Courier New" panose="02070309020205020404" pitchFamily="49" charset="0"/>
              </a:rPr>
              <a:t> </a:t>
            </a:r>
            <a:endParaRPr lang="en-US" altLang="en-US" sz="2400">
              <a:cs typeface="Times New Roman" panose="02020603050405020304" pitchFamily="18" charset="0"/>
            </a:endParaRPr>
          </a:p>
          <a:p>
            <a:pPr marL="114300" lvl="1" indent="0">
              <a:buNone/>
            </a:pPr>
            <a:r>
              <a:rPr lang="en-US" altLang="en-US" sz="2400">
                <a:cs typeface="Courier New" panose="02070309020205020404" pitchFamily="49" charset="0"/>
              </a:rPr>
              <a:t>The program copies a source file to a target file and displays the number of bytes in the file. If the source does not exist, tell the user the file is not found. If the target file already exists, tell the user the file already exists. </a:t>
            </a:r>
          </a:p>
        </p:txBody>
      </p:sp>
      <p:sp>
        <p:nvSpPr>
          <p:cNvPr id="25605" name="Rectangle 4"/>
          <p:cNvSpPr>
            <a:spLocks noChangeArrowheads="1"/>
          </p:cNvSpPr>
          <p:nvPr/>
        </p:nvSpPr>
        <p:spPr bwMode="auto">
          <a:xfrm>
            <a:off x="3194050" y="246221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6" name="Rectangle 6"/>
          <p:cNvSpPr>
            <a:spLocks noChangeArrowheads="1"/>
          </p:cNvSpPr>
          <p:nvPr/>
        </p:nvSpPr>
        <p:spPr bwMode="auto">
          <a:xfrm>
            <a:off x="4170362" y="246221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56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1178" y="1726258"/>
            <a:ext cx="384810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3831" name="AutoShape 7">
            <a:hlinkClick r:id="" action="ppaction://noaction" highlightClick="1"/>
          </p:cNvPr>
          <p:cNvSpPr>
            <a:spLocks noChangeArrowheads="1"/>
          </p:cNvSpPr>
          <p:nvPr/>
        </p:nvSpPr>
        <p:spPr bwMode="auto">
          <a:xfrm>
            <a:off x="7008812" y="5638800"/>
            <a:ext cx="12954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Copy</a:t>
            </a:r>
            <a:endParaRPr lang="en-US">
              <a:solidFill>
                <a:schemeClr val="accent1"/>
              </a:solidFill>
            </a:endParaRPr>
          </a:p>
        </p:txBody>
      </p:sp>
      <p:sp>
        <p:nvSpPr>
          <p:cNvPr id="25609" name="AutoShape 8">
            <a:hlinkClick r:id="rId4" action="ppaction://program" highlightClick="1"/>
          </p:cNvPr>
          <p:cNvSpPr>
            <a:spLocks noChangeArrowheads="1"/>
          </p:cNvSpPr>
          <p:nvPr/>
        </p:nvSpPr>
        <p:spPr bwMode="auto">
          <a:xfrm>
            <a:off x="8532812" y="5638800"/>
            <a:ext cx="13716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25610" name="AutoShape 10">
            <a:hlinkClick r:id="rId5" highlightClick="1"/>
          </p:cNvPr>
          <p:cNvSpPr>
            <a:spLocks noChangeArrowheads="1"/>
          </p:cNvSpPr>
          <p:nvPr/>
        </p:nvSpPr>
        <p:spPr bwMode="auto">
          <a:xfrm>
            <a:off x="6399213" y="55626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802252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379C0BD-6CC4-48D8-85C7-9A6955756D62}" type="slidenum">
              <a:rPr lang="en-US" altLang="en-US" sz="1400" smtClean="0"/>
              <a:pPr>
                <a:spcBef>
                  <a:spcPct val="0"/>
                </a:spcBef>
                <a:buClrTx/>
                <a:buSzTx/>
                <a:buFontTx/>
                <a:buNone/>
              </a:pPr>
              <a:t>31</a:t>
            </a:fld>
            <a:endParaRPr lang="en-US" altLang="en-US" sz="1400"/>
          </a:p>
        </p:txBody>
      </p:sp>
      <p:sp>
        <p:nvSpPr>
          <p:cNvPr id="26627" name="Rectangle 2"/>
          <p:cNvSpPr>
            <a:spLocks noGrp="1" noChangeArrowheads="1"/>
          </p:cNvSpPr>
          <p:nvPr>
            <p:ph type="title"/>
          </p:nvPr>
        </p:nvSpPr>
        <p:spPr>
          <a:xfrm>
            <a:off x="1751012" y="228600"/>
            <a:ext cx="8686800" cy="609600"/>
          </a:xfrm>
        </p:spPr>
        <p:txBody>
          <a:bodyPr>
            <a:normAutofit fontScale="90000"/>
          </a:bodyPr>
          <a:lstStyle/>
          <a:p>
            <a:r>
              <a:rPr lang="en-US" altLang="en-US"/>
              <a:t>Object I/O</a:t>
            </a:r>
            <a:endParaRPr lang="en-US" altLang="en-US" b="1"/>
          </a:p>
        </p:txBody>
      </p:sp>
      <p:sp>
        <p:nvSpPr>
          <p:cNvPr id="26628" name="Rectangle 3"/>
          <p:cNvSpPr>
            <a:spLocks noGrp="1" noChangeArrowheads="1"/>
          </p:cNvSpPr>
          <p:nvPr>
            <p:ph type="body" idx="1"/>
          </p:nvPr>
        </p:nvSpPr>
        <p:spPr>
          <a:xfrm>
            <a:off x="3122612" y="1295400"/>
            <a:ext cx="7162800" cy="1143000"/>
          </a:xfrm>
        </p:spPr>
        <p:txBody>
          <a:bodyPr>
            <a:normAutofit fontScale="92500" lnSpcReduction="20000"/>
          </a:bodyPr>
          <a:lstStyle/>
          <a:p>
            <a:pPr marL="0" indent="0">
              <a:buNone/>
            </a:pPr>
            <a:r>
              <a:rPr lang="en-US" altLang="en-US" sz="2000" u="sng">
                <a:cs typeface="Courier New" panose="02070309020205020404" pitchFamily="49" charset="0"/>
              </a:rPr>
              <a:t>DataInputStream</a:t>
            </a:r>
            <a:r>
              <a:rPr lang="en-US" altLang="en-US" sz="2000">
                <a:cs typeface="Courier New" panose="02070309020205020404" pitchFamily="49" charset="0"/>
              </a:rPr>
              <a:t>/</a:t>
            </a:r>
            <a:r>
              <a:rPr lang="en-US" altLang="en-US" sz="2000" u="sng">
                <a:cs typeface="Courier New" panose="02070309020205020404" pitchFamily="49" charset="0"/>
              </a:rPr>
              <a:t>DataOutputStream</a:t>
            </a:r>
            <a:r>
              <a:rPr lang="en-US" altLang="en-US" sz="2000">
                <a:cs typeface="Courier New" panose="02070309020205020404" pitchFamily="49" charset="0"/>
              </a:rPr>
              <a:t> enables you to perform I/O for primitive type values and strings. </a:t>
            </a:r>
            <a:r>
              <a:rPr lang="en-US" altLang="en-US" sz="2000" u="sng">
                <a:cs typeface="Courier New" panose="02070309020205020404" pitchFamily="49" charset="0"/>
              </a:rPr>
              <a:t>ObjectInputStream</a:t>
            </a:r>
            <a:r>
              <a:rPr lang="en-US" altLang="en-US" sz="2000">
                <a:cs typeface="Courier New" panose="02070309020205020404" pitchFamily="49" charset="0"/>
              </a:rPr>
              <a:t>/</a:t>
            </a:r>
            <a:r>
              <a:rPr lang="en-US" altLang="en-US" sz="2000" u="sng">
                <a:cs typeface="Courier New" panose="02070309020205020404" pitchFamily="49" charset="0"/>
              </a:rPr>
              <a:t>ObjectOutputStream</a:t>
            </a:r>
            <a:r>
              <a:rPr lang="en-US" altLang="en-US" sz="2000">
                <a:cs typeface="Courier New" panose="02070309020205020404" pitchFamily="49" charset="0"/>
              </a:rPr>
              <a:t> enables you to perform I/O for objects in addition for primitive type values and strings. </a:t>
            </a:r>
          </a:p>
        </p:txBody>
      </p:sp>
      <p:graphicFrame>
        <p:nvGraphicFramePr>
          <p:cNvPr id="26629" name="Object 4"/>
          <p:cNvGraphicFramePr>
            <a:graphicFrameLocks noChangeAspect="1"/>
          </p:cNvGraphicFramePr>
          <p:nvPr/>
        </p:nvGraphicFramePr>
        <p:xfrm>
          <a:off x="1827212" y="2667000"/>
          <a:ext cx="8534400" cy="3265488"/>
        </p:xfrm>
        <a:graphic>
          <a:graphicData uri="http://schemas.openxmlformats.org/presentationml/2006/ole">
            <mc:AlternateContent xmlns:mc="http://schemas.openxmlformats.org/markup-compatibility/2006">
              <mc:Choice xmlns:v="urn:schemas-microsoft-com:vml" Requires="v">
                <p:oleObj spid="_x0000_s10242" name="Picture" r:id="rId3" imgW="4629912" imgH="1772412" progId="Word.Picture.8">
                  <p:embed/>
                </p:oleObj>
              </mc:Choice>
              <mc:Fallback>
                <p:oleObj name="Picture" r:id="rId3" imgW="4629912" imgH="1772412" progId="Word.Picture.8">
                  <p:embed/>
                  <p:pic>
                    <p:nvPicPr>
                      <p:cNvPr id="2662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7212" y="26670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0" name="Line 5"/>
          <p:cNvSpPr>
            <a:spLocks noChangeShapeType="1"/>
          </p:cNvSpPr>
          <p:nvPr/>
        </p:nvSpPr>
        <p:spPr bwMode="auto">
          <a:xfrm>
            <a:off x="4113212" y="1524000"/>
            <a:ext cx="1524000" cy="2438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1" name="Line 6"/>
          <p:cNvSpPr>
            <a:spLocks noChangeShapeType="1"/>
          </p:cNvSpPr>
          <p:nvPr/>
        </p:nvSpPr>
        <p:spPr bwMode="auto">
          <a:xfrm>
            <a:off x="5789612" y="1524000"/>
            <a:ext cx="838200" cy="3962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2" name="Rectangle 8"/>
          <p:cNvSpPr>
            <a:spLocks noChangeArrowheads="1"/>
          </p:cNvSpPr>
          <p:nvPr/>
        </p:nvSpPr>
        <p:spPr bwMode="auto">
          <a:xfrm>
            <a:off x="1522412" y="152400"/>
            <a:ext cx="1066800" cy="381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800"/>
              <a:t>Optional</a:t>
            </a:r>
          </a:p>
        </p:txBody>
      </p:sp>
    </p:spTree>
    <p:extLst>
      <p:ext uri="{BB962C8B-B14F-4D97-AF65-F5344CB8AC3E}">
        <p14:creationId xmlns:p14="http://schemas.microsoft.com/office/powerpoint/2010/main" val="332000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9641390-2080-4567-B5DF-52F2DC2657E2}" type="slidenum">
              <a:rPr lang="en-US" altLang="en-US" sz="1400" smtClean="0"/>
              <a:pPr>
                <a:spcBef>
                  <a:spcPct val="0"/>
                </a:spcBef>
                <a:buClrTx/>
                <a:buSzTx/>
                <a:buFontTx/>
                <a:buNone/>
              </a:pPr>
              <a:t>32</a:t>
            </a:fld>
            <a:endParaRPr lang="en-US" altLang="en-US" sz="1400"/>
          </a:p>
        </p:txBody>
      </p:sp>
      <p:sp>
        <p:nvSpPr>
          <p:cNvPr id="27651" name="Rectangle 2"/>
          <p:cNvSpPr>
            <a:spLocks noGrp="1" noChangeArrowheads="1"/>
          </p:cNvSpPr>
          <p:nvPr>
            <p:ph type="title"/>
          </p:nvPr>
        </p:nvSpPr>
        <p:spPr>
          <a:xfrm>
            <a:off x="2208212" y="228600"/>
            <a:ext cx="7772400" cy="609600"/>
          </a:xfrm>
        </p:spPr>
        <p:txBody>
          <a:bodyPr>
            <a:normAutofit fontScale="90000"/>
          </a:bodyPr>
          <a:lstStyle/>
          <a:p>
            <a:r>
              <a:rPr lang="en-US" altLang="en-US"/>
              <a:t>ObjectInputStream</a:t>
            </a:r>
          </a:p>
        </p:txBody>
      </p:sp>
      <p:sp>
        <p:nvSpPr>
          <p:cNvPr id="27652" name="Rectangle 3"/>
          <p:cNvSpPr>
            <a:spLocks noGrp="1" noChangeArrowheads="1"/>
          </p:cNvSpPr>
          <p:nvPr>
            <p:ph type="body" idx="1"/>
          </p:nvPr>
        </p:nvSpPr>
        <p:spPr>
          <a:xfrm>
            <a:off x="2132012" y="1447800"/>
            <a:ext cx="8077200" cy="914400"/>
          </a:xfrm>
        </p:spPr>
        <p:txBody>
          <a:bodyPr>
            <a:normAutofit fontScale="85000" lnSpcReduction="20000"/>
          </a:bodyPr>
          <a:lstStyle/>
          <a:p>
            <a:pPr marL="0" indent="0">
              <a:buNone/>
            </a:pPr>
            <a:r>
              <a:rPr lang="en-US" altLang="en-US" sz="2800">
                <a:cs typeface="Courier New" panose="02070309020205020404" pitchFamily="49" charset="0"/>
              </a:rPr>
              <a:t>ObjectInputStream extends InputStream and implements ObjectInput and ObjectStreamConstants.</a:t>
            </a:r>
            <a:r>
              <a:rPr lang="en-US" altLang="en-US" sz="2800">
                <a:latin typeface="Courier New" panose="02070309020205020404" pitchFamily="49" charset="0"/>
                <a:cs typeface="Courier New" panose="02070309020205020404" pitchFamily="49" charset="0"/>
              </a:rPr>
              <a:t> </a:t>
            </a:r>
          </a:p>
        </p:txBody>
      </p:sp>
      <p:sp>
        <p:nvSpPr>
          <p:cNvPr id="27653" name="Rectangle 5"/>
          <p:cNvSpPr>
            <a:spLocks noChangeArrowheads="1"/>
          </p:cNvSpPr>
          <p:nvPr/>
        </p:nvSpPr>
        <p:spPr bwMode="auto">
          <a:xfrm>
            <a:off x="3994150" y="2786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7654" name="Object 4"/>
          <p:cNvGraphicFramePr>
            <a:graphicFrameLocks noChangeAspect="1"/>
          </p:cNvGraphicFramePr>
          <p:nvPr/>
        </p:nvGraphicFramePr>
        <p:xfrm>
          <a:off x="1827212" y="2895600"/>
          <a:ext cx="8839200" cy="2705100"/>
        </p:xfrm>
        <a:graphic>
          <a:graphicData uri="http://schemas.openxmlformats.org/presentationml/2006/ole">
            <mc:AlternateContent xmlns:mc="http://schemas.openxmlformats.org/markup-compatibility/2006">
              <mc:Choice xmlns:v="urn:schemas-microsoft-com:vml" Requires="v">
                <p:oleObj spid="_x0000_s11266" r:id="rId3" imgW="4198620" imgH="1287780" progId="Word.Picture.8">
                  <p:embed/>
                </p:oleObj>
              </mc:Choice>
              <mc:Fallback>
                <p:oleObj r:id="rId3" imgW="4198620" imgH="1287780" progId="Word.Picture.8">
                  <p:embed/>
                  <p:pic>
                    <p:nvPicPr>
                      <p:cNvPr id="2765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7212" y="2895600"/>
                        <a:ext cx="88392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5" name="Line 6"/>
          <p:cNvSpPr>
            <a:spLocks noChangeShapeType="1"/>
          </p:cNvSpPr>
          <p:nvPr/>
        </p:nvSpPr>
        <p:spPr bwMode="auto">
          <a:xfrm>
            <a:off x="3275012" y="1828800"/>
            <a:ext cx="609600" cy="2819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6" name="Line 7"/>
          <p:cNvSpPr>
            <a:spLocks noChangeShapeType="1"/>
          </p:cNvSpPr>
          <p:nvPr/>
        </p:nvSpPr>
        <p:spPr bwMode="auto">
          <a:xfrm flipH="1">
            <a:off x="4341812" y="1828800"/>
            <a:ext cx="2590800" cy="1447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7" name="Line 8"/>
          <p:cNvSpPr>
            <a:spLocks noChangeShapeType="1"/>
          </p:cNvSpPr>
          <p:nvPr/>
        </p:nvSpPr>
        <p:spPr bwMode="auto">
          <a:xfrm>
            <a:off x="4951412" y="2209800"/>
            <a:ext cx="2514600" cy="2438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8" name="Line 9"/>
          <p:cNvSpPr>
            <a:spLocks noChangeShapeType="1"/>
          </p:cNvSpPr>
          <p:nvPr/>
        </p:nvSpPr>
        <p:spPr bwMode="auto">
          <a:xfrm flipH="1">
            <a:off x="7770812" y="2209800"/>
            <a:ext cx="152400" cy="914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2769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6072B0B-98D0-4A3D-AF9B-E071C222B404}" type="slidenum">
              <a:rPr lang="en-US" altLang="en-US" sz="1400" smtClean="0"/>
              <a:pPr>
                <a:spcBef>
                  <a:spcPct val="0"/>
                </a:spcBef>
                <a:buClrTx/>
                <a:buSzTx/>
                <a:buFontTx/>
                <a:buNone/>
              </a:pPr>
              <a:t>33</a:t>
            </a:fld>
            <a:endParaRPr lang="en-US" altLang="en-US" sz="1400"/>
          </a:p>
        </p:txBody>
      </p:sp>
      <p:sp>
        <p:nvSpPr>
          <p:cNvPr id="28675" name="Rectangle 2"/>
          <p:cNvSpPr>
            <a:spLocks noGrp="1" noChangeArrowheads="1"/>
          </p:cNvSpPr>
          <p:nvPr>
            <p:ph type="title"/>
          </p:nvPr>
        </p:nvSpPr>
        <p:spPr>
          <a:xfrm>
            <a:off x="2208212" y="228600"/>
            <a:ext cx="7772400" cy="609600"/>
          </a:xfrm>
        </p:spPr>
        <p:txBody>
          <a:bodyPr>
            <a:normAutofit fontScale="90000"/>
          </a:bodyPr>
          <a:lstStyle/>
          <a:p>
            <a:r>
              <a:rPr lang="en-US" altLang="en-US"/>
              <a:t>ObjectOutputStream</a:t>
            </a:r>
          </a:p>
        </p:txBody>
      </p:sp>
      <p:sp>
        <p:nvSpPr>
          <p:cNvPr id="28676" name="Rectangle 3"/>
          <p:cNvSpPr>
            <a:spLocks noGrp="1" noChangeArrowheads="1"/>
          </p:cNvSpPr>
          <p:nvPr>
            <p:ph type="body" idx="1"/>
          </p:nvPr>
        </p:nvSpPr>
        <p:spPr>
          <a:xfrm>
            <a:off x="2132012" y="1447800"/>
            <a:ext cx="8077200" cy="914400"/>
          </a:xfrm>
        </p:spPr>
        <p:txBody>
          <a:bodyPr>
            <a:normAutofit fontScale="85000" lnSpcReduction="20000"/>
          </a:bodyPr>
          <a:lstStyle/>
          <a:p>
            <a:pPr marL="0" indent="0">
              <a:buNone/>
            </a:pPr>
            <a:r>
              <a:rPr lang="en-US" altLang="en-US" sz="2800">
                <a:cs typeface="Courier New" panose="02070309020205020404" pitchFamily="49" charset="0"/>
              </a:rPr>
              <a:t>ObjectOutputStream extends OutputStream and implements ObjectOutput and ObjectStreamConstants.</a:t>
            </a:r>
            <a:endParaRPr lang="en-US" altLang="en-US" sz="2800">
              <a:latin typeface="Courier New" panose="02070309020205020404" pitchFamily="49" charset="0"/>
              <a:cs typeface="Courier New" panose="02070309020205020404" pitchFamily="49" charset="0"/>
            </a:endParaRPr>
          </a:p>
        </p:txBody>
      </p:sp>
      <p:sp>
        <p:nvSpPr>
          <p:cNvPr id="28677" name="Rectangle 4"/>
          <p:cNvSpPr>
            <a:spLocks noChangeArrowheads="1"/>
          </p:cNvSpPr>
          <p:nvPr/>
        </p:nvSpPr>
        <p:spPr bwMode="auto">
          <a:xfrm>
            <a:off x="3994150" y="2786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Rectangle 11"/>
          <p:cNvSpPr>
            <a:spLocks noChangeArrowheads="1"/>
          </p:cNvSpPr>
          <p:nvPr/>
        </p:nvSpPr>
        <p:spPr bwMode="auto">
          <a:xfrm>
            <a:off x="3746500" y="27765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8679" name="Object 10"/>
          <p:cNvGraphicFramePr>
            <a:graphicFrameLocks noChangeAspect="1"/>
          </p:cNvGraphicFramePr>
          <p:nvPr/>
        </p:nvGraphicFramePr>
        <p:xfrm>
          <a:off x="1751012" y="2971801"/>
          <a:ext cx="8763000" cy="2435225"/>
        </p:xfrm>
        <a:graphic>
          <a:graphicData uri="http://schemas.openxmlformats.org/presentationml/2006/ole">
            <mc:AlternateContent xmlns:mc="http://schemas.openxmlformats.org/markup-compatibility/2006">
              <mc:Choice xmlns:v="urn:schemas-microsoft-com:vml" Requires="v">
                <p:oleObj spid="_x0000_s12290" r:id="rId3" imgW="4696968" imgH="1306068" progId="Word.Picture.8">
                  <p:embed/>
                </p:oleObj>
              </mc:Choice>
              <mc:Fallback>
                <p:oleObj r:id="rId3" imgW="4696968" imgH="1306068" progId="Word.Picture.8">
                  <p:embed/>
                  <p:pic>
                    <p:nvPicPr>
                      <p:cNvPr id="28679"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1012" y="2971801"/>
                        <a:ext cx="8763000"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0" name="Line 6"/>
          <p:cNvSpPr>
            <a:spLocks noChangeShapeType="1"/>
          </p:cNvSpPr>
          <p:nvPr/>
        </p:nvSpPr>
        <p:spPr bwMode="auto">
          <a:xfrm>
            <a:off x="3275012" y="1828800"/>
            <a:ext cx="609600" cy="2819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1" name="Line 7"/>
          <p:cNvSpPr>
            <a:spLocks noChangeShapeType="1"/>
          </p:cNvSpPr>
          <p:nvPr/>
        </p:nvSpPr>
        <p:spPr bwMode="auto">
          <a:xfrm flipH="1">
            <a:off x="4341812" y="1828800"/>
            <a:ext cx="2590800" cy="1447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2" name="Line 9"/>
          <p:cNvSpPr>
            <a:spLocks noChangeShapeType="1"/>
          </p:cNvSpPr>
          <p:nvPr/>
        </p:nvSpPr>
        <p:spPr bwMode="auto">
          <a:xfrm flipH="1">
            <a:off x="7770812" y="2209800"/>
            <a:ext cx="152400" cy="914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3" name="Line 8"/>
          <p:cNvSpPr>
            <a:spLocks noChangeShapeType="1"/>
          </p:cNvSpPr>
          <p:nvPr/>
        </p:nvSpPr>
        <p:spPr bwMode="auto">
          <a:xfrm>
            <a:off x="4951412" y="2209800"/>
            <a:ext cx="2514600" cy="2438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05558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BE25711-9D35-4FCB-B02A-183DB2CC9599}" type="slidenum">
              <a:rPr lang="en-US" altLang="en-US" sz="1400" smtClean="0"/>
              <a:pPr>
                <a:spcBef>
                  <a:spcPct val="0"/>
                </a:spcBef>
                <a:buClrTx/>
                <a:buSzTx/>
                <a:buFontTx/>
                <a:buNone/>
              </a:pPr>
              <a:t>34</a:t>
            </a:fld>
            <a:endParaRPr lang="en-US" altLang="en-US" sz="1400"/>
          </a:p>
        </p:txBody>
      </p:sp>
      <p:sp>
        <p:nvSpPr>
          <p:cNvPr id="29699" name="Rectangle 2"/>
          <p:cNvSpPr>
            <a:spLocks noGrp="1" noChangeArrowheads="1"/>
          </p:cNvSpPr>
          <p:nvPr>
            <p:ph type="title"/>
          </p:nvPr>
        </p:nvSpPr>
        <p:spPr>
          <a:xfrm>
            <a:off x="2208212" y="228600"/>
            <a:ext cx="7772400" cy="742950"/>
          </a:xfrm>
          <a:noFill/>
        </p:spPr>
        <p:txBody>
          <a:bodyPr/>
          <a:lstStyle/>
          <a:p>
            <a:r>
              <a:rPr lang="en-US" altLang="en-US" sz="4200"/>
              <a:t>Using Object Streams</a:t>
            </a:r>
            <a:endParaRPr lang="en-US" altLang="en-US" sz="4200" b="1"/>
          </a:p>
        </p:txBody>
      </p:sp>
      <p:sp>
        <p:nvSpPr>
          <p:cNvPr id="29700" name="Rectangle 7"/>
          <p:cNvSpPr>
            <a:spLocks noChangeArrowheads="1"/>
          </p:cNvSpPr>
          <p:nvPr/>
        </p:nvSpPr>
        <p:spPr bwMode="auto">
          <a:xfrm>
            <a:off x="3846512" y="2452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1" name="Rectangle 8"/>
          <p:cNvSpPr>
            <a:spLocks noGrp="1" noChangeArrowheads="1"/>
          </p:cNvSpPr>
          <p:nvPr>
            <p:ph type="body" idx="1"/>
          </p:nvPr>
        </p:nvSpPr>
        <p:spPr>
          <a:xfrm>
            <a:off x="1827212" y="1143000"/>
            <a:ext cx="8458200" cy="3505200"/>
          </a:xfrm>
          <a:noFill/>
        </p:spPr>
        <p:txBody>
          <a:bodyPr>
            <a:normAutofit lnSpcReduction="10000"/>
          </a:bodyPr>
          <a:lstStyle/>
          <a:p>
            <a:pPr marL="0" indent="0">
              <a:buNone/>
            </a:pPr>
            <a:r>
              <a:rPr lang="en-US" altLang="en-US">
                <a:cs typeface="Courier New" panose="02070309020205020404" pitchFamily="49" charset="0"/>
              </a:rPr>
              <a:t>You may wrap an ObjectInputStream/ObjectOutputStream on any InputStream/OutputStream using the following constructors:</a:t>
            </a:r>
          </a:p>
          <a:p>
            <a:pPr marL="0" indent="0">
              <a:buNone/>
            </a:pPr>
            <a:endParaRPr lang="en-US" altLang="en-US">
              <a:cs typeface="Times New Roman" panose="02020603050405020304" pitchFamily="18" charset="0"/>
            </a:endParaRPr>
          </a:p>
          <a:p>
            <a:pPr lvl="1">
              <a:buFontTx/>
              <a:buNone/>
            </a:pPr>
            <a:r>
              <a:rPr lang="en-US" altLang="en-US">
                <a:cs typeface="Courier New" panose="02070309020205020404" pitchFamily="49" charset="0"/>
              </a:rPr>
              <a:t>// Create an ObjectInputStream</a:t>
            </a:r>
            <a:endParaRPr lang="en-US" altLang="en-US">
              <a:cs typeface="Times New Roman" panose="02020603050405020304" pitchFamily="18" charset="0"/>
            </a:endParaRPr>
          </a:p>
          <a:p>
            <a:pPr lvl="1">
              <a:buFontTx/>
              <a:buNone/>
            </a:pPr>
            <a:r>
              <a:rPr lang="en-US" altLang="en-US">
                <a:cs typeface="Courier New" panose="02070309020205020404" pitchFamily="49" charset="0"/>
              </a:rPr>
              <a:t>public ObjectInputStream(InputStream in)</a:t>
            </a:r>
            <a:endParaRPr lang="en-US" altLang="en-US">
              <a:cs typeface="Times New Roman" panose="02020603050405020304" pitchFamily="18" charset="0"/>
            </a:endParaRPr>
          </a:p>
          <a:p>
            <a:pPr lvl="1">
              <a:buFontTx/>
              <a:buNone/>
            </a:pPr>
            <a:r>
              <a:rPr lang="en-US" altLang="en-US">
                <a:cs typeface="Courier New" panose="02070309020205020404" pitchFamily="49" charset="0"/>
              </a:rPr>
              <a:t> </a:t>
            </a:r>
            <a:endParaRPr lang="en-US" altLang="en-US">
              <a:cs typeface="Times New Roman" panose="02020603050405020304" pitchFamily="18" charset="0"/>
            </a:endParaRPr>
          </a:p>
          <a:p>
            <a:pPr lvl="1">
              <a:buFontTx/>
              <a:buNone/>
            </a:pPr>
            <a:r>
              <a:rPr lang="en-US" altLang="en-US">
                <a:cs typeface="Courier New" panose="02070309020205020404" pitchFamily="49" charset="0"/>
              </a:rPr>
              <a:t>// Create an ObjectOutputStream</a:t>
            </a:r>
            <a:endParaRPr lang="en-US" altLang="en-US">
              <a:cs typeface="Times New Roman" panose="02020603050405020304" pitchFamily="18" charset="0"/>
            </a:endParaRPr>
          </a:p>
          <a:p>
            <a:pPr lvl="1">
              <a:buFontTx/>
              <a:buNone/>
            </a:pPr>
            <a:r>
              <a:rPr lang="en-US" altLang="en-US">
                <a:cs typeface="Courier New" panose="02070309020205020404" pitchFamily="49" charset="0"/>
              </a:rPr>
              <a:t>public ObjectOutputStream(OutputStream out) </a:t>
            </a:r>
          </a:p>
        </p:txBody>
      </p:sp>
      <p:sp>
        <p:nvSpPr>
          <p:cNvPr id="165899" name="AutoShape 11">
            <a:hlinkClick r:id="" action="ppaction://noaction" highlightClick="1"/>
          </p:cNvPr>
          <p:cNvSpPr>
            <a:spLocks noChangeArrowheads="1"/>
          </p:cNvSpPr>
          <p:nvPr/>
        </p:nvSpPr>
        <p:spPr bwMode="auto">
          <a:xfrm>
            <a:off x="4875212" y="46482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TestObjectOutputStream</a:t>
            </a:r>
            <a:endParaRPr lang="en-US">
              <a:solidFill>
                <a:schemeClr val="accent1"/>
              </a:solidFill>
            </a:endParaRPr>
          </a:p>
        </p:txBody>
      </p:sp>
      <p:sp>
        <p:nvSpPr>
          <p:cNvPr id="29703" name="AutoShape 12">
            <a:hlinkClick r:id="rId3" action="ppaction://program" highlightClick="1"/>
          </p:cNvPr>
          <p:cNvSpPr>
            <a:spLocks noChangeArrowheads="1"/>
          </p:cNvSpPr>
          <p:nvPr/>
        </p:nvSpPr>
        <p:spPr bwMode="auto">
          <a:xfrm>
            <a:off x="8532812" y="4724400"/>
            <a:ext cx="13716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165901" name="AutoShape 13">
            <a:hlinkClick r:id="" action="ppaction://noaction" highlightClick="1"/>
          </p:cNvPr>
          <p:cNvSpPr>
            <a:spLocks noChangeArrowheads="1"/>
          </p:cNvSpPr>
          <p:nvPr/>
        </p:nvSpPr>
        <p:spPr bwMode="auto">
          <a:xfrm>
            <a:off x="4875212" y="54864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4" action="ppaction://program"/>
              </a:rPr>
              <a:t>TestObjectInputStream</a:t>
            </a:r>
            <a:endParaRPr lang="en-US">
              <a:solidFill>
                <a:schemeClr val="accent1"/>
              </a:solidFill>
            </a:endParaRPr>
          </a:p>
        </p:txBody>
      </p:sp>
      <p:sp>
        <p:nvSpPr>
          <p:cNvPr id="29705" name="AutoShape 14">
            <a:hlinkClick r:id="rId5" action="ppaction://program" highlightClick="1"/>
          </p:cNvPr>
          <p:cNvSpPr>
            <a:spLocks noChangeArrowheads="1"/>
          </p:cNvSpPr>
          <p:nvPr/>
        </p:nvSpPr>
        <p:spPr bwMode="auto">
          <a:xfrm>
            <a:off x="8532812" y="5562600"/>
            <a:ext cx="13716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29706" name="AutoShape 15">
            <a:hlinkClick r:id="rId6" highlightClick="1"/>
          </p:cNvPr>
          <p:cNvSpPr>
            <a:spLocks noChangeArrowheads="1"/>
          </p:cNvSpPr>
          <p:nvPr/>
        </p:nvSpPr>
        <p:spPr bwMode="auto">
          <a:xfrm>
            <a:off x="4265613" y="54102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7" name="AutoShape 16">
            <a:hlinkClick r:id="rId7" highlightClick="1"/>
          </p:cNvPr>
          <p:cNvSpPr>
            <a:spLocks noChangeArrowheads="1"/>
          </p:cNvSpPr>
          <p:nvPr/>
        </p:nvSpPr>
        <p:spPr bwMode="auto">
          <a:xfrm>
            <a:off x="4265613" y="46482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111403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A7890EE-603A-4D46-A6F2-710829470F0E}" type="slidenum">
              <a:rPr lang="en-US" altLang="en-US" sz="1400" smtClean="0"/>
              <a:pPr>
                <a:spcBef>
                  <a:spcPct val="0"/>
                </a:spcBef>
                <a:buClrTx/>
                <a:buSzTx/>
                <a:buFontTx/>
                <a:buNone/>
              </a:pPr>
              <a:t>35</a:t>
            </a:fld>
            <a:endParaRPr lang="en-US" altLang="en-US" sz="1400"/>
          </a:p>
        </p:txBody>
      </p:sp>
      <p:sp>
        <p:nvSpPr>
          <p:cNvPr id="30723" name="Rectangle 2"/>
          <p:cNvSpPr>
            <a:spLocks noGrp="1" noChangeArrowheads="1"/>
          </p:cNvSpPr>
          <p:nvPr>
            <p:ph type="title"/>
          </p:nvPr>
        </p:nvSpPr>
        <p:spPr>
          <a:xfrm>
            <a:off x="2208212" y="0"/>
            <a:ext cx="7772400" cy="1428750"/>
          </a:xfrm>
        </p:spPr>
        <p:txBody>
          <a:bodyPr/>
          <a:lstStyle/>
          <a:p>
            <a:r>
              <a:rPr lang="en-US" altLang="en-US"/>
              <a:t>The </a:t>
            </a:r>
            <a:r>
              <a:rPr lang="en-US" altLang="en-US">
                <a:latin typeface="Courier New" panose="02070309020205020404" pitchFamily="49" charset="0"/>
              </a:rPr>
              <a:t>Serializable</a:t>
            </a:r>
            <a:r>
              <a:rPr lang="en-US" altLang="en-US"/>
              <a:t> Interface</a:t>
            </a:r>
          </a:p>
        </p:txBody>
      </p:sp>
      <p:sp>
        <p:nvSpPr>
          <p:cNvPr id="30724" name="Rectangle 3"/>
          <p:cNvSpPr>
            <a:spLocks noGrp="1" noChangeArrowheads="1"/>
          </p:cNvSpPr>
          <p:nvPr>
            <p:ph type="body" idx="1"/>
          </p:nvPr>
        </p:nvSpPr>
        <p:spPr>
          <a:xfrm>
            <a:off x="1751012" y="1371600"/>
            <a:ext cx="8686800" cy="4572000"/>
          </a:xfrm>
        </p:spPr>
        <p:txBody>
          <a:bodyPr>
            <a:normAutofit fontScale="92500" lnSpcReduction="10000"/>
          </a:bodyPr>
          <a:lstStyle/>
          <a:p>
            <a:pPr marL="0" indent="0">
              <a:buNone/>
            </a:pPr>
            <a:r>
              <a:rPr lang="en-US" altLang="en-US">
                <a:cs typeface="Courier New" panose="02070309020205020404" pitchFamily="49" charset="0"/>
              </a:rPr>
              <a:t>Not all objects can be written to an output stream. Objects that can be written to an object stream is said to be </a:t>
            </a:r>
            <a:r>
              <a:rPr lang="en-US" altLang="en-US" i="1">
                <a:cs typeface="Courier New" panose="02070309020205020404" pitchFamily="49" charset="0"/>
              </a:rPr>
              <a:t>serializable</a:t>
            </a:r>
            <a:r>
              <a:rPr lang="en-US" altLang="en-US">
                <a:cs typeface="Courier New" panose="02070309020205020404" pitchFamily="49" charset="0"/>
              </a:rPr>
              <a:t>. A serializable object is an instance of the java.io.Serializable interface. So the class of a serializable object must implement Serializable. </a:t>
            </a:r>
          </a:p>
          <a:p>
            <a:pPr marL="0" indent="0">
              <a:buNone/>
            </a:pPr>
            <a:endParaRPr lang="en-US" altLang="en-US">
              <a:cs typeface="Times New Roman" panose="02020603050405020304" pitchFamily="18" charset="0"/>
            </a:endParaRPr>
          </a:p>
          <a:p>
            <a:pPr marL="0" indent="0">
              <a:buNone/>
            </a:pPr>
            <a:r>
              <a:rPr lang="en-US" altLang="en-US"/>
              <a:t>The Serializable interface is a marker interface. It has no methods, so you don't need to add additional code in your class that implements Serializable.</a:t>
            </a:r>
          </a:p>
          <a:p>
            <a:pPr marL="0" indent="0">
              <a:buNone/>
            </a:pPr>
            <a:endParaRPr lang="en-US" altLang="en-US"/>
          </a:p>
          <a:p>
            <a:pPr marL="0" indent="0">
              <a:buNone/>
            </a:pPr>
            <a:r>
              <a:rPr lang="en-US" altLang="en-US"/>
              <a:t>Implementing this interface enables the Java serialization mechanism to automate the process of storing the objects and arrays. </a:t>
            </a:r>
          </a:p>
        </p:txBody>
      </p:sp>
    </p:spTree>
    <p:extLst>
      <p:ext uri="{BB962C8B-B14F-4D97-AF65-F5344CB8AC3E}">
        <p14:creationId xmlns:p14="http://schemas.microsoft.com/office/powerpoint/2010/main" val="4615042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25C273E-E52B-4E19-97DC-55D318D803DF}" type="slidenum">
              <a:rPr lang="en-US" altLang="en-US" sz="1400" smtClean="0"/>
              <a:pPr>
                <a:spcBef>
                  <a:spcPct val="0"/>
                </a:spcBef>
                <a:buClrTx/>
                <a:buSzTx/>
                <a:buFontTx/>
                <a:buNone/>
              </a:pPr>
              <a:t>36</a:t>
            </a:fld>
            <a:endParaRPr lang="en-US" altLang="en-US" sz="1400"/>
          </a:p>
        </p:txBody>
      </p:sp>
      <p:sp>
        <p:nvSpPr>
          <p:cNvPr id="31747" name="Rectangle 2"/>
          <p:cNvSpPr>
            <a:spLocks noGrp="1" noChangeArrowheads="1"/>
          </p:cNvSpPr>
          <p:nvPr>
            <p:ph type="title"/>
          </p:nvPr>
        </p:nvSpPr>
        <p:spPr>
          <a:xfrm>
            <a:off x="2208212" y="228600"/>
            <a:ext cx="7772400" cy="666750"/>
          </a:xfrm>
        </p:spPr>
        <p:txBody>
          <a:bodyPr/>
          <a:lstStyle/>
          <a:p>
            <a:r>
              <a:rPr lang="en-US" altLang="en-US"/>
              <a:t>The </a:t>
            </a:r>
            <a:r>
              <a:rPr lang="en-US" altLang="en-US">
                <a:latin typeface="Courier New" panose="02070309020205020404" pitchFamily="49" charset="0"/>
              </a:rPr>
              <a:t>transient</a:t>
            </a:r>
            <a:r>
              <a:rPr lang="en-US" altLang="en-US"/>
              <a:t> Keyword</a:t>
            </a:r>
          </a:p>
        </p:txBody>
      </p:sp>
      <p:sp>
        <p:nvSpPr>
          <p:cNvPr id="31748" name="Rectangle 3"/>
          <p:cNvSpPr>
            <a:spLocks noGrp="1" noChangeArrowheads="1"/>
          </p:cNvSpPr>
          <p:nvPr>
            <p:ph type="body" idx="1"/>
          </p:nvPr>
        </p:nvSpPr>
        <p:spPr>
          <a:xfrm>
            <a:off x="1751012" y="1371600"/>
            <a:ext cx="8686800" cy="4572000"/>
          </a:xfrm>
        </p:spPr>
        <p:txBody>
          <a:bodyPr/>
          <a:lstStyle/>
          <a:p>
            <a:pPr marL="0" indent="0">
              <a:buNone/>
            </a:pPr>
            <a:r>
              <a:rPr lang="en-US" altLang="en-US" sz="2800">
                <a:cs typeface="Courier New" panose="02070309020205020404" pitchFamily="49" charset="0"/>
              </a:rPr>
              <a:t>If an object is an instance of Serializable, but it contains non-serializable instance data fields, can the object be serialized? The answer is no. To enable the object to be serialized, you can use the transient keyword to mark these data fields to tell the JVM to ignore these fields when writing the object to an object stream. </a:t>
            </a:r>
          </a:p>
        </p:txBody>
      </p:sp>
    </p:spTree>
    <p:extLst>
      <p:ext uri="{BB962C8B-B14F-4D97-AF65-F5344CB8AC3E}">
        <p14:creationId xmlns:p14="http://schemas.microsoft.com/office/powerpoint/2010/main" val="18804431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87120A5-2761-48ED-81F9-C70230B7E3BE}" type="slidenum">
              <a:rPr lang="en-US" altLang="en-US" sz="1400" smtClean="0"/>
              <a:pPr>
                <a:spcBef>
                  <a:spcPct val="0"/>
                </a:spcBef>
                <a:buClrTx/>
                <a:buSzTx/>
                <a:buFontTx/>
                <a:buNone/>
              </a:pPr>
              <a:t>37</a:t>
            </a:fld>
            <a:endParaRPr lang="en-US" altLang="en-US" sz="1400"/>
          </a:p>
        </p:txBody>
      </p:sp>
      <p:sp>
        <p:nvSpPr>
          <p:cNvPr id="32771" name="Rectangle 2"/>
          <p:cNvSpPr>
            <a:spLocks noGrp="1" noChangeArrowheads="1"/>
          </p:cNvSpPr>
          <p:nvPr>
            <p:ph type="title"/>
          </p:nvPr>
        </p:nvSpPr>
        <p:spPr>
          <a:xfrm>
            <a:off x="1827212" y="228600"/>
            <a:ext cx="8534400" cy="666750"/>
          </a:xfrm>
        </p:spPr>
        <p:txBody>
          <a:bodyPr/>
          <a:lstStyle/>
          <a:p>
            <a:r>
              <a:rPr lang="en-US" altLang="en-US"/>
              <a:t>The </a:t>
            </a:r>
            <a:r>
              <a:rPr lang="en-US" altLang="en-US">
                <a:latin typeface="Courier New" panose="02070309020205020404" pitchFamily="49" charset="0"/>
              </a:rPr>
              <a:t>transient</a:t>
            </a:r>
            <a:r>
              <a:rPr lang="en-US" altLang="en-US"/>
              <a:t> Keyword, cont.</a:t>
            </a:r>
          </a:p>
        </p:txBody>
      </p:sp>
      <p:sp>
        <p:nvSpPr>
          <p:cNvPr id="32772" name="Rectangle 3"/>
          <p:cNvSpPr>
            <a:spLocks noGrp="1" noChangeArrowheads="1"/>
          </p:cNvSpPr>
          <p:nvPr>
            <p:ph type="body" idx="1"/>
          </p:nvPr>
        </p:nvSpPr>
        <p:spPr>
          <a:xfrm>
            <a:off x="1751012" y="1143000"/>
            <a:ext cx="8763000" cy="5257800"/>
          </a:xfrm>
        </p:spPr>
        <p:txBody>
          <a:bodyPr>
            <a:normAutofit fontScale="92500" lnSpcReduction="20000"/>
          </a:bodyPr>
          <a:lstStyle/>
          <a:p>
            <a:pPr marL="0" indent="0">
              <a:buNone/>
            </a:pPr>
            <a:r>
              <a:rPr lang="en-US" altLang="en-US">
                <a:cs typeface="Courier New" panose="02070309020205020404" pitchFamily="49" charset="0"/>
              </a:rPr>
              <a:t>Consider the following class:</a:t>
            </a:r>
            <a:endParaRPr lang="en-US" altLang="en-US">
              <a:cs typeface="Times New Roman" panose="02020603050405020304" pitchFamily="18" charset="0"/>
            </a:endParaRPr>
          </a:p>
          <a:p>
            <a:pPr marL="0" indent="0">
              <a:buNone/>
            </a:pPr>
            <a:r>
              <a:rPr lang="en-US" altLang="en-US">
                <a:cs typeface="Courier New" panose="02070309020205020404" pitchFamily="49" charset="0"/>
              </a:rPr>
              <a:t> </a:t>
            </a:r>
            <a:endParaRPr lang="en-US" altLang="en-US">
              <a:cs typeface="Times New Roman" panose="02020603050405020304" pitchFamily="18" charset="0"/>
            </a:endParaRPr>
          </a:p>
          <a:p>
            <a:pPr marL="0" indent="0">
              <a:buNone/>
            </a:pPr>
            <a:r>
              <a:rPr lang="en-US" altLang="en-US" sz="2000" b="1">
                <a:solidFill>
                  <a:schemeClr val="tx2"/>
                </a:solidFill>
                <a:latin typeface="Courier New" panose="02070309020205020404" pitchFamily="49" charset="0"/>
                <a:cs typeface="Courier New" panose="02070309020205020404" pitchFamily="49" charset="0"/>
              </a:rPr>
              <a:t>public class Foo implements java.io.Serializable {  </a:t>
            </a:r>
            <a:endParaRPr lang="en-US" altLang="en-US" sz="2000" b="1">
              <a:solidFill>
                <a:schemeClr val="tx2"/>
              </a:solidFill>
              <a:latin typeface="Courier New" panose="02070309020205020404" pitchFamily="49" charset="0"/>
              <a:cs typeface="Times New Roman" panose="02020603050405020304" pitchFamily="18" charset="0"/>
            </a:endParaRPr>
          </a:p>
          <a:p>
            <a:pPr marL="0" indent="0">
              <a:buNone/>
            </a:pPr>
            <a:r>
              <a:rPr lang="en-US" altLang="en-US" sz="2000" b="1">
                <a:solidFill>
                  <a:schemeClr val="tx2"/>
                </a:solidFill>
                <a:latin typeface="Courier New" panose="02070309020205020404" pitchFamily="49" charset="0"/>
                <a:cs typeface="Courier New" panose="02070309020205020404" pitchFamily="49" charset="0"/>
              </a:rPr>
              <a:t>  private int v1;</a:t>
            </a:r>
            <a:endParaRPr lang="en-US" altLang="en-US" sz="2000" b="1">
              <a:solidFill>
                <a:schemeClr val="tx2"/>
              </a:solidFill>
              <a:latin typeface="Courier New" panose="02070309020205020404" pitchFamily="49" charset="0"/>
              <a:cs typeface="Times New Roman" panose="02020603050405020304" pitchFamily="18" charset="0"/>
            </a:endParaRPr>
          </a:p>
          <a:p>
            <a:pPr marL="0" indent="0">
              <a:buNone/>
            </a:pPr>
            <a:r>
              <a:rPr lang="en-US" altLang="en-US" sz="2000" b="1">
                <a:solidFill>
                  <a:schemeClr val="tx2"/>
                </a:solidFill>
                <a:latin typeface="Courier New" panose="02070309020205020404" pitchFamily="49" charset="0"/>
                <a:cs typeface="Courier New" panose="02070309020205020404" pitchFamily="49" charset="0"/>
              </a:rPr>
              <a:t>  private static double v2;</a:t>
            </a:r>
            <a:endParaRPr lang="en-US" altLang="en-US" sz="2000" b="1">
              <a:solidFill>
                <a:schemeClr val="tx2"/>
              </a:solidFill>
              <a:latin typeface="Courier New" panose="02070309020205020404" pitchFamily="49" charset="0"/>
              <a:cs typeface="Times New Roman" panose="02020603050405020304" pitchFamily="18" charset="0"/>
            </a:endParaRPr>
          </a:p>
          <a:p>
            <a:pPr marL="0" indent="0">
              <a:buNone/>
            </a:pPr>
            <a:r>
              <a:rPr lang="en-US" altLang="en-US" sz="2000" b="1">
                <a:solidFill>
                  <a:schemeClr val="tx2"/>
                </a:solidFill>
                <a:latin typeface="Courier New" panose="02070309020205020404" pitchFamily="49" charset="0"/>
                <a:cs typeface="Courier New" panose="02070309020205020404" pitchFamily="49" charset="0"/>
              </a:rPr>
              <a:t>  private transient A v3 = new A();  </a:t>
            </a:r>
            <a:endParaRPr lang="en-US" altLang="en-US" sz="2000" b="1">
              <a:solidFill>
                <a:schemeClr val="tx2"/>
              </a:solidFill>
              <a:latin typeface="Courier New" panose="02070309020205020404" pitchFamily="49" charset="0"/>
              <a:cs typeface="Times New Roman" panose="02020603050405020304" pitchFamily="18" charset="0"/>
            </a:endParaRPr>
          </a:p>
          <a:p>
            <a:pPr marL="0" indent="0">
              <a:buNone/>
            </a:pPr>
            <a:r>
              <a:rPr lang="en-US" altLang="en-US" sz="2000" b="1">
                <a:solidFill>
                  <a:schemeClr val="tx2"/>
                </a:solidFill>
                <a:latin typeface="Courier New" panose="02070309020205020404" pitchFamily="49" charset="0"/>
                <a:cs typeface="Courier New" panose="02070309020205020404" pitchFamily="49" charset="0"/>
              </a:rPr>
              <a:t>}</a:t>
            </a:r>
            <a:endParaRPr lang="en-US" altLang="en-US" sz="2000" b="1">
              <a:solidFill>
                <a:schemeClr val="tx2"/>
              </a:solidFill>
              <a:latin typeface="Courier New" panose="02070309020205020404" pitchFamily="49" charset="0"/>
              <a:cs typeface="Times New Roman" panose="02020603050405020304" pitchFamily="18" charset="0"/>
            </a:endParaRPr>
          </a:p>
          <a:p>
            <a:pPr marL="0" indent="0">
              <a:buNone/>
            </a:pPr>
            <a:r>
              <a:rPr lang="en-US" altLang="en-US" sz="2000" b="1">
                <a:solidFill>
                  <a:schemeClr val="tx2"/>
                </a:solidFill>
                <a:latin typeface="Courier New" panose="02070309020205020404" pitchFamily="49" charset="0"/>
                <a:cs typeface="Courier New" panose="02070309020205020404" pitchFamily="49" charset="0"/>
              </a:rPr>
              <a:t>class A { } // A is not serializable</a:t>
            </a:r>
            <a:endParaRPr lang="en-US" altLang="en-US" sz="2000" b="1">
              <a:solidFill>
                <a:schemeClr val="tx2"/>
              </a:solidFill>
              <a:latin typeface="Courier New" panose="02070309020205020404" pitchFamily="49" charset="0"/>
              <a:cs typeface="Times New Roman" panose="02020603050405020304" pitchFamily="18" charset="0"/>
            </a:endParaRPr>
          </a:p>
          <a:p>
            <a:pPr marL="0" indent="0">
              <a:buNone/>
            </a:pPr>
            <a:r>
              <a:rPr lang="en-US" altLang="en-US">
                <a:cs typeface="Courier New" panose="02070309020205020404" pitchFamily="49" charset="0"/>
              </a:rPr>
              <a:t> </a:t>
            </a:r>
            <a:endParaRPr lang="en-US" altLang="en-US">
              <a:cs typeface="Times New Roman" panose="02020603050405020304" pitchFamily="18" charset="0"/>
            </a:endParaRPr>
          </a:p>
          <a:p>
            <a:pPr marL="0" indent="0">
              <a:buNone/>
            </a:pPr>
            <a:r>
              <a:rPr lang="en-US" altLang="en-US">
                <a:cs typeface="Courier New" panose="02070309020205020404" pitchFamily="49" charset="0"/>
              </a:rPr>
              <a:t>When an object of the Foo class is serialized, only variable v1 is serialized. Variable v2 is not serialized because it is a static variable, and variable v3 is not serialized because it is marked transient. If v3 were not marked transient, a java.io.NotSerializableException would occur.</a:t>
            </a:r>
          </a:p>
        </p:txBody>
      </p:sp>
    </p:spTree>
    <p:extLst>
      <p:ext uri="{BB962C8B-B14F-4D97-AF65-F5344CB8AC3E}">
        <p14:creationId xmlns:p14="http://schemas.microsoft.com/office/powerpoint/2010/main" val="38748946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F852360-78A8-4A7F-B95E-968F8B0C2989}" type="slidenum">
              <a:rPr lang="en-US" altLang="en-US" sz="1400" smtClean="0"/>
              <a:pPr>
                <a:spcBef>
                  <a:spcPct val="0"/>
                </a:spcBef>
                <a:buClrTx/>
                <a:buSzTx/>
                <a:buFontTx/>
                <a:buNone/>
              </a:pPr>
              <a:t>38</a:t>
            </a:fld>
            <a:endParaRPr lang="en-US" altLang="en-US" sz="1400"/>
          </a:p>
        </p:txBody>
      </p:sp>
      <p:sp>
        <p:nvSpPr>
          <p:cNvPr id="33795" name="Rectangle 2"/>
          <p:cNvSpPr>
            <a:spLocks noGrp="1" noChangeArrowheads="1"/>
          </p:cNvSpPr>
          <p:nvPr>
            <p:ph type="title"/>
          </p:nvPr>
        </p:nvSpPr>
        <p:spPr>
          <a:xfrm>
            <a:off x="1827212" y="228600"/>
            <a:ext cx="8534400" cy="666750"/>
          </a:xfrm>
        </p:spPr>
        <p:txBody>
          <a:bodyPr/>
          <a:lstStyle/>
          <a:p>
            <a:r>
              <a:rPr lang="en-US" altLang="en-US">
                <a:cs typeface="Courier New" panose="02070309020205020404" pitchFamily="49" charset="0"/>
              </a:rPr>
              <a:t>Serializing Arrays</a:t>
            </a:r>
            <a:r>
              <a:rPr lang="en-US" altLang="en-US"/>
              <a:t> </a:t>
            </a:r>
          </a:p>
        </p:txBody>
      </p:sp>
      <p:sp>
        <p:nvSpPr>
          <p:cNvPr id="33796" name="Rectangle 3"/>
          <p:cNvSpPr>
            <a:spLocks noGrp="1" noChangeArrowheads="1"/>
          </p:cNvSpPr>
          <p:nvPr>
            <p:ph type="body" idx="1"/>
          </p:nvPr>
        </p:nvSpPr>
        <p:spPr>
          <a:xfrm>
            <a:off x="1751012" y="1143000"/>
            <a:ext cx="8763000" cy="5257800"/>
          </a:xfrm>
        </p:spPr>
        <p:txBody>
          <a:bodyPr/>
          <a:lstStyle/>
          <a:p>
            <a:pPr marL="0" indent="0">
              <a:buNone/>
            </a:pPr>
            <a:r>
              <a:rPr lang="en-US" altLang="en-US" sz="2800">
                <a:cs typeface="Courier New" panose="02070309020205020404" pitchFamily="49" charset="0"/>
              </a:rPr>
              <a:t>An array is serializable if all its elements are serializable. So an entire array can be saved using writeObject into a file and later restored using readObject. Here is an example that stores an array of five int values and an array of three strings, and reads them back to display on the console.</a:t>
            </a:r>
          </a:p>
        </p:txBody>
      </p:sp>
      <p:sp>
        <p:nvSpPr>
          <p:cNvPr id="339972" name="AutoShape 4">
            <a:hlinkClick r:id="" action="ppaction://noaction" highlightClick="1"/>
          </p:cNvPr>
          <p:cNvSpPr>
            <a:spLocks noChangeArrowheads="1"/>
          </p:cNvSpPr>
          <p:nvPr/>
        </p:nvSpPr>
        <p:spPr bwMode="auto">
          <a:xfrm>
            <a:off x="4418012" y="4648200"/>
            <a:ext cx="3886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TestObjectStreamForArray</a:t>
            </a:r>
            <a:endParaRPr lang="en-US">
              <a:solidFill>
                <a:schemeClr val="accent1"/>
              </a:solidFill>
            </a:endParaRPr>
          </a:p>
        </p:txBody>
      </p:sp>
      <p:sp>
        <p:nvSpPr>
          <p:cNvPr id="33798" name="AutoShape 5">
            <a:hlinkClick r:id="rId3" action="ppaction://program" highlightClick="1"/>
          </p:cNvPr>
          <p:cNvSpPr>
            <a:spLocks noChangeArrowheads="1"/>
          </p:cNvSpPr>
          <p:nvPr/>
        </p:nvSpPr>
        <p:spPr bwMode="auto">
          <a:xfrm>
            <a:off x="8532812" y="4724400"/>
            <a:ext cx="13716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33799" name="AutoShape 6">
            <a:hlinkClick r:id="rId4" highlightClick="1"/>
          </p:cNvPr>
          <p:cNvSpPr>
            <a:spLocks noChangeArrowheads="1"/>
          </p:cNvSpPr>
          <p:nvPr/>
        </p:nvSpPr>
        <p:spPr bwMode="auto">
          <a:xfrm>
            <a:off x="3808413" y="46482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3802519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C9BBCAA-B9DF-4382-9A5E-9A53725C6026}" type="slidenum">
              <a:rPr lang="en-US" altLang="en-US" sz="1400" smtClean="0"/>
              <a:pPr>
                <a:spcBef>
                  <a:spcPct val="0"/>
                </a:spcBef>
                <a:buClrTx/>
                <a:buSzTx/>
                <a:buFontTx/>
                <a:buNone/>
              </a:pPr>
              <a:t>39</a:t>
            </a:fld>
            <a:endParaRPr lang="en-US" altLang="en-US" sz="1400"/>
          </a:p>
        </p:txBody>
      </p:sp>
      <p:sp>
        <p:nvSpPr>
          <p:cNvPr id="34819" name="Rectangle 2"/>
          <p:cNvSpPr>
            <a:spLocks noGrp="1" noChangeArrowheads="1"/>
          </p:cNvSpPr>
          <p:nvPr>
            <p:ph type="title"/>
          </p:nvPr>
        </p:nvSpPr>
        <p:spPr>
          <a:xfrm>
            <a:off x="2132012" y="228600"/>
            <a:ext cx="7772400" cy="609600"/>
          </a:xfrm>
        </p:spPr>
        <p:txBody>
          <a:bodyPr>
            <a:normAutofit fontScale="90000"/>
          </a:bodyPr>
          <a:lstStyle/>
          <a:p>
            <a:r>
              <a:rPr lang="en-US" altLang="en-US"/>
              <a:t>Random Access Files</a:t>
            </a:r>
          </a:p>
        </p:txBody>
      </p:sp>
      <p:sp>
        <p:nvSpPr>
          <p:cNvPr id="34820" name="Rectangle 3"/>
          <p:cNvSpPr>
            <a:spLocks noGrp="1" noChangeArrowheads="1"/>
          </p:cNvSpPr>
          <p:nvPr>
            <p:ph type="body" idx="1"/>
          </p:nvPr>
        </p:nvSpPr>
        <p:spPr>
          <a:xfrm>
            <a:off x="1827212" y="1219200"/>
            <a:ext cx="8458200" cy="3048000"/>
          </a:xfrm>
        </p:spPr>
        <p:txBody>
          <a:bodyPr>
            <a:normAutofit lnSpcReduction="10000"/>
          </a:bodyPr>
          <a:lstStyle/>
          <a:p>
            <a:pPr marL="0" indent="0">
              <a:buNone/>
            </a:pPr>
            <a:r>
              <a:rPr lang="en-US" altLang="en-US" sz="2800">
                <a:cs typeface="Courier New" panose="02070309020205020404" pitchFamily="49" charset="0"/>
              </a:rPr>
              <a:t>All of the streams you have used so far are known as </a:t>
            </a:r>
            <a:r>
              <a:rPr lang="en-US" altLang="en-US" sz="2800" i="1">
                <a:cs typeface="Courier New" panose="02070309020205020404" pitchFamily="49" charset="0"/>
              </a:rPr>
              <a:t>read-only</a:t>
            </a:r>
            <a:r>
              <a:rPr lang="en-US" altLang="en-US" sz="2800">
                <a:cs typeface="Courier New" panose="02070309020205020404" pitchFamily="49" charset="0"/>
              </a:rPr>
              <a:t> or </a:t>
            </a:r>
            <a:r>
              <a:rPr lang="en-US" altLang="en-US" sz="2800" i="1">
                <a:cs typeface="Courier New" panose="02070309020205020404" pitchFamily="49" charset="0"/>
              </a:rPr>
              <a:t>write-only</a:t>
            </a:r>
            <a:r>
              <a:rPr lang="en-US" altLang="en-US" sz="2800">
                <a:cs typeface="Courier New" panose="02070309020205020404" pitchFamily="49" charset="0"/>
              </a:rPr>
              <a:t> streams. The external files of these streams are </a:t>
            </a:r>
            <a:r>
              <a:rPr lang="en-US" altLang="en-US" sz="2800" i="1">
                <a:cs typeface="Courier New" panose="02070309020205020404" pitchFamily="49" charset="0"/>
              </a:rPr>
              <a:t>sequential</a:t>
            </a:r>
            <a:r>
              <a:rPr lang="en-US" altLang="en-US" sz="2800">
                <a:cs typeface="Courier New" panose="02070309020205020404" pitchFamily="49" charset="0"/>
              </a:rPr>
              <a:t> files that cannot be updated without creating a new file. It is often necessary to modify files or to insert new records into files. Java provides the RandomAccessFile class to allow a file to be read from and write to at random locations.</a:t>
            </a:r>
          </a:p>
        </p:txBody>
      </p:sp>
      <p:sp>
        <p:nvSpPr>
          <p:cNvPr id="34821" name="Rectangle 7"/>
          <p:cNvSpPr>
            <a:spLocks noChangeArrowheads="1"/>
          </p:cNvSpPr>
          <p:nvPr/>
        </p:nvSpPr>
        <p:spPr bwMode="auto">
          <a:xfrm>
            <a:off x="3760787" y="17145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2" name="Rectangle 9"/>
          <p:cNvSpPr>
            <a:spLocks noChangeArrowheads="1"/>
          </p:cNvSpPr>
          <p:nvPr/>
        </p:nvSpPr>
        <p:spPr bwMode="auto">
          <a:xfrm>
            <a:off x="3622675" y="3009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57240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B57F1D7-2876-4A22-B9E8-8D5640D2CDF7}" type="slidenum">
              <a:rPr lang="en-US" altLang="en-US" sz="1400" smtClean="0"/>
              <a:pPr>
                <a:spcBef>
                  <a:spcPct val="0"/>
                </a:spcBef>
                <a:buClrTx/>
                <a:buSzTx/>
                <a:buFontTx/>
                <a:buNone/>
              </a:pPr>
              <a:t>4</a:t>
            </a:fld>
            <a:endParaRPr lang="en-US" altLang="en-US" sz="1400"/>
          </a:p>
        </p:txBody>
      </p:sp>
      <p:sp>
        <p:nvSpPr>
          <p:cNvPr id="6147" name="Rectangle 2"/>
          <p:cNvSpPr>
            <a:spLocks noGrp="1" noChangeArrowheads="1"/>
          </p:cNvSpPr>
          <p:nvPr>
            <p:ph type="title"/>
          </p:nvPr>
        </p:nvSpPr>
        <p:spPr>
          <a:xfrm>
            <a:off x="2208212" y="285750"/>
            <a:ext cx="7772400" cy="704850"/>
          </a:xfrm>
        </p:spPr>
        <p:txBody>
          <a:bodyPr>
            <a:normAutofit fontScale="90000"/>
          </a:bodyPr>
          <a:lstStyle/>
          <a:p>
            <a:r>
              <a:rPr lang="en-US" altLang="en-US"/>
              <a:t>Obtaining and Running JUnit </a:t>
            </a:r>
          </a:p>
        </p:txBody>
      </p:sp>
      <p:sp>
        <p:nvSpPr>
          <p:cNvPr id="6148" name="Text Box 3"/>
          <p:cNvSpPr txBox="1">
            <a:spLocks noChangeArrowheads="1"/>
          </p:cNvSpPr>
          <p:nvPr/>
        </p:nvSpPr>
        <p:spPr bwMode="auto">
          <a:xfrm>
            <a:off x="2132012" y="14478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6149" name="Text Box 4"/>
          <p:cNvSpPr txBox="1">
            <a:spLocks noChangeArrowheads="1"/>
          </p:cNvSpPr>
          <p:nvPr/>
        </p:nvSpPr>
        <p:spPr bwMode="auto">
          <a:xfrm>
            <a:off x="1903412" y="4495801"/>
            <a:ext cx="8610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To test if this environment variable is set correctly, open a new command window, and type the following command:</a:t>
            </a:r>
          </a:p>
        </p:txBody>
      </p:sp>
      <p:sp>
        <p:nvSpPr>
          <p:cNvPr id="6150" name="Rectangle 5"/>
          <p:cNvSpPr>
            <a:spLocks noChangeArrowheads="1"/>
          </p:cNvSpPr>
          <p:nvPr/>
        </p:nvSpPr>
        <p:spPr bwMode="auto">
          <a:xfrm>
            <a:off x="1522413" y="27600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1" name="Rectangle 6"/>
          <p:cNvSpPr>
            <a:spLocks noChangeArrowheads="1"/>
          </p:cNvSpPr>
          <p:nvPr/>
        </p:nvSpPr>
        <p:spPr bwMode="auto">
          <a:xfrm>
            <a:off x="1522413" y="27600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2" name="Text Box 7"/>
          <p:cNvSpPr txBox="1">
            <a:spLocks noChangeArrowheads="1"/>
          </p:cNvSpPr>
          <p:nvPr/>
        </p:nvSpPr>
        <p:spPr bwMode="auto">
          <a:xfrm>
            <a:off x="1903412" y="5334000"/>
            <a:ext cx="861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java org.junit.runner.JUnitCore</a:t>
            </a:r>
            <a:r>
              <a:rPr lang="en-US" altLang="en-US" sz="2400"/>
              <a:t> </a:t>
            </a:r>
          </a:p>
        </p:txBody>
      </p:sp>
      <p:sp>
        <p:nvSpPr>
          <p:cNvPr id="6153" name="Text Box 8">
            <a:hlinkClick r:id="rId2"/>
          </p:cNvPr>
          <p:cNvSpPr txBox="1">
            <a:spLocks noChangeArrowheads="1"/>
          </p:cNvSpPr>
          <p:nvPr/>
        </p:nvSpPr>
        <p:spPr bwMode="auto">
          <a:xfrm>
            <a:off x="1827212" y="1295400"/>
            <a:ext cx="86106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You will see how JUnit works from an example. To create the example, first you need to download JUnit from </a:t>
            </a:r>
            <a:r>
              <a:rPr lang="en-US" altLang="en-US" sz="2400" u="sng">
                <a:solidFill>
                  <a:srgbClr val="00B050"/>
                </a:solidFill>
              </a:rPr>
              <a:t>http://sourceforge.net/projects/junit/files/. </a:t>
            </a:r>
            <a:r>
              <a:rPr lang="en-US" altLang="en-US" sz="2400"/>
              <a:t>At present, the latest version is junit-4.10.jar. Download this file to c:\book\lib and add it to the classpath environment variable as follows:</a:t>
            </a:r>
          </a:p>
        </p:txBody>
      </p:sp>
      <p:sp>
        <p:nvSpPr>
          <p:cNvPr id="6154" name="Text Box 9"/>
          <p:cNvSpPr txBox="1">
            <a:spLocks noChangeArrowheads="1"/>
          </p:cNvSpPr>
          <p:nvPr/>
        </p:nvSpPr>
        <p:spPr bwMode="auto">
          <a:xfrm>
            <a:off x="1827212" y="3505200"/>
            <a:ext cx="861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set classpath=.;%classpath%;c:\book\lib\junit-4.10.jar</a:t>
            </a:r>
          </a:p>
        </p:txBody>
      </p:sp>
    </p:spTree>
    <p:extLst>
      <p:ext uri="{BB962C8B-B14F-4D97-AF65-F5344CB8AC3E}">
        <p14:creationId xmlns:p14="http://schemas.microsoft.com/office/powerpoint/2010/main" val="495915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40C9314-C67C-44AF-9F02-1EF84228679B}" type="slidenum">
              <a:rPr lang="en-US" altLang="en-US" sz="1400" smtClean="0"/>
              <a:pPr>
                <a:spcBef>
                  <a:spcPct val="0"/>
                </a:spcBef>
                <a:buClrTx/>
                <a:buSzTx/>
                <a:buFontTx/>
                <a:buNone/>
              </a:pPr>
              <a:t>40</a:t>
            </a:fld>
            <a:endParaRPr lang="en-US" altLang="en-US" sz="1400"/>
          </a:p>
        </p:txBody>
      </p:sp>
      <p:sp>
        <p:nvSpPr>
          <p:cNvPr id="35843" name="Rectangle 2"/>
          <p:cNvSpPr>
            <a:spLocks noGrp="1" noChangeArrowheads="1"/>
          </p:cNvSpPr>
          <p:nvPr>
            <p:ph type="title"/>
          </p:nvPr>
        </p:nvSpPr>
        <p:spPr>
          <a:xfrm>
            <a:off x="2132012" y="228600"/>
            <a:ext cx="7772400" cy="381000"/>
          </a:xfrm>
        </p:spPr>
        <p:txBody>
          <a:bodyPr>
            <a:normAutofit fontScale="90000"/>
          </a:bodyPr>
          <a:lstStyle/>
          <a:p>
            <a:r>
              <a:rPr lang="en-US" altLang="en-US"/>
              <a:t>RandomAccessFile</a:t>
            </a:r>
          </a:p>
        </p:txBody>
      </p:sp>
      <p:sp>
        <p:nvSpPr>
          <p:cNvPr id="35844" name="Rectangle 4"/>
          <p:cNvSpPr>
            <a:spLocks noChangeArrowheads="1"/>
          </p:cNvSpPr>
          <p:nvPr/>
        </p:nvSpPr>
        <p:spPr bwMode="auto">
          <a:xfrm>
            <a:off x="3760787" y="17145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584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187" y="908050"/>
            <a:ext cx="8680450" cy="504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2423133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C98863F-16F1-4AC6-96F6-7F8777F9BAEC}" type="slidenum">
              <a:rPr lang="en-US" altLang="en-US" sz="1400" smtClean="0"/>
              <a:pPr>
                <a:spcBef>
                  <a:spcPct val="0"/>
                </a:spcBef>
                <a:buClrTx/>
                <a:buSzTx/>
                <a:buFontTx/>
                <a:buNone/>
              </a:pPr>
              <a:t>41</a:t>
            </a:fld>
            <a:endParaRPr lang="en-US" altLang="en-US" sz="1400"/>
          </a:p>
        </p:txBody>
      </p:sp>
      <p:sp>
        <p:nvSpPr>
          <p:cNvPr id="36867" name="Rectangle 2"/>
          <p:cNvSpPr>
            <a:spLocks noGrp="1" noChangeArrowheads="1"/>
          </p:cNvSpPr>
          <p:nvPr>
            <p:ph type="title"/>
          </p:nvPr>
        </p:nvSpPr>
        <p:spPr>
          <a:xfrm>
            <a:off x="2208212" y="381000"/>
            <a:ext cx="7772400" cy="609600"/>
          </a:xfrm>
        </p:spPr>
        <p:txBody>
          <a:bodyPr>
            <a:normAutofit fontScale="90000"/>
          </a:bodyPr>
          <a:lstStyle/>
          <a:p>
            <a:r>
              <a:rPr lang="en-US" altLang="en-US"/>
              <a:t>File Pointer</a:t>
            </a:r>
          </a:p>
        </p:txBody>
      </p:sp>
      <p:sp>
        <p:nvSpPr>
          <p:cNvPr id="36868" name="Rectangle 3"/>
          <p:cNvSpPr>
            <a:spLocks noGrp="1" noChangeArrowheads="1"/>
          </p:cNvSpPr>
          <p:nvPr>
            <p:ph type="body" idx="1"/>
          </p:nvPr>
        </p:nvSpPr>
        <p:spPr>
          <a:xfrm>
            <a:off x="1751012" y="1066800"/>
            <a:ext cx="8763000" cy="2819400"/>
          </a:xfrm>
        </p:spPr>
        <p:txBody>
          <a:bodyPr>
            <a:normAutofit fontScale="92500"/>
          </a:bodyPr>
          <a:lstStyle/>
          <a:p>
            <a:pPr marL="0" indent="0">
              <a:buNone/>
            </a:pPr>
            <a:r>
              <a:rPr lang="en-US" altLang="en-US">
                <a:cs typeface="Courier New" panose="02070309020205020404" pitchFamily="49" charset="0"/>
              </a:rPr>
              <a:t>A random access file consists of a sequence of bytes. There is a special marker called </a:t>
            </a:r>
            <a:r>
              <a:rPr lang="en-US" altLang="en-US" i="1">
                <a:cs typeface="Courier New" panose="02070309020205020404" pitchFamily="49" charset="0"/>
              </a:rPr>
              <a:t>file pointer</a:t>
            </a:r>
            <a:r>
              <a:rPr lang="en-US" altLang="en-US">
                <a:cs typeface="Courier New" panose="02070309020205020404" pitchFamily="49" charset="0"/>
              </a:rPr>
              <a:t> that is positioned at one of these bytes. A read or write operation takes place at the location of the file pointer. When a file is opened, the file pointer sets at the beginning of the file. When you read or write data to the file, the file pointer moves forward to the next data. For example, if you read an int value using readInt(), the JVM reads four bytes from the file pointer and now the file pointer is four bytes ahead of the previous location.</a:t>
            </a:r>
          </a:p>
        </p:txBody>
      </p:sp>
      <p:sp>
        <p:nvSpPr>
          <p:cNvPr id="36869" name="Rectangle 6"/>
          <p:cNvSpPr>
            <a:spLocks noChangeArrowheads="1"/>
          </p:cNvSpPr>
          <p:nvPr/>
        </p:nvSpPr>
        <p:spPr bwMode="auto">
          <a:xfrm>
            <a:off x="3417887" y="26860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687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2012" y="4191001"/>
            <a:ext cx="8229600"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590301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D4D50BD-446E-4081-B3F1-4EBE954662E3}" type="slidenum">
              <a:rPr lang="en-US" altLang="en-US" sz="1400" smtClean="0"/>
              <a:pPr>
                <a:spcBef>
                  <a:spcPct val="0"/>
                </a:spcBef>
                <a:buClrTx/>
                <a:buSzTx/>
                <a:buFontTx/>
                <a:buNone/>
              </a:pPr>
              <a:t>42</a:t>
            </a:fld>
            <a:endParaRPr lang="en-US" altLang="en-US" sz="1400"/>
          </a:p>
        </p:txBody>
      </p:sp>
      <p:sp>
        <p:nvSpPr>
          <p:cNvPr id="37891" name="Rectangle 2"/>
          <p:cNvSpPr>
            <a:spLocks noGrp="1" noChangeArrowheads="1"/>
          </p:cNvSpPr>
          <p:nvPr>
            <p:ph type="title"/>
          </p:nvPr>
        </p:nvSpPr>
        <p:spPr>
          <a:xfrm>
            <a:off x="2208212" y="0"/>
            <a:ext cx="7772400" cy="1428750"/>
          </a:xfrm>
        </p:spPr>
        <p:txBody>
          <a:bodyPr/>
          <a:lstStyle/>
          <a:p>
            <a:r>
              <a:rPr lang="en-US" altLang="en-US" sz="4200">
                <a:latin typeface="Courier New" panose="02070309020205020404" pitchFamily="49" charset="0"/>
              </a:rPr>
              <a:t>RandomAccessFile</a:t>
            </a:r>
            <a:r>
              <a:rPr lang="en-US" altLang="en-US"/>
              <a:t> Methods</a:t>
            </a:r>
          </a:p>
        </p:txBody>
      </p:sp>
      <p:sp>
        <p:nvSpPr>
          <p:cNvPr id="37892" name="Rectangle 3"/>
          <p:cNvSpPr>
            <a:spLocks noGrp="1" noChangeArrowheads="1"/>
          </p:cNvSpPr>
          <p:nvPr>
            <p:ph type="body" idx="1"/>
          </p:nvPr>
        </p:nvSpPr>
        <p:spPr>
          <a:xfrm>
            <a:off x="1903412" y="1295400"/>
            <a:ext cx="8458200" cy="2667000"/>
          </a:xfrm>
        </p:spPr>
        <p:txBody>
          <a:bodyPr>
            <a:normAutofit lnSpcReduction="10000"/>
          </a:bodyPr>
          <a:lstStyle/>
          <a:p>
            <a:pPr marL="0" indent="0">
              <a:buNone/>
            </a:pPr>
            <a:r>
              <a:rPr lang="en-US" altLang="en-US" sz="2800"/>
              <a:t>Many methods in </a:t>
            </a:r>
            <a:r>
              <a:rPr lang="en-US" altLang="en-US" sz="2600">
                <a:latin typeface="Courier New" panose="02070309020205020404" pitchFamily="49" charset="0"/>
              </a:rPr>
              <a:t>RandomAccessFile</a:t>
            </a:r>
            <a:r>
              <a:rPr lang="en-US" altLang="en-US" sz="2800"/>
              <a:t> are the same as those in </a:t>
            </a:r>
            <a:r>
              <a:rPr lang="en-US" altLang="en-US" sz="2600">
                <a:latin typeface="Courier New" panose="02070309020205020404" pitchFamily="49" charset="0"/>
              </a:rPr>
              <a:t>DataInputStream</a:t>
            </a:r>
            <a:r>
              <a:rPr lang="en-US" altLang="en-US" sz="2800"/>
              <a:t> and </a:t>
            </a:r>
            <a:r>
              <a:rPr lang="en-US" altLang="en-US" sz="2600">
                <a:latin typeface="Courier New" panose="02070309020205020404" pitchFamily="49" charset="0"/>
              </a:rPr>
              <a:t>DataOutputStream</a:t>
            </a:r>
            <a:r>
              <a:rPr lang="en-US" altLang="en-US" sz="2800"/>
              <a:t>. For example, </a:t>
            </a:r>
            <a:r>
              <a:rPr lang="en-US" altLang="en-US" sz="2600">
                <a:latin typeface="Courier New" panose="02070309020205020404" pitchFamily="49" charset="0"/>
              </a:rPr>
              <a:t>readInt()</a:t>
            </a:r>
            <a:r>
              <a:rPr lang="en-US" altLang="en-US" sz="2800"/>
              <a:t>, </a:t>
            </a:r>
            <a:r>
              <a:rPr lang="en-US" altLang="en-US" sz="2600">
                <a:latin typeface="Courier New" panose="02070309020205020404" pitchFamily="49" charset="0"/>
              </a:rPr>
              <a:t>readLong()</a:t>
            </a:r>
            <a:r>
              <a:rPr lang="en-US" altLang="en-US" sz="2800"/>
              <a:t>, </a:t>
            </a:r>
            <a:r>
              <a:rPr lang="en-US" altLang="en-US" sz="2600">
                <a:latin typeface="Courier New" panose="02070309020205020404" pitchFamily="49" charset="0"/>
              </a:rPr>
              <a:t>writeDouble()</a:t>
            </a:r>
            <a:r>
              <a:rPr lang="en-US" altLang="en-US" sz="2800"/>
              <a:t>, </a:t>
            </a:r>
            <a:r>
              <a:rPr lang="en-US" altLang="en-US" sz="2600">
                <a:latin typeface="Courier New" panose="02070309020205020404" pitchFamily="49" charset="0"/>
              </a:rPr>
              <a:t>readLine()</a:t>
            </a:r>
            <a:r>
              <a:rPr lang="en-US" altLang="en-US" sz="2800"/>
              <a:t>, </a:t>
            </a:r>
            <a:r>
              <a:rPr lang="en-US" altLang="en-US" sz="2600">
                <a:latin typeface="Courier New" panose="02070309020205020404" pitchFamily="49" charset="0"/>
              </a:rPr>
              <a:t>writeInt()</a:t>
            </a:r>
            <a:r>
              <a:rPr lang="en-US" altLang="en-US" sz="2800"/>
              <a:t>,  and </a:t>
            </a:r>
            <a:r>
              <a:rPr lang="en-US" altLang="en-US" sz="2600">
                <a:latin typeface="Courier New" panose="02070309020205020404" pitchFamily="49" charset="0"/>
              </a:rPr>
              <a:t>writeLong()</a:t>
            </a:r>
            <a:r>
              <a:rPr lang="en-US" altLang="en-US" sz="2800"/>
              <a:t> can be used in data input stream or data output stream as well as in </a:t>
            </a:r>
            <a:r>
              <a:rPr lang="en-US" altLang="en-US" sz="2600">
                <a:latin typeface="Courier New" panose="02070309020205020404" pitchFamily="49" charset="0"/>
              </a:rPr>
              <a:t>RandomAccessFile</a:t>
            </a:r>
            <a:r>
              <a:rPr lang="en-US" altLang="en-US" sz="2800"/>
              <a:t> streams.</a:t>
            </a:r>
          </a:p>
        </p:txBody>
      </p:sp>
    </p:spTree>
    <p:extLst>
      <p:ext uri="{BB962C8B-B14F-4D97-AF65-F5344CB8AC3E}">
        <p14:creationId xmlns:p14="http://schemas.microsoft.com/office/powerpoint/2010/main" val="40454573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2B02885-1520-4B95-AB99-B2BDCF789A86}" type="slidenum">
              <a:rPr lang="en-US" altLang="en-US" sz="1400" smtClean="0"/>
              <a:pPr>
                <a:spcBef>
                  <a:spcPct val="0"/>
                </a:spcBef>
                <a:buClrTx/>
                <a:buSzTx/>
                <a:buFontTx/>
                <a:buNone/>
              </a:pPr>
              <a:t>43</a:t>
            </a:fld>
            <a:endParaRPr lang="en-US" altLang="en-US" sz="1400"/>
          </a:p>
        </p:txBody>
      </p:sp>
      <p:sp>
        <p:nvSpPr>
          <p:cNvPr id="38915" name="Rectangle 2"/>
          <p:cNvSpPr>
            <a:spLocks noGrp="1" noChangeArrowheads="1"/>
          </p:cNvSpPr>
          <p:nvPr>
            <p:ph type="title"/>
          </p:nvPr>
        </p:nvSpPr>
        <p:spPr>
          <a:xfrm>
            <a:off x="2208212" y="0"/>
            <a:ext cx="7772400" cy="1428750"/>
          </a:xfrm>
        </p:spPr>
        <p:txBody>
          <a:bodyPr/>
          <a:lstStyle/>
          <a:p>
            <a:r>
              <a:rPr lang="en-US" altLang="en-US" sz="3400">
                <a:latin typeface="Courier New" panose="02070309020205020404" pitchFamily="49" charset="0"/>
              </a:rPr>
              <a:t>RandomAccessFile</a:t>
            </a:r>
            <a:r>
              <a:rPr lang="en-US" altLang="en-US" sz="3600"/>
              <a:t> Methods, cont.</a:t>
            </a:r>
            <a:endParaRPr lang="en-US" altLang="en-US"/>
          </a:p>
        </p:txBody>
      </p:sp>
      <p:sp>
        <p:nvSpPr>
          <p:cNvPr id="38916" name="Rectangle 3"/>
          <p:cNvSpPr>
            <a:spLocks noGrp="1" noChangeArrowheads="1"/>
          </p:cNvSpPr>
          <p:nvPr>
            <p:ph type="body" idx="1"/>
          </p:nvPr>
        </p:nvSpPr>
        <p:spPr>
          <a:xfrm>
            <a:off x="1903412" y="1371600"/>
            <a:ext cx="8153400" cy="3962400"/>
          </a:xfrm>
        </p:spPr>
        <p:txBody>
          <a:bodyPr>
            <a:normAutofit lnSpcReduction="10000"/>
          </a:bodyPr>
          <a:lstStyle/>
          <a:p>
            <a:pPr marL="0" indent="0">
              <a:buNone/>
              <a:defRPr/>
            </a:pPr>
            <a:r>
              <a:rPr lang="en-US" altLang="en-US">
                <a:latin typeface="Courier New" pitchFamily="49" charset="0"/>
              </a:rPr>
              <a:t>  void seek(long pos) throws IOException;</a:t>
            </a:r>
          </a:p>
          <a:p>
            <a:pPr>
              <a:buFont typeface="Monotype Sorts"/>
              <a:buNone/>
              <a:defRPr/>
            </a:pPr>
            <a:r>
              <a:rPr lang="en-US" altLang="en-US">
                <a:latin typeface="Book Antiqua" pitchFamily="18" charset="0"/>
              </a:rPr>
              <a:t>	</a:t>
            </a:r>
            <a:r>
              <a:rPr lang="en-US" altLang="en-US" sz="2600"/>
              <a:t>Sets the offset from the beginning of the </a:t>
            </a:r>
            <a:r>
              <a:rPr lang="en-US" altLang="en-US">
                <a:latin typeface="Courier New" pitchFamily="49" charset="0"/>
              </a:rPr>
              <a:t>RandomAccessFile</a:t>
            </a:r>
            <a:r>
              <a:rPr lang="en-US" altLang="en-US" sz="2600"/>
              <a:t> stream to where the next read</a:t>
            </a:r>
            <a:br>
              <a:rPr lang="en-US" altLang="en-US" sz="2600"/>
            </a:br>
            <a:r>
              <a:rPr lang="en-US" altLang="en-US" sz="2600"/>
              <a:t>or write occurs.</a:t>
            </a:r>
            <a:endParaRPr lang="en-US" altLang="en-US">
              <a:latin typeface="Book Antiqua" pitchFamily="18" charset="0"/>
            </a:endParaRPr>
          </a:p>
          <a:p>
            <a:pPr marL="0" indent="0">
              <a:spcBef>
                <a:spcPct val="100000"/>
              </a:spcBef>
              <a:buNone/>
              <a:defRPr/>
            </a:pPr>
            <a:r>
              <a:rPr lang="en-US" altLang="en-US">
                <a:latin typeface="Courier New" pitchFamily="49" charset="0"/>
              </a:rPr>
              <a:t>  long getFilePointer() IOException;</a:t>
            </a:r>
          </a:p>
          <a:p>
            <a:pPr>
              <a:buFont typeface="Monotype Sorts"/>
              <a:buNone/>
              <a:defRPr/>
            </a:pPr>
            <a:r>
              <a:rPr lang="en-US" altLang="en-US">
                <a:latin typeface="Book Antiqua" pitchFamily="18" charset="0"/>
              </a:rPr>
              <a:t>	</a:t>
            </a:r>
            <a:r>
              <a:rPr lang="en-US" altLang="en-US" sz="2600"/>
              <a:t>Returns the current offset, in bytes, from the</a:t>
            </a:r>
            <a:br>
              <a:rPr lang="en-US" altLang="en-US" sz="2600"/>
            </a:br>
            <a:r>
              <a:rPr lang="en-US" altLang="en-US" sz="2600"/>
              <a:t>beginning of the file to where the next read</a:t>
            </a:r>
            <a:br>
              <a:rPr lang="en-US" altLang="en-US" sz="2600"/>
            </a:br>
            <a:r>
              <a:rPr lang="en-US" altLang="en-US" sz="2600"/>
              <a:t>or write occurs.</a:t>
            </a:r>
            <a:endParaRPr lang="en-US" altLang="en-US" dirty="0">
              <a:latin typeface="Book Antiqua" pitchFamily="18" charset="0"/>
            </a:endParaRPr>
          </a:p>
        </p:txBody>
      </p:sp>
    </p:spTree>
    <p:extLst>
      <p:ext uri="{BB962C8B-B14F-4D97-AF65-F5344CB8AC3E}">
        <p14:creationId xmlns:p14="http://schemas.microsoft.com/office/powerpoint/2010/main" val="41983867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CC9F9D5-3769-4810-BC80-09A86E04FCC7}" type="slidenum">
              <a:rPr lang="en-US" altLang="en-US" sz="1400" smtClean="0"/>
              <a:pPr>
                <a:spcBef>
                  <a:spcPct val="0"/>
                </a:spcBef>
                <a:buClrTx/>
                <a:buSzTx/>
                <a:buFontTx/>
                <a:buNone/>
              </a:pPr>
              <a:t>44</a:t>
            </a:fld>
            <a:endParaRPr lang="en-US" altLang="en-US" sz="1400"/>
          </a:p>
        </p:txBody>
      </p:sp>
      <p:sp>
        <p:nvSpPr>
          <p:cNvPr id="39939" name="Rectangle 2"/>
          <p:cNvSpPr>
            <a:spLocks noGrp="1" noChangeArrowheads="1"/>
          </p:cNvSpPr>
          <p:nvPr>
            <p:ph type="title"/>
          </p:nvPr>
        </p:nvSpPr>
        <p:spPr>
          <a:xfrm>
            <a:off x="2208212" y="0"/>
            <a:ext cx="7772400" cy="1428750"/>
          </a:xfrm>
        </p:spPr>
        <p:txBody>
          <a:bodyPr/>
          <a:lstStyle/>
          <a:p>
            <a:r>
              <a:rPr lang="en-US" altLang="en-US" sz="3400">
                <a:latin typeface="Courier New" panose="02070309020205020404" pitchFamily="49" charset="0"/>
              </a:rPr>
              <a:t>RandomAccessFile</a:t>
            </a:r>
            <a:r>
              <a:rPr lang="en-US" altLang="en-US" sz="3600"/>
              <a:t> Methods, cont.</a:t>
            </a:r>
            <a:endParaRPr lang="en-US" altLang="en-US"/>
          </a:p>
        </p:txBody>
      </p:sp>
      <p:sp>
        <p:nvSpPr>
          <p:cNvPr id="39940" name="Rectangle 3"/>
          <p:cNvSpPr>
            <a:spLocks noGrp="1" noChangeArrowheads="1"/>
          </p:cNvSpPr>
          <p:nvPr>
            <p:ph type="body" idx="1"/>
          </p:nvPr>
        </p:nvSpPr>
        <p:spPr>
          <a:xfrm>
            <a:off x="1903412" y="1547192"/>
            <a:ext cx="8382000" cy="5410200"/>
          </a:xfrm>
        </p:spPr>
        <p:txBody>
          <a:bodyPr/>
          <a:lstStyle/>
          <a:p>
            <a:pPr marL="0" indent="0">
              <a:buNone/>
              <a:defRPr/>
            </a:pPr>
            <a:r>
              <a:rPr lang="en-US" altLang="en-US" dirty="0">
                <a:latin typeface="Courier New" pitchFamily="49" charset="0"/>
              </a:rPr>
              <a:t>  long length()</a:t>
            </a:r>
            <a:r>
              <a:rPr lang="en-US" altLang="en-US" dirty="0" err="1">
                <a:latin typeface="Courier New" pitchFamily="49" charset="0"/>
              </a:rPr>
              <a:t>IOException</a:t>
            </a:r>
            <a:endParaRPr lang="en-US" altLang="en-US" dirty="0">
              <a:latin typeface="Courier New" pitchFamily="49" charset="0"/>
            </a:endParaRPr>
          </a:p>
          <a:p>
            <a:pPr>
              <a:spcBef>
                <a:spcPct val="15000"/>
              </a:spcBef>
              <a:buFont typeface="Monotype Sorts"/>
              <a:buNone/>
              <a:defRPr/>
            </a:pPr>
            <a:r>
              <a:rPr lang="en-US" altLang="en-US" dirty="0">
                <a:latin typeface="Book Antiqua" pitchFamily="18" charset="0"/>
              </a:rPr>
              <a:t>	</a:t>
            </a:r>
            <a:r>
              <a:rPr lang="en-US" altLang="en-US" sz="2600" dirty="0"/>
              <a:t>Returns the length of the file.</a:t>
            </a:r>
            <a:endParaRPr lang="en-US" altLang="en-US" dirty="0">
              <a:latin typeface="Book Antiqua" pitchFamily="18" charset="0"/>
            </a:endParaRPr>
          </a:p>
          <a:p>
            <a:pPr>
              <a:spcBef>
                <a:spcPct val="15000"/>
              </a:spcBef>
              <a:buFont typeface="Monotype Sorts"/>
              <a:buNone/>
              <a:defRPr/>
            </a:pPr>
            <a:endParaRPr lang="en-US" altLang="en-US" dirty="0">
              <a:latin typeface="Book Antiqua" pitchFamily="18" charset="0"/>
            </a:endParaRPr>
          </a:p>
          <a:p>
            <a:pPr>
              <a:spcBef>
                <a:spcPct val="15000"/>
              </a:spcBef>
              <a:buFont typeface="Monotype Sorts"/>
              <a:buNone/>
              <a:defRPr/>
            </a:pPr>
            <a:r>
              <a:rPr lang="en-US" altLang="en-US" dirty="0">
                <a:latin typeface="Book Antiqua" pitchFamily="18" charset="0"/>
              </a:rPr>
              <a:t>    </a:t>
            </a:r>
            <a:r>
              <a:rPr lang="en-US" altLang="en-US" dirty="0">
                <a:latin typeface="Courier New" pitchFamily="49" charset="0"/>
              </a:rPr>
              <a:t>final void </a:t>
            </a:r>
            <a:r>
              <a:rPr lang="en-US" altLang="en-US" dirty="0" err="1">
                <a:latin typeface="Courier New" pitchFamily="49" charset="0"/>
              </a:rPr>
              <a:t>writeChar</a:t>
            </a:r>
            <a:r>
              <a:rPr lang="en-US" altLang="en-US" dirty="0">
                <a:latin typeface="Courier New" pitchFamily="49" charset="0"/>
              </a:rPr>
              <a:t>(</a:t>
            </a:r>
            <a:r>
              <a:rPr lang="en-US" altLang="en-US" dirty="0" err="1">
                <a:latin typeface="Courier New" pitchFamily="49" charset="0"/>
              </a:rPr>
              <a:t>int</a:t>
            </a:r>
            <a:r>
              <a:rPr lang="en-US" altLang="en-US" dirty="0">
                <a:latin typeface="Courier New" pitchFamily="49" charset="0"/>
              </a:rPr>
              <a:t> v) throws </a:t>
            </a:r>
            <a:r>
              <a:rPr lang="en-US" altLang="en-US" dirty="0" err="1">
                <a:latin typeface="Courier New" pitchFamily="49" charset="0"/>
              </a:rPr>
              <a:t>IOException</a:t>
            </a:r>
            <a:endParaRPr lang="en-US" altLang="en-US" dirty="0">
              <a:latin typeface="Courier New" pitchFamily="49" charset="0"/>
            </a:endParaRPr>
          </a:p>
          <a:p>
            <a:pPr>
              <a:spcBef>
                <a:spcPct val="15000"/>
              </a:spcBef>
              <a:buFont typeface="Monotype Sorts"/>
              <a:buNone/>
              <a:defRPr/>
            </a:pPr>
            <a:r>
              <a:rPr lang="en-US" altLang="en-US" dirty="0">
                <a:latin typeface="Book Antiqua" pitchFamily="18" charset="0"/>
              </a:rPr>
              <a:t>	</a:t>
            </a:r>
            <a:r>
              <a:rPr lang="en-US" altLang="en-US" sz="2600" dirty="0"/>
              <a:t>Writes a character to the file as a two-byte Unicode, with the high byte written first.</a:t>
            </a:r>
          </a:p>
          <a:p>
            <a:pPr marL="0" indent="0">
              <a:spcBef>
                <a:spcPct val="100000"/>
              </a:spcBef>
              <a:buNone/>
              <a:defRPr/>
            </a:pPr>
            <a:r>
              <a:rPr lang="en-US" altLang="en-US" dirty="0">
                <a:latin typeface="Courier New" pitchFamily="49" charset="0"/>
              </a:rPr>
              <a:t>  final void </a:t>
            </a:r>
            <a:r>
              <a:rPr lang="en-US" altLang="en-US" dirty="0" err="1">
                <a:latin typeface="Courier New" pitchFamily="49" charset="0"/>
              </a:rPr>
              <a:t>writeChars</a:t>
            </a:r>
            <a:r>
              <a:rPr lang="en-US" altLang="en-US" dirty="0">
                <a:latin typeface="Courier New" pitchFamily="49" charset="0"/>
              </a:rPr>
              <a:t>(String s)</a:t>
            </a:r>
            <a:br>
              <a:rPr lang="en-US" altLang="en-US" dirty="0">
                <a:latin typeface="Courier New" pitchFamily="49" charset="0"/>
              </a:rPr>
            </a:br>
            <a:r>
              <a:rPr lang="en-US" altLang="en-US" dirty="0">
                <a:latin typeface="Courier New" pitchFamily="49" charset="0"/>
              </a:rPr>
              <a:t>throws </a:t>
            </a:r>
            <a:r>
              <a:rPr lang="en-US" altLang="en-US" dirty="0" err="1">
                <a:latin typeface="Courier New" pitchFamily="49" charset="0"/>
              </a:rPr>
              <a:t>IOException</a:t>
            </a:r>
            <a:endParaRPr lang="en-US" altLang="en-US" i="1" dirty="0">
              <a:latin typeface="Book Antiqua" pitchFamily="18" charset="0"/>
            </a:endParaRPr>
          </a:p>
          <a:p>
            <a:pPr>
              <a:spcBef>
                <a:spcPct val="15000"/>
              </a:spcBef>
              <a:buFont typeface="Monotype Sorts"/>
              <a:buNone/>
              <a:defRPr/>
            </a:pPr>
            <a:r>
              <a:rPr lang="en-US" altLang="en-US" dirty="0">
                <a:latin typeface="Book Antiqua" pitchFamily="18" charset="0"/>
              </a:rPr>
              <a:t>	</a:t>
            </a:r>
            <a:r>
              <a:rPr lang="en-US" altLang="en-US" sz="2600" dirty="0"/>
              <a:t>Writes a string to the file as a sequence of</a:t>
            </a:r>
            <a:br>
              <a:rPr lang="en-US" altLang="en-US" sz="2600" dirty="0"/>
            </a:br>
            <a:r>
              <a:rPr lang="en-US" altLang="en-US" sz="2600" dirty="0"/>
              <a:t>characters.</a:t>
            </a:r>
            <a:endParaRPr lang="en-US" altLang="en-US" sz="2600" dirty="0">
              <a:latin typeface="Book Antiqua" pitchFamily="18" charset="0"/>
            </a:endParaRPr>
          </a:p>
        </p:txBody>
      </p:sp>
    </p:spTree>
    <p:extLst>
      <p:ext uri="{BB962C8B-B14F-4D97-AF65-F5344CB8AC3E}">
        <p14:creationId xmlns:p14="http://schemas.microsoft.com/office/powerpoint/2010/main" val="31365259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AF9E910-C18A-4A3D-BFD8-15E0C3726262}" type="slidenum">
              <a:rPr lang="en-US" altLang="en-US" sz="1400" smtClean="0"/>
              <a:pPr>
                <a:spcBef>
                  <a:spcPct val="0"/>
                </a:spcBef>
                <a:buClrTx/>
                <a:buSzTx/>
                <a:buFontTx/>
                <a:buNone/>
              </a:pPr>
              <a:t>45</a:t>
            </a:fld>
            <a:endParaRPr lang="en-US" altLang="en-US" sz="1400"/>
          </a:p>
        </p:txBody>
      </p:sp>
      <p:sp>
        <p:nvSpPr>
          <p:cNvPr id="40963" name="Rectangle 2"/>
          <p:cNvSpPr>
            <a:spLocks noGrp="1" noChangeArrowheads="1"/>
          </p:cNvSpPr>
          <p:nvPr>
            <p:ph type="title"/>
          </p:nvPr>
        </p:nvSpPr>
        <p:spPr>
          <a:xfrm>
            <a:off x="2208212" y="0"/>
            <a:ext cx="7772400" cy="1428750"/>
          </a:xfrm>
        </p:spPr>
        <p:txBody>
          <a:bodyPr/>
          <a:lstStyle/>
          <a:p>
            <a:r>
              <a:rPr lang="en-US" altLang="en-US">
                <a:latin typeface="Courier New" panose="02070309020205020404" pitchFamily="49" charset="0"/>
              </a:rPr>
              <a:t>RandomAccessFile</a:t>
            </a:r>
            <a:r>
              <a:rPr lang="en-US" altLang="en-US" sz="4200"/>
              <a:t> Constructor</a:t>
            </a:r>
          </a:p>
        </p:txBody>
      </p:sp>
      <p:sp>
        <p:nvSpPr>
          <p:cNvPr id="40964" name="Rectangle 3"/>
          <p:cNvSpPr>
            <a:spLocks noGrp="1" noChangeArrowheads="1"/>
          </p:cNvSpPr>
          <p:nvPr>
            <p:ph type="body" idx="1"/>
          </p:nvPr>
        </p:nvSpPr>
        <p:spPr>
          <a:xfrm>
            <a:off x="1903412" y="1371600"/>
            <a:ext cx="8305800" cy="3124200"/>
          </a:xfrm>
        </p:spPr>
        <p:txBody>
          <a:bodyPr/>
          <a:lstStyle/>
          <a:p>
            <a:pPr>
              <a:lnSpc>
                <a:spcPct val="90000"/>
              </a:lnSpc>
              <a:buFont typeface="Monotype Sorts"/>
              <a:buNone/>
            </a:pPr>
            <a:r>
              <a:rPr lang="en-US" altLang="en-US" sz="2600">
                <a:latin typeface="Courier New" panose="02070309020205020404" pitchFamily="49" charset="0"/>
              </a:rPr>
              <a:t>RandomAccessFile raf =</a:t>
            </a:r>
            <a:br>
              <a:rPr lang="en-US" altLang="en-US" sz="2600">
                <a:latin typeface="Courier New" panose="02070309020205020404" pitchFamily="49" charset="0"/>
              </a:rPr>
            </a:br>
            <a:r>
              <a:rPr lang="en-US" altLang="en-US" sz="2600">
                <a:latin typeface="Courier New" panose="02070309020205020404" pitchFamily="49" charset="0"/>
              </a:rPr>
              <a:t>new RandomAccessFile("test.dat", "rw"); // allows read and write</a:t>
            </a:r>
            <a:endParaRPr lang="en-US" altLang="en-US"/>
          </a:p>
          <a:p>
            <a:pPr>
              <a:lnSpc>
                <a:spcPct val="90000"/>
              </a:lnSpc>
              <a:buFont typeface="Monotype Sorts"/>
              <a:buNone/>
            </a:pPr>
            <a:endParaRPr lang="en-US" altLang="en-US"/>
          </a:p>
          <a:p>
            <a:pPr>
              <a:lnSpc>
                <a:spcPct val="90000"/>
              </a:lnSpc>
              <a:buFont typeface="Monotype Sorts"/>
              <a:buNone/>
            </a:pPr>
            <a:r>
              <a:rPr lang="en-US" altLang="en-US" sz="2600">
                <a:latin typeface="Courier New" panose="02070309020205020404" pitchFamily="49" charset="0"/>
              </a:rPr>
              <a:t>RandomAccessFile raf =</a:t>
            </a:r>
            <a:br>
              <a:rPr lang="en-US" altLang="en-US" sz="2600">
                <a:latin typeface="Courier New" panose="02070309020205020404" pitchFamily="49" charset="0"/>
              </a:rPr>
            </a:br>
            <a:r>
              <a:rPr lang="en-US" altLang="en-US" sz="2600">
                <a:latin typeface="Courier New" panose="02070309020205020404" pitchFamily="49" charset="0"/>
              </a:rPr>
              <a:t>new RandomAccessFile("test.dat", "r"); // read only</a:t>
            </a:r>
            <a:endParaRPr lang="en-US" altLang="en-US"/>
          </a:p>
        </p:txBody>
      </p:sp>
    </p:spTree>
    <p:extLst>
      <p:ext uri="{BB962C8B-B14F-4D97-AF65-F5344CB8AC3E}">
        <p14:creationId xmlns:p14="http://schemas.microsoft.com/office/powerpoint/2010/main" val="19382762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1C63853-9B22-4410-AE23-614F55FAF704}" type="slidenum">
              <a:rPr lang="en-US" altLang="en-US" sz="1400" smtClean="0"/>
              <a:pPr>
                <a:spcBef>
                  <a:spcPct val="0"/>
                </a:spcBef>
                <a:buClrTx/>
                <a:buSzTx/>
                <a:buFontTx/>
                <a:buNone/>
              </a:pPr>
              <a:t>46</a:t>
            </a:fld>
            <a:endParaRPr lang="en-US" altLang="en-US" sz="1400"/>
          </a:p>
        </p:txBody>
      </p:sp>
      <p:sp>
        <p:nvSpPr>
          <p:cNvPr id="41987" name="Rectangle 2"/>
          <p:cNvSpPr>
            <a:spLocks noGrp="1" noChangeArrowheads="1"/>
          </p:cNvSpPr>
          <p:nvPr>
            <p:ph type="title"/>
          </p:nvPr>
        </p:nvSpPr>
        <p:spPr>
          <a:xfrm>
            <a:off x="2208212" y="457200"/>
            <a:ext cx="7772400" cy="1143000"/>
          </a:xfrm>
        </p:spPr>
        <p:txBody>
          <a:bodyPr>
            <a:normAutofit fontScale="90000"/>
          </a:bodyPr>
          <a:lstStyle/>
          <a:p>
            <a:r>
              <a:rPr lang="en-US" altLang="en-US"/>
              <a:t>A Short Example on RandomAccessFile</a:t>
            </a:r>
            <a:endParaRPr lang="en-US" altLang="en-US">
              <a:latin typeface="Book Antiqua" panose="02040602050305030304" pitchFamily="18" charset="0"/>
            </a:endParaRPr>
          </a:p>
        </p:txBody>
      </p:sp>
      <p:sp>
        <p:nvSpPr>
          <p:cNvPr id="41988" name="AutoShape 4">
            <a:hlinkClick r:id="rId2" action="ppaction://program" highlightClick="1"/>
          </p:cNvPr>
          <p:cNvSpPr>
            <a:spLocks noChangeArrowheads="1"/>
          </p:cNvSpPr>
          <p:nvPr/>
        </p:nvSpPr>
        <p:spPr bwMode="auto">
          <a:xfrm>
            <a:off x="2665412" y="4495800"/>
            <a:ext cx="35052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01061" name="AutoShape 5">
            <a:hlinkClick r:id="" action="ppaction://noaction" highlightClick="1"/>
          </p:cNvPr>
          <p:cNvSpPr>
            <a:spLocks noChangeArrowheads="1"/>
          </p:cNvSpPr>
          <p:nvPr/>
        </p:nvSpPr>
        <p:spPr bwMode="auto">
          <a:xfrm>
            <a:off x="2665412" y="3733800"/>
            <a:ext cx="3505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TestRandomAccessFile</a:t>
            </a:r>
            <a:endParaRPr lang="en-US">
              <a:solidFill>
                <a:schemeClr val="accent1"/>
              </a:solidFill>
            </a:endParaRPr>
          </a:p>
        </p:txBody>
      </p:sp>
      <p:sp>
        <p:nvSpPr>
          <p:cNvPr id="41990" name="AutoShape 8">
            <a:hlinkClick r:id="rId4" highlightClick="1"/>
          </p:cNvPr>
          <p:cNvSpPr>
            <a:spLocks noChangeArrowheads="1"/>
          </p:cNvSpPr>
          <p:nvPr/>
        </p:nvSpPr>
        <p:spPr bwMode="auto">
          <a:xfrm>
            <a:off x="2055813" y="37338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951686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471515D-35BC-4799-8791-9BBDE57482EA}" type="slidenum">
              <a:rPr lang="en-US" altLang="en-US" sz="1400" smtClean="0"/>
              <a:pPr>
                <a:spcBef>
                  <a:spcPct val="0"/>
                </a:spcBef>
                <a:buClrTx/>
                <a:buSzTx/>
                <a:buFontTx/>
                <a:buNone/>
              </a:pPr>
              <a:t>47</a:t>
            </a:fld>
            <a:endParaRPr lang="en-US" altLang="en-US" sz="1400"/>
          </a:p>
        </p:txBody>
      </p:sp>
      <p:sp>
        <p:nvSpPr>
          <p:cNvPr id="43011" name="Rectangle 2"/>
          <p:cNvSpPr>
            <a:spLocks noGrp="1" noChangeArrowheads="1"/>
          </p:cNvSpPr>
          <p:nvPr>
            <p:ph type="title"/>
          </p:nvPr>
        </p:nvSpPr>
        <p:spPr>
          <a:xfrm>
            <a:off x="2970212" y="228600"/>
            <a:ext cx="7948736" cy="685800"/>
          </a:xfrm>
        </p:spPr>
        <p:txBody>
          <a:bodyPr>
            <a:normAutofit/>
          </a:bodyPr>
          <a:lstStyle/>
          <a:p>
            <a:r>
              <a:rPr lang="en-US" altLang="en-US" dirty="0">
                <a:cs typeface="Courier New" panose="02070309020205020404" pitchFamily="49" charset="0"/>
              </a:rPr>
              <a:t>Case Studies: Address Book</a:t>
            </a:r>
            <a:endParaRPr lang="en-US" altLang="en-US" dirty="0"/>
          </a:p>
        </p:txBody>
      </p:sp>
      <p:sp>
        <p:nvSpPr>
          <p:cNvPr id="43012" name="Rectangle 6"/>
          <p:cNvSpPr>
            <a:spLocks noGrp="1" noChangeArrowheads="1"/>
          </p:cNvSpPr>
          <p:nvPr>
            <p:ph type="body" idx="1"/>
          </p:nvPr>
        </p:nvSpPr>
        <p:spPr>
          <a:xfrm>
            <a:off x="1751012" y="1143000"/>
            <a:ext cx="8610600" cy="3352800"/>
          </a:xfrm>
          <a:noFill/>
        </p:spPr>
        <p:txBody>
          <a:bodyPr/>
          <a:lstStyle/>
          <a:p>
            <a:pPr marL="0" indent="0">
              <a:buNone/>
            </a:pPr>
            <a:r>
              <a:rPr lang="en-US" altLang="en-US" sz="2800">
                <a:cs typeface="Courier New" panose="02070309020205020404" pitchFamily="49" charset="0"/>
              </a:rPr>
              <a:t>Now let us use RandomAccessFile to create a useful project for storing and viewing and address book. The </a:t>
            </a:r>
            <a:r>
              <a:rPr lang="en-US" altLang="en-US" sz="2800" i="1">
                <a:cs typeface="Courier New" panose="02070309020205020404" pitchFamily="49" charset="0"/>
              </a:rPr>
              <a:t>Add</a:t>
            </a:r>
            <a:r>
              <a:rPr lang="en-US" altLang="en-US" sz="2800">
                <a:cs typeface="Courier New" panose="02070309020205020404" pitchFamily="49" charset="0"/>
              </a:rPr>
              <a:t> button stores a new address to the end of the file. The </a:t>
            </a:r>
            <a:r>
              <a:rPr lang="en-US" altLang="en-US" sz="2800" i="1">
                <a:cs typeface="Courier New" panose="02070309020205020404" pitchFamily="49" charset="0"/>
              </a:rPr>
              <a:t>First</a:t>
            </a:r>
            <a:r>
              <a:rPr lang="en-US" altLang="en-US" sz="2800">
                <a:cs typeface="Courier New" panose="02070309020205020404" pitchFamily="49" charset="0"/>
              </a:rPr>
              <a:t>, </a:t>
            </a:r>
            <a:r>
              <a:rPr lang="en-US" altLang="en-US" sz="2800" i="1">
                <a:cs typeface="Courier New" panose="02070309020205020404" pitchFamily="49" charset="0"/>
              </a:rPr>
              <a:t>Next</a:t>
            </a:r>
            <a:r>
              <a:rPr lang="en-US" altLang="en-US" sz="2800">
                <a:cs typeface="Courier New" panose="02070309020205020404" pitchFamily="49" charset="0"/>
              </a:rPr>
              <a:t>, </a:t>
            </a:r>
            <a:r>
              <a:rPr lang="en-US" altLang="en-US" sz="2800" i="1">
                <a:cs typeface="Courier New" panose="02070309020205020404" pitchFamily="49" charset="0"/>
              </a:rPr>
              <a:t>Previous</a:t>
            </a:r>
            <a:r>
              <a:rPr lang="en-US" altLang="en-US" sz="2800">
                <a:cs typeface="Courier New" panose="02070309020205020404" pitchFamily="49" charset="0"/>
              </a:rPr>
              <a:t>, and </a:t>
            </a:r>
            <a:r>
              <a:rPr lang="en-US" altLang="en-US" sz="2800" i="1">
                <a:cs typeface="Courier New" panose="02070309020205020404" pitchFamily="49" charset="0"/>
              </a:rPr>
              <a:t>Last</a:t>
            </a:r>
            <a:r>
              <a:rPr lang="en-US" altLang="en-US" sz="2800">
                <a:cs typeface="Courier New" panose="02070309020205020404" pitchFamily="49" charset="0"/>
              </a:rPr>
              <a:t> buttons retrieve the first, next, previous, and last addresses from the file, respectively.</a:t>
            </a:r>
          </a:p>
        </p:txBody>
      </p:sp>
      <p:sp>
        <p:nvSpPr>
          <p:cNvPr id="43013" name="Rectangle 8"/>
          <p:cNvSpPr>
            <a:spLocks noChangeArrowheads="1"/>
          </p:cNvSpPr>
          <p:nvPr/>
        </p:nvSpPr>
        <p:spPr bwMode="auto">
          <a:xfrm>
            <a:off x="4351337" y="28241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430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0812" y="4114801"/>
            <a:ext cx="59436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5" name="Rectangle 9"/>
          <p:cNvSpPr>
            <a:spLocks noChangeArrowheads="1"/>
          </p:cNvSpPr>
          <p:nvPr/>
        </p:nvSpPr>
        <p:spPr bwMode="auto">
          <a:xfrm>
            <a:off x="1674812"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800"/>
              <a:t>Companion Website</a:t>
            </a:r>
          </a:p>
        </p:txBody>
      </p:sp>
    </p:spTree>
    <p:extLst>
      <p:ext uri="{BB962C8B-B14F-4D97-AF65-F5344CB8AC3E}">
        <p14:creationId xmlns:p14="http://schemas.microsoft.com/office/powerpoint/2010/main" val="37307190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76CB726-A3A9-451E-87B2-B43608B6D7E2}" type="slidenum">
              <a:rPr lang="en-US" altLang="en-US" sz="1400" smtClean="0"/>
              <a:pPr>
                <a:spcBef>
                  <a:spcPct val="0"/>
                </a:spcBef>
                <a:buClrTx/>
                <a:buSzTx/>
                <a:buFontTx/>
                <a:buNone/>
              </a:pPr>
              <a:t>48</a:t>
            </a:fld>
            <a:endParaRPr lang="en-US" altLang="en-US" sz="1400"/>
          </a:p>
        </p:txBody>
      </p:sp>
      <p:sp>
        <p:nvSpPr>
          <p:cNvPr id="44035" name="Rectangle 2"/>
          <p:cNvSpPr>
            <a:spLocks noGrp="1" noChangeArrowheads="1"/>
          </p:cNvSpPr>
          <p:nvPr>
            <p:ph type="title"/>
          </p:nvPr>
        </p:nvSpPr>
        <p:spPr>
          <a:xfrm>
            <a:off x="2132012" y="228600"/>
            <a:ext cx="7772400" cy="609600"/>
          </a:xfrm>
        </p:spPr>
        <p:txBody>
          <a:bodyPr>
            <a:normAutofit fontScale="90000"/>
          </a:bodyPr>
          <a:lstStyle/>
          <a:p>
            <a:r>
              <a:rPr lang="en-US" altLang="en-US"/>
              <a:t>Fixed Length String I/O</a:t>
            </a:r>
          </a:p>
        </p:txBody>
      </p:sp>
      <p:sp>
        <p:nvSpPr>
          <p:cNvPr id="44036" name="Rectangle 3"/>
          <p:cNvSpPr>
            <a:spLocks noGrp="1" noChangeArrowheads="1"/>
          </p:cNvSpPr>
          <p:nvPr>
            <p:ph type="body" idx="1"/>
          </p:nvPr>
        </p:nvSpPr>
        <p:spPr>
          <a:xfrm>
            <a:off x="1903412" y="1219200"/>
            <a:ext cx="8458200" cy="2438400"/>
          </a:xfrm>
        </p:spPr>
        <p:txBody>
          <a:bodyPr>
            <a:normAutofit lnSpcReduction="10000"/>
          </a:bodyPr>
          <a:lstStyle/>
          <a:p>
            <a:pPr marL="0" indent="0">
              <a:spcBef>
                <a:spcPct val="100000"/>
              </a:spcBef>
              <a:buNone/>
            </a:pPr>
            <a:r>
              <a:rPr lang="en-US" altLang="en-US">
                <a:cs typeface="Times New Roman" panose="02020603050405020304" pitchFamily="18" charset="0"/>
              </a:rPr>
              <a:t>Random access files are often used to process files of records. For convenience, fixed-length records are used in random access files so that a record can be located easily. A record consists of a fixed number of fields. A field can be a string or a primitive data type. A string in a fixed-length record has a maximum size. If a string is smaller than the maximum size, the rest of the string is padded with blanks.</a:t>
            </a:r>
            <a:endParaRPr lang="en-US" altLang="en-US"/>
          </a:p>
        </p:txBody>
      </p:sp>
      <p:sp>
        <p:nvSpPr>
          <p:cNvPr id="44037" name="Rectangle 4"/>
          <p:cNvSpPr>
            <a:spLocks noChangeArrowheads="1"/>
          </p:cNvSpPr>
          <p:nvPr/>
        </p:nvSpPr>
        <p:spPr bwMode="auto">
          <a:xfrm>
            <a:off x="3760787" y="17145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38" name="Rectangle 5"/>
          <p:cNvSpPr>
            <a:spLocks noChangeArrowheads="1"/>
          </p:cNvSpPr>
          <p:nvPr/>
        </p:nvSpPr>
        <p:spPr bwMode="auto">
          <a:xfrm>
            <a:off x="3622675" y="3009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4039" name="Object 6"/>
          <p:cNvGraphicFramePr>
            <a:graphicFrameLocks noChangeAspect="1"/>
          </p:cNvGraphicFramePr>
          <p:nvPr/>
        </p:nvGraphicFramePr>
        <p:xfrm>
          <a:off x="1598612" y="3810000"/>
          <a:ext cx="9067800" cy="1538288"/>
        </p:xfrm>
        <a:graphic>
          <a:graphicData uri="http://schemas.openxmlformats.org/presentationml/2006/ole">
            <mc:AlternateContent xmlns:mc="http://schemas.openxmlformats.org/markup-compatibility/2006">
              <mc:Choice xmlns:v="urn:schemas-microsoft-com:vml" Requires="v">
                <p:oleObj spid="_x0000_s13314" r:id="rId3" imgW="4945380" imgH="833628" progId="Word.Picture.8">
                  <p:embed/>
                </p:oleObj>
              </mc:Choice>
              <mc:Fallback>
                <p:oleObj r:id="rId3" imgW="4945380" imgH="833628" progId="Word.Picture.8">
                  <p:embed/>
                  <p:pic>
                    <p:nvPicPr>
                      <p:cNvPr id="44039"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8612" y="3810000"/>
                        <a:ext cx="9067800"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3048" name="AutoShape 8">
            <a:hlinkClick r:id="" action="ppaction://noaction" highlightClick="1"/>
          </p:cNvPr>
          <p:cNvSpPr>
            <a:spLocks noChangeArrowheads="1"/>
          </p:cNvSpPr>
          <p:nvPr/>
        </p:nvSpPr>
        <p:spPr bwMode="auto">
          <a:xfrm>
            <a:off x="5561012" y="5715000"/>
            <a:ext cx="3505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5" action="ppaction://program"/>
              </a:rPr>
              <a:t>FixedLengthStringIO</a:t>
            </a:r>
            <a:endParaRPr lang="en-US">
              <a:solidFill>
                <a:schemeClr val="accent1"/>
              </a:solidFill>
            </a:endParaRPr>
          </a:p>
        </p:txBody>
      </p:sp>
      <p:sp>
        <p:nvSpPr>
          <p:cNvPr id="44041" name="Rectangle 9"/>
          <p:cNvSpPr>
            <a:spLocks noChangeArrowheads="1"/>
          </p:cNvSpPr>
          <p:nvPr/>
        </p:nvSpPr>
        <p:spPr bwMode="auto">
          <a:xfrm>
            <a:off x="1674812"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800"/>
              <a:t>Companion Website</a:t>
            </a:r>
          </a:p>
        </p:txBody>
      </p:sp>
    </p:spTree>
    <p:extLst>
      <p:ext uri="{BB962C8B-B14F-4D97-AF65-F5344CB8AC3E}">
        <p14:creationId xmlns:p14="http://schemas.microsoft.com/office/powerpoint/2010/main" val="1115840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6053742-49F3-49E6-85C6-8E1973128008}" type="slidenum">
              <a:rPr lang="en-US" altLang="en-US" sz="1400" smtClean="0"/>
              <a:pPr>
                <a:spcBef>
                  <a:spcPct val="0"/>
                </a:spcBef>
                <a:buClrTx/>
                <a:buSzTx/>
                <a:buFontTx/>
                <a:buNone/>
              </a:pPr>
              <a:t>49</a:t>
            </a:fld>
            <a:endParaRPr lang="en-US" altLang="en-US" sz="1400"/>
          </a:p>
        </p:txBody>
      </p:sp>
      <p:sp>
        <p:nvSpPr>
          <p:cNvPr id="45059" name="Rectangle 2"/>
          <p:cNvSpPr>
            <a:spLocks noGrp="1" noChangeArrowheads="1"/>
          </p:cNvSpPr>
          <p:nvPr>
            <p:ph type="title"/>
          </p:nvPr>
        </p:nvSpPr>
        <p:spPr>
          <a:xfrm>
            <a:off x="2132012" y="228600"/>
            <a:ext cx="7772400" cy="609600"/>
          </a:xfrm>
        </p:spPr>
        <p:txBody>
          <a:bodyPr>
            <a:normAutofit fontScale="90000"/>
          </a:bodyPr>
          <a:lstStyle/>
          <a:p>
            <a:r>
              <a:rPr lang="en-US" altLang="en-US"/>
              <a:t>Address Implementation</a:t>
            </a:r>
          </a:p>
        </p:txBody>
      </p:sp>
      <p:sp>
        <p:nvSpPr>
          <p:cNvPr id="45060" name="Rectangle 3"/>
          <p:cNvSpPr>
            <a:spLocks noGrp="1" noChangeArrowheads="1"/>
          </p:cNvSpPr>
          <p:nvPr>
            <p:ph type="body" idx="1"/>
          </p:nvPr>
        </p:nvSpPr>
        <p:spPr>
          <a:xfrm>
            <a:off x="1903412" y="1219200"/>
            <a:ext cx="8458200" cy="3505200"/>
          </a:xfrm>
        </p:spPr>
        <p:txBody>
          <a:bodyPr>
            <a:normAutofit lnSpcReduction="10000"/>
          </a:bodyPr>
          <a:lstStyle/>
          <a:p>
            <a:pPr marL="0" indent="0">
              <a:spcBef>
                <a:spcPct val="100000"/>
              </a:spcBef>
              <a:buNone/>
            </a:pPr>
            <a:r>
              <a:rPr lang="en-US" altLang="en-US">
                <a:cs typeface="Courier New" panose="02070309020205020404" pitchFamily="49" charset="0"/>
              </a:rPr>
              <a:t>The rest of the work can be summarized in the following steps:</a:t>
            </a:r>
            <a:endParaRPr lang="en-US" altLang="en-US">
              <a:cs typeface="Times New Roman" panose="02020603050405020304" pitchFamily="18" charset="0"/>
            </a:endParaRPr>
          </a:p>
          <a:p>
            <a:pPr marL="0" indent="0">
              <a:spcBef>
                <a:spcPct val="100000"/>
              </a:spcBef>
              <a:buNone/>
            </a:pPr>
            <a:r>
              <a:rPr lang="en-US" altLang="en-US">
                <a:cs typeface="Courier New" panose="02070309020205020404" pitchFamily="49" charset="0"/>
              </a:rPr>
              <a:t> </a:t>
            </a:r>
            <a:r>
              <a:rPr lang="en-US" altLang="en-US">
                <a:cs typeface="Times New Roman" panose="02020603050405020304" pitchFamily="18" charset="0"/>
              </a:rPr>
              <a:t>   </a:t>
            </a:r>
            <a:r>
              <a:rPr lang="en-US" altLang="en-US">
                <a:cs typeface="Courier New" panose="02070309020205020404" pitchFamily="49" charset="0"/>
              </a:rPr>
              <a:t>Create the user interface.</a:t>
            </a:r>
          </a:p>
          <a:p>
            <a:pPr marL="0" indent="0">
              <a:spcBef>
                <a:spcPct val="100000"/>
              </a:spcBef>
              <a:buNone/>
            </a:pPr>
            <a:r>
              <a:rPr lang="en-US" altLang="en-US">
                <a:cs typeface="Times New Roman" panose="02020603050405020304" pitchFamily="18" charset="0"/>
              </a:rPr>
              <a:t>    </a:t>
            </a:r>
            <a:r>
              <a:rPr lang="en-US" altLang="en-US">
                <a:cs typeface="Courier New" panose="02070309020205020404" pitchFamily="49" charset="0"/>
              </a:rPr>
              <a:t>Add a record to the file.</a:t>
            </a:r>
            <a:endParaRPr lang="en-US" altLang="en-US">
              <a:cs typeface="Times New Roman" panose="02020603050405020304" pitchFamily="18" charset="0"/>
            </a:endParaRPr>
          </a:p>
          <a:p>
            <a:pPr marL="0" indent="0">
              <a:spcBef>
                <a:spcPct val="100000"/>
              </a:spcBef>
              <a:buNone/>
            </a:pPr>
            <a:r>
              <a:rPr lang="en-US" altLang="en-US">
                <a:cs typeface="Times New Roman" panose="02020603050405020304" pitchFamily="18" charset="0"/>
              </a:rPr>
              <a:t>    </a:t>
            </a:r>
            <a:r>
              <a:rPr lang="en-US" altLang="en-US">
                <a:cs typeface="Courier New" panose="02070309020205020404" pitchFamily="49" charset="0"/>
              </a:rPr>
              <a:t>Read a record from the file.</a:t>
            </a:r>
            <a:endParaRPr lang="en-US" altLang="en-US">
              <a:cs typeface="Times New Roman" panose="02020603050405020304" pitchFamily="18" charset="0"/>
            </a:endParaRPr>
          </a:p>
          <a:p>
            <a:pPr marL="0" indent="0">
              <a:spcBef>
                <a:spcPct val="100000"/>
              </a:spcBef>
              <a:buNone/>
            </a:pPr>
            <a:r>
              <a:rPr lang="en-US" altLang="en-US">
                <a:cs typeface="Times New Roman" panose="02020603050405020304" pitchFamily="18" charset="0"/>
              </a:rPr>
              <a:t>   </a:t>
            </a:r>
            <a:r>
              <a:rPr lang="en-US" altLang="en-US">
                <a:cs typeface="Courier New" panose="02070309020205020404" pitchFamily="49" charset="0"/>
              </a:rPr>
              <a:t>Write the code to implement the button actions.</a:t>
            </a:r>
          </a:p>
        </p:txBody>
      </p:sp>
      <p:sp>
        <p:nvSpPr>
          <p:cNvPr id="45061" name="Rectangle 4"/>
          <p:cNvSpPr>
            <a:spLocks noChangeArrowheads="1"/>
          </p:cNvSpPr>
          <p:nvPr/>
        </p:nvSpPr>
        <p:spPr bwMode="auto">
          <a:xfrm>
            <a:off x="3760787" y="17145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2" name="Rectangle 5"/>
          <p:cNvSpPr>
            <a:spLocks noChangeArrowheads="1"/>
          </p:cNvSpPr>
          <p:nvPr/>
        </p:nvSpPr>
        <p:spPr bwMode="auto">
          <a:xfrm>
            <a:off x="3622675" y="3009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3" name="AutoShape 8">
            <a:hlinkClick r:id="rId2" action="ppaction://program" highlightClick="1"/>
          </p:cNvPr>
          <p:cNvSpPr>
            <a:spLocks noChangeArrowheads="1"/>
          </p:cNvSpPr>
          <p:nvPr/>
        </p:nvSpPr>
        <p:spPr bwMode="auto">
          <a:xfrm>
            <a:off x="6246812" y="5715000"/>
            <a:ext cx="35052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44073" name="AutoShape 9">
            <a:hlinkClick r:id="" action="ppaction://noaction" highlightClick="1"/>
          </p:cNvPr>
          <p:cNvSpPr>
            <a:spLocks noChangeArrowheads="1"/>
          </p:cNvSpPr>
          <p:nvPr/>
        </p:nvSpPr>
        <p:spPr bwMode="auto">
          <a:xfrm>
            <a:off x="6246812" y="4953000"/>
            <a:ext cx="3505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AddressBook</a:t>
            </a:r>
            <a:endParaRPr lang="en-US">
              <a:solidFill>
                <a:schemeClr val="accent1"/>
              </a:solidFill>
            </a:endParaRPr>
          </a:p>
        </p:txBody>
      </p:sp>
      <p:sp>
        <p:nvSpPr>
          <p:cNvPr id="45065" name="Rectangle 10"/>
          <p:cNvSpPr>
            <a:spLocks noChangeArrowheads="1"/>
          </p:cNvSpPr>
          <p:nvPr/>
        </p:nvSpPr>
        <p:spPr bwMode="auto">
          <a:xfrm>
            <a:off x="1674812"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800"/>
              <a:t>Companion Website</a:t>
            </a:r>
          </a:p>
        </p:txBody>
      </p:sp>
      <p:sp>
        <p:nvSpPr>
          <p:cNvPr id="45066" name="AutoShape 11">
            <a:hlinkClick r:id="rId4" highlightClick="1"/>
          </p:cNvPr>
          <p:cNvSpPr>
            <a:spLocks noChangeArrowheads="1"/>
          </p:cNvSpPr>
          <p:nvPr/>
        </p:nvSpPr>
        <p:spPr bwMode="auto">
          <a:xfrm>
            <a:off x="5561013" y="49530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828410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61EA660-A7DA-4BEA-B17C-913352529678}" type="slidenum">
              <a:rPr lang="en-US" altLang="en-US" sz="1400" smtClean="0"/>
              <a:pPr>
                <a:spcBef>
                  <a:spcPct val="0"/>
                </a:spcBef>
                <a:buClrTx/>
                <a:buSzTx/>
                <a:buFontTx/>
                <a:buNone/>
              </a:pPr>
              <a:t>5</a:t>
            </a:fld>
            <a:endParaRPr lang="en-US" altLang="en-US" sz="1400"/>
          </a:p>
        </p:txBody>
      </p:sp>
      <p:sp>
        <p:nvSpPr>
          <p:cNvPr id="7171" name="Rectangle 2"/>
          <p:cNvSpPr>
            <a:spLocks noGrp="1" noChangeArrowheads="1"/>
          </p:cNvSpPr>
          <p:nvPr>
            <p:ph type="title"/>
          </p:nvPr>
        </p:nvSpPr>
        <p:spPr>
          <a:xfrm>
            <a:off x="2208212" y="152400"/>
            <a:ext cx="7772400" cy="704850"/>
          </a:xfrm>
        </p:spPr>
        <p:txBody>
          <a:bodyPr/>
          <a:lstStyle/>
          <a:p>
            <a:r>
              <a:rPr lang="en-US" altLang="en-US"/>
              <a:t>A JUnit Test Class </a:t>
            </a:r>
          </a:p>
        </p:txBody>
      </p:sp>
      <p:sp>
        <p:nvSpPr>
          <p:cNvPr id="7172" name="Text Box 4"/>
          <p:cNvSpPr txBox="1">
            <a:spLocks noChangeArrowheads="1"/>
          </p:cNvSpPr>
          <p:nvPr/>
        </p:nvSpPr>
        <p:spPr bwMode="auto">
          <a:xfrm>
            <a:off x="1827212" y="914400"/>
            <a:ext cx="86106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977900" indent="-457200">
              <a:defRPr sz="2400">
                <a:solidFill>
                  <a:schemeClr val="tx1"/>
                </a:solidFill>
                <a:latin typeface="Times New Roman" panose="02020603050405020304" pitchFamily="18" charset="0"/>
              </a:defRPr>
            </a:lvl2pPr>
            <a:lvl3pPr marL="1549400" indent="-457200">
              <a:defRPr sz="2400">
                <a:solidFill>
                  <a:schemeClr val="tx1"/>
                </a:solidFill>
                <a:latin typeface="Times New Roman" panose="02020603050405020304" pitchFamily="18" charset="0"/>
              </a:defRPr>
            </a:lvl3pPr>
            <a:lvl4pPr marL="2120900" indent="-457200">
              <a:defRPr sz="2400">
                <a:solidFill>
                  <a:schemeClr val="tx1"/>
                </a:solidFill>
                <a:latin typeface="Times New Roman" panose="02020603050405020304" pitchFamily="18" charset="0"/>
              </a:defRPr>
            </a:lvl4pPr>
            <a:lvl5pPr marL="2692400" indent="-457200">
              <a:defRPr sz="2400">
                <a:solidFill>
                  <a:schemeClr val="tx1"/>
                </a:solidFill>
                <a:latin typeface="Times New Roman" panose="02020603050405020304" pitchFamily="18" charset="0"/>
              </a:defRPr>
            </a:lvl5pPr>
            <a:lvl6pPr marL="3149600" indent="-457200" eaLnBrk="0" fontAlgn="base" hangingPunct="0">
              <a:spcBef>
                <a:spcPct val="0"/>
              </a:spcBef>
              <a:spcAft>
                <a:spcPct val="0"/>
              </a:spcAft>
              <a:defRPr sz="2400">
                <a:solidFill>
                  <a:schemeClr val="tx1"/>
                </a:solidFill>
                <a:latin typeface="Times New Roman" panose="02020603050405020304" pitchFamily="18" charset="0"/>
              </a:defRPr>
            </a:lvl6pPr>
            <a:lvl7pPr marL="3606800" indent="-457200" eaLnBrk="0" fontAlgn="base" hangingPunct="0">
              <a:spcBef>
                <a:spcPct val="0"/>
              </a:spcBef>
              <a:spcAft>
                <a:spcPct val="0"/>
              </a:spcAft>
              <a:defRPr sz="2400">
                <a:solidFill>
                  <a:schemeClr val="tx1"/>
                </a:solidFill>
                <a:latin typeface="Times New Roman" panose="02020603050405020304" pitchFamily="18" charset="0"/>
              </a:defRPr>
            </a:lvl7pPr>
            <a:lvl8pPr marL="4064000" indent="-457200" eaLnBrk="0" fontAlgn="base" hangingPunct="0">
              <a:spcBef>
                <a:spcPct val="0"/>
              </a:spcBef>
              <a:spcAft>
                <a:spcPct val="0"/>
              </a:spcAft>
              <a:defRPr sz="2400">
                <a:solidFill>
                  <a:schemeClr val="tx1"/>
                </a:solidFill>
                <a:latin typeface="Times New Roman" panose="02020603050405020304" pitchFamily="18" charset="0"/>
              </a:defRPr>
            </a:lvl8pPr>
            <a:lvl9pPr marL="4521200" indent="-457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To use JUnit, create a test class. By convention, if the class to be tested is named A, the test class should be named ATest. A simple template of a test class may look like this:</a:t>
            </a:r>
          </a:p>
        </p:txBody>
      </p:sp>
      <p:sp>
        <p:nvSpPr>
          <p:cNvPr id="7173" name="Rectangle 5"/>
          <p:cNvSpPr>
            <a:spLocks noChangeArrowheads="1"/>
          </p:cNvSpPr>
          <p:nvPr/>
        </p:nvSpPr>
        <p:spPr bwMode="auto">
          <a:xfrm>
            <a:off x="1522413" y="27600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4" name="Rectangle 6"/>
          <p:cNvSpPr>
            <a:spLocks noChangeArrowheads="1"/>
          </p:cNvSpPr>
          <p:nvPr/>
        </p:nvSpPr>
        <p:spPr bwMode="auto">
          <a:xfrm>
            <a:off x="1522413" y="27600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5" name="Text Box 7"/>
          <p:cNvSpPr txBox="1">
            <a:spLocks noChangeArrowheads="1"/>
          </p:cNvSpPr>
          <p:nvPr/>
        </p:nvSpPr>
        <p:spPr bwMode="auto">
          <a:xfrm>
            <a:off x="1903412" y="2209800"/>
            <a:ext cx="84582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dirty="0">
                <a:solidFill>
                  <a:schemeClr val="tx2"/>
                </a:solidFill>
                <a:latin typeface="Courier New" panose="02070309020205020404" pitchFamily="49" charset="0"/>
              </a:rPr>
              <a:t>package </a:t>
            </a:r>
            <a:r>
              <a:rPr lang="en-US" altLang="en-US" sz="1600" dirty="0" err="1">
                <a:solidFill>
                  <a:schemeClr val="tx2"/>
                </a:solidFill>
                <a:latin typeface="Courier New" panose="02070309020205020404" pitchFamily="49" charset="0"/>
              </a:rPr>
              <a:t>mytest</a:t>
            </a:r>
            <a:r>
              <a:rPr lang="en-US" altLang="en-US" sz="1600" dirty="0">
                <a:solidFill>
                  <a:schemeClr val="tx2"/>
                </a:solidFill>
                <a:latin typeface="Courier New" panose="02070309020205020404" pitchFamily="49" charset="0"/>
              </a:rPr>
              <a:t>;</a:t>
            </a:r>
          </a:p>
          <a:p>
            <a:r>
              <a:rPr lang="en-US" altLang="en-US" sz="1600" dirty="0">
                <a:solidFill>
                  <a:schemeClr val="tx2"/>
                </a:solidFill>
                <a:latin typeface="Courier New" panose="02070309020205020404" pitchFamily="49" charset="0"/>
              </a:rPr>
              <a:t>import </a:t>
            </a:r>
            <a:r>
              <a:rPr lang="en-US" altLang="en-US" sz="1600" dirty="0" err="1">
                <a:solidFill>
                  <a:schemeClr val="tx2"/>
                </a:solidFill>
                <a:latin typeface="Courier New" panose="02070309020205020404" pitchFamily="49" charset="0"/>
              </a:rPr>
              <a:t>org.junit</a:t>
            </a:r>
            <a:r>
              <a:rPr lang="en-US" altLang="en-US" sz="1600" dirty="0">
                <a:solidFill>
                  <a:schemeClr val="tx2"/>
                </a:solidFill>
                <a:latin typeface="Courier New" panose="02070309020205020404" pitchFamily="49" charset="0"/>
              </a:rPr>
              <a:t>.*;</a:t>
            </a:r>
          </a:p>
          <a:p>
            <a:r>
              <a:rPr lang="en-US" altLang="en-US" sz="1600" dirty="0">
                <a:solidFill>
                  <a:schemeClr val="tx2"/>
                </a:solidFill>
                <a:latin typeface="Courier New" panose="02070309020205020404" pitchFamily="49" charset="0"/>
              </a:rPr>
              <a:t>import static </a:t>
            </a:r>
            <a:r>
              <a:rPr lang="en-US" altLang="en-US" sz="1600" dirty="0" err="1">
                <a:solidFill>
                  <a:schemeClr val="tx2"/>
                </a:solidFill>
                <a:latin typeface="Courier New" panose="02070309020205020404" pitchFamily="49" charset="0"/>
              </a:rPr>
              <a:t>org.junit.Assert</a:t>
            </a:r>
            <a:r>
              <a:rPr lang="en-US" altLang="en-US" sz="1600" dirty="0">
                <a:solidFill>
                  <a:schemeClr val="tx2"/>
                </a:solidFill>
                <a:latin typeface="Courier New" panose="02070309020205020404" pitchFamily="49" charset="0"/>
              </a:rPr>
              <a:t>.*;</a:t>
            </a:r>
          </a:p>
          <a:p>
            <a:r>
              <a:rPr lang="en-US" altLang="en-US" sz="1600" dirty="0">
                <a:solidFill>
                  <a:schemeClr val="tx2"/>
                </a:solidFill>
                <a:latin typeface="Courier New" panose="02070309020205020404" pitchFamily="49" charset="0"/>
              </a:rPr>
              <a:t>public class </a:t>
            </a:r>
            <a:r>
              <a:rPr lang="en-US" altLang="en-US" sz="1600" dirty="0" err="1">
                <a:solidFill>
                  <a:schemeClr val="tx2"/>
                </a:solidFill>
                <a:latin typeface="Courier New" panose="02070309020205020404" pitchFamily="49" charset="0"/>
              </a:rPr>
              <a:t>ATest</a:t>
            </a:r>
            <a:r>
              <a:rPr lang="en-US" altLang="en-US" sz="1600" dirty="0">
                <a:solidFill>
                  <a:schemeClr val="tx2"/>
                </a:solidFill>
                <a:latin typeface="Courier New" panose="02070309020205020404" pitchFamily="49" charset="0"/>
              </a:rPr>
              <a:t> {    </a:t>
            </a:r>
          </a:p>
          <a:p>
            <a:r>
              <a:rPr lang="en-US" altLang="en-US" sz="1600" dirty="0">
                <a:solidFill>
                  <a:schemeClr val="tx2"/>
                </a:solidFill>
                <a:latin typeface="Courier New" panose="02070309020205020404" pitchFamily="49" charset="0"/>
              </a:rPr>
              <a:t>  @Test</a:t>
            </a:r>
          </a:p>
          <a:p>
            <a:r>
              <a:rPr lang="en-US" altLang="en-US" sz="1600" dirty="0">
                <a:solidFill>
                  <a:schemeClr val="tx2"/>
                </a:solidFill>
                <a:latin typeface="Courier New" panose="02070309020205020404" pitchFamily="49" charset="0"/>
              </a:rPr>
              <a:t>  public void m1() {</a:t>
            </a:r>
          </a:p>
          <a:p>
            <a:r>
              <a:rPr lang="en-US" altLang="en-US" sz="1600" dirty="0">
                <a:solidFill>
                  <a:schemeClr val="tx2"/>
                </a:solidFill>
                <a:latin typeface="Courier New" panose="02070309020205020404" pitchFamily="49" charset="0"/>
              </a:rPr>
              <a:t>    // Write a test method </a:t>
            </a:r>
          </a:p>
          <a:p>
            <a:r>
              <a:rPr lang="en-US" altLang="en-US" sz="1600" dirty="0">
                <a:solidFill>
                  <a:schemeClr val="tx2"/>
                </a:solidFill>
                <a:latin typeface="Courier New" panose="02070309020205020404" pitchFamily="49" charset="0"/>
              </a:rPr>
              <a:t>  } </a:t>
            </a:r>
          </a:p>
          <a:p>
            <a:r>
              <a:rPr lang="en-US" altLang="en-US" sz="1600" dirty="0">
                <a:solidFill>
                  <a:schemeClr val="tx2"/>
                </a:solidFill>
                <a:latin typeface="Courier New" panose="02070309020205020404" pitchFamily="49" charset="0"/>
              </a:rPr>
              <a:t>  @Test</a:t>
            </a:r>
          </a:p>
          <a:p>
            <a:r>
              <a:rPr lang="en-US" altLang="en-US" sz="1600" dirty="0">
                <a:solidFill>
                  <a:schemeClr val="tx2"/>
                </a:solidFill>
                <a:latin typeface="Courier New" panose="02070309020205020404" pitchFamily="49" charset="0"/>
              </a:rPr>
              <a:t>  public void m2() {</a:t>
            </a:r>
          </a:p>
          <a:p>
            <a:r>
              <a:rPr lang="en-US" altLang="en-US" sz="1600" dirty="0">
                <a:solidFill>
                  <a:schemeClr val="tx2"/>
                </a:solidFill>
                <a:latin typeface="Courier New" panose="02070309020205020404" pitchFamily="49" charset="0"/>
              </a:rPr>
              <a:t>    // Write another test method</a:t>
            </a:r>
          </a:p>
          <a:p>
            <a:r>
              <a:rPr lang="en-US" altLang="en-US" sz="1600" dirty="0">
                <a:solidFill>
                  <a:schemeClr val="tx2"/>
                </a:solidFill>
                <a:latin typeface="Courier New" panose="02070309020205020404" pitchFamily="49" charset="0"/>
              </a:rPr>
              <a:t>  }     </a:t>
            </a:r>
          </a:p>
          <a:p>
            <a:r>
              <a:rPr lang="en-US" altLang="en-US" sz="1600" dirty="0">
                <a:solidFill>
                  <a:schemeClr val="tx2"/>
                </a:solidFill>
                <a:latin typeface="Courier New" panose="02070309020205020404" pitchFamily="49" charset="0"/>
              </a:rPr>
              <a:t>  @Before</a:t>
            </a:r>
          </a:p>
          <a:p>
            <a:r>
              <a:rPr lang="en-US" altLang="en-US" sz="1600" dirty="0">
                <a:solidFill>
                  <a:schemeClr val="tx2"/>
                </a:solidFill>
                <a:latin typeface="Courier New" panose="02070309020205020404" pitchFamily="49" charset="0"/>
              </a:rPr>
              <a:t>  public void </a:t>
            </a:r>
            <a:r>
              <a:rPr lang="en-US" altLang="en-US" sz="1600" dirty="0" err="1">
                <a:solidFill>
                  <a:schemeClr val="tx2"/>
                </a:solidFill>
                <a:latin typeface="Courier New" panose="02070309020205020404" pitchFamily="49" charset="0"/>
              </a:rPr>
              <a:t>setUp</a:t>
            </a:r>
            <a:r>
              <a:rPr lang="en-US" altLang="en-US" sz="1600" dirty="0">
                <a:solidFill>
                  <a:schemeClr val="tx2"/>
                </a:solidFill>
                <a:latin typeface="Courier New" panose="02070309020205020404" pitchFamily="49" charset="0"/>
              </a:rPr>
              <a:t>() throws Exception {</a:t>
            </a:r>
          </a:p>
          <a:p>
            <a:r>
              <a:rPr lang="en-US" altLang="en-US" sz="1600" dirty="0">
                <a:solidFill>
                  <a:schemeClr val="tx2"/>
                </a:solidFill>
                <a:latin typeface="Courier New" panose="02070309020205020404" pitchFamily="49" charset="0"/>
              </a:rPr>
              <a:t>    // Common objects used by test methods may be set up here</a:t>
            </a:r>
          </a:p>
          <a:p>
            <a:r>
              <a:rPr lang="en-US" altLang="en-US" sz="1600" dirty="0">
                <a:solidFill>
                  <a:schemeClr val="tx2"/>
                </a:solidFill>
                <a:latin typeface="Courier New" panose="02070309020205020404" pitchFamily="49" charset="0"/>
              </a:rPr>
              <a:t>  }</a:t>
            </a:r>
          </a:p>
          <a:p>
            <a:r>
              <a:rPr lang="en-US" altLang="en-US" sz="1600" dirty="0">
                <a:solidFill>
                  <a:schemeClr val="tx2"/>
                </a:solidFill>
                <a:latin typeface="Courier New" panose="02070309020205020404" pitchFamily="49" charset="0"/>
              </a:rPr>
              <a:t>}</a:t>
            </a:r>
          </a:p>
        </p:txBody>
      </p:sp>
    </p:spTree>
    <p:extLst>
      <p:ext uri="{BB962C8B-B14F-4D97-AF65-F5344CB8AC3E}">
        <p14:creationId xmlns:p14="http://schemas.microsoft.com/office/powerpoint/2010/main" val="1057021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0BE3FED-D6B9-49A8-8ECB-8CE446C817B8}" type="slidenum">
              <a:rPr lang="en-US" altLang="en-US" sz="1400" smtClean="0"/>
              <a:pPr>
                <a:spcBef>
                  <a:spcPct val="0"/>
                </a:spcBef>
                <a:buClrTx/>
                <a:buSzTx/>
                <a:buFontTx/>
                <a:buNone/>
              </a:pPr>
              <a:t>6</a:t>
            </a:fld>
            <a:endParaRPr lang="en-US" altLang="en-US" sz="1400"/>
          </a:p>
        </p:txBody>
      </p:sp>
      <p:sp>
        <p:nvSpPr>
          <p:cNvPr id="8195" name="Rectangle 2"/>
          <p:cNvSpPr>
            <a:spLocks noGrp="1" noChangeArrowheads="1"/>
          </p:cNvSpPr>
          <p:nvPr>
            <p:ph type="title"/>
          </p:nvPr>
        </p:nvSpPr>
        <p:spPr>
          <a:xfrm>
            <a:off x="2208212" y="285750"/>
            <a:ext cx="8153400" cy="933450"/>
          </a:xfrm>
        </p:spPr>
        <p:txBody>
          <a:bodyPr/>
          <a:lstStyle/>
          <a:p>
            <a:r>
              <a:rPr lang="en-US" altLang="en-US"/>
              <a:t>Run the Test </a:t>
            </a:r>
          </a:p>
        </p:txBody>
      </p:sp>
      <p:sp>
        <p:nvSpPr>
          <p:cNvPr id="8196" name="Text Box 3"/>
          <p:cNvSpPr txBox="1">
            <a:spLocks noChangeArrowheads="1"/>
          </p:cNvSpPr>
          <p:nvPr/>
        </p:nvSpPr>
        <p:spPr bwMode="auto">
          <a:xfrm>
            <a:off x="1827212" y="2667000"/>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t>java org.junit.runner.JUnitCore mytest.ATest</a:t>
            </a:r>
          </a:p>
        </p:txBody>
      </p:sp>
      <p:sp>
        <p:nvSpPr>
          <p:cNvPr id="8197" name="Text Box 6"/>
          <p:cNvSpPr txBox="1">
            <a:spLocks noChangeArrowheads="1"/>
          </p:cNvSpPr>
          <p:nvPr/>
        </p:nvSpPr>
        <p:spPr bwMode="auto">
          <a:xfrm>
            <a:off x="1827212" y="1676400"/>
            <a:ext cx="861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To run the test from the console, use the following command:</a:t>
            </a:r>
          </a:p>
        </p:txBody>
      </p:sp>
      <p:sp>
        <p:nvSpPr>
          <p:cNvPr id="8198" name="Rectangle 8"/>
          <p:cNvSpPr>
            <a:spLocks noChangeArrowheads="1"/>
          </p:cNvSpPr>
          <p:nvPr/>
        </p:nvSpPr>
        <p:spPr bwMode="auto">
          <a:xfrm>
            <a:off x="1522413" y="1578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956186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E569150-15F8-47ED-B40B-61703A01585E}" type="slidenum">
              <a:rPr lang="en-US" altLang="en-US" sz="1400" smtClean="0"/>
              <a:pPr>
                <a:spcBef>
                  <a:spcPct val="0"/>
                </a:spcBef>
                <a:buClrTx/>
                <a:buSzTx/>
                <a:buFontTx/>
                <a:buNone/>
              </a:pPr>
              <a:t>7</a:t>
            </a:fld>
            <a:endParaRPr lang="en-US" altLang="en-US" sz="1400"/>
          </a:p>
        </p:txBody>
      </p:sp>
      <p:sp>
        <p:nvSpPr>
          <p:cNvPr id="9219" name="Rectangle 2"/>
          <p:cNvSpPr>
            <a:spLocks noGrp="1" noChangeArrowheads="1"/>
          </p:cNvSpPr>
          <p:nvPr>
            <p:ph type="title"/>
          </p:nvPr>
        </p:nvSpPr>
        <p:spPr>
          <a:xfrm>
            <a:off x="2208212" y="0"/>
            <a:ext cx="8153400" cy="762000"/>
          </a:xfrm>
        </p:spPr>
        <p:txBody>
          <a:bodyPr/>
          <a:lstStyle/>
          <a:p>
            <a:r>
              <a:rPr lang="en-US" altLang="en-US"/>
              <a:t>Test ArrayList</a:t>
            </a:r>
          </a:p>
        </p:txBody>
      </p:sp>
      <p:sp>
        <p:nvSpPr>
          <p:cNvPr id="9220" name="Rectangle 4"/>
          <p:cNvSpPr>
            <a:spLocks noChangeArrowheads="1"/>
          </p:cNvSpPr>
          <p:nvPr/>
        </p:nvSpPr>
        <p:spPr bwMode="auto">
          <a:xfrm>
            <a:off x="1522413" y="27600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1" name="Rectangle 5"/>
          <p:cNvSpPr>
            <a:spLocks noChangeArrowheads="1"/>
          </p:cNvSpPr>
          <p:nvPr/>
        </p:nvSpPr>
        <p:spPr bwMode="auto">
          <a:xfrm>
            <a:off x="1522413" y="27600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2" name="Text Box 6"/>
          <p:cNvSpPr txBox="1">
            <a:spLocks noChangeArrowheads="1"/>
          </p:cNvSpPr>
          <p:nvPr/>
        </p:nvSpPr>
        <p:spPr bwMode="auto">
          <a:xfrm>
            <a:off x="1751012" y="685800"/>
            <a:ext cx="891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Listing 42.1 is an example of a test class for testing java.util.ArrayList. </a:t>
            </a:r>
          </a:p>
        </p:txBody>
      </p:sp>
      <p:sp>
        <p:nvSpPr>
          <p:cNvPr id="9223" name="Rectangle 7"/>
          <p:cNvSpPr>
            <a:spLocks noChangeArrowheads="1"/>
          </p:cNvSpPr>
          <p:nvPr/>
        </p:nvSpPr>
        <p:spPr bwMode="auto">
          <a:xfrm>
            <a:off x="1522413" y="1578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4" name="Rectangle 10"/>
          <p:cNvSpPr>
            <a:spLocks noChangeArrowheads="1"/>
          </p:cNvSpPr>
          <p:nvPr/>
        </p:nvSpPr>
        <p:spPr bwMode="auto">
          <a:xfrm>
            <a:off x="1522413" y="25504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5" name="Rectangle 12"/>
          <p:cNvSpPr>
            <a:spLocks noChangeArrowheads="1"/>
          </p:cNvSpPr>
          <p:nvPr/>
        </p:nvSpPr>
        <p:spPr bwMode="auto">
          <a:xfrm>
            <a:off x="1522413" y="25695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6" name="Rectangle 14"/>
          <p:cNvSpPr>
            <a:spLocks noChangeArrowheads="1"/>
          </p:cNvSpPr>
          <p:nvPr/>
        </p:nvSpPr>
        <p:spPr bwMode="auto">
          <a:xfrm>
            <a:off x="1522413" y="26028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7" name="Text Box 17"/>
          <p:cNvSpPr txBox="1">
            <a:spLocks noChangeArrowheads="1"/>
          </p:cNvSpPr>
          <p:nvPr/>
        </p:nvSpPr>
        <p:spPr bwMode="auto">
          <a:xfrm>
            <a:off x="1751012" y="1143000"/>
            <a:ext cx="89154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100" dirty="0">
                <a:solidFill>
                  <a:schemeClr val="tx2"/>
                </a:solidFill>
                <a:latin typeface="Courier New" panose="02070309020205020404" pitchFamily="49" charset="0"/>
              </a:rPr>
              <a:t>package </a:t>
            </a:r>
            <a:r>
              <a:rPr lang="en-US" altLang="en-US" sz="1100" dirty="0" err="1">
                <a:solidFill>
                  <a:schemeClr val="tx2"/>
                </a:solidFill>
                <a:latin typeface="Courier New" panose="02070309020205020404" pitchFamily="49" charset="0"/>
              </a:rPr>
              <a:t>mytest</a:t>
            </a:r>
            <a:r>
              <a:rPr lang="en-US" altLang="en-US" sz="1100" dirty="0">
                <a:solidFill>
                  <a:schemeClr val="tx2"/>
                </a:solidFill>
                <a:latin typeface="Courier New" panose="02070309020205020404" pitchFamily="49" charset="0"/>
              </a:rPr>
              <a:t>;</a:t>
            </a:r>
          </a:p>
          <a:p>
            <a:r>
              <a:rPr lang="en-US" altLang="en-US" sz="1100" dirty="0">
                <a:solidFill>
                  <a:schemeClr val="tx2"/>
                </a:solidFill>
                <a:latin typeface="Courier New" panose="02070309020205020404" pitchFamily="49" charset="0"/>
              </a:rPr>
              <a:t>import </a:t>
            </a:r>
            <a:r>
              <a:rPr lang="en-US" altLang="en-US" sz="1100" dirty="0" err="1">
                <a:solidFill>
                  <a:schemeClr val="tx2"/>
                </a:solidFill>
                <a:latin typeface="Courier New" panose="02070309020205020404" pitchFamily="49" charset="0"/>
              </a:rPr>
              <a:t>org.junit</a:t>
            </a:r>
            <a:r>
              <a:rPr lang="en-US" altLang="en-US" sz="1100" dirty="0">
                <a:solidFill>
                  <a:schemeClr val="tx2"/>
                </a:solidFill>
                <a:latin typeface="Courier New" panose="02070309020205020404" pitchFamily="49" charset="0"/>
              </a:rPr>
              <a:t>.*;</a:t>
            </a:r>
          </a:p>
          <a:p>
            <a:r>
              <a:rPr lang="en-US" altLang="en-US" sz="1100" dirty="0">
                <a:solidFill>
                  <a:schemeClr val="tx2"/>
                </a:solidFill>
                <a:latin typeface="Courier New" panose="02070309020205020404" pitchFamily="49" charset="0"/>
              </a:rPr>
              <a:t>import static </a:t>
            </a:r>
            <a:r>
              <a:rPr lang="en-US" altLang="en-US" sz="1100" dirty="0" err="1">
                <a:solidFill>
                  <a:schemeClr val="tx2"/>
                </a:solidFill>
                <a:latin typeface="Courier New" panose="02070309020205020404" pitchFamily="49" charset="0"/>
              </a:rPr>
              <a:t>org.junit.Assert</a:t>
            </a:r>
            <a:r>
              <a:rPr lang="en-US" altLang="en-US" sz="1100" dirty="0">
                <a:solidFill>
                  <a:schemeClr val="tx2"/>
                </a:solidFill>
                <a:latin typeface="Courier New" panose="02070309020205020404" pitchFamily="49" charset="0"/>
              </a:rPr>
              <a:t>.*;</a:t>
            </a:r>
          </a:p>
          <a:p>
            <a:r>
              <a:rPr lang="en-US" altLang="en-US" sz="1100" dirty="0">
                <a:solidFill>
                  <a:schemeClr val="tx2"/>
                </a:solidFill>
                <a:latin typeface="Courier New" panose="02070309020205020404" pitchFamily="49" charset="0"/>
              </a:rPr>
              <a:t>import </a:t>
            </a:r>
            <a:r>
              <a:rPr lang="en-US" altLang="en-US" sz="1100" dirty="0" err="1">
                <a:solidFill>
                  <a:schemeClr val="tx2"/>
                </a:solidFill>
                <a:latin typeface="Courier New" panose="02070309020205020404" pitchFamily="49" charset="0"/>
              </a:rPr>
              <a:t>java.util</a:t>
            </a:r>
            <a:r>
              <a:rPr lang="en-US" altLang="en-US" sz="1100" dirty="0">
                <a:solidFill>
                  <a:schemeClr val="tx2"/>
                </a:solidFill>
                <a:latin typeface="Courier New" panose="02070309020205020404" pitchFamily="49" charset="0"/>
              </a:rPr>
              <a:t>.*;</a:t>
            </a:r>
          </a:p>
          <a:p>
            <a:r>
              <a:rPr lang="en-US" altLang="en-US" sz="1100" dirty="0">
                <a:solidFill>
                  <a:schemeClr val="tx2"/>
                </a:solidFill>
                <a:latin typeface="Courier New" panose="02070309020205020404" pitchFamily="49" charset="0"/>
              </a:rPr>
              <a:t>public class </a:t>
            </a:r>
            <a:r>
              <a:rPr lang="en-US" altLang="en-US" sz="1100" dirty="0" err="1">
                <a:solidFill>
                  <a:schemeClr val="tx2"/>
                </a:solidFill>
                <a:latin typeface="Courier New" panose="02070309020205020404" pitchFamily="49" charset="0"/>
              </a:rPr>
              <a:t>ArrayListTest</a:t>
            </a:r>
            <a:r>
              <a:rPr lang="en-US" altLang="en-US" sz="1100" dirty="0">
                <a:solidFill>
                  <a:schemeClr val="tx2"/>
                </a:solidFill>
                <a:latin typeface="Courier New" panose="02070309020205020404" pitchFamily="49" charset="0"/>
              </a:rPr>
              <a:t> {</a:t>
            </a:r>
          </a:p>
          <a:p>
            <a:r>
              <a:rPr lang="en-US" altLang="en-US" sz="1100" dirty="0">
                <a:solidFill>
                  <a:schemeClr val="tx2"/>
                </a:solidFill>
                <a:latin typeface="Courier New" panose="02070309020205020404" pitchFamily="49" charset="0"/>
              </a:rPr>
              <a:t>  private </a:t>
            </a:r>
            <a:r>
              <a:rPr lang="en-US" altLang="en-US" sz="1100" dirty="0" err="1">
                <a:solidFill>
                  <a:schemeClr val="tx2"/>
                </a:solidFill>
                <a:latin typeface="Courier New" panose="02070309020205020404" pitchFamily="49" charset="0"/>
              </a:rPr>
              <a:t>ArrayList</a:t>
            </a:r>
            <a:r>
              <a:rPr lang="en-US" altLang="en-US" sz="1100" dirty="0">
                <a:solidFill>
                  <a:schemeClr val="tx2"/>
                </a:solidFill>
                <a:latin typeface="Courier New" panose="02070309020205020404" pitchFamily="49" charset="0"/>
              </a:rPr>
              <a:t>&lt;String&gt; list = new </a:t>
            </a:r>
            <a:r>
              <a:rPr lang="en-US" altLang="en-US" sz="1100" dirty="0" err="1">
                <a:solidFill>
                  <a:schemeClr val="tx2"/>
                </a:solidFill>
                <a:latin typeface="Courier New" panose="02070309020205020404" pitchFamily="49" charset="0"/>
              </a:rPr>
              <a:t>ArrayList</a:t>
            </a:r>
            <a:r>
              <a:rPr lang="en-US" altLang="en-US" sz="1100" dirty="0">
                <a:solidFill>
                  <a:schemeClr val="tx2"/>
                </a:solidFill>
                <a:latin typeface="Courier New" panose="02070309020205020404" pitchFamily="49" charset="0"/>
              </a:rPr>
              <a:t>&lt;String&gt;();</a:t>
            </a:r>
          </a:p>
          <a:p>
            <a:r>
              <a:rPr lang="en-US" altLang="en-US" sz="1100" dirty="0">
                <a:solidFill>
                  <a:schemeClr val="tx2"/>
                </a:solidFill>
                <a:latin typeface="Courier New" panose="02070309020205020404" pitchFamily="49" charset="0"/>
              </a:rPr>
              <a:t>    </a:t>
            </a:r>
          </a:p>
          <a:p>
            <a:r>
              <a:rPr lang="en-US" altLang="en-US" sz="1100" dirty="0">
                <a:solidFill>
                  <a:schemeClr val="tx2"/>
                </a:solidFill>
                <a:latin typeface="Courier New" panose="02070309020205020404" pitchFamily="49" charset="0"/>
              </a:rPr>
              <a:t>  @Before</a:t>
            </a:r>
          </a:p>
          <a:p>
            <a:r>
              <a:rPr lang="en-US" altLang="en-US" sz="1100" dirty="0">
                <a:solidFill>
                  <a:schemeClr val="tx2"/>
                </a:solidFill>
                <a:latin typeface="Courier New" panose="02070309020205020404" pitchFamily="49" charset="0"/>
              </a:rPr>
              <a:t>  public void </a:t>
            </a:r>
            <a:r>
              <a:rPr lang="en-US" altLang="en-US" sz="1100" dirty="0" err="1">
                <a:solidFill>
                  <a:schemeClr val="tx2"/>
                </a:solidFill>
                <a:latin typeface="Courier New" panose="02070309020205020404" pitchFamily="49" charset="0"/>
              </a:rPr>
              <a:t>setUp</a:t>
            </a:r>
            <a:r>
              <a:rPr lang="en-US" altLang="en-US" sz="1100" dirty="0">
                <a:solidFill>
                  <a:schemeClr val="tx2"/>
                </a:solidFill>
                <a:latin typeface="Courier New" panose="02070309020205020404" pitchFamily="49" charset="0"/>
              </a:rPr>
              <a:t>() throws Exception {</a:t>
            </a:r>
          </a:p>
          <a:p>
            <a:r>
              <a:rPr lang="en-US" altLang="en-US" sz="1100" dirty="0">
                <a:solidFill>
                  <a:schemeClr val="tx2"/>
                </a:solidFill>
                <a:latin typeface="Courier New" panose="02070309020205020404" pitchFamily="49" charset="0"/>
              </a:rPr>
              <a:t>  }</a:t>
            </a:r>
          </a:p>
          <a:p>
            <a:r>
              <a:rPr lang="en-US" altLang="en-US" sz="1100" dirty="0">
                <a:solidFill>
                  <a:schemeClr val="tx2"/>
                </a:solidFill>
                <a:latin typeface="Courier New" panose="02070309020205020404" pitchFamily="49" charset="0"/>
              </a:rPr>
              <a:t>  @Test</a:t>
            </a:r>
          </a:p>
          <a:p>
            <a:r>
              <a:rPr lang="en-US" altLang="en-US" sz="1100" dirty="0">
                <a:solidFill>
                  <a:schemeClr val="tx2"/>
                </a:solidFill>
                <a:latin typeface="Courier New" panose="02070309020205020404" pitchFamily="49" charset="0"/>
              </a:rPr>
              <a:t>  public void </a:t>
            </a:r>
            <a:r>
              <a:rPr lang="en-US" altLang="en-US" sz="1100" dirty="0" err="1">
                <a:solidFill>
                  <a:schemeClr val="tx2"/>
                </a:solidFill>
                <a:latin typeface="Courier New" panose="02070309020205020404" pitchFamily="49" charset="0"/>
              </a:rPr>
              <a:t>testInsertion</a:t>
            </a:r>
            <a:r>
              <a:rPr lang="en-US" altLang="en-US" sz="1100" dirty="0">
                <a:solidFill>
                  <a:schemeClr val="tx2"/>
                </a:solidFill>
                <a:latin typeface="Courier New" panose="02070309020205020404" pitchFamily="49" charset="0"/>
              </a:rPr>
              <a:t>() {</a:t>
            </a:r>
          </a:p>
          <a:p>
            <a:r>
              <a:rPr lang="en-US" altLang="en-US" sz="1100" dirty="0">
                <a:solidFill>
                  <a:schemeClr val="tx2"/>
                </a:solidFill>
                <a:latin typeface="Courier New" panose="02070309020205020404" pitchFamily="49" charset="0"/>
              </a:rPr>
              <a:t>    </a:t>
            </a:r>
            <a:r>
              <a:rPr lang="en-US" altLang="en-US" sz="1100" dirty="0" err="1">
                <a:solidFill>
                  <a:schemeClr val="tx2"/>
                </a:solidFill>
                <a:latin typeface="Courier New" panose="02070309020205020404" pitchFamily="49" charset="0"/>
              </a:rPr>
              <a:t>list.add</a:t>
            </a:r>
            <a:r>
              <a:rPr lang="en-US" altLang="en-US" sz="1100" dirty="0">
                <a:solidFill>
                  <a:schemeClr val="tx2"/>
                </a:solidFill>
                <a:latin typeface="Courier New" panose="02070309020205020404" pitchFamily="49" charset="0"/>
              </a:rPr>
              <a:t>("Beijing");</a:t>
            </a:r>
          </a:p>
          <a:p>
            <a:r>
              <a:rPr lang="en-US" altLang="en-US" sz="1100" dirty="0">
                <a:solidFill>
                  <a:schemeClr val="tx2"/>
                </a:solidFill>
                <a:latin typeface="Courier New" panose="02070309020205020404" pitchFamily="49" charset="0"/>
              </a:rPr>
              <a:t>    </a:t>
            </a:r>
            <a:r>
              <a:rPr lang="en-US" altLang="en-US" sz="1100" dirty="0" err="1">
                <a:solidFill>
                  <a:schemeClr val="tx2"/>
                </a:solidFill>
                <a:latin typeface="Courier New" panose="02070309020205020404" pitchFamily="49" charset="0"/>
              </a:rPr>
              <a:t>assertEquals</a:t>
            </a:r>
            <a:r>
              <a:rPr lang="en-US" altLang="en-US" sz="1100" dirty="0">
                <a:solidFill>
                  <a:schemeClr val="tx2"/>
                </a:solidFill>
                <a:latin typeface="Courier New" panose="02070309020205020404" pitchFamily="49" charset="0"/>
              </a:rPr>
              <a:t>("Beijing", </a:t>
            </a:r>
            <a:r>
              <a:rPr lang="en-US" altLang="en-US" sz="1100" dirty="0" err="1">
                <a:solidFill>
                  <a:schemeClr val="tx2"/>
                </a:solidFill>
                <a:latin typeface="Courier New" panose="02070309020205020404" pitchFamily="49" charset="0"/>
              </a:rPr>
              <a:t>list.get</a:t>
            </a:r>
            <a:r>
              <a:rPr lang="en-US" altLang="en-US" sz="1100" dirty="0">
                <a:solidFill>
                  <a:schemeClr val="tx2"/>
                </a:solidFill>
                <a:latin typeface="Courier New" panose="02070309020205020404" pitchFamily="49" charset="0"/>
              </a:rPr>
              <a:t>(0));</a:t>
            </a:r>
          </a:p>
          <a:p>
            <a:r>
              <a:rPr lang="en-US" altLang="en-US" sz="1100" dirty="0">
                <a:solidFill>
                  <a:schemeClr val="tx2"/>
                </a:solidFill>
                <a:latin typeface="Courier New" panose="02070309020205020404" pitchFamily="49" charset="0"/>
              </a:rPr>
              <a:t>    </a:t>
            </a:r>
            <a:r>
              <a:rPr lang="en-US" altLang="en-US" sz="1100" dirty="0" err="1">
                <a:solidFill>
                  <a:schemeClr val="tx2"/>
                </a:solidFill>
                <a:latin typeface="Courier New" panose="02070309020205020404" pitchFamily="49" charset="0"/>
              </a:rPr>
              <a:t>list.add</a:t>
            </a:r>
            <a:r>
              <a:rPr lang="en-US" altLang="en-US" sz="1100" dirty="0">
                <a:solidFill>
                  <a:schemeClr val="tx2"/>
                </a:solidFill>
                <a:latin typeface="Courier New" panose="02070309020205020404" pitchFamily="49" charset="0"/>
              </a:rPr>
              <a:t>("Shanghai");</a:t>
            </a:r>
          </a:p>
          <a:p>
            <a:r>
              <a:rPr lang="en-US" altLang="en-US" sz="1100" dirty="0">
                <a:solidFill>
                  <a:schemeClr val="tx2"/>
                </a:solidFill>
                <a:latin typeface="Courier New" panose="02070309020205020404" pitchFamily="49" charset="0"/>
              </a:rPr>
              <a:t>    </a:t>
            </a:r>
            <a:r>
              <a:rPr lang="en-US" altLang="en-US" sz="1100" dirty="0" err="1">
                <a:solidFill>
                  <a:schemeClr val="tx2"/>
                </a:solidFill>
                <a:latin typeface="Courier New" panose="02070309020205020404" pitchFamily="49" charset="0"/>
              </a:rPr>
              <a:t>list.add</a:t>
            </a:r>
            <a:r>
              <a:rPr lang="en-US" altLang="en-US" sz="1100" dirty="0">
                <a:solidFill>
                  <a:schemeClr val="tx2"/>
                </a:solidFill>
                <a:latin typeface="Courier New" panose="02070309020205020404" pitchFamily="49" charset="0"/>
              </a:rPr>
              <a:t>("</a:t>
            </a:r>
            <a:r>
              <a:rPr lang="en-US" altLang="en-US" sz="1100" dirty="0" err="1">
                <a:solidFill>
                  <a:schemeClr val="tx2"/>
                </a:solidFill>
                <a:latin typeface="Courier New" panose="02070309020205020404" pitchFamily="49" charset="0"/>
              </a:rPr>
              <a:t>Hongkong</a:t>
            </a:r>
            <a:r>
              <a:rPr lang="en-US" altLang="en-US" sz="1100" dirty="0">
                <a:solidFill>
                  <a:schemeClr val="tx2"/>
                </a:solidFill>
                <a:latin typeface="Courier New" panose="02070309020205020404" pitchFamily="49" charset="0"/>
              </a:rPr>
              <a:t>");</a:t>
            </a:r>
          </a:p>
          <a:p>
            <a:r>
              <a:rPr lang="en-US" altLang="en-US" sz="1100" dirty="0">
                <a:solidFill>
                  <a:schemeClr val="tx2"/>
                </a:solidFill>
                <a:latin typeface="Courier New" panose="02070309020205020404" pitchFamily="49" charset="0"/>
              </a:rPr>
              <a:t>    </a:t>
            </a:r>
            <a:r>
              <a:rPr lang="en-US" altLang="en-US" sz="1100" dirty="0" err="1">
                <a:solidFill>
                  <a:schemeClr val="tx2"/>
                </a:solidFill>
                <a:latin typeface="Courier New" panose="02070309020205020404" pitchFamily="49" charset="0"/>
              </a:rPr>
              <a:t>assertEquals</a:t>
            </a:r>
            <a:r>
              <a:rPr lang="en-US" altLang="en-US" sz="1100" dirty="0">
                <a:solidFill>
                  <a:schemeClr val="tx2"/>
                </a:solidFill>
                <a:latin typeface="Courier New" panose="02070309020205020404" pitchFamily="49" charset="0"/>
              </a:rPr>
              <a:t>("</a:t>
            </a:r>
            <a:r>
              <a:rPr lang="en-US" altLang="en-US" sz="1100" dirty="0" err="1">
                <a:solidFill>
                  <a:schemeClr val="tx2"/>
                </a:solidFill>
                <a:latin typeface="Courier New" panose="02070309020205020404" pitchFamily="49" charset="0"/>
              </a:rPr>
              <a:t>Hongkong</a:t>
            </a:r>
            <a:r>
              <a:rPr lang="en-US" altLang="en-US" sz="1100" dirty="0">
                <a:solidFill>
                  <a:schemeClr val="tx2"/>
                </a:solidFill>
                <a:latin typeface="Courier New" panose="02070309020205020404" pitchFamily="49" charset="0"/>
              </a:rPr>
              <a:t>", </a:t>
            </a:r>
            <a:r>
              <a:rPr lang="en-US" altLang="en-US" sz="1100" dirty="0" err="1">
                <a:solidFill>
                  <a:schemeClr val="tx2"/>
                </a:solidFill>
                <a:latin typeface="Courier New" panose="02070309020205020404" pitchFamily="49" charset="0"/>
              </a:rPr>
              <a:t>list.get</a:t>
            </a:r>
            <a:r>
              <a:rPr lang="en-US" altLang="en-US" sz="1100" dirty="0">
                <a:solidFill>
                  <a:schemeClr val="tx2"/>
                </a:solidFill>
                <a:latin typeface="Courier New" panose="02070309020205020404" pitchFamily="49" charset="0"/>
              </a:rPr>
              <a:t>(</a:t>
            </a:r>
            <a:r>
              <a:rPr lang="en-US" altLang="en-US" sz="1100" dirty="0" err="1">
                <a:solidFill>
                  <a:schemeClr val="tx2"/>
                </a:solidFill>
                <a:latin typeface="Courier New" panose="02070309020205020404" pitchFamily="49" charset="0"/>
              </a:rPr>
              <a:t>list.size</a:t>
            </a:r>
            <a:r>
              <a:rPr lang="en-US" altLang="en-US" sz="1100" dirty="0">
                <a:solidFill>
                  <a:schemeClr val="tx2"/>
                </a:solidFill>
                <a:latin typeface="Courier New" panose="02070309020205020404" pitchFamily="49" charset="0"/>
              </a:rPr>
              <a:t>() - 1));    </a:t>
            </a:r>
          </a:p>
          <a:p>
            <a:r>
              <a:rPr lang="en-US" altLang="en-US" sz="1100" dirty="0">
                <a:solidFill>
                  <a:schemeClr val="tx2"/>
                </a:solidFill>
                <a:latin typeface="Courier New" panose="02070309020205020404" pitchFamily="49" charset="0"/>
              </a:rPr>
              <a:t>  } </a:t>
            </a:r>
          </a:p>
          <a:p>
            <a:r>
              <a:rPr lang="en-US" altLang="en-US" sz="1100" dirty="0">
                <a:solidFill>
                  <a:schemeClr val="tx2"/>
                </a:solidFill>
                <a:latin typeface="Courier New" panose="02070309020205020404" pitchFamily="49" charset="0"/>
              </a:rPr>
              <a:t>  </a:t>
            </a:r>
          </a:p>
          <a:p>
            <a:r>
              <a:rPr lang="en-US" altLang="en-US" sz="1100" dirty="0">
                <a:solidFill>
                  <a:schemeClr val="tx2"/>
                </a:solidFill>
                <a:latin typeface="Courier New" panose="02070309020205020404" pitchFamily="49" charset="0"/>
              </a:rPr>
              <a:t>  @Test</a:t>
            </a:r>
          </a:p>
          <a:p>
            <a:r>
              <a:rPr lang="en-US" altLang="en-US" sz="1100" dirty="0">
                <a:solidFill>
                  <a:schemeClr val="tx2"/>
                </a:solidFill>
                <a:latin typeface="Courier New" panose="02070309020205020404" pitchFamily="49" charset="0"/>
              </a:rPr>
              <a:t>  public void </a:t>
            </a:r>
            <a:r>
              <a:rPr lang="en-US" altLang="en-US" sz="1100" dirty="0" err="1">
                <a:solidFill>
                  <a:schemeClr val="tx2"/>
                </a:solidFill>
                <a:latin typeface="Courier New" panose="02070309020205020404" pitchFamily="49" charset="0"/>
              </a:rPr>
              <a:t>testDeletion</a:t>
            </a:r>
            <a:r>
              <a:rPr lang="en-US" altLang="en-US" sz="1100" dirty="0">
                <a:solidFill>
                  <a:schemeClr val="tx2"/>
                </a:solidFill>
                <a:latin typeface="Courier New" panose="02070309020205020404" pitchFamily="49" charset="0"/>
              </a:rPr>
              <a:t>() {</a:t>
            </a:r>
          </a:p>
          <a:p>
            <a:r>
              <a:rPr lang="en-US" altLang="en-US" sz="1100" dirty="0">
                <a:solidFill>
                  <a:schemeClr val="tx2"/>
                </a:solidFill>
                <a:latin typeface="Courier New" panose="02070309020205020404" pitchFamily="49" charset="0"/>
              </a:rPr>
              <a:t>    </a:t>
            </a:r>
            <a:r>
              <a:rPr lang="en-US" altLang="en-US" sz="1100" dirty="0" err="1">
                <a:solidFill>
                  <a:schemeClr val="tx2"/>
                </a:solidFill>
                <a:latin typeface="Courier New" panose="02070309020205020404" pitchFamily="49" charset="0"/>
              </a:rPr>
              <a:t>list.clear</a:t>
            </a:r>
            <a:r>
              <a:rPr lang="en-US" altLang="en-US" sz="1100" dirty="0">
                <a:solidFill>
                  <a:schemeClr val="tx2"/>
                </a:solidFill>
                <a:latin typeface="Courier New" panose="02070309020205020404" pitchFamily="49" charset="0"/>
              </a:rPr>
              <a:t>();</a:t>
            </a:r>
          </a:p>
          <a:p>
            <a:r>
              <a:rPr lang="en-US" altLang="en-US" sz="1100" dirty="0">
                <a:solidFill>
                  <a:schemeClr val="tx2"/>
                </a:solidFill>
                <a:latin typeface="Courier New" panose="02070309020205020404" pitchFamily="49" charset="0"/>
              </a:rPr>
              <a:t>    </a:t>
            </a:r>
            <a:r>
              <a:rPr lang="en-US" altLang="en-US" sz="1100" dirty="0" err="1">
                <a:solidFill>
                  <a:schemeClr val="tx2"/>
                </a:solidFill>
                <a:latin typeface="Courier New" panose="02070309020205020404" pitchFamily="49" charset="0"/>
              </a:rPr>
              <a:t>assertTrue</a:t>
            </a:r>
            <a:r>
              <a:rPr lang="en-US" altLang="en-US" sz="1100" dirty="0">
                <a:solidFill>
                  <a:schemeClr val="tx2"/>
                </a:solidFill>
                <a:latin typeface="Courier New" panose="02070309020205020404" pitchFamily="49" charset="0"/>
              </a:rPr>
              <a:t>(</a:t>
            </a:r>
            <a:r>
              <a:rPr lang="en-US" altLang="en-US" sz="1100" dirty="0" err="1">
                <a:solidFill>
                  <a:schemeClr val="tx2"/>
                </a:solidFill>
                <a:latin typeface="Courier New" panose="02070309020205020404" pitchFamily="49" charset="0"/>
              </a:rPr>
              <a:t>list.isEmpty</a:t>
            </a:r>
            <a:r>
              <a:rPr lang="en-US" altLang="en-US" sz="1100" dirty="0">
                <a:solidFill>
                  <a:schemeClr val="tx2"/>
                </a:solidFill>
                <a:latin typeface="Courier New" panose="02070309020205020404" pitchFamily="49" charset="0"/>
              </a:rPr>
              <a:t>());  </a:t>
            </a:r>
          </a:p>
          <a:p>
            <a:r>
              <a:rPr lang="en-US" altLang="en-US" sz="1100" dirty="0">
                <a:solidFill>
                  <a:schemeClr val="tx2"/>
                </a:solidFill>
                <a:latin typeface="Courier New" panose="02070309020205020404" pitchFamily="49" charset="0"/>
              </a:rPr>
              <a:t>    </a:t>
            </a:r>
          </a:p>
          <a:p>
            <a:r>
              <a:rPr lang="en-US" altLang="en-US" sz="1100" dirty="0">
                <a:solidFill>
                  <a:schemeClr val="tx2"/>
                </a:solidFill>
                <a:latin typeface="Courier New" panose="02070309020205020404" pitchFamily="49" charset="0"/>
              </a:rPr>
              <a:t>    </a:t>
            </a:r>
            <a:r>
              <a:rPr lang="en-US" altLang="en-US" sz="1100" dirty="0" err="1">
                <a:solidFill>
                  <a:schemeClr val="tx2"/>
                </a:solidFill>
                <a:latin typeface="Courier New" panose="02070309020205020404" pitchFamily="49" charset="0"/>
              </a:rPr>
              <a:t>list.add</a:t>
            </a:r>
            <a:r>
              <a:rPr lang="en-US" altLang="en-US" sz="1100" dirty="0">
                <a:solidFill>
                  <a:schemeClr val="tx2"/>
                </a:solidFill>
                <a:latin typeface="Courier New" panose="02070309020205020404" pitchFamily="49" charset="0"/>
              </a:rPr>
              <a:t>("A");</a:t>
            </a:r>
          </a:p>
          <a:p>
            <a:r>
              <a:rPr lang="en-US" altLang="en-US" sz="1100" dirty="0">
                <a:solidFill>
                  <a:schemeClr val="tx2"/>
                </a:solidFill>
                <a:latin typeface="Courier New" panose="02070309020205020404" pitchFamily="49" charset="0"/>
              </a:rPr>
              <a:t>    </a:t>
            </a:r>
            <a:r>
              <a:rPr lang="en-US" altLang="en-US" sz="1100" dirty="0" err="1">
                <a:solidFill>
                  <a:schemeClr val="tx2"/>
                </a:solidFill>
                <a:latin typeface="Courier New" panose="02070309020205020404" pitchFamily="49" charset="0"/>
              </a:rPr>
              <a:t>list.add</a:t>
            </a:r>
            <a:r>
              <a:rPr lang="en-US" altLang="en-US" sz="1100" dirty="0">
                <a:solidFill>
                  <a:schemeClr val="tx2"/>
                </a:solidFill>
                <a:latin typeface="Courier New" panose="02070309020205020404" pitchFamily="49" charset="0"/>
              </a:rPr>
              <a:t>("B");</a:t>
            </a:r>
          </a:p>
          <a:p>
            <a:r>
              <a:rPr lang="en-US" altLang="en-US" sz="1100" dirty="0">
                <a:solidFill>
                  <a:schemeClr val="tx2"/>
                </a:solidFill>
                <a:latin typeface="Courier New" panose="02070309020205020404" pitchFamily="49" charset="0"/>
              </a:rPr>
              <a:t>    </a:t>
            </a:r>
            <a:r>
              <a:rPr lang="en-US" altLang="en-US" sz="1100" dirty="0" err="1">
                <a:solidFill>
                  <a:schemeClr val="tx2"/>
                </a:solidFill>
                <a:latin typeface="Courier New" panose="02070309020205020404" pitchFamily="49" charset="0"/>
              </a:rPr>
              <a:t>list.add</a:t>
            </a:r>
            <a:r>
              <a:rPr lang="en-US" altLang="en-US" sz="1100" dirty="0">
                <a:solidFill>
                  <a:schemeClr val="tx2"/>
                </a:solidFill>
                <a:latin typeface="Courier New" panose="02070309020205020404" pitchFamily="49" charset="0"/>
              </a:rPr>
              <a:t>("C");</a:t>
            </a:r>
          </a:p>
          <a:p>
            <a:r>
              <a:rPr lang="en-US" altLang="en-US" sz="1100" dirty="0">
                <a:solidFill>
                  <a:schemeClr val="tx2"/>
                </a:solidFill>
                <a:latin typeface="Courier New" panose="02070309020205020404" pitchFamily="49" charset="0"/>
              </a:rPr>
              <a:t>    </a:t>
            </a:r>
            <a:r>
              <a:rPr lang="en-US" altLang="en-US" sz="1100" dirty="0" err="1">
                <a:solidFill>
                  <a:schemeClr val="tx2"/>
                </a:solidFill>
                <a:latin typeface="Courier New" panose="02070309020205020404" pitchFamily="49" charset="0"/>
              </a:rPr>
              <a:t>list.remove</a:t>
            </a:r>
            <a:r>
              <a:rPr lang="en-US" altLang="en-US" sz="1100" dirty="0">
                <a:solidFill>
                  <a:schemeClr val="tx2"/>
                </a:solidFill>
                <a:latin typeface="Courier New" panose="02070309020205020404" pitchFamily="49" charset="0"/>
              </a:rPr>
              <a:t>("B");</a:t>
            </a:r>
          </a:p>
          <a:p>
            <a:r>
              <a:rPr lang="en-US" altLang="en-US" sz="1100" dirty="0">
                <a:solidFill>
                  <a:schemeClr val="tx2"/>
                </a:solidFill>
                <a:latin typeface="Courier New" panose="02070309020205020404" pitchFamily="49" charset="0"/>
              </a:rPr>
              <a:t>    </a:t>
            </a:r>
            <a:r>
              <a:rPr lang="en-US" altLang="en-US" sz="1100" dirty="0" err="1">
                <a:solidFill>
                  <a:schemeClr val="tx2"/>
                </a:solidFill>
                <a:latin typeface="Courier New" panose="02070309020205020404" pitchFamily="49" charset="0"/>
              </a:rPr>
              <a:t>assertEquals</a:t>
            </a:r>
            <a:r>
              <a:rPr lang="en-US" altLang="en-US" sz="1100" dirty="0">
                <a:solidFill>
                  <a:schemeClr val="tx2"/>
                </a:solidFill>
                <a:latin typeface="Courier New" panose="02070309020205020404" pitchFamily="49" charset="0"/>
              </a:rPr>
              <a:t>(2, </a:t>
            </a:r>
            <a:r>
              <a:rPr lang="en-US" altLang="en-US" sz="1100" dirty="0" err="1">
                <a:solidFill>
                  <a:schemeClr val="tx2"/>
                </a:solidFill>
                <a:latin typeface="Courier New" panose="02070309020205020404" pitchFamily="49" charset="0"/>
              </a:rPr>
              <a:t>list.size</a:t>
            </a:r>
            <a:r>
              <a:rPr lang="en-US" altLang="en-US" sz="1100" dirty="0">
                <a:solidFill>
                  <a:schemeClr val="tx2"/>
                </a:solidFill>
                <a:latin typeface="Courier New" panose="02070309020205020404" pitchFamily="49" charset="0"/>
              </a:rPr>
              <a:t>());  </a:t>
            </a:r>
          </a:p>
          <a:p>
            <a:r>
              <a:rPr lang="en-US" altLang="en-US" sz="1100" dirty="0">
                <a:solidFill>
                  <a:schemeClr val="tx2"/>
                </a:solidFill>
                <a:latin typeface="Courier New" panose="02070309020205020404" pitchFamily="49" charset="0"/>
              </a:rPr>
              <a:t>  } </a:t>
            </a:r>
          </a:p>
          <a:p>
            <a:r>
              <a:rPr lang="en-US" altLang="en-US" sz="1100" dirty="0">
                <a:solidFill>
                  <a:schemeClr val="tx2"/>
                </a:solidFill>
                <a:latin typeface="Courier New" panose="02070309020205020404" pitchFamily="49" charset="0"/>
              </a:rPr>
              <a:t>}</a:t>
            </a:r>
          </a:p>
        </p:txBody>
      </p:sp>
    </p:spTree>
    <p:extLst>
      <p:ext uri="{BB962C8B-B14F-4D97-AF65-F5344CB8AC3E}">
        <p14:creationId xmlns:p14="http://schemas.microsoft.com/office/powerpoint/2010/main" val="3456380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D52535B-6D8E-4D81-A02B-523CFAA8E12B}" type="slidenum">
              <a:rPr lang="en-US" altLang="en-US" sz="1400" smtClean="0"/>
              <a:pPr>
                <a:spcBef>
                  <a:spcPct val="0"/>
                </a:spcBef>
                <a:buClrTx/>
                <a:buSzTx/>
                <a:buFontTx/>
                <a:buNone/>
              </a:pPr>
              <a:t>8</a:t>
            </a:fld>
            <a:endParaRPr lang="en-US" altLang="en-US" sz="1400"/>
          </a:p>
        </p:txBody>
      </p:sp>
      <p:sp>
        <p:nvSpPr>
          <p:cNvPr id="10243" name="Rectangle 2"/>
          <p:cNvSpPr>
            <a:spLocks noGrp="1" noChangeArrowheads="1"/>
          </p:cNvSpPr>
          <p:nvPr>
            <p:ph type="title"/>
          </p:nvPr>
        </p:nvSpPr>
        <p:spPr>
          <a:xfrm>
            <a:off x="1751012" y="152400"/>
            <a:ext cx="8686800" cy="685800"/>
          </a:xfrm>
        </p:spPr>
        <p:txBody>
          <a:bodyPr/>
          <a:lstStyle/>
          <a:p>
            <a:r>
              <a:rPr lang="en-US" altLang="en-US"/>
              <a:t>Test the Loan Class</a:t>
            </a:r>
          </a:p>
        </p:txBody>
      </p:sp>
      <p:sp>
        <p:nvSpPr>
          <p:cNvPr id="10244" name="Text Box 3"/>
          <p:cNvSpPr txBox="1">
            <a:spLocks noChangeArrowheads="1"/>
          </p:cNvSpPr>
          <p:nvPr/>
        </p:nvSpPr>
        <p:spPr bwMode="auto">
          <a:xfrm>
            <a:off x="2132012" y="14478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10245" name="Rectangle 4"/>
          <p:cNvSpPr>
            <a:spLocks noChangeArrowheads="1"/>
          </p:cNvSpPr>
          <p:nvPr/>
        </p:nvSpPr>
        <p:spPr bwMode="auto">
          <a:xfrm>
            <a:off x="1522413" y="262349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6" name="Rectangle 5"/>
          <p:cNvSpPr>
            <a:spLocks noChangeArrowheads="1"/>
          </p:cNvSpPr>
          <p:nvPr/>
        </p:nvSpPr>
        <p:spPr bwMode="auto">
          <a:xfrm>
            <a:off x="1522413" y="2607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7" name="Rectangle 7"/>
          <p:cNvSpPr>
            <a:spLocks noChangeArrowheads="1"/>
          </p:cNvSpPr>
          <p:nvPr/>
        </p:nvSpPr>
        <p:spPr bwMode="auto">
          <a:xfrm>
            <a:off x="1522413" y="21583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8" name="Rectangle 8"/>
          <p:cNvSpPr>
            <a:spLocks noChangeArrowheads="1"/>
          </p:cNvSpPr>
          <p:nvPr/>
        </p:nvSpPr>
        <p:spPr bwMode="auto">
          <a:xfrm>
            <a:off x="1522413" y="21583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9" name="Rectangle 9"/>
          <p:cNvSpPr>
            <a:spLocks noChangeArrowheads="1"/>
          </p:cNvSpPr>
          <p:nvPr/>
        </p:nvSpPr>
        <p:spPr bwMode="auto">
          <a:xfrm>
            <a:off x="1522413" y="21313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50" name="Rectangle 10"/>
          <p:cNvSpPr>
            <a:spLocks noChangeArrowheads="1"/>
          </p:cNvSpPr>
          <p:nvPr/>
        </p:nvSpPr>
        <p:spPr bwMode="auto">
          <a:xfrm>
            <a:off x="1522413" y="21313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51" name="Rectangle 11"/>
          <p:cNvSpPr>
            <a:spLocks noChangeArrowheads="1"/>
          </p:cNvSpPr>
          <p:nvPr/>
        </p:nvSpPr>
        <p:spPr bwMode="auto">
          <a:xfrm>
            <a:off x="1522413" y="20853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52" name="Rectangle 12"/>
          <p:cNvSpPr>
            <a:spLocks noChangeArrowheads="1"/>
          </p:cNvSpPr>
          <p:nvPr/>
        </p:nvSpPr>
        <p:spPr bwMode="auto">
          <a:xfrm>
            <a:off x="1522413" y="21313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53" name="Rectangle 14"/>
          <p:cNvSpPr>
            <a:spLocks noChangeArrowheads="1"/>
          </p:cNvSpPr>
          <p:nvPr/>
        </p:nvSpPr>
        <p:spPr bwMode="auto">
          <a:xfrm>
            <a:off x="1522413" y="20853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54" name="Text Box 22"/>
          <p:cNvSpPr txBox="1">
            <a:spLocks noChangeArrowheads="1"/>
          </p:cNvSpPr>
          <p:nvPr/>
        </p:nvSpPr>
        <p:spPr bwMode="auto">
          <a:xfrm>
            <a:off x="1751012" y="914401"/>
            <a:ext cx="8610600" cy="573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latin typeface="Courier New" panose="02070309020205020404" pitchFamily="49" charset="0"/>
              </a:rPr>
              <a:t>package mytest;</a:t>
            </a:r>
          </a:p>
          <a:p>
            <a:pPr>
              <a:spcBef>
                <a:spcPct val="0"/>
              </a:spcBef>
              <a:buClrTx/>
              <a:buSzTx/>
              <a:buFontTx/>
              <a:buNone/>
            </a:pPr>
            <a:r>
              <a:rPr lang="en-US" altLang="en-US" sz="1000">
                <a:latin typeface="Courier New" panose="02070309020205020404" pitchFamily="49" charset="0"/>
              </a:rPr>
              <a:t>import org.junit.*;</a:t>
            </a:r>
          </a:p>
          <a:p>
            <a:pPr>
              <a:spcBef>
                <a:spcPct val="0"/>
              </a:spcBef>
              <a:buClrTx/>
              <a:buSzTx/>
              <a:buFontTx/>
              <a:buNone/>
            </a:pPr>
            <a:r>
              <a:rPr lang="en-US" altLang="en-US" sz="1000">
                <a:latin typeface="Courier New" panose="02070309020205020404" pitchFamily="49" charset="0"/>
              </a:rPr>
              <a:t>import static org.junit.Assert.*;</a:t>
            </a:r>
          </a:p>
          <a:p>
            <a:pPr>
              <a:spcBef>
                <a:spcPct val="0"/>
              </a:spcBef>
              <a:buClrTx/>
              <a:buSzTx/>
              <a:buFontTx/>
              <a:buNone/>
            </a:pPr>
            <a:r>
              <a:rPr lang="en-US" altLang="en-US" sz="1000">
                <a:latin typeface="Courier New" panose="02070309020205020404" pitchFamily="49" charset="0"/>
              </a:rPr>
              <a:t>public class LoanTest {  </a:t>
            </a:r>
          </a:p>
          <a:p>
            <a:pPr>
              <a:spcBef>
                <a:spcPct val="0"/>
              </a:spcBef>
              <a:buClrTx/>
              <a:buSzTx/>
              <a:buFontTx/>
              <a:buNone/>
            </a:pPr>
            <a:r>
              <a:rPr lang="en-US" altLang="en-US" sz="1000">
                <a:latin typeface="Courier New" panose="02070309020205020404" pitchFamily="49" charset="0"/>
              </a:rPr>
              <a:t>  @Before</a:t>
            </a:r>
          </a:p>
          <a:p>
            <a:pPr>
              <a:spcBef>
                <a:spcPct val="0"/>
              </a:spcBef>
              <a:buClrTx/>
              <a:buSzTx/>
              <a:buFontTx/>
              <a:buNone/>
            </a:pPr>
            <a:r>
              <a:rPr lang="en-US" altLang="en-US" sz="1000">
                <a:latin typeface="Courier New" panose="02070309020205020404" pitchFamily="49" charset="0"/>
              </a:rPr>
              <a:t>  public void setUp() throws Exception {</a:t>
            </a:r>
          </a:p>
          <a:p>
            <a:pPr>
              <a:spcBef>
                <a:spcPct val="0"/>
              </a:spcBef>
              <a:buClrTx/>
              <a:buSzTx/>
              <a:buFontTx/>
              <a:buNone/>
            </a:pPr>
            <a:r>
              <a:rPr lang="en-US" altLang="en-US" sz="1000">
                <a:latin typeface="Courier New" panose="02070309020205020404" pitchFamily="49" charset="0"/>
              </a:rPr>
              <a:t>  }</a:t>
            </a:r>
          </a:p>
          <a:p>
            <a:pPr>
              <a:spcBef>
                <a:spcPct val="0"/>
              </a:spcBef>
              <a:buClrTx/>
              <a:buSzTx/>
              <a:buFontTx/>
              <a:buNone/>
            </a:pPr>
            <a:r>
              <a:rPr lang="en-US" altLang="en-US" sz="1000">
                <a:latin typeface="Courier New" panose="02070309020205020404" pitchFamily="49" charset="0"/>
              </a:rPr>
              <a:t>  @Test</a:t>
            </a:r>
          </a:p>
          <a:p>
            <a:pPr>
              <a:spcBef>
                <a:spcPct val="0"/>
              </a:spcBef>
              <a:buClrTx/>
              <a:buSzTx/>
              <a:buFontTx/>
              <a:buNone/>
            </a:pPr>
            <a:r>
              <a:rPr lang="en-US" altLang="en-US" sz="1000">
                <a:latin typeface="Courier New" panose="02070309020205020404" pitchFamily="49" charset="0"/>
              </a:rPr>
              <a:t>  public void testPaymentMethods() {</a:t>
            </a:r>
          </a:p>
          <a:p>
            <a:pPr>
              <a:spcBef>
                <a:spcPct val="0"/>
              </a:spcBef>
              <a:buClrTx/>
              <a:buSzTx/>
              <a:buFontTx/>
              <a:buNone/>
            </a:pPr>
            <a:r>
              <a:rPr lang="en-US" altLang="en-US" sz="1000">
                <a:latin typeface="Courier New" panose="02070309020205020404" pitchFamily="49" charset="0"/>
              </a:rPr>
              <a:t>    double annualInterestRate = 2.5;</a:t>
            </a:r>
          </a:p>
          <a:p>
            <a:pPr>
              <a:spcBef>
                <a:spcPct val="0"/>
              </a:spcBef>
              <a:buClrTx/>
              <a:buSzTx/>
              <a:buFontTx/>
              <a:buNone/>
            </a:pPr>
            <a:r>
              <a:rPr lang="en-US" altLang="en-US" sz="1000">
                <a:latin typeface="Courier New" panose="02070309020205020404" pitchFamily="49" charset="0"/>
              </a:rPr>
              <a:t>    int numberOfYears = 5;</a:t>
            </a:r>
          </a:p>
          <a:p>
            <a:pPr>
              <a:spcBef>
                <a:spcPct val="0"/>
              </a:spcBef>
              <a:buClrTx/>
              <a:buSzTx/>
              <a:buFontTx/>
              <a:buNone/>
            </a:pPr>
            <a:r>
              <a:rPr lang="en-US" altLang="en-US" sz="1000">
                <a:latin typeface="Courier New" panose="02070309020205020404" pitchFamily="49" charset="0"/>
              </a:rPr>
              <a:t>    double loanAmount = 1000;</a:t>
            </a:r>
          </a:p>
          <a:p>
            <a:pPr>
              <a:spcBef>
                <a:spcPct val="0"/>
              </a:spcBef>
              <a:buClrTx/>
              <a:buSzTx/>
              <a:buFontTx/>
              <a:buNone/>
            </a:pPr>
            <a:r>
              <a:rPr lang="en-US" altLang="en-US" sz="1000">
                <a:latin typeface="Courier New" panose="02070309020205020404" pitchFamily="49" charset="0"/>
              </a:rPr>
              <a:t>    Loan loan = new Loan(annualInterestRate, numberOfYears,</a:t>
            </a:r>
          </a:p>
          <a:p>
            <a:pPr>
              <a:spcBef>
                <a:spcPct val="0"/>
              </a:spcBef>
              <a:buClrTx/>
              <a:buSzTx/>
              <a:buFontTx/>
              <a:buNone/>
            </a:pPr>
            <a:r>
              <a:rPr lang="en-US" altLang="en-US" sz="1000">
                <a:latin typeface="Courier New" panose="02070309020205020404" pitchFamily="49" charset="0"/>
              </a:rPr>
              <a:t>      loanAmount);</a:t>
            </a:r>
          </a:p>
          <a:p>
            <a:pPr>
              <a:spcBef>
                <a:spcPct val="0"/>
              </a:spcBef>
              <a:buClrTx/>
              <a:buSzTx/>
              <a:buFontTx/>
              <a:buNone/>
            </a:pPr>
            <a:r>
              <a:rPr lang="en-US" altLang="en-US" sz="1000">
                <a:latin typeface="Courier New" panose="02070309020205020404" pitchFamily="49" charset="0"/>
              </a:rPr>
              <a:t>    assertTrue(loan.getMonthlyPayment() == </a:t>
            </a:r>
          </a:p>
          <a:p>
            <a:pPr>
              <a:spcBef>
                <a:spcPct val="0"/>
              </a:spcBef>
              <a:buClrTx/>
              <a:buSzTx/>
              <a:buFontTx/>
              <a:buNone/>
            </a:pPr>
            <a:r>
              <a:rPr lang="en-US" altLang="en-US" sz="1000">
                <a:latin typeface="Courier New" panose="02070309020205020404" pitchFamily="49" charset="0"/>
              </a:rPr>
              <a:t>      getMonthlyPayment(annualInterestRate, numberOfYears,</a:t>
            </a:r>
          </a:p>
          <a:p>
            <a:pPr>
              <a:spcBef>
                <a:spcPct val="0"/>
              </a:spcBef>
              <a:buClrTx/>
              <a:buSzTx/>
              <a:buFontTx/>
              <a:buNone/>
            </a:pPr>
            <a:r>
              <a:rPr lang="en-US" altLang="en-US" sz="1000">
                <a:latin typeface="Courier New" panose="02070309020205020404" pitchFamily="49" charset="0"/>
              </a:rPr>
              <a:t>      loanAmount));</a:t>
            </a:r>
          </a:p>
          <a:p>
            <a:pPr>
              <a:spcBef>
                <a:spcPct val="0"/>
              </a:spcBef>
              <a:buClrTx/>
              <a:buSzTx/>
              <a:buFontTx/>
              <a:buNone/>
            </a:pPr>
            <a:r>
              <a:rPr lang="en-US" altLang="en-US" sz="1000">
                <a:latin typeface="Courier New" panose="02070309020205020404" pitchFamily="49" charset="0"/>
              </a:rPr>
              <a:t>    assertTrue(loan.getTotalPayment() == </a:t>
            </a:r>
          </a:p>
          <a:p>
            <a:pPr>
              <a:spcBef>
                <a:spcPct val="0"/>
              </a:spcBef>
              <a:buClrTx/>
              <a:buSzTx/>
              <a:buFontTx/>
              <a:buNone/>
            </a:pPr>
            <a:r>
              <a:rPr lang="en-US" altLang="en-US" sz="1000">
                <a:latin typeface="Courier New" panose="02070309020205020404" pitchFamily="49" charset="0"/>
              </a:rPr>
              <a:t>      getTotalPayment(annualInterestRate, numberOfYears,</a:t>
            </a:r>
          </a:p>
          <a:p>
            <a:pPr>
              <a:spcBef>
                <a:spcPct val="0"/>
              </a:spcBef>
              <a:buClrTx/>
              <a:buSzTx/>
              <a:buFontTx/>
              <a:buNone/>
            </a:pPr>
            <a:r>
              <a:rPr lang="en-US" altLang="en-US" sz="1000">
                <a:latin typeface="Courier New" panose="02070309020205020404" pitchFamily="49" charset="0"/>
              </a:rPr>
              <a:t>      loanAmount));</a:t>
            </a:r>
          </a:p>
          <a:p>
            <a:pPr>
              <a:spcBef>
                <a:spcPct val="0"/>
              </a:spcBef>
              <a:buClrTx/>
              <a:buSzTx/>
              <a:buFontTx/>
              <a:buNone/>
            </a:pPr>
            <a:r>
              <a:rPr lang="en-US" altLang="en-US" sz="1000">
                <a:latin typeface="Courier New" panose="02070309020205020404" pitchFamily="49" charset="0"/>
              </a:rPr>
              <a:t>  } </a:t>
            </a:r>
          </a:p>
          <a:p>
            <a:pPr>
              <a:spcBef>
                <a:spcPct val="0"/>
              </a:spcBef>
              <a:buClrTx/>
              <a:buSzTx/>
              <a:buFontTx/>
              <a:buNone/>
            </a:pPr>
            <a:r>
              <a:rPr lang="en-US" altLang="en-US" sz="1000">
                <a:latin typeface="Courier New" panose="02070309020205020404" pitchFamily="49" charset="0"/>
              </a:rPr>
              <a:t>  </a:t>
            </a:r>
          </a:p>
          <a:p>
            <a:pPr>
              <a:spcBef>
                <a:spcPct val="0"/>
              </a:spcBef>
              <a:buClrTx/>
              <a:buSzTx/>
              <a:buFontTx/>
              <a:buNone/>
            </a:pPr>
            <a:r>
              <a:rPr lang="en-US" altLang="en-US" sz="1000">
                <a:latin typeface="Courier New" panose="02070309020205020404" pitchFamily="49" charset="0"/>
              </a:rPr>
              <a:t>  /** Find monthly payment */</a:t>
            </a:r>
          </a:p>
          <a:p>
            <a:pPr>
              <a:spcBef>
                <a:spcPct val="0"/>
              </a:spcBef>
              <a:buClrTx/>
              <a:buSzTx/>
              <a:buFontTx/>
              <a:buNone/>
            </a:pPr>
            <a:r>
              <a:rPr lang="en-US" altLang="en-US" sz="1000">
                <a:latin typeface="Courier New" panose="02070309020205020404" pitchFamily="49" charset="0"/>
              </a:rPr>
              <a:t>  private double getMonthlyPayment(double annualInterestRate, </a:t>
            </a:r>
          </a:p>
          <a:p>
            <a:pPr>
              <a:spcBef>
                <a:spcPct val="0"/>
              </a:spcBef>
              <a:buClrTx/>
              <a:buSzTx/>
              <a:buFontTx/>
              <a:buNone/>
            </a:pPr>
            <a:r>
              <a:rPr lang="en-US" altLang="en-US" sz="1000">
                <a:latin typeface="Courier New" panose="02070309020205020404" pitchFamily="49" charset="0"/>
              </a:rPr>
              <a:t>      int numberOfYears, double loanAmount) {</a:t>
            </a:r>
          </a:p>
          <a:p>
            <a:pPr>
              <a:spcBef>
                <a:spcPct val="0"/>
              </a:spcBef>
              <a:buClrTx/>
              <a:buSzTx/>
              <a:buFontTx/>
              <a:buNone/>
            </a:pPr>
            <a:r>
              <a:rPr lang="en-US" altLang="en-US" sz="1000">
                <a:latin typeface="Courier New" panose="02070309020205020404" pitchFamily="49" charset="0"/>
              </a:rPr>
              <a:t>    double monthlyInterestRate = annualInterestRate / 1200;</a:t>
            </a:r>
          </a:p>
          <a:p>
            <a:pPr>
              <a:spcBef>
                <a:spcPct val="0"/>
              </a:spcBef>
              <a:buClrTx/>
              <a:buSzTx/>
              <a:buFontTx/>
              <a:buNone/>
            </a:pPr>
            <a:r>
              <a:rPr lang="en-US" altLang="en-US" sz="1000">
                <a:latin typeface="Courier New" panose="02070309020205020404" pitchFamily="49" charset="0"/>
              </a:rPr>
              <a:t>    double monthlyPayment = loanAmount * monthlyInterestRate / (1 -</a:t>
            </a:r>
          </a:p>
          <a:p>
            <a:pPr>
              <a:spcBef>
                <a:spcPct val="0"/>
              </a:spcBef>
              <a:buClrTx/>
              <a:buSzTx/>
              <a:buFontTx/>
              <a:buNone/>
            </a:pPr>
            <a:r>
              <a:rPr lang="en-US" altLang="en-US" sz="1000">
                <a:latin typeface="Courier New" panose="02070309020205020404" pitchFamily="49" charset="0"/>
              </a:rPr>
              <a:t>      (1 / Math.pow(1 + monthlyInterestRate, numberOfYears * 12)));</a:t>
            </a:r>
          </a:p>
          <a:p>
            <a:pPr>
              <a:spcBef>
                <a:spcPct val="0"/>
              </a:spcBef>
              <a:buClrTx/>
              <a:buSzTx/>
              <a:buFontTx/>
              <a:buNone/>
            </a:pPr>
            <a:r>
              <a:rPr lang="en-US" altLang="en-US" sz="1000">
                <a:latin typeface="Courier New" panose="02070309020205020404" pitchFamily="49" charset="0"/>
              </a:rPr>
              <a:t>    return monthlyPayment;    </a:t>
            </a:r>
          </a:p>
          <a:p>
            <a:pPr>
              <a:spcBef>
                <a:spcPct val="0"/>
              </a:spcBef>
              <a:buClrTx/>
              <a:buSzTx/>
              <a:buFontTx/>
              <a:buNone/>
            </a:pPr>
            <a:r>
              <a:rPr lang="en-US" altLang="en-US" sz="1000">
                <a:latin typeface="Courier New" panose="02070309020205020404" pitchFamily="49" charset="0"/>
              </a:rPr>
              <a:t>  }</a:t>
            </a:r>
          </a:p>
          <a:p>
            <a:pPr>
              <a:spcBef>
                <a:spcPct val="0"/>
              </a:spcBef>
              <a:buClrTx/>
              <a:buSzTx/>
              <a:buFontTx/>
              <a:buNone/>
            </a:pPr>
            <a:r>
              <a:rPr lang="en-US" altLang="en-US" sz="1000">
                <a:latin typeface="Courier New" panose="02070309020205020404" pitchFamily="49" charset="0"/>
              </a:rPr>
              <a:t>  /** Find total payment */</a:t>
            </a:r>
          </a:p>
          <a:p>
            <a:pPr>
              <a:spcBef>
                <a:spcPct val="0"/>
              </a:spcBef>
              <a:buClrTx/>
              <a:buSzTx/>
              <a:buFontTx/>
              <a:buNone/>
            </a:pPr>
            <a:r>
              <a:rPr lang="en-US" altLang="en-US" sz="1000">
                <a:latin typeface="Courier New" panose="02070309020205020404" pitchFamily="49" charset="0"/>
              </a:rPr>
              <a:t>  public double getTotalPayment(double annualInterestRate, </a:t>
            </a:r>
          </a:p>
          <a:p>
            <a:pPr>
              <a:spcBef>
                <a:spcPct val="0"/>
              </a:spcBef>
              <a:buClrTx/>
              <a:buSzTx/>
              <a:buFontTx/>
              <a:buNone/>
            </a:pPr>
            <a:r>
              <a:rPr lang="en-US" altLang="en-US" sz="1000">
                <a:latin typeface="Courier New" panose="02070309020205020404" pitchFamily="49" charset="0"/>
              </a:rPr>
              <a:t>      int numberOfYears, double loanAmount) {</a:t>
            </a:r>
          </a:p>
          <a:p>
            <a:pPr>
              <a:spcBef>
                <a:spcPct val="0"/>
              </a:spcBef>
              <a:buClrTx/>
              <a:buSzTx/>
              <a:buFontTx/>
              <a:buNone/>
            </a:pPr>
            <a:r>
              <a:rPr lang="en-US" altLang="en-US" sz="1000">
                <a:latin typeface="Courier New" panose="02070309020205020404" pitchFamily="49" charset="0"/>
              </a:rPr>
              <a:t>    return getMonthlyPayment(annualInterestRate, numberOfYears,</a:t>
            </a:r>
          </a:p>
          <a:p>
            <a:pPr>
              <a:spcBef>
                <a:spcPct val="0"/>
              </a:spcBef>
              <a:buClrTx/>
              <a:buSzTx/>
              <a:buFontTx/>
              <a:buNone/>
            </a:pPr>
            <a:r>
              <a:rPr lang="en-US" altLang="en-US" sz="1000">
                <a:latin typeface="Courier New" panose="02070309020205020404" pitchFamily="49" charset="0"/>
              </a:rPr>
              <a:t>      loanAmount) * numberOfYears * 12;    </a:t>
            </a:r>
          </a:p>
          <a:p>
            <a:pPr>
              <a:spcBef>
                <a:spcPct val="0"/>
              </a:spcBef>
              <a:buClrTx/>
              <a:buSzTx/>
              <a:buFontTx/>
              <a:buNone/>
            </a:pPr>
            <a:r>
              <a:rPr lang="en-US" altLang="en-US" sz="1000">
                <a:latin typeface="Courier New" panose="02070309020205020404" pitchFamily="49" charset="0"/>
              </a:rPr>
              <a:t>  }</a:t>
            </a:r>
          </a:p>
          <a:p>
            <a:pPr>
              <a:spcBef>
                <a:spcPct val="0"/>
              </a:spcBef>
              <a:buClrTx/>
              <a:buSzTx/>
              <a:buFontTx/>
              <a:buNone/>
            </a:pPr>
            <a:r>
              <a:rPr lang="en-US" altLang="en-US" sz="1000">
                <a:latin typeface="Courier New" panose="02070309020205020404" pitchFamily="49" charset="0"/>
              </a:rPr>
              <a:t>}</a:t>
            </a:r>
          </a:p>
        </p:txBody>
      </p:sp>
    </p:spTree>
    <p:extLst>
      <p:ext uri="{BB962C8B-B14F-4D97-AF65-F5344CB8AC3E}">
        <p14:creationId xmlns:p14="http://schemas.microsoft.com/office/powerpoint/2010/main" val="550005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C98C760-7397-4715-8E88-19DEE8E95D0E}" type="slidenum">
              <a:rPr lang="en-US" altLang="en-US" sz="1400" smtClean="0"/>
              <a:pPr>
                <a:spcBef>
                  <a:spcPct val="0"/>
                </a:spcBef>
                <a:buClrTx/>
                <a:buSzTx/>
                <a:buFontTx/>
                <a:buNone/>
              </a:pPr>
              <a:t>9</a:t>
            </a:fld>
            <a:endParaRPr lang="en-US" altLang="en-US" sz="1400"/>
          </a:p>
        </p:txBody>
      </p:sp>
      <p:sp>
        <p:nvSpPr>
          <p:cNvPr id="4099" name="Rectangle 2"/>
          <p:cNvSpPr>
            <a:spLocks noGrp="1" noChangeArrowheads="1"/>
          </p:cNvSpPr>
          <p:nvPr>
            <p:ph type="title"/>
          </p:nvPr>
        </p:nvSpPr>
        <p:spPr>
          <a:xfrm>
            <a:off x="1674812" y="228600"/>
            <a:ext cx="8763000" cy="1066800"/>
          </a:xfrm>
          <a:noFill/>
        </p:spPr>
        <p:txBody>
          <a:bodyPr/>
          <a:lstStyle/>
          <a:p>
            <a:r>
              <a:rPr lang="en-US" altLang="en-US"/>
              <a:t>Motivations</a:t>
            </a:r>
          </a:p>
        </p:txBody>
      </p:sp>
      <p:sp>
        <p:nvSpPr>
          <p:cNvPr id="4100" name="Rectangle 3"/>
          <p:cNvSpPr>
            <a:spLocks noGrp="1" noChangeArrowheads="1"/>
          </p:cNvSpPr>
          <p:nvPr>
            <p:ph type="body" idx="1"/>
          </p:nvPr>
        </p:nvSpPr>
        <p:spPr>
          <a:xfrm>
            <a:off x="1827212" y="1371600"/>
            <a:ext cx="8534400" cy="3810000"/>
          </a:xfrm>
          <a:noFill/>
        </p:spPr>
        <p:txBody>
          <a:bodyPr>
            <a:normAutofit lnSpcReduction="10000"/>
          </a:bodyPr>
          <a:lstStyle/>
          <a:p>
            <a:pPr marL="0" indent="0">
              <a:buNone/>
            </a:pPr>
            <a:r>
              <a:rPr lang="en-US" altLang="en-US" sz="2800"/>
              <a:t>Data stored in a text file is represented in human-readable form. Data stored in a binary file is represented in binary form. You cannot read binary files. They are designed to be read by programs. For example, Java source programs are stored in text files and can be read by a text editor, but Java classes are stored in binary files and are read by the JVM. The advantage of binary files is that they are more efficient to process than text files.</a:t>
            </a:r>
          </a:p>
        </p:txBody>
      </p:sp>
      <p:sp>
        <p:nvSpPr>
          <p:cNvPr id="4101"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2" name="Rectangle 5"/>
          <p:cNvSpPr>
            <a:spLocks noChangeArrowheads="1"/>
          </p:cNvSpPr>
          <p:nvPr/>
        </p:nvSpPr>
        <p:spPr bwMode="auto">
          <a:xfrm>
            <a:off x="1522412" y="906464"/>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b="1">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4103" name="Rectangle 6"/>
          <p:cNvSpPr>
            <a:spLocks noChangeArrowheads="1"/>
          </p:cNvSpPr>
          <p:nvPr/>
        </p:nvSpPr>
        <p:spPr bwMode="auto">
          <a:xfrm>
            <a:off x="1522412" y="2065339"/>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4104" name="Rectangle 7"/>
          <p:cNvSpPr>
            <a:spLocks noChangeArrowheads="1"/>
          </p:cNvSpPr>
          <p:nvPr/>
        </p:nvSpPr>
        <p:spPr bwMode="auto">
          <a:xfrm>
            <a:off x="1522412" y="3216276"/>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b="1">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4220528052"/>
      </p:ext>
    </p:extLst>
  </p:cSld>
  <p:clrMapOvr>
    <a:masterClrMapping/>
  </p:clrMapOvr>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elge" ma:contentTypeID="0x0101009E8434C6FC007C49BA74DF6F573091B8" ma:contentTypeVersion="4" ma:contentTypeDescription="Yeni belge oluşturun." ma:contentTypeScope="" ma:versionID="f02be03906bc419b081084c3c4930de6">
  <xsd:schema xmlns:xsd="http://www.w3.org/2001/XMLSchema" xmlns:xs="http://www.w3.org/2001/XMLSchema" xmlns:p="http://schemas.microsoft.com/office/2006/metadata/properties" xmlns:ns2="97dbb335-fc61-412d-baab-f04c388d8568" targetNamespace="http://schemas.microsoft.com/office/2006/metadata/properties" ma:root="true" ma:fieldsID="2bb4b7ea7859695fbdff0479da17caa2" ns2:_="">
    <xsd:import namespace="97dbb335-fc61-412d-baab-f04c388d856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dbb335-fc61-412d-baab-f04c388d85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145325-8D86-424F-A584-497811F244CF}">
  <ds:schemaRefs>
    <ds:schemaRef ds:uri="http://schemas.microsoft.com/sharepoint/v3/contenttype/forms"/>
  </ds:schemaRefs>
</ds:datastoreItem>
</file>

<file path=customXml/itemProps2.xml><?xml version="1.0" encoding="utf-8"?>
<ds:datastoreItem xmlns:ds="http://schemas.openxmlformats.org/officeDocument/2006/customXml" ds:itemID="{592FA23F-8F34-4F2C-B148-F0272E60FDFF}"/>
</file>

<file path=customXml/itemProps3.xml><?xml version="1.0" encoding="utf-8"?>
<ds:datastoreItem xmlns:ds="http://schemas.openxmlformats.org/officeDocument/2006/customXml" ds:itemID="{B7CE3319-E253-4B63-AD38-E82577A053BD}"/>
</file>

<file path=docProps/app.xml><?xml version="1.0" encoding="utf-8"?>
<Properties xmlns="http://schemas.openxmlformats.org/officeDocument/2006/extended-properties" xmlns:vt="http://schemas.openxmlformats.org/officeDocument/2006/docPropsVTypes">
  <Template>World maps series, World  presentation (widescreen)</Template>
  <TotalTime>0</TotalTime>
  <Words>3525</Words>
  <Application>Microsoft Office PowerPoint</Application>
  <PresentationFormat>Custom</PresentationFormat>
  <Paragraphs>347</Paragraphs>
  <Slides>49</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49</vt:i4>
      </vt:variant>
    </vt:vector>
  </HeadingPairs>
  <TitlesOfParts>
    <vt:vector size="59" baseType="lpstr">
      <vt:lpstr>Arial</vt:lpstr>
      <vt:lpstr>Book Antiqua</vt:lpstr>
      <vt:lpstr>Century Gothic</vt:lpstr>
      <vt:lpstr>Courier New</vt:lpstr>
      <vt:lpstr>Monotype Sorts</vt:lpstr>
      <vt:lpstr>Times New Roman</vt:lpstr>
      <vt:lpstr>Wingdings</vt:lpstr>
      <vt:lpstr>Continental World 16x9</vt:lpstr>
      <vt:lpstr>Picture</vt:lpstr>
      <vt:lpstr>Microsoft Word Picture</vt:lpstr>
      <vt:lpstr>CSE 102 - COMPUTER PROGRAMMING II Testing &amp; Binary I/O</vt:lpstr>
      <vt:lpstr>Objectives</vt:lpstr>
      <vt:lpstr>JUnit Basics </vt:lpstr>
      <vt:lpstr>Obtaining and Running JUnit </vt:lpstr>
      <vt:lpstr>A JUnit Test Class </vt:lpstr>
      <vt:lpstr>Run the Test </vt:lpstr>
      <vt:lpstr>Test ArrayList</vt:lpstr>
      <vt:lpstr>Test the Loan Class</vt:lpstr>
      <vt:lpstr>Motivations</vt:lpstr>
      <vt:lpstr>Objectives</vt:lpstr>
      <vt:lpstr>How is I/O Handled in Java?</vt:lpstr>
      <vt:lpstr>Text File vs. Binary File</vt:lpstr>
      <vt:lpstr>Binary I/O</vt:lpstr>
      <vt:lpstr>Binary I/O Classes</vt:lpstr>
      <vt:lpstr>InputStream</vt:lpstr>
      <vt:lpstr>OutputStream</vt:lpstr>
      <vt:lpstr>FileInputStream/FileOutputStream</vt:lpstr>
      <vt:lpstr>FileInputStream</vt:lpstr>
      <vt:lpstr>FileOutputStream</vt:lpstr>
      <vt:lpstr>FilterInputStream/FilterOutputStream</vt:lpstr>
      <vt:lpstr>DataInputStream/DataOutputStream</vt:lpstr>
      <vt:lpstr>DataInputStream</vt:lpstr>
      <vt:lpstr>DataOutputStream</vt:lpstr>
      <vt:lpstr>Characters and Strings in Binary I/O </vt:lpstr>
      <vt:lpstr>Using DataInputStream/DataOutputStream </vt:lpstr>
      <vt:lpstr>Checking End of File</vt:lpstr>
      <vt:lpstr>BufferedInputStream/ BufferedOutputStream</vt:lpstr>
      <vt:lpstr>Concept of pipe line</vt:lpstr>
      <vt:lpstr>Constructing BufferedInputStream/BufferedOutputStream </vt:lpstr>
      <vt:lpstr>Case Studies: Copy File </vt:lpstr>
      <vt:lpstr>Object I/O</vt:lpstr>
      <vt:lpstr>ObjectInputStream</vt:lpstr>
      <vt:lpstr>ObjectOutputStream</vt:lpstr>
      <vt:lpstr>Using Object Streams</vt:lpstr>
      <vt:lpstr>The Serializable Interface</vt:lpstr>
      <vt:lpstr>The transient Keyword</vt:lpstr>
      <vt:lpstr>The transient Keyword, cont.</vt:lpstr>
      <vt:lpstr>Serializing Arrays </vt:lpstr>
      <vt:lpstr>Random Access Files</vt:lpstr>
      <vt:lpstr>RandomAccessFile</vt:lpstr>
      <vt:lpstr>File Pointer</vt:lpstr>
      <vt:lpstr>RandomAccessFile Methods</vt:lpstr>
      <vt:lpstr>RandomAccessFile Methods, cont.</vt:lpstr>
      <vt:lpstr>RandomAccessFile Methods, cont.</vt:lpstr>
      <vt:lpstr>RandomAccessFile Constructor</vt:lpstr>
      <vt:lpstr>A Short Example on RandomAccessFile</vt:lpstr>
      <vt:lpstr>Case Studies: Address Book</vt:lpstr>
      <vt:lpstr>Fixed Length String I/O</vt:lpstr>
      <vt:lpstr>Address Implementation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2015-09-11T13:16:30Z</dcterms:created>
  <dcterms:modified xsi:type="dcterms:W3CDTF">2024-04-01T09:29:07Z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y fmtid="{D5CDD505-2E9C-101B-9397-08002B2CF9AE}" pid="3" name="ContentTypeId">
    <vt:lpwstr>0x0101009E8434C6FC007C49BA74DF6F573091B8</vt:lpwstr>
  </property>
</Properties>
</file>