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s/slide49.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58.xml" ContentType="application/vnd.openxmlformats-officedocument.presentationml.slide+xml"/>
  <Override PartName="/ppt/slides/slide4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0.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notesSlides/notesSlide2.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63"/>
  </p:notesMasterIdLst>
  <p:handoutMasterIdLst>
    <p:handoutMasterId r:id="rId64"/>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581" autoAdjust="0"/>
  </p:normalViewPr>
  <p:slideViewPr>
    <p:cSldViewPr>
      <p:cViewPr varScale="1">
        <p:scale>
          <a:sx n="83" d="100"/>
          <a:sy n="83" d="100"/>
        </p:scale>
        <p:origin x="686" y="48"/>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69" Type="http://schemas.openxmlformats.org/officeDocument/2006/relationships/customXml" Target="../customXml/item2.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13-Feb-20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13-Feb-20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69C971FF-EF28-4195-A575-329446EFAA55}" type="slidenum">
              <a:rPr lang="tr-TR" smtClean="0"/>
              <a:t>1</a:t>
            </a:fld>
            <a:endParaRPr lang="tr-TR"/>
          </a:p>
        </p:txBody>
      </p:sp>
    </p:spTree>
    <p:extLst>
      <p:ext uri="{BB962C8B-B14F-4D97-AF65-F5344CB8AC3E}">
        <p14:creationId xmlns:p14="http://schemas.microsoft.com/office/powerpoint/2010/main" val="163301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p:spPr>
        <p:txBody>
          <a:bodyPr/>
          <a:lstStyle/>
          <a:p>
            <a:endParaRPr lang="en-US" altLang="en-US" smtClean="0"/>
          </a:p>
        </p:txBody>
      </p:sp>
      <p:sp>
        <p:nvSpPr>
          <p:cNvPr id="65540" name="Slide Number Placeholder 3"/>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D89AFDE-CEA7-49BA-B277-C054BE493C60}" type="slidenum">
              <a:rPr lang="en-US" altLang="en-US" sz="1000"/>
              <a:pPr/>
              <a:t>5</a:t>
            </a:fld>
            <a:endParaRPr lang="en-US" altLang="en-US" sz="1000"/>
          </a:p>
        </p:txBody>
      </p:sp>
    </p:spTree>
    <p:extLst>
      <p:ext uri="{BB962C8B-B14F-4D97-AF65-F5344CB8AC3E}">
        <p14:creationId xmlns:p14="http://schemas.microsoft.com/office/powerpoint/2010/main" val="3553509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8"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pic>
        <p:nvPicPr>
          <p:cNvPr id="10"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pic>
        <p:nvPicPr>
          <p:cNvPr id="6"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57192"/>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pic>
        <p:nvPicPr>
          <p:cNvPr id="5"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www.cs.armstrong.edu/liang/intro10e/html/TV.html" TargetMode="External"/><Relationship Id="rId3" Type="http://schemas.openxmlformats.org/officeDocument/2006/relationships/hyperlink" Target="winword%20TestCircle.java" TargetMode="External"/><Relationship Id="rId7" Type="http://schemas.openxmlformats.org/officeDocument/2006/relationships/hyperlink" Target="http://www.cs.armstrong.edu/liang/intro10e/html/TestTV.html" TargetMode="Externa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hyperlink" Target="html/TV.html" TargetMode="External"/><Relationship Id="rId5" Type="http://schemas.openxmlformats.org/officeDocument/2006/relationships/hyperlink" Target="html/TestTV.bat" TargetMode="External"/><Relationship Id="rId10" Type="http://schemas.openxmlformats.org/officeDocument/2006/relationships/image" Target="../media/image7.wmf"/><Relationship Id="rId4" Type="http://schemas.openxmlformats.org/officeDocument/2006/relationships/hyperlink" Target="html/TestTV.html" TargetMode="External"/><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1.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13.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6.wmf"/><Relationship Id="rId5" Type="http://schemas.openxmlformats.org/officeDocument/2006/relationships/oleObject" Target="../embeddings/oleObject13.bin"/><Relationship Id="rId4" Type="http://schemas.openxmlformats.org/officeDocument/2006/relationships/image" Target="../media/image15.wmf"/></Relationships>
</file>

<file path=ppt/slides/_rels/slide25.xml.rels><?xml version="1.0" encoding="UTF-8" standalone="yes"?>
<Relationships xmlns="http://schemas.openxmlformats.org/package/2006/relationships"><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7.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9.wmf"/><Relationship Id="rId5" Type="http://schemas.openxmlformats.org/officeDocument/2006/relationships/oleObject" Target="../embeddings/oleObject16.bin"/><Relationship Id="rId4" Type="http://schemas.openxmlformats.org/officeDocument/2006/relationships/image" Target="../media/image18.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winword%20TestCircleWithConstructors.java" TargetMode="Externa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0.wmf"/><Relationship Id="rId4" Type="http://schemas.openxmlformats.org/officeDocument/2006/relationships/oleObject" Target="../embeddings/oleObject17.bin"/></Relationships>
</file>

<file path=ppt/slides/_rels/slide35.xml.rels><?xml version="1.0" encoding="UTF-8" standalone="yes"?>
<Relationships xmlns="http://schemas.openxmlformats.org/package/2006/relationships"><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winword%20TestCircleWithConstructors.java" TargetMode="Externa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1.wmf"/><Relationship Id="rId4" Type="http://schemas.openxmlformats.org/officeDocument/2006/relationships/oleObject" Target="../embeddings/oleObject18.bin"/></Relationships>
</file>

<file path=ppt/slides/_rels/slide37.xml.rels><?xml version="1.0" encoding="UTF-8" standalone="yes"?>
<Relationships xmlns="http://schemas.openxmlformats.org/package/2006/relationships"><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ml/TestCircleWithStaticMembers.html" TargetMode="External"/><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hyperlink" Target="http://www.cs.armstrong.edu/liang/intro10e/html/TestPoint2D.html" TargetMode="External"/><Relationship Id="rId4" Type="http://schemas.openxmlformats.org/officeDocument/2006/relationships/hyperlink" Target="html/TestPoint2D.bat"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ml/TestCircleWithStaticMembers.html" TargetMode="External"/><Relationship Id="rId7" Type="http://schemas.openxmlformats.org/officeDocument/2006/relationships/hyperlink" Target="http://www.cs.armstrong.edu/liang/intro10e/html/CircleWithStaticMembers.html" TargetMode="External"/><Relationship Id="rId2" Type="http://schemas.openxmlformats.org/officeDocument/2006/relationships/hyperlink" Target="winword%20TestInstanceAndClassVariable.java" TargetMode="External"/><Relationship Id="rId1" Type="http://schemas.openxmlformats.org/officeDocument/2006/relationships/slideLayout" Target="../slideLayouts/slideLayout2.xml"/><Relationship Id="rId6" Type="http://schemas.openxmlformats.org/officeDocument/2006/relationships/hyperlink" Target="http://www.cs.armstrong.edu/liang/intro10e/html/TestCircleWithStaticMembers.html" TargetMode="External"/><Relationship Id="rId5" Type="http://schemas.openxmlformats.org/officeDocument/2006/relationships/hyperlink" Target="html/CircleWithStaticMembers.html" TargetMode="External"/><Relationship Id="rId4" Type="http://schemas.openxmlformats.org/officeDocument/2006/relationships/hyperlink" Target="html/TestCircleWithStaticMembers.bat"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www.cs.armstrong.edu/liang/intro10e/html/TestCircleWithPrivateDataFields.html" TargetMode="External"/><Relationship Id="rId3" Type="http://schemas.openxmlformats.org/officeDocument/2006/relationships/hyperlink" Target="html/CircleWithPrivateDataFields.html" TargetMode="Externa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19.bin"/><Relationship Id="rId5" Type="http://schemas.openxmlformats.org/officeDocument/2006/relationships/hyperlink" Target="html/TestCircleWithPrivateDataFields.html" TargetMode="External"/><Relationship Id="rId4" Type="http://schemas.openxmlformats.org/officeDocument/2006/relationships/hyperlink" Target="html/TestCircleWithPrivateDataFields.bat" TargetMode="External"/><Relationship Id="rId9" Type="http://schemas.openxmlformats.org/officeDocument/2006/relationships/hyperlink" Target="http://www.cs.armstrong.edu/liang/intro10e/html/CircleWithPrivateDataFields.html"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ml/TestPassObject.bat" TargetMode="External"/><Relationship Id="rId2" Type="http://schemas.openxmlformats.org/officeDocument/2006/relationships/hyperlink" Target="html/TestPassObject.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TestPassObject.html"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ml/TotalArea.bat" TargetMode="External"/><Relationship Id="rId2" Type="http://schemas.openxmlformats.org/officeDocument/2006/relationships/hyperlink" Target="html/TotalArea.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TotalArea.html"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30.wmf"/><Relationship Id="rId4" Type="http://schemas.openxmlformats.org/officeDocument/2006/relationships/oleObject" Target="../embeddings/oleObject20.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31.wmf"/><Relationship Id="rId4" Type="http://schemas.openxmlformats.org/officeDocument/2006/relationships/oleObject" Target="../embeddings/oleObject21.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hyperlink" Target="html/TestSimpleCircle.html" TargetMode="External"/><Relationship Id="rId2" Type="http://schemas.openxmlformats.org/officeDocument/2006/relationships/hyperlink" Target="winword%20TestCircle.java" TargetMode="External"/><Relationship Id="rId1" Type="http://schemas.openxmlformats.org/officeDocument/2006/relationships/slideLayout" Target="../slideLayouts/slideLayout2.xml"/><Relationship Id="rId6" Type="http://schemas.openxmlformats.org/officeDocument/2006/relationships/hyperlink" Target="http://www.cs.armstrong.edu/liang/animation/web/java10e/Listing9_1.html" TargetMode="External"/><Relationship Id="rId5" Type="http://schemas.openxmlformats.org/officeDocument/2006/relationships/hyperlink" Target="http://www.cs.armstrong.edu/liang/intro10e/html/TestSimpleCircle.html" TargetMode="External"/><Relationship Id="rId4" Type="http://schemas.openxmlformats.org/officeDocument/2006/relationships/hyperlink" Target="html/TestSimpleCircle.ba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3812" y="1828799"/>
            <a:ext cx="11161240" cy="3048001"/>
          </a:xfrm>
        </p:spPr>
        <p:txBody>
          <a:bodyPr/>
          <a:lstStyle/>
          <a:p>
            <a:r>
              <a:rPr lang="it-IT" dirty="0"/>
              <a:t>CSE </a:t>
            </a:r>
            <a:r>
              <a:rPr lang="it-IT" dirty="0" smtClean="0"/>
              <a:t>102 </a:t>
            </a:r>
            <a:r>
              <a:rPr lang="it-IT" dirty="0" smtClean="0"/>
              <a:t>- COMPUTER </a:t>
            </a:r>
            <a:r>
              <a:rPr lang="it-IT" dirty="0"/>
              <a:t>PROGRAMMING </a:t>
            </a:r>
            <a:r>
              <a:rPr lang="it-IT" dirty="0" smtClean="0"/>
              <a:t>II</a:t>
            </a:r>
            <a:r>
              <a:rPr lang="it-IT" dirty="0" smtClean="0"/>
              <a:t/>
            </a:r>
            <a:br>
              <a:rPr lang="it-IT" dirty="0" smtClean="0"/>
            </a:br>
            <a:r>
              <a:rPr lang="en-US" dirty="0" smtClean="0"/>
              <a:t>Objects &amp; Classes</a:t>
            </a:r>
            <a:endParaRPr lang="en-US" dirty="0"/>
          </a:p>
        </p:txBody>
      </p:sp>
      <p:sp>
        <p:nvSpPr>
          <p:cNvPr id="3" name="Subtitle 2"/>
          <p:cNvSpPr>
            <a:spLocks noGrp="1"/>
          </p:cNvSpPr>
          <p:nvPr>
            <p:ph type="subTitle" idx="1"/>
          </p:nvPr>
        </p:nvSpPr>
        <p:spPr>
          <a:xfrm>
            <a:off x="960684" y="5013176"/>
            <a:ext cx="7848600" cy="1143000"/>
          </a:xfrm>
        </p:spPr>
        <p:txBody>
          <a:bodyPr>
            <a:normAutofit lnSpcReduction="10000"/>
          </a:bodyPr>
          <a:lstStyle/>
          <a:p>
            <a:r>
              <a:rPr lang="en-US" dirty="0"/>
              <a:t>Joseph LEDET</a:t>
            </a:r>
          </a:p>
          <a:p>
            <a:r>
              <a:rPr lang="en-US" dirty="0"/>
              <a:t>Department of Computer Engineering</a:t>
            </a:r>
          </a:p>
          <a:p>
            <a:r>
              <a:rPr lang="en-US" dirty="0" err="1"/>
              <a:t>Akdeniz</a:t>
            </a:r>
            <a:r>
              <a:rPr lang="en-US" dirty="0"/>
              <a:t> University</a:t>
            </a:r>
          </a:p>
          <a:p>
            <a:r>
              <a:rPr lang="en-US" dirty="0"/>
              <a:t>josephledet@akdeniz.edu.tr </a:t>
            </a:r>
          </a:p>
        </p:txBody>
      </p:sp>
      <p:pic>
        <p:nvPicPr>
          <p:cNvPr id="1026" name="Picture 2" descr="https://lh5.googleusercontent.com/7knvr5BkLfOKd1fxh2CUbWpkdEVhhpYAohkMTWTOMjeS115pQ0TWs0LKi09Q29FZOZw5Duu7JHo6GNCOgP4GilzTpk2qfrFsRDt3y1rzpWB-BUBHigqPZZY3Bk0S784EVSvNRk_k6AU"/>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727" t="7277" r="7277" b="7727"/>
          <a:stretch/>
        </p:blipFill>
        <p:spPr bwMode="auto">
          <a:xfrm>
            <a:off x="189756" y="188640"/>
            <a:ext cx="1584177" cy="1584176"/>
          </a:xfrm>
          <a:prstGeom prst="rect">
            <a:avLst/>
          </a:prstGeom>
          <a:noFill/>
          <a:effectLst>
            <a:reflection blurRad="6350" stA="50000" endA="295" endPos="92000" dist="1016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en-US" smtClean="0"/>
              <a:t>Example: Defining Classes and Creating Objects</a:t>
            </a:r>
            <a:endParaRPr lang="en-US" altLang="en-US">
              <a:hlinkClick r:id="rId3" action="ppaction://program"/>
            </a:endParaRPr>
          </a:p>
        </p:txBody>
      </p:sp>
      <p:sp>
        <p:nvSpPr>
          <p:cNvPr id="4" name="Content Placeholder 3"/>
          <p:cNvSpPr>
            <a:spLocks noGrp="1"/>
          </p:cNvSpPr>
          <p:nvPr>
            <p:ph idx="1"/>
          </p:nvPr>
        </p:nvSpPr>
        <p:spPr/>
        <p:txBody>
          <a:bodyPr/>
          <a:lstStyle/>
          <a:p>
            <a:endParaRPr lang="en-US"/>
          </a:p>
        </p:txBody>
      </p:sp>
      <p:sp>
        <p:nvSpPr>
          <p:cNvPr id="12290"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DCAE6844-CA15-404C-BA4D-052099CEBD67}" type="slidenum">
              <a:rPr lang="en-US" altLang="en-US" smtClean="0"/>
              <a:pPr/>
              <a:t>10</a:t>
            </a:fld>
            <a:endParaRPr lang="en-US" altLang="en-US"/>
          </a:p>
        </p:txBody>
      </p:sp>
      <p:sp>
        <p:nvSpPr>
          <p:cNvPr id="374788" name="AutoShape 4">
            <a:hlinkClick r:id="" action="ppaction://noaction" highlightClick="1"/>
          </p:cNvPr>
          <p:cNvSpPr>
            <a:spLocks noChangeArrowheads="1"/>
          </p:cNvSpPr>
          <p:nvPr/>
        </p:nvSpPr>
        <p:spPr bwMode="auto">
          <a:xfrm>
            <a:off x="4941887" y="588645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4" action="ppaction://program"/>
              </a:rPr>
              <a:t>TestTV</a:t>
            </a:r>
            <a:endParaRPr lang="en-US">
              <a:solidFill>
                <a:schemeClr val="accent1"/>
              </a:solidFill>
            </a:endParaRPr>
          </a:p>
        </p:txBody>
      </p:sp>
      <p:sp>
        <p:nvSpPr>
          <p:cNvPr id="12293" name="AutoShape 5">
            <a:hlinkClick r:id="rId5" action="ppaction://program" highlightClick="1"/>
          </p:cNvPr>
          <p:cNvSpPr>
            <a:spLocks noChangeArrowheads="1"/>
          </p:cNvSpPr>
          <p:nvPr/>
        </p:nvSpPr>
        <p:spPr bwMode="auto">
          <a:xfrm>
            <a:off x="8551862" y="5872163"/>
            <a:ext cx="19050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74790" name="AutoShape 6">
            <a:hlinkClick r:id="" action="ppaction://noaction" highlightClick="1"/>
          </p:cNvPr>
          <p:cNvSpPr>
            <a:spLocks noChangeArrowheads="1"/>
          </p:cNvSpPr>
          <p:nvPr/>
        </p:nvSpPr>
        <p:spPr bwMode="auto">
          <a:xfrm>
            <a:off x="4903787" y="5233988"/>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6" action="ppaction://program"/>
              </a:rPr>
              <a:t>TV</a:t>
            </a:r>
            <a:endParaRPr lang="en-US">
              <a:solidFill>
                <a:schemeClr val="accent1"/>
              </a:solidFill>
            </a:endParaRPr>
          </a:p>
        </p:txBody>
      </p:sp>
      <p:sp>
        <p:nvSpPr>
          <p:cNvPr id="12295" name="AutoShape 7">
            <a:hlinkClick r:id="rId7" highlightClick="1"/>
          </p:cNvPr>
          <p:cNvSpPr>
            <a:spLocks noChangeArrowheads="1"/>
          </p:cNvSpPr>
          <p:nvPr/>
        </p:nvSpPr>
        <p:spPr bwMode="auto">
          <a:xfrm>
            <a:off x="4249738" y="584835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6" name="AutoShape 8">
            <a:hlinkClick r:id="rId8" highlightClick="1"/>
          </p:cNvPr>
          <p:cNvSpPr>
            <a:spLocks noChangeArrowheads="1"/>
          </p:cNvSpPr>
          <p:nvPr/>
        </p:nvSpPr>
        <p:spPr bwMode="auto">
          <a:xfrm>
            <a:off x="4251325" y="5210176"/>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7" name="Rectangle 11"/>
          <p:cNvSpPr>
            <a:spLocks noChangeArrowheads="1"/>
          </p:cNvSpPr>
          <p:nvPr/>
        </p:nvSpPr>
        <p:spPr bwMode="auto">
          <a:xfrm>
            <a:off x="1522413" y="262517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2298" name="Object 10"/>
          <p:cNvGraphicFramePr>
            <a:graphicFrameLocks noChangeAspect="1"/>
          </p:cNvGraphicFramePr>
          <p:nvPr>
            <p:extLst>
              <p:ext uri="{D42A27DB-BD31-4B8C-83A1-F6EECF244321}">
                <p14:modId xmlns:p14="http://schemas.microsoft.com/office/powerpoint/2010/main" val="3701209769"/>
              </p:ext>
            </p:extLst>
          </p:nvPr>
        </p:nvGraphicFramePr>
        <p:xfrm>
          <a:off x="1522412" y="1492349"/>
          <a:ext cx="9144000" cy="3952875"/>
        </p:xfrm>
        <a:graphic>
          <a:graphicData uri="http://schemas.openxmlformats.org/presentationml/2006/ole">
            <mc:AlternateContent xmlns:mc="http://schemas.openxmlformats.org/markup-compatibility/2006">
              <mc:Choice xmlns:v="urn:schemas-microsoft-com:vml" Requires="v">
                <p:oleObj spid="_x0000_s135179" name="Picture" r:id="rId9" imgW="5422900" imgH="2349500" progId="Word.Picture.8">
                  <p:embed/>
                </p:oleObj>
              </mc:Choice>
              <mc:Fallback>
                <p:oleObj name="Picture" r:id="rId9" imgW="5422900" imgH="2349500" progId="Word.Picture.8">
                  <p:embed/>
                  <p:pic>
                    <p:nvPicPr>
                      <p:cNvPr id="12298"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2412" y="1492349"/>
                        <a:ext cx="9144000"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55807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altLang="en-US" smtClean="0"/>
              <a:t>Constructors</a:t>
            </a:r>
          </a:p>
        </p:txBody>
      </p:sp>
      <p:sp>
        <p:nvSpPr>
          <p:cNvPr id="13316" name="Rectangle 3"/>
          <p:cNvSpPr>
            <a:spLocks noGrp="1" noChangeArrowheads="1"/>
          </p:cNvSpPr>
          <p:nvPr>
            <p:ph type="body" idx="1"/>
          </p:nvPr>
        </p:nvSpPr>
        <p:spPr/>
        <p:txBody>
          <a:bodyPr/>
          <a:lstStyle/>
          <a:p>
            <a:r>
              <a:rPr lang="en-US" altLang="en-US" dirty="0" smtClean="0">
                <a:latin typeface="Lucida Console" panose="020B0609040504020204" pitchFamily="49" charset="0"/>
              </a:rPr>
              <a:t>Circle() {</a:t>
            </a:r>
          </a:p>
          <a:p>
            <a:r>
              <a:rPr lang="en-US" altLang="en-US" dirty="0" smtClean="0">
                <a:latin typeface="Lucida Console" panose="020B0609040504020204" pitchFamily="49" charset="0"/>
              </a:rPr>
              <a:t>}</a:t>
            </a:r>
          </a:p>
          <a:p>
            <a:endParaRPr lang="en-US" altLang="en-US" dirty="0" smtClean="0">
              <a:latin typeface="Lucida Console" panose="020B0609040504020204" pitchFamily="49" charset="0"/>
            </a:endParaRPr>
          </a:p>
          <a:p>
            <a:r>
              <a:rPr lang="en-US" altLang="en-US" dirty="0" smtClean="0">
                <a:latin typeface="Lucida Console" panose="020B0609040504020204" pitchFamily="49" charset="0"/>
              </a:rPr>
              <a:t>Circle(double </a:t>
            </a:r>
            <a:r>
              <a:rPr lang="en-US" altLang="en-US" dirty="0" err="1" smtClean="0">
                <a:latin typeface="Lucida Console" panose="020B0609040504020204" pitchFamily="49" charset="0"/>
              </a:rPr>
              <a:t>newRadius</a:t>
            </a:r>
            <a:r>
              <a:rPr lang="en-US" altLang="en-US" dirty="0" smtClean="0">
                <a:latin typeface="Lucida Console" panose="020B0609040504020204" pitchFamily="49" charset="0"/>
              </a:rPr>
              <a:t>) {  </a:t>
            </a:r>
          </a:p>
          <a:p>
            <a:r>
              <a:rPr lang="en-US" altLang="en-US" dirty="0" smtClean="0">
                <a:latin typeface="Lucida Console" panose="020B0609040504020204" pitchFamily="49" charset="0"/>
              </a:rPr>
              <a:t>  radius = </a:t>
            </a:r>
            <a:r>
              <a:rPr lang="en-US" altLang="en-US" dirty="0" err="1" smtClean="0">
                <a:latin typeface="Lucida Console" panose="020B0609040504020204" pitchFamily="49" charset="0"/>
              </a:rPr>
              <a:t>newRadius</a:t>
            </a:r>
            <a:r>
              <a:rPr lang="en-US" altLang="en-US" dirty="0" smtClean="0">
                <a:latin typeface="Lucida Console" panose="020B0609040504020204" pitchFamily="49" charset="0"/>
              </a:rPr>
              <a:t>;</a:t>
            </a:r>
          </a:p>
          <a:p>
            <a:r>
              <a:rPr lang="en-US" altLang="en-US" dirty="0" smtClean="0">
                <a:latin typeface="Lucida Console" panose="020B0609040504020204" pitchFamily="49" charset="0"/>
              </a:rPr>
              <a:t>}</a:t>
            </a:r>
          </a:p>
        </p:txBody>
      </p:sp>
      <p:sp>
        <p:nvSpPr>
          <p:cNvPr id="13314"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8BAB0B68-4DDF-48EF-9D08-426972CA1E24}" type="slidenum">
              <a:rPr lang="en-US" altLang="en-US" smtClean="0"/>
              <a:pPr/>
              <a:t>11</a:t>
            </a:fld>
            <a:endParaRPr lang="en-US" altLang="en-US"/>
          </a:p>
        </p:txBody>
      </p:sp>
      <p:sp>
        <p:nvSpPr>
          <p:cNvPr id="13317" name="Text Box 4"/>
          <p:cNvSpPr txBox="1">
            <a:spLocks noChangeArrowheads="1"/>
          </p:cNvSpPr>
          <p:nvPr/>
        </p:nvSpPr>
        <p:spPr bwMode="auto">
          <a:xfrm>
            <a:off x="5789612" y="1143000"/>
            <a:ext cx="4876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Constructors are a special kind of methods that are invoked to construct objects.</a:t>
            </a:r>
          </a:p>
        </p:txBody>
      </p:sp>
    </p:spTree>
    <p:extLst>
      <p:ext uri="{BB962C8B-B14F-4D97-AF65-F5344CB8AC3E}">
        <p14:creationId xmlns:p14="http://schemas.microsoft.com/office/powerpoint/2010/main" val="3817810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altLang="en-US" smtClean="0"/>
              <a:t>Constructors, cont.</a:t>
            </a:r>
          </a:p>
        </p:txBody>
      </p:sp>
      <p:sp>
        <p:nvSpPr>
          <p:cNvPr id="4" name="Content Placeholder 3"/>
          <p:cNvSpPr>
            <a:spLocks noGrp="1"/>
          </p:cNvSpPr>
          <p:nvPr>
            <p:ph idx="1"/>
          </p:nvPr>
        </p:nvSpPr>
        <p:spPr/>
        <p:txBody>
          <a:bodyPr/>
          <a:lstStyle/>
          <a:p>
            <a:r>
              <a:rPr lang="en-US" dirty="0"/>
              <a:t>A constructor with no parameters is referred to as a no-</a:t>
            </a:r>
            <a:r>
              <a:rPr lang="en-US" dirty="0" err="1"/>
              <a:t>arg</a:t>
            </a:r>
            <a:r>
              <a:rPr lang="en-US" dirty="0"/>
              <a:t> constructor. </a:t>
            </a:r>
          </a:p>
          <a:p>
            <a:pPr lvl="1"/>
            <a:r>
              <a:rPr lang="en-US" dirty="0" smtClean="0"/>
              <a:t>Constructors </a:t>
            </a:r>
            <a:r>
              <a:rPr lang="en-US" dirty="0"/>
              <a:t>must have the same name as the class itself. </a:t>
            </a:r>
          </a:p>
          <a:p>
            <a:pPr lvl="1"/>
            <a:r>
              <a:rPr lang="en-US" dirty="0" smtClean="0"/>
              <a:t>Constructors </a:t>
            </a:r>
            <a:r>
              <a:rPr lang="en-US" dirty="0"/>
              <a:t>do not have a return type—not even void. </a:t>
            </a:r>
          </a:p>
          <a:p>
            <a:pPr lvl="1"/>
            <a:r>
              <a:rPr lang="en-US" dirty="0" smtClean="0"/>
              <a:t>Constructors </a:t>
            </a:r>
            <a:r>
              <a:rPr lang="en-US" dirty="0"/>
              <a:t>are invoked using the new operator when an object is created. Constructors play the role of initializing objects.</a:t>
            </a:r>
          </a:p>
          <a:p>
            <a:endParaRPr lang="en-US" dirty="0"/>
          </a:p>
        </p:txBody>
      </p:sp>
      <p:sp>
        <p:nvSpPr>
          <p:cNvPr id="14338"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044BD8F1-1FC5-46C7-818C-CED7DE5C5B1A}" type="slidenum">
              <a:rPr lang="en-US" altLang="en-US" smtClean="0"/>
              <a:pPr/>
              <a:t>12</a:t>
            </a:fld>
            <a:endParaRPr lang="en-US" altLang="en-US"/>
          </a:p>
        </p:txBody>
      </p:sp>
    </p:spTree>
    <p:extLst>
      <p:ext uri="{BB962C8B-B14F-4D97-AF65-F5344CB8AC3E}">
        <p14:creationId xmlns:p14="http://schemas.microsoft.com/office/powerpoint/2010/main" val="95506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altLang="en-US" smtClean="0"/>
              <a:t>Creating Objects Using Constructors</a:t>
            </a:r>
          </a:p>
        </p:txBody>
      </p:sp>
      <p:sp>
        <p:nvSpPr>
          <p:cNvPr id="15364" name="Rectangle 3"/>
          <p:cNvSpPr>
            <a:spLocks noGrp="1" noChangeArrowheads="1"/>
          </p:cNvSpPr>
          <p:nvPr>
            <p:ph type="body" idx="1"/>
          </p:nvPr>
        </p:nvSpPr>
        <p:spPr/>
        <p:txBody>
          <a:bodyPr/>
          <a:lstStyle/>
          <a:p>
            <a:r>
              <a:rPr lang="en-US" altLang="en-US" smtClean="0"/>
              <a:t>new ClassName();</a:t>
            </a:r>
          </a:p>
          <a:p>
            <a:endParaRPr lang="en-US" altLang="en-US" smtClean="0"/>
          </a:p>
          <a:p>
            <a:r>
              <a:rPr lang="en-US" altLang="en-US" smtClean="0"/>
              <a:t>Example:</a:t>
            </a:r>
          </a:p>
          <a:p>
            <a:r>
              <a:rPr lang="en-US" altLang="en-US" smtClean="0"/>
              <a:t>new Circle();</a:t>
            </a:r>
          </a:p>
          <a:p>
            <a:endParaRPr lang="en-US" altLang="en-US" smtClean="0"/>
          </a:p>
          <a:p>
            <a:r>
              <a:rPr lang="en-US" altLang="en-US" smtClean="0"/>
              <a:t>new Circle(5.0); </a:t>
            </a:r>
          </a:p>
          <a:p>
            <a:endParaRPr lang="en-US" altLang="en-US" smtClean="0"/>
          </a:p>
        </p:txBody>
      </p:sp>
      <p:sp>
        <p:nvSpPr>
          <p:cNvPr id="15362"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97C210D7-5AA7-4C35-9E09-8A9DA0B9FBDB}" type="slidenum">
              <a:rPr lang="en-US" altLang="en-US" smtClean="0"/>
              <a:pPr/>
              <a:t>13</a:t>
            </a:fld>
            <a:endParaRPr lang="en-US" altLang="en-US"/>
          </a:p>
        </p:txBody>
      </p:sp>
    </p:spTree>
    <p:extLst>
      <p:ext uri="{BB962C8B-B14F-4D97-AF65-F5344CB8AC3E}">
        <p14:creationId xmlns:p14="http://schemas.microsoft.com/office/powerpoint/2010/main" val="762221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altLang="en-US" smtClean="0"/>
              <a:t>Default Constructor</a:t>
            </a:r>
          </a:p>
        </p:txBody>
      </p:sp>
      <p:sp>
        <p:nvSpPr>
          <p:cNvPr id="16386"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8FF76311-8C04-4803-9420-ADFC0DEFE5A8}" type="slidenum">
              <a:rPr lang="en-US" altLang="en-US" smtClean="0"/>
              <a:pPr/>
              <a:t>14</a:t>
            </a:fld>
            <a:endParaRPr lang="en-US" altLang="en-US"/>
          </a:p>
        </p:txBody>
      </p:sp>
      <p:sp>
        <p:nvSpPr>
          <p:cNvPr id="16388" name="Text Box 3"/>
          <p:cNvSpPr txBox="1">
            <a:spLocks noChangeArrowheads="1"/>
          </p:cNvSpPr>
          <p:nvPr/>
        </p:nvSpPr>
        <p:spPr bwMode="auto">
          <a:xfrm>
            <a:off x="1827214" y="1828800"/>
            <a:ext cx="8534400" cy="30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dirty="0">
                <a:cs typeface="Courier New" panose="02070309020205020404" pitchFamily="49" charset="0"/>
              </a:rPr>
              <a:t>A class may be defined without constructors. In this case, a no-</a:t>
            </a:r>
            <a:r>
              <a:rPr lang="en-US" altLang="en-US" dirty="0" err="1">
                <a:cs typeface="Courier New" panose="02070309020205020404" pitchFamily="49" charset="0"/>
              </a:rPr>
              <a:t>arg</a:t>
            </a:r>
            <a:r>
              <a:rPr lang="en-US" altLang="en-US" dirty="0">
                <a:cs typeface="Courier New" panose="02070309020205020404" pitchFamily="49" charset="0"/>
              </a:rPr>
              <a:t> constructor with an empty body is implicitly defined in the class. This constructor, called </a:t>
            </a:r>
            <a:r>
              <a:rPr lang="en-US" altLang="en-US" i="1" dirty="0">
                <a:cs typeface="Courier New" panose="02070309020205020404" pitchFamily="49" charset="0"/>
              </a:rPr>
              <a:t>a default constructor</a:t>
            </a:r>
            <a:r>
              <a:rPr lang="en-US" altLang="en-US" dirty="0">
                <a:cs typeface="Courier New" panose="02070309020205020404" pitchFamily="49" charset="0"/>
              </a:rPr>
              <a:t>, is provided automatically </a:t>
            </a:r>
            <a:r>
              <a:rPr lang="en-US" altLang="en-US" i="1" dirty="0">
                <a:cs typeface="Courier New" panose="02070309020205020404" pitchFamily="49" charset="0"/>
              </a:rPr>
              <a:t>only if no constructors are explicitly defined in the class</a:t>
            </a:r>
            <a:r>
              <a:rPr lang="en-US" altLang="en-US" dirty="0">
                <a:cs typeface="Courier New" panose="02070309020205020404" pitchFamily="49" charset="0"/>
              </a:rPr>
              <a:t>.</a:t>
            </a:r>
            <a:endParaRPr lang="en-US" altLang="en-US" dirty="0">
              <a:cs typeface="Times New Roman" panose="02020603050405020304" pitchFamily="18" charset="0"/>
            </a:endParaRPr>
          </a:p>
        </p:txBody>
      </p:sp>
    </p:spTree>
    <p:extLst>
      <p:ext uri="{BB962C8B-B14F-4D97-AF65-F5344CB8AC3E}">
        <p14:creationId xmlns:p14="http://schemas.microsoft.com/office/powerpoint/2010/main" val="752574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ltLang="en-US" smtClean="0"/>
              <a:t>Declaring Object Reference Variables</a:t>
            </a:r>
            <a:endParaRPr lang="en-US" altLang="en-US"/>
          </a:p>
        </p:txBody>
      </p:sp>
      <p:sp>
        <p:nvSpPr>
          <p:cNvPr id="17412" name="Rectangle 3"/>
          <p:cNvSpPr>
            <a:spLocks noGrp="1" noChangeArrowheads="1"/>
          </p:cNvSpPr>
          <p:nvPr>
            <p:ph type="body" idx="1"/>
          </p:nvPr>
        </p:nvSpPr>
        <p:spPr/>
        <p:txBody>
          <a:bodyPr>
            <a:normAutofit lnSpcReduction="10000"/>
          </a:bodyPr>
          <a:lstStyle/>
          <a:p>
            <a:r>
              <a:rPr lang="en-US" altLang="en-US" smtClean="0"/>
              <a:t>To reference an object, assign the object to a reference variable.</a:t>
            </a:r>
          </a:p>
          <a:p>
            <a:endParaRPr lang="en-US" altLang="en-US" smtClean="0"/>
          </a:p>
          <a:p>
            <a:r>
              <a:rPr lang="en-US" altLang="en-US" smtClean="0"/>
              <a:t>To declare a reference variable, use the syntax:</a:t>
            </a:r>
          </a:p>
          <a:p>
            <a:endParaRPr lang="en-US" altLang="en-US" smtClean="0"/>
          </a:p>
          <a:p>
            <a:r>
              <a:rPr lang="en-US" altLang="en-US" smtClean="0"/>
              <a:t>ClassName objectRefVar;</a:t>
            </a:r>
          </a:p>
          <a:p>
            <a:endParaRPr lang="en-US" altLang="en-US" smtClean="0"/>
          </a:p>
          <a:p>
            <a:r>
              <a:rPr lang="en-US" altLang="en-US" smtClean="0"/>
              <a:t>Example:</a:t>
            </a:r>
          </a:p>
          <a:p>
            <a:r>
              <a:rPr lang="en-US" altLang="en-US" smtClean="0"/>
              <a:t>Circle myCircle;</a:t>
            </a:r>
          </a:p>
        </p:txBody>
      </p:sp>
      <p:sp>
        <p:nvSpPr>
          <p:cNvPr id="17410"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D472E288-D7A0-4391-B62B-7B26FB7C9790}" type="slidenum">
              <a:rPr lang="en-US" altLang="en-US" smtClean="0"/>
              <a:pPr/>
              <a:t>15</a:t>
            </a:fld>
            <a:endParaRPr lang="en-US" altLang="en-US"/>
          </a:p>
        </p:txBody>
      </p:sp>
    </p:spTree>
    <p:extLst>
      <p:ext uri="{BB962C8B-B14F-4D97-AF65-F5344CB8AC3E}">
        <p14:creationId xmlns:p14="http://schemas.microsoft.com/office/powerpoint/2010/main" val="2383637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EC8353E-D019-4D24-8004-C15B15228D93}" type="slidenum">
              <a:rPr lang="en-US" altLang="en-US" sz="1400" smtClean="0"/>
              <a:pPr>
                <a:spcBef>
                  <a:spcPct val="0"/>
                </a:spcBef>
                <a:buClrTx/>
                <a:buSzTx/>
                <a:buFontTx/>
                <a:buNone/>
              </a:pPr>
              <a:t>16</a:t>
            </a:fld>
            <a:endParaRPr lang="en-US" altLang="en-US" sz="1400"/>
          </a:p>
        </p:txBody>
      </p:sp>
      <p:sp>
        <p:nvSpPr>
          <p:cNvPr id="18435" name="Rectangle 2"/>
          <p:cNvSpPr>
            <a:spLocks noGrp="1" noChangeArrowheads="1"/>
          </p:cNvSpPr>
          <p:nvPr>
            <p:ph type="title"/>
          </p:nvPr>
        </p:nvSpPr>
        <p:spPr>
          <a:xfrm>
            <a:off x="2208212" y="228600"/>
            <a:ext cx="7772400" cy="1600200"/>
          </a:xfrm>
        </p:spPr>
        <p:txBody>
          <a:bodyPr>
            <a:normAutofit fontScale="90000"/>
          </a:bodyPr>
          <a:lstStyle/>
          <a:p>
            <a:r>
              <a:rPr lang="en-US" altLang="en-US" smtClean="0"/>
              <a:t>Declaring/Creating Objects</a:t>
            </a:r>
            <a:br>
              <a:rPr lang="en-US" altLang="en-US" smtClean="0"/>
            </a:br>
            <a:r>
              <a:rPr lang="en-US" altLang="en-US" smtClean="0"/>
              <a:t>in a Single Step</a:t>
            </a:r>
          </a:p>
        </p:txBody>
      </p:sp>
      <p:sp>
        <p:nvSpPr>
          <p:cNvPr id="18436" name="Rectangle 3"/>
          <p:cNvSpPr>
            <a:spLocks noGrp="1" noChangeArrowheads="1"/>
          </p:cNvSpPr>
          <p:nvPr>
            <p:ph type="body" idx="1"/>
          </p:nvPr>
        </p:nvSpPr>
        <p:spPr>
          <a:xfrm>
            <a:off x="1522412" y="2133600"/>
            <a:ext cx="9906000" cy="2590800"/>
          </a:xfrm>
        </p:spPr>
        <p:txBody>
          <a:bodyPr/>
          <a:lstStyle/>
          <a:p>
            <a:pPr>
              <a:buFont typeface="Monotype Sorts" pitchFamily="2" charset="2"/>
              <a:buNone/>
            </a:pPr>
            <a:r>
              <a:rPr lang="en-US" altLang="en-US" sz="2800" smtClean="0">
                <a:latin typeface="Courier New" panose="02070309020205020404" pitchFamily="49" charset="0"/>
              </a:rPr>
              <a:t>ClassName </a:t>
            </a:r>
            <a:r>
              <a:rPr lang="en-US" altLang="en-US" sz="2600" smtClean="0">
                <a:latin typeface="Courier New" panose="02070309020205020404" pitchFamily="49" charset="0"/>
              </a:rPr>
              <a:t>objectRefVar</a:t>
            </a:r>
            <a:r>
              <a:rPr lang="en-US" altLang="en-US" sz="2800" smtClean="0">
                <a:latin typeface="Courier New" panose="02070309020205020404" pitchFamily="49" charset="0"/>
              </a:rPr>
              <a:t> = new ClassName();</a:t>
            </a:r>
          </a:p>
          <a:p>
            <a:endParaRPr lang="en-US" altLang="en-US" smtClean="0"/>
          </a:p>
          <a:p>
            <a:pPr>
              <a:buFont typeface="Monotype Sorts" pitchFamily="2" charset="2"/>
              <a:buNone/>
            </a:pPr>
            <a:r>
              <a:rPr lang="en-US" altLang="en-US" sz="3000" smtClean="0"/>
              <a:t>Example:</a:t>
            </a:r>
          </a:p>
          <a:p>
            <a:pPr algn="just">
              <a:buFont typeface="Monotype Sorts" pitchFamily="2" charset="2"/>
              <a:buNone/>
            </a:pPr>
            <a:r>
              <a:rPr lang="en-US" altLang="en-US" sz="2600" smtClean="0">
                <a:latin typeface="Courier New" panose="02070309020205020404" pitchFamily="49" charset="0"/>
              </a:rPr>
              <a:t>Circle myCircle = new Circle();</a:t>
            </a:r>
            <a:endParaRPr lang="en-US" altLang="en-US" sz="2600">
              <a:latin typeface="Courier New" panose="02070309020205020404" pitchFamily="49" charset="0"/>
            </a:endParaRPr>
          </a:p>
        </p:txBody>
      </p:sp>
      <p:sp>
        <p:nvSpPr>
          <p:cNvPr id="18437" name="Rectangle 4"/>
          <p:cNvSpPr>
            <a:spLocks noChangeArrowheads="1"/>
          </p:cNvSpPr>
          <p:nvPr/>
        </p:nvSpPr>
        <p:spPr bwMode="auto">
          <a:xfrm>
            <a:off x="5180012" y="3810000"/>
            <a:ext cx="2590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8" name="Line 5"/>
          <p:cNvSpPr>
            <a:spLocks noChangeShapeType="1"/>
          </p:cNvSpPr>
          <p:nvPr/>
        </p:nvSpPr>
        <p:spPr bwMode="auto">
          <a:xfrm>
            <a:off x="6475412" y="3352800"/>
            <a:ext cx="0" cy="4572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9" name="Text Box 6"/>
          <p:cNvSpPr txBox="1">
            <a:spLocks noChangeArrowheads="1"/>
          </p:cNvSpPr>
          <p:nvPr/>
        </p:nvSpPr>
        <p:spPr bwMode="auto">
          <a:xfrm>
            <a:off x="6399212" y="2968626"/>
            <a:ext cx="1670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t>Create an object</a:t>
            </a:r>
          </a:p>
        </p:txBody>
      </p:sp>
      <p:sp>
        <p:nvSpPr>
          <p:cNvPr id="18440" name="Line 7"/>
          <p:cNvSpPr>
            <a:spLocks noChangeShapeType="1"/>
          </p:cNvSpPr>
          <p:nvPr/>
        </p:nvSpPr>
        <p:spPr bwMode="auto">
          <a:xfrm flipH="1" flipV="1">
            <a:off x="4799012" y="3505200"/>
            <a:ext cx="3810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1" name="Line 8"/>
          <p:cNvSpPr>
            <a:spLocks noChangeShapeType="1"/>
          </p:cNvSpPr>
          <p:nvPr/>
        </p:nvSpPr>
        <p:spPr bwMode="auto">
          <a:xfrm flipH="1">
            <a:off x="4189412" y="3505200"/>
            <a:ext cx="60960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2" name="Text Box 9"/>
          <p:cNvSpPr txBox="1">
            <a:spLocks noChangeArrowheads="1"/>
          </p:cNvSpPr>
          <p:nvPr/>
        </p:nvSpPr>
        <p:spPr bwMode="auto">
          <a:xfrm>
            <a:off x="3656012" y="2971800"/>
            <a:ext cx="218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Assign object reference</a:t>
            </a:r>
            <a:r>
              <a:rPr lang="en-US" altLang="en-US" sz="2400"/>
              <a:t> </a:t>
            </a:r>
          </a:p>
        </p:txBody>
      </p:sp>
    </p:spTree>
    <p:extLst>
      <p:ext uri="{BB962C8B-B14F-4D97-AF65-F5344CB8AC3E}">
        <p14:creationId xmlns:p14="http://schemas.microsoft.com/office/powerpoint/2010/main" val="2674311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en-US" smtClean="0"/>
              <a:t>Accessing Object’s Members</a:t>
            </a:r>
          </a:p>
        </p:txBody>
      </p:sp>
      <p:sp>
        <p:nvSpPr>
          <p:cNvPr id="19460" name="Rectangle 3"/>
          <p:cNvSpPr>
            <a:spLocks noGrp="1" noChangeArrowheads="1"/>
          </p:cNvSpPr>
          <p:nvPr>
            <p:ph type="body" idx="1"/>
          </p:nvPr>
        </p:nvSpPr>
        <p:spPr/>
        <p:txBody>
          <a:bodyPr/>
          <a:lstStyle/>
          <a:p>
            <a:r>
              <a:rPr lang="en-US" altLang="en-US" smtClean="0"/>
              <a:t>Referencing the object’s data:</a:t>
            </a:r>
          </a:p>
          <a:p>
            <a:r>
              <a:rPr lang="en-US" altLang="en-US" smtClean="0"/>
              <a:t>        objectRefVar.data</a:t>
            </a:r>
          </a:p>
          <a:p>
            <a:r>
              <a:rPr lang="en-US" altLang="en-US" smtClean="0"/>
              <a:t>        e.g., myCircle.radius</a:t>
            </a:r>
          </a:p>
          <a:p>
            <a:endParaRPr lang="en-US" altLang="en-US" smtClean="0"/>
          </a:p>
          <a:p>
            <a:r>
              <a:rPr lang="en-US" altLang="en-US" smtClean="0"/>
              <a:t>Invoking the object’s method:</a:t>
            </a:r>
          </a:p>
          <a:p>
            <a:r>
              <a:rPr lang="en-US" altLang="en-US" smtClean="0"/>
              <a:t>       objectRefVar.methodName(arguments)</a:t>
            </a:r>
          </a:p>
          <a:p>
            <a:r>
              <a:rPr lang="en-US" altLang="en-US" smtClean="0"/>
              <a:t>       e.g., myCircle.getArea()</a:t>
            </a:r>
            <a:endParaRPr lang="en-US" altLang="en-US"/>
          </a:p>
        </p:txBody>
      </p:sp>
      <p:sp>
        <p:nvSpPr>
          <p:cNvPr id="19458"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2F5B588E-77C2-41F0-9A43-23AA19773D46}" type="slidenum">
              <a:rPr lang="en-US" altLang="en-US" smtClean="0"/>
              <a:pPr/>
              <a:t>17</a:t>
            </a:fld>
            <a:endParaRPr lang="en-US" altLang="en-US"/>
          </a:p>
        </p:txBody>
      </p:sp>
    </p:spTree>
    <p:extLst>
      <p:ext uri="{BB962C8B-B14F-4D97-AF65-F5344CB8AC3E}">
        <p14:creationId xmlns:p14="http://schemas.microsoft.com/office/powerpoint/2010/main" val="1993620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altLang="en-US" smtClean="0"/>
              <a:t>Trace Code</a:t>
            </a:r>
          </a:p>
        </p:txBody>
      </p:sp>
      <p:sp>
        <p:nvSpPr>
          <p:cNvPr id="20482"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EF42C7D8-4B8F-4ED6-B908-5F45C11A63AA}" type="slidenum">
              <a:rPr lang="en-US" altLang="en-US" smtClean="0"/>
              <a:pPr/>
              <a:t>18</a:t>
            </a:fld>
            <a:endParaRPr lang="en-US" altLang="en-US"/>
          </a:p>
        </p:txBody>
      </p:sp>
      <p:sp>
        <p:nvSpPr>
          <p:cNvPr id="20484" name="Rectangle 3"/>
          <p:cNvSpPr>
            <a:spLocks noChangeArrowheads="1"/>
          </p:cNvSpPr>
          <p:nvPr/>
        </p:nvSpPr>
        <p:spPr bwMode="auto">
          <a:xfrm>
            <a:off x="4208462" y="23431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5" name="Rectangle 4"/>
          <p:cNvSpPr>
            <a:spLocks noChangeArrowheads="1"/>
          </p:cNvSpPr>
          <p:nvPr/>
        </p:nvSpPr>
        <p:spPr bwMode="auto">
          <a:xfrm>
            <a:off x="4322762" y="22860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6" name="Text Box 6"/>
          <p:cNvSpPr txBox="1">
            <a:spLocks noChangeArrowheads="1"/>
          </p:cNvSpPr>
          <p:nvPr/>
        </p:nvSpPr>
        <p:spPr bwMode="auto">
          <a:xfrm>
            <a:off x="1674812" y="1905001"/>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sp>
        <p:nvSpPr>
          <p:cNvPr id="20487" name="Rectangle 7"/>
          <p:cNvSpPr>
            <a:spLocks noChangeArrowheads="1"/>
          </p:cNvSpPr>
          <p:nvPr/>
        </p:nvSpPr>
        <p:spPr bwMode="auto">
          <a:xfrm>
            <a:off x="1751013" y="1981200"/>
            <a:ext cx="1577975"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8" name="AutoShape 9"/>
          <p:cNvSpPr>
            <a:spLocks noChangeArrowheads="1"/>
          </p:cNvSpPr>
          <p:nvPr/>
        </p:nvSpPr>
        <p:spPr bwMode="auto">
          <a:xfrm>
            <a:off x="7361238" y="1009650"/>
            <a:ext cx="2265363" cy="344488"/>
          </a:xfrm>
          <a:prstGeom prst="wedgeRoundRectCallout">
            <a:avLst>
              <a:gd name="adj1" fmla="val -25824"/>
              <a:gd name="adj2" fmla="val 24585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Declare myCircle</a:t>
            </a:r>
          </a:p>
        </p:txBody>
      </p:sp>
      <p:sp>
        <p:nvSpPr>
          <p:cNvPr id="20489" name="Rectangle 10"/>
          <p:cNvSpPr>
            <a:spLocks noChangeArrowheads="1"/>
          </p:cNvSpPr>
          <p:nvPr/>
        </p:nvSpPr>
        <p:spPr bwMode="auto">
          <a:xfrm>
            <a:off x="8359775" y="2046289"/>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no value</a:t>
            </a:r>
          </a:p>
        </p:txBody>
      </p:sp>
      <p:sp>
        <p:nvSpPr>
          <p:cNvPr id="20490" name="Text Box 11"/>
          <p:cNvSpPr txBox="1">
            <a:spLocks noChangeArrowheads="1"/>
          </p:cNvSpPr>
          <p:nvPr/>
        </p:nvSpPr>
        <p:spPr bwMode="auto">
          <a:xfrm>
            <a:off x="7246938" y="202088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myCircle</a:t>
            </a:r>
          </a:p>
        </p:txBody>
      </p:sp>
      <p:sp>
        <p:nvSpPr>
          <p:cNvPr id="20491" name="Rectangle 12"/>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121897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22D3678-E24C-4095-B4E4-44AABA7DD107}" type="slidenum">
              <a:rPr lang="en-US" altLang="en-US" sz="1400" smtClean="0"/>
              <a:pPr>
                <a:spcBef>
                  <a:spcPct val="0"/>
                </a:spcBef>
                <a:buClrTx/>
                <a:buSzTx/>
                <a:buFontTx/>
                <a:buNone/>
              </a:pPr>
              <a:t>19</a:t>
            </a:fld>
            <a:endParaRPr lang="en-US" altLang="en-US" sz="1400"/>
          </a:p>
        </p:txBody>
      </p:sp>
      <p:sp>
        <p:nvSpPr>
          <p:cNvPr id="21507" name="Rectangle 2"/>
          <p:cNvSpPr>
            <a:spLocks noGrp="1" noChangeArrowheads="1"/>
          </p:cNvSpPr>
          <p:nvPr>
            <p:ph type="title"/>
          </p:nvPr>
        </p:nvSpPr>
        <p:spPr>
          <a:xfrm>
            <a:off x="2208212" y="285751"/>
            <a:ext cx="7772400" cy="531813"/>
          </a:xfrm>
        </p:spPr>
        <p:txBody>
          <a:bodyPr>
            <a:normAutofit fontScale="90000"/>
          </a:bodyPr>
          <a:lstStyle/>
          <a:p>
            <a:r>
              <a:rPr lang="en-US" altLang="en-US" smtClean="0"/>
              <a:t>Trace Code, cont.</a:t>
            </a:r>
            <a:endParaRPr lang="en-US" altLang="en-US"/>
          </a:p>
        </p:txBody>
      </p:sp>
      <p:sp>
        <p:nvSpPr>
          <p:cNvPr id="21508" name="Rectangle 3"/>
          <p:cNvSpPr>
            <a:spLocks noChangeArrowheads="1"/>
          </p:cNvSpPr>
          <p:nvPr/>
        </p:nvSpPr>
        <p:spPr bwMode="auto">
          <a:xfrm>
            <a:off x="4208462" y="23431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09" name="Rectangle 4"/>
          <p:cNvSpPr>
            <a:spLocks noChangeArrowheads="1"/>
          </p:cNvSpPr>
          <p:nvPr/>
        </p:nvSpPr>
        <p:spPr bwMode="auto">
          <a:xfrm>
            <a:off x="4322762" y="22860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0" name="Text Box 5"/>
          <p:cNvSpPr txBox="1">
            <a:spLocks noChangeArrowheads="1"/>
          </p:cNvSpPr>
          <p:nvPr/>
        </p:nvSpPr>
        <p:spPr bwMode="auto">
          <a:xfrm>
            <a:off x="1674812" y="1905001"/>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sp>
        <p:nvSpPr>
          <p:cNvPr id="21511" name="Rectangle 6"/>
          <p:cNvSpPr>
            <a:spLocks noChangeArrowheads="1"/>
          </p:cNvSpPr>
          <p:nvPr/>
        </p:nvSpPr>
        <p:spPr bwMode="auto">
          <a:xfrm>
            <a:off x="3497262" y="1970088"/>
            <a:ext cx="1651000" cy="2667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1512" name="Object 8"/>
          <p:cNvGraphicFramePr>
            <a:graphicFrameLocks noGrp="1" noChangeAspect="1"/>
          </p:cNvGraphicFramePr>
          <p:nvPr>
            <p:ph idx="1"/>
          </p:nvPr>
        </p:nvGraphicFramePr>
        <p:xfrm>
          <a:off x="7092951" y="2852738"/>
          <a:ext cx="2687637" cy="1193800"/>
        </p:xfrm>
        <a:graphic>
          <a:graphicData uri="http://schemas.openxmlformats.org/presentationml/2006/ole">
            <mc:AlternateContent xmlns:mc="http://schemas.openxmlformats.org/markup-compatibility/2006">
              <mc:Choice xmlns:v="urn:schemas-microsoft-com:vml" Requires="v">
                <p:oleObj spid="_x0000_s136203" name="Picture" r:id="rId3" imgW="1026429" imgH="457200" progId="Word.Picture.8">
                  <p:embed/>
                </p:oleObj>
              </mc:Choice>
              <mc:Fallback>
                <p:oleObj name="Picture" r:id="rId3" imgW="1026429" imgH="457200" progId="Word.Picture.8">
                  <p:embed/>
                  <p:pic>
                    <p:nvPicPr>
                      <p:cNvPr id="21512"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951" y="285273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3" name="Rectangle 11"/>
          <p:cNvSpPr>
            <a:spLocks noChangeArrowheads="1"/>
          </p:cNvSpPr>
          <p:nvPr/>
        </p:nvSpPr>
        <p:spPr bwMode="auto">
          <a:xfrm>
            <a:off x="8359775" y="2046289"/>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no value</a:t>
            </a:r>
          </a:p>
        </p:txBody>
      </p:sp>
      <p:sp>
        <p:nvSpPr>
          <p:cNvPr id="21514" name="Text Box 12"/>
          <p:cNvSpPr txBox="1">
            <a:spLocks noChangeArrowheads="1"/>
          </p:cNvSpPr>
          <p:nvPr/>
        </p:nvSpPr>
        <p:spPr bwMode="auto">
          <a:xfrm>
            <a:off x="7246938" y="202088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myCircle</a:t>
            </a:r>
          </a:p>
        </p:txBody>
      </p:sp>
      <p:sp>
        <p:nvSpPr>
          <p:cNvPr id="21515" name="AutoShape 7"/>
          <p:cNvSpPr>
            <a:spLocks noChangeArrowheads="1"/>
          </p:cNvSpPr>
          <p:nvPr/>
        </p:nvSpPr>
        <p:spPr bwMode="auto">
          <a:xfrm>
            <a:off x="5403850" y="4695826"/>
            <a:ext cx="1689100" cy="422275"/>
          </a:xfrm>
          <a:prstGeom prst="wedgeRoundRectCallout">
            <a:avLst>
              <a:gd name="adj1" fmla="val 77162"/>
              <a:gd name="adj2" fmla="val -40714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Create a circle</a:t>
            </a:r>
          </a:p>
        </p:txBody>
      </p:sp>
      <p:sp>
        <p:nvSpPr>
          <p:cNvPr id="21516" name="Rectangle 13"/>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3447728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en-US" smtClean="0"/>
              <a:t>Motivations</a:t>
            </a:r>
            <a:endParaRPr lang="en-US" altLang="en-US"/>
          </a:p>
        </p:txBody>
      </p:sp>
      <p:sp>
        <p:nvSpPr>
          <p:cNvPr id="4100" name="Rectangle 3"/>
          <p:cNvSpPr>
            <a:spLocks noGrp="1" noChangeArrowheads="1"/>
          </p:cNvSpPr>
          <p:nvPr>
            <p:ph type="body" idx="1"/>
          </p:nvPr>
        </p:nvSpPr>
        <p:spPr/>
        <p:txBody>
          <a:bodyPr/>
          <a:lstStyle/>
          <a:p>
            <a:r>
              <a:rPr lang="en-US" altLang="en-US" smtClean="0"/>
              <a:t>After learning the preceding chapters, you are capable of solving many programming problems using selections, loops, methods, and arrays. However, these Java features are not sufficient for developing graphical user interfaces and large scale software systems. Suppose you want to develop a graphical user interface as shown below. How do you program it?</a:t>
            </a:r>
            <a:endParaRPr lang="en-US" altLang="en-US"/>
          </a:p>
        </p:txBody>
      </p:sp>
      <p:sp>
        <p:nvSpPr>
          <p:cNvPr id="4098"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141114C2-2264-479C-B4B1-BB1C25ACAB93}" type="slidenum">
              <a:rPr lang="en-US" altLang="en-US" smtClean="0"/>
              <a:pPr/>
              <a:t>2</a:t>
            </a:fld>
            <a:endParaRPr lang="en-US" altLang="en-US"/>
          </a:p>
        </p:txBody>
      </p:sp>
      <p:pic>
        <p:nvPicPr>
          <p:cNvPr id="410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788" y="4811714"/>
            <a:ext cx="89630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5898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5B8F1A4-F547-47F1-92D7-432D2FAE4780}" type="slidenum">
              <a:rPr lang="en-US" altLang="en-US" sz="1400"/>
              <a:pPr>
                <a:spcBef>
                  <a:spcPct val="0"/>
                </a:spcBef>
                <a:buClrTx/>
                <a:buSzTx/>
                <a:buFontTx/>
                <a:buNone/>
              </a:pPr>
              <a:t>20</a:t>
            </a:fld>
            <a:endParaRPr lang="en-US" altLang="en-US" sz="1400"/>
          </a:p>
        </p:txBody>
      </p:sp>
      <p:sp>
        <p:nvSpPr>
          <p:cNvPr id="22531" name="Rectangle 2"/>
          <p:cNvSpPr>
            <a:spLocks noGrp="1" noChangeArrowheads="1"/>
          </p:cNvSpPr>
          <p:nvPr>
            <p:ph type="title"/>
          </p:nvPr>
        </p:nvSpPr>
        <p:spPr>
          <a:xfrm>
            <a:off x="2208212" y="285751"/>
            <a:ext cx="7772400" cy="531813"/>
          </a:xfrm>
        </p:spPr>
        <p:txBody>
          <a:bodyPr>
            <a:normAutofit fontScale="90000"/>
          </a:bodyPr>
          <a:lstStyle/>
          <a:p>
            <a:r>
              <a:rPr lang="en-US" altLang="en-US"/>
              <a:t>Trace Code, cont.</a:t>
            </a:r>
          </a:p>
        </p:txBody>
      </p:sp>
      <p:sp>
        <p:nvSpPr>
          <p:cNvPr id="22532" name="Rectangle 3"/>
          <p:cNvSpPr>
            <a:spLocks noChangeArrowheads="1"/>
          </p:cNvSpPr>
          <p:nvPr/>
        </p:nvSpPr>
        <p:spPr bwMode="auto">
          <a:xfrm>
            <a:off x="4208462" y="23431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3" name="Rectangle 4"/>
          <p:cNvSpPr>
            <a:spLocks noChangeArrowheads="1"/>
          </p:cNvSpPr>
          <p:nvPr/>
        </p:nvSpPr>
        <p:spPr bwMode="auto">
          <a:xfrm>
            <a:off x="4322762" y="22860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4" name="Text Box 5"/>
          <p:cNvSpPr txBox="1">
            <a:spLocks noChangeArrowheads="1"/>
          </p:cNvSpPr>
          <p:nvPr/>
        </p:nvSpPr>
        <p:spPr bwMode="auto">
          <a:xfrm>
            <a:off x="1674812" y="1905001"/>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sp>
        <p:nvSpPr>
          <p:cNvPr id="22535" name="Rectangle 6"/>
          <p:cNvSpPr>
            <a:spLocks noChangeArrowheads="1"/>
          </p:cNvSpPr>
          <p:nvPr/>
        </p:nvSpPr>
        <p:spPr bwMode="auto">
          <a:xfrm>
            <a:off x="3358108" y="1988840"/>
            <a:ext cx="1920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2536" name="Object 7"/>
          <p:cNvGraphicFramePr>
            <a:graphicFrameLocks noGrp="1" noChangeAspect="1"/>
          </p:cNvGraphicFramePr>
          <p:nvPr>
            <p:ph idx="1"/>
          </p:nvPr>
        </p:nvGraphicFramePr>
        <p:xfrm>
          <a:off x="7092951" y="2852738"/>
          <a:ext cx="2687637" cy="1193800"/>
        </p:xfrm>
        <a:graphic>
          <a:graphicData uri="http://schemas.openxmlformats.org/presentationml/2006/ole">
            <mc:AlternateContent xmlns:mc="http://schemas.openxmlformats.org/markup-compatibility/2006">
              <mc:Choice xmlns:v="urn:schemas-microsoft-com:vml" Requires="v">
                <p:oleObj spid="_x0000_s137227" name="Picture" r:id="rId3" imgW="1026429" imgH="457200" progId="Word.Picture.8">
                  <p:embed/>
                </p:oleObj>
              </mc:Choice>
              <mc:Fallback>
                <p:oleObj name="Picture" r:id="rId3" imgW="1026429" imgH="457200" progId="Word.Picture.8">
                  <p:embed/>
                  <p:pic>
                    <p:nvPicPr>
                      <p:cNvPr id="22536"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951" y="285273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7" name="Rectangle 8"/>
          <p:cNvSpPr>
            <a:spLocks noChangeArrowheads="1"/>
          </p:cNvSpPr>
          <p:nvPr/>
        </p:nvSpPr>
        <p:spPr bwMode="auto">
          <a:xfrm>
            <a:off x="8359775" y="2046289"/>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reference value</a:t>
            </a:r>
          </a:p>
        </p:txBody>
      </p:sp>
      <p:sp>
        <p:nvSpPr>
          <p:cNvPr id="22538" name="Text Box 9"/>
          <p:cNvSpPr txBox="1">
            <a:spLocks noChangeArrowheads="1"/>
          </p:cNvSpPr>
          <p:nvPr/>
        </p:nvSpPr>
        <p:spPr bwMode="auto">
          <a:xfrm>
            <a:off x="7246938" y="202088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myCircle</a:t>
            </a:r>
          </a:p>
        </p:txBody>
      </p:sp>
      <p:sp>
        <p:nvSpPr>
          <p:cNvPr id="22539" name="Line 11"/>
          <p:cNvSpPr>
            <a:spLocks noChangeShapeType="1"/>
          </p:cNvSpPr>
          <p:nvPr/>
        </p:nvSpPr>
        <p:spPr bwMode="auto">
          <a:xfrm flipH="1">
            <a:off x="8513763" y="2238375"/>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0" name="AutoShape 12"/>
          <p:cNvSpPr>
            <a:spLocks noChangeArrowheads="1"/>
          </p:cNvSpPr>
          <p:nvPr/>
        </p:nvSpPr>
        <p:spPr bwMode="auto">
          <a:xfrm>
            <a:off x="4673601" y="2928938"/>
            <a:ext cx="2497137" cy="730250"/>
          </a:xfrm>
          <a:prstGeom prst="wedgeRoundRectCallout">
            <a:avLst>
              <a:gd name="adj1" fmla="val 108859"/>
              <a:gd name="adj2" fmla="val -13127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Assign object reference to myCircle</a:t>
            </a:r>
          </a:p>
        </p:txBody>
      </p:sp>
      <p:sp>
        <p:nvSpPr>
          <p:cNvPr id="22541" name="Rectangle 13"/>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1805223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8D42CB9-D7B5-4E98-9E34-E3E12F73EC2D}" type="slidenum">
              <a:rPr lang="en-US" altLang="en-US" sz="1400"/>
              <a:pPr>
                <a:spcBef>
                  <a:spcPct val="0"/>
                </a:spcBef>
                <a:buClrTx/>
                <a:buSzTx/>
                <a:buFontTx/>
                <a:buNone/>
              </a:pPr>
              <a:t>21</a:t>
            </a:fld>
            <a:endParaRPr lang="en-US" altLang="en-US" sz="1400"/>
          </a:p>
        </p:txBody>
      </p:sp>
      <p:sp>
        <p:nvSpPr>
          <p:cNvPr id="23555" name="Rectangle 2"/>
          <p:cNvSpPr>
            <a:spLocks noGrp="1" noChangeArrowheads="1"/>
          </p:cNvSpPr>
          <p:nvPr>
            <p:ph type="title"/>
          </p:nvPr>
        </p:nvSpPr>
        <p:spPr>
          <a:xfrm>
            <a:off x="2208212" y="285751"/>
            <a:ext cx="7772400" cy="531813"/>
          </a:xfrm>
        </p:spPr>
        <p:txBody>
          <a:bodyPr>
            <a:normAutofit fontScale="90000"/>
          </a:bodyPr>
          <a:lstStyle/>
          <a:p>
            <a:r>
              <a:rPr lang="en-US" altLang="en-US"/>
              <a:t>Trace Code, cont.</a:t>
            </a:r>
          </a:p>
        </p:txBody>
      </p:sp>
      <p:sp>
        <p:nvSpPr>
          <p:cNvPr id="23556" name="Rectangle 3"/>
          <p:cNvSpPr>
            <a:spLocks noChangeArrowheads="1"/>
          </p:cNvSpPr>
          <p:nvPr/>
        </p:nvSpPr>
        <p:spPr bwMode="auto">
          <a:xfrm>
            <a:off x="4208462" y="23431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7" name="Rectangle 4"/>
          <p:cNvSpPr>
            <a:spLocks noChangeArrowheads="1"/>
          </p:cNvSpPr>
          <p:nvPr/>
        </p:nvSpPr>
        <p:spPr bwMode="auto">
          <a:xfrm>
            <a:off x="4322762" y="22860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8" name="Text Box 5"/>
          <p:cNvSpPr txBox="1">
            <a:spLocks noChangeArrowheads="1"/>
          </p:cNvSpPr>
          <p:nvPr/>
        </p:nvSpPr>
        <p:spPr bwMode="auto">
          <a:xfrm>
            <a:off x="1674812" y="1085851"/>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graphicFrame>
        <p:nvGraphicFramePr>
          <p:cNvPr id="23559" name="Object 7"/>
          <p:cNvGraphicFramePr>
            <a:graphicFrameLocks noGrp="1" noChangeAspect="1"/>
          </p:cNvGraphicFramePr>
          <p:nvPr>
            <p:ph idx="1"/>
          </p:nvPr>
        </p:nvGraphicFramePr>
        <p:xfrm>
          <a:off x="7092951" y="2033588"/>
          <a:ext cx="2687637" cy="1193800"/>
        </p:xfrm>
        <a:graphic>
          <a:graphicData uri="http://schemas.openxmlformats.org/presentationml/2006/ole">
            <mc:AlternateContent xmlns:mc="http://schemas.openxmlformats.org/markup-compatibility/2006">
              <mc:Choice xmlns:v="urn:schemas-microsoft-com:vml" Requires="v">
                <p:oleObj spid="_x0000_s138251" name="Picture" r:id="rId3" imgW="1026429" imgH="457200" progId="Word.Picture.8">
                  <p:embed/>
                </p:oleObj>
              </mc:Choice>
              <mc:Fallback>
                <p:oleObj name="Picture" r:id="rId3" imgW="1026429" imgH="457200" progId="Word.Picture.8">
                  <p:embed/>
                  <p:pic>
                    <p:nvPicPr>
                      <p:cNvPr id="23559"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951" y="203358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0" name="Rectangle 8"/>
          <p:cNvSpPr>
            <a:spLocks noChangeArrowheads="1"/>
          </p:cNvSpPr>
          <p:nvPr/>
        </p:nvSpPr>
        <p:spPr bwMode="auto">
          <a:xfrm>
            <a:off x="8359775" y="1227139"/>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reference value</a:t>
            </a:r>
          </a:p>
        </p:txBody>
      </p:sp>
      <p:sp>
        <p:nvSpPr>
          <p:cNvPr id="23561" name="Text Box 9"/>
          <p:cNvSpPr txBox="1">
            <a:spLocks noChangeArrowheads="1"/>
          </p:cNvSpPr>
          <p:nvPr/>
        </p:nvSpPr>
        <p:spPr bwMode="auto">
          <a:xfrm>
            <a:off x="7246938" y="120173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myCircle</a:t>
            </a:r>
          </a:p>
        </p:txBody>
      </p:sp>
      <p:sp>
        <p:nvSpPr>
          <p:cNvPr id="23562" name="Line 10"/>
          <p:cNvSpPr>
            <a:spLocks noChangeShapeType="1"/>
          </p:cNvSpPr>
          <p:nvPr/>
        </p:nvSpPr>
        <p:spPr bwMode="auto">
          <a:xfrm flipH="1">
            <a:off x="8513763" y="1419225"/>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3" name="Rectangle 12"/>
          <p:cNvSpPr>
            <a:spLocks noChangeArrowheads="1"/>
          </p:cNvSpPr>
          <p:nvPr/>
        </p:nvSpPr>
        <p:spPr bwMode="auto">
          <a:xfrm>
            <a:off x="1762125" y="1700214"/>
            <a:ext cx="17208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4" name="Rectangle 13"/>
          <p:cNvSpPr>
            <a:spLocks noChangeArrowheads="1"/>
          </p:cNvSpPr>
          <p:nvPr/>
        </p:nvSpPr>
        <p:spPr bwMode="auto">
          <a:xfrm>
            <a:off x="8359775" y="3582989"/>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no value</a:t>
            </a:r>
          </a:p>
        </p:txBody>
      </p:sp>
      <p:sp>
        <p:nvSpPr>
          <p:cNvPr id="23565" name="Text Box 14"/>
          <p:cNvSpPr txBox="1">
            <a:spLocks noChangeArrowheads="1"/>
          </p:cNvSpPr>
          <p:nvPr/>
        </p:nvSpPr>
        <p:spPr bwMode="auto">
          <a:xfrm>
            <a:off x="7246938" y="3557588"/>
            <a:ext cx="1228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yourCircle</a:t>
            </a:r>
          </a:p>
        </p:txBody>
      </p:sp>
      <p:sp>
        <p:nvSpPr>
          <p:cNvPr id="23566" name="AutoShape 11"/>
          <p:cNvSpPr>
            <a:spLocks noChangeArrowheads="1"/>
          </p:cNvSpPr>
          <p:nvPr/>
        </p:nvSpPr>
        <p:spPr bwMode="auto">
          <a:xfrm>
            <a:off x="7169150" y="4887913"/>
            <a:ext cx="2843212" cy="500062"/>
          </a:xfrm>
          <a:prstGeom prst="wedgeRoundRectCallout">
            <a:avLst>
              <a:gd name="adj1" fmla="val -5444"/>
              <a:gd name="adj2" fmla="val -26143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Declare yourCircle</a:t>
            </a:r>
          </a:p>
        </p:txBody>
      </p:sp>
      <p:sp>
        <p:nvSpPr>
          <p:cNvPr id="23567" name="Rectangle 15"/>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983442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FE12597-F642-4CE8-82BF-5E3F25414257}" type="slidenum">
              <a:rPr lang="en-US" altLang="en-US" sz="1400"/>
              <a:pPr>
                <a:spcBef>
                  <a:spcPct val="0"/>
                </a:spcBef>
                <a:buClrTx/>
                <a:buSzTx/>
                <a:buFontTx/>
                <a:buNone/>
              </a:pPr>
              <a:t>22</a:t>
            </a:fld>
            <a:endParaRPr lang="en-US" altLang="en-US" sz="1400"/>
          </a:p>
        </p:txBody>
      </p:sp>
      <p:sp>
        <p:nvSpPr>
          <p:cNvPr id="24579" name="Rectangle 2"/>
          <p:cNvSpPr>
            <a:spLocks noGrp="1" noChangeArrowheads="1"/>
          </p:cNvSpPr>
          <p:nvPr>
            <p:ph type="title"/>
          </p:nvPr>
        </p:nvSpPr>
        <p:spPr>
          <a:xfrm>
            <a:off x="2208212" y="285751"/>
            <a:ext cx="7772400" cy="531813"/>
          </a:xfrm>
        </p:spPr>
        <p:txBody>
          <a:bodyPr>
            <a:normAutofit fontScale="90000"/>
          </a:bodyPr>
          <a:lstStyle/>
          <a:p>
            <a:r>
              <a:rPr lang="en-US" altLang="en-US"/>
              <a:t>Trace Code, cont.</a:t>
            </a:r>
          </a:p>
        </p:txBody>
      </p:sp>
      <p:sp>
        <p:nvSpPr>
          <p:cNvPr id="24580" name="Rectangle 3"/>
          <p:cNvSpPr>
            <a:spLocks noChangeArrowheads="1"/>
          </p:cNvSpPr>
          <p:nvPr/>
        </p:nvSpPr>
        <p:spPr bwMode="auto">
          <a:xfrm>
            <a:off x="4208462" y="23431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1" name="Rectangle 4"/>
          <p:cNvSpPr>
            <a:spLocks noChangeArrowheads="1"/>
          </p:cNvSpPr>
          <p:nvPr/>
        </p:nvSpPr>
        <p:spPr bwMode="auto">
          <a:xfrm>
            <a:off x="4322762" y="22860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2" name="Text Box 5"/>
          <p:cNvSpPr txBox="1">
            <a:spLocks noChangeArrowheads="1"/>
          </p:cNvSpPr>
          <p:nvPr/>
        </p:nvSpPr>
        <p:spPr bwMode="auto">
          <a:xfrm>
            <a:off x="1674812" y="1085851"/>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graphicFrame>
        <p:nvGraphicFramePr>
          <p:cNvPr id="24583" name="Object 6"/>
          <p:cNvGraphicFramePr>
            <a:graphicFrameLocks noGrp="1" noChangeAspect="1"/>
          </p:cNvGraphicFramePr>
          <p:nvPr>
            <p:ph idx="1"/>
          </p:nvPr>
        </p:nvGraphicFramePr>
        <p:xfrm>
          <a:off x="7092951" y="2033588"/>
          <a:ext cx="2687637" cy="1193800"/>
        </p:xfrm>
        <a:graphic>
          <a:graphicData uri="http://schemas.openxmlformats.org/presentationml/2006/ole">
            <mc:AlternateContent xmlns:mc="http://schemas.openxmlformats.org/markup-compatibility/2006">
              <mc:Choice xmlns:v="urn:schemas-microsoft-com:vml" Requires="v">
                <p:oleObj spid="_x0000_s139284" name="Picture" r:id="rId3" imgW="1026429" imgH="457200" progId="Word.Picture.8">
                  <p:embed/>
                </p:oleObj>
              </mc:Choice>
              <mc:Fallback>
                <p:oleObj name="Picture" r:id="rId3" imgW="1026429" imgH="457200" progId="Word.Picture.8">
                  <p:embed/>
                  <p:pic>
                    <p:nvPicPr>
                      <p:cNvPr id="24583"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951" y="203358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4" name="Rectangle 7"/>
          <p:cNvSpPr>
            <a:spLocks noChangeArrowheads="1"/>
          </p:cNvSpPr>
          <p:nvPr/>
        </p:nvSpPr>
        <p:spPr bwMode="auto">
          <a:xfrm>
            <a:off x="8359775" y="1227139"/>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reference value</a:t>
            </a:r>
          </a:p>
        </p:txBody>
      </p:sp>
      <p:sp>
        <p:nvSpPr>
          <p:cNvPr id="24585" name="Text Box 8"/>
          <p:cNvSpPr txBox="1">
            <a:spLocks noChangeArrowheads="1"/>
          </p:cNvSpPr>
          <p:nvPr/>
        </p:nvSpPr>
        <p:spPr bwMode="auto">
          <a:xfrm>
            <a:off x="7246938" y="120173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myCircle</a:t>
            </a:r>
          </a:p>
        </p:txBody>
      </p:sp>
      <p:sp>
        <p:nvSpPr>
          <p:cNvPr id="24586" name="Line 9"/>
          <p:cNvSpPr>
            <a:spLocks noChangeShapeType="1"/>
          </p:cNvSpPr>
          <p:nvPr/>
        </p:nvSpPr>
        <p:spPr bwMode="auto">
          <a:xfrm flipH="1">
            <a:off x="8513763" y="1419225"/>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7" name="Rectangle 11"/>
          <p:cNvSpPr>
            <a:spLocks noChangeArrowheads="1"/>
          </p:cNvSpPr>
          <p:nvPr/>
        </p:nvSpPr>
        <p:spPr bwMode="auto">
          <a:xfrm>
            <a:off x="8359775" y="3582989"/>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no value</a:t>
            </a:r>
          </a:p>
        </p:txBody>
      </p:sp>
      <p:sp>
        <p:nvSpPr>
          <p:cNvPr id="24588" name="Text Box 12"/>
          <p:cNvSpPr txBox="1">
            <a:spLocks noChangeArrowheads="1"/>
          </p:cNvSpPr>
          <p:nvPr/>
        </p:nvSpPr>
        <p:spPr bwMode="auto">
          <a:xfrm>
            <a:off x="7246938" y="3557588"/>
            <a:ext cx="1228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yourCircle</a:t>
            </a:r>
          </a:p>
        </p:txBody>
      </p:sp>
      <p:sp>
        <p:nvSpPr>
          <p:cNvPr id="24589" name="Rectangle 14"/>
          <p:cNvSpPr>
            <a:spLocks noChangeArrowheads="1"/>
          </p:cNvSpPr>
          <p:nvPr/>
        </p:nvSpPr>
        <p:spPr bwMode="auto">
          <a:xfrm>
            <a:off x="3689351" y="1662114"/>
            <a:ext cx="1266825"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4590" name="Object 15"/>
          <p:cNvGraphicFramePr>
            <a:graphicFrameLocks noChangeAspect="1"/>
          </p:cNvGraphicFramePr>
          <p:nvPr/>
        </p:nvGraphicFramePr>
        <p:xfrm>
          <a:off x="7323137" y="4351338"/>
          <a:ext cx="2687638" cy="1193800"/>
        </p:xfrm>
        <a:graphic>
          <a:graphicData uri="http://schemas.openxmlformats.org/presentationml/2006/ole">
            <mc:AlternateContent xmlns:mc="http://schemas.openxmlformats.org/markup-compatibility/2006">
              <mc:Choice xmlns:v="urn:schemas-microsoft-com:vml" Requires="v">
                <p:oleObj spid="_x0000_s139285" name="Picture" r:id="rId5" imgW="1028700" imgH="457200" progId="Word.Picture.8">
                  <p:embed/>
                </p:oleObj>
              </mc:Choice>
              <mc:Fallback>
                <p:oleObj name="Picture" r:id="rId5" imgW="1028700" imgH="457200" progId="Word.Picture.8">
                  <p:embed/>
                  <p:pic>
                    <p:nvPicPr>
                      <p:cNvPr id="2459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23137" y="4351338"/>
                        <a:ext cx="2687638"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91" name="AutoShape 16"/>
          <p:cNvSpPr>
            <a:spLocks noChangeArrowheads="1"/>
          </p:cNvSpPr>
          <p:nvPr/>
        </p:nvSpPr>
        <p:spPr bwMode="auto">
          <a:xfrm>
            <a:off x="5095876" y="4927601"/>
            <a:ext cx="1804987" cy="652463"/>
          </a:xfrm>
          <a:prstGeom prst="wedgeRoundRectCallout">
            <a:avLst>
              <a:gd name="adj1" fmla="val 89227"/>
              <a:gd name="adj2" fmla="val -8722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Create a new Circle object</a:t>
            </a:r>
          </a:p>
        </p:txBody>
      </p:sp>
      <p:sp>
        <p:nvSpPr>
          <p:cNvPr id="24592" name="Rectangle 17"/>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118661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FC06C1-27CC-41C2-8133-510F87EF6D99}" type="slidenum">
              <a:rPr lang="en-US" altLang="en-US" sz="1400"/>
              <a:pPr>
                <a:spcBef>
                  <a:spcPct val="0"/>
                </a:spcBef>
                <a:buClrTx/>
                <a:buSzTx/>
                <a:buFontTx/>
                <a:buNone/>
              </a:pPr>
              <a:t>23</a:t>
            </a:fld>
            <a:endParaRPr lang="en-US" altLang="en-US" sz="1400"/>
          </a:p>
        </p:txBody>
      </p:sp>
      <p:sp>
        <p:nvSpPr>
          <p:cNvPr id="25603" name="Rectangle 2"/>
          <p:cNvSpPr>
            <a:spLocks noGrp="1" noChangeArrowheads="1"/>
          </p:cNvSpPr>
          <p:nvPr>
            <p:ph type="title"/>
          </p:nvPr>
        </p:nvSpPr>
        <p:spPr>
          <a:xfrm>
            <a:off x="2208212" y="285751"/>
            <a:ext cx="7772400" cy="531813"/>
          </a:xfrm>
        </p:spPr>
        <p:txBody>
          <a:bodyPr>
            <a:normAutofit fontScale="90000"/>
          </a:bodyPr>
          <a:lstStyle/>
          <a:p>
            <a:r>
              <a:rPr lang="en-US" altLang="en-US"/>
              <a:t>Trace Code, cont.</a:t>
            </a:r>
          </a:p>
        </p:txBody>
      </p:sp>
      <p:sp>
        <p:nvSpPr>
          <p:cNvPr id="25604" name="Rectangle 3"/>
          <p:cNvSpPr>
            <a:spLocks noChangeArrowheads="1"/>
          </p:cNvSpPr>
          <p:nvPr/>
        </p:nvSpPr>
        <p:spPr bwMode="auto">
          <a:xfrm>
            <a:off x="4208462" y="23431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5" name="Rectangle 4"/>
          <p:cNvSpPr>
            <a:spLocks noChangeArrowheads="1"/>
          </p:cNvSpPr>
          <p:nvPr/>
        </p:nvSpPr>
        <p:spPr bwMode="auto">
          <a:xfrm>
            <a:off x="4322762" y="22860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6" name="Text Box 5"/>
          <p:cNvSpPr txBox="1">
            <a:spLocks noChangeArrowheads="1"/>
          </p:cNvSpPr>
          <p:nvPr/>
        </p:nvSpPr>
        <p:spPr bwMode="auto">
          <a:xfrm>
            <a:off x="1674812" y="1085851"/>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graphicFrame>
        <p:nvGraphicFramePr>
          <p:cNvPr id="25607" name="Object 6"/>
          <p:cNvGraphicFramePr>
            <a:graphicFrameLocks noGrp="1" noChangeAspect="1"/>
          </p:cNvGraphicFramePr>
          <p:nvPr>
            <p:ph idx="1"/>
          </p:nvPr>
        </p:nvGraphicFramePr>
        <p:xfrm>
          <a:off x="7092951" y="2033588"/>
          <a:ext cx="2687637" cy="1193800"/>
        </p:xfrm>
        <a:graphic>
          <a:graphicData uri="http://schemas.openxmlformats.org/presentationml/2006/ole">
            <mc:AlternateContent xmlns:mc="http://schemas.openxmlformats.org/markup-compatibility/2006">
              <mc:Choice xmlns:v="urn:schemas-microsoft-com:vml" Requires="v">
                <p:oleObj spid="_x0000_s140308" name="Picture" r:id="rId3" imgW="1026429" imgH="457200" progId="Word.Picture.8">
                  <p:embed/>
                </p:oleObj>
              </mc:Choice>
              <mc:Fallback>
                <p:oleObj name="Picture" r:id="rId3" imgW="1026429" imgH="457200" progId="Word.Picture.8">
                  <p:embed/>
                  <p:pic>
                    <p:nvPicPr>
                      <p:cNvPr id="2560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951" y="203358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8" name="Rectangle 7"/>
          <p:cNvSpPr>
            <a:spLocks noChangeArrowheads="1"/>
          </p:cNvSpPr>
          <p:nvPr/>
        </p:nvSpPr>
        <p:spPr bwMode="auto">
          <a:xfrm>
            <a:off x="8359775" y="1227139"/>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b="1">
                <a:solidFill>
                  <a:schemeClr val="tx2"/>
                </a:solidFill>
              </a:rPr>
              <a:t>reference value</a:t>
            </a:r>
          </a:p>
        </p:txBody>
      </p:sp>
      <p:sp>
        <p:nvSpPr>
          <p:cNvPr id="25609" name="Text Box 8"/>
          <p:cNvSpPr txBox="1">
            <a:spLocks noChangeArrowheads="1"/>
          </p:cNvSpPr>
          <p:nvPr/>
        </p:nvSpPr>
        <p:spPr bwMode="auto">
          <a:xfrm>
            <a:off x="7246938" y="120173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myCircle</a:t>
            </a:r>
          </a:p>
        </p:txBody>
      </p:sp>
      <p:sp>
        <p:nvSpPr>
          <p:cNvPr id="25610" name="Line 9"/>
          <p:cNvSpPr>
            <a:spLocks noChangeShapeType="1"/>
          </p:cNvSpPr>
          <p:nvPr/>
        </p:nvSpPr>
        <p:spPr bwMode="auto">
          <a:xfrm flipH="1">
            <a:off x="8513763" y="1419225"/>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1" name="Rectangle 10"/>
          <p:cNvSpPr>
            <a:spLocks noChangeArrowheads="1"/>
          </p:cNvSpPr>
          <p:nvPr/>
        </p:nvSpPr>
        <p:spPr bwMode="auto">
          <a:xfrm>
            <a:off x="8359775" y="3582989"/>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b="1">
                <a:solidFill>
                  <a:schemeClr val="tx2"/>
                </a:solidFill>
              </a:rPr>
              <a:t>reference value</a:t>
            </a:r>
          </a:p>
        </p:txBody>
      </p:sp>
      <p:sp>
        <p:nvSpPr>
          <p:cNvPr id="25612" name="Text Box 11"/>
          <p:cNvSpPr txBox="1">
            <a:spLocks noChangeArrowheads="1"/>
          </p:cNvSpPr>
          <p:nvPr/>
        </p:nvSpPr>
        <p:spPr bwMode="auto">
          <a:xfrm>
            <a:off x="7246938" y="3557588"/>
            <a:ext cx="1228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yourCircle</a:t>
            </a:r>
          </a:p>
        </p:txBody>
      </p:sp>
      <p:sp>
        <p:nvSpPr>
          <p:cNvPr id="25613" name="Rectangle 12"/>
          <p:cNvSpPr>
            <a:spLocks noChangeArrowheads="1"/>
          </p:cNvSpPr>
          <p:nvPr/>
        </p:nvSpPr>
        <p:spPr bwMode="auto">
          <a:xfrm>
            <a:off x="3482976" y="1700214"/>
            <a:ext cx="230187"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5614" name="Object 13"/>
          <p:cNvGraphicFramePr>
            <a:graphicFrameLocks noChangeAspect="1"/>
          </p:cNvGraphicFramePr>
          <p:nvPr/>
        </p:nvGraphicFramePr>
        <p:xfrm>
          <a:off x="7323137" y="4351338"/>
          <a:ext cx="2687638" cy="1193800"/>
        </p:xfrm>
        <a:graphic>
          <a:graphicData uri="http://schemas.openxmlformats.org/presentationml/2006/ole">
            <mc:AlternateContent xmlns:mc="http://schemas.openxmlformats.org/markup-compatibility/2006">
              <mc:Choice xmlns:v="urn:schemas-microsoft-com:vml" Requires="v">
                <p:oleObj spid="_x0000_s140309" name="Picture" r:id="rId5" imgW="1028510" imgH="456439" progId="Word.Picture.8">
                  <p:embed/>
                </p:oleObj>
              </mc:Choice>
              <mc:Fallback>
                <p:oleObj name="Picture" r:id="rId5" imgW="1028510" imgH="456439" progId="Word.Picture.8">
                  <p:embed/>
                  <p:pic>
                    <p:nvPicPr>
                      <p:cNvPr id="25614"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23137" y="4351338"/>
                        <a:ext cx="2687638"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5" name="AutoShape 15"/>
          <p:cNvSpPr>
            <a:spLocks noChangeArrowheads="1"/>
          </p:cNvSpPr>
          <p:nvPr/>
        </p:nvSpPr>
        <p:spPr bwMode="auto">
          <a:xfrm>
            <a:off x="4865687" y="4149080"/>
            <a:ext cx="2495550" cy="692150"/>
          </a:xfrm>
          <a:prstGeom prst="wedgeRoundRectCallout">
            <a:avLst>
              <a:gd name="adj1" fmla="val 99773"/>
              <a:gd name="adj2" fmla="val -8817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Assign object reference to yourCircle</a:t>
            </a:r>
          </a:p>
        </p:txBody>
      </p:sp>
      <p:sp>
        <p:nvSpPr>
          <p:cNvPr id="25616" name="Line 16"/>
          <p:cNvSpPr>
            <a:spLocks noChangeShapeType="1"/>
          </p:cNvSpPr>
          <p:nvPr/>
        </p:nvSpPr>
        <p:spPr bwMode="auto">
          <a:xfrm flipH="1">
            <a:off x="8629650" y="3813175"/>
            <a:ext cx="652462"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7" name="Rectangle 17"/>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2068827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82A0DB0-D43E-4983-A570-EF0A04A8B0A1}" type="slidenum">
              <a:rPr lang="en-US" altLang="en-US" sz="1400"/>
              <a:pPr>
                <a:spcBef>
                  <a:spcPct val="0"/>
                </a:spcBef>
                <a:buClrTx/>
                <a:buSzTx/>
                <a:buFontTx/>
                <a:buNone/>
              </a:pPr>
              <a:t>24</a:t>
            </a:fld>
            <a:endParaRPr lang="en-US" altLang="en-US" sz="1400"/>
          </a:p>
        </p:txBody>
      </p:sp>
      <p:sp>
        <p:nvSpPr>
          <p:cNvPr id="26627" name="Rectangle 2"/>
          <p:cNvSpPr>
            <a:spLocks noGrp="1" noChangeArrowheads="1"/>
          </p:cNvSpPr>
          <p:nvPr>
            <p:ph type="title"/>
          </p:nvPr>
        </p:nvSpPr>
        <p:spPr>
          <a:xfrm>
            <a:off x="2208212" y="285751"/>
            <a:ext cx="7772400" cy="531813"/>
          </a:xfrm>
        </p:spPr>
        <p:txBody>
          <a:bodyPr>
            <a:normAutofit fontScale="90000"/>
          </a:bodyPr>
          <a:lstStyle/>
          <a:p>
            <a:r>
              <a:rPr lang="en-US" altLang="en-US"/>
              <a:t>Trace Code, cont.</a:t>
            </a:r>
          </a:p>
        </p:txBody>
      </p:sp>
      <p:sp>
        <p:nvSpPr>
          <p:cNvPr id="26628" name="Rectangle 3"/>
          <p:cNvSpPr>
            <a:spLocks noChangeArrowheads="1"/>
          </p:cNvSpPr>
          <p:nvPr/>
        </p:nvSpPr>
        <p:spPr bwMode="auto">
          <a:xfrm>
            <a:off x="4208462" y="23431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29" name="Rectangle 4"/>
          <p:cNvSpPr>
            <a:spLocks noChangeArrowheads="1"/>
          </p:cNvSpPr>
          <p:nvPr/>
        </p:nvSpPr>
        <p:spPr bwMode="auto">
          <a:xfrm>
            <a:off x="4322762" y="22860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0" name="Text Box 5"/>
          <p:cNvSpPr txBox="1">
            <a:spLocks noChangeArrowheads="1"/>
          </p:cNvSpPr>
          <p:nvPr/>
        </p:nvSpPr>
        <p:spPr bwMode="auto">
          <a:xfrm>
            <a:off x="1674812" y="1085851"/>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graphicFrame>
        <p:nvGraphicFramePr>
          <p:cNvPr id="26631" name="Object 6"/>
          <p:cNvGraphicFramePr>
            <a:graphicFrameLocks noGrp="1" noChangeAspect="1"/>
          </p:cNvGraphicFramePr>
          <p:nvPr>
            <p:ph idx="1"/>
          </p:nvPr>
        </p:nvGraphicFramePr>
        <p:xfrm>
          <a:off x="7092951" y="2046288"/>
          <a:ext cx="2687637" cy="1193800"/>
        </p:xfrm>
        <a:graphic>
          <a:graphicData uri="http://schemas.openxmlformats.org/presentationml/2006/ole">
            <mc:AlternateContent xmlns:mc="http://schemas.openxmlformats.org/markup-compatibility/2006">
              <mc:Choice xmlns:v="urn:schemas-microsoft-com:vml" Requires="v">
                <p:oleObj spid="_x0000_s141332" name="Picture" r:id="rId3" imgW="1026429" imgH="457200" progId="Word.Picture.8">
                  <p:embed/>
                </p:oleObj>
              </mc:Choice>
              <mc:Fallback>
                <p:oleObj name="Picture" r:id="rId3" imgW="1026429" imgH="457200" progId="Word.Picture.8">
                  <p:embed/>
                  <p:pic>
                    <p:nvPicPr>
                      <p:cNvPr id="26631"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951" y="204628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2" name="Rectangle 7"/>
          <p:cNvSpPr>
            <a:spLocks noChangeArrowheads="1"/>
          </p:cNvSpPr>
          <p:nvPr/>
        </p:nvSpPr>
        <p:spPr bwMode="auto">
          <a:xfrm>
            <a:off x="8359775" y="1227139"/>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tx2"/>
                </a:solidFill>
              </a:rPr>
              <a:t>reference value</a:t>
            </a:r>
          </a:p>
        </p:txBody>
      </p:sp>
      <p:sp>
        <p:nvSpPr>
          <p:cNvPr id="26633" name="Text Box 8"/>
          <p:cNvSpPr txBox="1">
            <a:spLocks noChangeArrowheads="1"/>
          </p:cNvSpPr>
          <p:nvPr/>
        </p:nvSpPr>
        <p:spPr bwMode="auto">
          <a:xfrm>
            <a:off x="7246938" y="120173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myCircle</a:t>
            </a:r>
          </a:p>
        </p:txBody>
      </p:sp>
      <p:sp>
        <p:nvSpPr>
          <p:cNvPr id="26634" name="Line 9"/>
          <p:cNvSpPr>
            <a:spLocks noChangeShapeType="1"/>
          </p:cNvSpPr>
          <p:nvPr/>
        </p:nvSpPr>
        <p:spPr bwMode="auto">
          <a:xfrm flipH="1">
            <a:off x="8513763" y="1419225"/>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5" name="Rectangle 10"/>
          <p:cNvSpPr>
            <a:spLocks noChangeArrowheads="1"/>
          </p:cNvSpPr>
          <p:nvPr/>
        </p:nvSpPr>
        <p:spPr bwMode="auto">
          <a:xfrm>
            <a:off x="8359775" y="3582989"/>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tx2"/>
                </a:solidFill>
              </a:rPr>
              <a:t>reference value</a:t>
            </a:r>
          </a:p>
        </p:txBody>
      </p:sp>
      <p:sp>
        <p:nvSpPr>
          <p:cNvPr id="26636" name="Text Box 11"/>
          <p:cNvSpPr txBox="1">
            <a:spLocks noChangeArrowheads="1"/>
          </p:cNvSpPr>
          <p:nvPr/>
        </p:nvSpPr>
        <p:spPr bwMode="auto">
          <a:xfrm>
            <a:off x="7246938" y="3557588"/>
            <a:ext cx="1228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yourCircle</a:t>
            </a:r>
          </a:p>
        </p:txBody>
      </p:sp>
      <p:sp>
        <p:nvSpPr>
          <p:cNvPr id="26637" name="Rectangle 12"/>
          <p:cNvSpPr>
            <a:spLocks noChangeArrowheads="1"/>
          </p:cNvSpPr>
          <p:nvPr/>
        </p:nvSpPr>
        <p:spPr bwMode="auto">
          <a:xfrm>
            <a:off x="1716088" y="2238375"/>
            <a:ext cx="4456113"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6638" name="Object 13"/>
          <p:cNvGraphicFramePr>
            <a:graphicFrameLocks noChangeAspect="1"/>
          </p:cNvGraphicFramePr>
          <p:nvPr/>
        </p:nvGraphicFramePr>
        <p:xfrm>
          <a:off x="7323137" y="4351338"/>
          <a:ext cx="2687638" cy="1193800"/>
        </p:xfrm>
        <a:graphic>
          <a:graphicData uri="http://schemas.openxmlformats.org/presentationml/2006/ole">
            <mc:AlternateContent xmlns:mc="http://schemas.openxmlformats.org/markup-compatibility/2006">
              <mc:Choice xmlns:v="urn:schemas-microsoft-com:vml" Requires="v">
                <p:oleObj spid="_x0000_s141333" name="Picture" r:id="rId5" imgW="1026429" imgH="457200" progId="Word.Picture.8">
                  <p:embed/>
                </p:oleObj>
              </mc:Choice>
              <mc:Fallback>
                <p:oleObj name="Picture" r:id="rId5" imgW="1026429" imgH="457200" progId="Word.Picture.8">
                  <p:embed/>
                  <p:pic>
                    <p:nvPicPr>
                      <p:cNvPr id="26638"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23137" y="4351338"/>
                        <a:ext cx="2687638"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9" name="AutoShape 14"/>
          <p:cNvSpPr>
            <a:spLocks noChangeArrowheads="1"/>
          </p:cNvSpPr>
          <p:nvPr/>
        </p:nvSpPr>
        <p:spPr bwMode="auto">
          <a:xfrm>
            <a:off x="4557712" y="4849813"/>
            <a:ext cx="2497138" cy="806450"/>
          </a:xfrm>
          <a:prstGeom prst="wedgeRoundRectCallout">
            <a:avLst>
              <a:gd name="adj1" fmla="val 73269"/>
              <a:gd name="adj2" fmla="val -7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Change radius in yourCircle</a:t>
            </a:r>
            <a:endParaRPr lang="en-US" altLang="en-US" sz="1800"/>
          </a:p>
        </p:txBody>
      </p:sp>
      <p:sp>
        <p:nvSpPr>
          <p:cNvPr id="26640" name="Line 15"/>
          <p:cNvSpPr>
            <a:spLocks noChangeShapeType="1"/>
          </p:cNvSpPr>
          <p:nvPr/>
        </p:nvSpPr>
        <p:spPr bwMode="auto">
          <a:xfrm flipH="1">
            <a:off x="8629650" y="3813175"/>
            <a:ext cx="652462"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1" name="Rectangle 16"/>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4106260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altLang="en-US" smtClean="0"/>
              <a:t>Caution</a:t>
            </a:r>
            <a:endParaRPr lang="en-US" altLang="en-US" smtClean="0">
              <a:hlinkClick r:id="rId2" action="ppaction://program"/>
            </a:endParaRPr>
          </a:p>
        </p:txBody>
      </p:sp>
      <p:sp>
        <p:nvSpPr>
          <p:cNvPr id="27652" name="Rectangle 3"/>
          <p:cNvSpPr>
            <a:spLocks noGrp="1" noChangeArrowheads="1"/>
          </p:cNvSpPr>
          <p:nvPr>
            <p:ph type="body" idx="1"/>
          </p:nvPr>
        </p:nvSpPr>
        <p:spPr/>
        <p:txBody>
          <a:bodyPr>
            <a:normAutofit/>
          </a:bodyPr>
          <a:lstStyle/>
          <a:p>
            <a:r>
              <a:rPr lang="en-US" altLang="en-US" dirty="0" smtClean="0"/>
              <a:t>Recall that you use </a:t>
            </a:r>
          </a:p>
          <a:p>
            <a:pPr lvl="1"/>
            <a:r>
              <a:rPr lang="en-US" altLang="en-US" dirty="0" err="1" smtClean="0">
                <a:latin typeface="Lucida Console" panose="020B0609040504020204" pitchFamily="49" charset="0"/>
              </a:rPr>
              <a:t>Math.methodName</a:t>
            </a:r>
            <a:r>
              <a:rPr lang="en-US" altLang="en-US" dirty="0" smtClean="0">
                <a:latin typeface="Lucida Console" panose="020B0609040504020204" pitchFamily="49" charset="0"/>
              </a:rPr>
              <a:t>(arguments)</a:t>
            </a:r>
            <a:r>
              <a:rPr lang="en-US" altLang="en-US" dirty="0" smtClean="0"/>
              <a:t> (e.g., </a:t>
            </a:r>
            <a:r>
              <a:rPr lang="en-US" altLang="en-US" dirty="0" err="1" smtClean="0">
                <a:latin typeface="Lucida Console" panose="020B0609040504020204" pitchFamily="49" charset="0"/>
              </a:rPr>
              <a:t>Math.pow</a:t>
            </a:r>
            <a:r>
              <a:rPr lang="en-US" altLang="en-US" dirty="0" smtClean="0">
                <a:latin typeface="Lucida Console" panose="020B0609040504020204" pitchFamily="49" charset="0"/>
              </a:rPr>
              <a:t>(3, 2.5)</a:t>
            </a:r>
            <a:r>
              <a:rPr lang="en-US" altLang="en-US" dirty="0" smtClean="0"/>
              <a:t>) </a:t>
            </a:r>
          </a:p>
          <a:p>
            <a:r>
              <a:rPr lang="en-US" altLang="en-US" dirty="0" smtClean="0"/>
              <a:t>to invoke a method in the Math class. Can you invoke </a:t>
            </a:r>
            <a:r>
              <a:rPr lang="en-US" altLang="en-US" dirty="0" err="1" smtClean="0"/>
              <a:t>getArea</a:t>
            </a:r>
            <a:r>
              <a:rPr lang="en-US" altLang="en-US" dirty="0" smtClean="0"/>
              <a:t>() using </a:t>
            </a:r>
            <a:r>
              <a:rPr lang="en-US" altLang="en-US" dirty="0" err="1" smtClean="0"/>
              <a:t>SimpleCircle.getArea</a:t>
            </a:r>
            <a:r>
              <a:rPr lang="en-US" altLang="en-US" dirty="0" smtClean="0"/>
              <a:t>()? The answer is no. All the methods used before this chapter are static methods, which are defined using the static keyword. However, </a:t>
            </a:r>
            <a:r>
              <a:rPr lang="en-US" altLang="en-US" dirty="0" err="1" smtClean="0"/>
              <a:t>getArea</a:t>
            </a:r>
            <a:r>
              <a:rPr lang="en-US" altLang="en-US" dirty="0" smtClean="0"/>
              <a:t>() is non-static. It must be invoked from an object using </a:t>
            </a:r>
          </a:p>
          <a:p>
            <a:pPr lvl="1"/>
            <a:r>
              <a:rPr lang="en-US" altLang="en-US" dirty="0" err="1" smtClean="0">
                <a:latin typeface="Lucida Console" panose="020B0609040504020204" pitchFamily="49" charset="0"/>
              </a:rPr>
              <a:t>objectRefVar.methodName</a:t>
            </a:r>
            <a:r>
              <a:rPr lang="en-US" altLang="en-US" dirty="0" smtClean="0">
                <a:latin typeface="Lucida Console" panose="020B0609040504020204" pitchFamily="49" charset="0"/>
              </a:rPr>
              <a:t>(arguments</a:t>
            </a:r>
            <a:r>
              <a:rPr lang="en-US" altLang="en-US" dirty="0" smtClean="0"/>
              <a:t>) (e.g., </a:t>
            </a:r>
            <a:r>
              <a:rPr lang="en-US" altLang="en-US" dirty="0" err="1" smtClean="0">
                <a:latin typeface="Lucida Console" panose="020B0609040504020204" pitchFamily="49" charset="0"/>
              </a:rPr>
              <a:t>myCircle.getArea</a:t>
            </a:r>
            <a:r>
              <a:rPr lang="en-US" altLang="en-US" dirty="0" smtClean="0">
                <a:latin typeface="Lucida Console" panose="020B0609040504020204" pitchFamily="49" charset="0"/>
              </a:rPr>
              <a:t>()</a:t>
            </a:r>
            <a:r>
              <a:rPr lang="en-US" altLang="en-US" dirty="0" smtClean="0"/>
              <a:t>). </a:t>
            </a:r>
          </a:p>
          <a:p>
            <a:r>
              <a:rPr lang="en-US" altLang="en-US" dirty="0" smtClean="0"/>
              <a:t>More explanations will be given in the section on “Static Variables, Constants, and Methods.”</a:t>
            </a:r>
            <a:endParaRPr lang="en-US" altLang="en-US" dirty="0"/>
          </a:p>
        </p:txBody>
      </p:sp>
      <p:sp>
        <p:nvSpPr>
          <p:cNvPr id="27650"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2DF17DD6-E6F5-47B5-BF89-0510C047B003}" type="slidenum">
              <a:rPr lang="en-US" altLang="en-US" smtClean="0"/>
              <a:pPr/>
              <a:t>25</a:t>
            </a:fld>
            <a:endParaRPr lang="en-US" altLang="en-US"/>
          </a:p>
        </p:txBody>
      </p:sp>
    </p:spTree>
    <p:extLst>
      <p:ext uri="{BB962C8B-B14F-4D97-AF65-F5344CB8AC3E}">
        <p14:creationId xmlns:p14="http://schemas.microsoft.com/office/powerpoint/2010/main" val="3390071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altLang="en-US" smtClean="0"/>
              <a:t>Reference Data Fields</a:t>
            </a:r>
          </a:p>
        </p:txBody>
      </p:sp>
      <p:sp>
        <p:nvSpPr>
          <p:cNvPr id="28676" name="Rectangle 3"/>
          <p:cNvSpPr>
            <a:spLocks noGrp="1" noChangeArrowheads="1"/>
          </p:cNvSpPr>
          <p:nvPr>
            <p:ph type="body" idx="1"/>
          </p:nvPr>
        </p:nvSpPr>
        <p:spPr/>
        <p:txBody>
          <a:bodyPr/>
          <a:lstStyle/>
          <a:p>
            <a:r>
              <a:rPr lang="en-US" altLang="en-US" smtClean="0"/>
              <a:t>The data fields can be of reference types. For example, the following Student class contains a data field name of the String type.</a:t>
            </a:r>
          </a:p>
          <a:p>
            <a:endParaRPr lang="en-US" altLang="en-US" smtClean="0"/>
          </a:p>
        </p:txBody>
      </p:sp>
      <p:sp>
        <p:nvSpPr>
          <p:cNvPr id="28674"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10695317-F97D-42AE-BDD8-B375F0107212}" type="slidenum">
              <a:rPr lang="en-US" altLang="en-US" smtClean="0"/>
              <a:pPr/>
              <a:t>26</a:t>
            </a:fld>
            <a:endParaRPr lang="en-US" altLang="en-US"/>
          </a:p>
        </p:txBody>
      </p:sp>
      <p:sp>
        <p:nvSpPr>
          <p:cNvPr id="28677" name="Rectangle 4"/>
          <p:cNvSpPr>
            <a:spLocks noChangeArrowheads="1"/>
          </p:cNvSpPr>
          <p:nvPr/>
        </p:nvSpPr>
        <p:spPr bwMode="auto">
          <a:xfrm>
            <a:off x="1413892" y="2852936"/>
            <a:ext cx="10497986"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dirty="0">
                <a:solidFill>
                  <a:schemeClr val="tx2"/>
                </a:solidFill>
                <a:latin typeface="Lucida Console" panose="020B0609040504020204" pitchFamily="49" charset="0"/>
                <a:cs typeface="Courier New" panose="02070309020205020404" pitchFamily="49" charset="0"/>
              </a:rPr>
              <a:t>public class Student {</a:t>
            </a:r>
            <a:endParaRPr lang="en-US" altLang="en-US" sz="2000" dirty="0">
              <a:solidFill>
                <a:schemeClr val="tx2"/>
              </a:solidFill>
              <a:latin typeface="Lucida Console" panose="020B0609040504020204" pitchFamily="49" charset="0"/>
              <a:cs typeface="Times New Roman" panose="02020603050405020304" pitchFamily="18" charset="0"/>
            </a:endParaRPr>
          </a:p>
          <a:p>
            <a:pPr>
              <a:buFont typeface="Monotype Sorts" pitchFamily="2" charset="2"/>
              <a:buNone/>
            </a:pPr>
            <a:r>
              <a:rPr lang="en-US" altLang="en-US" sz="2000" dirty="0">
                <a:solidFill>
                  <a:schemeClr val="tx2"/>
                </a:solidFill>
                <a:latin typeface="Lucida Console" panose="020B0609040504020204" pitchFamily="49" charset="0"/>
                <a:cs typeface="Courier New" panose="02070309020205020404" pitchFamily="49" charset="0"/>
              </a:rPr>
              <a:t>  String name; // name has default value null</a:t>
            </a:r>
            <a:endParaRPr lang="en-US" altLang="en-US" sz="2000" dirty="0">
              <a:solidFill>
                <a:schemeClr val="tx2"/>
              </a:solidFill>
              <a:latin typeface="Lucida Console" panose="020B0609040504020204" pitchFamily="49" charset="0"/>
              <a:cs typeface="Times New Roman" panose="02020603050405020304" pitchFamily="18" charset="0"/>
            </a:endParaRPr>
          </a:p>
          <a:p>
            <a:pPr>
              <a:buFont typeface="Monotype Sorts" pitchFamily="2" charset="2"/>
              <a:buNone/>
            </a:pPr>
            <a:r>
              <a:rPr lang="en-US" altLang="en-US" sz="2000" dirty="0">
                <a:solidFill>
                  <a:schemeClr val="tx2"/>
                </a:solidFill>
                <a:latin typeface="Lucida Console" panose="020B0609040504020204" pitchFamily="49" charset="0"/>
                <a:cs typeface="Courier New" panose="02070309020205020404" pitchFamily="49" charset="0"/>
              </a:rPr>
              <a:t>  </a:t>
            </a:r>
            <a:r>
              <a:rPr lang="en-US" altLang="en-US" sz="2000" dirty="0" err="1">
                <a:solidFill>
                  <a:schemeClr val="tx2"/>
                </a:solidFill>
                <a:latin typeface="Lucida Console" panose="020B0609040504020204" pitchFamily="49" charset="0"/>
                <a:cs typeface="Courier New" panose="02070309020205020404" pitchFamily="49" charset="0"/>
              </a:rPr>
              <a:t>int</a:t>
            </a:r>
            <a:r>
              <a:rPr lang="en-US" altLang="en-US" sz="2000" dirty="0">
                <a:solidFill>
                  <a:schemeClr val="tx2"/>
                </a:solidFill>
                <a:latin typeface="Lucida Console" panose="020B0609040504020204" pitchFamily="49" charset="0"/>
                <a:cs typeface="Courier New" panose="02070309020205020404" pitchFamily="49" charset="0"/>
              </a:rPr>
              <a:t> age; // age has default value 0</a:t>
            </a:r>
            <a:endParaRPr lang="en-US" altLang="en-US" sz="2000" dirty="0">
              <a:solidFill>
                <a:schemeClr val="tx2"/>
              </a:solidFill>
              <a:latin typeface="Lucida Console" panose="020B0609040504020204" pitchFamily="49" charset="0"/>
              <a:cs typeface="Times New Roman" panose="02020603050405020304" pitchFamily="18" charset="0"/>
            </a:endParaRPr>
          </a:p>
          <a:p>
            <a:pPr>
              <a:buFont typeface="Monotype Sorts" pitchFamily="2" charset="2"/>
              <a:buNone/>
            </a:pPr>
            <a:r>
              <a:rPr lang="en-US" altLang="en-US" sz="2000" dirty="0">
                <a:solidFill>
                  <a:schemeClr val="tx2"/>
                </a:solidFill>
                <a:latin typeface="Lucida Console" panose="020B0609040504020204" pitchFamily="49" charset="0"/>
                <a:cs typeface="Courier New" panose="02070309020205020404" pitchFamily="49" charset="0"/>
              </a:rPr>
              <a:t>  </a:t>
            </a:r>
            <a:r>
              <a:rPr lang="en-US" altLang="en-US" sz="2000" dirty="0" err="1">
                <a:solidFill>
                  <a:schemeClr val="tx2"/>
                </a:solidFill>
                <a:latin typeface="Lucida Console" panose="020B0609040504020204" pitchFamily="49" charset="0"/>
                <a:cs typeface="Courier New" panose="02070309020205020404" pitchFamily="49" charset="0"/>
              </a:rPr>
              <a:t>boolean</a:t>
            </a:r>
            <a:r>
              <a:rPr lang="en-US" altLang="en-US" sz="2000" dirty="0">
                <a:solidFill>
                  <a:schemeClr val="tx2"/>
                </a:solidFill>
                <a:latin typeface="Lucida Console" panose="020B0609040504020204" pitchFamily="49" charset="0"/>
                <a:cs typeface="Courier New" panose="02070309020205020404" pitchFamily="49" charset="0"/>
              </a:rPr>
              <a:t> </a:t>
            </a:r>
            <a:r>
              <a:rPr lang="en-US" altLang="en-US" sz="2000" dirty="0" err="1">
                <a:solidFill>
                  <a:schemeClr val="tx2"/>
                </a:solidFill>
                <a:latin typeface="Lucida Console" panose="020B0609040504020204" pitchFamily="49" charset="0"/>
                <a:cs typeface="Courier New" panose="02070309020205020404" pitchFamily="49" charset="0"/>
              </a:rPr>
              <a:t>isScienceMajor</a:t>
            </a:r>
            <a:r>
              <a:rPr lang="en-US" altLang="en-US" sz="2000" dirty="0">
                <a:solidFill>
                  <a:schemeClr val="tx2"/>
                </a:solidFill>
                <a:latin typeface="Lucida Console" panose="020B0609040504020204" pitchFamily="49" charset="0"/>
                <a:cs typeface="Courier New" panose="02070309020205020404" pitchFamily="49" charset="0"/>
              </a:rPr>
              <a:t>; // </a:t>
            </a:r>
            <a:r>
              <a:rPr lang="en-US" altLang="en-US" sz="2000" dirty="0" err="1">
                <a:solidFill>
                  <a:schemeClr val="tx2"/>
                </a:solidFill>
                <a:latin typeface="Lucida Console" panose="020B0609040504020204" pitchFamily="49" charset="0"/>
                <a:cs typeface="Courier New" panose="02070309020205020404" pitchFamily="49" charset="0"/>
              </a:rPr>
              <a:t>isScienceMajor</a:t>
            </a:r>
            <a:r>
              <a:rPr lang="en-US" altLang="en-US" sz="2000" dirty="0">
                <a:solidFill>
                  <a:schemeClr val="tx2"/>
                </a:solidFill>
                <a:latin typeface="Lucida Console" panose="020B0609040504020204" pitchFamily="49" charset="0"/>
                <a:cs typeface="Courier New" panose="02070309020205020404" pitchFamily="49" charset="0"/>
              </a:rPr>
              <a:t> has default value false</a:t>
            </a:r>
            <a:endParaRPr lang="en-US" altLang="en-US" sz="2000" dirty="0">
              <a:solidFill>
                <a:schemeClr val="tx2"/>
              </a:solidFill>
              <a:latin typeface="Lucida Console" panose="020B0609040504020204" pitchFamily="49" charset="0"/>
              <a:cs typeface="Times New Roman" panose="02020603050405020304" pitchFamily="18" charset="0"/>
            </a:endParaRPr>
          </a:p>
          <a:p>
            <a:pPr>
              <a:buFont typeface="Monotype Sorts" pitchFamily="2" charset="2"/>
              <a:buNone/>
            </a:pPr>
            <a:r>
              <a:rPr lang="en-US" altLang="en-US" sz="2000" dirty="0">
                <a:solidFill>
                  <a:schemeClr val="tx2"/>
                </a:solidFill>
                <a:latin typeface="Lucida Console" panose="020B0609040504020204" pitchFamily="49" charset="0"/>
                <a:cs typeface="Courier New" panose="02070309020205020404" pitchFamily="49" charset="0"/>
              </a:rPr>
              <a:t>  char gender; // c has default value '\u0000'</a:t>
            </a:r>
            <a:endParaRPr lang="en-US" altLang="en-US" sz="2000" dirty="0">
              <a:solidFill>
                <a:schemeClr val="tx2"/>
              </a:solidFill>
              <a:latin typeface="Lucida Console" panose="020B0609040504020204" pitchFamily="49" charset="0"/>
              <a:cs typeface="Times New Roman" panose="02020603050405020304" pitchFamily="18" charset="0"/>
            </a:endParaRPr>
          </a:p>
          <a:p>
            <a:pPr>
              <a:buFont typeface="Monotype Sorts" pitchFamily="2" charset="2"/>
              <a:buNone/>
            </a:pPr>
            <a:r>
              <a:rPr lang="en-US" altLang="en-US" sz="2000" dirty="0">
                <a:solidFill>
                  <a:schemeClr val="tx2"/>
                </a:solidFill>
                <a:latin typeface="Lucida Console" panose="020B0609040504020204" pitchFamily="49" charset="0"/>
                <a:cs typeface="Courier New" panose="02070309020205020404" pitchFamily="49" charset="0"/>
              </a:rPr>
              <a:t>}</a:t>
            </a:r>
            <a:endParaRPr lang="en-US" altLang="en-US" sz="2000" dirty="0">
              <a:solidFill>
                <a:schemeClr val="tx2"/>
              </a:solidFill>
              <a:latin typeface="Lucida Console" panose="020B0609040504020204" pitchFamily="49" charset="0"/>
              <a:cs typeface="Times New Roman" panose="02020603050405020304" pitchFamily="18" charset="0"/>
            </a:endParaRPr>
          </a:p>
        </p:txBody>
      </p:sp>
    </p:spTree>
    <p:extLst>
      <p:ext uri="{BB962C8B-B14F-4D97-AF65-F5344CB8AC3E}">
        <p14:creationId xmlns:p14="http://schemas.microsoft.com/office/powerpoint/2010/main" val="1645293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en-US" smtClean="0"/>
              <a:t>The null Value</a:t>
            </a:r>
          </a:p>
        </p:txBody>
      </p:sp>
      <p:sp>
        <p:nvSpPr>
          <p:cNvPr id="29700" name="Rectangle 3"/>
          <p:cNvSpPr>
            <a:spLocks noGrp="1" noChangeArrowheads="1"/>
          </p:cNvSpPr>
          <p:nvPr>
            <p:ph type="body" idx="1"/>
          </p:nvPr>
        </p:nvSpPr>
        <p:spPr/>
        <p:txBody>
          <a:bodyPr/>
          <a:lstStyle/>
          <a:p>
            <a:r>
              <a:rPr lang="en-US" altLang="en-US" smtClean="0"/>
              <a:t>If a data field of a reference type does not reference any object, the data field holds a special literal value, null. </a:t>
            </a:r>
          </a:p>
          <a:p>
            <a:endParaRPr lang="en-US" altLang="en-US"/>
          </a:p>
        </p:txBody>
      </p:sp>
      <p:sp>
        <p:nvSpPr>
          <p:cNvPr id="29698"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7AB0FE6A-05E4-4B4E-8082-520AAAEE8771}" type="slidenum">
              <a:rPr lang="en-US" altLang="en-US" smtClean="0"/>
              <a:pPr/>
              <a:t>27</a:t>
            </a:fld>
            <a:endParaRPr lang="en-US" altLang="en-US"/>
          </a:p>
        </p:txBody>
      </p:sp>
    </p:spTree>
    <p:extLst>
      <p:ext uri="{BB962C8B-B14F-4D97-AF65-F5344CB8AC3E}">
        <p14:creationId xmlns:p14="http://schemas.microsoft.com/office/powerpoint/2010/main" val="3051489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ltLang="en-US" smtClean="0"/>
              <a:t>Default Value for a Data Field</a:t>
            </a:r>
          </a:p>
        </p:txBody>
      </p:sp>
      <p:sp>
        <p:nvSpPr>
          <p:cNvPr id="30724" name="Rectangle 3"/>
          <p:cNvSpPr>
            <a:spLocks noGrp="1" noChangeArrowheads="1"/>
          </p:cNvSpPr>
          <p:nvPr>
            <p:ph type="body" idx="1"/>
          </p:nvPr>
        </p:nvSpPr>
        <p:spPr/>
        <p:txBody>
          <a:bodyPr/>
          <a:lstStyle/>
          <a:p>
            <a:r>
              <a:rPr lang="en-US" altLang="en-US" smtClean="0"/>
              <a:t>The default value of a data field is null for a reference type, 0 for a numeric type, false for a boolean type, and '\u0000' for a char type. However, Java assigns no default value to a local variable inside a method. </a:t>
            </a:r>
          </a:p>
        </p:txBody>
      </p:sp>
      <p:sp>
        <p:nvSpPr>
          <p:cNvPr id="30722"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4F1600A3-C5DF-417E-866B-B30AB1176077}" type="slidenum">
              <a:rPr lang="en-US" altLang="en-US" smtClean="0"/>
              <a:pPr/>
              <a:t>28</a:t>
            </a:fld>
            <a:endParaRPr lang="en-US" altLang="en-US"/>
          </a:p>
        </p:txBody>
      </p:sp>
      <p:sp>
        <p:nvSpPr>
          <p:cNvPr id="30725" name="Rectangle 4"/>
          <p:cNvSpPr>
            <a:spLocks noChangeArrowheads="1"/>
          </p:cNvSpPr>
          <p:nvPr/>
        </p:nvSpPr>
        <p:spPr bwMode="auto">
          <a:xfrm>
            <a:off x="837829" y="3276600"/>
            <a:ext cx="11350996"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dirty="0">
                <a:solidFill>
                  <a:schemeClr val="tx2"/>
                </a:solidFill>
                <a:latin typeface="Lucida Console" panose="020B0609040504020204" pitchFamily="49" charset="0"/>
              </a:rPr>
              <a:t>public class Test {</a:t>
            </a:r>
          </a:p>
          <a:p>
            <a:pPr>
              <a:buFont typeface="Monotype Sorts" pitchFamily="2" charset="2"/>
              <a:buNone/>
            </a:pPr>
            <a:r>
              <a:rPr lang="en-US" altLang="en-US" sz="2000" dirty="0">
                <a:solidFill>
                  <a:schemeClr val="tx2"/>
                </a:solidFill>
                <a:latin typeface="Lucida Console" panose="020B0609040504020204" pitchFamily="49" charset="0"/>
              </a:rPr>
              <a:t>  public static void main(String[] </a:t>
            </a:r>
            <a:r>
              <a:rPr lang="en-US" altLang="en-US" sz="2000" dirty="0" err="1">
                <a:solidFill>
                  <a:schemeClr val="tx2"/>
                </a:solidFill>
                <a:latin typeface="Lucida Console" panose="020B0609040504020204" pitchFamily="49" charset="0"/>
              </a:rPr>
              <a:t>args</a:t>
            </a:r>
            <a:r>
              <a:rPr lang="en-US" altLang="en-US" sz="2000" dirty="0">
                <a:solidFill>
                  <a:schemeClr val="tx2"/>
                </a:solidFill>
                <a:latin typeface="Lucida Console" panose="020B0609040504020204" pitchFamily="49" charset="0"/>
              </a:rPr>
              <a:t>) {</a:t>
            </a:r>
          </a:p>
          <a:p>
            <a:pPr>
              <a:buFont typeface="Monotype Sorts" pitchFamily="2" charset="2"/>
              <a:buNone/>
            </a:pPr>
            <a:r>
              <a:rPr lang="en-US" altLang="en-US" sz="2000" dirty="0">
                <a:solidFill>
                  <a:schemeClr val="tx2"/>
                </a:solidFill>
                <a:latin typeface="Lucida Console" panose="020B0609040504020204" pitchFamily="49" charset="0"/>
              </a:rPr>
              <a:t>    Student </a:t>
            </a:r>
            <a:r>
              <a:rPr lang="en-US" altLang="en-US" sz="2000" dirty="0" err="1">
                <a:solidFill>
                  <a:schemeClr val="tx2"/>
                </a:solidFill>
                <a:latin typeface="Lucida Console" panose="020B0609040504020204" pitchFamily="49" charset="0"/>
              </a:rPr>
              <a:t>student</a:t>
            </a:r>
            <a:r>
              <a:rPr lang="en-US" altLang="en-US" sz="2000" dirty="0">
                <a:solidFill>
                  <a:schemeClr val="tx2"/>
                </a:solidFill>
                <a:latin typeface="Lucida Console" panose="020B0609040504020204" pitchFamily="49" charset="0"/>
              </a:rPr>
              <a:t> = new Student();</a:t>
            </a:r>
          </a:p>
          <a:p>
            <a:pPr>
              <a:buFont typeface="Monotype Sorts" pitchFamily="2" charset="2"/>
              <a:buNone/>
            </a:pPr>
            <a:r>
              <a:rPr lang="en-US" altLang="en-US" sz="2000" dirty="0">
                <a:solidFill>
                  <a:schemeClr val="tx2"/>
                </a:solidFill>
                <a:latin typeface="Lucida Console" panose="020B0609040504020204" pitchFamily="49" charset="0"/>
              </a:rPr>
              <a:t>    </a:t>
            </a:r>
            <a:r>
              <a:rPr lang="en-US" altLang="en-US" sz="2000" dirty="0" err="1">
                <a:solidFill>
                  <a:schemeClr val="tx2"/>
                </a:solidFill>
                <a:latin typeface="Lucida Console" panose="020B0609040504020204" pitchFamily="49" charset="0"/>
              </a:rPr>
              <a:t>System.out.println</a:t>
            </a:r>
            <a:r>
              <a:rPr lang="en-US" altLang="en-US" sz="2000" dirty="0">
                <a:solidFill>
                  <a:schemeClr val="tx2"/>
                </a:solidFill>
                <a:latin typeface="Lucida Console" panose="020B0609040504020204" pitchFamily="49" charset="0"/>
              </a:rPr>
              <a:t>("name? " + student.name); </a:t>
            </a:r>
          </a:p>
          <a:p>
            <a:pPr>
              <a:buFont typeface="Monotype Sorts" pitchFamily="2" charset="2"/>
              <a:buNone/>
            </a:pPr>
            <a:r>
              <a:rPr lang="en-US" altLang="en-US" sz="2000" dirty="0">
                <a:solidFill>
                  <a:schemeClr val="tx2"/>
                </a:solidFill>
                <a:latin typeface="Lucida Console" panose="020B0609040504020204" pitchFamily="49" charset="0"/>
              </a:rPr>
              <a:t>    </a:t>
            </a:r>
            <a:r>
              <a:rPr lang="en-US" altLang="en-US" sz="2000" dirty="0" err="1">
                <a:solidFill>
                  <a:schemeClr val="tx2"/>
                </a:solidFill>
                <a:latin typeface="Lucida Console" panose="020B0609040504020204" pitchFamily="49" charset="0"/>
              </a:rPr>
              <a:t>System.out.println</a:t>
            </a:r>
            <a:r>
              <a:rPr lang="en-US" altLang="en-US" sz="2000" dirty="0">
                <a:solidFill>
                  <a:schemeClr val="tx2"/>
                </a:solidFill>
                <a:latin typeface="Lucida Console" panose="020B0609040504020204" pitchFamily="49" charset="0"/>
              </a:rPr>
              <a:t>("age? " + </a:t>
            </a:r>
            <a:r>
              <a:rPr lang="en-US" altLang="en-US" sz="2000" dirty="0" err="1">
                <a:solidFill>
                  <a:schemeClr val="tx2"/>
                </a:solidFill>
                <a:latin typeface="Lucida Console" panose="020B0609040504020204" pitchFamily="49" charset="0"/>
              </a:rPr>
              <a:t>student.age</a:t>
            </a:r>
            <a:r>
              <a:rPr lang="en-US" altLang="en-US" sz="2000" dirty="0">
                <a:solidFill>
                  <a:schemeClr val="tx2"/>
                </a:solidFill>
                <a:latin typeface="Lucida Console" panose="020B0609040504020204" pitchFamily="49" charset="0"/>
              </a:rPr>
              <a:t>); </a:t>
            </a:r>
          </a:p>
          <a:p>
            <a:pPr>
              <a:buFont typeface="Monotype Sorts" pitchFamily="2" charset="2"/>
              <a:buNone/>
            </a:pPr>
            <a:r>
              <a:rPr lang="en-US" altLang="en-US" sz="2000" dirty="0">
                <a:solidFill>
                  <a:schemeClr val="tx2"/>
                </a:solidFill>
                <a:latin typeface="Lucida Console" panose="020B0609040504020204" pitchFamily="49" charset="0"/>
              </a:rPr>
              <a:t>    </a:t>
            </a:r>
            <a:r>
              <a:rPr lang="en-US" altLang="en-US" sz="2000" dirty="0" err="1">
                <a:solidFill>
                  <a:schemeClr val="tx2"/>
                </a:solidFill>
                <a:latin typeface="Lucida Console" panose="020B0609040504020204" pitchFamily="49" charset="0"/>
              </a:rPr>
              <a:t>System.out.println</a:t>
            </a:r>
            <a:r>
              <a:rPr lang="en-US" altLang="en-US" sz="2000" dirty="0">
                <a:solidFill>
                  <a:schemeClr val="tx2"/>
                </a:solidFill>
                <a:latin typeface="Lucida Console" panose="020B0609040504020204" pitchFamily="49" charset="0"/>
              </a:rPr>
              <a:t>("</a:t>
            </a:r>
            <a:r>
              <a:rPr lang="en-US" altLang="en-US" sz="2000" dirty="0" err="1">
                <a:solidFill>
                  <a:schemeClr val="tx2"/>
                </a:solidFill>
                <a:latin typeface="Lucida Console" panose="020B0609040504020204" pitchFamily="49" charset="0"/>
              </a:rPr>
              <a:t>isScienceMajor</a:t>
            </a:r>
            <a:r>
              <a:rPr lang="en-US" altLang="en-US" sz="2000" dirty="0">
                <a:solidFill>
                  <a:schemeClr val="tx2"/>
                </a:solidFill>
                <a:latin typeface="Lucida Console" panose="020B0609040504020204" pitchFamily="49" charset="0"/>
              </a:rPr>
              <a:t>? " + </a:t>
            </a:r>
            <a:r>
              <a:rPr lang="en-US" altLang="en-US" sz="2000" dirty="0" err="1">
                <a:solidFill>
                  <a:schemeClr val="tx2"/>
                </a:solidFill>
                <a:latin typeface="Lucida Console" panose="020B0609040504020204" pitchFamily="49" charset="0"/>
              </a:rPr>
              <a:t>student.isScienceMajor</a:t>
            </a:r>
            <a:r>
              <a:rPr lang="en-US" altLang="en-US" sz="2000" dirty="0">
                <a:solidFill>
                  <a:schemeClr val="tx2"/>
                </a:solidFill>
                <a:latin typeface="Lucida Console" panose="020B0609040504020204" pitchFamily="49" charset="0"/>
              </a:rPr>
              <a:t>); </a:t>
            </a:r>
          </a:p>
          <a:p>
            <a:pPr>
              <a:buFont typeface="Monotype Sorts" pitchFamily="2" charset="2"/>
              <a:buNone/>
            </a:pPr>
            <a:r>
              <a:rPr lang="en-US" altLang="en-US" sz="2000" dirty="0">
                <a:solidFill>
                  <a:schemeClr val="tx2"/>
                </a:solidFill>
                <a:latin typeface="Lucida Console" panose="020B0609040504020204" pitchFamily="49" charset="0"/>
              </a:rPr>
              <a:t>    </a:t>
            </a:r>
            <a:r>
              <a:rPr lang="en-US" altLang="en-US" sz="2000" dirty="0" err="1">
                <a:solidFill>
                  <a:schemeClr val="tx2"/>
                </a:solidFill>
                <a:latin typeface="Lucida Console" panose="020B0609040504020204" pitchFamily="49" charset="0"/>
              </a:rPr>
              <a:t>System.out.println</a:t>
            </a:r>
            <a:r>
              <a:rPr lang="en-US" altLang="en-US" sz="2000" dirty="0">
                <a:solidFill>
                  <a:schemeClr val="tx2"/>
                </a:solidFill>
                <a:latin typeface="Lucida Console" panose="020B0609040504020204" pitchFamily="49" charset="0"/>
              </a:rPr>
              <a:t>("gender? " + </a:t>
            </a:r>
            <a:r>
              <a:rPr lang="en-US" altLang="en-US" sz="2000" dirty="0" err="1">
                <a:solidFill>
                  <a:schemeClr val="tx2"/>
                </a:solidFill>
                <a:latin typeface="Lucida Console" panose="020B0609040504020204" pitchFamily="49" charset="0"/>
              </a:rPr>
              <a:t>student.gender</a:t>
            </a:r>
            <a:r>
              <a:rPr lang="en-US" altLang="en-US" sz="2000" dirty="0">
                <a:solidFill>
                  <a:schemeClr val="tx2"/>
                </a:solidFill>
                <a:latin typeface="Lucida Console" panose="020B0609040504020204" pitchFamily="49" charset="0"/>
              </a:rPr>
              <a:t>); </a:t>
            </a:r>
          </a:p>
          <a:p>
            <a:pPr>
              <a:buFont typeface="Monotype Sorts" pitchFamily="2" charset="2"/>
              <a:buNone/>
            </a:pPr>
            <a:r>
              <a:rPr lang="en-US" altLang="en-US" sz="2000" dirty="0">
                <a:solidFill>
                  <a:schemeClr val="tx2"/>
                </a:solidFill>
                <a:latin typeface="Lucida Console" panose="020B0609040504020204" pitchFamily="49" charset="0"/>
              </a:rPr>
              <a:t>  }</a:t>
            </a:r>
          </a:p>
          <a:p>
            <a:pPr>
              <a:buFont typeface="Monotype Sorts" pitchFamily="2" charset="2"/>
              <a:buNone/>
            </a:pPr>
            <a:r>
              <a:rPr lang="en-US" altLang="en-US" sz="2000" dirty="0">
                <a:solidFill>
                  <a:schemeClr val="tx2"/>
                </a:solidFill>
                <a:latin typeface="Lucida Console" panose="020B0609040504020204" pitchFamily="49" charset="0"/>
              </a:rPr>
              <a:t>}</a:t>
            </a:r>
          </a:p>
        </p:txBody>
      </p:sp>
    </p:spTree>
    <p:extLst>
      <p:ext uri="{BB962C8B-B14F-4D97-AF65-F5344CB8AC3E}">
        <p14:creationId xmlns:p14="http://schemas.microsoft.com/office/powerpoint/2010/main" val="2149868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6BAC9F4-4418-4F41-AB9F-12E2E93EE074}" type="slidenum">
              <a:rPr lang="en-US" altLang="en-US" sz="1400" smtClean="0"/>
              <a:pPr>
                <a:spcBef>
                  <a:spcPct val="0"/>
                </a:spcBef>
                <a:buClrTx/>
                <a:buSzTx/>
                <a:buFontTx/>
                <a:buNone/>
              </a:pPr>
              <a:t>29</a:t>
            </a:fld>
            <a:endParaRPr lang="en-US" altLang="en-US" sz="1400"/>
          </a:p>
        </p:txBody>
      </p:sp>
      <p:sp>
        <p:nvSpPr>
          <p:cNvPr id="31747" name="Rectangle 2"/>
          <p:cNvSpPr>
            <a:spLocks noGrp="1" noChangeArrowheads="1"/>
          </p:cNvSpPr>
          <p:nvPr>
            <p:ph type="title"/>
          </p:nvPr>
        </p:nvSpPr>
        <p:spPr>
          <a:xfrm>
            <a:off x="2208212" y="228600"/>
            <a:ext cx="7772400" cy="666750"/>
          </a:xfrm>
        </p:spPr>
        <p:txBody>
          <a:bodyPr/>
          <a:lstStyle/>
          <a:p>
            <a:r>
              <a:rPr lang="en-US" altLang="en-US" smtClean="0"/>
              <a:t>Example</a:t>
            </a:r>
          </a:p>
        </p:txBody>
      </p:sp>
      <p:sp>
        <p:nvSpPr>
          <p:cNvPr id="31748" name="Rectangle 3"/>
          <p:cNvSpPr>
            <a:spLocks noGrp="1" noChangeArrowheads="1"/>
          </p:cNvSpPr>
          <p:nvPr>
            <p:ph type="body" idx="1"/>
          </p:nvPr>
        </p:nvSpPr>
        <p:spPr>
          <a:xfrm>
            <a:off x="1903412" y="2438400"/>
            <a:ext cx="8610600" cy="2667000"/>
          </a:xfrm>
        </p:spPr>
        <p:txBody>
          <a:bodyPr>
            <a:noAutofit/>
          </a:bodyPr>
          <a:lstStyle/>
          <a:p>
            <a:pPr marL="0" indent="0">
              <a:buNone/>
            </a:pPr>
            <a:r>
              <a:rPr lang="en-US" altLang="en-US" sz="2000" dirty="0" smtClean="0">
                <a:solidFill>
                  <a:schemeClr val="tx2"/>
                </a:solidFill>
                <a:latin typeface="Lucida Console" panose="020B0609040504020204" pitchFamily="49" charset="0"/>
                <a:cs typeface="Courier New" panose="02070309020205020404" pitchFamily="49" charset="0"/>
              </a:rPr>
              <a:t>public class Test {</a:t>
            </a:r>
            <a:endParaRPr lang="en-US" altLang="en-US" sz="2000" dirty="0" smtClean="0">
              <a:solidFill>
                <a:schemeClr val="tx2"/>
              </a:solidFill>
              <a:latin typeface="Lucida Console" panose="020B0609040504020204" pitchFamily="49" charset="0"/>
              <a:cs typeface="Times New Roman" panose="02020603050405020304" pitchFamily="18" charset="0"/>
            </a:endParaRPr>
          </a:p>
          <a:p>
            <a:pPr marL="0" indent="0">
              <a:buNone/>
            </a:pPr>
            <a:r>
              <a:rPr lang="en-US" altLang="en-US" sz="2000" dirty="0" smtClean="0">
                <a:solidFill>
                  <a:schemeClr val="tx2"/>
                </a:solidFill>
                <a:latin typeface="Lucida Console" panose="020B0609040504020204" pitchFamily="49" charset="0"/>
                <a:cs typeface="Courier New" panose="02070309020205020404" pitchFamily="49" charset="0"/>
              </a:rPr>
              <a:t>  public static void main(String[] </a:t>
            </a:r>
            <a:r>
              <a:rPr lang="en-US" altLang="en-US" sz="2000" dirty="0" err="1" smtClean="0">
                <a:solidFill>
                  <a:schemeClr val="tx2"/>
                </a:solidFill>
                <a:latin typeface="Lucida Console" panose="020B0609040504020204" pitchFamily="49" charset="0"/>
                <a:cs typeface="Courier New" panose="02070309020205020404" pitchFamily="49" charset="0"/>
              </a:rPr>
              <a:t>args</a:t>
            </a:r>
            <a:r>
              <a:rPr lang="en-US" altLang="en-US" sz="2000" dirty="0" smtClean="0">
                <a:solidFill>
                  <a:schemeClr val="tx2"/>
                </a:solidFill>
                <a:latin typeface="Lucida Console" panose="020B0609040504020204" pitchFamily="49" charset="0"/>
                <a:cs typeface="Courier New" panose="02070309020205020404" pitchFamily="49" charset="0"/>
              </a:rPr>
              <a:t>) {</a:t>
            </a:r>
            <a:endParaRPr lang="en-US" altLang="en-US" sz="2000" dirty="0" smtClean="0">
              <a:solidFill>
                <a:schemeClr val="tx2"/>
              </a:solidFill>
              <a:latin typeface="Lucida Console" panose="020B0609040504020204" pitchFamily="49" charset="0"/>
              <a:cs typeface="Times New Roman" panose="02020603050405020304" pitchFamily="18" charset="0"/>
            </a:endParaRPr>
          </a:p>
          <a:p>
            <a:pPr marL="0" indent="0">
              <a:buNone/>
            </a:pPr>
            <a:r>
              <a:rPr lang="en-US" altLang="en-US" sz="2000" dirty="0" smtClean="0">
                <a:solidFill>
                  <a:schemeClr val="tx2"/>
                </a:solidFill>
                <a:latin typeface="Lucida Console" panose="020B0609040504020204" pitchFamily="49" charset="0"/>
                <a:cs typeface="Courier New" panose="02070309020205020404" pitchFamily="49" charset="0"/>
              </a:rPr>
              <a:t>    </a:t>
            </a:r>
            <a:r>
              <a:rPr lang="en-US" altLang="en-US" sz="2000" dirty="0" err="1" smtClean="0">
                <a:solidFill>
                  <a:schemeClr val="tx2"/>
                </a:solidFill>
                <a:latin typeface="Lucida Console" panose="020B0609040504020204" pitchFamily="49" charset="0"/>
                <a:cs typeface="Courier New" panose="02070309020205020404" pitchFamily="49" charset="0"/>
              </a:rPr>
              <a:t>int</a:t>
            </a:r>
            <a:r>
              <a:rPr lang="en-US" altLang="en-US" sz="2000" dirty="0" smtClean="0">
                <a:solidFill>
                  <a:schemeClr val="tx2"/>
                </a:solidFill>
                <a:latin typeface="Lucida Console" panose="020B0609040504020204" pitchFamily="49" charset="0"/>
                <a:cs typeface="Courier New" panose="02070309020205020404" pitchFamily="49" charset="0"/>
              </a:rPr>
              <a:t> x; // x has no default value</a:t>
            </a:r>
            <a:endParaRPr lang="en-US" altLang="en-US" sz="2000" dirty="0" smtClean="0">
              <a:solidFill>
                <a:schemeClr val="tx2"/>
              </a:solidFill>
              <a:latin typeface="Lucida Console" panose="020B0609040504020204" pitchFamily="49" charset="0"/>
              <a:cs typeface="Times New Roman" panose="02020603050405020304" pitchFamily="18" charset="0"/>
            </a:endParaRPr>
          </a:p>
          <a:p>
            <a:pPr marL="0" indent="0">
              <a:buNone/>
            </a:pPr>
            <a:r>
              <a:rPr lang="en-US" altLang="en-US" sz="2000" dirty="0" smtClean="0">
                <a:solidFill>
                  <a:schemeClr val="tx2"/>
                </a:solidFill>
                <a:latin typeface="Lucida Console" panose="020B0609040504020204" pitchFamily="49" charset="0"/>
                <a:cs typeface="Courier New" panose="02070309020205020404" pitchFamily="49" charset="0"/>
              </a:rPr>
              <a:t>    String y; // y has no default value</a:t>
            </a:r>
            <a:endParaRPr lang="en-US" altLang="en-US" sz="2000" dirty="0" smtClean="0">
              <a:solidFill>
                <a:schemeClr val="tx2"/>
              </a:solidFill>
              <a:latin typeface="Lucida Console" panose="020B0609040504020204" pitchFamily="49" charset="0"/>
              <a:cs typeface="Times New Roman" panose="02020603050405020304" pitchFamily="18" charset="0"/>
            </a:endParaRPr>
          </a:p>
          <a:p>
            <a:pPr marL="0" indent="0">
              <a:buNone/>
            </a:pPr>
            <a:r>
              <a:rPr lang="en-US" altLang="en-US" sz="2000" dirty="0" smtClean="0">
                <a:solidFill>
                  <a:schemeClr val="tx2"/>
                </a:solidFill>
                <a:latin typeface="Lucida Console" panose="020B0609040504020204" pitchFamily="49" charset="0"/>
                <a:cs typeface="Courier New" panose="02070309020205020404" pitchFamily="49" charset="0"/>
              </a:rPr>
              <a:t>    </a:t>
            </a:r>
            <a:r>
              <a:rPr lang="en-US" altLang="en-US" sz="2000" dirty="0" err="1" smtClean="0">
                <a:solidFill>
                  <a:schemeClr val="tx2"/>
                </a:solidFill>
                <a:latin typeface="Lucida Console" panose="020B0609040504020204" pitchFamily="49" charset="0"/>
                <a:cs typeface="Courier New" panose="02070309020205020404" pitchFamily="49" charset="0"/>
              </a:rPr>
              <a:t>System.out.println</a:t>
            </a:r>
            <a:r>
              <a:rPr lang="en-US" altLang="en-US" sz="2000" dirty="0" smtClean="0">
                <a:solidFill>
                  <a:schemeClr val="tx2"/>
                </a:solidFill>
                <a:latin typeface="Lucida Console" panose="020B0609040504020204" pitchFamily="49" charset="0"/>
                <a:cs typeface="Courier New" panose="02070309020205020404" pitchFamily="49" charset="0"/>
              </a:rPr>
              <a:t>("x is " + x); </a:t>
            </a:r>
            <a:endParaRPr lang="en-US" altLang="en-US" sz="2000" dirty="0" smtClean="0">
              <a:solidFill>
                <a:schemeClr val="tx2"/>
              </a:solidFill>
              <a:latin typeface="Lucida Console" panose="020B0609040504020204" pitchFamily="49" charset="0"/>
              <a:cs typeface="Times New Roman" panose="02020603050405020304" pitchFamily="18" charset="0"/>
            </a:endParaRPr>
          </a:p>
          <a:p>
            <a:pPr marL="0" indent="0">
              <a:buNone/>
            </a:pPr>
            <a:r>
              <a:rPr lang="en-US" altLang="en-US" sz="2000" dirty="0" smtClean="0">
                <a:solidFill>
                  <a:schemeClr val="tx2"/>
                </a:solidFill>
                <a:latin typeface="Lucida Console" panose="020B0609040504020204" pitchFamily="49" charset="0"/>
                <a:cs typeface="Courier New" panose="02070309020205020404" pitchFamily="49" charset="0"/>
              </a:rPr>
              <a:t>    </a:t>
            </a:r>
            <a:r>
              <a:rPr lang="en-US" altLang="en-US" sz="2000" dirty="0" err="1" smtClean="0">
                <a:solidFill>
                  <a:schemeClr val="tx2"/>
                </a:solidFill>
                <a:latin typeface="Lucida Console" panose="020B0609040504020204" pitchFamily="49" charset="0"/>
                <a:cs typeface="Courier New" panose="02070309020205020404" pitchFamily="49" charset="0"/>
              </a:rPr>
              <a:t>System.out.println</a:t>
            </a:r>
            <a:r>
              <a:rPr lang="en-US" altLang="en-US" sz="2000" dirty="0" smtClean="0">
                <a:solidFill>
                  <a:schemeClr val="tx2"/>
                </a:solidFill>
                <a:latin typeface="Lucida Console" panose="020B0609040504020204" pitchFamily="49" charset="0"/>
                <a:cs typeface="Courier New" panose="02070309020205020404" pitchFamily="49" charset="0"/>
              </a:rPr>
              <a:t>("y is " + y); </a:t>
            </a:r>
            <a:endParaRPr lang="en-US" altLang="en-US" sz="2000" dirty="0" smtClean="0">
              <a:solidFill>
                <a:schemeClr val="tx2"/>
              </a:solidFill>
              <a:latin typeface="Lucida Console" panose="020B0609040504020204" pitchFamily="49" charset="0"/>
              <a:cs typeface="Times New Roman" panose="02020603050405020304" pitchFamily="18" charset="0"/>
            </a:endParaRPr>
          </a:p>
          <a:p>
            <a:pPr marL="0" indent="0">
              <a:buNone/>
            </a:pPr>
            <a:r>
              <a:rPr lang="en-US" altLang="en-US" sz="2000" dirty="0" smtClean="0">
                <a:solidFill>
                  <a:schemeClr val="tx2"/>
                </a:solidFill>
                <a:latin typeface="Lucida Console" panose="020B0609040504020204" pitchFamily="49" charset="0"/>
                <a:cs typeface="Courier New" panose="02070309020205020404" pitchFamily="49" charset="0"/>
              </a:rPr>
              <a:t>  }</a:t>
            </a:r>
            <a:endParaRPr lang="en-US" altLang="en-US" sz="2000" dirty="0" smtClean="0">
              <a:solidFill>
                <a:schemeClr val="tx2"/>
              </a:solidFill>
              <a:latin typeface="Lucida Console" panose="020B0609040504020204" pitchFamily="49" charset="0"/>
              <a:cs typeface="Times New Roman" panose="02020603050405020304" pitchFamily="18" charset="0"/>
            </a:endParaRPr>
          </a:p>
          <a:p>
            <a:pPr marL="0" indent="0">
              <a:buNone/>
            </a:pPr>
            <a:r>
              <a:rPr lang="en-US" altLang="en-US" sz="2000" dirty="0" smtClean="0">
                <a:solidFill>
                  <a:schemeClr val="tx2"/>
                </a:solidFill>
                <a:latin typeface="Lucida Console" panose="020B0609040504020204" pitchFamily="49" charset="0"/>
                <a:cs typeface="Courier New" panose="02070309020205020404" pitchFamily="49" charset="0"/>
              </a:rPr>
              <a:t>}</a:t>
            </a:r>
            <a:endParaRPr lang="en-US" altLang="en-US" sz="2000" dirty="0">
              <a:solidFill>
                <a:schemeClr val="tx2"/>
              </a:solidFill>
              <a:latin typeface="Lucida Console" panose="020B0609040504020204" pitchFamily="49" charset="0"/>
              <a:cs typeface="Courier New" panose="02070309020205020404" pitchFamily="49" charset="0"/>
            </a:endParaRPr>
          </a:p>
        </p:txBody>
      </p:sp>
      <p:sp>
        <p:nvSpPr>
          <p:cNvPr id="31749" name="Line 4"/>
          <p:cNvSpPr>
            <a:spLocks noChangeShapeType="1"/>
          </p:cNvSpPr>
          <p:nvPr/>
        </p:nvSpPr>
        <p:spPr bwMode="auto">
          <a:xfrm flipH="1">
            <a:off x="4341812" y="4653136"/>
            <a:ext cx="2688704" cy="909464"/>
          </a:xfrm>
          <a:prstGeom prst="line">
            <a:avLst/>
          </a:prstGeom>
          <a:noFill/>
          <a:ln w="12700">
            <a:solidFill>
              <a:srgbClr val="FF0000"/>
            </a:solidFill>
            <a:round/>
            <a:headEnd type="stealth"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0" name="Line 5"/>
          <p:cNvSpPr>
            <a:spLocks noChangeShapeType="1"/>
          </p:cNvSpPr>
          <p:nvPr/>
        </p:nvSpPr>
        <p:spPr bwMode="auto">
          <a:xfrm flipH="1">
            <a:off x="4570412" y="5181600"/>
            <a:ext cx="2460104" cy="381000"/>
          </a:xfrm>
          <a:prstGeom prst="line">
            <a:avLst/>
          </a:prstGeom>
          <a:noFill/>
          <a:ln w="12700">
            <a:solidFill>
              <a:srgbClr val="FF0000"/>
            </a:solidFill>
            <a:round/>
            <a:headEnd type="stealth"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1" name="Text Box 6"/>
          <p:cNvSpPr txBox="1">
            <a:spLocks noChangeArrowheads="1"/>
          </p:cNvSpPr>
          <p:nvPr/>
        </p:nvSpPr>
        <p:spPr bwMode="auto">
          <a:xfrm>
            <a:off x="3960812" y="5638800"/>
            <a:ext cx="3429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Compile error: variable not initialized</a:t>
            </a:r>
          </a:p>
        </p:txBody>
      </p:sp>
      <p:sp>
        <p:nvSpPr>
          <p:cNvPr id="31752" name="Rectangle 7"/>
          <p:cNvSpPr>
            <a:spLocks noChangeArrowheads="1"/>
          </p:cNvSpPr>
          <p:nvPr/>
        </p:nvSpPr>
        <p:spPr bwMode="auto">
          <a:xfrm>
            <a:off x="1903412" y="1219200"/>
            <a:ext cx="8610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a:cs typeface="Times New Roman" panose="02020603050405020304" pitchFamily="18" charset="0"/>
              </a:rPr>
              <a:t>Java assigns no default value to a local variable inside a method. </a:t>
            </a:r>
          </a:p>
        </p:txBody>
      </p:sp>
    </p:spTree>
    <p:extLst>
      <p:ext uri="{BB962C8B-B14F-4D97-AF65-F5344CB8AC3E}">
        <p14:creationId xmlns:p14="http://schemas.microsoft.com/office/powerpoint/2010/main" val="2695663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C269D6F-92B5-42FE-A8B8-BE0791CBC112}" type="slidenum">
              <a:rPr lang="en-US" altLang="en-US" sz="1400" smtClean="0"/>
              <a:pPr>
                <a:spcBef>
                  <a:spcPct val="0"/>
                </a:spcBef>
                <a:buClrTx/>
                <a:buSzTx/>
                <a:buFontTx/>
                <a:buNone/>
              </a:pPr>
              <a:t>3</a:t>
            </a:fld>
            <a:endParaRPr lang="en-US" altLang="en-US" sz="1400"/>
          </a:p>
        </p:txBody>
      </p:sp>
      <p:sp>
        <p:nvSpPr>
          <p:cNvPr id="5123" name="Rectangle 2"/>
          <p:cNvSpPr>
            <a:spLocks noGrp="1" noChangeArrowheads="1"/>
          </p:cNvSpPr>
          <p:nvPr>
            <p:ph type="title"/>
          </p:nvPr>
        </p:nvSpPr>
        <p:spPr>
          <a:xfrm>
            <a:off x="1522412" y="152400"/>
            <a:ext cx="9144000" cy="457200"/>
          </a:xfrm>
        </p:spPr>
        <p:txBody>
          <a:bodyPr>
            <a:normAutofit fontScale="90000"/>
          </a:bodyPr>
          <a:lstStyle/>
          <a:p>
            <a:r>
              <a:rPr lang="en-US" altLang="en-US" smtClean="0"/>
              <a:t>Objectives</a:t>
            </a:r>
            <a:endParaRPr lang="en-US" altLang="en-US"/>
          </a:p>
        </p:txBody>
      </p:sp>
      <p:sp>
        <p:nvSpPr>
          <p:cNvPr id="5124" name="Rectangle 3"/>
          <p:cNvSpPr>
            <a:spLocks noGrp="1" noChangeArrowheads="1"/>
          </p:cNvSpPr>
          <p:nvPr>
            <p:ph type="body" idx="1"/>
          </p:nvPr>
        </p:nvSpPr>
        <p:spPr>
          <a:xfrm>
            <a:off x="1639888" y="779464"/>
            <a:ext cx="8874125" cy="5735637"/>
          </a:xfrm>
        </p:spPr>
        <p:txBody>
          <a:bodyPr>
            <a:normAutofit fontScale="55000" lnSpcReduction="20000"/>
          </a:bodyPr>
          <a:lstStyle/>
          <a:p>
            <a:pPr>
              <a:buFont typeface="Wingdings" panose="05000000000000000000" pitchFamily="2" charset="2"/>
              <a:buChar char="q"/>
            </a:pPr>
            <a:r>
              <a:rPr lang="en-US" altLang="en-US" sz="1600" smtClean="0"/>
              <a:t>To describe objects and classes, and use classes to model objects (§9.2).</a:t>
            </a:r>
          </a:p>
          <a:p>
            <a:pPr>
              <a:buFont typeface="Wingdings" panose="05000000000000000000" pitchFamily="2" charset="2"/>
              <a:buChar char="q"/>
            </a:pPr>
            <a:r>
              <a:rPr lang="en-US" altLang="en-US" sz="1600" smtClean="0"/>
              <a:t>To use UML graphical notation to describe classes and objects (§9.2).</a:t>
            </a:r>
          </a:p>
          <a:p>
            <a:pPr>
              <a:buFont typeface="Wingdings" panose="05000000000000000000" pitchFamily="2" charset="2"/>
              <a:buChar char="q"/>
            </a:pPr>
            <a:r>
              <a:rPr lang="en-US" altLang="en-US" sz="1600" smtClean="0"/>
              <a:t>To demonstrate how to define classes and create objects (§9.3).</a:t>
            </a:r>
          </a:p>
          <a:p>
            <a:pPr>
              <a:buFont typeface="Wingdings" panose="05000000000000000000" pitchFamily="2" charset="2"/>
              <a:buChar char="q"/>
            </a:pPr>
            <a:r>
              <a:rPr lang="en-US" altLang="en-US" sz="1600" smtClean="0"/>
              <a:t>To create objects using constructors (§9.4).</a:t>
            </a:r>
          </a:p>
          <a:p>
            <a:pPr>
              <a:buFont typeface="Wingdings" panose="05000000000000000000" pitchFamily="2" charset="2"/>
              <a:buChar char="q"/>
            </a:pPr>
            <a:r>
              <a:rPr lang="en-US" altLang="en-US" sz="1600" smtClean="0"/>
              <a:t>To access objects via object reference variables (§9.5).</a:t>
            </a:r>
          </a:p>
          <a:p>
            <a:pPr>
              <a:buFont typeface="Wingdings" panose="05000000000000000000" pitchFamily="2" charset="2"/>
              <a:buChar char="q"/>
            </a:pPr>
            <a:r>
              <a:rPr lang="en-US" altLang="en-US" sz="1600" smtClean="0"/>
              <a:t>To define a reference variable using a reference type (§9.5.1).</a:t>
            </a:r>
          </a:p>
          <a:p>
            <a:pPr>
              <a:buFont typeface="Wingdings" panose="05000000000000000000" pitchFamily="2" charset="2"/>
              <a:buChar char="q"/>
            </a:pPr>
            <a:r>
              <a:rPr lang="en-US" altLang="en-US" sz="1600" smtClean="0"/>
              <a:t>To access an object’s data and methods using the object member access operator (</a:t>
            </a:r>
            <a:r>
              <a:rPr lang="en-US" altLang="en-US" sz="1600" b="1" smtClean="0"/>
              <a:t>.</a:t>
            </a:r>
            <a:r>
              <a:rPr lang="en-US" altLang="en-US" sz="1600" smtClean="0"/>
              <a:t>) (§9.5.2).</a:t>
            </a:r>
          </a:p>
          <a:p>
            <a:pPr>
              <a:buFont typeface="Wingdings" panose="05000000000000000000" pitchFamily="2" charset="2"/>
              <a:buChar char="q"/>
            </a:pPr>
            <a:r>
              <a:rPr lang="en-US" altLang="en-US" sz="1600" smtClean="0"/>
              <a:t>To define data fields of reference types and assign default values for an object’s data fields (§9.5.3).</a:t>
            </a:r>
          </a:p>
          <a:p>
            <a:pPr>
              <a:buFont typeface="Wingdings" panose="05000000000000000000" pitchFamily="2" charset="2"/>
              <a:buChar char="q"/>
            </a:pPr>
            <a:r>
              <a:rPr lang="en-US" altLang="en-US" sz="1600" smtClean="0"/>
              <a:t>To distinguish between object reference variables and primitive data type variables (§9.5.4).</a:t>
            </a:r>
          </a:p>
          <a:p>
            <a:pPr>
              <a:buFont typeface="Wingdings" panose="05000000000000000000" pitchFamily="2" charset="2"/>
              <a:buChar char="q"/>
            </a:pPr>
            <a:r>
              <a:rPr lang="en-US" altLang="en-US" sz="1600" smtClean="0"/>
              <a:t>To use the Java library classes </a:t>
            </a:r>
            <a:r>
              <a:rPr lang="en-US" altLang="en-US" sz="1600" b="1" smtClean="0"/>
              <a:t>Date</a:t>
            </a:r>
            <a:r>
              <a:rPr lang="en-US" altLang="en-US" sz="1600" smtClean="0"/>
              <a:t>, </a:t>
            </a:r>
            <a:r>
              <a:rPr lang="en-US" altLang="en-US" sz="1600" b="1" smtClean="0"/>
              <a:t>Random</a:t>
            </a:r>
            <a:r>
              <a:rPr lang="en-US" altLang="en-US" sz="1600" smtClean="0"/>
              <a:t>, and </a:t>
            </a:r>
            <a:r>
              <a:rPr lang="en-US" altLang="en-US" sz="1600" b="1" smtClean="0"/>
              <a:t>Point2D</a:t>
            </a:r>
            <a:r>
              <a:rPr lang="en-US" altLang="en-US" sz="1600" smtClean="0"/>
              <a:t> (§9.6).</a:t>
            </a:r>
          </a:p>
          <a:p>
            <a:pPr>
              <a:buFont typeface="Wingdings" panose="05000000000000000000" pitchFamily="2" charset="2"/>
              <a:buChar char="q"/>
            </a:pPr>
            <a:r>
              <a:rPr lang="en-US" altLang="en-US" sz="1600" smtClean="0"/>
              <a:t>To distinguish between instance and static variables and methods (§9.7).</a:t>
            </a:r>
          </a:p>
          <a:p>
            <a:pPr>
              <a:buFont typeface="Wingdings" panose="05000000000000000000" pitchFamily="2" charset="2"/>
              <a:buChar char="q"/>
            </a:pPr>
            <a:r>
              <a:rPr lang="en-US" altLang="en-US" sz="1600" smtClean="0"/>
              <a:t>To define private data fields with appropriate </a:t>
            </a:r>
            <a:r>
              <a:rPr lang="en-US" altLang="en-US" sz="1600" b="1" smtClean="0"/>
              <a:t>get</a:t>
            </a:r>
            <a:r>
              <a:rPr lang="en-US" altLang="en-US" sz="1600" smtClean="0"/>
              <a:t> and </a:t>
            </a:r>
            <a:r>
              <a:rPr lang="en-US" altLang="en-US" sz="1600" b="1" smtClean="0"/>
              <a:t>set</a:t>
            </a:r>
            <a:r>
              <a:rPr lang="en-US" altLang="en-US" sz="1600" smtClean="0"/>
              <a:t> methods (§9.8).</a:t>
            </a:r>
          </a:p>
          <a:p>
            <a:pPr>
              <a:buFont typeface="Wingdings" panose="05000000000000000000" pitchFamily="2" charset="2"/>
              <a:buChar char="q"/>
            </a:pPr>
            <a:r>
              <a:rPr lang="en-US" altLang="en-US" sz="1600" smtClean="0"/>
              <a:t>To encapsulate data fields to make classes easy to maintain (§9.9).</a:t>
            </a:r>
          </a:p>
          <a:p>
            <a:pPr>
              <a:buFont typeface="Wingdings" panose="05000000000000000000" pitchFamily="2" charset="2"/>
              <a:buChar char="q"/>
            </a:pPr>
            <a:r>
              <a:rPr lang="en-US" altLang="en-US" sz="1600" smtClean="0"/>
              <a:t>To develop methods with object arguments and differentiate between primitive-type arguments and object-type arguments (§9.10).</a:t>
            </a:r>
          </a:p>
          <a:p>
            <a:pPr>
              <a:buFont typeface="Wingdings" panose="05000000000000000000" pitchFamily="2" charset="2"/>
              <a:buChar char="q"/>
            </a:pPr>
            <a:r>
              <a:rPr lang="en-US" altLang="en-US" sz="1600" smtClean="0"/>
              <a:t>To store and process objects in arrays (§9.11).</a:t>
            </a:r>
          </a:p>
          <a:p>
            <a:pPr>
              <a:buFont typeface="Wingdings" panose="05000000000000000000" pitchFamily="2" charset="2"/>
              <a:buChar char="q"/>
            </a:pPr>
            <a:r>
              <a:rPr lang="en-US" altLang="en-US" sz="1600" smtClean="0"/>
              <a:t>To create immutable objects from immutable classes to protect the contents of objects (§9.12).</a:t>
            </a:r>
          </a:p>
          <a:p>
            <a:pPr>
              <a:buFont typeface="Wingdings" panose="05000000000000000000" pitchFamily="2" charset="2"/>
              <a:buChar char="q"/>
            </a:pPr>
            <a:r>
              <a:rPr lang="en-US" altLang="en-US" sz="1600" smtClean="0"/>
              <a:t>To determine the scope of variables in the context of a class (§9.13).</a:t>
            </a:r>
          </a:p>
          <a:p>
            <a:pPr>
              <a:buFont typeface="Wingdings" panose="05000000000000000000" pitchFamily="2" charset="2"/>
              <a:buChar char="q"/>
            </a:pPr>
            <a:r>
              <a:rPr lang="en-US" altLang="en-US" sz="1600" smtClean="0"/>
              <a:t>To use the keyword </a:t>
            </a:r>
            <a:r>
              <a:rPr lang="en-US" altLang="en-US" sz="1600" b="1" smtClean="0"/>
              <a:t>this</a:t>
            </a:r>
            <a:r>
              <a:rPr lang="en-US" altLang="en-US" sz="1600" smtClean="0"/>
              <a:t> to refer to the calling object itself (§9.14).</a:t>
            </a:r>
            <a:endParaRPr lang="en-US" altLang="en-US" sz="1600"/>
          </a:p>
        </p:txBody>
      </p:sp>
    </p:spTree>
    <p:extLst>
      <p:ext uri="{BB962C8B-B14F-4D97-AF65-F5344CB8AC3E}">
        <p14:creationId xmlns:p14="http://schemas.microsoft.com/office/powerpoint/2010/main" val="1107455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normAutofit fontScale="90000"/>
          </a:bodyPr>
          <a:lstStyle/>
          <a:p>
            <a:r>
              <a:rPr lang="en-US" altLang="en-US" smtClean="0"/>
              <a:t>Differences between Variables of </a:t>
            </a:r>
            <a:br>
              <a:rPr lang="en-US" altLang="en-US" smtClean="0"/>
            </a:br>
            <a:r>
              <a:rPr lang="en-US" altLang="en-US" smtClean="0"/>
              <a:t>Primitive Data Types and Object Types</a:t>
            </a:r>
            <a:br>
              <a:rPr lang="en-US" altLang="en-US" smtClean="0"/>
            </a:br>
            <a:endParaRPr lang="en-US" altLang="en-US" smtClean="0"/>
          </a:p>
        </p:txBody>
      </p:sp>
      <p:sp>
        <p:nvSpPr>
          <p:cNvPr id="4" name="Content Placeholder 3"/>
          <p:cNvSpPr>
            <a:spLocks noGrp="1"/>
          </p:cNvSpPr>
          <p:nvPr>
            <p:ph idx="1"/>
          </p:nvPr>
        </p:nvSpPr>
        <p:spPr/>
        <p:txBody>
          <a:bodyPr/>
          <a:lstStyle/>
          <a:p>
            <a:endParaRPr lang="en-US"/>
          </a:p>
        </p:txBody>
      </p:sp>
      <p:sp>
        <p:nvSpPr>
          <p:cNvPr id="32770"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628025A7-FA42-4C55-84AE-8F1E0571AC1D}" type="slidenum">
              <a:rPr lang="en-US" altLang="en-US" smtClean="0"/>
              <a:pPr/>
              <a:t>30</a:t>
            </a:fld>
            <a:endParaRPr lang="en-US" altLang="en-US"/>
          </a:p>
        </p:txBody>
      </p:sp>
      <p:sp>
        <p:nvSpPr>
          <p:cNvPr id="32772" name="Rectangle 9"/>
          <p:cNvSpPr>
            <a:spLocks noChangeArrowheads="1"/>
          </p:cNvSpPr>
          <p:nvPr/>
        </p:nvSpPr>
        <p:spPr bwMode="auto">
          <a:xfrm>
            <a:off x="4635500" y="24272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3" name="Rectangle 11"/>
          <p:cNvSpPr>
            <a:spLocks noChangeArrowheads="1"/>
          </p:cNvSpPr>
          <p:nvPr/>
        </p:nvSpPr>
        <p:spPr bwMode="auto">
          <a:xfrm>
            <a:off x="3894137" y="28860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2774" name="Object 10"/>
          <p:cNvGraphicFramePr>
            <a:graphicFrameLocks noChangeAspect="1"/>
          </p:cNvGraphicFramePr>
          <p:nvPr/>
        </p:nvGraphicFramePr>
        <p:xfrm>
          <a:off x="1827212" y="1752601"/>
          <a:ext cx="8610600" cy="2124075"/>
        </p:xfrm>
        <a:graphic>
          <a:graphicData uri="http://schemas.openxmlformats.org/presentationml/2006/ole">
            <mc:AlternateContent xmlns:mc="http://schemas.openxmlformats.org/markup-compatibility/2006">
              <mc:Choice xmlns:v="urn:schemas-microsoft-com:vml" Requires="v">
                <p:oleObj spid="_x0000_s142347" r:id="rId3" imgW="4401312" imgH="1086612" progId="Word.Picture.8">
                  <p:embed/>
                </p:oleObj>
              </mc:Choice>
              <mc:Fallback>
                <p:oleObj r:id="rId3" imgW="4401312" imgH="1086612" progId="Word.Picture.8">
                  <p:embed/>
                  <p:pic>
                    <p:nvPicPr>
                      <p:cNvPr id="32774"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7212" y="1752601"/>
                        <a:ext cx="86106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0879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altLang="en-US" smtClean="0"/>
              <a:t>Copying Variables of Primitive Data Types and Object Types</a:t>
            </a:r>
          </a:p>
        </p:txBody>
      </p:sp>
      <p:sp>
        <p:nvSpPr>
          <p:cNvPr id="33794"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E62C4DFD-8A9C-47EF-B152-4C7D405FB3E9}" type="slidenum">
              <a:rPr lang="en-US" altLang="en-US" smtClean="0"/>
              <a:pPr/>
              <a:t>31</a:t>
            </a:fld>
            <a:endParaRPr lang="en-US" altLang="en-US"/>
          </a:p>
        </p:txBody>
      </p:sp>
      <p:sp>
        <p:nvSpPr>
          <p:cNvPr id="33796" name="Rectangle 7"/>
          <p:cNvSpPr>
            <a:spLocks noChangeArrowheads="1"/>
          </p:cNvSpPr>
          <p:nvPr/>
        </p:nvSpPr>
        <p:spPr bwMode="auto">
          <a:xfrm>
            <a:off x="1522413" y="23266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7" name="Rectangle 9"/>
          <p:cNvSpPr>
            <a:spLocks noChangeArrowheads="1"/>
          </p:cNvSpPr>
          <p:nvPr/>
        </p:nvSpPr>
        <p:spPr bwMode="auto">
          <a:xfrm>
            <a:off x="1522413" y="25996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3798" name="Object 8"/>
          <p:cNvGraphicFramePr>
            <a:graphicFrameLocks noChangeAspect="1"/>
          </p:cNvGraphicFramePr>
          <p:nvPr/>
        </p:nvGraphicFramePr>
        <p:xfrm>
          <a:off x="1677988" y="1662114"/>
          <a:ext cx="3763963" cy="2090737"/>
        </p:xfrm>
        <a:graphic>
          <a:graphicData uri="http://schemas.openxmlformats.org/presentationml/2006/ole">
            <mc:AlternateContent xmlns:mc="http://schemas.openxmlformats.org/markup-compatibility/2006">
              <mc:Choice xmlns:v="urn:schemas-microsoft-com:vml" Requires="v">
                <p:oleObj spid="_x0000_s143380" name="Picture" r:id="rId3" imgW="2156460" imgH="1197864" progId="Word.Picture.8">
                  <p:embed/>
                </p:oleObj>
              </mc:Choice>
              <mc:Fallback>
                <p:oleObj name="Picture" r:id="rId3" imgW="2156460" imgH="1197864" progId="Word.Picture.8">
                  <p:embed/>
                  <p:pic>
                    <p:nvPicPr>
                      <p:cNvPr id="3379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7988" y="1662114"/>
                        <a:ext cx="376396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9" name="Rectangle 11"/>
          <p:cNvSpPr>
            <a:spLocks noChangeArrowheads="1"/>
          </p:cNvSpPr>
          <p:nvPr/>
        </p:nvSpPr>
        <p:spPr bwMode="auto">
          <a:xfrm>
            <a:off x="1522413" y="23266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3800" name="Object 10"/>
          <p:cNvGraphicFramePr>
            <a:graphicFrameLocks noChangeAspect="1"/>
          </p:cNvGraphicFramePr>
          <p:nvPr/>
        </p:nvGraphicFramePr>
        <p:xfrm>
          <a:off x="5211762" y="3621088"/>
          <a:ext cx="5340350" cy="2703512"/>
        </p:xfrm>
        <a:graphic>
          <a:graphicData uri="http://schemas.openxmlformats.org/presentationml/2006/ole">
            <mc:AlternateContent xmlns:mc="http://schemas.openxmlformats.org/markup-compatibility/2006">
              <mc:Choice xmlns:v="urn:schemas-microsoft-com:vml" Requires="v">
                <p:oleObj spid="_x0000_s143381" name="Picture" r:id="rId5" imgW="3438873" imgH="1737664" progId="Word.Picture.8">
                  <p:embed/>
                </p:oleObj>
              </mc:Choice>
              <mc:Fallback>
                <p:oleObj name="Picture" r:id="rId5" imgW="3438873" imgH="1737664" progId="Word.Picture.8">
                  <p:embed/>
                  <p:pic>
                    <p:nvPicPr>
                      <p:cNvPr id="3380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1762" y="3621088"/>
                        <a:ext cx="5340350"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79371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altLang="en-US" smtClean="0"/>
              <a:t>Garbage Collection</a:t>
            </a:r>
          </a:p>
        </p:txBody>
      </p:sp>
      <p:sp>
        <p:nvSpPr>
          <p:cNvPr id="34820" name="Rectangle 3"/>
          <p:cNvSpPr>
            <a:spLocks noGrp="1" noChangeArrowheads="1"/>
          </p:cNvSpPr>
          <p:nvPr>
            <p:ph type="body" idx="1"/>
          </p:nvPr>
        </p:nvSpPr>
        <p:spPr/>
        <p:txBody>
          <a:bodyPr/>
          <a:lstStyle/>
          <a:p>
            <a:r>
              <a:rPr lang="en-US" altLang="en-US" smtClean="0"/>
              <a:t>As shown in the previous figure, after the assignment statement c1 = c2, c1 points to the same object referenced by c2. The object previously referenced by c1 is no longer referenced. This object is known as garbage. Garbage is automatically collected by JVM. </a:t>
            </a:r>
            <a:endParaRPr lang="en-US" altLang="en-US"/>
          </a:p>
        </p:txBody>
      </p:sp>
      <p:sp>
        <p:nvSpPr>
          <p:cNvPr id="34818"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69897F27-8DF2-45CA-9B83-8BFB827B073E}" type="slidenum">
              <a:rPr lang="en-US" altLang="en-US" smtClean="0"/>
              <a:pPr/>
              <a:t>32</a:t>
            </a:fld>
            <a:endParaRPr lang="en-US" altLang="en-US"/>
          </a:p>
        </p:txBody>
      </p:sp>
    </p:spTree>
    <p:extLst>
      <p:ext uri="{BB962C8B-B14F-4D97-AF65-F5344CB8AC3E}">
        <p14:creationId xmlns:p14="http://schemas.microsoft.com/office/powerpoint/2010/main" val="1528674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ltLang="en-US" smtClean="0"/>
              <a:t>Garbage Collection, cont</a:t>
            </a:r>
          </a:p>
        </p:txBody>
      </p:sp>
      <p:sp>
        <p:nvSpPr>
          <p:cNvPr id="35844" name="Rectangle 3"/>
          <p:cNvSpPr>
            <a:spLocks noGrp="1" noChangeArrowheads="1"/>
          </p:cNvSpPr>
          <p:nvPr>
            <p:ph type="body" idx="1"/>
          </p:nvPr>
        </p:nvSpPr>
        <p:spPr/>
        <p:txBody>
          <a:bodyPr/>
          <a:lstStyle/>
          <a:p>
            <a:r>
              <a:rPr lang="en-US" altLang="en-US" smtClean="0"/>
              <a:t> TIP: If you know that an object is no longer needed, you can explicitly assign null to a reference variable for the object. The JVM will automatically collect the space if the object is not referenced by any variable. </a:t>
            </a:r>
            <a:endParaRPr lang="en-US" altLang="en-US"/>
          </a:p>
        </p:txBody>
      </p:sp>
      <p:sp>
        <p:nvSpPr>
          <p:cNvPr id="35842"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550C0F1E-2EAF-42D1-8265-3336B97DE39A}" type="slidenum">
              <a:rPr lang="en-US" altLang="en-US" smtClean="0"/>
              <a:pPr/>
              <a:t>33</a:t>
            </a:fld>
            <a:endParaRPr lang="en-US" altLang="en-US"/>
          </a:p>
        </p:txBody>
      </p:sp>
    </p:spTree>
    <p:extLst>
      <p:ext uri="{BB962C8B-B14F-4D97-AF65-F5344CB8AC3E}">
        <p14:creationId xmlns:p14="http://schemas.microsoft.com/office/powerpoint/2010/main" val="1370057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altLang="en-US" smtClean="0"/>
              <a:t>The Date Class</a:t>
            </a:r>
            <a:endParaRPr lang="en-US" altLang="en-US" smtClean="0">
              <a:hlinkClick r:id="rId3" action="ppaction://program"/>
            </a:endParaRPr>
          </a:p>
        </p:txBody>
      </p:sp>
      <p:sp>
        <p:nvSpPr>
          <p:cNvPr id="36868" name="Rectangle 3"/>
          <p:cNvSpPr>
            <a:spLocks noGrp="1" noChangeArrowheads="1"/>
          </p:cNvSpPr>
          <p:nvPr>
            <p:ph type="body" idx="1"/>
          </p:nvPr>
        </p:nvSpPr>
        <p:spPr/>
        <p:txBody>
          <a:bodyPr/>
          <a:lstStyle/>
          <a:p>
            <a:r>
              <a:rPr lang="en-US" altLang="en-US" smtClean="0"/>
              <a:t>Java provides a system-independent encapsulation of date and time in the java.util.Date class. You can use the Date class to create an instance for the current date and time and use its toString method to return the date and time as a string. </a:t>
            </a:r>
            <a:endParaRPr lang="en-US" altLang="en-US"/>
          </a:p>
        </p:txBody>
      </p:sp>
      <p:sp>
        <p:nvSpPr>
          <p:cNvPr id="36866"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3BB32FEE-742A-4A80-8C3E-DC9EA820EB36}" type="slidenum">
              <a:rPr lang="en-US" altLang="en-US" smtClean="0"/>
              <a:pPr/>
              <a:t>34</a:t>
            </a:fld>
            <a:endParaRPr lang="en-US" altLang="en-US"/>
          </a:p>
        </p:txBody>
      </p:sp>
      <p:sp>
        <p:nvSpPr>
          <p:cNvPr id="36869" name="Rectangle 5"/>
          <p:cNvSpPr>
            <a:spLocks noChangeArrowheads="1"/>
          </p:cNvSpPr>
          <p:nvPr/>
        </p:nvSpPr>
        <p:spPr bwMode="auto">
          <a:xfrm>
            <a:off x="1522413" y="25234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6870" name="Object 4"/>
          <p:cNvGraphicFramePr>
            <a:graphicFrameLocks noChangeAspect="1"/>
          </p:cNvGraphicFramePr>
          <p:nvPr>
            <p:extLst>
              <p:ext uri="{D42A27DB-BD31-4B8C-83A1-F6EECF244321}">
                <p14:modId xmlns:p14="http://schemas.microsoft.com/office/powerpoint/2010/main" val="1657992715"/>
              </p:ext>
            </p:extLst>
          </p:nvPr>
        </p:nvGraphicFramePr>
        <p:xfrm>
          <a:off x="1600200" y="3259931"/>
          <a:ext cx="9066212" cy="2473325"/>
        </p:xfrm>
        <a:graphic>
          <a:graphicData uri="http://schemas.openxmlformats.org/presentationml/2006/ole">
            <mc:AlternateContent xmlns:mc="http://schemas.openxmlformats.org/markup-compatibility/2006">
              <mc:Choice xmlns:v="urn:schemas-microsoft-com:vml" Requires="v">
                <p:oleObj spid="_x0000_s144395" name="Picture" r:id="rId4" imgW="4953000" imgH="1350264" progId="Word.Picture.8">
                  <p:embed/>
                </p:oleObj>
              </mc:Choice>
              <mc:Fallback>
                <p:oleObj name="Picture" r:id="rId4" imgW="4953000" imgH="1350264" progId="Word.Picture.8">
                  <p:embed/>
                  <p:pic>
                    <p:nvPicPr>
                      <p:cNvPr id="3687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3259931"/>
                        <a:ext cx="9066212"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08550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altLang="en-US" smtClean="0"/>
              <a:t>The Date Class Example</a:t>
            </a:r>
            <a:endParaRPr lang="en-US" altLang="en-US" smtClean="0">
              <a:hlinkClick r:id="rId2" action="ppaction://program"/>
            </a:endParaRPr>
          </a:p>
        </p:txBody>
      </p:sp>
      <p:sp>
        <p:nvSpPr>
          <p:cNvPr id="37892" name="Rectangle 3"/>
          <p:cNvSpPr>
            <a:spLocks noGrp="1" noChangeArrowheads="1"/>
          </p:cNvSpPr>
          <p:nvPr>
            <p:ph type="body" idx="1"/>
          </p:nvPr>
        </p:nvSpPr>
        <p:spPr/>
        <p:txBody>
          <a:bodyPr/>
          <a:lstStyle/>
          <a:p>
            <a:r>
              <a:rPr lang="en-US" altLang="en-US" dirty="0" smtClean="0"/>
              <a:t>For example, the following code </a:t>
            </a:r>
          </a:p>
          <a:p>
            <a:pPr lvl="1"/>
            <a:r>
              <a:rPr lang="en-US" altLang="en-US" dirty="0" err="1" smtClean="0">
                <a:latin typeface="Lucida Console" panose="020B0609040504020204" pitchFamily="49" charset="0"/>
              </a:rPr>
              <a:t>java.util.Date</a:t>
            </a:r>
            <a:r>
              <a:rPr lang="en-US" altLang="en-US" dirty="0" smtClean="0">
                <a:latin typeface="Lucida Console" panose="020B0609040504020204" pitchFamily="49" charset="0"/>
              </a:rPr>
              <a:t> date = new </a:t>
            </a:r>
            <a:r>
              <a:rPr lang="en-US" altLang="en-US" dirty="0" err="1" smtClean="0">
                <a:latin typeface="Lucida Console" panose="020B0609040504020204" pitchFamily="49" charset="0"/>
              </a:rPr>
              <a:t>java.util.Date</a:t>
            </a:r>
            <a:r>
              <a:rPr lang="en-US" altLang="en-US" dirty="0" smtClean="0">
                <a:latin typeface="Lucida Console" panose="020B0609040504020204" pitchFamily="49" charset="0"/>
              </a:rPr>
              <a:t>();</a:t>
            </a:r>
          </a:p>
          <a:p>
            <a:pPr lvl="1"/>
            <a:r>
              <a:rPr lang="en-US" altLang="en-US" dirty="0" err="1" smtClean="0">
                <a:latin typeface="Lucida Console" panose="020B0609040504020204" pitchFamily="49" charset="0"/>
              </a:rPr>
              <a:t>System.out.println</a:t>
            </a:r>
            <a:r>
              <a:rPr lang="en-US" altLang="en-US" dirty="0" smtClean="0">
                <a:latin typeface="Lucida Console" panose="020B0609040504020204" pitchFamily="49" charset="0"/>
              </a:rPr>
              <a:t>(</a:t>
            </a:r>
            <a:r>
              <a:rPr lang="en-US" altLang="en-US" dirty="0" err="1" smtClean="0">
                <a:latin typeface="Lucida Console" panose="020B0609040504020204" pitchFamily="49" charset="0"/>
              </a:rPr>
              <a:t>date.toString</a:t>
            </a:r>
            <a:r>
              <a:rPr lang="en-US" altLang="en-US" dirty="0" smtClean="0">
                <a:latin typeface="Lucida Console" panose="020B0609040504020204" pitchFamily="49" charset="0"/>
              </a:rPr>
              <a:t>());</a:t>
            </a:r>
          </a:p>
          <a:p>
            <a:endParaRPr lang="en-US" altLang="en-US" dirty="0" smtClean="0"/>
          </a:p>
          <a:p>
            <a:r>
              <a:rPr lang="en-US" altLang="en-US" dirty="0" smtClean="0"/>
              <a:t>displays a string like Sun Mar 09 13:50:19 EST 2003.</a:t>
            </a:r>
          </a:p>
        </p:txBody>
      </p:sp>
      <p:sp>
        <p:nvSpPr>
          <p:cNvPr id="37890"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8ED8D161-CFD3-4A66-9B1C-D2760BBD6A5C}" type="slidenum">
              <a:rPr lang="en-US" altLang="en-US" smtClean="0"/>
              <a:pPr/>
              <a:t>35</a:t>
            </a:fld>
            <a:endParaRPr lang="en-US" altLang="en-US"/>
          </a:p>
        </p:txBody>
      </p:sp>
    </p:spTree>
    <p:extLst>
      <p:ext uri="{BB962C8B-B14F-4D97-AF65-F5344CB8AC3E}">
        <p14:creationId xmlns:p14="http://schemas.microsoft.com/office/powerpoint/2010/main" val="1613395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en-US" smtClean="0"/>
              <a:t>The Random Class</a:t>
            </a:r>
            <a:endParaRPr lang="en-US" altLang="en-US" smtClean="0">
              <a:hlinkClick r:id="rId3" action="ppaction://program"/>
            </a:endParaRPr>
          </a:p>
        </p:txBody>
      </p:sp>
      <p:sp>
        <p:nvSpPr>
          <p:cNvPr id="38916" name="Rectangle 3"/>
          <p:cNvSpPr>
            <a:spLocks noGrp="1" noChangeArrowheads="1"/>
          </p:cNvSpPr>
          <p:nvPr>
            <p:ph type="body" idx="1"/>
          </p:nvPr>
        </p:nvSpPr>
        <p:spPr/>
        <p:txBody>
          <a:bodyPr/>
          <a:lstStyle/>
          <a:p>
            <a:r>
              <a:rPr lang="en-US" altLang="en-US" smtClean="0"/>
              <a:t>You have used Math.random() to obtain a random double value between 0.0 and 1.0 (excluding 1.0). A more useful random number generator is provided in the java.util.Random class. </a:t>
            </a:r>
            <a:endParaRPr lang="en-US" altLang="en-US"/>
          </a:p>
        </p:txBody>
      </p:sp>
      <p:sp>
        <p:nvSpPr>
          <p:cNvPr id="38914"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C56DFB12-A740-4C91-8249-E1C8FE7A6787}" type="slidenum">
              <a:rPr lang="en-US" altLang="en-US" smtClean="0"/>
              <a:pPr/>
              <a:t>36</a:t>
            </a:fld>
            <a:endParaRPr lang="en-US" altLang="en-US"/>
          </a:p>
        </p:txBody>
      </p:sp>
      <p:sp>
        <p:nvSpPr>
          <p:cNvPr id="38917" name="Rectangle 4"/>
          <p:cNvSpPr>
            <a:spLocks noChangeArrowheads="1"/>
          </p:cNvSpPr>
          <p:nvPr/>
        </p:nvSpPr>
        <p:spPr bwMode="auto">
          <a:xfrm>
            <a:off x="1522413" y="25234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8" name="Rectangle 7"/>
          <p:cNvSpPr>
            <a:spLocks noChangeArrowheads="1"/>
          </p:cNvSpPr>
          <p:nvPr/>
        </p:nvSpPr>
        <p:spPr bwMode="auto">
          <a:xfrm>
            <a:off x="1522413" y="241394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8919" name="Object 6"/>
          <p:cNvGraphicFramePr>
            <a:graphicFrameLocks noChangeAspect="1"/>
          </p:cNvGraphicFramePr>
          <p:nvPr>
            <p:extLst>
              <p:ext uri="{D42A27DB-BD31-4B8C-83A1-F6EECF244321}">
                <p14:modId xmlns:p14="http://schemas.microsoft.com/office/powerpoint/2010/main" val="1477812886"/>
              </p:ext>
            </p:extLst>
          </p:nvPr>
        </p:nvGraphicFramePr>
        <p:xfrm>
          <a:off x="1831975" y="3164607"/>
          <a:ext cx="8564562" cy="3360737"/>
        </p:xfrm>
        <a:graphic>
          <a:graphicData uri="http://schemas.openxmlformats.org/presentationml/2006/ole">
            <mc:AlternateContent xmlns:mc="http://schemas.openxmlformats.org/markup-compatibility/2006">
              <mc:Choice xmlns:v="urn:schemas-microsoft-com:vml" Requires="v">
                <p:oleObj spid="_x0000_s145419" name="Picture" r:id="rId4" imgW="4006596" imgH="1571244" progId="Word.Picture.8">
                  <p:embed/>
                </p:oleObj>
              </mc:Choice>
              <mc:Fallback>
                <p:oleObj name="Picture" r:id="rId4" imgW="4006596" imgH="1571244" progId="Word.Picture.8">
                  <p:embed/>
                  <p:pic>
                    <p:nvPicPr>
                      <p:cNvPr id="38919"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1975" y="3164607"/>
                        <a:ext cx="8564562" cy="336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2930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18AEB23-4078-4AE9-A109-0D83F05E8741}" type="slidenum">
              <a:rPr lang="en-US" altLang="en-US" sz="1400" smtClean="0"/>
              <a:pPr>
                <a:spcBef>
                  <a:spcPct val="0"/>
                </a:spcBef>
                <a:buClrTx/>
                <a:buSzTx/>
                <a:buFontTx/>
                <a:buNone/>
              </a:pPr>
              <a:t>37</a:t>
            </a:fld>
            <a:endParaRPr lang="en-US" altLang="en-US" sz="1400"/>
          </a:p>
        </p:txBody>
      </p:sp>
      <p:sp>
        <p:nvSpPr>
          <p:cNvPr id="39939" name="Rectangle 2"/>
          <p:cNvSpPr>
            <a:spLocks noGrp="1" noChangeArrowheads="1"/>
          </p:cNvSpPr>
          <p:nvPr>
            <p:ph type="title"/>
          </p:nvPr>
        </p:nvSpPr>
        <p:spPr>
          <a:xfrm>
            <a:off x="1979612" y="304800"/>
            <a:ext cx="8686800" cy="533400"/>
          </a:xfrm>
        </p:spPr>
        <p:txBody>
          <a:bodyPr>
            <a:normAutofit fontScale="90000"/>
          </a:bodyPr>
          <a:lstStyle/>
          <a:p>
            <a:r>
              <a:rPr lang="en-US" altLang="en-US" smtClean="0"/>
              <a:t>The Random Class Example</a:t>
            </a:r>
            <a:endParaRPr lang="en-US" altLang="en-US" smtClean="0">
              <a:solidFill>
                <a:schemeClr val="tx1"/>
              </a:solidFill>
              <a:latin typeface="Book Antiqua" panose="02040602050305030304" pitchFamily="18" charset="0"/>
              <a:hlinkClick r:id="rId2" action="ppaction://program"/>
            </a:endParaRPr>
          </a:p>
        </p:txBody>
      </p:sp>
      <p:sp>
        <p:nvSpPr>
          <p:cNvPr id="39940" name="Rectangle 3"/>
          <p:cNvSpPr>
            <a:spLocks noGrp="1" noChangeArrowheads="1"/>
          </p:cNvSpPr>
          <p:nvPr>
            <p:ph type="body" idx="1"/>
          </p:nvPr>
        </p:nvSpPr>
        <p:spPr>
          <a:xfrm>
            <a:off x="1674812" y="1066801"/>
            <a:ext cx="8991600" cy="1133475"/>
          </a:xfrm>
        </p:spPr>
        <p:txBody>
          <a:bodyPr>
            <a:normAutofit fontScale="85000" lnSpcReduction="20000"/>
          </a:bodyPr>
          <a:lstStyle/>
          <a:p>
            <a:pPr marL="0" indent="0">
              <a:buNone/>
              <a:tabLst>
                <a:tab pos="0" algn="l"/>
              </a:tabLst>
            </a:pPr>
            <a:r>
              <a:rPr lang="en-US" altLang="en-US" sz="2800" smtClean="0"/>
              <a:t>If two </a:t>
            </a:r>
            <a:r>
              <a:rPr lang="en-US" altLang="en-US" sz="2800" u="sng" smtClean="0"/>
              <a:t>Random</a:t>
            </a:r>
            <a:r>
              <a:rPr lang="en-US" altLang="en-US" sz="2800" smtClean="0"/>
              <a:t> objects have the same seed, they will generate identical sequences of numbers. For example, the following code creates two </a:t>
            </a:r>
            <a:r>
              <a:rPr lang="en-US" altLang="en-US" sz="2800" u="sng" smtClean="0"/>
              <a:t>Random</a:t>
            </a:r>
            <a:r>
              <a:rPr lang="en-US" altLang="en-US" sz="2800" smtClean="0"/>
              <a:t> objects with the same seed 3. </a:t>
            </a:r>
            <a:endParaRPr lang="en-US" altLang="en-US" sz="2800"/>
          </a:p>
        </p:txBody>
      </p:sp>
      <p:sp>
        <p:nvSpPr>
          <p:cNvPr id="39941" name="Rectangle 4"/>
          <p:cNvSpPr>
            <a:spLocks noChangeArrowheads="1"/>
          </p:cNvSpPr>
          <p:nvPr/>
        </p:nvSpPr>
        <p:spPr bwMode="auto">
          <a:xfrm>
            <a:off x="1522413" y="25234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2" name="Rectangle 5"/>
          <p:cNvSpPr>
            <a:spLocks noChangeArrowheads="1"/>
          </p:cNvSpPr>
          <p:nvPr/>
        </p:nvSpPr>
        <p:spPr bwMode="auto">
          <a:xfrm>
            <a:off x="1522413" y="241394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3" name="Rectangle 7"/>
          <p:cNvSpPr>
            <a:spLocks noChangeArrowheads="1"/>
          </p:cNvSpPr>
          <p:nvPr/>
        </p:nvSpPr>
        <p:spPr bwMode="auto">
          <a:xfrm>
            <a:off x="1674812" y="2392364"/>
            <a:ext cx="7069138" cy="272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tabLst>
                <a:tab pos="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0" algn="l"/>
              </a:tabLst>
              <a:defRPr sz="2000">
                <a:solidFill>
                  <a:schemeClr val="tx1"/>
                </a:solidFill>
                <a:latin typeface="Times New Roman" panose="02020603050405020304" pitchFamily="18" charset="0"/>
              </a:defRPr>
            </a:lvl9pPr>
          </a:lstStyle>
          <a:p>
            <a:pPr>
              <a:buFont typeface="Monotype Sorts" pitchFamily="2" charset="2"/>
              <a:buNone/>
            </a:pPr>
            <a:r>
              <a:rPr lang="en-US" altLang="en-US" sz="1800" dirty="0">
                <a:latin typeface="Lucida Console" panose="020B0609040504020204" pitchFamily="49" charset="0"/>
              </a:rPr>
              <a:t>Random random1 = new Random(3);</a:t>
            </a:r>
          </a:p>
          <a:p>
            <a:pPr>
              <a:buFont typeface="Monotype Sorts" pitchFamily="2" charset="2"/>
              <a:buNone/>
            </a:pPr>
            <a:r>
              <a:rPr lang="en-US" altLang="en-US" sz="1800" dirty="0" err="1">
                <a:latin typeface="Lucida Console" panose="020B0609040504020204" pitchFamily="49" charset="0"/>
              </a:rPr>
              <a:t>System.out.print</a:t>
            </a:r>
            <a:r>
              <a:rPr lang="en-US" altLang="en-US" sz="1800" dirty="0">
                <a:latin typeface="Lucida Console" panose="020B0609040504020204" pitchFamily="49" charset="0"/>
              </a:rPr>
              <a:t>("From random1: ");</a:t>
            </a:r>
          </a:p>
          <a:p>
            <a:pPr>
              <a:buFont typeface="Monotype Sorts" pitchFamily="2" charset="2"/>
              <a:buNone/>
            </a:pPr>
            <a:r>
              <a:rPr lang="en-US" altLang="en-US" sz="1800" dirty="0">
                <a:latin typeface="Lucida Console" panose="020B0609040504020204" pitchFamily="49" charset="0"/>
              </a:rPr>
              <a:t>for (</a:t>
            </a:r>
            <a:r>
              <a:rPr lang="en-US" altLang="en-US" sz="1800" dirty="0" err="1">
                <a:latin typeface="Lucida Console" panose="020B0609040504020204" pitchFamily="49" charset="0"/>
              </a:rPr>
              <a:t>int</a:t>
            </a:r>
            <a:r>
              <a:rPr lang="en-US" altLang="en-US" sz="1800" dirty="0">
                <a:latin typeface="Lucida Console" panose="020B0609040504020204" pitchFamily="49" charset="0"/>
              </a:rPr>
              <a:t> </a:t>
            </a:r>
            <a:r>
              <a:rPr lang="en-US" altLang="en-US" sz="1800" dirty="0" err="1">
                <a:latin typeface="Lucida Console" panose="020B0609040504020204" pitchFamily="49" charset="0"/>
              </a:rPr>
              <a:t>i</a:t>
            </a:r>
            <a:r>
              <a:rPr lang="en-US" altLang="en-US" sz="1800" dirty="0">
                <a:latin typeface="Lucida Console" panose="020B0609040504020204" pitchFamily="49" charset="0"/>
              </a:rPr>
              <a:t> = 0; </a:t>
            </a:r>
            <a:r>
              <a:rPr lang="en-US" altLang="en-US" sz="1800" dirty="0" err="1">
                <a:latin typeface="Lucida Console" panose="020B0609040504020204" pitchFamily="49" charset="0"/>
              </a:rPr>
              <a:t>i</a:t>
            </a:r>
            <a:r>
              <a:rPr lang="en-US" altLang="en-US" sz="1800" dirty="0">
                <a:latin typeface="Lucida Console" panose="020B0609040504020204" pitchFamily="49" charset="0"/>
              </a:rPr>
              <a:t> &lt; 10; </a:t>
            </a:r>
            <a:r>
              <a:rPr lang="en-US" altLang="en-US" sz="1800" dirty="0" err="1">
                <a:latin typeface="Lucida Console" panose="020B0609040504020204" pitchFamily="49" charset="0"/>
              </a:rPr>
              <a:t>i</a:t>
            </a:r>
            <a:r>
              <a:rPr lang="en-US" altLang="en-US" sz="1800" dirty="0">
                <a:latin typeface="Lucida Console" panose="020B0609040504020204" pitchFamily="49" charset="0"/>
              </a:rPr>
              <a:t>++)</a:t>
            </a:r>
          </a:p>
          <a:p>
            <a:pPr>
              <a:buFont typeface="Monotype Sorts" pitchFamily="2" charset="2"/>
              <a:buNone/>
            </a:pPr>
            <a:r>
              <a:rPr lang="en-US" altLang="en-US" sz="1800" dirty="0">
                <a:latin typeface="Lucida Console" panose="020B0609040504020204" pitchFamily="49" charset="0"/>
              </a:rPr>
              <a:t>  </a:t>
            </a:r>
            <a:r>
              <a:rPr lang="en-US" altLang="en-US" sz="1800" dirty="0" err="1">
                <a:latin typeface="Lucida Console" panose="020B0609040504020204" pitchFamily="49" charset="0"/>
              </a:rPr>
              <a:t>System.out.print</a:t>
            </a:r>
            <a:r>
              <a:rPr lang="en-US" altLang="en-US" sz="1800" dirty="0">
                <a:latin typeface="Lucida Console" panose="020B0609040504020204" pitchFamily="49" charset="0"/>
              </a:rPr>
              <a:t>(random1.nextInt(1000) + " ");</a:t>
            </a:r>
          </a:p>
          <a:p>
            <a:pPr>
              <a:buFont typeface="Monotype Sorts" pitchFamily="2" charset="2"/>
              <a:buNone/>
            </a:pPr>
            <a:r>
              <a:rPr lang="en-US" altLang="en-US" sz="1800" dirty="0">
                <a:latin typeface="Lucida Console" panose="020B0609040504020204" pitchFamily="49" charset="0"/>
              </a:rPr>
              <a:t>Random random2 = new Random(3);</a:t>
            </a:r>
          </a:p>
          <a:p>
            <a:pPr>
              <a:buFont typeface="Monotype Sorts" pitchFamily="2" charset="2"/>
              <a:buNone/>
            </a:pPr>
            <a:r>
              <a:rPr lang="en-US" altLang="en-US" sz="1800" dirty="0" err="1">
                <a:latin typeface="Lucida Console" panose="020B0609040504020204" pitchFamily="49" charset="0"/>
              </a:rPr>
              <a:t>System.out.print</a:t>
            </a:r>
            <a:r>
              <a:rPr lang="en-US" altLang="en-US" sz="1800" dirty="0">
                <a:latin typeface="Lucida Console" panose="020B0609040504020204" pitchFamily="49" charset="0"/>
              </a:rPr>
              <a:t>("\</a:t>
            </a:r>
            <a:r>
              <a:rPr lang="en-US" altLang="en-US" sz="1800" dirty="0" err="1">
                <a:latin typeface="Lucida Console" panose="020B0609040504020204" pitchFamily="49" charset="0"/>
              </a:rPr>
              <a:t>nFrom</a:t>
            </a:r>
            <a:r>
              <a:rPr lang="en-US" altLang="en-US" sz="1800" dirty="0">
                <a:latin typeface="Lucida Console" panose="020B0609040504020204" pitchFamily="49" charset="0"/>
              </a:rPr>
              <a:t> random2: ");</a:t>
            </a:r>
          </a:p>
          <a:p>
            <a:pPr>
              <a:buFont typeface="Monotype Sorts" pitchFamily="2" charset="2"/>
              <a:buNone/>
            </a:pPr>
            <a:r>
              <a:rPr lang="en-US" altLang="en-US" sz="1800" dirty="0">
                <a:latin typeface="Lucida Console" panose="020B0609040504020204" pitchFamily="49" charset="0"/>
              </a:rPr>
              <a:t>for (</a:t>
            </a:r>
            <a:r>
              <a:rPr lang="en-US" altLang="en-US" sz="1800" dirty="0" err="1">
                <a:latin typeface="Lucida Console" panose="020B0609040504020204" pitchFamily="49" charset="0"/>
              </a:rPr>
              <a:t>int</a:t>
            </a:r>
            <a:r>
              <a:rPr lang="en-US" altLang="en-US" sz="1800" dirty="0">
                <a:latin typeface="Lucida Console" panose="020B0609040504020204" pitchFamily="49" charset="0"/>
              </a:rPr>
              <a:t> </a:t>
            </a:r>
            <a:r>
              <a:rPr lang="en-US" altLang="en-US" sz="1800" dirty="0" err="1">
                <a:latin typeface="Lucida Console" panose="020B0609040504020204" pitchFamily="49" charset="0"/>
              </a:rPr>
              <a:t>i</a:t>
            </a:r>
            <a:r>
              <a:rPr lang="en-US" altLang="en-US" sz="1800" dirty="0">
                <a:latin typeface="Lucida Console" panose="020B0609040504020204" pitchFamily="49" charset="0"/>
              </a:rPr>
              <a:t> = 0; </a:t>
            </a:r>
            <a:r>
              <a:rPr lang="en-US" altLang="en-US" sz="1800" dirty="0" err="1">
                <a:latin typeface="Lucida Console" panose="020B0609040504020204" pitchFamily="49" charset="0"/>
              </a:rPr>
              <a:t>i</a:t>
            </a:r>
            <a:r>
              <a:rPr lang="en-US" altLang="en-US" sz="1800" dirty="0">
                <a:latin typeface="Lucida Console" panose="020B0609040504020204" pitchFamily="49" charset="0"/>
              </a:rPr>
              <a:t> &lt; 10; </a:t>
            </a:r>
            <a:r>
              <a:rPr lang="en-US" altLang="en-US" sz="1800" dirty="0" err="1">
                <a:latin typeface="Lucida Console" panose="020B0609040504020204" pitchFamily="49" charset="0"/>
              </a:rPr>
              <a:t>i</a:t>
            </a:r>
            <a:r>
              <a:rPr lang="en-US" altLang="en-US" sz="1800" dirty="0">
                <a:latin typeface="Lucida Console" panose="020B0609040504020204" pitchFamily="49" charset="0"/>
              </a:rPr>
              <a:t>++)</a:t>
            </a:r>
          </a:p>
          <a:p>
            <a:pPr>
              <a:buFont typeface="Monotype Sorts" pitchFamily="2" charset="2"/>
              <a:buNone/>
            </a:pPr>
            <a:r>
              <a:rPr lang="en-US" altLang="en-US" sz="1800" dirty="0">
                <a:latin typeface="Lucida Console" panose="020B0609040504020204" pitchFamily="49" charset="0"/>
              </a:rPr>
              <a:t>  </a:t>
            </a:r>
            <a:r>
              <a:rPr lang="en-US" altLang="en-US" sz="1800" dirty="0" err="1">
                <a:latin typeface="Lucida Console" panose="020B0609040504020204" pitchFamily="49" charset="0"/>
              </a:rPr>
              <a:t>System.out.print</a:t>
            </a:r>
            <a:r>
              <a:rPr lang="en-US" altLang="en-US" sz="1800" dirty="0">
                <a:latin typeface="Lucida Console" panose="020B0609040504020204" pitchFamily="49" charset="0"/>
              </a:rPr>
              <a:t>(random2.nextInt(1000) + " ");</a:t>
            </a:r>
          </a:p>
        </p:txBody>
      </p:sp>
      <p:sp>
        <p:nvSpPr>
          <p:cNvPr id="39944" name="Rectangle 8"/>
          <p:cNvSpPr>
            <a:spLocks noChangeArrowheads="1"/>
          </p:cNvSpPr>
          <p:nvPr/>
        </p:nvSpPr>
        <p:spPr bwMode="auto">
          <a:xfrm>
            <a:off x="3328987" y="5387975"/>
            <a:ext cx="70691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tabLst>
                <a:tab pos="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0" algn="l"/>
              </a:tabLst>
              <a:defRPr sz="2000">
                <a:solidFill>
                  <a:schemeClr val="tx1"/>
                </a:solidFill>
                <a:latin typeface="Times New Roman" panose="02020603050405020304" pitchFamily="18" charset="0"/>
              </a:defRPr>
            </a:lvl9pPr>
          </a:lstStyle>
          <a:p>
            <a:pPr>
              <a:buFont typeface="Monotype Sorts" pitchFamily="2" charset="2"/>
              <a:buNone/>
            </a:pPr>
            <a:r>
              <a:rPr lang="en-US" altLang="en-US" sz="2000">
                <a:solidFill>
                  <a:schemeClr val="tx2"/>
                </a:solidFill>
              </a:rPr>
              <a:t>From random1: 734 660 210 581 128 202 549 564 459 961 </a:t>
            </a:r>
          </a:p>
          <a:p>
            <a:pPr>
              <a:buFont typeface="Monotype Sorts" pitchFamily="2" charset="2"/>
              <a:buNone/>
            </a:pPr>
            <a:r>
              <a:rPr lang="en-US" altLang="en-US" sz="2000">
                <a:solidFill>
                  <a:schemeClr val="tx2"/>
                </a:solidFill>
              </a:rPr>
              <a:t>From random2: 734 660 210 581 128 202 549 564 459 961</a:t>
            </a:r>
          </a:p>
        </p:txBody>
      </p:sp>
    </p:spTree>
    <p:extLst>
      <p:ext uri="{BB962C8B-B14F-4D97-AF65-F5344CB8AC3E}">
        <p14:creationId xmlns:p14="http://schemas.microsoft.com/office/powerpoint/2010/main" val="4154170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en-US" smtClean="0"/>
              <a:t>The Point2D Class</a:t>
            </a:r>
            <a:endParaRPr lang="en-US" altLang="en-US" smtClean="0">
              <a:hlinkClick r:id="rId2" action="ppaction://program"/>
            </a:endParaRPr>
          </a:p>
        </p:txBody>
      </p:sp>
      <p:sp>
        <p:nvSpPr>
          <p:cNvPr id="40964" name="Rectangle 3"/>
          <p:cNvSpPr>
            <a:spLocks noGrp="1" noChangeArrowheads="1"/>
          </p:cNvSpPr>
          <p:nvPr>
            <p:ph type="body" idx="1"/>
          </p:nvPr>
        </p:nvSpPr>
        <p:spPr/>
        <p:txBody>
          <a:bodyPr/>
          <a:lstStyle/>
          <a:p>
            <a:r>
              <a:rPr lang="en-US" altLang="en-US" smtClean="0"/>
              <a:t>Java API has a conveninent Point2D class in the javafx.geometry package for representing a point in a two-dimensional plane. </a:t>
            </a:r>
            <a:endParaRPr lang="en-US" altLang="en-US"/>
          </a:p>
        </p:txBody>
      </p:sp>
      <p:sp>
        <p:nvSpPr>
          <p:cNvPr id="40962"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4B6DD738-D7AF-4C5D-BFB6-D4B007988281}" type="slidenum">
              <a:rPr lang="en-US" altLang="en-US" smtClean="0"/>
              <a:pPr/>
              <a:t>38</a:t>
            </a:fld>
            <a:endParaRPr lang="en-US" altLang="en-US"/>
          </a:p>
        </p:txBody>
      </p:sp>
      <p:sp>
        <p:nvSpPr>
          <p:cNvPr id="40965" name="Rectangle 4"/>
          <p:cNvSpPr>
            <a:spLocks noChangeArrowheads="1"/>
          </p:cNvSpPr>
          <p:nvPr/>
        </p:nvSpPr>
        <p:spPr bwMode="auto">
          <a:xfrm>
            <a:off x="1522413" y="2948783"/>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6" name="Rectangle 5"/>
          <p:cNvSpPr>
            <a:spLocks noChangeArrowheads="1"/>
          </p:cNvSpPr>
          <p:nvPr/>
        </p:nvSpPr>
        <p:spPr bwMode="auto">
          <a:xfrm>
            <a:off x="1522413" y="2839245"/>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2"/>
          <p:cNvSpPr>
            <a:spLocks noChangeArrowheads="1"/>
          </p:cNvSpPr>
          <p:nvPr/>
        </p:nvSpPr>
        <p:spPr bwMode="auto">
          <a:xfrm>
            <a:off x="1522413" y="-184666"/>
            <a:ext cx="184731"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AutoShape 10">
            <a:hlinkClick r:id="" action="ppaction://noaction" highlightClick="1"/>
          </p:cNvPr>
          <p:cNvSpPr>
            <a:spLocks noChangeArrowheads="1"/>
          </p:cNvSpPr>
          <p:nvPr/>
        </p:nvSpPr>
        <p:spPr bwMode="auto">
          <a:xfrm>
            <a:off x="6632576" y="5737225"/>
            <a:ext cx="1997075" cy="51435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a:solidFill>
                  <a:schemeClr val="accent1"/>
                </a:solidFill>
                <a:latin typeface="Book Antiqua" pitchFamily="18" charset="0"/>
                <a:hlinkClick r:id="rId3" action="ppaction://program"/>
              </a:rPr>
              <a:t>Point2D</a:t>
            </a:r>
            <a:endParaRPr lang="en-US" dirty="0">
              <a:solidFill>
                <a:schemeClr val="accent1"/>
              </a:solidFill>
            </a:endParaRPr>
          </a:p>
        </p:txBody>
      </p:sp>
      <p:sp>
        <p:nvSpPr>
          <p:cNvPr id="40969" name="AutoShape 12">
            <a:hlinkClick r:id="rId4" action="ppaction://program" highlightClick="1"/>
          </p:cNvPr>
          <p:cNvSpPr>
            <a:spLocks noChangeArrowheads="1"/>
          </p:cNvSpPr>
          <p:nvPr/>
        </p:nvSpPr>
        <p:spPr bwMode="auto">
          <a:xfrm>
            <a:off x="8821737" y="5737225"/>
            <a:ext cx="1524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0970" name="AutoShape 14">
            <a:hlinkClick r:id="rId5" highlightClick="1"/>
          </p:cNvPr>
          <p:cNvSpPr>
            <a:spLocks noChangeArrowheads="1"/>
          </p:cNvSpPr>
          <p:nvPr/>
        </p:nvSpPr>
        <p:spPr bwMode="auto">
          <a:xfrm>
            <a:off x="6018213" y="575151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40971"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2412" y="3057376"/>
            <a:ext cx="9144000" cy="195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763311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normAutofit fontScale="90000"/>
          </a:bodyPr>
          <a:lstStyle/>
          <a:p>
            <a:r>
              <a:rPr lang="en-US" altLang="en-US" smtClean="0"/>
              <a:t>Instance </a:t>
            </a:r>
            <a:br>
              <a:rPr lang="en-US" altLang="en-US" smtClean="0"/>
            </a:br>
            <a:r>
              <a:rPr lang="en-US" altLang="en-US" smtClean="0"/>
              <a:t> Variables, and Methods </a:t>
            </a:r>
            <a:br>
              <a:rPr lang="en-US" altLang="en-US" smtClean="0"/>
            </a:br>
            <a:endParaRPr lang="en-US" altLang="en-US" smtClean="0"/>
          </a:p>
        </p:txBody>
      </p:sp>
      <p:sp>
        <p:nvSpPr>
          <p:cNvPr id="4" name="Content Placeholder 3"/>
          <p:cNvSpPr>
            <a:spLocks noGrp="1"/>
          </p:cNvSpPr>
          <p:nvPr>
            <p:ph idx="1"/>
          </p:nvPr>
        </p:nvSpPr>
        <p:spPr/>
        <p:txBody>
          <a:bodyPr/>
          <a:lstStyle/>
          <a:p>
            <a:endParaRPr lang="en-US"/>
          </a:p>
        </p:txBody>
      </p:sp>
      <p:sp>
        <p:nvSpPr>
          <p:cNvPr id="41986"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3583D45C-AA0A-427A-A175-65DA44F01496}" type="slidenum">
              <a:rPr lang="en-US" altLang="en-US" smtClean="0"/>
              <a:pPr/>
              <a:t>39</a:t>
            </a:fld>
            <a:endParaRPr lang="en-US" altLang="en-US"/>
          </a:p>
        </p:txBody>
      </p:sp>
      <p:sp>
        <p:nvSpPr>
          <p:cNvPr id="41988" name="Rectangle 8"/>
          <p:cNvSpPr>
            <a:spLocks noChangeArrowheads="1"/>
          </p:cNvSpPr>
          <p:nvPr/>
        </p:nvSpPr>
        <p:spPr bwMode="auto">
          <a:xfrm>
            <a:off x="2208212" y="1828800"/>
            <a:ext cx="7924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3000"/>
              <a:t>Instance variables belong to a specific instance.</a:t>
            </a:r>
            <a:br>
              <a:rPr lang="en-US" altLang="en-US" sz="3000"/>
            </a:br>
            <a:r>
              <a:rPr lang="en-US" altLang="en-US" sz="3000"/>
              <a:t/>
            </a:r>
            <a:br>
              <a:rPr lang="en-US" altLang="en-US" sz="3000"/>
            </a:br>
            <a:r>
              <a:rPr lang="en-US" altLang="en-US" sz="3000"/>
              <a:t>Instance methods are invoked by an instance of the class.</a:t>
            </a:r>
          </a:p>
        </p:txBody>
      </p:sp>
    </p:spTree>
    <p:extLst>
      <p:ext uri="{BB962C8B-B14F-4D97-AF65-F5344CB8AC3E}">
        <p14:creationId xmlns:p14="http://schemas.microsoft.com/office/powerpoint/2010/main" val="168589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889A785-F659-4F7C-A11A-7284AA3B8FF4}" type="slidenum">
              <a:rPr lang="en-US" altLang="en-US" sz="1400" smtClean="0"/>
              <a:pPr>
                <a:spcBef>
                  <a:spcPct val="0"/>
                </a:spcBef>
                <a:buClrTx/>
                <a:buSzTx/>
                <a:buFontTx/>
                <a:buNone/>
              </a:pPr>
              <a:t>4</a:t>
            </a:fld>
            <a:endParaRPr lang="en-US" altLang="en-US" sz="1400"/>
          </a:p>
        </p:txBody>
      </p:sp>
      <p:sp>
        <p:nvSpPr>
          <p:cNvPr id="6147" name="Rectangle 2"/>
          <p:cNvSpPr>
            <a:spLocks noGrp="1" noChangeArrowheads="1"/>
          </p:cNvSpPr>
          <p:nvPr>
            <p:ph type="title"/>
          </p:nvPr>
        </p:nvSpPr>
        <p:spPr>
          <a:xfrm>
            <a:off x="2284412" y="152400"/>
            <a:ext cx="7772400" cy="609600"/>
          </a:xfrm>
        </p:spPr>
        <p:txBody>
          <a:bodyPr>
            <a:normAutofit fontScale="90000"/>
          </a:bodyPr>
          <a:lstStyle/>
          <a:p>
            <a:r>
              <a:rPr lang="en-US" altLang="en-US" smtClean="0"/>
              <a:t>OO Programming Concepts</a:t>
            </a:r>
          </a:p>
        </p:txBody>
      </p:sp>
      <p:sp>
        <p:nvSpPr>
          <p:cNvPr id="6148" name="Rectangle 16"/>
          <p:cNvSpPr>
            <a:spLocks noChangeArrowheads="1"/>
          </p:cNvSpPr>
          <p:nvPr/>
        </p:nvSpPr>
        <p:spPr bwMode="auto">
          <a:xfrm>
            <a:off x="4208462" y="23431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49" name="Text Box 17"/>
          <p:cNvSpPr txBox="1">
            <a:spLocks noChangeArrowheads="1"/>
          </p:cNvSpPr>
          <p:nvPr/>
        </p:nvSpPr>
        <p:spPr bwMode="auto">
          <a:xfrm>
            <a:off x="1827212" y="917575"/>
            <a:ext cx="86106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cs typeface="Courier New" panose="02070309020205020404" pitchFamily="49" charset="0"/>
              </a:rPr>
              <a:t>Object-oriented programming (OOP) involves programming using objects. An </a:t>
            </a:r>
            <a:r>
              <a:rPr lang="en-US" altLang="en-US" i="1">
                <a:cs typeface="Courier New" panose="02070309020205020404" pitchFamily="49" charset="0"/>
              </a:rPr>
              <a:t>object</a:t>
            </a:r>
            <a:r>
              <a:rPr lang="en-US" altLang="en-US">
                <a:cs typeface="Courier New" panose="02070309020205020404" pitchFamily="49" charset="0"/>
              </a:rPr>
              <a:t> represents an entity in the real world that can be distinctly identified. For example, a student, a desk, a circle, a button, and even a loan can all be viewed as objects. An object has a unique identity, state, and behaviors. The </a:t>
            </a:r>
            <a:r>
              <a:rPr lang="en-US" altLang="en-US" i="1">
                <a:cs typeface="Courier New" panose="02070309020205020404" pitchFamily="49" charset="0"/>
              </a:rPr>
              <a:t>state</a:t>
            </a:r>
            <a:r>
              <a:rPr lang="en-US" altLang="en-US">
                <a:cs typeface="Courier New" panose="02070309020205020404" pitchFamily="49" charset="0"/>
              </a:rPr>
              <a:t> of an object consists of a set of </a:t>
            </a:r>
            <a:r>
              <a:rPr lang="en-US" altLang="en-US" i="1">
                <a:cs typeface="Courier New" panose="02070309020205020404" pitchFamily="49" charset="0"/>
              </a:rPr>
              <a:t>data</a:t>
            </a:r>
            <a:r>
              <a:rPr lang="en-US" altLang="en-US">
                <a:cs typeface="Courier New" panose="02070309020205020404" pitchFamily="49" charset="0"/>
              </a:rPr>
              <a:t> </a:t>
            </a:r>
            <a:r>
              <a:rPr lang="en-US" altLang="en-US" i="1">
                <a:cs typeface="Courier New" panose="02070309020205020404" pitchFamily="49" charset="0"/>
              </a:rPr>
              <a:t>fields</a:t>
            </a:r>
            <a:r>
              <a:rPr lang="en-US" altLang="en-US">
                <a:cs typeface="Courier New" panose="02070309020205020404" pitchFamily="49" charset="0"/>
              </a:rPr>
              <a:t> (also known as </a:t>
            </a:r>
            <a:r>
              <a:rPr lang="en-US" altLang="en-US" i="1">
                <a:cs typeface="Courier New" panose="02070309020205020404" pitchFamily="49" charset="0"/>
              </a:rPr>
              <a:t>properties</a:t>
            </a:r>
            <a:r>
              <a:rPr lang="en-US" altLang="en-US">
                <a:cs typeface="Courier New" panose="02070309020205020404" pitchFamily="49" charset="0"/>
              </a:rPr>
              <a:t>) with their current values. The </a:t>
            </a:r>
            <a:r>
              <a:rPr lang="en-US" altLang="en-US" i="1">
                <a:cs typeface="Courier New" panose="02070309020205020404" pitchFamily="49" charset="0"/>
              </a:rPr>
              <a:t>behavior</a:t>
            </a:r>
            <a:r>
              <a:rPr lang="en-US" altLang="en-US">
                <a:cs typeface="Courier New" panose="02070309020205020404" pitchFamily="49" charset="0"/>
              </a:rPr>
              <a:t> of an object is defined by a set of methods. </a:t>
            </a:r>
          </a:p>
        </p:txBody>
      </p:sp>
    </p:spTree>
    <p:extLst>
      <p:ext uri="{BB962C8B-B14F-4D97-AF65-F5344CB8AC3E}">
        <p14:creationId xmlns:p14="http://schemas.microsoft.com/office/powerpoint/2010/main" val="655513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altLang="en-US" smtClean="0"/>
              <a:t>Static Variables, Constants, </a:t>
            </a:r>
            <a:br>
              <a:rPr lang="en-US" altLang="en-US" smtClean="0"/>
            </a:br>
            <a:r>
              <a:rPr lang="en-US" altLang="en-US" smtClean="0"/>
              <a:t>and Methods</a:t>
            </a:r>
          </a:p>
        </p:txBody>
      </p:sp>
      <p:sp>
        <p:nvSpPr>
          <p:cNvPr id="43010"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D85450D2-DA4E-4059-B07F-B134A3436D53}" type="slidenum">
              <a:rPr lang="en-US" altLang="en-US" smtClean="0"/>
              <a:pPr/>
              <a:t>40</a:t>
            </a:fld>
            <a:endParaRPr lang="en-US" altLang="en-US"/>
          </a:p>
        </p:txBody>
      </p:sp>
      <p:sp>
        <p:nvSpPr>
          <p:cNvPr id="43012" name="Text Box 6"/>
          <p:cNvSpPr txBox="1">
            <a:spLocks noChangeArrowheads="1"/>
          </p:cNvSpPr>
          <p:nvPr/>
        </p:nvSpPr>
        <p:spPr bwMode="auto">
          <a:xfrm>
            <a:off x="1903412" y="1828801"/>
            <a:ext cx="8382000"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000"/>
              <a:t>Static variables are shared by all the instances of the class.</a:t>
            </a:r>
            <a:br>
              <a:rPr lang="en-US" altLang="en-US" sz="3000"/>
            </a:br>
            <a:r>
              <a:rPr lang="en-US" altLang="en-US" sz="3000"/>
              <a:t/>
            </a:r>
            <a:br>
              <a:rPr lang="en-US" altLang="en-US" sz="3000"/>
            </a:br>
            <a:r>
              <a:rPr lang="en-US" altLang="en-US" sz="3000"/>
              <a:t>Static methods are not tied to a specific object. </a:t>
            </a:r>
          </a:p>
          <a:p>
            <a:pPr>
              <a:spcBef>
                <a:spcPct val="50000"/>
              </a:spcBef>
              <a:buClrTx/>
              <a:buSzTx/>
              <a:buFontTx/>
              <a:buNone/>
            </a:pPr>
            <a:r>
              <a:rPr lang="en-US" altLang="en-US" sz="3000"/>
              <a:t>Static constants are final variables shared by all the instances of the class.</a:t>
            </a:r>
          </a:p>
        </p:txBody>
      </p:sp>
    </p:spTree>
    <p:extLst>
      <p:ext uri="{BB962C8B-B14F-4D97-AF65-F5344CB8AC3E}">
        <p14:creationId xmlns:p14="http://schemas.microsoft.com/office/powerpoint/2010/main" val="3831513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altLang="en-US" smtClean="0"/>
              <a:t>Static Variables, Constants, </a:t>
            </a:r>
            <a:br>
              <a:rPr lang="en-US" altLang="en-US" smtClean="0"/>
            </a:br>
            <a:r>
              <a:rPr lang="en-US" altLang="en-US" smtClean="0"/>
              <a:t>and Methods, cont.</a:t>
            </a:r>
          </a:p>
        </p:txBody>
      </p:sp>
      <p:sp>
        <p:nvSpPr>
          <p:cNvPr id="44034"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36EA6CF0-5606-424A-9C5C-B4B96488A66A}" type="slidenum">
              <a:rPr lang="en-US" altLang="en-US" smtClean="0"/>
              <a:pPr/>
              <a:t>41</a:t>
            </a:fld>
            <a:endParaRPr lang="en-US" altLang="en-US"/>
          </a:p>
        </p:txBody>
      </p:sp>
      <p:sp>
        <p:nvSpPr>
          <p:cNvPr id="44036" name="Text Box 3"/>
          <p:cNvSpPr txBox="1">
            <a:spLocks noChangeArrowheads="1"/>
          </p:cNvSpPr>
          <p:nvPr/>
        </p:nvSpPr>
        <p:spPr bwMode="auto">
          <a:xfrm>
            <a:off x="1903412" y="2209801"/>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000"/>
              <a:t>To declare static variables, constants, and methods, use the static modifier.</a:t>
            </a:r>
          </a:p>
        </p:txBody>
      </p:sp>
    </p:spTree>
    <p:extLst>
      <p:ext uri="{BB962C8B-B14F-4D97-AF65-F5344CB8AC3E}">
        <p14:creationId xmlns:p14="http://schemas.microsoft.com/office/powerpoint/2010/main" val="1879234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altLang="en-US" smtClean="0"/>
              <a:t>Static Variables, Constants, </a:t>
            </a:r>
            <a:br>
              <a:rPr lang="en-US" altLang="en-US" smtClean="0"/>
            </a:br>
            <a:r>
              <a:rPr lang="en-US" altLang="en-US" smtClean="0"/>
              <a:t>and Methods, cont.</a:t>
            </a:r>
          </a:p>
        </p:txBody>
      </p:sp>
      <p:sp>
        <p:nvSpPr>
          <p:cNvPr id="4" name="Content Placeholder 3"/>
          <p:cNvSpPr>
            <a:spLocks noGrp="1"/>
          </p:cNvSpPr>
          <p:nvPr>
            <p:ph idx="1"/>
          </p:nvPr>
        </p:nvSpPr>
        <p:spPr/>
        <p:txBody>
          <a:bodyPr/>
          <a:lstStyle/>
          <a:p>
            <a:endParaRPr lang="en-US"/>
          </a:p>
        </p:txBody>
      </p:sp>
      <p:sp>
        <p:nvSpPr>
          <p:cNvPr id="45058"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5E5ECB9D-1466-4275-A2D6-AFC358636FD1}" type="slidenum">
              <a:rPr lang="en-US" altLang="en-US" smtClean="0"/>
              <a:pPr/>
              <a:t>42</a:t>
            </a:fld>
            <a:endParaRPr lang="en-US" altLang="en-US"/>
          </a:p>
        </p:txBody>
      </p:sp>
      <p:sp>
        <p:nvSpPr>
          <p:cNvPr id="45060" name="Rectangle 5"/>
          <p:cNvSpPr>
            <a:spLocks noChangeArrowheads="1"/>
          </p:cNvSpPr>
          <p:nvPr/>
        </p:nvSpPr>
        <p:spPr bwMode="auto">
          <a:xfrm>
            <a:off x="3522662" y="22288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1" name="Rectangle 7"/>
          <p:cNvSpPr>
            <a:spLocks noChangeArrowheads="1"/>
          </p:cNvSpPr>
          <p:nvPr/>
        </p:nvSpPr>
        <p:spPr bwMode="auto">
          <a:xfrm>
            <a:off x="3522662" y="22860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2" name="Rectangle 9"/>
          <p:cNvSpPr>
            <a:spLocks noChangeArrowheads="1"/>
          </p:cNvSpPr>
          <p:nvPr/>
        </p:nvSpPr>
        <p:spPr bwMode="auto">
          <a:xfrm>
            <a:off x="1522413" y="21694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3" name="Rectangle 11"/>
          <p:cNvSpPr>
            <a:spLocks noChangeArrowheads="1"/>
          </p:cNvSpPr>
          <p:nvPr/>
        </p:nvSpPr>
        <p:spPr bwMode="auto">
          <a:xfrm>
            <a:off x="1522413" y="21694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4" name="Rectangle 13"/>
          <p:cNvSpPr>
            <a:spLocks noChangeArrowheads="1"/>
          </p:cNvSpPr>
          <p:nvPr/>
        </p:nvSpPr>
        <p:spPr bwMode="auto">
          <a:xfrm>
            <a:off x="1522413" y="22456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4506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1908175"/>
            <a:ext cx="9144000" cy="2662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22193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normAutofit fontScale="90000"/>
          </a:bodyPr>
          <a:lstStyle/>
          <a:p>
            <a:r>
              <a:rPr lang="en-US" altLang="en-US" smtClean="0"/>
              <a:t>Example of</a:t>
            </a:r>
            <a:br>
              <a:rPr lang="en-US" altLang="en-US" smtClean="0"/>
            </a:br>
            <a:r>
              <a:rPr lang="en-US" altLang="en-US" smtClean="0"/>
              <a:t>Using Instance and Class Variables and Method</a:t>
            </a:r>
            <a:endParaRPr lang="en-US" altLang="en-US" smtClean="0">
              <a:hlinkClick r:id="rId2" action="ppaction://program"/>
            </a:endParaRPr>
          </a:p>
        </p:txBody>
      </p:sp>
      <p:sp>
        <p:nvSpPr>
          <p:cNvPr id="46084" name="Rectangle 3"/>
          <p:cNvSpPr>
            <a:spLocks noGrp="1" noChangeArrowheads="1"/>
          </p:cNvSpPr>
          <p:nvPr>
            <p:ph type="body" idx="1"/>
          </p:nvPr>
        </p:nvSpPr>
        <p:spPr/>
        <p:txBody>
          <a:bodyPr/>
          <a:lstStyle/>
          <a:p>
            <a:r>
              <a:rPr lang="en-US" altLang="en-US" smtClean="0"/>
              <a:t>   Objective: Demonstrate the roles of instance and class variables and their uses. This example adds a class variable numberOfObjects to track the number of Circle objects created. </a:t>
            </a:r>
            <a:endParaRPr lang="en-US" altLang="en-US"/>
          </a:p>
        </p:txBody>
      </p:sp>
      <p:sp>
        <p:nvSpPr>
          <p:cNvPr id="46082"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2800A837-B76A-45F2-B018-3BA61BABBF43}" type="slidenum">
              <a:rPr lang="en-US" altLang="en-US" smtClean="0"/>
              <a:pPr/>
              <a:t>43</a:t>
            </a:fld>
            <a:endParaRPr lang="en-US" altLang="en-US"/>
          </a:p>
        </p:txBody>
      </p:sp>
      <p:sp>
        <p:nvSpPr>
          <p:cNvPr id="206858" name="AutoShape 10">
            <a:hlinkClick r:id="" action="ppaction://noaction" highlightClick="1"/>
          </p:cNvPr>
          <p:cNvSpPr>
            <a:spLocks noChangeArrowheads="1"/>
          </p:cNvSpPr>
          <p:nvPr/>
        </p:nvSpPr>
        <p:spPr bwMode="auto">
          <a:xfrm>
            <a:off x="2560638" y="5810250"/>
            <a:ext cx="4456113" cy="51435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TestCircleWithStaticMembers</a:t>
            </a:r>
            <a:endParaRPr lang="en-US">
              <a:solidFill>
                <a:schemeClr val="accent1"/>
              </a:solidFill>
            </a:endParaRPr>
          </a:p>
        </p:txBody>
      </p:sp>
      <p:sp>
        <p:nvSpPr>
          <p:cNvPr id="46086" name="AutoShape 12">
            <a:hlinkClick r:id="rId4" action="ppaction://program" highlightClick="1"/>
          </p:cNvPr>
          <p:cNvSpPr>
            <a:spLocks noChangeArrowheads="1"/>
          </p:cNvSpPr>
          <p:nvPr/>
        </p:nvSpPr>
        <p:spPr bwMode="auto">
          <a:xfrm>
            <a:off x="7208837" y="5810250"/>
            <a:ext cx="1524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206861" name="AutoShape 13">
            <a:hlinkClick r:id="" action="ppaction://noaction" highlightClick="1"/>
          </p:cNvPr>
          <p:cNvSpPr>
            <a:spLocks noChangeArrowheads="1"/>
          </p:cNvSpPr>
          <p:nvPr/>
        </p:nvSpPr>
        <p:spPr bwMode="auto">
          <a:xfrm>
            <a:off x="2560638" y="5105400"/>
            <a:ext cx="4416425"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5" action="ppaction://program"/>
              </a:rPr>
              <a:t>CircleWithStaticMembers</a:t>
            </a:r>
            <a:endParaRPr lang="en-US">
              <a:solidFill>
                <a:schemeClr val="accent1"/>
              </a:solidFill>
            </a:endParaRPr>
          </a:p>
        </p:txBody>
      </p:sp>
      <p:sp>
        <p:nvSpPr>
          <p:cNvPr id="46088" name="AutoShape 14">
            <a:hlinkClick r:id="rId6" highlightClick="1"/>
          </p:cNvPr>
          <p:cNvSpPr>
            <a:spLocks noChangeArrowheads="1"/>
          </p:cNvSpPr>
          <p:nvPr/>
        </p:nvSpPr>
        <p:spPr bwMode="auto">
          <a:xfrm>
            <a:off x="1984375" y="5810251"/>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9" name="AutoShape 15">
            <a:hlinkClick r:id="rId7" highlightClick="1"/>
          </p:cNvPr>
          <p:cNvSpPr>
            <a:spLocks noChangeArrowheads="1"/>
          </p:cNvSpPr>
          <p:nvPr/>
        </p:nvSpPr>
        <p:spPr bwMode="auto">
          <a:xfrm>
            <a:off x="1984375" y="5080001"/>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580597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altLang="en-US" smtClean="0"/>
              <a:t>Visibility Modifiers and </a:t>
            </a:r>
            <a:br>
              <a:rPr lang="en-US" altLang="en-US" smtClean="0"/>
            </a:br>
            <a:r>
              <a:rPr lang="en-US" altLang="en-US" smtClean="0"/>
              <a:t>Accessor/Mutator Methods</a:t>
            </a:r>
          </a:p>
        </p:txBody>
      </p:sp>
      <p:sp>
        <p:nvSpPr>
          <p:cNvPr id="47108" name="Rectangle 3"/>
          <p:cNvSpPr>
            <a:spLocks noGrp="1" noChangeArrowheads="1"/>
          </p:cNvSpPr>
          <p:nvPr>
            <p:ph type="body" idx="1"/>
          </p:nvPr>
        </p:nvSpPr>
        <p:spPr/>
        <p:txBody>
          <a:bodyPr/>
          <a:lstStyle/>
          <a:p>
            <a:r>
              <a:rPr lang="en-US" altLang="en-US" smtClean="0"/>
              <a:t>By default, the class, variable, or method can be</a:t>
            </a:r>
            <a:br>
              <a:rPr lang="en-US" altLang="en-US" smtClean="0"/>
            </a:br>
            <a:r>
              <a:rPr lang="en-US" altLang="en-US" smtClean="0"/>
              <a:t>accessed by any class in the same package. </a:t>
            </a:r>
            <a:endParaRPr lang="en-US" altLang="en-US"/>
          </a:p>
        </p:txBody>
      </p:sp>
      <p:sp>
        <p:nvSpPr>
          <p:cNvPr id="47106"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419FB8BD-0640-4869-98D7-EDB9C0184DBB}" type="slidenum">
              <a:rPr lang="en-US" altLang="en-US" smtClean="0"/>
              <a:pPr/>
              <a:t>44</a:t>
            </a:fld>
            <a:endParaRPr lang="en-US" altLang="en-US"/>
          </a:p>
        </p:txBody>
      </p:sp>
      <p:sp>
        <p:nvSpPr>
          <p:cNvPr id="47109" name="Rectangle 9"/>
          <p:cNvSpPr>
            <a:spLocks noChangeArrowheads="1"/>
          </p:cNvSpPr>
          <p:nvPr/>
        </p:nvSpPr>
        <p:spPr bwMode="auto">
          <a:xfrm>
            <a:off x="1827212" y="2514600"/>
            <a:ext cx="86868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449263" indent="-449263">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57200" indent="-457200">
              <a:spcBef>
                <a:spcPct val="50000"/>
              </a:spcBef>
              <a:buClr>
                <a:schemeClr val="tx2"/>
              </a:buClr>
              <a:buSzPct val="75000"/>
              <a:buFont typeface="Wingdings" panose="05000000000000000000" pitchFamily="2" charset="2"/>
              <a:buChar char="q"/>
              <a:defRPr/>
            </a:pPr>
            <a:r>
              <a:rPr lang="en-US" altLang="en-US" sz="2800" dirty="0">
                <a:latin typeface="Courier New" pitchFamily="49" charset="0"/>
              </a:rPr>
              <a:t>public</a:t>
            </a:r>
            <a:endParaRPr lang="en-US" altLang="en-US" sz="3000" dirty="0"/>
          </a:p>
          <a:p>
            <a:pPr>
              <a:spcBef>
                <a:spcPct val="20000"/>
              </a:spcBef>
              <a:buClr>
                <a:schemeClr val="tx2"/>
              </a:buClr>
              <a:buSzPct val="75000"/>
              <a:buFont typeface="Symbol" pitchFamily="18" charset="2"/>
              <a:buNone/>
              <a:defRPr/>
            </a:pPr>
            <a:r>
              <a:rPr lang="en-US" altLang="en-US" sz="2600" dirty="0"/>
              <a:t>	The class, data, or method is visible to any class in any package. </a:t>
            </a:r>
          </a:p>
          <a:p>
            <a:pPr marL="457200" indent="-457200">
              <a:spcBef>
                <a:spcPct val="50000"/>
              </a:spcBef>
              <a:buClr>
                <a:schemeClr val="tx2"/>
              </a:buClr>
              <a:buSzPct val="75000"/>
              <a:buFont typeface="Wingdings" panose="05000000000000000000" pitchFamily="2" charset="2"/>
              <a:buChar char="q"/>
              <a:defRPr/>
            </a:pPr>
            <a:r>
              <a:rPr lang="en-US" altLang="en-US" sz="2800" dirty="0">
                <a:latin typeface="Courier New" pitchFamily="49" charset="0"/>
              </a:rPr>
              <a:t>private</a:t>
            </a:r>
            <a:r>
              <a:rPr lang="en-US" altLang="en-US" sz="3200" dirty="0"/>
              <a:t> </a:t>
            </a:r>
            <a:endParaRPr lang="en-US" altLang="en-US" dirty="0"/>
          </a:p>
          <a:p>
            <a:pPr>
              <a:spcBef>
                <a:spcPct val="20000"/>
              </a:spcBef>
              <a:buClr>
                <a:schemeClr val="tx2"/>
              </a:buClr>
              <a:buSzPct val="75000"/>
              <a:buFont typeface="Symbol" pitchFamily="18" charset="2"/>
              <a:buNone/>
              <a:defRPr/>
            </a:pPr>
            <a:r>
              <a:rPr lang="en-US" altLang="en-US" dirty="0"/>
              <a:t>	</a:t>
            </a:r>
            <a:r>
              <a:rPr lang="en-US" altLang="en-US" sz="2600" dirty="0"/>
              <a:t>The data or methods can be accessed only by the declaring class.</a:t>
            </a:r>
          </a:p>
          <a:p>
            <a:pPr>
              <a:spcBef>
                <a:spcPct val="20000"/>
              </a:spcBef>
              <a:buClr>
                <a:schemeClr val="tx2"/>
              </a:buClr>
              <a:buSzPct val="75000"/>
              <a:buFont typeface="Symbol" pitchFamily="18" charset="2"/>
              <a:buNone/>
              <a:defRPr/>
            </a:pPr>
            <a:r>
              <a:rPr lang="en-US" altLang="en-US" sz="2600" dirty="0"/>
              <a:t>The get and set methods are used to read and modify private properties.	</a:t>
            </a:r>
          </a:p>
        </p:txBody>
      </p:sp>
    </p:spTree>
    <p:extLst>
      <p:ext uri="{BB962C8B-B14F-4D97-AF65-F5344CB8AC3E}">
        <p14:creationId xmlns:p14="http://schemas.microsoft.com/office/powerpoint/2010/main" val="1917544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sp>
        <p:nvSpPr>
          <p:cNvPr id="48130"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006D0A0E-8C0A-45CF-9AFD-92AEE91C38EC}" type="slidenum">
              <a:rPr lang="en-US" altLang="en-US" smtClean="0"/>
              <a:pPr/>
              <a:t>45</a:t>
            </a:fld>
            <a:endParaRPr lang="en-US" altLang="en-US"/>
          </a:p>
        </p:txBody>
      </p:sp>
      <p:sp>
        <p:nvSpPr>
          <p:cNvPr id="48131" name="Rectangle 6"/>
          <p:cNvSpPr>
            <a:spLocks noChangeArrowheads="1"/>
          </p:cNvSpPr>
          <p:nvPr/>
        </p:nvSpPr>
        <p:spPr bwMode="auto">
          <a:xfrm>
            <a:off x="3808412"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2" name="Rectangle 9"/>
          <p:cNvSpPr>
            <a:spLocks noChangeArrowheads="1"/>
          </p:cNvSpPr>
          <p:nvPr/>
        </p:nvSpPr>
        <p:spPr bwMode="auto">
          <a:xfrm>
            <a:off x="3494087" y="24860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3" name="Text Box 10"/>
          <p:cNvSpPr txBox="1">
            <a:spLocks noChangeArrowheads="1"/>
          </p:cNvSpPr>
          <p:nvPr/>
        </p:nvSpPr>
        <p:spPr bwMode="auto">
          <a:xfrm>
            <a:off x="1984376" y="5233989"/>
            <a:ext cx="84153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Courier New" panose="02070309020205020404" pitchFamily="49" charset="0"/>
              </a:rPr>
              <a:t>The private modifier restricts access to within a class, the default modifier restricts access to within a package, and the public modifier enables unrestricted access.</a:t>
            </a:r>
            <a:r>
              <a:rPr lang="en-US" altLang="en-US" sz="2400"/>
              <a:t> </a:t>
            </a:r>
          </a:p>
        </p:txBody>
      </p:sp>
      <p:sp>
        <p:nvSpPr>
          <p:cNvPr id="48134" name="Rectangle 12"/>
          <p:cNvSpPr>
            <a:spLocks noChangeArrowheads="1"/>
          </p:cNvSpPr>
          <p:nvPr/>
        </p:nvSpPr>
        <p:spPr bwMode="auto">
          <a:xfrm>
            <a:off x="1522413" y="225519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5" name="Rectangle 14"/>
          <p:cNvSpPr>
            <a:spLocks noChangeArrowheads="1"/>
          </p:cNvSpPr>
          <p:nvPr/>
        </p:nvSpPr>
        <p:spPr bwMode="auto">
          <a:xfrm>
            <a:off x="1522413" y="27981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4813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700" y="228600"/>
            <a:ext cx="9129712" cy="3182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4813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9888" y="3544888"/>
            <a:ext cx="8766175" cy="161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822490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altLang="en-US" smtClean="0"/>
              <a:t>NOTE</a:t>
            </a:r>
          </a:p>
        </p:txBody>
      </p:sp>
      <p:sp>
        <p:nvSpPr>
          <p:cNvPr id="4" name="Content Placeholder 3"/>
          <p:cNvSpPr>
            <a:spLocks noGrp="1"/>
          </p:cNvSpPr>
          <p:nvPr>
            <p:ph idx="1"/>
          </p:nvPr>
        </p:nvSpPr>
        <p:spPr/>
        <p:txBody>
          <a:bodyPr/>
          <a:lstStyle/>
          <a:p>
            <a:endParaRPr lang="en-US"/>
          </a:p>
        </p:txBody>
      </p:sp>
      <p:sp>
        <p:nvSpPr>
          <p:cNvPr id="49154"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D87E4D8F-AD9E-4F36-B660-E4D2165BCF7A}" type="slidenum">
              <a:rPr lang="en-US" altLang="en-US" smtClean="0"/>
              <a:pPr/>
              <a:t>46</a:t>
            </a:fld>
            <a:endParaRPr lang="en-US" altLang="en-US"/>
          </a:p>
        </p:txBody>
      </p:sp>
      <p:sp>
        <p:nvSpPr>
          <p:cNvPr id="49156" name="Rectangle 3"/>
          <p:cNvSpPr>
            <a:spLocks noChangeArrowheads="1"/>
          </p:cNvSpPr>
          <p:nvPr/>
        </p:nvSpPr>
        <p:spPr bwMode="auto">
          <a:xfrm>
            <a:off x="1827212" y="1066800"/>
            <a:ext cx="8534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600">
                <a:cs typeface="Courier New" panose="02070309020205020404" pitchFamily="49" charset="0"/>
              </a:rPr>
              <a:t>An object cannot access its private members, as shown in (b). It is OK, however, if the object is declared in its own class, as shown in (a).</a:t>
            </a:r>
            <a:r>
              <a:rPr lang="en-US" altLang="en-US" sz="4400">
                <a:solidFill>
                  <a:schemeClr val="tx2"/>
                </a:solidFill>
              </a:rPr>
              <a:t> </a:t>
            </a:r>
          </a:p>
        </p:txBody>
      </p:sp>
      <p:sp>
        <p:nvSpPr>
          <p:cNvPr id="49157" name="Rectangle 5"/>
          <p:cNvSpPr>
            <a:spLocks noChangeArrowheads="1"/>
          </p:cNvSpPr>
          <p:nvPr/>
        </p:nvSpPr>
        <p:spPr bwMode="auto">
          <a:xfrm>
            <a:off x="1522413" y="22694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4915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3251201"/>
            <a:ext cx="9144000" cy="294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840366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en-US" altLang="en-US" smtClean="0"/>
              <a:t>Why Data Fields Should Be private?</a:t>
            </a:r>
          </a:p>
        </p:txBody>
      </p:sp>
      <p:sp>
        <p:nvSpPr>
          <p:cNvPr id="50180" name="Rectangle 3"/>
          <p:cNvSpPr>
            <a:spLocks noGrp="1" noChangeArrowheads="1"/>
          </p:cNvSpPr>
          <p:nvPr>
            <p:ph type="body" idx="1"/>
          </p:nvPr>
        </p:nvSpPr>
        <p:spPr/>
        <p:txBody>
          <a:bodyPr/>
          <a:lstStyle/>
          <a:p>
            <a:r>
              <a:rPr lang="en-US" altLang="en-US" smtClean="0"/>
              <a:t>To protect data.</a:t>
            </a:r>
          </a:p>
          <a:p>
            <a:r>
              <a:rPr lang="en-US" altLang="en-US" smtClean="0"/>
              <a:t>To make code easy to maintain. </a:t>
            </a:r>
            <a:endParaRPr lang="en-US" altLang="en-US"/>
          </a:p>
        </p:txBody>
      </p:sp>
      <p:sp>
        <p:nvSpPr>
          <p:cNvPr id="50178"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AAEA33F1-6402-452B-B9A3-F126F227AF25}" type="slidenum">
              <a:rPr lang="en-US" altLang="en-US" smtClean="0"/>
              <a:pPr/>
              <a:t>47</a:t>
            </a:fld>
            <a:endParaRPr lang="en-US" altLang="en-US"/>
          </a:p>
        </p:txBody>
      </p:sp>
    </p:spTree>
    <p:extLst>
      <p:ext uri="{BB962C8B-B14F-4D97-AF65-F5344CB8AC3E}">
        <p14:creationId xmlns:p14="http://schemas.microsoft.com/office/powerpoint/2010/main" val="1720378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en-US" altLang="en-US" smtClean="0"/>
              <a:t>Example of</a:t>
            </a:r>
            <a:br>
              <a:rPr lang="en-US" altLang="en-US" smtClean="0"/>
            </a:br>
            <a:r>
              <a:rPr lang="en-US" altLang="en-US" smtClean="0"/>
              <a:t>Data Field Encapsulation</a:t>
            </a:r>
          </a:p>
        </p:txBody>
      </p:sp>
      <p:sp>
        <p:nvSpPr>
          <p:cNvPr id="4" name="Content Placeholder 3"/>
          <p:cNvSpPr>
            <a:spLocks noGrp="1"/>
          </p:cNvSpPr>
          <p:nvPr>
            <p:ph idx="1"/>
          </p:nvPr>
        </p:nvSpPr>
        <p:spPr/>
        <p:txBody>
          <a:bodyPr/>
          <a:lstStyle/>
          <a:p>
            <a:endParaRPr lang="en-US"/>
          </a:p>
        </p:txBody>
      </p:sp>
      <p:sp>
        <p:nvSpPr>
          <p:cNvPr id="51202"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82930ABD-2472-42B5-BC45-ADCCB860AA98}" type="slidenum">
              <a:rPr lang="en-US" altLang="en-US" smtClean="0"/>
              <a:pPr/>
              <a:t>48</a:t>
            </a:fld>
            <a:endParaRPr lang="en-US" altLang="en-US"/>
          </a:p>
        </p:txBody>
      </p:sp>
      <p:sp>
        <p:nvSpPr>
          <p:cNvPr id="251909" name="AutoShape 5">
            <a:hlinkClick r:id="" action="ppaction://noaction" highlightClick="1"/>
          </p:cNvPr>
          <p:cNvSpPr>
            <a:spLocks noChangeArrowheads="1"/>
          </p:cNvSpPr>
          <p:nvPr/>
        </p:nvSpPr>
        <p:spPr bwMode="auto">
          <a:xfrm>
            <a:off x="2254250" y="5233988"/>
            <a:ext cx="46863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CircleWithPrivateDataFields</a:t>
            </a:r>
            <a:endParaRPr lang="en-US">
              <a:solidFill>
                <a:schemeClr val="accent1"/>
              </a:solidFill>
            </a:endParaRPr>
          </a:p>
        </p:txBody>
      </p:sp>
      <p:sp>
        <p:nvSpPr>
          <p:cNvPr id="51205" name="AutoShape 6">
            <a:hlinkClick r:id="rId4" action="ppaction://program" highlightClick="1"/>
          </p:cNvPr>
          <p:cNvSpPr>
            <a:spLocks noChangeArrowheads="1"/>
          </p:cNvSpPr>
          <p:nvPr/>
        </p:nvSpPr>
        <p:spPr bwMode="auto">
          <a:xfrm>
            <a:off x="7246937" y="5810250"/>
            <a:ext cx="22098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251913" name="AutoShape 9">
            <a:hlinkClick r:id="" action="ppaction://noaction" highlightClick="1"/>
          </p:cNvPr>
          <p:cNvSpPr>
            <a:spLocks noChangeArrowheads="1"/>
          </p:cNvSpPr>
          <p:nvPr/>
        </p:nvSpPr>
        <p:spPr bwMode="auto">
          <a:xfrm>
            <a:off x="2254250" y="5848350"/>
            <a:ext cx="4648200" cy="4953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5" action="ppaction://program"/>
              </a:rPr>
              <a:t>TestCircleWithPrivateDataFields</a:t>
            </a:r>
            <a:endParaRPr lang="en-US">
              <a:solidFill>
                <a:schemeClr val="accent1"/>
              </a:solidFill>
            </a:endParaRPr>
          </a:p>
        </p:txBody>
      </p:sp>
      <p:sp>
        <p:nvSpPr>
          <p:cNvPr id="51207" name="Rectangle 11"/>
          <p:cNvSpPr>
            <a:spLocks noChangeArrowheads="1"/>
          </p:cNvSpPr>
          <p:nvPr/>
        </p:nvSpPr>
        <p:spPr bwMode="auto">
          <a:xfrm>
            <a:off x="1522413" y="23329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1208" name="Object 10"/>
          <p:cNvGraphicFramePr>
            <a:graphicFrameLocks noChangeAspect="1"/>
          </p:cNvGraphicFramePr>
          <p:nvPr/>
        </p:nvGraphicFramePr>
        <p:xfrm>
          <a:off x="1533526" y="1892300"/>
          <a:ext cx="8924925" cy="3175000"/>
        </p:xfrm>
        <a:graphic>
          <a:graphicData uri="http://schemas.openxmlformats.org/presentationml/2006/ole">
            <mc:AlternateContent xmlns:mc="http://schemas.openxmlformats.org/markup-compatibility/2006">
              <mc:Choice xmlns:v="urn:schemas-microsoft-com:vml" Requires="v">
                <p:oleObj spid="_x0000_s146443" name="Picture" r:id="rId6" imgW="4874400" imgH="1732320" progId="Word.Picture.8">
                  <p:embed/>
                </p:oleObj>
              </mc:Choice>
              <mc:Fallback>
                <p:oleObj name="Picture" r:id="rId6" imgW="4874400" imgH="1732320" progId="Word.Picture.8">
                  <p:embed/>
                  <p:pic>
                    <p:nvPicPr>
                      <p:cNvPr id="51208"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3526" y="1892300"/>
                        <a:ext cx="8924925"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9" name="AutoShape 12">
            <a:hlinkClick r:id="rId8" highlightClick="1"/>
          </p:cNvPr>
          <p:cNvSpPr>
            <a:spLocks noChangeArrowheads="1"/>
          </p:cNvSpPr>
          <p:nvPr/>
        </p:nvSpPr>
        <p:spPr bwMode="auto">
          <a:xfrm>
            <a:off x="1677988" y="581025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10" name="AutoShape 13">
            <a:hlinkClick r:id="rId9" highlightClick="1"/>
          </p:cNvPr>
          <p:cNvSpPr>
            <a:spLocks noChangeArrowheads="1"/>
          </p:cNvSpPr>
          <p:nvPr/>
        </p:nvSpPr>
        <p:spPr bwMode="auto">
          <a:xfrm>
            <a:off x="1677988" y="5195888"/>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862597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r>
              <a:rPr lang="en-US" altLang="en-US" smtClean="0"/>
              <a:t>Passing Objects to Methods</a:t>
            </a:r>
          </a:p>
        </p:txBody>
      </p:sp>
      <p:sp>
        <p:nvSpPr>
          <p:cNvPr id="52228" name="Rectangle 3"/>
          <p:cNvSpPr>
            <a:spLocks noGrp="1" noChangeArrowheads="1"/>
          </p:cNvSpPr>
          <p:nvPr>
            <p:ph type="body" idx="1"/>
          </p:nvPr>
        </p:nvSpPr>
        <p:spPr/>
        <p:txBody>
          <a:bodyPr/>
          <a:lstStyle/>
          <a:p>
            <a:r>
              <a:rPr lang="en-US" altLang="en-US" smtClean="0"/>
              <a:t>Passing by value for primitive type value (the value is passed to the parameter)</a:t>
            </a:r>
          </a:p>
          <a:p>
            <a:r>
              <a:rPr lang="en-US" altLang="en-US" smtClean="0"/>
              <a:t>Passing by value for reference type value (the value is the reference to the object)</a:t>
            </a:r>
          </a:p>
        </p:txBody>
      </p:sp>
      <p:sp>
        <p:nvSpPr>
          <p:cNvPr id="52226"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FFF705AD-25E7-43E5-B8E6-B7D31F2E09E7}" type="slidenum">
              <a:rPr lang="en-US" altLang="en-US" smtClean="0"/>
              <a:pPr/>
              <a:t>49</a:t>
            </a:fld>
            <a:endParaRPr lang="en-US" altLang="en-US"/>
          </a:p>
        </p:txBody>
      </p:sp>
      <p:sp>
        <p:nvSpPr>
          <p:cNvPr id="369668" name="AutoShape 4">
            <a:hlinkClick r:id="" action="ppaction://noaction" highlightClick="1"/>
          </p:cNvPr>
          <p:cNvSpPr>
            <a:spLocks noChangeArrowheads="1"/>
          </p:cNvSpPr>
          <p:nvPr/>
        </p:nvSpPr>
        <p:spPr bwMode="auto">
          <a:xfrm>
            <a:off x="3732212" y="4648200"/>
            <a:ext cx="4038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TestPassObject</a:t>
            </a:r>
            <a:endParaRPr lang="en-US">
              <a:solidFill>
                <a:schemeClr val="accent1"/>
              </a:solidFill>
            </a:endParaRPr>
          </a:p>
        </p:txBody>
      </p:sp>
      <p:sp>
        <p:nvSpPr>
          <p:cNvPr id="52230" name="AutoShape 5">
            <a:hlinkClick r:id="rId3" action="ppaction://program" highlightClick="1"/>
          </p:cNvPr>
          <p:cNvSpPr>
            <a:spLocks noChangeArrowheads="1"/>
          </p:cNvSpPr>
          <p:nvPr/>
        </p:nvSpPr>
        <p:spPr bwMode="auto">
          <a:xfrm>
            <a:off x="8151812" y="4648200"/>
            <a:ext cx="19812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52231" name="AutoShape 6">
            <a:hlinkClick r:id="rId4" highlightClick="1"/>
          </p:cNvPr>
          <p:cNvSpPr>
            <a:spLocks noChangeArrowheads="1"/>
          </p:cNvSpPr>
          <p:nvPr/>
        </p:nvSpPr>
        <p:spPr bwMode="auto">
          <a:xfrm>
            <a:off x="3136900" y="4619626"/>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527777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en-US" smtClean="0"/>
              <a:t>Objects</a:t>
            </a:r>
          </a:p>
        </p:txBody>
      </p:sp>
      <p:sp>
        <p:nvSpPr>
          <p:cNvPr id="4" name="Content Placeholder 3"/>
          <p:cNvSpPr>
            <a:spLocks noGrp="1"/>
          </p:cNvSpPr>
          <p:nvPr>
            <p:ph idx="1"/>
          </p:nvPr>
        </p:nvSpPr>
        <p:spPr/>
        <p:txBody>
          <a:bodyPr/>
          <a:lstStyle/>
          <a:p>
            <a:endParaRPr lang="en-US"/>
          </a:p>
        </p:txBody>
      </p:sp>
      <p:sp>
        <p:nvSpPr>
          <p:cNvPr id="7170"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C8891918-C5A0-4B67-AB0D-9C4EE6556BDC}" type="slidenum">
              <a:rPr lang="en-US" altLang="en-US" smtClean="0"/>
              <a:pPr/>
              <a:t>5</a:t>
            </a:fld>
            <a:endParaRPr lang="en-US" altLang="en-US"/>
          </a:p>
        </p:txBody>
      </p:sp>
      <p:sp>
        <p:nvSpPr>
          <p:cNvPr id="7172" name="Rectangle 3"/>
          <p:cNvSpPr>
            <a:spLocks noChangeArrowheads="1"/>
          </p:cNvSpPr>
          <p:nvPr/>
        </p:nvSpPr>
        <p:spPr bwMode="auto">
          <a:xfrm>
            <a:off x="4208462" y="23431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3" name="Text Box 5"/>
          <p:cNvSpPr txBox="1">
            <a:spLocks noChangeArrowheads="1"/>
          </p:cNvSpPr>
          <p:nvPr/>
        </p:nvSpPr>
        <p:spPr bwMode="auto">
          <a:xfrm>
            <a:off x="1827212" y="4267200"/>
            <a:ext cx="8686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cs typeface="Times New Roman" panose="02020603050405020304" pitchFamily="18" charset="0"/>
              </a:rPr>
              <a:t>An object has both a state and behavior. The state defines the object, and the behavior defines what the object does.</a:t>
            </a:r>
            <a:endParaRPr lang="en-US" altLang="en-US"/>
          </a:p>
        </p:txBody>
      </p:sp>
      <p:sp>
        <p:nvSpPr>
          <p:cNvPr id="7174" name="Rectangle 7"/>
          <p:cNvSpPr>
            <a:spLocks noChangeArrowheads="1"/>
          </p:cNvSpPr>
          <p:nvPr/>
        </p:nvSpPr>
        <p:spPr bwMode="auto">
          <a:xfrm>
            <a:off x="1522413" y="2321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175" name="Object 6"/>
          <p:cNvGraphicFramePr>
            <a:graphicFrameLocks noChangeAspect="1"/>
          </p:cNvGraphicFramePr>
          <p:nvPr/>
        </p:nvGraphicFramePr>
        <p:xfrm>
          <a:off x="1908175" y="1047750"/>
          <a:ext cx="8299450" cy="2940050"/>
        </p:xfrm>
        <a:graphic>
          <a:graphicData uri="http://schemas.openxmlformats.org/presentationml/2006/ole">
            <mc:AlternateContent xmlns:mc="http://schemas.openxmlformats.org/markup-compatibility/2006">
              <mc:Choice xmlns:v="urn:schemas-microsoft-com:vml" Requires="v">
                <p:oleObj spid="_x0000_s132107" name="Picture" r:id="rId4" imgW="4956048" imgH="1751076" progId="Word.Picture.8">
                  <p:embed/>
                </p:oleObj>
              </mc:Choice>
              <mc:Fallback>
                <p:oleObj name="Picture" r:id="rId4" imgW="4956048" imgH="1751076" progId="Word.Picture.8">
                  <p:embed/>
                  <p:pic>
                    <p:nvPicPr>
                      <p:cNvPr id="7175"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1047750"/>
                        <a:ext cx="8299450"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57388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r>
              <a:rPr lang="en-US" altLang="en-US" smtClean="0"/>
              <a:t>Passing Objects to Methods, cont.</a:t>
            </a:r>
          </a:p>
        </p:txBody>
      </p:sp>
      <p:sp>
        <p:nvSpPr>
          <p:cNvPr id="4" name="Content Placeholder 3"/>
          <p:cNvSpPr>
            <a:spLocks noGrp="1"/>
          </p:cNvSpPr>
          <p:nvPr>
            <p:ph idx="1"/>
          </p:nvPr>
        </p:nvSpPr>
        <p:spPr/>
        <p:txBody>
          <a:bodyPr/>
          <a:lstStyle/>
          <a:p>
            <a:endParaRPr lang="en-US"/>
          </a:p>
        </p:txBody>
      </p:sp>
      <p:sp>
        <p:nvSpPr>
          <p:cNvPr id="53250"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28C6C46F-9255-41D4-9A35-5CD5C648C721}" type="slidenum">
              <a:rPr lang="en-US" altLang="en-US" smtClean="0"/>
              <a:pPr/>
              <a:t>50</a:t>
            </a:fld>
            <a:endParaRPr lang="en-US" altLang="en-US"/>
          </a:p>
        </p:txBody>
      </p:sp>
      <p:sp>
        <p:nvSpPr>
          <p:cNvPr id="53252" name="Rectangle 3"/>
          <p:cNvSpPr>
            <a:spLocks noChangeArrowheads="1"/>
          </p:cNvSpPr>
          <p:nvPr/>
        </p:nvSpPr>
        <p:spPr bwMode="auto">
          <a:xfrm>
            <a:off x="4121150"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3253" name="Rectangle 4"/>
          <p:cNvSpPr>
            <a:spLocks noChangeArrowheads="1"/>
          </p:cNvSpPr>
          <p:nvPr/>
        </p:nvSpPr>
        <p:spPr bwMode="auto">
          <a:xfrm>
            <a:off x="4121150"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3254" name="Rectangle 5"/>
          <p:cNvSpPr>
            <a:spLocks noChangeArrowheads="1"/>
          </p:cNvSpPr>
          <p:nvPr/>
        </p:nvSpPr>
        <p:spPr bwMode="auto">
          <a:xfrm>
            <a:off x="4121150"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3255" name="Rectangle 6"/>
          <p:cNvSpPr>
            <a:spLocks noChangeArrowheads="1"/>
          </p:cNvSpPr>
          <p:nvPr/>
        </p:nvSpPr>
        <p:spPr bwMode="auto">
          <a:xfrm>
            <a:off x="4094162"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325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887" y="1901825"/>
            <a:ext cx="8655050" cy="305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408588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en-US" smtClean="0"/>
              <a:t>Array of Objects</a:t>
            </a:r>
            <a:endParaRPr lang="en-US" altLang="en-US" smtClean="0">
              <a:hlinkClick r:id="rId2" action="ppaction://program"/>
            </a:endParaRPr>
          </a:p>
        </p:txBody>
      </p:sp>
      <p:sp>
        <p:nvSpPr>
          <p:cNvPr id="54276" name="Rectangle 3"/>
          <p:cNvSpPr>
            <a:spLocks noGrp="1" noChangeArrowheads="1"/>
          </p:cNvSpPr>
          <p:nvPr>
            <p:ph type="body" idx="1"/>
          </p:nvPr>
        </p:nvSpPr>
        <p:spPr/>
        <p:txBody>
          <a:bodyPr/>
          <a:lstStyle/>
          <a:p>
            <a:r>
              <a:rPr lang="en-US" altLang="en-US" dirty="0" smtClean="0"/>
              <a:t> </a:t>
            </a:r>
            <a:r>
              <a:rPr lang="en-US" altLang="en-US" dirty="0" smtClean="0">
                <a:latin typeface="Lucida Console" panose="020B0609040504020204" pitchFamily="49" charset="0"/>
              </a:rPr>
              <a:t>Circle[] </a:t>
            </a:r>
            <a:r>
              <a:rPr lang="en-US" altLang="en-US" dirty="0" err="1" smtClean="0">
                <a:latin typeface="Lucida Console" panose="020B0609040504020204" pitchFamily="49" charset="0"/>
              </a:rPr>
              <a:t>circleArray</a:t>
            </a:r>
            <a:r>
              <a:rPr lang="en-US" altLang="en-US" dirty="0" smtClean="0">
                <a:latin typeface="Lucida Console" panose="020B0609040504020204" pitchFamily="49" charset="0"/>
              </a:rPr>
              <a:t> = new Circle[10]; </a:t>
            </a:r>
          </a:p>
          <a:p>
            <a:endParaRPr lang="en-US" altLang="en-US" dirty="0" smtClean="0"/>
          </a:p>
          <a:p>
            <a:r>
              <a:rPr lang="en-US" altLang="en-US" dirty="0" smtClean="0"/>
              <a:t> An array of objects is actually an array of reference variables. So invoking </a:t>
            </a:r>
            <a:r>
              <a:rPr lang="en-US" altLang="en-US" dirty="0" err="1" smtClean="0"/>
              <a:t>circleArray</a:t>
            </a:r>
            <a:r>
              <a:rPr lang="en-US" altLang="en-US" dirty="0" smtClean="0"/>
              <a:t>[1].</a:t>
            </a:r>
            <a:r>
              <a:rPr lang="en-US" altLang="en-US" dirty="0" err="1" smtClean="0"/>
              <a:t>getArea</a:t>
            </a:r>
            <a:r>
              <a:rPr lang="en-US" altLang="en-US" dirty="0" smtClean="0"/>
              <a:t>() involves two levels of referencing as shown in the next figure. </a:t>
            </a:r>
            <a:r>
              <a:rPr lang="en-US" altLang="en-US" dirty="0" err="1" smtClean="0"/>
              <a:t>circleArray</a:t>
            </a:r>
            <a:r>
              <a:rPr lang="en-US" altLang="en-US" dirty="0" smtClean="0"/>
              <a:t> references to the entire array. </a:t>
            </a:r>
            <a:r>
              <a:rPr lang="en-US" altLang="en-US" dirty="0" err="1" smtClean="0"/>
              <a:t>circleArray</a:t>
            </a:r>
            <a:r>
              <a:rPr lang="en-US" altLang="en-US" dirty="0" smtClean="0"/>
              <a:t>[1] references to a Circle object. </a:t>
            </a:r>
            <a:endParaRPr lang="en-US" altLang="en-US" dirty="0"/>
          </a:p>
        </p:txBody>
      </p:sp>
      <p:sp>
        <p:nvSpPr>
          <p:cNvPr id="54274"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4BA52781-7A35-4175-95A4-CB50A25723EE}" type="slidenum">
              <a:rPr lang="en-US" altLang="en-US" smtClean="0"/>
              <a:pPr/>
              <a:t>51</a:t>
            </a:fld>
            <a:endParaRPr lang="en-US" altLang="en-US"/>
          </a:p>
        </p:txBody>
      </p:sp>
    </p:spTree>
    <p:extLst>
      <p:ext uri="{BB962C8B-B14F-4D97-AF65-F5344CB8AC3E}">
        <p14:creationId xmlns:p14="http://schemas.microsoft.com/office/powerpoint/2010/main" val="2334206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r>
              <a:rPr lang="en-US" altLang="en-US" smtClean="0"/>
              <a:t>Array of Objects, cont.</a:t>
            </a:r>
            <a:endParaRPr lang="en-US" altLang="en-US" smtClean="0">
              <a:hlinkClick r:id="rId2" action="ppaction://program"/>
            </a:endParaRPr>
          </a:p>
        </p:txBody>
      </p:sp>
      <p:sp>
        <p:nvSpPr>
          <p:cNvPr id="55301" name="Rectangle 5"/>
          <p:cNvSpPr>
            <a:spLocks noGrp="1" noChangeArrowheads="1"/>
          </p:cNvSpPr>
          <p:nvPr>
            <p:ph type="body" idx="1"/>
          </p:nvPr>
        </p:nvSpPr>
        <p:spPr/>
        <p:txBody>
          <a:bodyPr/>
          <a:lstStyle/>
          <a:p>
            <a:r>
              <a:rPr lang="en-US" altLang="en-US" dirty="0" smtClean="0"/>
              <a:t>   </a:t>
            </a:r>
            <a:r>
              <a:rPr lang="en-US" altLang="en-US" dirty="0" smtClean="0">
                <a:latin typeface="Lucida Console" panose="020B0609040504020204" pitchFamily="49" charset="0"/>
              </a:rPr>
              <a:t>Circle[] </a:t>
            </a:r>
            <a:r>
              <a:rPr lang="en-US" altLang="en-US" dirty="0" err="1" smtClean="0">
                <a:latin typeface="Lucida Console" panose="020B0609040504020204" pitchFamily="49" charset="0"/>
              </a:rPr>
              <a:t>circleArray</a:t>
            </a:r>
            <a:r>
              <a:rPr lang="en-US" altLang="en-US" dirty="0" smtClean="0">
                <a:latin typeface="Lucida Console" panose="020B0609040504020204" pitchFamily="49" charset="0"/>
              </a:rPr>
              <a:t> = new Circle[10]; </a:t>
            </a:r>
          </a:p>
          <a:p>
            <a:endParaRPr lang="en-US" altLang="en-US" dirty="0"/>
          </a:p>
        </p:txBody>
      </p:sp>
      <p:sp>
        <p:nvSpPr>
          <p:cNvPr id="55298"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D79F53FF-3A0F-4E8D-B9AD-F701CF6B07A0}" type="slidenum">
              <a:rPr lang="en-US" altLang="en-US" smtClean="0"/>
              <a:pPr/>
              <a:t>52</a:t>
            </a:fld>
            <a:endParaRPr lang="en-US" altLang="en-US"/>
          </a:p>
        </p:txBody>
      </p:sp>
      <p:sp>
        <p:nvSpPr>
          <p:cNvPr id="55300" name="Rectangle 3"/>
          <p:cNvSpPr>
            <a:spLocks noChangeArrowheads="1"/>
          </p:cNvSpPr>
          <p:nvPr/>
        </p:nvSpPr>
        <p:spPr bwMode="auto">
          <a:xfrm>
            <a:off x="4121150" y="28844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530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8137" y="2320925"/>
            <a:ext cx="8972550" cy="221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385874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n-US" altLang="en-US" smtClean="0"/>
              <a:t>Array of Objects, cont.</a:t>
            </a:r>
          </a:p>
        </p:txBody>
      </p:sp>
      <p:sp>
        <p:nvSpPr>
          <p:cNvPr id="56325" name="Rectangle 4"/>
          <p:cNvSpPr>
            <a:spLocks noGrp="1" noChangeArrowheads="1"/>
          </p:cNvSpPr>
          <p:nvPr>
            <p:ph type="body" idx="1"/>
          </p:nvPr>
        </p:nvSpPr>
        <p:spPr/>
        <p:txBody>
          <a:bodyPr/>
          <a:lstStyle/>
          <a:p>
            <a:r>
              <a:rPr lang="en-US" altLang="en-US" dirty="0" smtClean="0"/>
              <a:t>Summarizing the areas of the circles</a:t>
            </a:r>
          </a:p>
        </p:txBody>
      </p:sp>
      <p:sp>
        <p:nvSpPr>
          <p:cNvPr id="56322"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E539AE99-7479-4F2E-848E-BFAE07F7BEDF}" type="slidenum">
              <a:rPr lang="en-US" altLang="en-US" smtClean="0"/>
              <a:pPr/>
              <a:t>53</a:t>
            </a:fld>
            <a:endParaRPr lang="en-US" altLang="en-US"/>
          </a:p>
        </p:txBody>
      </p:sp>
      <p:sp>
        <p:nvSpPr>
          <p:cNvPr id="56324" name="Rectangle 3"/>
          <p:cNvSpPr>
            <a:spLocks noChangeArrowheads="1"/>
          </p:cNvSpPr>
          <p:nvPr/>
        </p:nvSpPr>
        <p:spPr bwMode="auto">
          <a:xfrm>
            <a:off x="4121150" y="28844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3765" name="AutoShape 5">
            <a:hlinkClick r:id="" action="ppaction://noaction" highlightClick="1"/>
          </p:cNvPr>
          <p:cNvSpPr>
            <a:spLocks noChangeArrowheads="1"/>
          </p:cNvSpPr>
          <p:nvPr/>
        </p:nvSpPr>
        <p:spPr bwMode="auto">
          <a:xfrm>
            <a:off x="4418012" y="5791200"/>
            <a:ext cx="4191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TotalArea</a:t>
            </a:r>
            <a:endParaRPr lang="en-US">
              <a:solidFill>
                <a:schemeClr val="accent1"/>
              </a:solidFill>
            </a:endParaRPr>
          </a:p>
        </p:txBody>
      </p:sp>
      <p:sp>
        <p:nvSpPr>
          <p:cNvPr id="56327" name="AutoShape 6">
            <a:hlinkClick r:id="rId3" action="ppaction://program" highlightClick="1"/>
          </p:cNvPr>
          <p:cNvSpPr>
            <a:spLocks noChangeArrowheads="1"/>
          </p:cNvSpPr>
          <p:nvPr/>
        </p:nvSpPr>
        <p:spPr bwMode="auto">
          <a:xfrm>
            <a:off x="8837612" y="5791200"/>
            <a:ext cx="1524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56328" name="AutoShape 7">
            <a:hlinkClick r:id="rId4" highlightClick="1"/>
          </p:cNvPr>
          <p:cNvSpPr>
            <a:spLocks noChangeArrowheads="1"/>
          </p:cNvSpPr>
          <p:nvPr/>
        </p:nvSpPr>
        <p:spPr bwMode="auto">
          <a:xfrm>
            <a:off x="3829050" y="5772151"/>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142873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r>
              <a:rPr lang="en-US" altLang="en-US" smtClean="0"/>
              <a:t>Immutable Objects and Classes</a:t>
            </a:r>
          </a:p>
        </p:txBody>
      </p:sp>
      <p:sp>
        <p:nvSpPr>
          <p:cNvPr id="57346"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CDCA6864-F9CB-4A9A-8261-F1231EBD48E4}" type="slidenum">
              <a:rPr lang="en-US" altLang="en-US" smtClean="0"/>
              <a:pPr/>
              <a:t>54</a:t>
            </a:fld>
            <a:endParaRPr lang="en-US" altLang="en-US"/>
          </a:p>
        </p:txBody>
      </p:sp>
      <p:sp>
        <p:nvSpPr>
          <p:cNvPr id="57348" name="Rectangle 5"/>
          <p:cNvSpPr>
            <a:spLocks noChangeArrowheads="1"/>
          </p:cNvSpPr>
          <p:nvPr/>
        </p:nvSpPr>
        <p:spPr bwMode="auto">
          <a:xfrm>
            <a:off x="1827212" y="2132856"/>
            <a:ext cx="8534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600" dirty="0">
                <a:cs typeface="Times New Roman" panose="02020603050405020304" pitchFamily="18" charset="0"/>
              </a:rPr>
              <a:t>If the contents of an object cannot be changed once the object is created, the object is called an </a:t>
            </a:r>
            <a:r>
              <a:rPr lang="en-US" altLang="en-US" sz="2600" i="1" dirty="0">
                <a:cs typeface="Times New Roman" panose="02020603050405020304" pitchFamily="18" charset="0"/>
              </a:rPr>
              <a:t>immutable object</a:t>
            </a:r>
            <a:r>
              <a:rPr lang="en-US" altLang="en-US" sz="2600" dirty="0">
                <a:cs typeface="Times New Roman" panose="02020603050405020304" pitchFamily="18" charset="0"/>
              </a:rPr>
              <a:t> and its class is called an </a:t>
            </a:r>
            <a:r>
              <a:rPr lang="en-US" altLang="en-US" sz="2600" i="1" dirty="0">
                <a:cs typeface="Times New Roman" panose="02020603050405020304" pitchFamily="18" charset="0"/>
              </a:rPr>
              <a:t>immutable class</a:t>
            </a:r>
            <a:r>
              <a:rPr lang="en-US" altLang="en-US" sz="2600" dirty="0">
                <a:cs typeface="Times New Roman" panose="02020603050405020304" pitchFamily="18" charset="0"/>
              </a:rPr>
              <a:t>. If you delete the set method in the Circle class in Listing 8.10, the class would be immutable because radius is private and cannot be changed without a set method.</a:t>
            </a:r>
            <a:r>
              <a:rPr lang="en-US" altLang="en-US" sz="3000" dirty="0"/>
              <a:t> </a:t>
            </a:r>
          </a:p>
        </p:txBody>
      </p:sp>
      <p:sp>
        <p:nvSpPr>
          <p:cNvPr id="57349" name="Rectangle 7"/>
          <p:cNvSpPr>
            <a:spLocks noChangeArrowheads="1"/>
          </p:cNvSpPr>
          <p:nvPr/>
        </p:nvSpPr>
        <p:spPr bwMode="auto">
          <a:xfrm>
            <a:off x="1827212" y="4588024"/>
            <a:ext cx="8534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600">
                <a:cs typeface="Courier New" panose="02070309020205020404" pitchFamily="49" charset="0"/>
              </a:rPr>
              <a:t>A class with all private data fields and without mutators is not necessarily immutable. For example, the following class Student has all private data fields and no mutators, but it is mutable.</a:t>
            </a:r>
          </a:p>
        </p:txBody>
      </p:sp>
    </p:spTree>
    <p:extLst>
      <p:ext uri="{BB962C8B-B14F-4D97-AF65-F5344CB8AC3E}">
        <p14:creationId xmlns:p14="http://schemas.microsoft.com/office/powerpoint/2010/main" val="263444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FCC6861-06AE-4894-89FE-13DD616A7569}" type="slidenum">
              <a:rPr lang="en-US" altLang="en-US" sz="1400" smtClean="0">
                <a:solidFill>
                  <a:schemeClr val="tx2"/>
                </a:solidFill>
              </a:rPr>
              <a:pPr>
                <a:spcBef>
                  <a:spcPct val="0"/>
                </a:spcBef>
                <a:buClrTx/>
                <a:buSzTx/>
                <a:buFontTx/>
                <a:buNone/>
              </a:pPr>
              <a:t>55</a:t>
            </a:fld>
            <a:endParaRPr lang="en-US" altLang="en-US" sz="1400">
              <a:solidFill>
                <a:schemeClr val="tx2"/>
              </a:solidFill>
            </a:endParaRPr>
          </a:p>
        </p:txBody>
      </p:sp>
      <p:sp>
        <p:nvSpPr>
          <p:cNvPr id="58371" name="Rectangle 2"/>
          <p:cNvSpPr>
            <a:spLocks noGrp="1" noChangeArrowheads="1"/>
          </p:cNvSpPr>
          <p:nvPr>
            <p:ph type="title"/>
          </p:nvPr>
        </p:nvSpPr>
        <p:spPr>
          <a:xfrm>
            <a:off x="2132012" y="152400"/>
            <a:ext cx="3429000" cy="457200"/>
          </a:xfrm>
        </p:spPr>
        <p:txBody>
          <a:bodyPr>
            <a:normAutofit fontScale="90000"/>
          </a:bodyPr>
          <a:lstStyle/>
          <a:p>
            <a:r>
              <a:rPr lang="en-US" altLang="en-US" smtClean="0">
                <a:solidFill>
                  <a:schemeClr val="tx2"/>
                </a:solidFill>
              </a:rPr>
              <a:t>Example</a:t>
            </a:r>
            <a:endParaRPr lang="en-US" altLang="en-US" b="1">
              <a:solidFill>
                <a:schemeClr val="tx2"/>
              </a:solidFill>
              <a:latin typeface="Book Antiqua" panose="02040602050305030304" pitchFamily="18" charset="0"/>
            </a:endParaRPr>
          </a:p>
        </p:txBody>
      </p:sp>
      <p:sp>
        <p:nvSpPr>
          <p:cNvPr id="58372" name="Rectangle 3"/>
          <p:cNvSpPr>
            <a:spLocks noChangeArrowheads="1"/>
          </p:cNvSpPr>
          <p:nvPr/>
        </p:nvSpPr>
        <p:spPr bwMode="auto">
          <a:xfrm>
            <a:off x="1522412" y="685800"/>
            <a:ext cx="46482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b="1" dirty="0">
                <a:solidFill>
                  <a:schemeClr val="tx2"/>
                </a:solidFill>
                <a:latin typeface="Courier New" panose="02070309020205020404" pitchFamily="49" charset="0"/>
                <a:cs typeface="Courier New" panose="02070309020205020404" pitchFamily="49" charset="0"/>
              </a:rPr>
              <a:t>public class Student {</a:t>
            </a:r>
            <a:br>
              <a:rPr lang="en-US" altLang="en-US" sz="1200" b="1" dirty="0">
                <a:solidFill>
                  <a:schemeClr val="tx2"/>
                </a:solidFill>
                <a:latin typeface="Courier New" panose="02070309020205020404" pitchFamily="49" charset="0"/>
                <a:cs typeface="Courier New" panose="02070309020205020404" pitchFamily="49" charset="0"/>
              </a:rPr>
            </a:br>
            <a:r>
              <a:rPr lang="en-US" altLang="en-US" sz="1200" b="1" dirty="0">
                <a:solidFill>
                  <a:schemeClr val="tx2"/>
                </a:solidFill>
                <a:latin typeface="Courier New" panose="02070309020205020404" pitchFamily="49" charset="0"/>
                <a:cs typeface="Courier New" panose="02070309020205020404" pitchFamily="49" charset="0"/>
              </a:rPr>
              <a:t>  private </a:t>
            </a:r>
            <a:r>
              <a:rPr lang="en-US" altLang="en-US" sz="1200" b="1" dirty="0" err="1">
                <a:solidFill>
                  <a:schemeClr val="tx2"/>
                </a:solidFill>
                <a:latin typeface="Courier New" panose="02070309020205020404" pitchFamily="49" charset="0"/>
                <a:cs typeface="Courier New" panose="02070309020205020404" pitchFamily="49" charset="0"/>
              </a:rPr>
              <a:t>int</a:t>
            </a:r>
            <a:r>
              <a:rPr lang="en-US" altLang="en-US" sz="1200" b="1" dirty="0">
                <a:solidFill>
                  <a:schemeClr val="tx2"/>
                </a:solidFill>
                <a:latin typeface="Courier New" panose="02070309020205020404" pitchFamily="49" charset="0"/>
                <a:cs typeface="Courier New" panose="02070309020205020404" pitchFamily="49" charset="0"/>
              </a:rPr>
              <a:t> id;</a:t>
            </a:r>
            <a:br>
              <a:rPr lang="en-US" altLang="en-US" sz="1200" b="1" dirty="0">
                <a:solidFill>
                  <a:schemeClr val="tx2"/>
                </a:solidFill>
                <a:latin typeface="Courier New" panose="02070309020205020404" pitchFamily="49" charset="0"/>
                <a:cs typeface="Courier New" panose="02070309020205020404" pitchFamily="49" charset="0"/>
              </a:rPr>
            </a:br>
            <a:r>
              <a:rPr lang="en-US" altLang="en-US" sz="1200" b="1" dirty="0">
                <a:solidFill>
                  <a:schemeClr val="tx2"/>
                </a:solidFill>
                <a:latin typeface="Courier New" panose="02070309020205020404" pitchFamily="49" charset="0"/>
                <a:cs typeface="Courier New" panose="02070309020205020404" pitchFamily="49" charset="0"/>
              </a:rPr>
              <a:t>  private </a:t>
            </a:r>
            <a:r>
              <a:rPr lang="en-US" altLang="en-US" sz="1200" b="1" dirty="0" err="1">
                <a:solidFill>
                  <a:schemeClr val="tx2"/>
                </a:solidFill>
                <a:latin typeface="Courier New" panose="02070309020205020404" pitchFamily="49" charset="0"/>
                <a:cs typeface="Courier New" panose="02070309020205020404" pitchFamily="49" charset="0"/>
              </a:rPr>
              <a:t>BirthDate</a:t>
            </a:r>
            <a:r>
              <a:rPr lang="en-US" altLang="en-US" sz="1200" b="1" dirty="0">
                <a:solidFill>
                  <a:schemeClr val="tx2"/>
                </a:solidFill>
                <a:latin typeface="Courier New" panose="02070309020205020404" pitchFamily="49" charset="0"/>
                <a:cs typeface="Courier New" panose="02070309020205020404" pitchFamily="49" charset="0"/>
              </a:rPr>
              <a:t> </a:t>
            </a:r>
            <a:r>
              <a:rPr lang="en-US" altLang="en-US" sz="1200" b="1" dirty="0" err="1">
                <a:solidFill>
                  <a:schemeClr val="tx2"/>
                </a:solidFill>
                <a:latin typeface="Courier New" panose="02070309020205020404" pitchFamily="49" charset="0"/>
                <a:cs typeface="Courier New" panose="02070309020205020404" pitchFamily="49" charset="0"/>
              </a:rPr>
              <a:t>birthDate</a:t>
            </a:r>
            <a:r>
              <a:rPr lang="en-US" altLang="en-US" sz="1200" b="1" dirty="0">
                <a:solidFill>
                  <a:schemeClr val="tx2"/>
                </a:solidFill>
                <a:latin typeface="Courier New" panose="02070309020205020404" pitchFamily="49" charset="0"/>
                <a:cs typeface="Courier New" panose="02070309020205020404" pitchFamily="49" charset="0"/>
              </a:rPr>
              <a:t>;</a:t>
            </a:r>
            <a:br>
              <a:rPr lang="en-US" altLang="en-US" sz="1200" b="1" dirty="0">
                <a:solidFill>
                  <a:schemeClr val="tx2"/>
                </a:solidFill>
                <a:latin typeface="Courier New" panose="02070309020205020404" pitchFamily="49" charset="0"/>
                <a:cs typeface="Courier New" panose="02070309020205020404" pitchFamily="49" charset="0"/>
              </a:rPr>
            </a:br>
            <a:r>
              <a:rPr lang="en-US" altLang="en-US" sz="1200" b="1" dirty="0">
                <a:solidFill>
                  <a:schemeClr val="tx2"/>
                </a:solidFill>
                <a:latin typeface="Courier New" panose="02070309020205020404" pitchFamily="49" charset="0"/>
                <a:cs typeface="Courier New" panose="02070309020205020404" pitchFamily="49" charset="0"/>
              </a:rPr>
              <a:t/>
            </a:r>
            <a:br>
              <a:rPr lang="en-US" altLang="en-US" sz="1200" b="1" dirty="0">
                <a:solidFill>
                  <a:schemeClr val="tx2"/>
                </a:solidFill>
                <a:latin typeface="Courier New" panose="02070309020205020404" pitchFamily="49" charset="0"/>
                <a:cs typeface="Courier New" panose="02070309020205020404" pitchFamily="49" charset="0"/>
              </a:rPr>
            </a:br>
            <a:r>
              <a:rPr lang="en-US" altLang="en-US" sz="1200" b="1" dirty="0">
                <a:solidFill>
                  <a:schemeClr val="tx2"/>
                </a:solidFill>
                <a:latin typeface="Courier New" panose="02070309020205020404" pitchFamily="49" charset="0"/>
                <a:cs typeface="Courier New" panose="02070309020205020404" pitchFamily="49" charset="0"/>
              </a:rPr>
              <a:t>  public Student(</a:t>
            </a:r>
            <a:r>
              <a:rPr lang="en-US" altLang="en-US" sz="1200" b="1" dirty="0" err="1">
                <a:solidFill>
                  <a:schemeClr val="tx2"/>
                </a:solidFill>
                <a:latin typeface="Courier New" panose="02070309020205020404" pitchFamily="49" charset="0"/>
                <a:cs typeface="Courier New" panose="02070309020205020404" pitchFamily="49" charset="0"/>
              </a:rPr>
              <a:t>int</a:t>
            </a:r>
            <a:r>
              <a:rPr lang="en-US" altLang="en-US" sz="1200" b="1" dirty="0">
                <a:solidFill>
                  <a:schemeClr val="tx2"/>
                </a:solidFill>
                <a:latin typeface="Courier New" panose="02070309020205020404" pitchFamily="49" charset="0"/>
                <a:cs typeface="Courier New" panose="02070309020205020404" pitchFamily="49" charset="0"/>
              </a:rPr>
              <a:t> </a:t>
            </a:r>
            <a:r>
              <a:rPr lang="en-US" altLang="en-US" sz="1200" b="1" dirty="0" err="1">
                <a:solidFill>
                  <a:schemeClr val="tx2"/>
                </a:solidFill>
                <a:latin typeface="Courier New" panose="02070309020205020404" pitchFamily="49" charset="0"/>
                <a:cs typeface="Courier New" panose="02070309020205020404" pitchFamily="49" charset="0"/>
              </a:rPr>
              <a:t>ssn</a:t>
            </a:r>
            <a:r>
              <a:rPr lang="en-US" altLang="en-US" sz="1200" b="1" dirty="0">
                <a:solidFill>
                  <a:schemeClr val="tx2"/>
                </a:solidFill>
                <a:latin typeface="Courier New" panose="02070309020205020404" pitchFamily="49" charset="0"/>
                <a:cs typeface="Courier New" panose="02070309020205020404" pitchFamily="49" charset="0"/>
              </a:rPr>
              <a:t>, </a:t>
            </a:r>
            <a:br>
              <a:rPr lang="en-US" altLang="en-US" sz="1200" b="1" dirty="0">
                <a:solidFill>
                  <a:schemeClr val="tx2"/>
                </a:solidFill>
                <a:latin typeface="Courier New" panose="02070309020205020404" pitchFamily="49" charset="0"/>
                <a:cs typeface="Courier New" panose="02070309020205020404" pitchFamily="49" charset="0"/>
              </a:rPr>
            </a:br>
            <a:r>
              <a:rPr lang="en-US" altLang="en-US" sz="1200" b="1" dirty="0">
                <a:solidFill>
                  <a:schemeClr val="tx2"/>
                </a:solidFill>
                <a:latin typeface="Courier New" panose="02070309020205020404" pitchFamily="49" charset="0"/>
                <a:cs typeface="Courier New" panose="02070309020205020404" pitchFamily="49" charset="0"/>
              </a:rPr>
              <a:t>      </a:t>
            </a:r>
            <a:r>
              <a:rPr lang="en-US" altLang="en-US" sz="1200" b="1" dirty="0" err="1">
                <a:solidFill>
                  <a:schemeClr val="tx2"/>
                </a:solidFill>
                <a:latin typeface="Courier New" panose="02070309020205020404" pitchFamily="49" charset="0"/>
                <a:cs typeface="Courier New" panose="02070309020205020404" pitchFamily="49" charset="0"/>
              </a:rPr>
              <a:t>int</a:t>
            </a:r>
            <a:r>
              <a:rPr lang="en-US" altLang="en-US" sz="1200" b="1" dirty="0">
                <a:solidFill>
                  <a:schemeClr val="tx2"/>
                </a:solidFill>
                <a:latin typeface="Courier New" panose="02070309020205020404" pitchFamily="49" charset="0"/>
                <a:cs typeface="Courier New" panose="02070309020205020404" pitchFamily="49" charset="0"/>
              </a:rPr>
              <a:t> year, </a:t>
            </a:r>
            <a:r>
              <a:rPr lang="en-US" altLang="en-US" sz="1200" b="1" dirty="0" err="1">
                <a:solidFill>
                  <a:schemeClr val="tx2"/>
                </a:solidFill>
                <a:latin typeface="Courier New" panose="02070309020205020404" pitchFamily="49" charset="0"/>
                <a:cs typeface="Courier New" panose="02070309020205020404" pitchFamily="49" charset="0"/>
              </a:rPr>
              <a:t>int</a:t>
            </a:r>
            <a:r>
              <a:rPr lang="en-US" altLang="en-US" sz="1200" b="1" dirty="0">
                <a:solidFill>
                  <a:schemeClr val="tx2"/>
                </a:solidFill>
                <a:latin typeface="Courier New" panose="02070309020205020404" pitchFamily="49" charset="0"/>
                <a:cs typeface="Courier New" panose="02070309020205020404" pitchFamily="49" charset="0"/>
              </a:rPr>
              <a:t> month, </a:t>
            </a:r>
            <a:r>
              <a:rPr lang="en-US" altLang="en-US" sz="1200" b="1" dirty="0" err="1">
                <a:solidFill>
                  <a:schemeClr val="tx2"/>
                </a:solidFill>
                <a:latin typeface="Courier New" panose="02070309020205020404" pitchFamily="49" charset="0"/>
                <a:cs typeface="Courier New" panose="02070309020205020404" pitchFamily="49" charset="0"/>
              </a:rPr>
              <a:t>int</a:t>
            </a:r>
            <a:r>
              <a:rPr lang="en-US" altLang="en-US" sz="1200" b="1" dirty="0">
                <a:solidFill>
                  <a:schemeClr val="tx2"/>
                </a:solidFill>
                <a:latin typeface="Courier New" panose="02070309020205020404" pitchFamily="49" charset="0"/>
                <a:cs typeface="Courier New" panose="02070309020205020404" pitchFamily="49" charset="0"/>
              </a:rPr>
              <a:t> day) {</a:t>
            </a:r>
            <a:br>
              <a:rPr lang="en-US" altLang="en-US" sz="1200" b="1" dirty="0">
                <a:solidFill>
                  <a:schemeClr val="tx2"/>
                </a:solidFill>
                <a:latin typeface="Courier New" panose="02070309020205020404" pitchFamily="49" charset="0"/>
                <a:cs typeface="Courier New" panose="02070309020205020404" pitchFamily="49" charset="0"/>
              </a:rPr>
            </a:br>
            <a:r>
              <a:rPr lang="en-US" altLang="en-US" sz="1200" b="1" dirty="0">
                <a:solidFill>
                  <a:schemeClr val="tx2"/>
                </a:solidFill>
                <a:latin typeface="Courier New" panose="02070309020205020404" pitchFamily="49" charset="0"/>
                <a:cs typeface="Courier New" panose="02070309020205020404" pitchFamily="49" charset="0"/>
              </a:rPr>
              <a:t>    id = </a:t>
            </a:r>
            <a:r>
              <a:rPr lang="en-US" altLang="en-US" sz="1200" b="1" dirty="0" err="1">
                <a:solidFill>
                  <a:schemeClr val="tx2"/>
                </a:solidFill>
                <a:latin typeface="Courier New" panose="02070309020205020404" pitchFamily="49" charset="0"/>
                <a:cs typeface="Courier New" panose="02070309020205020404" pitchFamily="49" charset="0"/>
              </a:rPr>
              <a:t>ssn</a:t>
            </a:r>
            <a:r>
              <a:rPr lang="en-US" altLang="en-US" sz="1200" b="1" dirty="0">
                <a:solidFill>
                  <a:schemeClr val="tx2"/>
                </a:solidFill>
                <a:latin typeface="Courier New" panose="02070309020205020404" pitchFamily="49" charset="0"/>
                <a:cs typeface="Courier New" panose="02070309020205020404" pitchFamily="49" charset="0"/>
              </a:rPr>
              <a:t>;</a:t>
            </a:r>
            <a:br>
              <a:rPr lang="en-US" altLang="en-US" sz="1200" b="1" dirty="0">
                <a:solidFill>
                  <a:schemeClr val="tx2"/>
                </a:solidFill>
                <a:latin typeface="Courier New" panose="02070309020205020404" pitchFamily="49" charset="0"/>
                <a:cs typeface="Courier New" panose="02070309020205020404" pitchFamily="49" charset="0"/>
              </a:rPr>
            </a:br>
            <a:r>
              <a:rPr lang="en-US" altLang="en-US" sz="1200" b="1" dirty="0">
                <a:solidFill>
                  <a:schemeClr val="tx2"/>
                </a:solidFill>
                <a:latin typeface="Courier New" panose="02070309020205020404" pitchFamily="49" charset="0"/>
                <a:cs typeface="Courier New" panose="02070309020205020404" pitchFamily="49" charset="0"/>
              </a:rPr>
              <a:t>    </a:t>
            </a:r>
            <a:r>
              <a:rPr lang="en-US" altLang="en-US" sz="1200" b="1" dirty="0" err="1">
                <a:solidFill>
                  <a:schemeClr val="tx2"/>
                </a:solidFill>
                <a:latin typeface="Courier New" panose="02070309020205020404" pitchFamily="49" charset="0"/>
                <a:cs typeface="Courier New" panose="02070309020205020404" pitchFamily="49" charset="0"/>
              </a:rPr>
              <a:t>birthDate</a:t>
            </a:r>
            <a:r>
              <a:rPr lang="en-US" altLang="en-US" sz="1200" b="1" dirty="0">
                <a:solidFill>
                  <a:schemeClr val="tx2"/>
                </a:solidFill>
                <a:latin typeface="Courier New" panose="02070309020205020404" pitchFamily="49" charset="0"/>
                <a:cs typeface="Courier New" panose="02070309020205020404" pitchFamily="49" charset="0"/>
              </a:rPr>
              <a:t> = new </a:t>
            </a:r>
            <a:r>
              <a:rPr lang="en-US" altLang="en-US" sz="1200" b="1" dirty="0" err="1">
                <a:solidFill>
                  <a:schemeClr val="tx2"/>
                </a:solidFill>
                <a:latin typeface="Courier New" panose="02070309020205020404" pitchFamily="49" charset="0"/>
                <a:cs typeface="Courier New" panose="02070309020205020404" pitchFamily="49" charset="0"/>
              </a:rPr>
              <a:t>BirthDate</a:t>
            </a:r>
            <a:r>
              <a:rPr lang="en-US" altLang="en-US" sz="1200" b="1" dirty="0">
                <a:solidFill>
                  <a:schemeClr val="tx2"/>
                </a:solidFill>
                <a:latin typeface="Courier New" panose="02070309020205020404" pitchFamily="49" charset="0"/>
                <a:cs typeface="Courier New" panose="02070309020205020404" pitchFamily="49" charset="0"/>
              </a:rPr>
              <a:t>(year, month, day);</a:t>
            </a:r>
            <a:br>
              <a:rPr lang="en-US" altLang="en-US" sz="1200" b="1" dirty="0">
                <a:solidFill>
                  <a:schemeClr val="tx2"/>
                </a:solidFill>
                <a:latin typeface="Courier New" panose="02070309020205020404" pitchFamily="49" charset="0"/>
                <a:cs typeface="Courier New" panose="02070309020205020404" pitchFamily="49" charset="0"/>
              </a:rPr>
            </a:br>
            <a:r>
              <a:rPr lang="en-US" altLang="en-US" sz="1200" b="1" dirty="0">
                <a:solidFill>
                  <a:schemeClr val="tx2"/>
                </a:solidFill>
                <a:latin typeface="Courier New" panose="02070309020205020404" pitchFamily="49" charset="0"/>
                <a:cs typeface="Courier New" panose="02070309020205020404" pitchFamily="49" charset="0"/>
              </a:rPr>
              <a:t>  }</a:t>
            </a:r>
            <a:br>
              <a:rPr lang="en-US" altLang="en-US" sz="1200" b="1" dirty="0">
                <a:solidFill>
                  <a:schemeClr val="tx2"/>
                </a:solidFill>
                <a:latin typeface="Courier New" panose="02070309020205020404" pitchFamily="49" charset="0"/>
                <a:cs typeface="Courier New" panose="02070309020205020404" pitchFamily="49" charset="0"/>
              </a:rPr>
            </a:br>
            <a:r>
              <a:rPr lang="en-US" altLang="en-US" sz="1200" b="1" dirty="0">
                <a:solidFill>
                  <a:schemeClr val="tx2"/>
                </a:solidFill>
                <a:latin typeface="Courier New" panose="02070309020205020404" pitchFamily="49" charset="0"/>
                <a:cs typeface="Courier New" panose="02070309020205020404" pitchFamily="49" charset="0"/>
              </a:rPr>
              <a:t/>
            </a:r>
            <a:br>
              <a:rPr lang="en-US" altLang="en-US" sz="1200" b="1" dirty="0">
                <a:solidFill>
                  <a:schemeClr val="tx2"/>
                </a:solidFill>
                <a:latin typeface="Courier New" panose="02070309020205020404" pitchFamily="49" charset="0"/>
                <a:cs typeface="Courier New" panose="02070309020205020404" pitchFamily="49" charset="0"/>
              </a:rPr>
            </a:br>
            <a:r>
              <a:rPr lang="en-US" altLang="en-US" sz="1200" b="1" dirty="0">
                <a:solidFill>
                  <a:schemeClr val="tx2"/>
                </a:solidFill>
                <a:latin typeface="Courier New" panose="02070309020205020404" pitchFamily="49" charset="0"/>
                <a:cs typeface="Courier New" panose="02070309020205020404" pitchFamily="49" charset="0"/>
              </a:rPr>
              <a:t>  public </a:t>
            </a:r>
            <a:r>
              <a:rPr lang="en-US" altLang="en-US" sz="1200" b="1" dirty="0" err="1">
                <a:solidFill>
                  <a:schemeClr val="tx2"/>
                </a:solidFill>
                <a:latin typeface="Courier New" panose="02070309020205020404" pitchFamily="49" charset="0"/>
                <a:cs typeface="Courier New" panose="02070309020205020404" pitchFamily="49" charset="0"/>
              </a:rPr>
              <a:t>int</a:t>
            </a:r>
            <a:r>
              <a:rPr lang="en-US" altLang="en-US" sz="1200" b="1" dirty="0">
                <a:solidFill>
                  <a:schemeClr val="tx2"/>
                </a:solidFill>
                <a:latin typeface="Courier New" panose="02070309020205020404" pitchFamily="49" charset="0"/>
                <a:cs typeface="Courier New" panose="02070309020205020404" pitchFamily="49" charset="0"/>
              </a:rPr>
              <a:t> </a:t>
            </a:r>
            <a:r>
              <a:rPr lang="en-US" altLang="en-US" sz="1200" b="1" dirty="0" err="1">
                <a:solidFill>
                  <a:schemeClr val="tx2"/>
                </a:solidFill>
                <a:latin typeface="Courier New" panose="02070309020205020404" pitchFamily="49" charset="0"/>
                <a:cs typeface="Courier New" panose="02070309020205020404" pitchFamily="49" charset="0"/>
              </a:rPr>
              <a:t>getId</a:t>
            </a:r>
            <a:r>
              <a:rPr lang="en-US" altLang="en-US" sz="1200" b="1" dirty="0">
                <a:solidFill>
                  <a:schemeClr val="tx2"/>
                </a:solidFill>
                <a:latin typeface="Courier New" panose="02070309020205020404" pitchFamily="49" charset="0"/>
                <a:cs typeface="Courier New" panose="02070309020205020404" pitchFamily="49" charset="0"/>
              </a:rPr>
              <a:t>() {</a:t>
            </a:r>
            <a:br>
              <a:rPr lang="en-US" altLang="en-US" sz="1200" b="1" dirty="0">
                <a:solidFill>
                  <a:schemeClr val="tx2"/>
                </a:solidFill>
                <a:latin typeface="Courier New" panose="02070309020205020404" pitchFamily="49" charset="0"/>
                <a:cs typeface="Courier New" panose="02070309020205020404" pitchFamily="49" charset="0"/>
              </a:rPr>
            </a:br>
            <a:r>
              <a:rPr lang="en-US" altLang="en-US" sz="1200" b="1" dirty="0">
                <a:solidFill>
                  <a:schemeClr val="tx2"/>
                </a:solidFill>
                <a:latin typeface="Courier New" panose="02070309020205020404" pitchFamily="49" charset="0"/>
                <a:cs typeface="Courier New" panose="02070309020205020404" pitchFamily="49" charset="0"/>
              </a:rPr>
              <a:t>    return id;</a:t>
            </a:r>
            <a:br>
              <a:rPr lang="en-US" altLang="en-US" sz="1200" b="1" dirty="0">
                <a:solidFill>
                  <a:schemeClr val="tx2"/>
                </a:solidFill>
                <a:latin typeface="Courier New" panose="02070309020205020404" pitchFamily="49" charset="0"/>
                <a:cs typeface="Courier New" panose="02070309020205020404" pitchFamily="49" charset="0"/>
              </a:rPr>
            </a:br>
            <a:r>
              <a:rPr lang="en-US" altLang="en-US" sz="1200" b="1" dirty="0">
                <a:solidFill>
                  <a:schemeClr val="tx2"/>
                </a:solidFill>
                <a:latin typeface="Courier New" panose="02070309020205020404" pitchFamily="49" charset="0"/>
                <a:cs typeface="Courier New" panose="02070309020205020404" pitchFamily="49" charset="0"/>
              </a:rPr>
              <a:t>  }</a:t>
            </a:r>
            <a:br>
              <a:rPr lang="en-US" altLang="en-US" sz="1200" b="1" dirty="0">
                <a:solidFill>
                  <a:schemeClr val="tx2"/>
                </a:solidFill>
                <a:latin typeface="Courier New" panose="02070309020205020404" pitchFamily="49" charset="0"/>
                <a:cs typeface="Courier New" panose="02070309020205020404" pitchFamily="49" charset="0"/>
              </a:rPr>
            </a:br>
            <a:r>
              <a:rPr lang="en-US" altLang="en-US" sz="1200" b="1" dirty="0">
                <a:solidFill>
                  <a:schemeClr val="tx2"/>
                </a:solidFill>
                <a:latin typeface="Courier New" panose="02070309020205020404" pitchFamily="49" charset="0"/>
                <a:cs typeface="Courier New" panose="02070309020205020404" pitchFamily="49" charset="0"/>
              </a:rPr>
              <a:t/>
            </a:r>
            <a:br>
              <a:rPr lang="en-US" altLang="en-US" sz="1200" b="1" dirty="0">
                <a:solidFill>
                  <a:schemeClr val="tx2"/>
                </a:solidFill>
                <a:latin typeface="Courier New" panose="02070309020205020404" pitchFamily="49" charset="0"/>
                <a:cs typeface="Courier New" panose="02070309020205020404" pitchFamily="49" charset="0"/>
              </a:rPr>
            </a:br>
            <a:r>
              <a:rPr lang="en-US" altLang="en-US" sz="1200" b="1" dirty="0">
                <a:solidFill>
                  <a:schemeClr val="tx2"/>
                </a:solidFill>
                <a:latin typeface="Courier New" panose="02070309020205020404" pitchFamily="49" charset="0"/>
                <a:cs typeface="Courier New" panose="02070309020205020404" pitchFamily="49" charset="0"/>
              </a:rPr>
              <a:t>  public </a:t>
            </a:r>
            <a:r>
              <a:rPr lang="en-US" altLang="en-US" sz="1200" b="1" dirty="0" err="1">
                <a:solidFill>
                  <a:schemeClr val="tx2"/>
                </a:solidFill>
                <a:latin typeface="Courier New" panose="02070309020205020404" pitchFamily="49" charset="0"/>
                <a:cs typeface="Courier New" panose="02070309020205020404" pitchFamily="49" charset="0"/>
              </a:rPr>
              <a:t>BirthDate</a:t>
            </a:r>
            <a:r>
              <a:rPr lang="en-US" altLang="en-US" sz="1200" b="1" dirty="0">
                <a:solidFill>
                  <a:schemeClr val="tx2"/>
                </a:solidFill>
                <a:latin typeface="Courier New" panose="02070309020205020404" pitchFamily="49" charset="0"/>
                <a:cs typeface="Courier New" panose="02070309020205020404" pitchFamily="49" charset="0"/>
              </a:rPr>
              <a:t> </a:t>
            </a:r>
            <a:r>
              <a:rPr lang="en-US" altLang="en-US" sz="1200" b="1" dirty="0" err="1">
                <a:solidFill>
                  <a:schemeClr val="tx2"/>
                </a:solidFill>
                <a:latin typeface="Courier New" panose="02070309020205020404" pitchFamily="49" charset="0"/>
                <a:cs typeface="Courier New" panose="02070309020205020404" pitchFamily="49" charset="0"/>
              </a:rPr>
              <a:t>getBirthDate</a:t>
            </a:r>
            <a:r>
              <a:rPr lang="en-US" altLang="en-US" sz="1200" b="1" dirty="0">
                <a:solidFill>
                  <a:schemeClr val="tx2"/>
                </a:solidFill>
                <a:latin typeface="Courier New" panose="02070309020205020404" pitchFamily="49" charset="0"/>
                <a:cs typeface="Courier New" panose="02070309020205020404" pitchFamily="49" charset="0"/>
              </a:rPr>
              <a:t>() {</a:t>
            </a:r>
            <a:br>
              <a:rPr lang="en-US" altLang="en-US" sz="1200" b="1" dirty="0">
                <a:solidFill>
                  <a:schemeClr val="tx2"/>
                </a:solidFill>
                <a:latin typeface="Courier New" panose="02070309020205020404" pitchFamily="49" charset="0"/>
                <a:cs typeface="Courier New" panose="02070309020205020404" pitchFamily="49" charset="0"/>
              </a:rPr>
            </a:br>
            <a:r>
              <a:rPr lang="en-US" altLang="en-US" sz="1200" b="1" dirty="0">
                <a:solidFill>
                  <a:schemeClr val="tx2"/>
                </a:solidFill>
                <a:latin typeface="Courier New" panose="02070309020205020404" pitchFamily="49" charset="0"/>
                <a:cs typeface="Courier New" panose="02070309020205020404" pitchFamily="49" charset="0"/>
              </a:rPr>
              <a:t>    return </a:t>
            </a:r>
            <a:r>
              <a:rPr lang="en-US" altLang="en-US" sz="1200" b="1" dirty="0" err="1">
                <a:solidFill>
                  <a:schemeClr val="tx2"/>
                </a:solidFill>
                <a:latin typeface="Courier New" panose="02070309020205020404" pitchFamily="49" charset="0"/>
                <a:cs typeface="Courier New" panose="02070309020205020404" pitchFamily="49" charset="0"/>
              </a:rPr>
              <a:t>birthDate</a:t>
            </a:r>
            <a:r>
              <a:rPr lang="en-US" altLang="en-US" sz="1200" b="1" dirty="0">
                <a:solidFill>
                  <a:schemeClr val="tx2"/>
                </a:solidFill>
                <a:latin typeface="Courier New" panose="02070309020205020404" pitchFamily="49" charset="0"/>
                <a:cs typeface="Courier New" panose="02070309020205020404" pitchFamily="49" charset="0"/>
              </a:rPr>
              <a:t>;</a:t>
            </a:r>
            <a:br>
              <a:rPr lang="en-US" altLang="en-US" sz="1200" b="1" dirty="0">
                <a:solidFill>
                  <a:schemeClr val="tx2"/>
                </a:solidFill>
                <a:latin typeface="Courier New" panose="02070309020205020404" pitchFamily="49" charset="0"/>
                <a:cs typeface="Courier New" panose="02070309020205020404" pitchFamily="49" charset="0"/>
              </a:rPr>
            </a:br>
            <a:r>
              <a:rPr lang="en-US" altLang="en-US" sz="1200" b="1" dirty="0">
                <a:solidFill>
                  <a:schemeClr val="tx2"/>
                </a:solidFill>
                <a:latin typeface="Courier New" panose="02070309020205020404" pitchFamily="49" charset="0"/>
                <a:cs typeface="Courier New" panose="02070309020205020404" pitchFamily="49" charset="0"/>
              </a:rPr>
              <a:t>  }</a:t>
            </a:r>
            <a:br>
              <a:rPr lang="en-US" altLang="en-US" sz="1200" b="1" dirty="0">
                <a:solidFill>
                  <a:schemeClr val="tx2"/>
                </a:solidFill>
                <a:latin typeface="Courier New" panose="02070309020205020404" pitchFamily="49" charset="0"/>
                <a:cs typeface="Courier New" panose="02070309020205020404" pitchFamily="49" charset="0"/>
              </a:rPr>
            </a:br>
            <a:r>
              <a:rPr lang="en-US" altLang="en-US" sz="1200" b="1" dirty="0">
                <a:solidFill>
                  <a:schemeClr val="tx2"/>
                </a:solidFill>
                <a:latin typeface="Courier New" panose="02070309020205020404" pitchFamily="49" charset="0"/>
                <a:cs typeface="Courier New" panose="02070309020205020404" pitchFamily="49" charset="0"/>
              </a:rPr>
              <a:t>}</a:t>
            </a:r>
          </a:p>
        </p:txBody>
      </p:sp>
      <p:sp>
        <p:nvSpPr>
          <p:cNvPr id="58373" name="Rectangle 4"/>
          <p:cNvSpPr>
            <a:spLocks noChangeArrowheads="1"/>
          </p:cNvSpPr>
          <p:nvPr/>
        </p:nvSpPr>
        <p:spPr bwMode="auto">
          <a:xfrm>
            <a:off x="6170612" y="152400"/>
            <a:ext cx="4495800" cy="4114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500" b="1">
                <a:solidFill>
                  <a:schemeClr val="tx2"/>
                </a:solidFill>
                <a:latin typeface="Courier New" panose="02070309020205020404" pitchFamily="49" charset="0"/>
                <a:cs typeface="Courier New" panose="02070309020205020404" pitchFamily="49" charset="0"/>
              </a:rPr>
              <a:t>public class BirthDate {</a:t>
            </a:r>
            <a:br>
              <a:rPr lang="en-US" altLang="en-US" sz="1500" b="1">
                <a:solidFill>
                  <a:schemeClr val="tx2"/>
                </a:solidFill>
                <a:latin typeface="Courier New" panose="02070309020205020404" pitchFamily="49" charset="0"/>
                <a:cs typeface="Courier New" panose="02070309020205020404" pitchFamily="49" charset="0"/>
              </a:rPr>
            </a:br>
            <a:r>
              <a:rPr lang="en-US" altLang="en-US" sz="1500" b="1">
                <a:solidFill>
                  <a:schemeClr val="tx2"/>
                </a:solidFill>
                <a:latin typeface="Courier New" panose="02070309020205020404" pitchFamily="49" charset="0"/>
                <a:cs typeface="Courier New" panose="02070309020205020404" pitchFamily="49" charset="0"/>
              </a:rPr>
              <a:t>  private int year;</a:t>
            </a:r>
            <a:br>
              <a:rPr lang="en-US" altLang="en-US" sz="1500" b="1">
                <a:solidFill>
                  <a:schemeClr val="tx2"/>
                </a:solidFill>
                <a:latin typeface="Courier New" panose="02070309020205020404" pitchFamily="49" charset="0"/>
                <a:cs typeface="Courier New" panose="02070309020205020404" pitchFamily="49" charset="0"/>
              </a:rPr>
            </a:br>
            <a:r>
              <a:rPr lang="en-US" altLang="en-US" sz="1500" b="1">
                <a:solidFill>
                  <a:schemeClr val="tx2"/>
                </a:solidFill>
                <a:latin typeface="Courier New" panose="02070309020205020404" pitchFamily="49" charset="0"/>
                <a:cs typeface="Courier New" panose="02070309020205020404" pitchFamily="49" charset="0"/>
              </a:rPr>
              <a:t>  private int month;</a:t>
            </a:r>
            <a:br>
              <a:rPr lang="en-US" altLang="en-US" sz="1500" b="1">
                <a:solidFill>
                  <a:schemeClr val="tx2"/>
                </a:solidFill>
                <a:latin typeface="Courier New" panose="02070309020205020404" pitchFamily="49" charset="0"/>
                <a:cs typeface="Courier New" panose="02070309020205020404" pitchFamily="49" charset="0"/>
              </a:rPr>
            </a:br>
            <a:r>
              <a:rPr lang="en-US" altLang="en-US" sz="1500" b="1">
                <a:solidFill>
                  <a:schemeClr val="tx2"/>
                </a:solidFill>
                <a:latin typeface="Courier New" panose="02070309020205020404" pitchFamily="49" charset="0"/>
                <a:cs typeface="Courier New" panose="02070309020205020404" pitchFamily="49" charset="0"/>
              </a:rPr>
              <a:t>  private int day;</a:t>
            </a:r>
            <a:br>
              <a:rPr lang="en-US" altLang="en-US" sz="1500" b="1">
                <a:solidFill>
                  <a:schemeClr val="tx2"/>
                </a:solidFill>
                <a:latin typeface="Courier New" panose="02070309020205020404" pitchFamily="49" charset="0"/>
                <a:cs typeface="Courier New" panose="02070309020205020404" pitchFamily="49" charset="0"/>
              </a:rPr>
            </a:br>
            <a:r>
              <a:rPr lang="en-US" altLang="en-US" sz="1500" b="1">
                <a:solidFill>
                  <a:schemeClr val="tx2"/>
                </a:solidFill>
                <a:latin typeface="Courier New" panose="02070309020205020404" pitchFamily="49" charset="0"/>
                <a:cs typeface="Courier New" panose="02070309020205020404" pitchFamily="49" charset="0"/>
              </a:rPr>
              <a:t>  </a:t>
            </a:r>
            <a:br>
              <a:rPr lang="en-US" altLang="en-US" sz="1500" b="1">
                <a:solidFill>
                  <a:schemeClr val="tx2"/>
                </a:solidFill>
                <a:latin typeface="Courier New" panose="02070309020205020404" pitchFamily="49" charset="0"/>
                <a:cs typeface="Courier New" panose="02070309020205020404" pitchFamily="49" charset="0"/>
              </a:rPr>
            </a:br>
            <a:r>
              <a:rPr lang="en-US" altLang="en-US" sz="1500" b="1">
                <a:solidFill>
                  <a:schemeClr val="tx2"/>
                </a:solidFill>
                <a:latin typeface="Courier New" panose="02070309020205020404" pitchFamily="49" charset="0"/>
                <a:cs typeface="Courier New" panose="02070309020205020404" pitchFamily="49" charset="0"/>
              </a:rPr>
              <a:t>  public BirthDate(int newYear, </a:t>
            </a:r>
            <a:br>
              <a:rPr lang="en-US" altLang="en-US" sz="1500" b="1">
                <a:solidFill>
                  <a:schemeClr val="tx2"/>
                </a:solidFill>
                <a:latin typeface="Courier New" panose="02070309020205020404" pitchFamily="49" charset="0"/>
                <a:cs typeface="Courier New" panose="02070309020205020404" pitchFamily="49" charset="0"/>
              </a:rPr>
            </a:br>
            <a:r>
              <a:rPr lang="en-US" altLang="en-US" sz="1500" b="1">
                <a:solidFill>
                  <a:schemeClr val="tx2"/>
                </a:solidFill>
                <a:latin typeface="Courier New" panose="02070309020205020404" pitchFamily="49" charset="0"/>
                <a:cs typeface="Courier New" panose="02070309020205020404" pitchFamily="49" charset="0"/>
              </a:rPr>
              <a:t>      int newMonth, int newDay) {</a:t>
            </a:r>
            <a:br>
              <a:rPr lang="en-US" altLang="en-US" sz="1500" b="1">
                <a:solidFill>
                  <a:schemeClr val="tx2"/>
                </a:solidFill>
                <a:latin typeface="Courier New" panose="02070309020205020404" pitchFamily="49" charset="0"/>
                <a:cs typeface="Courier New" panose="02070309020205020404" pitchFamily="49" charset="0"/>
              </a:rPr>
            </a:br>
            <a:r>
              <a:rPr lang="en-US" altLang="en-US" sz="1500" b="1">
                <a:solidFill>
                  <a:schemeClr val="tx2"/>
                </a:solidFill>
                <a:latin typeface="Courier New" panose="02070309020205020404" pitchFamily="49" charset="0"/>
                <a:cs typeface="Courier New" panose="02070309020205020404" pitchFamily="49" charset="0"/>
              </a:rPr>
              <a:t>    year = newYear;</a:t>
            </a:r>
            <a:br>
              <a:rPr lang="en-US" altLang="en-US" sz="1500" b="1">
                <a:solidFill>
                  <a:schemeClr val="tx2"/>
                </a:solidFill>
                <a:latin typeface="Courier New" panose="02070309020205020404" pitchFamily="49" charset="0"/>
                <a:cs typeface="Courier New" panose="02070309020205020404" pitchFamily="49" charset="0"/>
              </a:rPr>
            </a:br>
            <a:r>
              <a:rPr lang="en-US" altLang="en-US" sz="1500" b="1">
                <a:solidFill>
                  <a:schemeClr val="tx2"/>
                </a:solidFill>
                <a:latin typeface="Courier New" panose="02070309020205020404" pitchFamily="49" charset="0"/>
                <a:cs typeface="Courier New" panose="02070309020205020404" pitchFamily="49" charset="0"/>
              </a:rPr>
              <a:t>    month = newMonth;</a:t>
            </a:r>
            <a:br>
              <a:rPr lang="en-US" altLang="en-US" sz="1500" b="1">
                <a:solidFill>
                  <a:schemeClr val="tx2"/>
                </a:solidFill>
                <a:latin typeface="Courier New" panose="02070309020205020404" pitchFamily="49" charset="0"/>
                <a:cs typeface="Courier New" panose="02070309020205020404" pitchFamily="49" charset="0"/>
              </a:rPr>
            </a:br>
            <a:r>
              <a:rPr lang="en-US" altLang="en-US" sz="1500" b="1">
                <a:solidFill>
                  <a:schemeClr val="tx2"/>
                </a:solidFill>
                <a:latin typeface="Courier New" panose="02070309020205020404" pitchFamily="49" charset="0"/>
                <a:cs typeface="Courier New" panose="02070309020205020404" pitchFamily="49" charset="0"/>
              </a:rPr>
              <a:t>    day = newDay;</a:t>
            </a:r>
            <a:br>
              <a:rPr lang="en-US" altLang="en-US" sz="1500" b="1">
                <a:solidFill>
                  <a:schemeClr val="tx2"/>
                </a:solidFill>
                <a:latin typeface="Courier New" panose="02070309020205020404" pitchFamily="49" charset="0"/>
                <a:cs typeface="Courier New" panose="02070309020205020404" pitchFamily="49" charset="0"/>
              </a:rPr>
            </a:br>
            <a:r>
              <a:rPr lang="en-US" altLang="en-US" sz="1500" b="1">
                <a:solidFill>
                  <a:schemeClr val="tx2"/>
                </a:solidFill>
                <a:latin typeface="Courier New" panose="02070309020205020404" pitchFamily="49" charset="0"/>
                <a:cs typeface="Courier New" panose="02070309020205020404" pitchFamily="49" charset="0"/>
              </a:rPr>
              <a:t>  }</a:t>
            </a:r>
            <a:br>
              <a:rPr lang="en-US" altLang="en-US" sz="1500" b="1">
                <a:solidFill>
                  <a:schemeClr val="tx2"/>
                </a:solidFill>
                <a:latin typeface="Courier New" panose="02070309020205020404" pitchFamily="49" charset="0"/>
                <a:cs typeface="Courier New" panose="02070309020205020404" pitchFamily="49" charset="0"/>
              </a:rPr>
            </a:br>
            <a:r>
              <a:rPr lang="en-US" altLang="en-US" sz="1500" b="1">
                <a:solidFill>
                  <a:schemeClr val="tx2"/>
                </a:solidFill>
                <a:latin typeface="Courier New" panose="02070309020205020404" pitchFamily="49" charset="0"/>
                <a:cs typeface="Courier New" panose="02070309020205020404" pitchFamily="49" charset="0"/>
              </a:rPr>
              <a:t>  </a:t>
            </a:r>
            <a:br>
              <a:rPr lang="en-US" altLang="en-US" sz="1500" b="1">
                <a:solidFill>
                  <a:schemeClr val="tx2"/>
                </a:solidFill>
                <a:latin typeface="Courier New" panose="02070309020205020404" pitchFamily="49" charset="0"/>
                <a:cs typeface="Courier New" panose="02070309020205020404" pitchFamily="49" charset="0"/>
              </a:rPr>
            </a:br>
            <a:r>
              <a:rPr lang="en-US" altLang="en-US" sz="1500" b="1">
                <a:solidFill>
                  <a:schemeClr val="tx2"/>
                </a:solidFill>
                <a:latin typeface="Courier New" panose="02070309020205020404" pitchFamily="49" charset="0"/>
                <a:cs typeface="Courier New" panose="02070309020205020404" pitchFamily="49" charset="0"/>
              </a:rPr>
              <a:t>  public void setYear(int newYear) {</a:t>
            </a:r>
            <a:br>
              <a:rPr lang="en-US" altLang="en-US" sz="1500" b="1">
                <a:solidFill>
                  <a:schemeClr val="tx2"/>
                </a:solidFill>
                <a:latin typeface="Courier New" panose="02070309020205020404" pitchFamily="49" charset="0"/>
                <a:cs typeface="Courier New" panose="02070309020205020404" pitchFamily="49" charset="0"/>
              </a:rPr>
            </a:br>
            <a:r>
              <a:rPr lang="en-US" altLang="en-US" sz="1500" b="1">
                <a:solidFill>
                  <a:schemeClr val="tx2"/>
                </a:solidFill>
                <a:latin typeface="Courier New" panose="02070309020205020404" pitchFamily="49" charset="0"/>
                <a:cs typeface="Courier New" panose="02070309020205020404" pitchFamily="49" charset="0"/>
              </a:rPr>
              <a:t>    year = newYear;</a:t>
            </a:r>
            <a:br>
              <a:rPr lang="en-US" altLang="en-US" sz="1500" b="1">
                <a:solidFill>
                  <a:schemeClr val="tx2"/>
                </a:solidFill>
                <a:latin typeface="Courier New" panose="02070309020205020404" pitchFamily="49" charset="0"/>
                <a:cs typeface="Courier New" panose="02070309020205020404" pitchFamily="49" charset="0"/>
              </a:rPr>
            </a:br>
            <a:r>
              <a:rPr lang="en-US" altLang="en-US" sz="1500" b="1">
                <a:solidFill>
                  <a:schemeClr val="tx2"/>
                </a:solidFill>
                <a:latin typeface="Courier New" panose="02070309020205020404" pitchFamily="49" charset="0"/>
                <a:cs typeface="Courier New" panose="02070309020205020404" pitchFamily="49" charset="0"/>
              </a:rPr>
              <a:t>  }</a:t>
            </a:r>
            <a:br>
              <a:rPr lang="en-US" altLang="en-US" sz="1500" b="1">
                <a:solidFill>
                  <a:schemeClr val="tx2"/>
                </a:solidFill>
                <a:latin typeface="Courier New" panose="02070309020205020404" pitchFamily="49" charset="0"/>
                <a:cs typeface="Courier New" panose="02070309020205020404" pitchFamily="49" charset="0"/>
              </a:rPr>
            </a:br>
            <a:r>
              <a:rPr lang="en-US" altLang="en-US" sz="1500" b="1">
                <a:solidFill>
                  <a:schemeClr val="tx2"/>
                </a:solidFill>
                <a:latin typeface="Courier New" panose="02070309020205020404" pitchFamily="49" charset="0"/>
                <a:cs typeface="Courier New" panose="02070309020205020404" pitchFamily="49" charset="0"/>
              </a:rPr>
              <a:t>}</a:t>
            </a:r>
          </a:p>
        </p:txBody>
      </p:sp>
      <p:sp>
        <p:nvSpPr>
          <p:cNvPr id="58374" name="Rectangle 5"/>
          <p:cNvSpPr>
            <a:spLocks noChangeArrowheads="1"/>
          </p:cNvSpPr>
          <p:nvPr/>
        </p:nvSpPr>
        <p:spPr bwMode="auto">
          <a:xfrm>
            <a:off x="2055812" y="4419600"/>
            <a:ext cx="8305800" cy="1905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b="1">
                <a:solidFill>
                  <a:schemeClr val="tx2"/>
                </a:solidFill>
                <a:latin typeface="Courier New" panose="02070309020205020404" pitchFamily="49" charset="0"/>
                <a:cs typeface="Courier New" panose="02070309020205020404" pitchFamily="49" charset="0"/>
              </a:rPr>
              <a:t>public class Test {</a:t>
            </a:r>
            <a:br>
              <a:rPr lang="en-US" altLang="en-US" sz="1600" b="1">
                <a:solidFill>
                  <a:schemeClr val="tx2"/>
                </a:solidFill>
                <a:latin typeface="Courier New" panose="02070309020205020404" pitchFamily="49" charset="0"/>
                <a:cs typeface="Courier New" panose="02070309020205020404" pitchFamily="49" charset="0"/>
              </a:rPr>
            </a:br>
            <a:r>
              <a:rPr lang="en-US" altLang="en-US" sz="1600" b="1">
                <a:solidFill>
                  <a:schemeClr val="tx2"/>
                </a:solidFill>
                <a:latin typeface="Courier New" panose="02070309020205020404" pitchFamily="49" charset="0"/>
                <a:cs typeface="Courier New" panose="02070309020205020404" pitchFamily="49" charset="0"/>
              </a:rPr>
              <a:t>  public static void main(String[] args) {</a:t>
            </a:r>
            <a:br>
              <a:rPr lang="en-US" altLang="en-US" sz="1600" b="1">
                <a:solidFill>
                  <a:schemeClr val="tx2"/>
                </a:solidFill>
                <a:latin typeface="Courier New" panose="02070309020205020404" pitchFamily="49" charset="0"/>
                <a:cs typeface="Courier New" panose="02070309020205020404" pitchFamily="49" charset="0"/>
              </a:rPr>
            </a:br>
            <a:r>
              <a:rPr lang="en-US" altLang="en-US" sz="1600" b="1">
                <a:solidFill>
                  <a:schemeClr val="tx2"/>
                </a:solidFill>
                <a:latin typeface="Courier New" panose="02070309020205020404" pitchFamily="49" charset="0"/>
                <a:cs typeface="Courier New" panose="02070309020205020404" pitchFamily="49" charset="0"/>
              </a:rPr>
              <a:t>    Student student = new Student(111223333, 1970, 5, 3);</a:t>
            </a:r>
            <a:br>
              <a:rPr lang="en-US" altLang="en-US" sz="1600" b="1">
                <a:solidFill>
                  <a:schemeClr val="tx2"/>
                </a:solidFill>
                <a:latin typeface="Courier New" panose="02070309020205020404" pitchFamily="49" charset="0"/>
                <a:cs typeface="Courier New" panose="02070309020205020404" pitchFamily="49" charset="0"/>
              </a:rPr>
            </a:br>
            <a:r>
              <a:rPr lang="en-US" altLang="en-US" sz="1600" b="1">
                <a:solidFill>
                  <a:schemeClr val="tx2"/>
                </a:solidFill>
                <a:latin typeface="Courier New" panose="02070309020205020404" pitchFamily="49" charset="0"/>
                <a:cs typeface="Courier New" panose="02070309020205020404" pitchFamily="49" charset="0"/>
              </a:rPr>
              <a:t>    BirthDate date = student.getBirthDate();</a:t>
            </a:r>
            <a:br>
              <a:rPr lang="en-US" altLang="en-US" sz="1600" b="1">
                <a:solidFill>
                  <a:schemeClr val="tx2"/>
                </a:solidFill>
                <a:latin typeface="Courier New" panose="02070309020205020404" pitchFamily="49" charset="0"/>
                <a:cs typeface="Courier New" panose="02070309020205020404" pitchFamily="49" charset="0"/>
              </a:rPr>
            </a:br>
            <a:r>
              <a:rPr lang="en-US" altLang="en-US" sz="1600" b="1">
                <a:solidFill>
                  <a:schemeClr val="tx2"/>
                </a:solidFill>
                <a:latin typeface="Courier New" panose="02070309020205020404" pitchFamily="49" charset="0"/>
                <a:cs typeface="Courier New" panose="02070309020205020404" pitchFamily="49" charset="0"/>
              </a:rPr>
              <a:t>    date.setYear(2010); // Now the student birth year is changed!</a:t>
            </a:r>
            <a:br>
              <a:rPr lang="en-US" altLang="en-US" sz="1600" b="1">
                <a:solidFill>
                  <a:schemeClr val="tx2"/>
                </a:solidFill>
                <a:latin typeface="Courier New" panose="02070309020205020404" pitchFamily="49" charset="0"/>
                <a:cs typeface="Courier New" panose="02070309020205020404" pitchFamily="49" charset="0"/>
              </a:rPr>
            </a:br>
            <a:r>
              <a:rPr lang="en-US" altLang="en-US" sz="1600" b="1">
                <a:solidFill>
                  <a:schemeClr val="tx2"/>
                </a:solidFill>
                <a:latin typeface="Courier New" panose="02070309020205020404" pitchFamily="49" charset="0"/>
                <a:cs typeface="Courier New" panose="02070309020205020404" pitchFamily="49" charset="0"/>
              </a:rPr>
              <a:t>  }</a:t>
            </a:r>
            <a:br>
              <a:rPr lang="en-US" altLang="en-US" sz="1600" b="1">
                <a:solidFill>
                  <a:schemeClr val="tx2"/>
                </a:solidFill>
                <a:latin typeface="Courier New" panose="02070309020205020404" pitchFamily="49" charset="0"/>
                <a:cs typeface="Courier New" panose="02070309020205020404" pitchFamily="49" charset="0"/>
              </a:rPr>
            </a:br>
            <a:r>
              <a:rPr lang="en-US" altLang="en-US" sz="1600" b="1">
                <a:solidFill>
                  <a:schemeClr val="tx2"/>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1167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r>
              <a:rPr lang="en-US" altLang="en-US" smtClean="0"/>
              <a:t>What Class is Immutable?</a:t>
            </a:r>
          </a:p>
        </p:txBody>
      </p:sp>
      <p:sp>
        <p:nvSpPr>
          <p:cNvPr id="4" name="Content Placeholder 3"/>
          <p:cNvSpPr>
            <a:spLocks noGrp="1"/>
          </p:cNvSpPr>
          <p:nvPr>
            <p:ph idx="1"/>
          </p:nvPr>
        </p:nvSpPr>
        <p:spPr/>
        <p:txBody>
          <a:bodyPr/>
          <a:lstStyle/>
          <a:p>
            <a:endParaRPr lang="en-US"/>
          </a:p>
        </p:txBody>
      </p:sp>
      <p:sp>
        <p:nvSpPr>
          <p:cNvPr id="59394"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815D45C8-451A-4B5C-B0F8-75CE86949A07}" type="slidenum">
              <a:rPr lang="en-US" altLang="en-US" smtClean="0"/>
              <a:pPr/>
              <a:t>56</a:t>
            </a:fld>
            <a:endParaRPr lang="en-US" altLang="en-US"/>
          </a:p>
        </p:txBody>
      </p:sp>
      <p:sp>
        <p:nvSpPr>
          <p:cNvPr id="59396" name="Rectangle 3"/>
          <p:cNvSpPr>
            <a:spLocks noChangeArrowheads="1"/>
          </p:cNvSpPr>
          <p:nvPr/>
        </p:nvSpPr>
        <p:spPr bwMode="auto">
          <a:xfrm>
            <a:off x="1827212" y="1570856"/>
            <a:ext cx="8534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600" dirty="0">
                <a:cs typeface="Courier New" panose="02070309020205020404" pitchFamily="49" charset="0"/>
              </a:rPr>
              <a:t>For a class to be immutable, it must mark all data fields private and provide no </a:t>
            </a:r>
            <a:r>
              <a:rPr lang="en-US" altLang="en-US" sz="2600" dirty="0" err="1">
                <a:cs typeface="Courier New" panose="02070309020205020404" pitchFamily="49" charset="0"/>
              </a:rPr>
              <a:t>mutator</a:t>
            </a:r>
            <a:r>
              <a:rPr lang="en-US" altLang="en-US" sz="2600" dirty="0">
                <a:cs typeface="Courier New" panose="02070309020205020404" pitchFamily="49" charset="0"/>
              </a:rPr>
              <a:t> methods and no </a:t>
            </a:r>
            <a:r>
              <a:rPr lang="en-US" altLang="en-US" sz="2600" dirty="0" err="1">
                <a:cs typeface="Courier New" panose="02070309020205020404" pitchFamily="49" charset="0"/>
              </a:rPr>
              <a:t>accessor</a:t>
            </a:r>
            <a:r>
              <a:rPr lang="en-US" altLang="en-US" sz="2600" dirty="0">
                <a:cs typeface="Courier New" panose="02070309020205020404" pitchFamily="49" charset="0"/>
              </a:rPr>
              <a:t> methods that would return a reference to a mutable data field object.</a:t>
            </a:r>
            <a:br>
              <a:rPr lang="en-US" altLang="en-US" sz="2600" dirty="0">
                <a:cs typeface="Courier New" panose="02070309020205020404" pitchFamily="49" charset="0"/>
              </a:rPr>
            </a:br>
            <a:endParaRPr lang="en-US" altLang="en-US" sz="2600" dirty="0">
              <a:cs typeface="Courier New" panose="02070309020205020404" pitchFamily="49" charset="0"/>
            </a:endParaRPr>
          </a:p>
        </p:txBody>
      </p:sp>
    </p:spTree>
    <p:extLst>
      <p:ext uri="{BB962C8B-B14F-4D97-AF65-F5344CB8AC3E}">
        <p14:creationId xmlns:p14="http://schemas.microsoft.com/office/powerpoint/2010/main" val="2102047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altLang="en-US" smtClean="0"/>
              <a:t>Scope of Variables</a:t>
            </a:r>
            <a:endParaRPr lang="en-US" altLang="en-US" smtClean="0">
              <a:hlinkClick r:id="rId2" action="ppaction://program"/>
            </a:endParaRPr>
          </a:p>
        </p:txBody>
      </p:sp>
      <p:sp>
        <p:nvSpPr>
          <p:cNvPr id="60420" name="Rectangle 3"/>
          <p:cNvSpPr>
            <a:spLocks noGrp="1" noChangeArrowheads="1"/>
          </p:cNvSpPr>
          <p:nvPr>
            <p:ph type="body" idx="1"/>
          </p:nvPr>
        </p:nvSpPr>
        <p:spPr/>
        <p:txBody>
          <a:bodyPr/>
          <a:lstStyle/>
          <a:p>
            <a:r>
              <a:rPr lang="en-US" altLang="en-US" smtClean="0"/>
              <a:t>The scope of instance and static variables is the entire class. They can be declared anywhere inside a class.</a:t>
            </a:r>
          </a:p>
          <a:p>
            <a:r>
              <a:rPr lang="en-US" altLang="en-US" smtClean="0"/>
              <a:t>The scope of a local variable starts from its declaration and continues to the end of the block that contains the variable. A local variable must be initialized explicitly before it can be used.</a:t>
            </a:r>
            <a:endParaRPr lang="en-US" altLang="en-US"/>
          </a:p>
        </p:txBody>
      </p:sp>
      <p:sp>
        <p:nvSpPr>
          <p:cNvPr id="60418"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D6444A84-B402-4176-966A-6081D81F33CE}" type="slidenum">
              <a:rPr lang="en-US" altLang="en-US" smtClean="0"/>
              <a:pPr/>
              <a:t>57</a:t>
            </a:fld>
            <a:endParaRPr lang="en-US" altLang="en-US"/>
          </a:p>
        </p:txBody>
      </p:sp>
    </p:spTree>
    <p:extLst>
      <p:ext uri="{BB962C8B-B14F-4D97-AF65-F5344CB8AC3E}">
        <p14:creationId xmlns:p14="http://schemas.microsoft.com/office/powerpoint/2010/main" val="4150047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altLang="en-US" smtClean="0"/>
              <a:t>The this Keyword </a:t>
            </a:r>
            <a:endParaRPr lang="en-US" altLang="en-US" smtClean="0">
              <a:hlinkClick r:id="rId2" action="ppaction://program"/>
            </a:endParaRPr>
          </a:p>
        </p:txBody>
      </p:sp>
      <p:sp>
        <p:nvSpPr>
          <p:cNvPr id="61444" name="Rectangle 3"/>
          <p:cNvSpPr>
            <a:spLocks noGrp="1" noChangeArrowheads="1"/>
          </p:cNvSpPr>
          <p:nvPr>
            <p:ph type="body" idx="1"/>
          </p:nvPr>
        </p:nvSpPr>
        <p:spPr/>
        <p:txBody>
          <a:bodyPr/>
          <a:lstStyle/>
          <a:p>
            <a:r>
              <a:rPr lang="en-US" altLang="en-US" smtClean="0"/>
              <a:t>The this keyword is the name of a reference that refers to an object itself. One common use of the this keyword is reference a class’s hidden data fields. </a:t>
            </a:r>
          </a:p>
          <a:p>
            <a:r>
              <a:rPr lang="en-US" altLang="en-US" smtClean="0"/>
              <a:t>Another common use of the this keyword to enable a constructor to invoke another constructor of the same class. </a:t>
            </a:r>
          </a:p>
        </p:txBody>
      </p:sp>
      <p:sp>
        <p:nvSpPr>
          <p:cNvPr id="61442"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B75421D0-15D9-4E54-A342-4FCCA0F10E30}" type="slidenum">
              <a:rPr lang="en-US" altLang="en-US" smtClean="0"/>
              <a:pPr/>
              <a:t>58</a:t>
            </a:fld>
            <a:endParaRPr lang="en-US" altLang="en-US"/>
          </a:p>
        </p:txBody>
      </p:sp>
    </p:spTree>
    <p:extLst>
      <p:ext uri="{BB962C8B-B14F-4D97-AF65-F5344CB8AC3E}">
        <p14:creationId xmlns:p14="http://schemas.microsoft.com/office/powerpoint/2010/main" val="3468321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altLang="en-US" smtClean="0"/>
              <a:t>Reference the Hidden Data Fields</a:t>
            </a:r>
            <a:endParaRPr lang="en-US" altLang="en-US" smtClean="0">
              <a:hlinkClick r:id="rId3" action="ppaction://program"/>
            </a:endParaRPr>
          </a:p>
        </p:txBody>
      </p:sp>
      <p:sp>
        <p:nvSpPr>
          <p:cNvPr id="4" name="Content Placeholder 3"/>
          <p:cNvSpPr>
            <a:spLocks noGrp="1"/>
          </p:cNvSpPr>
          <p:nvPr>
            <p:ph idx="1"/>
          </p:nvPr>
        </p:nvSpPr>
        <p:spPr/>
        <p:txBody>
          <a:bodyPr/>
          <a:lstStyle/>
          <a:p>
            <a:endParaRPr lang="en-US"/>
          </a:p>
        </p:txBody>
      </p:sp>
      <p:sp>
        <p:nvSpPr>
          <p:cNvPr id="62466"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5435E669-14E0-4E6D-9421-8EB8DF3E7164}" type="slidenum">
              <a:rPr lang="en-US" altLang="en-US" smtClean="0"/>
              <a:pPr/>
              <a:t>59</a:t>
            </a:fld>
            <a:endParaRPr lang="en-US" altLang="en-US"/>
          </a:p>
        </p:txBody>
      </p:sp>
      <p:sp>
        <p:nvSpPr>
          <p:cNvPr id="62468" name="Rectangle 6"/>
          <p:cNvSpPr>
            <a:spLocks noChangeArrowheads="1"/>
          </p:cNvSpPr>
          <p:nvPr/>
        </p:nvSpPr>
        <p:spPr bwMode="auto">
          <a:xfrm>
            <a:off x="3570287" y="26098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2469" name="Rectangle 8"/>
          <p:cNvSpPr>
            <a:spLocks noChangeArrowheads="1"/>
          </p:cNvSpPr>
          <p:nvPr/>
        </p:nvSpPr>
        <p:spPr bwMode="auto">
          <a:xfrm>
            <a:off x="1522413" y="23790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2470" name="Object 7"/>
          <p:cNvGraphicFramePr>
            <a:graphicFrameLocks noChangeAspect="1"/>
          </p:cNvGraphicFramePr>
          <p:nvPr/>
        </p:nvGraphicFramePr>
        <p:xfrm>
          <a:off x="1524001" y="1506539"/>
          <a:ext cx="8789987" cy="2820987"/>
        </p:xfrm>
        <a:graphic>
          <a:graphicData uri="http://schemas.openxmlformats.org/presentationml/2006/ole">
            <mc:AlternateContent xmlns:mc="http://schemas.openxmlformats.org/markup-compatibility/2006">
              <mc:Choice xmlns:v="urn:schemas-microsoft-com:vml" Requires="v">
                <p:oleObj spid="_x0000_s147467" name="Picture" r:id="rId4" imgW="5118100" imgH="1625600" progId="Word.Picture.8">
                  <p:embed/>
                </p:oleObj>
              </mc:Choice>
              <mc:Fallback>
                <p:oleObj name="Picture" r:id="rId4" imgW="5118100" imgH="1625600" progId="Word.Picture.8">
                  <p:embed/>
                  <p:pic>
                    <p:nvPicPr>
                      <p:cNvPr id="6247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1" y="1506539"/>
                        <a:ext cx="8789987" cy="282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06917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altLang="en-US" smtClean="0"/>
              <a:t>Classes</a:t>
            </a:r>
          </a:p>
        </p:txBody>
      </p:sp>
      <p:sp>
        <p:nvSpPr>
          <p:cNvPr id="8194"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3BFFB9DE-633F-4A30-A784-27D5709D75EE}" type="slidenum">
              <a:rPr lang="en-US" altLang="en-US" smtClean="0"/>
              <a:pPr/>
              <a:t>6</a:t>
            </a:fld>
            <a:endParaRPr lang="en-US" altLang="en-US"/>
          </a:p>
        </p:txBody>
      </p:sp>
      <p:sp>
        <p:nvSpPr>
          <p:cNvPr id="8196" name="Rectangle 3"/>
          <p:cNvSpPr>
            <a:spLocks noChangeArrowheads="1"/>
          </p:cNvSpPr>
          <p:nvPr/>
        </p:nvSpPr>
        <p:spPr bwMode="auto">
          <a:xfrm>
            <a:off x="4208462" y="23431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7" name="Text Box 5"/>
          <p:cNvSpPr txBox="1">
            <a:spLocks noChangeArrowheads="1"/>
          </p:cNvSpPr>
          <p:nvPr/>
        </p:nvSpPr>
        <p:spPr bwMode="auto">
          <a:xfrm>
            <a:off x="1789114" y="1739832"/>
            <a:ext cx="8610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i="1" dirty="0">
                <a:cs typeface="Times New Roman" panose="02020603050405020304" pitchFamily="18" charset="0"/>
              </a:rPr>
              <a:t>Classes</a:t>
            </a:r>
            <a:r>
              <a:rPr lang="en-US" altLang="en-US" dirty="0">
                <a:cs typeface="Times New Roman" panose="02020603050405020304" pitchFamily="18" charset="0"/>
              </a:rPr>
              <a:t> are constructs that define objects of the same type. A Java class uses variables to define data fields and methods to define behaviors. Additionally, a class provides a special type of methods, known as constructors, which are invoked to construct objects from the class. </a:t>
            </a:r>
          </a:p>
        </p:txBody>
      </p:sp>
      <p:sp>
        <p:nvSpPr>
          <p:cNvPr id="8198" name="Rectangle 7"/>
          <p:cNvSpPr>
            <a:spLocks noChangeArrowheads="1"/>
          </p:cNvSpPr>
          <p:nvPr/>
        </p:nvSpPr>
        <p:spPr bwMode="auto">
          <a:xfrm>
            <a:off x="4322762" y="22860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835689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1217614" y="-27384"/>
            <a:ext cx="10637438" cy="1325562"/>
          </a:xfrm>
        </p:spPr>
        <p:txBody>
          <a:bodyPr/>
          <a:lstStyle/>
          <a:p>
            <a:r>
              <a:rPr lang="en-US" altLang="en-US" dirty="0" smtClean="0"/>
              <a:t>Calling Overloaded Constructor</a:t>
            </a:r>
            <a:endParaRPr lang="en-US" altLang="en-US" dirty="0" smtClean="0">
              <a:hlinkClick r:id="rId3" action="ppaction://program"/>
            </a:endParaRPr>
          </a:p>
        </p:txBody>
      </p:sp>
      <p:sp>
        <p:nvSpPr>
          <p:cNvPr id="4" name="Content Placeholder 3"/>
          <p:cNvSpPr>
            <a:spLocks noGrp="1"/>
          </p:cNvSpPr>
          <p:nvPr>
            <p:ph idx="1"/>
          </p:nvPr>
        </p:nvSpPr>
        <p:spPr/>
        <p:txBody>
          <a:bodyPr/>
          <a:lstStyle/>
          <a:p>
            <a:endParaRPr lang="en-US"/>
          </a:p>
        </p:txBody>
      </p:sp>
      <p:sp>
        <p:nvSpPr>
          <p:cNvPr id="63490"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E28D45F9-964B-4F82-A908-767BB3F6F5E2}" type="slidenum">
              <a:rPr lang="en-US" altLang="en-US" smtClean="0"/>
              <a:pPr/>
              <a:t>60</a:t>
            </a:fld>
            <a:endParaRPr lang="en-US" altLang="en-US"/>
          </a:p>
        </p:txBody>
      </p:sp>
      <p:sp>
        <p:nvSpPr>
          <p:cNvPr id="63492" name="Rectangle 3"/>
          <p:cNvSpPr>
            <a:spLocks noChangeArrowheads="1"/>
          </p:cNvSpPr>
          <p:nvPr/>
        </p:nvSpPr>
        <p:spPr bwMode="auto">
          <a:xfrm>
            <a:off x="3570287" y="26098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3493" name="Rectangle 6"/>
          <p:cNvSpPr>
            <a:spLocks noChangeArrowheads="1"/>
          </p:cNvSpPr>
          <p:nvPr/>
        </p:nvSpPr>
        <p:spPr bwMode="auto">
          <a:xfrm>
            <a:off x="4441825" y="24336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3494" name="Rectangle 8"/>
          <p:cNvSpPr>
            <a:spLocks noChangeArrowheads="1"/>
          </p:cNvSpPr>
          <p:nvPr/>
        </p:nvSpPr>
        <p:spPr bwMode="auto">
          <a:xfrm>
            <a:off x="4394200" y="24336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3495" name="Object 7"/>
          <p:cNvGraphicFramePr>
            <a:graphicFrameLocks noChangeAspect="1"/>
          </p:cNvGraphicFramePr>
          <p:nvPr/>
        </p:nvGraphicFramePr>
        <p:xfrm>
          <a:off x="1522412" y="1143000"/>
          <a:ext cx="9144000" cy="5353050"/>
        </p:xfrm>
        <a:graphic>
          <a:graphicData uri="http://schemas.openxmlformats.org/presentationml/2006/ole">
            <mc:AlternateContent xmlns:mc="http://schemas.openxmlformats.org/markup-compatibility/2006">
              <mc:Choice xmlns:v="urn:schemas-microsoft-com:vml" Requires="v">
                <p:oleObj spid="_x0000_s148491" name="Picture" r:id="rId4" imgW="3390900" imgH="1993900" progId="Word.Picture.8">
                  <p:embed/>
                </p:oleObj>
              </mc:Choice>
              <mc:Fallback>
                <p:oleObj name="Picture" r:id="rId4" imgW="3390900" imgH="1993900" progId="Word.Picture.8">
                  <p:embed/>
                  <p:pic>
                    <p:nvPicPr>
                      <p:cNvPr id="6349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2412" y="1143000"/>
                        <a:ext cx="9144000"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72559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262F7F5-0636-4BB7-867D-21B0E8AD3D53}" type="slidenum">
              <a:rPr lang="en-US" altLang="en-US" sz="1400"/>
              <a:pPr>
                <a:spcBef>
                  <a:spcPct val="0"/>
                </a:spcBef>
                <a:buClrTx/>
                <a:buSzTx/>
                <a:buFontTx/>
                <a:buNone/>
              </a:pPr>
              <a:t>7</a:t>
            </a:fld>
            <a:endParaRPr lang="en-US" altLang="en-US" sz="1400"/>
          </a:p>
        </p:txBody>
      </p:sp>
      <p:sp>
        <p:nvSpPr>
          <p:cNvPr id="9219" name="Rectangle 2"/>
          <p:cNvSpPr>
            <a:spLocks noGrp="1" noChangeArrowheads="1"/>
          </p:cNvSpPr>
          <p:nvPr>
            <p:ph type="title"/>
          </p:nvPr>
        </p:nvSpPr>
        <p:spPr>
          <a:xfrm>
            <a:off x="2284412" y="152400"/>
            <a:ext cx="7772400" cy="609600"/>
          </a:xfrm>
        </p:spPr>
        <p:txBody>
          <a:bodyPr>
            <a:normAutofit fontScale="90000"/>
          </a:bodyPr>
          <a:lstStyle/>
          <a:p>
            <a:r>
              <a:rPr lang="en-US" altLang="en-US" smtClean="0"/>
              <a:t>Classes</a:t>
            </a:r>
          </a:p>
        </p:txBody>
      </p:sp>
      <p:sp>
        <p:nvSpPr>
          <p:cNvPr id="9220" name="Rectangle 3"/>
          <p:cNvSpPr>
            <a:spLocks noChangeArrowheads="1"/>
          </p:cNvSpPr>
          <p:nvPr/>
        </p:nvSpPr>
        <p:spPr bwMode="auto">
          <a:xfrm>
            <a:off x="4208462" y="23431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1" name="Rectangle 5"/>
          <p:cNvSpPr>
            <a:spLocks noChangeArrowheads="1"/>
          </p:cNvSpPr>
          <p:nvPr/>
        </p:nvSpPr>
        <p:spPr bwMode="auto">
          <a:xfrm>
            <a:off x="4322762" y="22860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9222" name="Object 6"/>
          <p:cNvGraphicFramePr>
            <a:graphicFrameLocks noChangeAspect="1"/>
          </p:cNvGraphicFramePr>
          <p:nvPr/>
        </p:nvGraphicFramePr>
        <p:xfrm>
          <a:off x="1751012" y="838200"/>
          <a:ext cx="8763000" cy="5653088"/>
        </p:xfrm>
        <a:graphic>
          <a:graphicData uri="http://schemas.openxmlformats.org/presentationml/2006/ole">
            <mc:AlternateContent xmlns:mc="http://schemas.openxmlformats.org/markup-compatibility/2006">
              <mc:Choice xmlns:v="urn:schemas-microsoft-com:vml" Requires="v">
                <p:oleObj spid="_x0000_s133131" name="Picture" r:id="rId3" imgW="3543300" imgH="2286000" progId="Word.Picture.8">
                  <p:embed/>
                </p:oleObj>
              </mc:Choice>
              <mc:Fallback>
                <p:oleObj name="Picture" r:id="rId3" imgW="3543300" imgH="2286000" progId="Word.Picture.8">
                  <p:embed/>
                  <p:pic>
                    <p:nvPicPr>
                      <p:cNvPr id="922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1012" y="838200"/>
                        <a:ext cx="8763000"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4716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EDA3CD4-23E5-4952-B2D3-B8A64DCC5C05}" type="slidenum">
              <a:rPr lang="en-US" altLang="en-US" sz="1400"/>
              <a:pPr>
                <a:spcBef>
                  <a:spcPct val="0"/>
                </a:spcBef>
                <a:buClrTx/>
                <a:buSzTx/>
                <a:buFontTx/>
                <a:buNone/>
              </a:pPr>
              <a:t>8</a:t>
            </a:fld>
            <a:endParaRPr lang="en-US" altLang="en-US" sz="1400"/>
          </a:p>
        </p:txBody>
      </p:sp>
      <p:sp>
        <p:nvSpPr>
          <p:cNvPr id="10243" name="Rectangle 2"/>
          <p:cNvSpPr>
            <a:spLocks noGrp="1" noChangeArrowheads="1"/>
          </p:cNvSpPr>
          <p:nvPr>
            <p:ph type="title"/>
          </p:nvPr>
        </p:nvSpPr>
        <p:spPr>
          <a:xfrm>
            <a:off x="2208212" y="0"/>
            <a:ext cx="7772400" cy="1428750"/>
          </a:xfrm>
        </p:spPr>
        <p:txBody>
          <a:bodyPr/>
          <a:lstStyle/>
          <a:p>
            <a:r>
              <a:rPr lang="en-US" altLang="en-US" smtClean="0"/>
              <a:t>UML Class Diagram</a:t>
            </a:r>
          </a:p>
        </p:txBody>
      </p:sp>
      <p:sp>
        <p:nvSpPr>
          <p:cNvPr id="10244" name="Rectangle 8"/>
          <p:cNvSpPr>
            <a:spLocks noChangeArrowheads="1"/>
          </p:cNvSpPr>
          <p:nvPr/>
        </p:nvSpPr>
        <p:spPr bwMode="auto">
          <a:xfrm>
            <a:off x="3922712" y="22860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5" name="Rectangle 10"/>
          <p:cNvSpPr>
            <a:spLocks noChangeArrowheads="1"/>
          </p:cNvSpPr>
          <p:nvPr/>
        </p:nvSpPr>
        <p:spPr bwMode="auto">
          <a:xfrm>
            <a:off x="1522413" y="23980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6" name="Rectangle 12"/>
          <p:cNvSpPr>
            <a:spLocks noChangeArrowheads="1"/>
          </p:cNvSpPr>
          <p:nvPr/>
        </p:nvSpPr>
        <p:spPr bwMode="auto">
          <a:xfrm>
            <a:off x="1522413" y="23980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247" name="Object 11"/>
          <p:cNvGraphicFramePr>
            <a:graphicFrameLocks noChangeAspect="1"/>
          </p:cNvGraphicFramePr>
          <p:nvPr/>
        </p:nvGraphicFramePr>
        <p:xfrm>
          <a:off x="1639888" y="1624014"/>
          <a:ext cx="8912225" cy="2924175"/>
        </p:xfrm>
        <a:graphic>
          <a:graphicData uri="http://schemas.openxmlformats.org/presentationml/2006/ole">
            <mc:AlternateContent xmlns:mc="http://schemas.openxmlformats.org/markup-compatibility/2006">
              <mc:Choice xmlns:v="urn:schemas-microsoft-com:vml" Requires="v">
                <p:oleObj spid="_x0000_s134155" name="Picture" r:id="rId3" imgW="4876293" imgH="1596016" progId="Word.Picture.8">
                  <p:embed/>
                </p:oleObj>
              </mc:Choice>
              <mc:Fallback>
                <p:oleObj name="Picture" r:id="rId3" imgW="4876293" imgH="1596016" progId="Word.Picture.8">
                  <p:embed/>
                  <p:pic>
                    <p:nvPicPr>
                      <p:cNvPr id="10247"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9888" y="1624014"/>
                        <a:ext cx="8912225"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29414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CB03331-7162-4BA7-BD62-467C2E361DDB}" type="slidenum">
              <a:rPr lang="en-US" altLang="en-US" sz="1400"/>
              <a:pPr>
                <a:spcBef>
                  <a:spcPct val="0"/>
                </a:spcBef>
                <a:buClrTx/>
                <a:buSzTx/>
                <a:buFontTx/>
                <a:buNone/>
              </a:pPr>
              <a:t>9</a:t>
            </a:fld>
            <a:endParaRPr lang="en-US" altLang="en-US" sz="1400"/>
          </a:p>
        </p:txBody>
      </p:sp>
      <p:sp>
        <p:nvSpPr>
          <p:cNvPr id="11267" name="Rectangle 2"/>
          <p:cNvSpPr>
            <a:spLocks noGrp="1" noChangeArrowheads="1"/>
          </p:cNvSpPr>
          <p:nvPr>
            <p:ph type="title"/>
          </p:nvPr>
        </p:nvSpPr>
        <p:spPr>
          <a:xfrm>
            <a:off x="2208212" y="457200"/>
            <a:ext cx="7772400" cy="1219200"/>
          </a:xfrm>
        </p:spPr>
        <p:txBody>
          <a:bodyPr/>
          <a:lstStyle/>
          <a:p>
            <a:r>
              <a:rPr lang="en-US" altLang="en-US">
                <a:latin typeface="Book Antiqua" panose="02040602050305030304" pitchFamily="18" charset="0"/>
              </a:rPr>
              <a:t>Example: Defining Classes and Creating Objects</a:t>
            </a:r>
            <a:endParaRPr lang="en-US" altLang="en-US" u="sng">
              <a:latin typeface="Book Antiqua" panose="02040602050305030304" pitchFamily="18" charset="0"/>
              <a:hlinkClick r:id="rId2" action="ppaction://program"/>
            </a:endParaRPr>
          </a:p>
        </p:txBody>
      </p:sp>
      <p:sp>
        <p:nvSpPr>
          <p:cNvPr id="11268" name="Rectangle 3"/>
          <p:cNvSpPr>
            <a:spLocks noGrp="1" noChangeArrowheads="1"/>
          </p:cNvSpPr>
          <p:nvPr>
            <p:ph type="body" idx="1"/>
          </p:nvPr>
        </p:nvSpPr>
        <p:spPr>
          <a:xfrm>
            <a:off x="1716087" y="2133600"/>
            <a:ext cx="8756650" cy="2209800"/>
          </a:xfrm>
        </p:spPr>
        <p:txBody>
          <a:bodyPr/>
          <a:lstStyle/>
          <a:p>
            <a:pPr marL="0" indent="0">
              <a:buNone/>
            </a:pPr>
            <a:r>
              <a:rPr lang="en-US" altLang="en-US" sz="3600"/>
              <a:t>Objective: Demonstrate creating objects, accessing data, and using methods.</a:t>
            </a:r>
            <a:r>
              <a:rPr lang="en-US" altLang="en-US" sz="3600">
                <a:latin typeface="Book Antiqua" panose="02040602050305030304" pitchFamily="18" charset="0"/>
              </a:rPr>
              <a:t> </a:t>
            </a:r>
          </a:p>
        </p:txBody>
      </p:sp>
      <p:sp>
        <p:nvSpPr>
          <p:cNvPr id="199689" name="AutoShape 9">
            <a:hlinkClick r:id="" action="ppaction://noaction" highlightClick="1"/>
          </p:cNvPr>
          <p:cNvSpPr>
            <a:spLocks noChangeArrowheads="1"/>
          </p:cNvSpPr>
          <p:nvPr/>
        </p:nvSpPr>
        <p:spPr bwMode="auto">
          <a:xfrm>
            <a:off x="3867150" y="5272088"/>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TestSimpleCircle</a:t>
            </a:r>
            <a:endParaRPr lang="en-US">
              <a:solidFill>
                <a:schemeClr val="accent1"/>
              </a:solidFill>
            </a:endParaRPr>
          </a:p>
        </p:txBody>
      </p:sp>
      <p:sp>
        <p:nvSpPr>
          <p:cNvPr id="11270" name="AutoShape 10">
            <a:hlinkClick r:id="rId4" action="ppaction://program" highlightClick="1"/>
          </p:cNvPr>
          <p:cNvSpPr>
            <a:spLocks noChangeArrowheads="1"/>
          </p:cNvSpPr>
          <p:nvPr/>
        </p:nvSpPr>
        <p:spPr bwMode="auto">
          <a:xfrm>
            <a:off x="7477125" y="5272088"/>
            <a:ext cx="19050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1271" name="AutoShape 11">
            <a:hlinkClick r:id="rId5" highlightClick="1"/>
          </p:cNvPr>
          <p:cNvSpPr>
            <a:spLocks noChangeArrowheads="1"/>
          </p:cNvSpPr>
          <p:nvPr/>
        </p:nvSpPr>
        <p:spPr bwMode="auto">
          <a:xfrm>
            <a:off x="3175000" y="5233988"/>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 name="AutoShape 4">
            <a:hlinkClick r:id="rId6" highlightClick="1"/>
          </p:cNvPr>
          <p:cNvSpPr>
            <a:spLocks noChangeArrowheads="1"/>
          </p:cNvSpPr>
          <p:nvPr/>
        </p:nvSpPr>
        <p:spPr bwMode="auto">
          <a:xfrm>
            <a:off x="5787172" y="4865246"/>
            <a:ext cx="1524000" cy="418814"/>
          </a:xfrm>
          <a:prstGeom prst="actionButtonBlank">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defRPr/>
            </a:pPr>
            <a:r>
              <a:rPr lang="en-US" altLang="en-US" sz="2400" dirty="0">
                <a:latin typeface="Book Antiqua" pitchFamily="18" charset="0"/>
              </a:rPr>
              <a:t>Animation</a:t>
            </a:r>
            <a:endParaRPr lang="en-US" altLang="en-US" sz="2400" dirty="0"/>
          </a:p>
        </p:txBody>
      </p:sp>
    </p:spTree>
    <p:extLst>
      <p:ext uri="{BB962C8B-B14F-4D97-AF65-F5344CB8AC3E}">
        <p14:creationId xmlns:p14="http://schemas.microsoft.com/office/powerpoint/2010/main" val="2069028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E8434C6FC007C49BA74DF6F573091B8" ma:contentTypeVersion="0" ma:contentTypeDescription="Create a new document." ma:contentTypeScope="" ma:versionID="fc71d2b41197748473e843bd41a1fc66">
  <xsd:schema xmlns:xsd="http://www.w3.org/2001/XMLSchema" xmlns:xs="http://www.w3.org/2001/XMLSchema" xmlns:p="http://schemas.microsoft.com/office/2006/metadata/properties" targetNamespace="http://schemas.microsoft.com/office/2006/metadata/properties" ma:root="true" ma:fieldsID="63f9ca9ed2b1b526ffdf70859b84e62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ADDDE0-903A-4F3D-8685-30C3FBB11BFC}"/>
</file>

<file path=customXml/itemProps2.xml><?xml version="1.0" encoding="utf-8"?>
<ds:datastoreItem xmlns:ds="http://schemas.openxmlformats.org/officeDocument/2006/customXml" ds:itemID="{B29AF9F9-CC46-4003-9184-8D9E8A1D7E13}"/>
</file>

<file path=docProps/app.xml><?xml version="1.0" encoding="utf-8"?>
<Properties xmlns="http://schemas.openxmlformats.org/officeDocument/2006/extended-properties" xmlns:vt="http://schemas.openxmlformats.org/officeDocument/2006/docPropsVTypes">
  <Template>World maps series, World  presentation (widescreen)</Template>
  <TotalTime>0</TotalTime>
  <Words>2413</Words>
  <Application>Microsoft Office PowerPoint</Application>
  <PresentationFormat>Custom</PresentationFormat>
  <Paragraphs>361</Paragraphs>
  <Slides>60</Slides>
  <Notes>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60</vt:i4>
      </vt:variant>
    </vt:vector>
  </HeadingPairs>
  <TitlesOfParts>
    <vt:vector size="73" baseType="lpstr">
      <vt:lpstr>Arial</vt:lpstr>
      <vt:lpstr>Book Antiqua</vt:lpstr>
      <vt:lpstr>Century Gothic</vt:lpstr>
      <vt:lpstr>Courier New</vt:lpstr>
      <vt:lpstr>Forte</vt:lpstr>
      <vt:lpstr>Lucida Console</vt:lpstr>
      <vt:lpstr>Monotype Sorts</vt:lpstr>
      <vt:lpstr>Symbol</vt:lpstr>
      <vt:lpstr>Times New Roman</vt:lpstr>
      <vt:lpstr>Wingdings</vt:lpstr>
      <vt:lpstr>Continental World 16x9</vt:lpstr>
      <vt:lpstr>Picture</vt:lpstr>
      <vt:lpstr>Microsoft Word Picture</vt:lpstr>
      <vt:lpstr>CSE 102 - COMPUTER PROGRAMMING II Objects &amp; Classes</vt:lpstr>
      <vt:lpstr>Motivations</vt:lpstr>
      <vt:lpstr>Objectives</vt:lpstr>
      <vt:lpstr>OO Programming Concepts</vt:lpstr>
      <vt:lpstr>Objects</vt:lpstr>
      <vt:lpstr>Classes</vt:lpstr>
      <vt:lpstr>Classes</vt:lpstr>
      <vt:lpstr>UML Class Diagram</vt:lpstr>
      <vt:lpstr>Example: Defining Classes and Creating Objects</vt:lpstr>
      <vt:lpstr>Example: Defining Classes and Creating Objects</vt:lpstr>
      <vt:lpstr>Constructors</vt:lpstr>
      <vt:lpstr>Constructors, cont.</vt:lpstr>
      <vt:lpstr>Creating Objects Using Constructors</vt:lpstr>
      <vt:lpstr>Default Constructor</vt:lpstr>
      <vt:lpstr>Declaring Object Reference Variables</vt:lpstr>
      <vt:lpstr>Declaring/Creating Objects in a Single Step</vt:lpstr>
      <vt:lpstr>Accessing Object’s Members</vt:lpstr>
      <vt:lpstr>Trace Code</vt:lpstr>
      <vt:lpstr>Trace Code, cont.</vt:lpstr>
      <vt:lpstr>Trace Code, cont.</vt:lpstr>
      <vt:lpstr>Trace Code, cont.</vt:lpstr>
      <vt:lpstr>Trace Code, cont.</vt:lpstr>
      <vt:lpstr>Trace Code, cont.</vt:lpstr>
      <vt:lpstr>Trace Code, cont.</vt:lpstr>
      <vt:lpstr>Caution</vt:lpstr>
      <vt:lpstr>Reference Data Fields</vt:lpstr>
      <vt:lpstr>The null Value</vt:lpstr>
      <vt:lpstr>Default Value for a Data Field</vt:lpstr>
      <vt:lpstr>Example</vt:lpstr>
      <vt:lpstr>Differences between Variables of  Primitive Data Types and Object Types </vt:lpstr>
      <vt:lpstr>Copying Variables of Primitive Data Types and Object Types</vt:lpstr>
      <vt:lpstr>Garbage Collection</vt:lpstr>
      <vt:lpstr>Garbage Collection, cont</vt:lpstr>
      <vt:lpstr>The Date Class</vt:lpstr>
      <vt:lpstr>The Date Class Example</vt:lpstr>
      <vt:lpstr>The Random Class</vt:lpstr>
      <vt:lpstr>The Random Class Example</vt:lpstr>
      <vt:lpstr>The Point2D Class</vt:lpstr>
      <vt:lpstr>Instance   Variables, and Methods  </vt:lpstr>
      <vt:lpstr>Static Variables, Constants,  and Methods</vt:lpstr>
      <vt:lpstr>Static Variables, Constants,  and Methods, cont.</vt:lpstr>
      <vt:lpstr>Static Variables, Constants,  and Methods, cont.</vt:lpstr>
      <vt:lpstr>Example of Using Instance and Class Variables and Method</vt:lpstr>
      <vt:lpstr>Visibility Modifiers and  Accessor/Mutator Methods</vt:lpstr>
      <vt:lpstr>PowerPoint Presentation</vt:lpstr>
      <vt:lpstr>NOTE</vt:lpstr>
      <vt:lpstr>Why Data Fields Should Be private?</vt:lpstr>
      <vt:lpstr>Example of Data Field Encapsulation</vt:lpstr>
      <vt:lpstr>Passing Objects to Methods</vt:lpstr>
      <vt:lpstr>Passing Objects to Methods, cont.</vt:lpstr>
      <vt:lpstr>Array of Objects</vt:lpstr>
      <vt:lpstr>Array of Objects, cont.</vt:lpstr>
      <vt:lpstr>Array of Objects, cont.</vt:lpstr>
      <vt:lpstr>Immutable Objects and Classes</vt:lpstr>
      <vt:lpstr>Example</vt:lpstr>
      <vt:lpstr>What Class is Immutable?</vt:lpstr>
      <vt:lpstr>Scope of Variables</vt:lpstr>
      <vt:lpstr>The this Keyword </vt:lpstr>
      <vt:lpstr>Reference the Hidden Data Fields</vt:lpstr>
      <vt:lpstr>Calling Overloaded Constructor</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2015-09-11T13:16:30Z</dcterms:created>
  <dcterms:modified xsi:type="dcterms:W3CDTF">2020-02-13T08:14:52Z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ies>
</file>