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7.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58"/>
  </p:notesMasterIdLst>
  <p:handoutMasterIdLst>
    <p:handoutMasterId r:id="rId59"/>
  </p:handoutMasterIdLst>
  <p:sldIdLst>
    <p:sldId id="256" r:id="rId3"/>
    <p:sldId id="31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60" d="100"/>
          <a:sy n="60" d="100"/>
        </p:scale>
        <p:origin x="566" y="3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28-Feb-19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28-Feb-19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9.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hyperlink" Target="winword%20TestMortgageClass.java" TargetMode="Externa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ml/Course.html" TargetMode="External"/><Relationship Id="rId5" Type="http://schemas.openxmlformats.org/officeDocument/2006/relationships/hyperlink" Target="html/TestCourse.bat" TargetMode="External"/><Relationship Id="rId10" Type="http://schemas.openxmlformats.org/officeDocument/2006/relationships/hyperlink" Target="http://www.cs.armstrong.edu/liang/intro10e/html/Course.html" TargetMode="External"/><Relationship Id="rId4" Type="http://schemas.openxmlformats.org/officeDocument/2006/relationships/hyperlink" Target="html/TestCourse.html" TargetMode="External"/><Relationship Id="rId9" Type="http://schemas.openxmlformats.org/officeDocument/2006/relationships/hyperlink" Target="http://www.cs.armstrong.edu/liang/intro10e/html/TestCourse.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cs.armstrong.edu/liang/intro10e/html/TestStackOfIntegers.html" TargetMode="External"/><Relationship Id="rId3" Type="http://schemas.openxmlformats.org/officeDocument/2006/relationships/hyperlink" Target="winword%20TestRationalClass.java" TargetMode="Externa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hyperlink" Target="html/TestStackOfIntegers.html" TargetMode="External"/><Relationship Id="rId4" Type="http://schemas.openxmlformats.org/officeDocument/2006/relationships/hyperlink" Target="html/TestStackOfIntegers.ba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RationalClass.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ml/StackOfIntegers.html" TargetMode="External"/><Relationship Id="rId2" Type="http://schemas.openxmlformats.org/officeDocument/2006/relationships/hyperlink" Target="winword%20TestRationalClass.java"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www.cs.armstrong.edu/liang/intro10e/html/StackOfInteger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ml/LargeFactorial.html" TargetMode="External"/><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 Id="rId5" Type="http://schemas.openxmlformats.org/officeDocument/2006/relationships/hyperlink" Target="http://www.cs.armstrong.edu/liang/intro10e/html/LargeFactorial.html" TargetMode="External"/><Relationship Id="rId4" Type="http://schemas.openxmlformats.org/officeDocument/2006/relationships/hyperlink" Target="html/LargeFactorial.ba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5.wmf"/></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hyperlink" Target="winword%20TestMortgageClass.java" TargetMode="Externa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ml/Loan.html" TargetMode="External"/><Relationship Id="rId5" Type="http://schemas.openxmlformats.org/officeDocument/2006/relationships/hyperlink" Target="html/TestLoanClass.bat" TargetMode="External"/><Relationship Id="rId10" Type="http://schemas.openxmlformats.org/officeDocument/2006/relationships/hyperlink" Target="http://www.cs.armstrong.edu/liang/intro10e/html/Loan.html" TargetMode="External"/><Relationship Id="rId4" Type="http://schemas.openxmlformats.org/officeDocument/2006/relationships/hyperlink" Target="html/TestLoanClass.html" TargetMode="External"/><Relationship Id="rId9" Type="http://schemas.openxmlformats.org/officeDocument/2006/relationships/hyperlink" Target="http://www.cs.armstrong.edu/liang/intro10e/html/TestLoanClass.html"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ml/PalindromeIgnoreNonAlphanumeric.bat" TargetMode="External"/><Relationship Id="rId2" Type="http://schemas.openxmlformats.org/officeDocument/2006/relationships/hyperlink" Target="html/PalindromIgnoreNonAlphanumeric.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PalindromeIgnoreNonAlphanumeric.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hyperlink" Target="winword%20TestMortgageClass.java" TargetMode="Externa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ml/BMI.html" TargetMode="External"/><Relationship Id="rId5" Type="http://schemas.openxmlformats.org/officeDocument/2006/relationships/hyperlink" Target="html/UseBMIClass.bat" TargetMode="External"/><Relationship Id="rId10" Type="http://schemas.openxmlformats.org/officeDocument/2006/relationships/hyperlink" Target="http://www.cs.armstrong.edu/liang/intro10e/html/UseBMIClass.html" TargetMode="External"/><Relationship Id="rId4" Type="http://schemas.openxmlformats.org/officeDocument/2006/relationships/hyperlink" Target="html/UseBMIClass.html" TargetMode="External"/><Relationship Id="rId9" Type="http://schemas.openxmlformats.org/officeDocument/2006/relationships/hyperlink" Target="http://www.cs.armstrong.edu/liang/intro10e/html/BMI.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a:t>
            </a:r>
            <a:r>
              <a:rPr lang="it-IT" dirty="0" smtClean="0"/>
              <a:t>102 - COMPUTER </a:t>
            </a:r>
            <a:r>
              <a:rPr lang="it-IT" dirty="0"/>
              <a:t>PROGRAMMING </a:t>
            </a:r>
            <a:r>
              <a:rPr lang="it-IT" dirty="0" smtClean="0"/>
              <a:t>II</a:t>
            </a:r>
            <a:br>
              <a:rPr lang="it-IT" dirty="0" smtClean="0"/>
            </a:br>
            <a:r>
              <a:rPr lang="en-US" dirty="0" smtClean="0"/>
              <a:t>Thinking in Objects</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smtClean="0"/>
              <a:t>Aggregation or Composition </a:t>
            </a:r>
          </a:p>
        </p:txBody>
      </p:sp>
      <p:sp>
        <p:nvSpPr>
          <p:cNvPr id="12292" name="Rectangle 3"/>
          <p:cNvSpPr>
            <a:spLocks noGrp="1" noChangeArrowheads="1"/>
          </p:cNvSpPr>
          <p:nvPr>
            <p:ph idx="1"/>
          </p:nvPr>
        </p:nvSpPr>
        <p:spPr/>
        <p:txBody>
          <a:bodyPr/>
          <a:lstStyle/>
          <a:p>
            <a:pPr marL="0" indent="0">
              <a:buNone/>
            </a:pPr>
            <a:r>
              <a:rPr lang="en-US" altLang="en-US" smtClean="0"/>
              <a:t>Since aggregation and composition relationships are represented using classes in similar ways, many texts don’t differentiate them and call both compositions.</a:t>
            </a:r>
          </a:p>
        </p:txBody>
      </p:sp>
      <p:sp>
        <p:nvSpPr>
          <p:cNvPr id="122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B83442-0813-45B9-BEEF-FB2B5824EBAE}" type="slidenum">
              <a:rPr lang="en-US" altLang="en-US" sz="1400"/>
              <a:pPr>
                <a:spcBef>
                  <a:spcPct val="0"/>
                </a:spcBef>
                <a:buClrTx/>
                <a:buSzTx/>
                <a:buFontTx/>
                <a:buNone/>
              </a:pPr>
              <a:t>10</a:t>
            </a:fld>
            <a:endParaRPr lang="en-US" altLang="en-US" sz="1400"/>
          </a:p>
        </p:txBody>
      </p:sp>
    </p:spTree>
    <p:extLst>
      <p:ext uri="{BB962C8B-B14F-4D97-AF65-F5344CB8AC3E}">
        <p14:creationId xmlns:p14="http://schemas.microsoft.com/office/powerpoint/2010/main" val="3369600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r>
              <a:rPr lang="en-US" altLang="en-US" smtClean="0"/>
              <a:t>Aggregation Between Same Class</a:t>
            </a:r>
            <a:endParaRPr lang="en-US" altLang="en-US" smtClean="0">
              <a:hlinkClick r:id="rId3" action="ppaction://program"/>
            </a:endParaRPr>
          </a:p>
        </p:txBody>
      </p:sp>
      <p:sp>
        <p:nvSpPr>
          <p:cNvPr id="13316" name="Rectangle 3"/>
          <p:cNvSpPr>
            <a:spLocks noGrp="1" noChangeArrowheads="1"/>
          </p:cNvSpPr>
          <p:nvPr>
            <p:ph idx="1"/>
          </p:nvPr>
        </p:nvSpPr>
        <p:spPr/>
        <p:txBody>
          <a:bodyPr>
            <a:normAutofit/>
          </a:bodyPr>
          <a:lstStyle/>
          <a:p>
            <a:pPr marL="0" indent="0">
              <a:lnSpc>
                <a:spcPct val="120000"/>
              </a:lnSpc>
              <a:buNone/>
              <a:tabLst>
                <a:tab pos="0" algn="l"/>
              </a:tabLst>
            </a:pPr>
            <a:r>
              <a:rPr lang="en-US" altLang="en-US" sz="2800"/>
              <a:t>Aggregation may exist between objects of the same class. For example, a person may have a supervisor. </a:t>
            </a:r>
          </a:p>
        </p:txBody>
      </p:sp>
      <p:sp>
        <p:nvSpPr>
          <p:cNvPr id="133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0DB442-AC18-4C26-8D60-1DDA52244457}" type="slidenum">
              <a:rPr lang="en-US" altLang="en-US" sz="1400"/>
              <a:pPr>
                <a:spcBef>
                  <a:spcPct val="0"/>
                </a:spcBef>
                <a:buClrTx/>
                <a:buSzTx/>
                <a:buFontTx/>
                <a:buNone/>
              </a:pPr>
              <a:t>11</a:t>
            </a:fld>
            <a:endParaRPr lang="en-US" altLang="en-US" sz="1400"/>
          </a:p>
        </p:txBody>
      </p:sp>
      <p:sp>
        <p:nvSpPr>
          <p:cNvPr id="13317" name="Rectangle 4"/>
          <p:cNvSpPr>
            <a:spLocks noChangeArrowheads="1"/>
          </p:cNvSpPr>
          <p:nvPr/>
        </p:nvSpPr>
        <p:spPr bwMode="auto">
          <a:xfrm>
            <a:off x="3427412" y="2590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5"/>
          <p:cNvSpPr>
            <a:spLocks noChangeArrowheads="1"/>
          </p:cNvSpPr>
          <p:nvPr/>
        </p:nvSpPr>
        <p:spPr bwMode="auto">
          <a:xfrm>
            <a:off x="34274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6"/>
          <p:cNvSpPr>
            <a:spLocks noChangeArrowheads="1"/>
          </p:cNvSpPr>
          <p:nvPr/>
        </p:nvSpPr>
        <p:spPr bwMode="auto">
          <a:xfrm>
            <a:off x="3427412" y="2590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0" name="Rectangle 7"/>
          <p:cNvSpPr>
            <a:spLocks noChangeArrowheads="1"/>
          </p:cNvSpPr>
          <p:nvPr/>
        </p:nvSpPr>
        <p:spPr bwMode="auto">
          <a:xfrm>
            <a:off x="3427412" y="2590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8"/>
          <p:cNvSpPr>
            <a:spLocks noChangeArrowheads="1"/>
          </p:cNvSpPr>
          <p:nvPr/>
        </p:nvSpPr>
        <p:spPr bwMode="auto">
          <a:xfrm>
            <a:off x="3427412" y="2590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2" name="Rectangle 9"/>
          <p:cNvSpPr>
            <a:spLocks noChangeArrowheads="1"/>
          </p:cNvSpPr>
          <p:nvPr/>
        </p:nvSpPr>
        <p:spPr bwMode="auto">
          <a:xfrm>
            <a:off x="1522413" y="26457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3" name="Object 10"/>
          <p:cNvGraphicFramePr>
            <a:graphicFrameLocks noChangeAspect="1"/>
          </p:cNvGraphicFramePr>
          <p:nvPr>
            <p:extLst>
              <p:ext uri="{D42A27DB-BD31-4B8C-83A1-F6EECF244321}">
                <p14:modId xmlns:p14="http://schemas.microsoft.com/office/powerpoint/2010/main" val="868412978"/>
              </p:ext>
            </p:extLst>
          </p:nvPr>
        </p:nvGraphicFramePr>
        <p:xfrm>
          <a:off x="759841" y="2780928"/>
          <a:ext cx="5262563" cy="1889125"/>
        </p:xfrm>
        <a:graphic>
          <a:graphicData uri="http://schemas.openxmlformats.org/presentationml/2006/ole">
            <mc:AlternateContent xmlns:mc="http://schemas.openxmlformats.org/markup-compatibility/2006">
              <mc:Choice xmlns:v="urn:schemas-microsoft-com:vml" Requires="v">
                <p:oleObj spid="_x0000_s153611" name="Picture" r:id="rId4" imgW="3074365" imgH="1102828" progId="Word.Picture.8">
                  <p:embed/>
                </p:oleObj>
              </mc:Choice>
              <mc:Fallback>
                <p:oleObj name="Picture" r:id="rId4" imgW="3074365" imgH="1102828" progId="Word.Picture.8">
                  <p:embed/>
                  <p:pic>
                    <p:nvPicPr>
                      <p:cNvPr id="13323"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841" y="2780928"/>
                        <a:ext cx="5262563"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4" name="Rectangle 11"/>
          <p:cNvSpPr>
            <a:spLocks noChangeArrowheads="1"/>
          </p:cNvSpPr>
          <p:nvPr/>
        </p:nvSpPr>
        <p:spPr bwMode="auto">
          <a:xfrm>
            <a:off x="4673601" y="3967163"/>
            <a:ext cx="560863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9pPr>
          </a:lstStyle>
          <a:p>
            <a:pPr>
              <a:buFont typeface="Monotype Sorts" pitchFamily="2" charset="2"/>
              <a:buNone/>
            </a:pPr>
            <a:r>
              <a:rPr lang="en-US" altLang="en-US" sz="2400" b="1">
                <a:solidFill>
                  <a:schemeClr val="tx2"/>
                </a:solidFill>
              </a:rPr>
              <a:t>public class</a:t>
            </a:r>
            <a:r>
              <a:rPr lang="en-US" altLang="en-US" sz="2400">
                <a:solidFill>
                  <a:schemeClr val="tx2"/>
                </a:solidFill>
              </a:rPr>
              <a:t> Person {  </a:t>
            </a:r>
            <a:endParaRPr lang="en-US" altLang="en-US" sz="2400" b="1">
              <a:solidFill>
                <a:schemeClr val="tx2"/>
              </a:solidFill>
            </a:endParaRPr>
          </a:p>
          <a:p>
            <a:pPr>
              <a:buFont typeface="Monotype Sorts" pitchFamily="2" charset="2"/>
              <a:buNone/>
            </a:pPr>
            <a:r>
              <a:rPr lang="en-US" altLang="en-US" sz="2400" b="1">
                <a:solidFill>
                  <a:schemeClr val="tx2"/>
                </a:solidFill>
              </a:rPr>
              <a:t>  </a:t>
            </a:r>
            <a:r>
              <a:rPr lang="en-US" altLang="en-US" sz="2400">
                <a:solidFill>
                  <a:schemeClr val="tx2"/>
                </a:solidFill>
              </a:rPr>
              <a:t>// The type for the data is the class itself</a:t>
            </a:r>
            <a:endParaRPr lang="en-US" altLang="en-US" sz="2400" b="1">
              <a:solidFill>
                <a:schemeClr val="tx2"/>
              </a:solidFill>
            </a:endParaRPr>
          </a:p>
          <a:p>
            <a:pPr>
              <a:buFont typeface="Monotype Sorts" pitchFamily="2" charset="2"/>
              <a:buNone/>
            </a:pPr>
            <a:r>
              <a:rPr lang="en-US" altLang="en-US" sz="2400" b="1">
                <a:solidFill>
                  <a:schemeClr val="tx2"/>
                </a:solidFill>
              </a:rPr>
              <a:t>  private </a:t>
            </a:r>
            <a:r>
              <a:rPr lang="en-US" altLang="en-US" sz="2400">
                <a:solidFill>
                  <a:schemeClr val="tx2"/>
                </a:solidFill>
              </a:rPr>
              <a:t>Person supervisor;  </a:t>
            </a:r>
          </a:p>
          <a:p>
            <a:pPr>
              <a:buFont typeface="Monotype Sorts" pitchFamily="2" charset="2"/>
              <a:buNone/>
            </a:pPr>
            <a:r>
              <a:rPr lang="en-US" altLang="en-US" sz="2400">
                <a:solidFill>
                  <a:schemeClr val="tx2"/>
                </a:solidFill>
              </a:rPr>
              <a:t>  ...</a:t>
            </a:r>
          </a:p>
          <a:p>
            <a:pPr>
              <a:buFont typeface="Monotype Sorts" pitchFamily="2" charset="2"/>
              <a:buNone/>
            </a:pPr>
            <a:r>
              <a:rPr lang="en-US" altLang="en-US" sz="2400">
                <a:solidFill>
                  <a:schemeClr val="tx2"/>
                </a:solidFill>
              </a:rPr>
              <a:t>}</a:t>
            </a:r>
          </a:p>
        </p:txBody>
      </p:sp>
    </p:spTree>
    <p:extLst>
      <p:ext uri="{BB962C8B-B14F-4D97-AF65-F5344CB8AC3E}">
        <p14:creationId xmlns:p14="http://schemas.microsoft.com/office/powerpoint/2010/main" val="169382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r>
              <a:rPr lang="en-US" altLang="en-US" smtClean="0"/>
              <a:t>Aggregation Between Same Class</a:t>
            </a:r>
            <a:endParaRPr lang="en-US" altLang="en-US" smtClean="0">
              <a:hlinkClick r:id="rId3" action="ppaction://program"/>
            </a:endParaRPr>
          </a:p>
        </p:txBody>
      </p:sp>
      <p:sp>
        <p:nvSpPr>
          <p:cNvPr id="14340" name="Rectangle 3"/>
          <p:cNvSpPr>
            <a:spLocks noGrp="1" noChangeArrowheads="1"/>
          </p:cNvSpPr>
          <p:nvPr>
            <p:ph idx="1"/>
          </p:nvPr>
        </p:nvSpPr>
        <p:spPr/>
        <p:txBody>
          <a:bodyPr/>
          <a:lstStyle/>
          <a:p>
            <a:pPr marL="0" indent="0">
              <a:lnSpc>
                <a:spcPct val="120000"/>
              </a:lnSpc>
              <a:buNone/>
              <a:tabLst>
                <a:tab pos="0" algn="l"/>
              </a:tabLst>
            </a:pPr>
            <a:r>
              <a:rPr lang="en-US" altLang="en-US" smtClean="0"/>
              <a:t>What happens if a person has several supervisors? </a:t>
            </a:r>
          </a:p>
        </p:txBody>
      </p:sp>
      <p:sp>
        <p:nvSpPr>
          <p:cNvPr id="143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F72D90-1921-43A1-9171-3B25FB65E7BF}" type="slidenum">
              <a:rPr lang="en-US" altLang="en-US" sz="1400"/>
              <a:pPr>
                <a:spcBef>
                  <a:spcPct val="0"/>
                </a:spcBef>
                <a:buClrTx/>
                <a:buSzTx/>
                <a:buFontTx/>
                <a:buNone/>
              </a:pPr>
              <a:t>12</a:t>
            </a:fld>
            <a:endParaRPr lang="en-US" altLang="en-US" sz="1400"/>
          </a:p>
        </p:txBody>
      </p:sp>
      <p:sp>
        <p:nvSpPr>
          <p:cNvPr id="14341" name="Rectangle 4"/>
          <p:cNvSpPr>
            <a:spLocks noChangeArrowheads="1"/>
          </p:cNvSpPr>
          <p:nvPr/>
        </p:nvSpPr>
        <p:spPr bwMode="auto">
          <a:xfrm>
            <a:off x="3427412" y="2590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p:cNvSpPr>
            <a:spLocks noChangeArrowheads="1"/>
          </p:cNvSpPr>
          <p:nvPr/>
        </p:nvSpPr>
        <p:spPr bwMode="auto">
          <a:xfrm>
            <a:off x="34274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p:cNvSpPr>
            <a:spLocks noChangeArrowheads="1"/>
          </p:cNvSpPr>
          <p:nvPr/>
        </p:nvSpPr>
        <p:spPr bwMode="auto">
          <a:xfrm>
            <a:off x="3427412" y="2590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Rectangle 7"/>
          <p:cNvSpPr>
            <a:spLocks noChangeArrowheads="1"/>
          </p:cNvSpPr>
          <p:nvPr/>
        </p:nvSpPr>
        <p:spPr bwMode="auto">
          <a:xfrm>
            <a:off x="3427412" y="2590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p:cNvSpPr>
            <a:spLocks noChangeArrowheads="1"/>
          </p:cNvSpPr>
          <p:nvPr/>
        </p:nvSpPr>
        <p:spPr bwMode="auto">
          <a:xfrm>
            <a:off x="3427412" y="2590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6" name="Rectangle 13"/>
          <p:cNvSpPr>
            <a:spLocks noChangeArrowheads="1"/>
          </p:cNvSpPr>
          <p:nvPr/>
        </p:nvSpPr>
        <p:spPr bwMode="auto">
          <a:xfrm>
            <a:off x="1522413" y="27647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7" name="Object 12"/>
          <p:cNvGraphicFramePr>
            <a:graphicFrameLocks noChangeAspect="1"/>
          </p:cNvGraphicFramePr>
          <p:nvPr/>
        </p:nvGraphicFramePr>
        <p:xfrm>
          <a:off x="1946275" y="2122488"/>
          <a:ext cx="4686300" cy="1517650"/>
        </p:xfrm>
        <a:graphic>
          <a:graphicData uri="http://schemas.openxmlformats.org/presentationml/2006/ole">
            <mc:AlternateContent xmlns:mc="http://schemas.openxmlformats.org/markup-compatibility/2006">
              <mc:Choice xmlns:v="urn:schemas-microsoft-com:vml" Requires="v">
                <p:oleObj spid="_x0000_s154644" name="Picture" r:id="rId4" imgW="2682480" imgH="863428" progId="Word.Picture.8">
                  <p:embed/>
                </p:oleObj>
              </mc:Choice>
              <mc:Fallback>
                <p:oleObj name="Picture" r:id="rId4" imgW="2682480" imgH="863428" progId="Word.Picture.8">
                  <p:embed/>
                  <p:pic>
                    <p:nvPicPr>
                      <p:cNvPr id="14347"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2122488"/>
                        <a:ext cx="46863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8" name="Rectangle 15"/>
          <p:cNvSpPr>
            <a:spLocks noChangeArrowheads="1"/>
          </p:cNvSpPr>
          <p:nvPr/>
        </p:nvSpPr>
        <p:spPr bwMode="auto">
          <a:xfrm>
            <a:off x="1522413" y="28505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9" name="Object 14"/>
          <p:cNvGraphicFramePr>
            <a:graphicFrameLocks noChangeAspect="1"/>
          </p:cNvGraphicFramePr>
          <p:nvPr/>
        </p:nvGraphicFramePr>
        <p:xfrm>
          <a:off x="5634037" y="4159251"/>
          <a:ext cx="4648200" cy="1444625"/>
        </p:xfrm>
        <a:graphic>
          <a:graphicData uri="http://schemas.openxmlformats.org/presentationml/2006/ole">
            <mc:AlternateContent xmlns:mc="http://schemas.openxmlformats.org/markup-compatibility/2006">
              <mc:Choice xmlns:v="urn:schemas-microsoft-com:vml" Requires="v">
                <p:oleObj spid="_x0000_s154645" r:id="rId6" imgW="2342367" imgH="601249" progId="Word.Picture.8">
                  <p:embed/>
                </p:oleObj>
              </mc:Choice>
              <mc:Fallback>
                <p:oleObj r:id="rId6" imgW="2342367" imgH="601249" progId="Word.Picture.8">
                  <p:embed/>
                  <p:pic>
                    <p:nvPicPr>
                      <p:cNvPr id="14349"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4037" y="4159251"/>
                        <a:ext cx="46482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9390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1F4B2A-458A-4415-8CD7-1AAE55871AEA}"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2208212" y="381000"/>
            <a:ext cx="7772400" cy="609600"/>
          </a:xfrm>
        </p:spPr>
        <p:txBody>
          <a:bodyPr>
            <a:normAutofit fontScale="90000"/>
          </a:bodyPr>
          <a:lstStyle/>
          <a:p>
            <a:r>
              <a:rPr lang="en-US" altLang="en-US" smtClean="0"/>
              <a:t>Example: The Course Class</a:t>
            </a:r>
            <a:endParaRPr lang="en-US" altLang="en-US" smtClean="0">
              <a:hlinkClick r:id="rId3" action="ppaction://program"/>
            </a:endParaRPr>
          </a:p>
        </p:txBody>
      </p:sp>
      <p:sp>
        <p:nvSpPr>
          <p:cNvPr id="15364" name="Rectangle 3"/>
          <p:cNvSpPr>
            <a:spLocks noChangeArrowheads="1"/>
          </p:cNvSpPr>
          <p:nvPr/>
        </p:nvSpPr>
        <p:spPr bwMode="auto">
          <a:xfrm>
            <a:off x="4894262" y="2370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6596" name="AutoShape 4">
            <a:hlinkClick r:id="" action="ppaction://noaction" highlightClick="1"/>
          </p:cNvPr>
          <p:cNvSpPr>
            <a:spLocks noChangeArrowheads="1"/>
          </p:cNvSpPr>
          <p:nvPr/>
        </p:nvSpPr>
        <p:spPr bwMode="auto">
          <a:xfrm>
            <a:off x="6056312" y="5580063"/>
            <a:ext cx="234315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TestCourse</a:t>
            </a:r>
            <a:endParaRPr lang="en-US">
              <a:solidFill>
                <a:schemeClr val="accent1"/>
              </a:solidFill>
            </a:endParaRPr>
          </a:p>
        </p:txBody>
      </p:sp>
      <p:sp>
        <p:nvSpPr>
          <p:cNvPr id="15366" name="AutoShape 5">
            <a:hlinkClick r:id="rId5" action="ppaction://program" highlightClick="1"/>
          </p:cNvPr>
          <p:cNvSpPr>
            <a:spLocks noChangeArrowheads="1"/>
          </p:cNvSpPr>
          <p:nvPr/>
        </p:nvSpPr>
        <p:spPr bwMode="auto">
          <a:xfrm>
            <a:off x="8513762" y="5580063"/>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66598" name="AutoShape 6">
            <a:hlinkClick r:id="" action="ppaction://noaction" highlightClick="1"/>
          </p:cNvPr>
          <p:cNvSpPr>
            <a:spLocks noChangeArrowheads="1"/>
          </p:cNvSpPr>
          <p:nvPr/>
        </p:nvSpPr>
        <p:spPr bwMode="auto">
          <a:xfrm>
            <a:off x="3867150" y="5541963"/>
            <a:ext cx="1287462"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Course</a:t>
            </a:r>
            <a:endParaRPr lang="en-US">
              <a:solidFill>
                <a:schemeClr val="accent1"/>
              </a:solidFill>
            </a:endParaRPr>
          </a:p>
        </p:txBody>
      </p:sp>
      <p:sp>
        <p:nvSpPr>
          <p:cNvPr id="15368" name="Rectangle 7"/>
          <p:cNvSpPr>
            <a:spLocks noChangeArrowheads="1"/>
          </p:cNvSpPr>
          <p:nvPr/>
        </p:nvSpPr>
        <p:spPr bwMode="auto">
          <a:xfrm>
            <a:off x="4578350" y="2370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p:cNvSpPr>
            <a:spLocks noChangeArrowheads="1"/>
          </p:cNvSpPr>
          <p:nvPr/>
        </p:nvSpPr>
        <p:spPr bwMode="auto">
          <a:xfrm>
            <a:off x="1522412" y="1806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0" name="Rectangle 9"/>
          <p:cNvSpPr>
            <a:spLocks noChangeArrowheads="1"/>
          </p:cNvSpPr>
          <p:nvPr/>
        </p:nvSpPr>
        <p:spPr bwMode="auto">
          <a:xfrm>
            <a:off x="1522412" y="1806576"/>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charset="0"/>
                <a:cs typeface="Times New Roman" panose="02020603050405020304" pitchFamily="18" charset="0"/>
              </a:rPr>
              <a:t>	</a:t>
            </a:r>
          </a:p>
          <a:p>
            <a:pPr>
              <a:spcBef>
                <a:spcPct val="0"/>
              </a:spcBef>
              <a:buClrTx/>
              <a:buSzTx/>
              <a:buFontTx/>
              <a:buNone/>
            </a:pPr>
            <a:endParaRPr lang="en-US" altLang="en-US" sz="2400"/>
          </a:p>
        </p:txBody>
      </p:sp>
      <p:sp>
        <p:nvSpPr>
          <p:cNvPr id="15371" name="Rectangle 10"/>
          <p:cNvSpPr>
            <a:spLocks noChangeArrowheads="1"/>
          </p:cNvSpPr>
          <p:nvPr/>
        </p:nvSpPr>
        <p:spPr bwMode="auto">
          <a:xfrm>
            <a:off x="4079875" y="17287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2" name="Rectangle 11"/>
          <p:cNvSpPr>
            <a:spLocks noChangeArrowheads="1"/>
          </p:cNvSpPr>
          <p:nvPr/>
        </p:nvSpPr>
        <p:spPr bwMode="auto">
          <a:xfrm>
            <a:off x="1522412" y="159796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3" name="Rectangle 12"/>
          <p:cNvSpPr>
            <a:spLocks noChangeArrowheads="1"/>
          </p:cNvSpPr>
          <p:nvPr/>
        </p:nvSpPr>
        <p:spPr bwMode="auto">
          <a:xfrm>
            <a:off x="1522413"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4" name="Rectangle 15"/>
          <p:cNvSpPr>
            <a:spLocks noChangeArrowheads="1"/>
          </p:cNvSpPr>
          <p:nvPr/>
        </p:nvSpPr>
        <p:spPr bwMode="auto">
          <a:xfrm>
            <a:off x="1522412" y="232186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75" name="Object 14"/>
          <p:cNvGraphicFramePr>
            <a:graphicFrameLocks noChangeAspect="1"/>
          </p:cNvGraphicFramePr>
          <p:nvPr/>
        </p:nvGraphicFramePr>
        <p:xfrm>
          <a:off x="1522412" y="1239838"/>
          <a:ext cx="9144000" cy="3554412"/>
        </p:xfrm>
        <a:graphic>
          <a:graphicData uri="http://schemas.openxmlformats.org/presentationml/2006/ole">
            <mc:AlternateContent xmlns:mc="http://schemas.openxmlformats.org/markup-compatibility/2006">
              <mc:Choice xmlns:v="urn:schemas-microsoft-com:vml" Requires="v">
                <p:oleObj spid="_x0000_s155659" name="Picture" r:id="rId7" imgW="4521200" imgH="1752600" progId="Word.Picture.8">
                  <p:embed/>
                </p:oleObj>
              </mc:Choice>
              <mc:Fallback>
                <p:oleObj name="Picture" r:id="rId7" imgW="4521200" imgH="1752600" progId="Word.Picture.8">
                  <p:embed/>
                  <p:pic>
                    <p:nvPicPr>
                      <p:cNvPr id="15375"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2412" y="1239838"/>
                        <a:ext cx="9144000"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6" name="AutoShape 16">
            <a:hlinkClick r:id="rId9" highlightClick="1"/>
          </p:cNvPr>
          <p:cNvSpPr>
            <a:spLocks noChangeArrowheads="1"/>
          </p:cNvSpPr>
          <p:nvPr/>
        </p:nvSpPr>
        <p:spPr bwMode="auto">
          <a:xfrm>
            <a:off x="5480050" y="55800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7" name="AutoShape 17">
            <a:hlinkClick r:id="rId10" highlightClick="1"/>
          </p:cNvPr>
          <p:cNvSpPr>
            <a:spLocks noChangeArrowheads="1"/>
          </p:cNvSpPr>
          <p:nvPr/>
        </p:nvSpPr>
        <p:spPr bwMode="auto">
          <a:xfrm>
            <a:off x="3290888" y="5502276"/>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37961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6595ED-C22D-4E1D-8D7B-31487E644A86}"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2208212" y="457200"/>
            <a:ext cx="7772400" cy="838200"/>
          </a:xfrm>
        </p:spPr>
        <p:txBody>
          <a:bodyPr>
            <a:normAutofit fontScale="90000"/>
          </a:bodyPr>
          <a:lstStyle/>
          <a:p>
            <a:r>
              <a:rPr lang="en-US" altLang="en-US" smtClean="0"/>
              <a:t>Example: The </a:t>
            </a:r>
            <a:r>
              <a:rPr lang="en-US" altLang="en-US" sz="4200">
                <a:latin typeface="Courier New" panose="02070309020205020404" pitchFamily="49" charset="0"/>
              </a:rPr>
              <a:t>StackOfIntegers</a:t>
            </a:r>
            <a:r>
              <a:rPr lang="en-US" altLang="en-US" smtClean="0"/>
              <a:t> Class</a:t>
            </a:r>
            <a:endParaRPr lang="en-US" altLang="en-US" u="sng" smtClean="0">
              <a:latin typeface="Book Antiqua" panose="02040602050305030304" pitchFamily="18" charset="0"/>
              <a:hlinkClick r:id="rId3" action="ppaction://program"/>
            </a:endParaRPr>
          </a:p>
        </p:txBody>
      </p:sp>
      <p:sp>
        <p:nvSpPr>
          <p:cNvPr id="16388" name="AutoShape 3">
            <a:hlinkClick r:id="rId4" action="ppaction://program" highlightClick="1"/>
          </p:cNvPr>
          <p:cNvSpPr>
            <a:spLocks noChangeArrowheads="1"/>
          </p:cNvSpPr>
          <p:nvPr/>
        </p:nvSpPr>
        <p:spPr bwMode="auto">
          <a:xfrm>
            <a:off x="7439025" y="5694363"/>
            <a:ext cx="12192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67620" name="AutoShape 4">
            <a:hlinkClick r:id="" action="ppaction://noaction" highlightClick="1"/>
          </p:cNvPr>
          <p:cNvSpPr>
            <a:spLocks noChangeArrowheads="1"/>
          </p:cNvSpPr>
          <p:nvPr/>
        </p:nvSpPr>
        <p:spPr bwMode="auto">
          <a:xfrm>
            <a:off x="2943225" y="5770563"/>
            <a:ext cx="4114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cs typeface="Times New Roman" pitchFamily="18" charset="0"/>
                <a:hlinkClick r:id="rId5" action="ppaction://program"/>
              </a:rPr>
              <a:t>TestStackOfIntegers</a:t>
            </a:r>
            <a:endParaRPr lang="en-US">
              <a:solidFill>
                <a:schemeClr val="accent1"/>
              </a:solidFill>
              <a:latin typeface="Book Antiqua" pitchFamily="18" charset="0"/>
            </a:endParaRPr>
          </a:p>
        </p:txBody>
      </p:sp>
      <p:sp>
        <p:nvSpPr>
          <p:cNvPr id="16390" name="Rectangle 5"/>
          <p:cNvSpPr>
            <a:spLocks noChangeArrowheads="1"/>
          </p:cNvSpPr>
          <p:nvPr/>
        </p:nvSpPr>
        <p:spPr bwMode="auto">
          <a:xfrm>
            <a:off x="54086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6"/>
          <p:cNvSpPr>
            <a:spLocks noChangeArrowheads="1"/>
          </p:cNvSpPr>
          <p:nvPr/>
        </p:nvSpPr>
        <p:spPr bwMode="auto">
          <a:xfrm>
            <a:off x="429260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Rectangle 7"/>
          <p:cNvSpPr>
            <a:spLocks noChangeArrowheads="1"/>
          </p:cNvSpPr>
          <p:nvPr/>
        </p:nvSpPr>
        <p:spPr bwMode="auto">
          <a:xfrm>
            <a:off x="1522413" y="21154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93" name="Object 8"/>
          <p:cNvGraphicFramePr>
            <a:graphicFrameLocks noChangeAspect="1"/>
          </p:cNvGraphicFramePr>
          <p:nvPr/>
        </p:nvGraphicFramePr>
        <p:xfrm>
          <a:off x="1831975" y="1508125"/>
          <a:ext cx="8564562" cy="4116388"/>
        </p:xfrm>
        <a:graphic>
          <a:graphicData uri="http://schemas.openxmlformats.org/presentationml/2006/ole">
            <mc:AlternateContent xmlns:mc="http://schemas.openxmlformats.org/markup-compatibility/2006">
              <mc:Choice xmlns:v="urn:schemas-microsoft-com:vml" Requires="v">
                <p:oleObj spid="_x0000_s156683" name="Picture" r:id="rId6" imgW="3965448" imgH="1903476" progId="Word.Picture.8">
                  <p:embed/>
                </p:oleObj>
              </mc:Choice>
              <mc:Fallback>
                <p:oleObj name="Picture" r:id="rId6" imgW="3965448" imgH="1903476" progId="Word.Picture.8">
                  <p:embed/>
                  <p:pic>
                    <p:nvPicPr>
                      <p:cNvPr id="16393"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1975" y="1508125"/>
                        <a:ext cx="8564562"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Rectangle 9"/>
          <p:cNvSpPr>
            <a:spLocks noChangeArrowheads="1"/>
          </p:cNvSpPr>
          <p:nvPr/>
        </p:nvSpPr>
        <p:spPr bwMode="auto">
          <a:xfrm>
            <a:off x="1522413" y="4251325"/>
            <a:ext cx="11334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10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16395" name="AutoShape 10">
            <a:hlinkClick r:id="rId8" highlightClick="1"/>
          </p:cNvPr>
          <p:cNvSpPr>
            <a:spLocks noChangeArrowheads="1"/>
          </p:cNvSpPr>
          <p:nvPr/>
        </p:nvSpPr>
        <p:spPr bwMode="auto">
          <a:xfrm>
            <a:off x="2368550" y="57340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681287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altLang="en-US" smtClean="0"/>
              <a:t>Designing the StackOfIntegers Class</a:t>
            </a:r>
            <a:endParaRPr lang="en-US" altLang="en-US" smtClean="0">
              <a:hlinkClick r:id="rId2" action="ppaction://program"/>
            </a:endParaRPr>
          </a:p>
        </p:txBody>
      </p:sp>
      <p:sp>
        <p:nvSpPr>
          <p:cNvPr id="2" name="Content Placeholder 1"/>
          <p:cNvSpPr>
            <a:spLocks noGrp="1"/>
          </p:cNvSpPr>
          <p:nvPr>
            <p:ph idx="1"/>
          </p:nvPr>
        </p:nvSpPr>
        <p:spPr/>
        <p:txBody>
          <a:bodyPr/>
          <a:lstStyle/>
          <a:p>
            <a:endParaRPr lang="en-US"/>
          </a:p>
        </p:txBody>
      </p:sp>
      <p:sp>
        <p:nvSpPr>
          <p:cNvPr id="174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E3450A-9A7D-44BB-B163-E153CDC17B3B}" type="slidenum">
              <a:rPr lang="en-US" altLang="en-US" sz="1400"/>
              <a:pPr>
                <a:spcBef>
                  <a:spcPct val="0"/>
                </a:spcBef>
                <a:buClrTx/>
                <a:buSzTx/>
                <a:buFontTx/>
                <a:buNone/>
              </a:pPr>
              <a:t>15</a:t>
            </a:fld>
            <a:endParaRPr lang="en-US" altLang="en-US" sz="1400"/>
          </a:p>
        </p:txBody>
      </p:sp>
      <p:sp>
        <p:nvSpPr>
          <p:cNvPr id="17412" name="Rectangle 4"/>
          <p:cNvSpPr>
            <a:spLocks noChangeArrowheads="1"/>
          </p:cNvSpPr>
          <p:nvPr/>
        </p:nvSpPr>
        <p:spPr bwMode="auto">
          <a:xfrm>
            <a:off x="54086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5"/>
          <p:cNvSpPr>
            <a:spLocks noChangeArrowheads="1"/>
          </p:cNvSpPr>
          <p:nvPr/>
        </p:nvSpPr>
        <p:spPr bwMode="auto">
          <a:xfrm>
            <a:off x="429260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6"/>
          <p:cNvSpPr>
            <a:spLocks noChangeArrowheads="1"/>
          </p:cNvSpPr>
          <p:nvPr/>
        </p:nvSpPr>
        <p:spPr bwMode="auto">
          <a:xfrm>
            <a:off x="1522413" y="21154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7"/>
          <p:cNvSpPr>
            <a:spLocks noChangeArrowheads="1"/>
          </p:cNvSpPr>
          <p:nvPr/>
        </p:nvSpPr>
        <p:spPr bwMode="auto">
          <a:xfrm>
            <a:off x="1522413" y="4251325"/>
            <a:ext cx="11334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10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17416" name="Rectangle 8"/>
          <p:cNvSpPr>
            <a:spLocks noChangeArrowheads="1"/>
          </p:cNvSpPr>
          <p:nvPr/>
        </p:nvSpPr>
        <p:spPr bwMode="auto">
          <a:xfrm>
            <a:off x="1522413"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11"/>
          <p:cNvSpPr>
            <a:spLocks noChangeArrowheads="1"/>
          </p:cNvSpPr>
          <p:nvPr/>
        </p:nvSpPr>
        <p:spPr bwMode="auto">
          <a:xfrm>
            <a:off x="1522413" y="23599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2" y="1651000"/>
            <a:ext cx="8826500" cy="35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077571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96BD9E-45B7-40B6-ADA7-C1230B95763B}"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2208212" y="457200"/>
            <a:ext cx="7772400" cy="838200"/>
          </a:xfrm>
        </p:spPr>
        <p:txBody>
          <a:bodyPr>
            <a:normAutofit fontScale="90000"/>
          </a:bodyPr>
          <a:lstStyle/>
          <a:p>
            <a:r>
              <a:rPr lang="en-US" altLang="en-US" smtClean="0"/>
              <a:t>Implementing </a:t>
            </a:r>
            <a:r>
              <a:rPr lang="en-US" altLang="en-US" sz="4200">
                <a:latin typeface="Courier New" panose="02070309020205020404" pitchFamily="49" charset="0"/>
              </a:rPr>
              <a:t>StackOfIntegers</a:t>
            </a:r>
            <a:r>
              <a:rPr lang="en-US" altLang="en-US" smtClean="0"/>
              <a:t> Class</a:t>
            </a:r>
            <a:endParaRPr lang="en-US" altLang="en-US" u="sng" smtClean="0">
              <a:latin typeface="Book Antiqua" panose="02040602050305030304" pitchFamily="18" charset="0"/>
              <a:hlinkClick r:id="rId2" action="ppaction://program"/>
            </a:endParaRPr>
          </a:p>
        </p:txBody>
      </p:sp>
      <p:sp>
        <p:nvSpPr>
          <p:cNvPr id="369667" name="AutoShape 3">
            <a:hlinkClick r:id="" action="ppaction://noaction" highlightClick="1"/>
          </p:cNvPr>
          <p:cNvSpPr>
            <a:spLocks noChangeArrowheads="1"/>
          </p:cNvSpPr>
          <p:nvPr/>
        </p:nvSpPr>
        <p:spPr bwMode="auto">
          <a:xfrm>
            <a:off x="2943225" y="5770563"/>
            <a:ext cx="4114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cs typeface="Times New Roman" pitchFamily="18" charset="0"/>
                <a:hlinkClick r:id="rId3" action="ppaction://program"/>
              </a:rPr>
              <a:t>StackOfIntegers</a:t>
            </a:r>
            <a:endParaRPr lang="en-US">
              <a:solidFill>
                <a:schemeClr val="accent1"/>
              </a:solidFill>
              <a:latin typeface="Book Antiqua" pitchFamily="18" charset="0"/>
            </a:endParaRPr>
          </a:p>
        </p:txBody>
      </p:sp>
      <p:sp>
        <p:nvSpPr>
          <p:cNvPr id="18437" name="Rectangle 4"/>
          <p:cNvSpPr>
            <a:spLocks noChangeArrowheads="1"/>
          </p:cNvSpPr>
          <p:nvPr/>
        </p:nvSpPr>
        <p:spPr bwMode="auto">
          <a:xfrm>
            <a:off x="54086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p:cNvSpPr>
            <a:spLocks noChangeArrowheads="1"/>
          </p:cNvSpPr>
          <p:nvPr/>
        </p:nvSpPr>
        <p:spPr bwMode="auto">
          <a:xfrm>
            <a:off x="429260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6"/>
          <p:cNvSpPr>
            <a:spLocks noChangeArrowheads="1"/>
          </p:cNvSpPr>
          <p:nvPr/>
        </p:nvSpPr>
        <p:spPr bwMode="auto">
          <a:xfrm>
            <a:off x="1522413" y="21154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7"/>
          <p:cNvSpPr>
            <a:spLocks noChangeArrowheads="1"/>
          </p:cNvSpPr>
          <p:nvPr/>
        </p:nvSpPr>
        <p:spPr bwMode="auto">
          <a:xfrm>
            <a:off x="1522413" y="4251325"/>
            <a:ext cx="11334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10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18441" name="Rectangle 8"/>
          <p:cNvSpPr>
            <a:spLocks noChangeArrowheads="1"/>
          </p:cNvSpPr>
          <p:nvPr/>
        </p:nvSpPr>
        <p:spPr bwMode="auto">
          <a:xfrm>
            <a:off x="1522413"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AutoShape 10">
            <a:hlinkClick r:id="rId4" highlightClick="1"/>
          </p:cNvPr>
          <p:cNvSpPr>
            <a:spLocks noChangeArrowheads="1"/>
          </p:cNvSpPr>
          <p:nvPr/>
        </p:nvSpPr>
        <p:spPr bwMode="auto">
          <a:xfrm>
            <a:off x="2368550" y="57340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4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676" y="1590676"/>
            <a:ext cx="8639175" cy="394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098531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r>
              <a:rPr lang="en-US" altLang="en-US" smtClean="0"/>
              <a:t>Wrapper Classes</a:t>
            </a:r>
          </a:p>
        </p:txBody>
      </p:sp>
      <p:sp>
        <p:nvSpPr>
          <p:cNvPr id="19461" name="Rectangle 3"/>
          <p:cNvSpPr>
            <a:spLocks noGrp="1" noChangeArrowheads="1"/>
          </p:cNvSpPr>
          <p:nvPr>
            <p:ph idx="1"/>
          </p:nvPr>
        </p:nvSpPr>
        <p:spPr>
          <a:noFill/>
        </p:spPr>
        <p:txBody>
          <a:bodyPr/>
          <a:lstStyle/>
          <a:p>
            <a:pPr>
              <a:buFont typeface="Wingdings" panose="05000000000000000000" pitchFamily="2" charset="2"/>
              <a:buChar char="q"/>
            </a:pPr>
            <a:r>
              <a:rPr lang="en-US" altLang="en-US" dirty="0"/>
              <a:t>Boolean</a:t>
            </a:r>
          </a:p>
          <a:p>
            <a:pPr>
              <a:spcBef>
                <a:spcPct val="50000"/>
              </a:spcBef>
              <a:buFont typeface="Wingdings" panose="05000000000000000000" pitchFamily="2" charset="2"/>
              <a:buChar char="q"/>
            </a:pPr>
            <a:r>
              <a:rPr lang="en-US" altLang="en-US" dirty="0"/>
              <a:t>Character</a:t>
            </a:r>
          </a:p>
          <a:p>
            <a:pPr>
              <a:spcBef>
                <a:spcPct val="50000"/>
              </a:spcBef>
              <a:buFont typeface="Wingdings" panose="05000000000000000000" pitchFamily="2" charset="2"/>
              <a:buChar char="q"/>
            </a:pPr>
            <a:r>
              <a:rPr lang="en-US" altLang="en-US" dirty="0"/>
              <a:t>Short</a:t>
            </a:r>
          </a:p>
          <a:p>
            <a:pPr>
              <a:spcBef>
                <a:spcPct val="50000"/>
              </a:spcBef>
              <a:buFont typeface="Wingdings" panose="05000000000000000000" pitchFamily="2" charset="2"/>
              <a:buChar char="q"/>
            </a:pPr>
            <a:r>
              <a:rPr lang="en-US" altLang="en-US" dirty="0"/>
              <a:t>Byte</a:t>
            </a:r>
            <a:endParaRPr lang="en-US" altLang="en-US" sz="2800" dirty="0"/>
          </a:p>
        </p:txBody>
      </p:sp>
      <p:sp>
        <p:nvSpPr>
          <p:cNvPr id="19458"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92BBC8-E604-40DF-98A5-D7DBAB6CD26B}" type="slidenum">
              <a:rPr lang="en-US" altLang="en-US" sz="1400"/>
              <a:pPr>
                <a:spcBef>
                  <a:spcPct val="0"/>
                </a:spcBef>
                <a:buClrTx/>
                <a:buSzTx/>
                <a:buFontTx/>
                <a:buNone/>
              </a:pPr>
              <a:t>17</a:t>
            </a:fld>
            <a:endParaRPr lang="en-US" altLang="en-US" sz="1400"/>
          </a:p>
        </p:txBody>
      </p:sp>
      <p:sp>
        <p:nvSpPr>
          <p:cNvPr id="1945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541B7C3-1D8E-4E0C-82B4-0333781642AF}" type="slidenum">
              <a:rPr lang="en-US" altLang="en-US" sz="1400"/>
              <a:pPr algn="r">
                <a:spcBef>
                  <a:spcPct val="0"/>
                </a:spcBef>
                <a:buClrTx/>
                <a:buSzTx/>
                <a:buFontTx/>
                <a:buNone/>
              </a:pPr>
              <a:t>17</a:t>
            </a:fld>
            <a:endParaRPr lang="en-US" altLang="en-US" sz="1400"/>
          </a:p>
        </p:txBody>
      </p:sp>
      <p:sp>
        <p:nvSpPr>
          <p:cNvPr id="19462" name="Rectangle 4"/>
          <p:cNvSpPr>
            <a:spLocks noChangeArrowheads="1"/>
          </p:cNvSpPr>
          <p:nvPr/>
        </p:nvSpPr>
        <p:spPr bwMode="auto">
          <a:xfrm>
            <a:off x="4265612" y="1812032"/>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Wingdings" panose="05000000000000000000" pitchFamily="2" charset="2"/>
              <a:buChar char="q"/>
            </a:pPr>
            <a:r>
              <a:rPr lang="en-US" altLang="en-US" sz="2400" dirty="0">
                <a:latin typeface="+mn-lt"/>
              </a:rPr>
              <a:t>Integer</a:t>
            </a:r>
          </a:p>
          <a:p>
            <a:pPr>
              <a:buFont typeface="Wingdings" panose="05000000000000000000" pitchFamily="2" charset="2"/>
              <a:buChar char="q"/>
            </a:pPr>
            <a:r>
              <a:rPr lang="en-US" altLang="en-US" sz="2400" dirty="0">
                <a:latin typeface="+mn-lt"/>
              </a:rPr>
              <a:t>Long</a:t>
            </a:r>
          </a:p>
          <a:p>
            <a:pPr>
              <a:spcBef>
                <a:spcPct val="50000"/>
              </a:spcBef>
              <a:buFont typeface="Wingdings" panose="05000000000000000000" pitchFamily="2" charset="2"/>
              <a:buChar char="q"/>
            </a:pPr>
            <a:r>
              <a:rPr lang="en-US" altLang="en-US" sz="2400" dirty="0">
                <a:latin typeface="+mn-lt"/>
              </a:rPr>
              <a:t>Float</a:t>
            </a:r>
          </a:p>
          <a:p>
            <a:pPr>
              <a:spcBef>
                <a:spcPct val="50000"/>
              </a:spcBef>
              <a:buFont typeface="Wingdings" panose="05000000000000000000" pitchFamily="2" charset="2"/>
              <a:buChar char="q"/>
            </a:pPr>
            <a:r>
              <a:rPr lang="en-US" altLang="en-US" sz="2400" dirty="0">
                <a:latin typeface="+mn-lt"/>
              </a:rPr>
              <a:t>Double</a:t>
            </a:r>
            <a:endParaRPr lang="en-US" altLang="en-US" sz="2800" dirty="0">
              <a:latin typeface="+mn-lt"/>
            </a:endParaRPr>
          </a:p>
        </p:txBody>
      </p:sp>
      <p:sp>
        <p:nvSpPr>
          <p:cNvPr id="19463" name="Rectangle 5"/>
          <p:cNvSpPr>
            <a:spLocks noChangeArrowheads="1"/>
          </p:cNvSpPr>
          <p:nvPr/>
        </p:nvSpPr>
        <p:spPr bwMode="auto">
          <a:xfrm>
            <a:off x="3636962" y="2541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Text Box 7"/>
          <p:cNvSpPr txBox="1">
            <a:spLocks noChangeArrowheads="1"/>
          </p:cNvSpPr>
          <p:nvPr/>
        </p:nvSpPr>
        <p:spPr bwMode="auto">
          <a:xfrm>
            <a:off x="6704012" y="1371601"/>
            <a:ext cx="3810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NOTE: (1) The wrapper classes do not have no-arg constructors. (2) The instances of all wrapper classes are immutable, i.e., their internal values cannot be changed once the objects are created.</a:t>
            </a:r>
            <a:r>
              <a:rPr lang="en-US" altLang="en-US" sz="2000"/>
              <a:t> </a:t>
            </a:r>
          </a:p>
        </p:txBody>
      </p:sp>
    </p:spTree>
    <p:extLst>
      <p:ext uri="{BB962C8B-B14F-4D97-AF65-F5344CB8AC3E}">
        <p14:creationId xmlns:p14="http://schemas.microsoft.com/office/powerpoint/2010/main" val="1812765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A7151B-2AC0-43A8-8A3F-F0FFB95A777C}" type="slidenum">
              <a:rPr lang="en-US" altLang="en-US" sz="1400"/>
              <a:pPr>
                <a:spcBef>
                  <a:spcPct val="0"/>
                </a:spcBef>
                <a:buClrTx/>
                <a:buSzTx/>
                <a:buFontTx/>
                <a:buNone/>
              </a:pPr>
              <a:t>18</a:t>
            </a:fld>
            <a:endParaRPr lang="en-US" altLang="en-US" sz="1400"/>
          </a:p>
        </p:txBody>
      </p:sp>
      <p:sp>
        <p:nvSpPr>
          <p:cNvPr id="2048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9437C61-E673-46B8-AB57-CDF551D1C9C0}" type="slidenum">
              <a:rPr lang="en-US" altLang="en-US" sz="1400"/>
              <a:pPr algn="r">
                <a:spcBef>
                  <a:spcPct val="0"/>
                </a:spcBef>
                <a:buClrTx/>
                <a:buSzTx/>
                <a:buFontTx/>
                <a:buNone/>
              </a:pPr>
              <a:t>18</a:t>
            </a:fld>
            <a:endParaRPr lang="en-US" altLang="en-US" sz="1400"/>
          </a:p>
        </p:txBody>
      </p:sp>
      <p:sp>
        <p:nvSpPr>
          <p:cNvPr id="20484" name="Rectangle 2"/>
          <p:cNvSpPr>
            <a:spLocks noGrp="1" noChangeArrowheads="1"/>
          </p:cNvSpPr>
          <p:nvPr>
            <p:ph type="title" idx="4294967295"/>
          </p:nvPr>
        </p:nvSpPr>
        <p:spPr>
          <a:xfrm>
            <a:off x="1751012" y="228600"/>
            <a:ext cx="8610600" cy="609600"/>
          </a:xfrm>
          <a:noFill/>
        </p:spPr>
        <p:txBody>
          <a:bodyPr>
            <a:normAutofit fontScale="90000"/>
          </a:bodyPr>
          <a:lstStyle/>
          <a:p>
            <a:r>
              <a:rPr lang="en-US" altLang="en-US" smtClean="0"/>
              <a:t>The </a:t>
            </a:r>
            <a:r>
              <a:rPr lang="en-US" altLang="en-US" sz="4200">
                <a:latin typeface="Courier New" panose="02070309020205020404" pitchFamily="49" charset="0"/>
              </a:rPr>
              <a:t>Integer</a:t>
            </a:r>
            <a:r>
              <a:rPr lang="en-US" altLang="en-US" smtClean="0"/>
              <a:t> and </a:t>
            </a:r>
            <a:r>
              <a:rPr lang="en-US" altLang="en-US" sz="4200">
                <a:latin typeface="Courier New" panose="02070309020205020404" pitchFamily="49" charset="0"/>
              </a:rPr>
              <a:t>Double</a:t>
            </a:r>
            <a:r>
              <a:rPr lang="en-US" altLang="en-US" smtClean="0"/>
              <a:t> Classes</a:t>
            </a:r>
          </a:p>
        </p:txBody>
      </p:sp>
      <p:sp>
        <p:nvSpPr>
          <p:cNvPr id="20485" name="Rectangle 6"/>
          <p:cNvSpPr>
            <a:spLocks noChangeArrowheads="1"/>
          </p:cNvSpPr>
          <p:nvPr/>
        </p:nvSpPr>
        <p:spPr bwMode="auto">
          <a:xfrm>
            <a:off x="4265612" y="18859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8"/>
          <p:cNvSpPr>
            <a:spLocks noChangeArrowheads="1"/>
          </p:cNvSpPr>
          <p:nvPr/>
        </p:nvSpPr>
        <p:spPr bwMode="auto">
          <a:xfrm>
            <a:off x="4265612" y="18859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10"/>
          <p:cNvSpPr>
            <a:spLocks noChangeArrowheads="1"/>
          </p:cNvSpPr>
          <p:nvPr/>
        </p:nvSpPr>
        <p:spPr bwMode="auto">
          <a:xfrm>
            <a:off x="4151312" y="18859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9"/>
          <p:cNvSpPr>
            <a:spLocks noChangeArrowheads="1"/>
          </p:cNvSpPr>
          <p:nvPr/>
        </p:nvSpPr>
        <p:spPr bwMode="auto">
          <a:xfrm>
            <a:off x="1522413" y="16265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489" name="Object 8"/>
          <p:cNvGraphicFramePr>
            <a:graphicFrameLocks noChangeAspect="1"/>
          </p:cNvGraphicFramePr>
          <p:nvPr/>
        </p:nvGraphicFramePr>
        <p:xfrm>
          <a:off x="1527176" y="1331914"/>
          <a:ext cx="9134475" cy="4968875"/>
        </p:xfrm>
        <a:graphic>
          <a:graphicData uri="http://schemas.openxmlformats.org/presentationml/2006/ole">
            <mc:AlternateContent xmlns:mc="http://schemas.openxmlformats.org/markup-compatibility/2006">
              <mc:Choice xmlns:v="urn:schemas-microsoft-com:vml" Requires="v">
                <p:oleObj spid="_x0000_s157707" name="Picture" r:id="rId3" imgW="5772240" imgH="3143160" progId="Word.Picture.8">
                  <p:embed/>
                </p:oleObj>
              </mc:Choice>
              <mc:Fallback>
                <p:oleObj name="Picture" r:id="rId3" imgW="5772240" imgH="3143160" progId="Word.Picture.8">
                  <p:embed/>
                  <p:pic>
                    <p:nvPicPr>
                      <p:cNvPr id="2048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76" y="1331914"/>
                        <a:ext cx="91344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1829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noFill/>
        </p:spPr>
        <p:txBody>
          <a:bodyPr/>
          <a:lstStyle/>
          <a:p>
            <a:r>
              <a:rPr lang="en-US" altLang="en-US" smtClean="0"/>
              <a:t>The </a:t>
            </a:r>
            <a:r>
              <a:rPr lang="en-US" altLang="en-US" sz="4200">
                <a:latin typeface="Courier New" panose="02070309020205020404" pitchFamily="49" charset="0"/>
              </a:rPr>
              <a:t>Integer</a:t>
            </a:r>
            <a:r>
              <a:rPr lang="en-US" altLang="en-US" smtClean="0"/>
              <a:t> Class</a:t>
            </a:r>
            <a:br>
              <a:rPr lang="en-US" altLang="en-US" smtClean="0"/>
            </a:br>
            <a:r>
              <a:rPr lang="en-US" altLang="en-US" smtClean="0"/>
              <a:t>and the </a:t>
            </a:r>
            <a:r>
              <a:rPr lang="en-US" altLang="en-US" sz="4200">
                <a:latin typeface="Courier New" panose="02070309020205020404" pitchFamily="49" charset="0"/>
              </a:rPr>
              <a:t>Double</a:t>
            </a:r>
            <a:r>
              <a:rPr lang="en-US" altLang="en-US" smtClean="0"/>
              <a:t> Class</a:t>
            </a:r>
          </a:p>
        </p:txBody>
      </p:sp>
      <p:sp>
        <p:nvSpPr>
          <p:cNvPr id="21509" name="Rectangle 3"/>
          <p:cNvSpPr>
            <a:spLocks noGrp="1" noChangeArrowheads="1"/>
          </p:cNvSpPr>
          <p:nvPr>
            <p:ph idx="1"/>
          </p:nvPr>
        </p:nvSpPr>
        <p:spPr>
          <a:noFill/>
        </p:spPr>
        <p:txBody>
          <a:bodyPr/>
          <a:lstStyle/>
          <a:p>
            <a:pPr>
              <a:lnSpc>
                <a:spcPct val="90000"/>
              </a:lnSpc>
              <a:spcBef>
                <a:spcPct val="50000"/>
              </a:spcBef>
              <a:buFont typeface="Wingdings" panose="05000000000000000000" pitchFamily="2" charset="2"/>
              <a:buChar char="q"/>
            </a:pPr>
            <a:r>
              <a:rPr lang="en-US" altLang="en-US" smtClean="0"/>
              <a:t>Constructors</a:t>
            </a:r>
          </a:p>
          <a:p>
            <a:pPr>
              <a:lnSpc>
                <a:spcPct val="90000"/>
              </a:lnSpc>
              <a:spcBef>
                <a:spcPct val="100000"/>
              </a:spcBef>
              <a:buFont typeface="Wingdings" panose="05000000000000000000" pitchFamily="2" charset="2"/>
              <a:buChar char="q"/>
            </a:pPr>
            <a:r>
              <a:rPr lang="en-US" altLang="en-US" smtClean="0"/>
              <a:t>Class Constants </a:t>
            </a:r>
            <a:r>
              <a:rPr lang="en-US" altLang="en-US" sz="3000">
                <a:latin typeface="Courier New" panose="02070309020205020404" pitchFamily="49" charset="0"/>
              </a:rPr>
              <a:t>MAX_VALUE</a:t>
            </a:r>
            <a:r>
              <a:rPr lang="en-US" altLang="en-US" smtClean="0"/>
              <a:t>, </a:t>
            </a:r>
            <a:r>
              <a:rPr lang="en-US" altLang="en-US" sz="3000">
                <a:latin typeface="Courier New" panose="02070309020205020404" pitchFamily="49" charset="0"/>
              </a:rPr>
              <a:t>MIN_VALUE</a:t>
            </a:r>
            <a:endParaRPr lang="en-US" altLang="en-US" smtClean="0"/>
          </a:p>
          <a:p>
            <a:pPr>
              <a:lnSpc>
                <a:spcPct val="90000"/>
              </a:lnSpc>
              <a:spcBef>
                <a:spcPct val="100000"/>
              </a:spcBef>
              <a:buFont typeface="Wingdings" panose="05000000000000000000" pitchFamily="2" charset="2"/>
              <a:buChar char="q"/>
            </a:pPr>
            <a:r>
              <a:rPr lang="en-US" altLang="en-US" smtClean="0"/>
              <a:t>Conversion Methods</a:t>
            </a:r>
          </a:p>
        </p:txBody>
      </p:sp>
      <p:sp>
        <p:nvSpPr>
          <p:cNvPr id="21506"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34CF86-570F-49A4-A5A2-11CBD3452030}" type="slidenum">
              <a:rPr lang="en-US" altLang="en-US" sz="1400"/>
              <a:pPr>
                <a:spcBef>
                  <a:spcPct val="0"/>
                </a:spcBef>
                <a:buClrTx/>
                <a:buSzTx/>
                <a:buFontTx/>
                <a:buNone/>
              </a:pPr>
              <a:t>19</a:t>
            </a:fld>
            <a:endParaRPr lang="en-US" altLang="en-US" sz="1400"/>
          </a:p>
        </p:txBody>
      </p:sp>
      <p:sp>
        <p:nvSpPr>
          <p:cNvPr id="2150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BCFFA5F-C1E0-4654-8B61-77CB49768BB2}" type="slidenum">
              <a:rPr lang="en-US" altLang="en-US" sz="1400"/>
              <a:pPr algn="r">
                <a:spcBef>
                  <a:spcPct val="0"/>
                </a:spcBef>
                <a:buClrTx/>
                <a:buSzTx/>
                <a:buFontTx/>
                <a:buNone/>
              </a:pPr>
              <a:t>19</a:t>
            </a:fld>
            <a:endParaRPr lang="en-US" altLang="en-US" sz="1400"/>
          </a:p>
        </p:txBody>
      </p:sp>
    </p:spTree>
    <p:extLst>
      <p:ext uri="{BB962C8B-B14F-4D97-AF65-F5344CB8AC3E}">
        <p14:creationId xmlns:p14="http://schemas.microsoft.com/office/powerpoint/2010/main" val="3458046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a:normAutofit/>
          </a:bodyPr>
          <a:lstStyle/>
          <a:p>
            <a:r>
              <a:rPr lang="en-US" altLang="en-US"/>
              <a:t>Motivations</a:t>
            </a:r>
          </a:p>
        </p:txBody>
      </p:sp>
      <p:sp>
        <p:nvSpPr>
          <p:cNvPr id="4100" name="Rectangle 3"/>
          <p:cNvSpPr>
            <a:spLocks noGrp="1" noChangeArrowheads="1"/>
          </p:cNvSpPr>
          <p:nvPr>
            <p:ph idx="1"/>
          </p:nvPr>
        </p:nvSpPr>
        <p:spPr>
          <a:noFill/>
        </p:spPr>
        <p:txBody>
          <a:bodyPr/>
          <a:lstStyle/>
          <a:p>
            <a:pPr marL="0" indent="0">
              <a:buNone/>
            </a:pPr>
            <a:r>
              <a:rPr lang="en-US" altLang="en-US" sz="2800"/>
              <a:t>You see the advantages of object-oriented programming from the preceding chapter. This chapter will demonstrate how to solve problems using the object-oriented paradigm. </a:t>
            </a:r>
          </a:p>
        </p:txBody>
      </p:sp>
      <p:sp>
        <p:nvSpPr>
          <p:cNvPr id="40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2DCCB2-D897-4693-A828-EFC1A1D7472B}" type="slidenum">
              <a:rPr lang="en-US" altLang="en-US" sz="1400"/>
              <a:pPr>
                <a:spcBef>
                  <a:spcPct val="0"/>
                </a:spcBef>
                <a:buClrTx/>
                <a:buSzTx/>
                <a:buFontTx/>
                <a:buNone/>
              </a:pPr>
              <a:t>2</a:t>
            </a:fld>
            <a:endParaRPr lang="en-US" altLang="en-US" sz="1400"/>
          </a:p>
        </p:txBody>
      </p:sp>
    </p:spTree>
    <p:extLst>
      <p:ext uri="{BB962C8B-B14F-4D97-AF65-F5344CB8AC3E}">
        <p14:creationId xmlns:p14="http://schemas.microsoft.com/office/powerpoint/2010/main" val="170989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Numeric Wrapper Class Constructors</a:t>
            </a:r>
            <a:r>
              <a:rPr lang="en-US" altLang="en-US" smtClean="0"/>
              <a:t> </a:t>
            </a:r>
          </a:p>
        </p:txBody>
      </p:sp>
      <p:sp>
        <p:nvSpPr>
          <p:cNvPr id="22533" name="Rectangle 3"/>
          <p:cNvSpPr>
            <a:spLocks noGrp="1" noChangeArrowheads="1"/>
          </p:cNvSpPr>
          <p:nvPr>
            <p:ph idx="1"/>
          </p:nvPr>
        </p:nvSpPr>
        <p:spPr>
          <a:noFill/>
        </p:spPr>
        <p:txBody>
          <a:bodyPr/>
          <a:lstStyle/>
          <a:p>
            <a:pPr marL="0" indent="0">
              <a:spcBef>
                <a:spcPct val="50000"/>
              </a:spcBef>
              <a:buNone/>
            </a:pPr>
            <a:r>
              <a:rPr lang="en-US" altLang="en-US" smtClean="0">
                <a:cs typeface="Times New Roman" panose="02020603050405020304" pitchFamily="18" charset="0"/>
              </a:rPr>
              <a:t>You can construct a wrapper object either from a primitive data type value or from a string representing the numeric value. The constructors for Integer and Double are:</a:t>
            </a:r>
          </a:p>
          <a:p>
            <a:pPr lvl="1">
              <a:spcBef>
                <a:spcPct val="50000"/>
              </a:spcBef>
              <a:buFontTx/>
              <a:buNone/>
            </a:pPr>
            <a:r>
              <a:rPr lang="en-US" altLang="en-US" smtClean="0">
                <a:cs typeface="Times New Roman" panose="02020603050405020304" pitchFamily="18" charset="0"/>
              </a:rPr>
              <a:t>public Integer(int value)</a:t>
            </a:r>
          </a:p>
          <a:p>
            <a:pPr lvl="1">
              <a:spcBef>
                <a:spcPct val="50000"/>
              </a:spcBef>
              <a:buFontTx/>
              <a:buNone/>
            </a:pPr>
            <a:r>
              <a:rPr lang="en-US" altLang="en-US" smtClean="0">
                <a:cs typeface="Times New Roman" panose="02020603050405020304" pitchFamily="18" charset="0"/>
              </a:rPr>
              <a:t>public Integer(String s)</a:t>
            </a:r>
          </a:p>
          <a:p>
            <a:pPr lvl="1">
              <a:spcBef>
                <a:spcPct val="50000"/>
              </a:spcBef>
              <a:buFontTx/>
              <a:buNone/>
            </a:pPr>
            <a:r>
              <a:rPr lang="en-US" altLang="en-US" smtClean="0">
                <a:cs typeface="Times New Roman" panose="02020603050405020304" pitchFamily="18" charset="0"/>
              </a:rPr>
              <a:t>public Double(double value)</a:t>
            </a:r>
          </a:p>
          <a:p>
            <a:pPr lvl="1">
              <a:spcBef>
                <a:spcPct val="50000"/>
              </a:spcBef>
              <a:buFontTx/>
              <a:buNone/>
            </a:pPr>
            <a:r>
              <a:rPr lang="en-US" altLang="en-US" smtClean="0">
                <a:cs typeface="Times New Roman" panose="02020603050405020304" pitchFamily="18" charset="0"/>
              </a:rPr>
              <a:t>public Double(String s)</a:t>
            </a:r>
          </a:p>
        </p:txBody>
      </p:sp>
      <p:sp>
        <p:nvSpPr>
          <p:cNvPr id="22530"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EBBD5F-9012-4566-964F-5F8CD4D158F2}" type="slidenum">
              <a:rPr lang="en-US" altLang="en-US" sz="1400"/>
              <a:pPr>
                <a:spcBef>
                  <a:spcPct val="0"/>
                </a:spcBef>
                <a:buClrTx/>
                <a:buSzTx/>
                <a:buFontTx/>
                <a:buNone/>
              </a:pPr>
              <a:t>20</a:t>
            </a:fld>
            <a:endParaRPr lang="en-US" altLang="en-US" sz="1400"/>
          </a:p>
        </p:txBody>
      </p:sp>
      <p:sp>
        <p:nvSpPr>
          <p:cNvPr id="2253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72AE857-F8D4-4F00-AE99-A10E1743C52F}" type="slidenum">
              <a:rPr lang="en-US" altLang="en-US" sz="1400"/>
              <a:pPr algn="r">
                <a:spcBef>
                  <a:spcPct val="0"/>
                </a:spcBef>
                <a:buClrTx/>
                <a:buSzTx/>
                <a:buFontTx/>
                <a:buNone/>
              </a:pPr>
              <a:t>20</a:t>
            </a:fld>
            <a:endParaRPr lang="en-US" altLang="en-US" sz="1400"/>
          </a:p>
        </p:txBody>
      </p:sp>
    </p:spTree>
    <p:extLst>
      <p:ext uri="{BB962C8B-B14F-4D97-AF65-F5344CB8AC3E}">
        <p14:creationId xmlns:p14="http://schemas.microsoft.com/office/powerpoint/2010/main" val="427132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Numeric Wrapper Class Constants</a:t>
            </a:r>
            <a:r>
              <a:rPr lang="en-US" altLang="en-US" smtClean="0"/>
              <a:t> </a:t>
            </a:r>
          </a:p>
        </p:txBody>
      </p:sp>
      <p:sp>
        <p:nvSpPr>
          <p:cNvPr id="23557" name="Rectangle 3"/>
          <p:cNvSpPr>
            <a:spLocks noGrp="1" noChangeArrowheads="1"/>
          </p:cNvSpPr>
          <p:nvPr>
            <p:ph idx="1"/>
          </p:nvPr>
        </p:nvSpPr>
        <p:spPr>
          <a:noFill/>
        </p:spPr>
        <p:txBody>
          <a:bodyPr>
            <a:normAutofit/>
          </a:bodyPr>
          <a:lstStyle/>
          <a:p>
            <a:pPr marL="0" indent="0">
              <a:spcBef>
                <a:spcPct val="50000"/>
              </a:spcBef>
              <a:buNone/>
            </a:pPr>
            <a:r>
              <a:rPr lang="en-US" altLang="en-US" sz="2800">
                <a:cs typeface="Times New Roman" panose="02020603050405020304" pitchFamily="18" charset="0"/>
              </a:rPr>
              <a:t>Each numerical wrapper class has the constants </a:t>
            </a:r>
            <a:r>
              <a:rPr lang="en-US" altLang="en-US" sz="2800" u="sng">
                <a:cs typeface="Times New Roman" panose="02020603050405020304" pitchFamily="18" charset="0"/>
              </a:rPr>
              <a:t>MAX_VALUE</a:t>
            </a:r>
            <a:r>
              <a:rPr lang="en-US" altLang="en-US" sz="2800">
                <a:cs typeface="Times New Roman" panose="02020603050405020304" pitchFamily="18" charset="0"/>
              </a:rPr>
              <a:t> and </a:t>
            </a:r>
            <a:r>
              <a:rPr lang="en-US" altLang="en-US" sz="2800" u="sng">
                <a:cs typeface="Times New Roman" panose="02020603050405020304" pitchFamily="18" charset="0"/>
              </a:rPr>
              <a:t>MIN_VALUE</a:t>
            </a:r>
            <a:r>
              <a:rPr lang="en-US" altLang="en-US" sz="2800">
                <a:cs typeface="Times New Roman" panose="02020603050405020304" pitchFamily="18" charset="0"/>
              </a:rPr>
              <a:t>. </a:t>
            </a:r>
            <a:r>
              <a:rPr lang="en-US" altLang="en-US" sz="2800" u="sng">
                <a:cs typeface="Times New Roman" panose="02020603050405020304" pitchFamily="18" charset="0"/>
              </a:rPr>
              <a:t>MAX_VALUE</a:t>
            </a:r>
            <a:r>
              <a:rPr lang="en-US" altLang="en-US" sz="2800">
                <a:cs typeface="Times New Roman" panose="02020603050405020304" pitchFamily="18" charset="0"/>
              </a:rPr>
              <a:t> represents the maximum value of the corresponding primitive data type. For </a:t>
            </a:r>
            <a:r>
              <a:rPr lang="en-US" altLang="en-US" sz="2800" u="sng">
                <a:cs typeface="Times New Roman" panose="02020603050405020304" pitchFamily="18" charset="0"/>
              </a:rPr>
              <a:t>Byte</a:t>
            </a:r>
            <a:r>
              <a:rPr lang="en-US" altLang="en-US" sz="2800">
                <a:cs typeface="Times New Roman" panose="02020603050405020304" pitchFamily="18" charset="0"/>
              </a:rPr>
              <a:t>, </a:t>
            </a:r>
            <a:r>
              <a:rPr lang="en-US" altLang="en-US" sz="2800" u="sng">
                <a:cs typeface="Times New Roman" panose="02020603050405020304" pitchFamily="18" charset="0"/>
              </a:rPr>
              <a:t>Short</a:t>
            </a:r>
            <a:r>
              <a:rPr lang="en-US" altLang="en-US" sz="2800">
                <a:cs typeface="Times New Roman" panose="02020603050405020304" pitchFamily="18" charset="0"/>
              </a:rPr>
              <a:t>, </a:t>
            </a:r>
            <a:r>
              <a:rPr lang="en-US" altLang="en-US" sz="2800" u="sng">
                <a:cs typeface="Times New Roman" panose="02020603050405020304" pitchFamily="18" charset="0"/>
              </a:rPr>
              <a:t>Integer</a:t>
            </a:r>
            <a:r>
              <a:rPr lang="en-US" altLang="en-US" sz="2800">
                <a:cs typeface="Times New Roman" panose="02020603050405020304" pitchFamily="18" charset="0"/>
              </a:rPr>
              <a:t>, and </a:t>
            </a:r>
            <a:r>
              <a:rPr lang="en-US" altLang="en-US" sz="2800" u="sng">
                <a:cs typeface="Times New Roman" panose="02020603050405020304" pitchFamily="18" charset="0"/>
              </a:rPr>
              <a:t>Long</a:t>
            </a:r>
            <a:r>
              <a:rPr lang="en-US" altLang="en-US" sz="2800">
                <a:cs typeface="Times New Roman" panose="02020603050405020304" pitchFamily="18" charset="0"/>
              </a:rPr>
              <a:t>, </a:t>
            </a:r>
            <a:r>
              <a:rPr lang="en-US" altLang="en-US" sz="2800" u="sng">
                <a:cs typeface="Times New Roman" panose="02020603050405020304" pitchFamily="18" charset="0"/>
              </a:rPr>
              <a:t>MIN_VALUE</a:t>
            </a:r>
            <a:r>
              <a:rPr lang="en-US" altLang="en-US" sz="2800">
                <a:cs typeface="Times New Roman" panose="02020603050405020304" pitchFamily="18" charset="0"/>
              </a:rPr>
              <a:t> represents the minimum </a:t>
            </a:r>
            <a:r>
              <a:rPr lang="en-US" altLang="en-US" sz="2800" u="sng">
                <a:cs typeface="Times New Roman" panose="02020603050405020304" pitchFamily="18" charset="0"/>
              </a:rPr>
              <a:t>byte</a:t>
            </a:r>
            <a:r>
              <a:rPr lang="en-US" altLang="en-US" sz="2800">
                <a:cs typeface="Times New Roman" panose="02020603050405020304" pitchFamily="18" charset="0"/>
              </a:rPr>
              <a:t>, </a:t>
            </a:r>
            <a:r>
              <a:rPr lang="en-US" altLang="en-US" sz="2800" u="sng">
                <a:cs typeface="Times New Roman" panose="02020603050405020304" pitchFamily="18" charset="0"/>
              </a:rPr>
              <a:t>short</a:t>
            </a:r>
            <a:r>
              <a:rPr lang="en-US" altLang="en-US" sz="2800">
                <a:cs typeface="Times New Roman" panose="02020603050405020304" pitchFamily="18" charset="0"/>
              </a:rPr>
              <a:t>, </a:t>
            </a:r>
            <a:r>
              <a:rPr lang="en-US" altLang="en-US" sz="2800" u="sng">
                <a:cs typeface="Times New Roman" panose="02020603050405020304" pitchFamily="18" charset="0"/>
              </a:rPr>
              <a:t>int</a:t>
            </a:r>
            <a:r>
              <a:rPr lang="en-US" altLang="en-US" sz="2800">
                <a:cs typeface="Times New Roman" panose="02020603050405020304" pitchFamily="18" charset="0"/>
              </a:rPr>
              <a:t>, and </a:t>
            </a:r>
            <a:r>
              <a:rPr lang="en-US" altLang="en-US" sz="2800" u="sng">
                <a:cs typeface="Times New Roman" panose="02020603050405020304" pitchFamily="18" charset="0"/>
              </a:rPr>
              <a:t>long</a:t>
            </a:r>
            <a:r>
              <a:rPr lang="en-US" altLang="en-US" sz="2800">
                <a:cs typeface="Times New Roman" panose="02020603050405020304" pitchFamily="18" charset="0"/>
              </a:rPr>
              <a:t> values. For </a:t>
            </a:r>
            <a:r>
              <a:rPr lang="en-US" altLang="en-US" sz="2800" u="sng">
                <a:cs typeface="Times New Roman" panose="02020603050405020304" pitchFamily="18" charset="0"/>
              </a:rPr>
              <a:t>Float</a:t>
            </a:r>
            <a:r>
              <a:rPr lang="en-US" altLang="en-US" sz="2800">
                <a:cs typeface="Times New Roman" panose="02020603050405020304" pitchFamily="18" charset="0"/>
              </a:rPr>
              <a:t> and </a:t>
            </a:r>
            <a:r>
              <a:rPr lang="en-US" altLang="en-US" sz="2800" u="sng">
                <a:cs typeface="Times New Roman" panose="02020603050405020304" pitchFamily="18" charset="0"/>
              </a:rPr>
              <a:t>Double</a:t>
            </a:r>
            <a:r>
              <a:rPr lang="en-US" altLang="en-US" sz="2800">
                <a:cs typeface="Times New Roman" panose="02020603050405020304" pitchFamily="18" charset="0"/>
              </a:rPr>
              <a:t>, </a:t>
            </a:r>
            <a:r>
              <a:rPr lang="en-US" altLang="en-US" sz="2800" u="sng">
                <a:cs typeface="Times New Roman" panose="02020603050405020304" pitchFamily="18" charset="0"/>
              </a:rPr>
              <a:t>MIN_VALUE</a:t>
            </a:r>
            <a:r>
              <a:rPr lang="en-US" altLang="en-US" sz="2800">
                <a:cs typeface="Times New Roman" panose="02020603050405020304" pitchFamily="18" charset="0"/>
              </a:rPr>
              <a:t> represents the minimum </a:t>
            </a:r>
            <a:r>
              <a:rPr lang="en-US" altLang="en-US" sz="2800" i="1">
                <a:cs typeface="Times New Roman" panose="02020603050405020304" pitchFamily="18" charset="0"/>
              </a:rPr>
              <a:t>positive</a:t>
            </a:r>
            <a:r>
              <a:rPr lang="en-US" altLang="en-US" sz="2800">
                <a:cs typeface="Times New Roman" panose="02020603050405020304" pitchFamily="18" charset="0"/>
              </a:rPr>
              <a:t> </a:t>
            </a:r>
            <a:r>
              <a:rPr lang="en-US" altLang="en-US" sz="2800" u="sng">
                <a:cs typeface="Times New Roman" panose="02020603050405020304" pitchFamily="18" charset="0"/>
              </a:rPr>
              <a:t>float</a:t>
            </a:r>
            <a:r>
              <a:rPr lang="en-US" altLang="en-US" sz="2800">
                <a:cs typeface="Times New Roman" panose="02020603050405020304" pitchFamily="18" charset="0"/>
              </a:rPr>
              <a:t> and </a:t>
            </a:r>
            <a:r>
              <a:rPr lang="en-US" altLang="en-US" sz="2800" u="sng">
                <a:cs typeface="Times New Roman" panose="02020603050405020304" pitchFamily="18" charset="0"/>
              </a:rPr>
              <a:t>double</a:t>
            </a:r>
            <a:r>
              <a:rPr lang="en-US" altLang="en-US" sz="2800">
                <a:cs typeface="Times New Roman" panose="02020603050405020304" pitchFamily="18" charset="0"/>
              </a:rPr>
              <a:t> values. The following statements display the maximum integer (2,147,483,647), the minimum positive float (1.4E-45), and the maximum double floating-point number (1.79769313486231570e+308d). </a:t>
            </a:r>
          </a:p>
        </p:txBody>
      </p:sp>
      <p:sp>
        <p:nvSpPr>
          <p:cNvPr id="23554"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0ACE0F-F838-405D-B05B-6B5588518A2B}" type="slidenum">
              <a:rPr lang="en-US" altLang="en-US" sz="1400"/>
              <a:pPr>
                <a:spcBef>
                  <a:spcPct val="0"/>
                </a:spcBef>
                <a:buClrTx/>
                <a:buSzTx/>
                <a:buFontTx/>
                <a:buNone/>
              </a:pPr>
              <a:t>21</a:t>
            </a:fld>
            <a:endParaRPr lang="en-US" altLang="en-US" sz="1400"/>
          </a:p>
        </p:txBody>
      </p:sp>
      <p:sp>
        <p:nvSpPr>
          <p:cNvPr id="2355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988E569-1E52-45B3-84A5-7AA3CED25F7E}" type="slidenum">
              <a:rPr lang="en-US" altLang="en-US" sz="1400"/>
              <a:pPr algn="r">
                <a:spcBef>
                  <a:spcPct val="0"/>
                </a:spcBef>
                <a:buClrTx/>
                <a:buSzTx/>
                <a:buFontTx/>
                <a:buNone/>
              </a:pPr>
              <a:t>21</a:t>
            </a:fld>
            <a:endParaRPr lang="en-US" altLang="en-US" sz="1400"/>
          </a:p>
        </p:txBody>
      </p:sp>
    </p:spTree>
    <p:extLst>
      <p:ext uri="{BB962C8B-B14F-4D97-AF65-F5344CB8AC3E}">
        <p14:creationId xmlns:p14="http://schemas.microsoft.com/office/powerpoint/2010/main" val="18512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noFill/>
        </p:spPr>
        <p:txBody>
          <a:bodyPr/>
          <a:lstStyle/>
          <a:p>
            <a:r>
              <a:rPr lang="en-US" altLang="en-US" smtClean="0">
                <a:cs typeface="Times New Roman" panose="02020603050405020304" pitchFamily="18" charset="0"/>
              </a:rPr>
              <a:t>Conversion Methods</a:t>
            </a:r>
          </a:p>
        </p:txBody>
      </p:sp>
      <p:sp>
        <p:nvSpPr>
          <p:cNvPr id="24581" name="Rectangle 3"/>
          <p:cNvSpPr>
            <a:spLocks noGrp="1" noChangeArrowheads="1"/>
          </p:cNvSpPr>
          <p:nvPr>
            <p:ph idx="1"/>
          </p:nvPr>
        </p:nvSpPr>
        <p:spPr>
          <a:noFill/>
        </p:spPr>
        <p:txBody>
          <a:bodyPr/>
          <a:lstStyle/>
          <a:p>
            <a:pPr marL="0" indent="0">
              <a:spcBef>
                <a:spcPct val="50000"/>
              </a:spcBef>
              <a:buNone/>
            </a:pPr>
            <a:r>
              <a:rPr lang="en-US" altLang="en-US" sz="3600">
                <a:cs typeface="Times New Roman" panose="02020603050405020304" pitchFamily="18" charset="0"/>
              </a:rPr>
              <a:t>Each numeric wrapper class implements the abstract methods </a:t>
            </a:r>
            <a:r>
              <a:rPr lang="en-US" altLang="en-US" sz="3600" u="sng">
                <a:cs typeface="Times New Roman" panose="02020603050405020304" pitchFamily="18" charset="0"/>
              </a:rPr>
              <a:t>doubleValue</a:t>
            </a:r>
            <a:r>
              <a:rPr lang="en-US" altLang="en-US" sz="3600">
                <a:cs typeface="Times New Roman" panose="02020603050405020304" pitchFamily="18" charset="0"/>
              </a:rPr>
              <a:t>, </a:t>
            </a:r>
            <a:r>
              <a:rPr lang="en-US" altLang="en-US" sz="3600" u="sng">
                <a:cs typeface="Times New Roman" panose="02020603050405020304" pitchFamily="18" charset="0"/>
              </a:rPr>
              <a:t>floatValue</a:t>
            </a:r>
            <a:r>
              <a:rPr lang="en-US" altLang="en-US" sz="3600">
                <a:cs typeface="Times New Roman" panose="02020603050405020304" pitchFamily="18" charset="0"/>
              </a:rPr>
              <a:t>, </a:t>
            </a:r>
            <a:r>
              <a:rPr lang="en-US" altLang="en-US" sz="3600" u="sng">
                <a:cs typeface="Times New Roman" panose="02020603050405020304" pitchFamily="18" charset="0"/>
              </a:rPr>
              <a:t>intValue</a:t>
            </a:r>
            <a:r>
              <a:rPr lang="en-US" altLang="en-US" sz="3600">
                <a:cs typeface="Times New Roman" panose="02020603050405020304" pitchFamily="18" charset="0"/>
              </a:rPr>
              <a:t>, </a:t>
            </a:r>
            <a:r>
              <a:rPr lang="en-US" altLang="en-US" sz="3600" u="sng">
                <a:cs typeface="Times New Roman" panose="02020603050405020304" pitchFamily="18" charset="0"/>
              </a:rPr>
              <a:t>longValue</a:t>
            </a:r>
            <a:r>
              <a:rPr lang="en-US" altLang="en-US" sz="3600">
                <a:cs typeface="Times New Roman" panose="02020603050405020304" pitchFamily="18" charset="0"/>
              </a:rPr>
              <a:t>, and </a:t>
            </a:r>
            <a:r>
              <a:rPr lang="en-US" altLang="en-US" sz="3600" u="sng">
                <a:cs typeface="Times New Roman" panose="02020603050405020304" pitchFamily="18" charset="0"/>
              </a:rPr>
              <a:t>shortValue</a:t>
            </a:r>
            <a:r>
              <a:rPr lang="en-US" altLang="en-US" sz="3600">
                <a:cs typeface="Times New Roman" panose="02020603050405020304" pitchFamily="18" charset="0"/>
              </a:rPr>
              <a:t>, which are defined in the </a:t>
            </a:r>
            <a:r>
              <a:rPr lang="en-US" altLang="en-US" sz="3600" u="sng">
                <a:cs typeface="Times New Roman" panose="02020603050405020304" pitchFamily="18" charset="0"/>
              </a:rPr>
              <a:t>Number</a:t>
            </a:r>
            <a:r>
              <a:rPr lang="en-US" altLang="en-US" sz="3600">
                <a:cs typeface="Times New Roman" panose="02020603050405020304" pitchFamily="18" charset="0"/>
              </a:rPr>
              <a:t> class. These methods “convert” objects into primitive type values. </a:t>
            </a:r>
          </a:p>
        </p:txBody>
      </p:sp>
      <p:sp>
        <p:nvSpPr>
          <p:cNvPr id="24578"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7D3E48-988D-4890-BC28-348473F7B3A1}" type="slidenum">
              <a:rPr lang="en-US" altLang="en-US" sz="1400"/>
              <a:pPr>
                <a:spcBef>
                  <a:spcPct val="0"/>
                </a:spcBef>
                <a:buClrTx/>
                <a:buSzTx/>
                <a:buFontTx/>
                <a:buNone/>
              </a:pPr>
              <a:t>22</a:t>
            </a:fld>
            <a:endParaRPr lang="en-US" altLang="en-US" sz="1400"/>
          </a:p>
        </p:txBody>
      </p:sp>
      <p:sp>
        <p:nvSpPr>
          <p:cNvPr id="2457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03C81C2-F76E-4A78-8BDD-0C77AECD96A4}" type="slidenum">
              <a:rPr lang="en-US" altLang="en-US" sz="1400"/>
              <a:pPr algn="r">
                <a:spcBef>
                  <a:spcPct val="0"/>
                </a:spcBef>
                <a:buClrTx/>
                <a:buSzTx/>
                <a:buFontTx/>
                <a:buNone/>
              </a:pPr>
              <a:t>22</a:t>
            </a:fld>
            <a:endParaRPr lang="en-US" altLang="en-US" sz="1400"/>
          </a:p>
        </p:txBody>
      </p:sp>
    </p:spTree>
    <p:extLst>
      <p:ext uri="{BB962C8B-B14F-4D97-AF65-F5344CB8AC3E}">
        <p14:creationId xmlns:p14="http://schemas.microsoft.com/office/powerpoint/2010/main" val="1462664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noFill/>
        </p:spPr>
        <p:txBody>
          <a:bodyPr/>
          <a:lstStyle/>
          <a:p>
            <a:r>
              <a:rPr lang="en-US" altLang="en-US" smtClean="0">
                <a:cs typeface="Times New Roman" panose="02020603050405020304" pitchFamily="18" charset="0"/>
              </a:rPr>
              <a:t>The Static </a:t>
            </a:r>
            <a:r>
              <a:rPr lang="en-US" altLang="en-US" u="sng" smtClean="0">
                <a:cs typeface="Times New Roman" panose="02020603050405020304" pitchFamily="18" charset="0"/>
              </a:rPr>
              <a:t>valueOf</a:t>
            </a:r>
            <a:r>
              <a:rPr lang="en-US" altLang="en-US" smtClean="0">
                <a:cs typeface="Times New Roman" panose="02020603050405020304" pitchFamily="18" charset="0"/>
              </a:rPr>
              <a:t> Methods</a:t>
            </a:r>
          </a:p>
        </p:txBody>
      </p:sp>
      <p:sp>
        <p:nvSpPr>
          <p:cNvPr id="25605" name="Rectangle 3"/>
          <p:cNvSpPr>
            <a:spLocks noGrp="1" noChangeArrowheads="1"/>
          </p:cNvSpPr>
          <p:nvPr>
            <p:ph idx="1"/>
          </p:nvPr>
        </p:nvSpPr>
        <p:spPr>
          <a:noFill/>
        </p:spPr>
        <p:txBody>
          <a:bodyPr/>
          <a:lstStyle/>
          <a:p>
            <a:pPr marL="0" indent="0">
              <a:spcBef>
                <a:spcPct val="50000"/>
              </a:spcBef>
              <a:buNone/>
            </a:pPr>
            <a:r>
              <a:rPr lang="en-US" altLang="en-US" sz="3600">
                <a:cs typeface="Times New Roman" panose="02020603050405020304" pitchFamily="18" charset="0"/>
              </a:rPr>
              <a:t>The numeric wrapper classes have a useful class method, valueOf(String s). This method creates a new object initialized to the value represented by the specified string. For example:</a:t>
            </a:r>
          </a:p>
          <a:p>
            <a:pPr marL="0" indent="0">
              <a:spcBef>
                <a:spcPct val="50000"/>
              </a:spcBef>
              <a:buNone/>
            </a:pPr>
            <a:r>
              <a:rPr lang="en-US" altLang="en-US" smtClean="0">
                <a:latin typeface="Courier New" panose="02070309020205020404" pitchFamily="49" charset="0"/>
                <a:cs typeface="Courier New" panose="02070309020205020404" pitchFamily="49" charset="0"/>
              </a:rPr>
              <a:t> </a:t>
            </a:r>
          </a:p>
          <a:p>
            <a:pPr lvl="1">
              <a:spcBef>
                <a:spcPct val="50000"/>
              </a:spcBef>
              <a:buFontTx/>
              <a:buNone/>
            </a:pPr>
            <a:r>
              <a:rPr lang="en-US" altLang="en-US" smtClean="0">
                <a:cs typeface="Times New Roman" panose="02020603050405020304" pitchFamily="18" charset="0"/>
              </a:rPr>
              <a:t>Double doubleObject = Double.valueOf("12.4");</a:t>
            </a:r>
          </a:p>
          <a:p>
            <a:pPr lvl="1">
              <a:spcBef>
                <a:spcPct val="50000"/>
              </a:spcBef>
              <a:buFontTx/>
              <a:buNone/>
            </a:pPr>
            <a:r>
              <a:rPr lang="en-US" altLang="en-US" smtClean="0">
                <a:cs typeface="Times New Roman" panose="02020603050405020304" pitchFamily="18" charset="0"/>
              </a:rPr>
              <a:t>Integer integerObject = Integer.valueOf("12");</a:t>
            </a:r>
          </a:p>
        </p:txBody>
      </p:sp>
      <p:sp>
        <p:nvSpPr>
          <p:cNvPr id="25602"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0A394A-7D99-4070-A0C7-DFCA2112EE30}" type="slidenum">
              <a:rPr lang="en-US" altLang="en-US" sz="1400"/>
              <a:pPr>
                <a:spcBef>
                  <a:spcPct val="0"/>
                </a:spcBef>
                <a:buClrTx/>
                <a:buSzTx/>
                <a:buFontTx/>
                <a:buNone/>
              </a:pPr>
              <a:t>23</a:t>
            </a:fld>
            <a:endParaRPr lang="en-US" altLang="en-US" sz="1400"/>
          </a:p>
        </p:txBody>
      </p:sp>
      <p:sp>
        <p:nvSpPr>
          <p:cNvPr id="2560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BBA03D5-0691-44E5-8DB8-2E43DB56980F}" type="slidenum">
              <a:rPr lang="en-US" altLang="en-US" sz="1400"/>
              <a:pPr algn="r">
                <a:spcBef>
                  <a:spcPct val="0"/>
                </a:spcBef>
                <a:buClrTx/>
                <a:buSzTx/>
                <a:buFontTx/>
                <a:buNone/>
              </a:pPr>
              <a:t>23</a:t>
            </a:fld>
            <a:endParaRPr lang="en-US" altLang="en-US" sz="1400"/>
          </a:p>
        </p:txBody>
      </p:sp>
    </p:spTree>
    <p:extLst>
      <p:ext uri="{BB962C8B-B14F-4D97-AF65-F5344CB8AC3E}">
        <p14:creationId xmlns:p14="http://schemas.microsoft.com/office/powerpoint/2010/main" val="2061955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The Methods for Parsing Strings into Numbers </a:t>
            </a:r>
          </a:p>
        </p:txBody>
      </p:sp>
      <p:sp>
        <p:nvSpPr>
          <p:cNvPr id="26629" name="Rectangle 3"/>
          <p:cNvSpPr>
            <a:spLocks noGrp="1" noChangeArrowheads="1"/>
          </p:cNvSpPr>
          <p:nvPr>
            <p:ph idx="1"/>
          </p:nvPr>
        </p:nvSpPr>
        <p:spPr>
          <a:noFill/>
        </p:spPr>
        <p:txBody>
          <a:bodyPr>
            <a:normAutofit/>
          </a:bodyPr>
          <a:lstStyle/>
          <a:p>
            <a:pPr marL="0" indent="0">
              <a:spcBef>
                <a:spcPct val="50000"/>
              </a:spcBef>
              <a:buNone/>
            </a:pPr>
            <a:r>
              <a:rPr lang="en-US" altLang="en-US" sz="3600">
                <a:cs typeface="Times New Roman" panose="02020603050405020304" pitchFamily="18" charset="0"/>
              </a:rPr>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 </a:t>
            </a:r>
          </a:p>
        </p:txBody>
      </p:sp>
      <p:sp>
        <p:nvSpPr>
          <p:cNvPr id="26626"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0ECE23-9EB4-48C8-A060-C9540685C52E}" type="slidenum">
              <a:rPr lang="en-US" altLang="en-US" sz="1400"/>
              <a:pPr>
                <a:spcBef>
                  <a:spcPct val="0"/>
                </a:spcBef>
                <a:buClrTx/>
                <a:buSzTx/>
                <a:buFontTx/>
                <a:buNone/>
              </a:pPr>
              <a:t>24</a:t>
            </a:fld>
            <a:endParaRPr lang="en-US" altLang="en-US" sz="1400"/>
          </a:p>
        </p:txBody>
      </p:sp>
      <p:sp>
        <p:nvSpPr>
          <p:cNvPr id="2662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38CF111-C7D8-49D3-BBDA-D9C2FBB3CBA9}" type="slidenum">
              <a:rPr lang="en-US" altLang="en-US" sz="1400"/>
              <a:pPr algn="r">
                <a:spcBef>
                  <a:spcPct val="0"/>
                </a:spcBef>
                <a:buClrTx/>
                <a:buSzTx/>
                <a:buFontTx/>
                <a:buNone/>
              </a:pPr>
              <a:t>24</a:t>
            </a:fld>
            <a:endParaRPr lang="en-US" altLang="en-US" sz="1400"/>
          </a:p>
        </p:txBody>
      </p:sp>
    </p:spTree>
    <p:extLst>
      <p:ext uri="{BB962C8B-B14F-4D97-AF65-F5344CB8AC3E}">
        <p14:creationId xmlns:p14="http://schemas.microsoft.com/office/powerpoint/2010/main" val="375598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1444BC-7C0F-4D01-8B80-F18E288ACF84}" type="slidenum">
              <a:rPr lang="en-US" altLang="en-US" sz="1400"/>
              <a:pPr>
                <a:spcBef>
                  <a:spcPct val="0"/>
                </a:spcBef>
                <a:buClrTx/>
                <a:buSzTx/>
                <a:buFontTx/>
                <a:buNone/>
              </a:pPr>
              <a:t>25</a:t>
            </a:fld>
            <a:endParaRPr lang="en-US" altLang="en-US" sz="1400"/>
          </a:p>
        </p:txBody>
      </p:sp>
      <p:sp>
        <p:nvSpPr>
          <p:cNvPr id="2765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FB72D17-EE12-4E18-8720-D09C8F1BD6AB}" type="slidenum">
              <a:rPr lang="en-US" altLang="en-US" sz="1400"/>
              <a:pPr algn="r">
                <a:spcBef>
                  <a:spcPct val="0"/>
                </a:spcBef>
                <a:buClrTx/>
                <a:buSzTx/>
                <a:buFontTx/>
                <a:buNone/>
              </a:pPr>
              <a:t>25</a:t>
            </a:fld>
            <a:endParaRPr lang="en-US" altLang="en-US" sz="1400"/>
          </a:p>
        </p:txBody>
      </p:sp>
      <p:sp>
        <p:nvSpPr>
          <p:cNvPr id="27652" name="Rectangle 1026"/>
          <p:cNvSpPr>
            <a:spLocks noGrp="1" noChangeArrowheads="1"/>
          </p:cNvSpPr>
          <p:nvPr>
            <p:ph type="title" idx="4294967295"/>
          </p:nvPr>
        </p:nvSpPr>
        <p:spPr>
          <a:xfrm>
            <a:off x="2741612" y="152400"/>
            <a:ext cx="7543800" cy="685800"/>
          </a:xfrm>
          <a:noFill/>
        </p:spPr>
        <p:txBody>
          <a:bodyPr>
            <a:normAutofit fontScale="90000"/>
          </a:bodyPr>
          <a:lstStyle/>
          <a:p>
            <a:r>
              <a:rPr lang="en-US" altLang="en-US" sz="2400">
                <a:latin typeface="Courier New" panose="02070309020205020404" pitchFamily="49" charset="0"/>
                <a:cs typeface="Courier New" panose="02070309020205020404" pitchFamily="49" charset="0"/>
              </a:rPr>
              <a:t>Automatic Conversion Between Primitive Types and Wrapper Class Types</a:t>
            </a:r>
            <a:endParaRPr lang="en-US" altLang="en-US" sz="2400">
              <a:cs typeface="Times New Roman" panose="02020603050405020304" pitchFamily="18" charset="0"/>
            </a:endParaRPr>
          </a:p>
        </p:txBody>
      </p:sp>
      <p:sp>
        <p:nvSpPr>
          <p:cNvPr id="27653" name="Rectangle 1027"/>
          <p:cNvSpPr>
            <a:spLocks noGrp="1" noChangeArrowheads="1"/>
          </p:cNvSpPr>
          <p:nvPr>
            <p:ph type="body" idx="4294967295"/>
          </p:nvPr>
        </p:nvSpPr>
        <p:spPr>
          <a:xfrm>
            <a:off x="1751012" y="1371600"/>
            <a:ext cx="8686800" cy="609600"/>
          </a:xfrm>
          <a:noFill/>
        </p:spPr>
        <p:txBody>
          <a:bodyPr>
            <a:normAutofit fontScale="85000" lnSpcReduction="10000"/>
          </a:bodyPr>
          <a:lstStyle/>
          <a:p>
            <a:pPr marL="0" indent="0">
              <a:spcBef>
                <a:spcPct val="0"/>
              </a:spcBef>
              <a:buClrTx/>
              <a:buSzTx/>
              <a:buNone/>
            </a:pPr>
            <a:r>
              <a:rPr lang="en-US" altLang="en-US" sz="2000">
                <a:cs typeface="Times New Roman" panose="02020603050405020304" pitchFamily="18" charset="0"/>
              </a:rPr>
              <a:t>JDK 1.5 allows primitive type and wrapper classes to be converted automatically. For example, the following statement in (a) can be simplified as in (b): </a:t>
            </a:r>
          </a:p>
        </p:txBody>
      </p:sp>
      <p:sp>
        <p:nvSpPr>
          <p:cNvPr id="27654" name="Rectangle 1030"/>
          <p:cNvSpPr>
            <a:spLocks noChangeArrowheads="1"/>
          </p:cNvSpPr>
          <p:nvPr/>
        </p:nvSpPr>
        <p:spPr bwMode="auto">
          <a:xfrm>
            <a:off x="3665537" y="30956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5" name="Object 1029"/>
          <p:cNvGraphicFramePr>
            <a:graphicFrameLocks noChangeAspect="1"/>
          </p:cNvGraphicFramePr>
          <p:nvPr/>
        </p:nvGraphicFramePr>
        <p:xfrm>
          <a:off x="1751012" y="2362201"/>
          <a:ext cx="8764588" cy="1203325"/>
        </p:xfrm>
        <a:graphic>
          <a:graphicData uri="http://schemas.openxmlformats.org/presentationml/2006/ole">
            <mc:AlternateContent xmlns:mc="http://schemas.openxmlformats.org/markup-compatibility/2006">
              <mc:Choice xmlns:v="urn:schemas-microsoft-com:vml" Requires="v">
                <p:oleObj spid="_x0000_s158731" name="Picture" r:id="rId3" imgW="5024628" imgH="691896" progId="Word.Picture.8">
                  <p:embed/>
                </p:oleObj>
              </mc:Choice>
              <mc:Fallback>
                <p:oleObj name="Picture" r:id="rId3" imgW="5024628" imgH="691896" progId="Word.Picture.8">
                  <p:embed/>
                  <p:pic>
                    <p:nvPicPr>
                      <p:cNvPr id="27655"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2362201"/>
                        <a:ext cx="8764588"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1031"/>
          <p:cNvSpPr>
            <a:spLocks noChangeArrowheads="1"/>
          </p:cNvSpPr>
          <p:nvPr/>
        </p:nvSpPr>
        <p:spPr bwMode="auto">
          <a:xfrm>
            <a:off x="1751012" y="38862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en-US" sz="2000" u="sng">
                <a:cs typeface="Times New Roman" panose="02020603050405020304" pitchFamily="18" charset="0"/>
              </a:rPr>
              <a:t>Integer[] intArray = {1, 2, 3};</a:t>
            </a:r>
          </a:p>
          <a:p>
            <a:pPr>
              <a:lnSpc>
                <a:spcPct val="90000"/>
              </a:lnSpc>
              <a:spcBef>
                <a:spcPct val="0"/>
              </a:spcBef>
              <a:buClrTx/>
              <a:buSzTx/>
              <a:buFontTx/>
              <a:buNone/>
            </a:pPr>
            <a:r>
              <a:rPr lang="en-US" altLang="en-US" sz="2000" u="sng">
                <a:cs typeface="Times New Roman" panose="02020603050405020304" pitchFamily="18" charset="0"/>
              </a:rPr>
              <a:t>System.out.println(intArray[0] + intArray[1] + intArray[2]);</a:t>
            </a:r>
            <a:endParaRPr lang="en-US" altLang="en-US" sz="2000">
              <a:cs typeface="Times New Roman" panose="02020603050405020304" pitchFamily="18" charset="0"/>
            </a:endParaRPr>
          </a:p>
        </p:txBody>
      </p:sp>
      <p:sp>
        <p:nvSpPr>
          <p:cNvPr id="27657" name="Rectangle 1032"/>
          <p:cNvSpPr>
            <a:spLocks noChangeArrowheads="1"/>
          </p:cNvSpPr>
          <p:nvPr/>
        </p:nvSpPr>
        <p:spPr bwMode="auto">
          <a:xfrm>
            <a:off x="3808412" y="51054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en-US" sz="2000">
                <a:cs typeface="Times New Roman" panose="02020603050405020304" pitchFamily="18" charset="0"/>
              </a:rPr>
              <a:t>Unboxing</a:t>
            </a:r>
          </a:p>
        </p:txBody>
      </p:sp>
      <p:sp>
        <p:nvSpPr>
          <p:cNvPr id="27658" name="Line 1033"/>
          <p:cNvSpPr>
            <a:spLocks noChangeShapeType="1"/>
          </p:cNvSpPr>
          <p:nvPr/>
        </p:nvSpPr>
        <p:spPr bwMode="auto">
          <a:xfrm flipV="1">
            <a:off x="4418012" y="4495800"/>
            <a:ext cx="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7659" name="Line 1034"/>
          <p:cNvSpPr>
            <a:spLocks noChangeShapeType="1"/>
          </p:cNvSpPr>
          <p:nvPr/>
        </p:nvSpPr>
        <p:spPr bwMode="auto">
          <a:xfrm flipV="1">
            <a:off x="4570412" y="4495800"/>
            <a:ext cx="106680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7660" name="Line 1035"/>
          <p:cNvSpPr>
            <a:spLocks noChangeShapeType="1"/>
          </p:cNvSpPr>
          <p:nvPr/>
        </p:nvSpPr>
        <p:spPr bwMode="auto">
          <a:xfrm flipV="1">
            <a:off x="4722812" y="4495800"/>
            <a:ext cx="251460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33930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smtClean="0"/>
              <a:t>BigInteger and BigDecimal</a:t>
            </a:r>
            <a:endParaRPr lang="en-US" altLang="en-US" sz="4800">
              <a:hlinkClick r:id="rId2" action="ppaction://program"/>
            </a:endParaRPr>
          </a:p>
        </p:txBody>
      </p:sp>
      <p:sp>
        <p:nvSpPr>
          <p:cNvPr id="28677" name="Rectangle 3"/>
          <p:cNvSpPr>
            <a:spLocks noGrp="1" noChangeArrowheads="1"/>
          </p:cNvSpPr>
          <p:nvPr>
            <p:ph idx="1"/>
          </p:nvPr>
        </p:nvSpPr>
        <p:spPr/>
        <p:txBody>
          <a:bodyPr/>
          <a:lstStyle/>
          <a:p>
            <a:pPr marL="0" indent="0">
              <a:buNone/>
            </a:pPr>
            <a:r>
              <a:rPr lang="en-US" altLang="en-US" smtClean="0"/>
              <a:t>If you need to compute with very large integers or high precision floating-point values, you can use the </a:t>
            </a:r>
            <a:r>
              <a:rPr lang="en-US" altLang="en-US" u="sng" smtClean="0"/>
              <a:t>BigInteger</a:t>
            </a:r>
            <a:r>
              <a:rPr lang="en-US" altLang="en-US" smtClean="0"/>
              <a:t> and </a:t>
            </a:r>
            <a:r>
              <a:rPr lang="en-US" altLang="en-US" u="sng" smtClean="0"/>
              <a:t>BigDecimal</a:t>
            </a:r>
            <a:r>
              <a:rPr lang="en-US" altLang="en-US" smtClean="0"/>
              <a:t> classes in the </a:t>
            </a:r>
            <a:r>
              <a:rPr lang="en-US" altLang="en-US" u="sng" smtClean="0"/>
              <a:t>java.math</a:t>
            </a:r>
            <a:r>
              <a:rPr lang="en-US" altLang="en-US" smtClean="0"/>
              <a:t> package. Both are </a:t>
            </a:r>
            <a:r>
              <a:rPr lang="en-US" altLang="en-US" i="1" smtClean="0"/>
              <a:t>immutable</a:t>
            </a:r>
            <a:r>
              <a:rPr lang="en-US" altLang="en-US" smtClean="0"/>
              <a:t>. Both extend the </a:t>
            </a:r>
            <a:r>
              <a:rPr lang="en-US" altLang="en-US" u="sng" smtClean="0"/>
              <a:t>Number</a:t>
            </a:r>
            <a:r>
              <a:rPr lang="en-US" altLang="en-US" smtClean="0"/>
              <a:t> class and implement the </a:t>
            </a:r>
            <a:r>
              <a:rPr lang="en-US" altLang="en-US" u="sng" smtClean="0"/>
              <a:t>Comparable</a:t>
            </a:r>
            <a:r>
              <a:rPr lang="en-US" altLang="en-US" smtClean="0"/>
              <a:t> interface. </a:t>
            </a:r>
          </a:p>
        </p:txBody>
      </p:sp>
      <p:sp>
        <p:nvSpPr>
          <p:cNvPr id="28674"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8CDFF8-EBA5-45DA-9718-372F92324BBA}" type="slidenum">
              <a:rPr lang="en-US" altLang="en-US" sz="1400"/>
              <a:pPr>
                <a:spcBef>
                  <a:spcPct val="0"/>
                </a:spcBef>
                <a:buClrTx/>
                <a:buSzTx/>
                <a:buFontTx/>
                <a:buNone/>
              </a:pPr>
              <a:t>26</a:t>
            </a:fld>
            <a:endParaRPr lang="en-US" altLang="en-US" sz="1400"/>
          </a:p>
        </p:txBody>
      </p:sp>
      <p:sp>
        <p:nvSpPr>
          <p:cNvPr id="2867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E6DE9C0-2F10-4B56-8771-97DC16809754}" type="slidenum">
              <a:rPr lang="en-US" altLang="en-US" sz="1400"/>
              <a:pPr algn="r">
                <a:spcBef>
                  <a:spcPct val="0"/>
                </a:spcBef>
                <a:buClrTx/>
                <a:buSzTx/>
                <a:buFontTx/>
                <a:buNone/>
              </a:pPr>
              <a:t>26</a:t>
            </a:fld>
            <a:endParaRPr lang="en-US" altLang="en-US" sz="1400"/>
          </a:p>
        </p:txBody>
      </p:sp>
    </p:spTree>
    <p:extLst>
      <p:ext uri="{BB962C8B-B14F-4D97-AF65-F5344CB8AC3E}">
        <p14:creationId xmlns:p14="http://schemas.microsoft.com/office/powerpoint/2010/main" val="3422461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9B9038-4E34-4FF9-BBD3-0CF4A342C03D}" type="slidenum">
              <a:rPr lang="en-US" altLang="en-US" sz="1400"/>
              <a:pPr>
                <a:spcBef>
                  <a:spcPct val="0"/>
                </a:spcBef>
                <a:buClrTx/>
                <a:buSzTx/>
                <a:buFontTx/>
                <a:buNone/>
              </a:pPr>
              <a:t>27</a:t>
            </a:fld>
            <a:endParaRPr lang="en-US" altLang="en-US" sz="1400"/>
          </a:p>
        </p:txBody>
      </p:sp>
      <p:sp>
        <p:nvSpPr>
          <p:cNvPr id="2969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1255F41-9640-4211-A579-3B59D1186762}" type="slidenum">
              <a:rPr lang="en-US" altLang="en-US" sz="1400"/>
              <a:pPr algn="r">
                <a:spcBef>
                  <a:spcPct val="0"/>
                </a:spcBef>
                <a:buClrTx/>
                <a:buSzTx/>
                <a:buFontTx/>
                <a:buNone/>
              </a:pPr>
              <a:t>27</a:t>
            </a:fld>
            <a:endParaRPr lang="en-US" altLang="en-US" sz="1400"/>
          </a:p>
        </p:txBody>
      </p:sp>
      <p:sp>
        <p:nvSpPr>
          <p:cNvPr id="29700" name="Rectangle 2"/>
          <p:cNvSpPr>
            <a:spLocks noGrp="1" noChangeArrowheads="1"/>
          </p:cNvSpPr>
          <p:nvPr>
            <p:ph type="title" idx="4294967295"/>
          </p:nvPr>
        </p:nvSpPr>
        <p:spPr>
          <a:xfrm>
            <a:off x="1827212" y="152400"/>
            <a:ext cx="8534400" cy="762000"/>
          </a:xfrm>
        </p:spPr>
        <p:txBody>
          <a:bodyPr/>
          <a:lstStyle/>
          <a:p>
            <a:r>
              <a:rPr lang="en-US" altLang="en-US" smtClean="0"/>
              <a:t>BigInteger and BigDecimal</a:t>
            </a:r>
            <a:endParaRPr lang="en-US" altLang="en-US" sz="4800">
              <a:hlinkClick r:id="rId2" action="ppaction://program"/>
            </a:endParaRPr>
          </a:p>
        </p:txBody>
      </p:sp>
      <p:sp>
        <p:nvSpPr>
          <p:cNvPr id="29701" name="Rectangle 3"/>
          <p:cNvSpPr>
            <a:spLocks noGrp="1" noChangeArrowheads="1"/>
          </p:cNvSpPr>
          <p:nvPr>
            <p:ph type="body" idx="4294967295"/>
          </p:nvPr>
        </p:nvSpPr>
        <p:spPr>
          <a:xfrm>
            <a:off x="1751012" y="1066800"/>
            <a:ext cx="8686800" cy="2209800"/>
          </a:xfrm>
        </p:spPr>
        <p:txBody>
          <a:bodyPr>
            <a:normAutofit fontScale="85000" lnSpcReduction="10000"/>
          </a:bodyPr>
          <a:lstStyle/>
          <a:p>
            <a:pPr marL="0" indent="0">
              <a:buNone/>
            </a:pPr>
            <a:r>
              <a:rPr lang="en-US" altLang="en-US" sz="2800">
                <a:solidFill>
                  <a:schemeClr val="tx2"/>
                </a:solidFill>
              </a:rPr>
              <a:t>BigInteger a = </a:t>
            </a:r>
            <a:r>
              <a:rPr lang="en-US" altLang="en-US" sz="2800" b="1">
                <a:solidFill>
                  <a:schemeClr val="tx2"/>
                </a:solidFill>
              </a:rPr>
              <a:t>new</a:t>
            </a:r>
            <a:r>
              <a:rPr lang="en-US" altLang="en-US" sz="2800">
                <a:solidFill>
                  <a:schemeClr val="tx2"/>
                </a:solidFill>
              </a:rPr>
              <a:t> BigInteger("9223372036854775807");</a:t>
            </a:r>
          </a:p>
          <a:p>
            <a:pPr marL="0" indent="0">
              <a:buNone/>
            </a:pPr>
            <a:r>
              <a:rPr lang="en-US" altLang="en-US" sz="2800">
                <a:solidFill>
                  <a:schemeClr val="tx2"/>
                </a:solidFill>
              </a:rPr>
              <a:t>BigInteger b = </a:t>
            </a:r>
            <a:r>
              <a:rPr lang="en-US" altLang="en-US" sz="2800" b="1">
                <a:solidFill>
                  <a:schemeClr val="tx2"/>
                </a:solidFill>
              </a:rPr>
              <a:t>new</a:t>
            </a:r>
            <a:r>
              <a:rPr lang="en-US" altLang="en-US" sz="2800">
                <a:solidFill>
                  <a:schemeClr val="tx2"/>
                </a:solidFill>
              </a:rPr>
              <a:t> BigInteger("2");</a:t>
            </a:r>
          </a:p>
          <a:p>
            <a:pPr marL="0" indent="0">
              <a:buNone/>
            </a:pPr>
            <a:r>
              <a:rPr lang="en-US" altLang="en-US" sz="2800">
                <a:solidFill>
                  <a:schemeClr val="tx2"/>
                </a:solidFill>
              </a:rPr>
              <a:t>BigInteger c = a.multiply(b); // 9223372036854775807 * 2</a:t>
            </a:r>
          </a:p>
          <a:p>
            <a:pPr marL="0" indent="0">
              <a:buNone/>
            </a:pPr>
            <a:r>
              <a:rPr lang="en-US" altLang="en-US" sz="2800">
                <a:solidFill>
                  <a:schemeClr val="tx2"/>
                </a:solidFill>
              </a:rPr>
              <a:t>System.out.println(c); </a:t>
            </a:r>
          </a:p>
        </p:txBody>
      </p:sp>
      <p:sp>
        <p:nvSpPr>
          <p:cNvPr id="29702" name="Rectangle 4"/>
          <p:cNvSpPr>
            <a:spLocks noChangeArrowheads="1"/>
          </p:cNvSpPr>
          <p:nvPr/>
        </p:nvSpPr>
        <p:spPr bwMode="auto">
          <a:xfrm>
            <a:off x="1751012" y="4191000"/>
            <a:ext cx="8686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rPr>
              <a:t>BigDecimal a = </a:t>
            </a:r>
            <a:r>
              <a:rPr lang="en-US" altLang="en-US" sz="2800" b="1">
                <a:solidFill>
                  <a:schemeClr val="tx2"/>
                </a:solidFill>
              </a:rPr>
              <a:t>new</a:t>
            </a:r>
            <a:r>
              <a:rPr lang="en-US" altLang="en-US" sz="2800">
                <a:solidFill>
                  <a:schemeClr val="tx2"/>
                </a:solidFill>
              </a:rPr>
              <a:t> BigDecimal(1.0);</a:t>
            </a:r>
          </a:p>
          <a:p>
            <a:pPr>
              <a:buFont typeface="Monotype Sorts" pitchFamily="2" charset="2"/>
              <a:buNone/>
            </a:pPr>
            <a:r>
              <a:rPr lang="en-US" altLang="en-US" sz="2800">
                <a:solidFill>
                  <a:schemeClr val="tx2"/>
                </a:solidFill>
              </a:rPr>
              <a:t>BigDecimal b = </a:t>
            </a:r>
            <a:r>
              <a:rPr lang="en-US" altLang="en-US" sz="2800" b="1">
                <a:solidFill>
                  <a:schemeClr val="tx2"/>
                </a:solidFill>
              </a:rPr>
              <a:t>new</a:t>
            </a:r>
            <a:r>
              <a:rPr lang="en-US" altLang="en-US" sz="2800">
                <a:solidFill>
                  <a:schemeClr val="tx2"/>
                </a:solidFill>
              </a:rPr>
              <a:t> BigDecimal(3);</a:t>
            </a:r>
          </a:p>
          <a:p>
            <a:pPr>
              <a:buFont typeface="Monotype Sorts" pitchFamily="2" charset="2"/>
              <a:buNone/>
            </a:pPr>
            <a:r>
              <a:rPr lang="en-US" altLang="en-US" sz="2800">
                <a:solidFill>
                  <a:schemeClr val="tx2"/>
                </a:solidFill>
              </a:rPr>
              <a:t>BigDecimal c = a.divide(b, 20, BigDecimal.ROUND_UP);</a:t>
            </a:r>
          </a:p>
          <a:p>
            <a:pPr>
              <a:buFont typeface="Monotype Sorts" pitchFamily="2" charset="2"/>
              <a:buNone/>
            </a:pPr>
            <a:r>
              <a:rPr lang="en-US" altLang="en-US" sz="2800">
                <a:solidFill>
                  <a:schemeClr val="tx2"/>
                </a:solidFill>
              </a:rPr>
              <a:t>System.out.println(c);</a:t>
            </a:r>
          </a:p>
        </p:txBody>
      </p:sp>
      <p:sp>
        <p:nvSpPr>
          <p:cNvPr id="428037" name="AutoShape 5">
            <a:hlinkClick r:id="" action="ppaction://noaction" highlightClick="1"/>
          </p:cNvPr>
          <p:cNvSpPr>
            <a:spLocks noChangeArrowheads="1"/>
          </p:cNvSpPr>
          <p:nvPr/>
        </p:nvSpPr>
        <p:spPr bwMode="auto">
          <a:xfrm>
            <a:off x="5789612" y="3429000"/>
            <a:ext cx="2590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LargeFactorial</a:t>
            </a:r>
            <a:endParaRPr lang="en-US">
              <a:solidFill>
                <a:schemeClr val="accent1"/>
              </a:solidFill>
            </a:endParaRPr>
          </a:p>
        </p:txBody>
      </p:sp>
      <p:sp>
        <p:nvSpPr>
          <p:cNvPr id="29704" name="AutoShape 6">
            <a:hlinkClick r:id="rId4" action="ppaction://program" highlightClick="1"/>
          </p:cNvPr>
          <p:cNvSpPr>
            <a:spLocks noChangeArrowheads="1"/>
          </p:cNvSpPr>
          <p:nvPr/>
        </p:nvSpPr>
        <p:spPr bwMode="auto">
          <a:xfrm>
            <a:off x="8685212" y="3352800"/>
            <a:ext cx="1295400" cy="6858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9705" name="AutoShape 8">
            <a:hlinkClick r:id="rId5" highlightClick="1"/>
          </p:cNvPr>
          <p:cNvSpPr>
            <a:spLocks noChangeArrowheads="1"/>
          </p:cNvSpPr>
          <p:nvPr/>
        </p:nvSpPr>
        <p:spPr bwMode="auto">
          <a:xfrm>
            <a:off x="5172075" y="339090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631827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143397-7BD7-46CC-9F6B-490B2D1EBB1D}"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2208212" y="0"/>
            <a:ext cx="7772400" cy="914400"/>
          </a:xfrm>
          <a:noFill/>
        </p:spPr>
        <p:txBody>
          <a:bodyPr/>
          <a:lstStyle/>
          <a:p>
            <a:r>
              <a:rPr lang="en-US" altLang="en-US" smtClean="0"/>
              <a:t>The </a:t>
            </a:r>
            <a:r>
              <a:rPr lang="en-US" altLang="en-US" sz="4200">
                <a:latin typeface="Courier New" panose="02070309020205020404" pitchFamily="49" charset="0"/>
              </a:rPr>
              <a:t>String</a:t>
            </a:r>
            <a:r>
              <a:rPr lang="en-US" altLang="en-US" smtClean="0"/>
              <a:t> Class</a:t>
            </a:r>
          </a:p>
        </p:txBody>
      </p:sp>
      <p:sp>
        <p:nvSpPr>
          <p:cNvPr id="30724" name="Rectangle 3"/>
          <p:cNvSpPr>
            <a:spLocks noGrp="1" noChangeArrowheads="1"/>
          </p:cNvSpPr>
          <p:nvPr>
            <p:ph type="body" idx="1"/>
          </p:nvPr>
        </p:nvSpPr>
        <p:spPr>
          <a:xfrm>
            <a:off x="1522412" y="838200"/>
            <a:ext cx="9144000" cy="5791200"/>
          </a:xfrm>
          <a:noFill/>
        </p:spPr>
        <p:txBody>
          <a:bodyPr>
            <a:normAutofit fontScale="92500" lnSpcReduction="20000"/>
          </a:bodyPr>
          <a:lstStyle/>
          <a:p>
            <a:pPr>
              <a:lnSpc>
                <a:spcPct val="90000"/>
              </a:lnSpc>
              <a:buFont typeface="Wingdings" panose="05000000000000000000" pitchFamily="2" charset="2"/>
              <a:buChar char="q"/>
            </a:pPr>
            <a:r>
              <a:rPr lang="en-US" altLang="en-US" sz="2600"/>
              <a:t>Constructing a String:</a:t>
            </a:r>
            <a:endParaRPr lang="en-US" altLang="en-US"/>
          </a:p>
          <a:p>
            <a:pPr marL="457200" lvl="1" indent="0">
              <a:buNone/>
            </a:pPr>
            <a:r>
              <a:rPr lang="en-US" altLang="en-US" sz="2400">
                <a:latin typeface="Courier New" panose="02070309020205020404" pitchFamily="49" charset="0"/>
              </a:rPr>
              <a:t>String message = "Welcome to Java“;</a:t>
            </a:r>
          </a:p>
          <a:p>
            <a:pPr marL="457200" lvl="1" indent="0">
              <a:buNone/>
            </a:pPr>
            <a:r>
              <a:rPr lang="en-US" altLang="en-US" sz="1600">
                <a:latin typeface="Courier New" panose="02070309020205020404" pitchFamily="49" charset="0"/>
              </a:rPr>
              <a:t>String message = new String("Welcome to Java“);</a:t>
            </a:r>
          </a:p>
          <a:p>
            <a:pPr marL="457200" lvl="1" indent="0">
              <a:buNone/>
            </a:pPr>
            <a:r>
              <a:rPr lang="en-US" altLang="en-US" sz="2400">
                <a:latin typeface="Courier New" panose="02070309020205020404" pitchFamily="49" charset="0"/>
              </a:rPr>
              <a:t>String s = new String();</a:t>
            </a:r>
            <a:endParaRPr lang="en-US" altLang="en-US">
              <a:latin typeface="Courier New" panose="02070309020205020404" pitchFamily="49" charset="0"/>
            </a:endParaRPr>
          </a:p>
          <a:p>
            <a:pPr>
              <a:lnSpc>
                <a:spcPct val="90000"/>
              </a:lnSpc>
              <a:buFont typeface="Wingdings" panose="05000000000000000000" pitchFamily="2" charset="2"/>
              <a:buChar char="q"/>
            </a:pPr>
            <a:r>
              <a:rPr lang="en-US" altLang="en-US" sz="2600"/>
              <a:t>Obtaining String length and Retrieving Individual Characters in a string</a:t>
            </a:r>
          </a:p>
          <a:p>
            <a:pPr>
              <a:lnSpc>
                <a:spcPct val="90000"/>
              </a:lnSpc>
              <a:buFont typeface="Wingdings" panose="05000000000000000000" pitchFamily="2" charset="2"/>
              <a:buChar char="q"/>
            </a:pPr>
            <a:r>
              <a:rPr lang="en-US" altLang="en-US" sz="2600"/>
              <a:t>String Concatenation (concat)</a:t>
            </a:r>
          </a:p>
          <a:p>
            <a:pPr>
              <a:lnSpc>
                <a:spcPct val="90000"/>
              </a:lnSpc>
              <a:buFont typeface="Wingdings" panose="05000000000000000000" pitchFamily="2" charset="2"/>
              <a:buChar char="q"/>
            </a:pPr>
            <a:r>
              <a:rPr lang="en-US" altLang="en-US" sz="2600"/>
              <a:t>Substrings (substring(index), substring(start, end))</a:t>
            </a:r>
          </a:p>
          <a:p>
            <a:pPr>
              <a:lnSpc>
                <a:spcPct val="90000"/>
              </a:lnSpc>
              <a:buFont typeface="Wingdings" panose="05000000000000000000" pitchFamily="2" charset="2"/>
              <a:buChar char="q"/>
            </a:pPr>
            <a:r>
              <a:rPr lang="en-US" altLang="en-US" sz="2600"/>
              <a:t>Comparisons (equals, compareTo)</a:t>
            </a:r>
          </a:p>
          <a:p>
            <a:pPr>
              <a:lnSpc>
                <a:spcPct val="90000"/>
              </a:lnSpc>
              <a:buFont typeface="Wingdings" panose="05000000000000000000" pitchFamily="2" charset="2"/>
              <a:buChar char="q"/>
            </a:pPr>
            <a:r>
              <a:rPr lang="en-US" altLang="en-US" sz="2600"/>
              <a:t>String Conversions</a:t>
            </a:r>
          </a:p>
          <a:p>
            <a:pPr>
              <a:lnSpc>
                <a:spcPct val="90000"/>
              </a:lnSpc>
              <a:buFont typeface="Wingdings" panose="05000000000000000000" pitchFamily="2" charset="2"/>
              <a:buChar char="q"/>
            </a:pPr>
            <a:r>
              <a:rPr lang="en-US" altLang="en-US" sz="2600"/>
              <a:t>Finding a Character or a Substring in a String</a:t>
            </a:r>
          </a:p>
          <a:p>
            <a:pPr>
              <a:lnSpc>
                <a:spcPct val="90000"/>
              </a:lnSpc>
              <a:buFont typeface="Wingdings" panose="05000000000000000000" pitchFamily="2" charset="2"/>
              <a:buChar char="q"/>
            </a:pPr>
            <a:r>
              <a:rPr lang="en-US" altLang="en-US" sz="2600"/>
              <a:t>Conversions between Strings and Arrays</a:t>
            </a:r>
          </a:p>
          <a:p>
            <a:pPr>
              <a:lnSpc>
                <a:spcPct val="90000"/>
              </a:lnSpc>
              <a:buFont typeface="Wingdings" panose="05000000000000000000" pitchFamily="2" charset="2"/>
              <a:buChar char="q"/>
            </a:pPr>
            <a:r>
              <a:rPr lang="en-US" altLang="en-US" sz="2600"/>
              <a:t>Converting Characters and Numeric Values to Strings</a:t>
            </a:r>
          </a:p>
        </p:txBody>
      </p:sp>
    </p:spTree>
    <p:extLst>
      <p:ext uri="{BB962C8B-B14F-4D97-AF65-F5344CB8AC3E}">
        <p14:creationId xmlns:p14="http://schemas.microsoft.com/office/powerpoint/2010/main" val="428972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noFill/>
        </p:spPr>
        <p:txBody>
          <a:bodyPr/>
          <a:lstStyle/>
          <a:p>
            <a:r>
              <a:rPr lang="en-US" altLang="en-US" smtClean="0"/>
              <a:t>Constructing Strings</a:t>
            </a:r>
          </a:p>
        </p:txBody>
      </p:sp>
      <p:sp>
        <p:nvSpPr>
          <p:cNvPr id="31748" name="Rectangle 3"/>
          <p:cNvSpPr>
            <a:spLocks noGrp="1" noChangeArrowheads="1"/>
          </p:cNvSpPr>
          <p:nvPr>
            <p:ph idx="1"/>
          </p:nvPr>
        </p:nvSpPr>
        <p:spPr>
          <a:noFill/>
        </p:spPr>
        <p:txBody>
          <a:bodyPr/>
          <a:lstStyle/>
          <a:p>
            <a:pPr marL="0" indent="0">
              <a:buNone/>
            </a:pPr>
            <a:r>
              <a:rPr lang="en-US" altLang="en-US" smtClean="0">
                <a:cs typeface="Times New Roman" panose="02020603050405020304" pitchFamily="18" charset="0"/>
              </a:rPr>
              <a:t>String newString = new String(stringLiteral);</a:t>
            </a:r>
          </a:p>
          <a:p>
            <a:pPr marL="0" indent="0">
              <a:buNone/>
            </a:pPr>
            <a:r>
              <a:rPr lang="en-US" altLang="en-US" smtClean="0">
                <a:cs typeface="Courier New" panose="02070309020205020404" pitchFamily="49" charset="0"/>
              </a:rPr>
              <a:t> </a:t>
            </a:r>
          </a:p>
          <a:p>
            <a:pPr marL="0" indent="0">
              <a:buNone/>
            </a:pPr>
            <a:r>
              <a:rPr lang="en-US" altLang="en-US" smtClean="0">
                <a:cs typeface="Times New Roman" panose="02020603050405020304" pitchFamily="18" charset="0"/>
              </a:rPr>
              <a:t>String message = new String("Welcome to Java");</a:t>
            </a:r>
          </a:p>
          <a:p>
            <a:pPr marL="0" indent="0">
              <a:buNone/>
            </a:pPr>
            <a:endParaRPr lang="en-US" altLang="en-US" smtClean="0">
              <a:cs typeface="Courier New" panose="02070309020205020404" pitchFamily="49" charset="0"/>
            </a:endParaRPr>
          </a:p>
          <a:p>
            <a:pPr marL="0" indent="0">
              <a:buNone/>
            </a:pPr>
            <a:r>
              <a:rPr lang="en-US" altLang="en-US" smtClean="0">
                <a:cs typeface="Courier New" panose="02070309020205020404" pitchFamily="49" charset="0"/>
              </a:rPr>
              <a:t>Since strings are used frequently, Java provides a shorthand initializer for creating a string:</a:t>
            </a:r>
          </a:p>
          <a:p>
            <a:pPr marL="0" indent="0">
              <a:buNone/>
            </a:pPr>
            <a:endParaRPr lang="en-US" altLang="en-US" smtClean="0">
              <a:cs typeface="Courier New" panose="02070309020205020404" pitchFamily="49" charset="0"/>
            </a:endParaRPr>
          </a:p>
          <a:p>
            <a:pPr marL="0" indent="0">
              <a:buNone/>
            </a:pPr>
            <a:r>
              <a:rPr lang="en-US" altLang="en-US" smtClean="0">
                <a:cs typeface="Times New Roman" panose="02020603050405020304" pitchFamily="18" charset="0"/>
              </a:rPr>
              <a:t>String message = "Welcome to Java";</a:t>
            </a:r>
          </a:p>
        </p:txBody>
      </p:sp>
      <p:sp>
        <p:nvSpPr>
          <p:cNvPr id="317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63389C-A0C1-4100-A019-286E6A15EA9B}" type="slidenum">
              <a:rPr lang="en-US" altLang="en-US" sz="1400"/>
              <a:pPr>
                <a:spcBef>
                  <a:spcPct val="0"/>
                </a:spcBef>
                <a:buClrTx/>
                <a:buSzTx/>
                <a:buFontTx/>
                <a:buNone/>
              </a:pPr>
              <a:t>29</a:t>
            </a:fld>
            <a:endParaRPr lang="en-US" altLang="en-US" sz="1400"/>
          </a:p>
        </p:txBody>
      </p:sp>
    </p:spTree>
    <p:extLst>
      <p:ext uri="{BB962C8B-B14F-4D97-AF65-F5344CB8AC3E}">
        <p14:creationId xmlns:p14="http://schemas.microsoft.com/office/powerpoint/2010/main" val="209296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r>
              <a:rPr lang="en-US" altLang="en-US"/>
              <a:t>Objectives</a:t>
            </a:r>
          </a:p>
        </p:txBody>
      </p:sp>
      <p:sp>
        <p:nvSpPr>
          <p:cNvPr id="5124" name="Rectangle 3"/>
          <p:cNvSpPr>
            <a:spLocks noGrp="1" noChangeArrowheads="1"/>
          </p:cNvSpPr>
          <p:nvPr>
            <p:ph idx="1"/>
          </p:nvPr>
        </p:nvSpPr>
        <p:spPr/>
        <p:txBody>
          <a:bodyPr>
            <a:normAutofit fontScale="77500" lnSpcReduction="20000"/>
          </a:bodyPr>
          <a:lstStyle/>
          <a:p>
            <a:pPr>
              <a:buFont typeface="Wingdings" panose="05000000000000000000" pitchFamily="2" charset="2"/>
              <a:buChar char="q"/>
            </a:pPr>
            <a:r>
              <a:rPr lang="en-US" altLang="en-US" sz="2200"/>
              <a:t>To apply class abstraction to develop software (§10.2).</a:t>
            </a:r>
          </a:p>
          <a:p>
            <a:pPr>
              <a:buFont typeface="Wingdings" panose="05000000000000000000" pitchFamily="2" charset="2"/>
              <a:buChar char="q"/>
            </a:pPr>
            <a:r>
              <a:rPr lang="en-US" altLang="en-US" sz="2200"/>
              <a:t>To explore the differences between the procedural paradigm and object-oriented paradigm (§10.3).</a:t>
            </a:r>
          </a:p>
          <a:p>
            <a:pPr>
              <a:buFont typeface="Wingdings" panose="05000000000000000000" pitchFamily="2" charset="2"/>
              <a:buChar char="q"/>
            </a:pPr>
            <a:r>
              <a:rPr lang="en-US" altLang="en-US" sz="2200"/>
              <a:t>To discover the relationships between classes (§10.4).</a:t>
            </a:r>
          </a:p>
          <a:p>
            <a:pPr>
              <a:buFont typeface="Wingdings" panose="05000000000000000000" pitchFamily="2" charset="2"/>
              <a:buChar char="q"/>
            </a:pPr>
            <a:r>
              <a:rPr lang="en-US" altLang="en-US" sz="2200"/>
              <a:t>To design programs using the object-oriented paradigm (§§10.5–10.6).</a:t>
            </a:r>
          </a:p>
          <a:p>
            <a:pPr>
              <a:buFont typeface="Wingdings" panose="05000000000000000000" pitchFamily="2" charset="2"/>
              <a:buChar char="q"/>
            </a:pPr>
            <a:r>
              <a:rPr lang="en-US" altLang="en-US" sz="2200"/>
              <a:t>To create objects for primitive values using the wrapper classes (</a:t>
            </a:r>
            <a:r>
              <a:rPr lang="en-US" altLang="en-US" sz="2200" b="1"/>
              <a:t>Byte</a:t>
            </a:r>
            <a:r>
              <a:rPr lang="en-US" altLang="en-US" sz="2200"/>
              <a:t>, </a:t>
            </a:r>
            <a:r>
              <a:rPr lang="en-US" altLang="en-US" sz="2200" b="1"/>
              <a:t>Short</a:t>
            </a:r>
            <a:r>
              <a:rPr lang="en-US" altLang="en-US" sz="2200"/>
              <a:t>, </a:t>
            </a:r>
            <a:r>
              <a:rPr lang="en-US" altLang="en-US" sz="2200" b="1"/>
              <a:t>Integer</a:t>
            </a:r>
            <a:r>
              <a:rPr lang="en-US" altLang="en-US" sz="2200"/>
              <a:t>, </a:t>
            </a:r>
            <a:r>
              <a:rPr lang="en-US" altLang="en-US" sz="2200" b="1"/>
              <a:t>Long</a:t>
            </a:r>
            <a:r>
              <a:rPr lang="en-US" altLang="en-US" sz="2200"/>
              <a:t>, </a:t>
            </a:r>
            <a:r>
              <a:rPr lang="en-US" altLang="en-US" sz="2200" b="1"/>
              <a:t>Float</a:t>
            </a:r>
            <a:r>
              <a:rPr lang="en-US" altLang="en-US" sz="2200"/>
              <a:t>, </a:t>
            </a:r>
            <a:r>
              <a:rPr lang="en-US" altLang="en-US" sz="2200" b="1"/>
              <a:t>Double</a:t>
            </a:r>
            <a:r>
              <a:rPr lang="en-US" altLang="en-US" sz="2200"/>
              <a:t>, </a:t>
            </a:r>
            <a:r>
              <a:rPr lang="en-US" altLang="en-US" sz="2200" b="1"/>
              <a:t>Character</a:t>
            </a:r>
            <a:r>
              <a:rPr lang="en-US" altLang="en-US" sz="2200"/>
              <a:t>, and </a:t>
            </a:r>
            <a:r>
              <a:rPr lang="en-US" altLang="en-US" sz="2200" b="1"/>
              <a:t>Boolean</a:t>
            </a:r>
            <a:r>
              <a:rPr lang="en-US" altLang="en-US" sz="2200"/>
              <a:t>) (§10.7).</a:t>
            </a:r>
          </a:p>
          <a:p>
            <a:pPr>
              <a:buFont typeface="Wingdings" panose="05000000000000000000" pitchFamily="2" charset="2"/>
              <a:buChar char="q"/>
            </a:pPr>
            <a:r>
              <a:rPr lang="en-US" altLang="en-US" sz="2200"/>
              <a:t>To simplify programming using automatic conversion between primitive types and wrapper class types (§10.8).</a:t>
            </a:r>
          </a:p>
          <a:p>
            <a:pPr>
              <a:buFont typeface="Wingdings" panose="05000000000000000000" pitchFamily="2" charset="2"/>
              <a:buChar char="q"/>
            </a:pPr>
            <a:r>
              <a:rPr lang="en-US" altLang="en-US" sz="2200"/>
              <a:t>To use the </a:t>
            </a:r>
            <a:r>
              <a:rPr lang="en-US" altLang="en-US" sz="2200" b="1"/>
              <a:t>BigInteger</a:t>
            </a:r>
            <a:r>
              <a:rPr lang="en-US" altLang="en-US" sz="2200"/>
              <a:t> and </a:t>
            </a:r>
            <a:r>
              <a:rPr lang="en-US" altLang="en-US" sz="2200" b="1"/>
              <a:t>BigDecimal</a:t>
            </a:r>
            <a:r>
              <a:rPr lang="en-US" altLang="en-US" sz="2200"/>
              <a:t> classes for computing very large numbers with arbitrary precisions (§10.9).</a:t>
            </a:r>
          </a:p>
          <a:p>
            <a:pPr>
              <a:buFont typeface="Wingdings" panose="05000000000000000000" pitchFamily="2" charset="2"/>
              <a:buChar char="q"/>
            </a:pPr>
            <a:r>
              <a:rPr lang="en-US" altLang="en-US" sz="2200"/>
              <a:t>To use the </a:t>
            </a:r>
            <a:r>
              <a:rPr lang="en-US" altLang="en-US" sz="2200" b="1"/>
              <a:t>String</a:t>
            </a:r>
            <a:r>
              <a:rPr lang="en-US" altLang="en-US" sz="2200"/>
              <a:t> class to process immutable strings (§10.10).</a:t>
            </a:r>
          </a:p>
          <a:p>
            <a:pPr>
              <a:buFont typeface="Wingdings" panose="05000000000000000000" pitchFamily="2" charset="2"/>
              <a:buChar char="q"/>
            </a:pPr>
            <a:r>
              <a:rPr lang="en-US" altLang="en-US" sz="2200"/>
              <a:t>To use the </a:t>
            </a:r>
            <a:r>
              <a:rPr lang="en-US" altLang="en-US" sz="2200" b="1"/>
              <a:t>StringBuilder</a:t>
            </a:r>
            <a:r>
              <a:rPr lang="en-US" altLang="en-US" sz="2200"/>
              <a:t> and </a:t>
            </a:r>
            <a:r>
              <a:rPr lang="en-US" altLang="en-US" sz="2200" b="1"/>
              <a:t>StringBuffer</a:t>
            </a:r>
            <a:r>
              <a:rPr lang="en-US" altLang="en-US" sz="2200"/>
              <a:t> classes to process mutable strings (§10.11).</a:t>
            </a:r>
          </a:p>
        </p:txBody>
      </p:sp>
      <p:sp>
        <p:nvSpPr>
          <p:cNvPr id="51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075E06-121B-4F55-803B-87ECB942CB9F}" type="slidenum">
              <a:rPr lang="en-US" altLang="en-US" sz="1400"/>
              <a:pPr>
                <a:spcBef>
                  <a:spcPct val="0"/>
                </a:spcBef>
                <a:buClrTx/>
                <a:buSzTx/>
                <a:buFontTx/>
                <a:buNone/>
              </a:pPr>
              <a:t>3</a:t>
            </a:fld>
            <a:endParaRPr lang="en-US" altLang="en-US" sz="1400"/>
          </a:p>
        </p:txBody>
      </p:sp>
    </p:spTree>
    <p:extLst>
      <p:ext uri="{BB962C8B-B14F-4D97-AF65-F5344CB8AC3E}">
        <p14:creationId xmlns:p14="http://schemas.microsoft.com/office/powerpoint/2010/main" val="477426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noFill/>
        </p:spPr>
        <p:txBody>
          <a:bodyPr/>
          <a:lstStyle/>
          <a:p>
            <a:r>
              <a:rPr lang="en-US" altLang="en-US" smtClean="0"/>
              <a:t>Strings Are Immutable</a:t>
            </a:r>
          </a:p>
        </p:txBody>
      </p:sp>
      <p:sp>
        <p:nvSpPr>
          <p:cNvPr id="32772" name="Rectangle 3"/>
          <p:cNvSpPr>
            <a:spLocks noGrp="1" noChangeArrowheads="1"/>
          </p:cNvSpPr>
          <p:nvPr>
            <p:ph idx="1"/>
          </p:nvPr>
        </p:nvSpPr>
        <p:spPr>
          <a:noFill/>
        </p:spPr>
        <p:txBody>
          <a:bodyPr>
            <a:normAutofit/>
          </a:bodyPr>
          <a:lstStyle/>
          <a:p>
            <a:pPr marL="0" indent="0">
              <a:buNone/>
            </a:pPr>
            <a:r>
              <a:rPr lang="en-US" altLang="en-US" sz="2800">
                <a:cs typeface="Courier New" panose="02070309020205020404" pitchFamily="49" charset="0"/>
              </a:rPr>
              <a:t>A String object is immutable; its contents cannot be changed. Does the following code change the contents of the string? </a:t>
            </a:r>
          </a:p>
          <a:p>
            <a:pPr marL="0" indent="0">
              <a:buNone/>
            </a:pPr>
            <a:r>
              <a:rPr lang="en-US" altLang="en-US" sz="2800">
                <a:cs typeface="Times New Roman" panose="02020603050405020304" pitchFamily="18" charset="0"/>
              </a:rPr>
              <a:t>       String s = "Java";</a:t>
            </a:r>
          </a:p>
          <a:p>
            <a:pPr marL="0" indent="0">
              <a:buNone/>
            </a:pPr>
            <a:r>
              <a:rPr lang="en-US" altLang="en-US" sz="2800">
                <a:cs typeface="Times New Roman" panose="02020603050405020304" pitchFamily="18" charset="0"/>
              </a:rPr>
              <a:t>       s = "HTML";</a:t>
            </a:r>
          </a:p>
        </p:txBody>
      </p:sp>
      <p:sp>
        <p:nvSpPr>
          <p:cNvPr id="327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83420E-E62D-41A8-BB9E-586F54715534}" type="slidenum">
              <a:rPr lang="en-US" altLang="en-US" sz="1400"/>
              <a:pPr>
                <a:spcBef>
                  <a:spcPct val="0"/>
                </a:spcBef>
                <a:buClrTx/>
                <a:buSzTx/>
                <a:buFontTx/>
                <a:buNone/>
              </a:pPr>
              <a:t>30</a:t>
            </a:fld>
            <a:endParaRPr lang="en-US" altLang="en-US" sz="1400"/>
          </a:p>
        </p:txBody>
      </p:sp>
      <p:sp>
        <p:nvSpPr>
          <p:cNvPr id="32773" name="Rectangle 5"/>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7"/>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9"/>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11"/>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7" name="Rectangle 13"/>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8" name="Rectangle 15"/>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9" name="Rectangle 17"/>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152492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598C6C-24C8-4EB4-80AC-C5213EA64AA5}" type="slidenum">
              <a:rPr lang="en-US" altLang="en-US" sz="140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2132012" y="228600"/>
            <a:ext cx="7772400" cy="762000"/>
          </a:xfrm>
          <a:noFill/>
        </p:spPr>
        <p:txBody>
          <a:bodyPr/>
          <a:lstStyle/>
          <a:p>
            <a:r>
              <a:rPr lang="en-US" altLang="en-US" smtClean="0"/>
              <a:t>Trace Code</a:t>
            </a:r>
          </a:p>
        </p:txBody>
      </p:sp>
      <p:sp>
        <p:nvSpPr>
          <p:cNvPr id="33796" name="Rectangle 3"/>
          <p:cNvSpPr>
            <a:spLocks noGrp="1" noChangeArrowheads="1"/>
          </p:cNvSpPr>
          <p:nvPr>
            <p:ph type="body" idx="1"/>
          </p:nvPr>
        </p:nvSpPr>
        <p:spPr>
          <a:xfrm>
            <a:off x="1903412" y="1371600"/>
            <a:ext cx="4419600" cy="1447800"/>
          </a:xfrm>
        </p:spPr>
        <p:txBody>
          <a:bodyPr/>
          <a:lstStyle/>
          <a:p>
            <a:pPr marL="0" indent="0">
              <a:buNone/>
            </a:pPr>
            <a:r>
              <a:rPr lang="en-US" altLang="en-US" smtClean="0">
                <a:solidFill>
                  <a:schemeClr val="tx2"/>
                </a:solidFill>
                <a:cs typeface="Times New Roman" panose="02020603050405020304" pitchFamily="18" charset="0"/>
              </a:rPr>
              <a:t>       String s = "Java";</a:t>
            </a:r>
          </a:p>
          <a:p>
            <a:pPr marL="0" indent="0">
              <a:buNone/>
            </a:pPr>
            <a:r>
              <a:rPr lang="en-US" altLang="en-US" smtClean="0">
                <a:solidFill>
                  <a:schemeClr val="tx2"/>
                </a:solidFill>
                <a:cs typeface="Times New Roman" panose="02020603050405020304" pitchFamily="18" charset="0"/>
              </a:rPr>
              <a:t>       s = "HTML";</a:t>
            </a:r>
          </a:p>
        </p:txBody>
      </p:sp>
      <p:sp>
        <p:nvSpPr>
          <p:cNvPr id="33797" name="Rectangle 4"/>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7"/>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8"/>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2" name="Rectangle 9"/>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3" name="Rectangle 10"/>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4" name="Object 11"/>
          <p:cNvGraphicFramePr>
            <a:graphicFrameLocks noChangeAspect="1"/>
          </p:cNvGraphicFramePr>
          <p:nvPr/>
        </p:nvGraphicFramePr>
        <p:xfrm>
          <a:off x="1674812" y="3505201"/>
          <a:ext cx="8839200" cy="2339975"/>
        </p:xfrm>
        <a:graphic>
          <a:graphicData uri="http://schemas.openxmlformats.org/presentationml/2006/ole">
            <mc:AlternateContent xmlns:mc="http://schemas.openxmlformats.org/markup-compatibility/2006">
              <mc:Choice xmlns:v="urn:schemas-microsoft-com:vml" Requires="v">
                <p:oleObj spid="_x0000_s159755" name="Picture" r:id="rId3" imgW="5190744" imgH="1371600" progId="Word.Picture.8">
                  <p:embed/>
                </p:oleObj>
              </mc:Choice>
              <mc:Fallback>
                <p:oleObj name="Picture" r:id="rId3" imgW="5190744" imgH="1371600" progId="Word.Picture.8">
                  <p:embed/>
                  <p:pic>
                    <p:nvPicPr>
                      <p:cNvPr id="3380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3505201"/>
                        <a:ext cx="8839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5" name="Rectangle 12"/>
          <p:cNvSpPr>
            <a:spLocks noChangeArrowheads="1"/>
          </p:cNvSpPr>
          <p:nvPr/>
        </p:nvSpPr>
        <p:spPr bwMode="auto">
          <a:xfrm>
            <a:off x="2589212" y="1447800"/>
            <a:ext cx="3124200" cy="4572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6" name="Rectangle 13"/>
          <p:cNvSpPr>
            <a:spLocks noChangeArrowheads="1"/>
          </p:cNvSpPr>
          <p:nvPr/>
        </p:nvSpPr>
        <p:spPr bwMode="auto">
          <a:xfrm>
            <a:off x="5637212" y="3429000"/>
            <a:ext cx="4876800" cy="2590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7" name="Rectangle 1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822520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1CB62C-C472-4DEE-91FA-3C1BE834D635}" type="slidenum">
              <a:rPr lang="en-US" altLang="en-US" sz="1400"/>
              <a:pPr>
                <a:spcBef>
                  <a:spcPct val="0"/>
                </a:spcBef>
                <a:buClrTx/>
                <a:buSzTx/>
                <a:buFontTx/>
                <a:buNone/>
              </a:pPr>
              <a:t>32</a:t>
            </a:fld>
            <a:endParaRPr lang="en-US" altLang="en-US" sz="1400"/>
          </a:p>
        </p:txBody>
      </p:sp>
      <p:sp>
        <p:nvSpPr>
          <p:cNvPr id="34819" name="Rectangle 2"/>
          <p:cNvSpPr>
            <a:spLocks noGrp="1" noChangeArrowheads="1"/>
          </p:cNvSpPr>
          <p:nvPr>
            <p:ph type="title"/>
          </p:nvPr>
        </p:nvSpPr>
        <p:spPr>
          <a:xfrm>
            <a:off x="2132012" y="228600"/>
            <a:ext cx="7772400" cy="762000"/>
          </a:xfrm>
          <a:noFill/>
        </p:spPr>
        <p:txBody>
          <a:bodyPr/>
          <a:lstStyle/>
          <a:p>
            <a:r>
              <a:rPr lang="en-US" altLang="en-US" smtClean="0"/>
              <a:t>Trace Code</a:t>
            </a:r>
          </a:p>
        </p:txBody>
      </p:sp>
      <p:sp>
        <p:nvSpPr>
          <p:cNvPr id="34820" name="Rectangle 3"/>
          <p:cNvSpPr>
            <a:spLocks noGrp="1" noChangeArrowheads="1"/>
          </p:cNvSpPr>
          <p:nvPr>
            <p:ph type="body" idx="1"/>
          </p:nvPr>
        </p:nvSpPr>
        <p:spPr>
          <a:xfrm>
            <a:off x="2208212" y="1524000"/>
            <a:ext cx="4419600" cy="1447800"/>
          </a:xfrm>
        </p:spPr>
        <p:txBody>
          <a:bodyPr/>
          <a:lstStyle/>
          <a:p>
            <a:pPr marL="0" indent="0">
              <a:buNone/>
            </a:pPr>
            <a:r>
              <a:rPr lang="en-US" altLang="en-US" smtClean="0">
                <a:cs typeface="Times New Roman" panose="02020603050405020304" pitchFamily="18" charset="0"/>
              </a:rPr>
              <a:t>       </a:t>
            </a:r>
            <a:r>
              <a:rPr lang="en-US" altLang="en-US" smtClean="0">
                <a:solidFill>
                  <a:schemeClr val="tx2"/>
                </a:solidFill>
                <a:cs typeface="Times New Roman" panose="02020603050405020304" pitchFamily="18" charset="0"/>
              </a:rPr>
              <a:t>String s = "Java";</a:t>
            </a:r>
          </a:p>
          <a:p>
            <a:pPr marL="0" indent="0">
              <a:buNone/>
            </a:pPr>
            <a:r>
              <a:rPr lang="en-US" altLang="en-US" smtClean="0">
                <a:solidFill>
                  <a:schemeClr val="tx2"/>
                </a:solidFill>
                <a:cs typeface="Times New Roman" panose="02020603050405020304" pitchFamily="18" charset="0"/>
              </a:rPr>
              <a:t>       s = "HTML";</a:t>
            </a:r>
          </a:p>
        </p:txBody>
      </p:sp>
      <p:sp>
        <p:nvSpPr>
          <p:cNvPr id="34821" name="Rectangle 4"/>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7"/>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Rectangle 8"/>
          <p:cNvSpPr>
            <a:spLocks noChangeArrowheads="1"/>
          </p:cNvSpPr>
          <p:nvPr/>
        </p:nvSpPr>
        <p:spPr bwMode="auto">
          <a:xfrm>
            <a:off x="3551237"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6" name="Rectangle 9"/>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7" name="Rectangle 10"/>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8" name="Object 11"/>
          <p:cNvGraphicFramePr>
            <a:graphicFrameLocks noChangeAspect="1"/>
          </p:cNvGraphicFramePr>
          <p:nvPr/>
        </p:nvGraphicFramePr>
        <p:xfrm>
          <a:off x="1674812" y="3505201"/>
          <a:ext cx="8839200" cy="2339975"/>
        </p:xfrm>
        <a:graphic>
          <a:graphicData uri="http://schemas.openxmlformats.org/presentationml/2006/ole">
            <mc:AlternateContent xmlns:mc="http://schemas.openxmlformats.org/markup-compatibility/2006">
              <mc:Choice xmlns:v="urn:schemas-microsoft-com:vml" Requires="v">
                <p:oleObj spid="_x0000_s160779" name="Picture" r:id="rId3" imgW="5190744" imgH="1371600" progId="Word.Picture.8">
                  <p:embed/>
                </p:oleObj>
              </mc:Choice>
              <mc:Fallback>
                <p:oleObj name="Picture" r:id="rId3" imgW="5190744" imgH="1371600" progId="Word.Picture.8">
                  <p:embed/>
                  <p:pic>
                    <p:nvPicPr>
                      <p:cNvPr id="34828"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3505201"/>
                        <a:ext cx="8839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9" name="Rectangle 12"/>
          <p:cNvSpPr>
            <a:spLocks noChangeArrowheads="1"/>
          </p:cNvSpPr>
          <p:nvPr/>
        </p:nvSpPr>
        <p:spPr bwMode="auto">
          <a:xfrm>
            <a:off x="2782044" y="2111896"/>
            <a:ext cx="31242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0" name="Rectangle 13"/>
          <p:cNvSpPr>
            <a:spLocks noChangeArrowheads="1"/>
          </p:cNvSpPr>
          <p:nvPr/>
        </p:nvSpPr>
        <p:spPr bwMode="auto">
          <a:xfrm>
            <a:off x="1674812" y="3352800"/>
            <a:ext cx="3962400" cy="2590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1" name="Rectangle 1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06908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noFill/>
        </p:spPr>
        <p:txBody>
          <a:bodyPr/>
          <a:lstStyle/>
          <a:p>
            <a:r>
              <a:rPr lang="en-US" altLang="en-US" smtClean="0"/>
              <a:t>Interned Strings</a:t>
            </a:r>
          </a:p>
        </p:txBody>
      </p:sp>
      <p:sp>
        <p:nvSpPr>
          <p:cNvPr id="35844" name="Rectangle 3"/>
          <p:cNvSpPr>
            <a:spLocks noGrp="1" noChangeArrowheads="1"/>
          </p:cNvSpPr>
          <p:nvPr>
            <p:ph idx="1"/>
          </p:nvPr>
        </p:nvSpPr>
        <p:spPr>
          <a:noFill/>
        </p:spPr>
        <p:txBody>
          <a:bodyPr/>
          <a:lstStyle/>
          <a:p>
            <a:pPr marL="0" indent="0">
              <a:buNone/>
            </a:pPr>
            <a:r>
              <a:rPr lang="en-US" altLang="en-US" smtClean="0"/>
              <a:t>Since strings are immutable and are frequently used, to improve efficiency and save memory, the JVM uses a unique instance for string literals with the same character sequence. Such an instance is called</a:t>
            </a:r>
            <a:r>
              <a:rPr lang="en-US" altLang="en-US" i="1" smtClean="0"/>
              <a:t> interned</a:t>
            </a:r>
            <a:r>
              <a:rPr lang="en-US" altLang="en-US" smtClean="0"/>
              <a:t>. For example, the following statements: </a:t>
            </a:r>
          </a:p>
        </p:txBody>
      </p:sp>
      <p:sp>
        <p:nvSpPr>
          <p:cNvPr id="358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7977F1-F41B-42DC-9300-89F752C183FF}" type="slidenum">
              <a:rPr lang="en-US" altLang="en-US" sz="1400"/>
              <a:pPr>
                <a:spcBef>
                  <a:spcPct val="0"/>
                </a:spcBef>
                <a:buClrTx/>
                <a:buSzTx/>
                <a:buFontTx/>
                <a:buNone/>
              </a:pPr>
              <a:t>33</a:t>
            </a:fld>
            <a:endParaRPr lang="en-US" altLang="en-US" sz="1400"/>
          </a:p>
        </p:txBody>
      </p:sp>
    </p:spTree>
    <p:extLst>
      <p:ext uri="{BB962C8B-B14F-4D97-AF65-F5344CB8AC3E}">
        <p14:creationId xmlns:p14="http://schemas.microsoft.com/office/powerpoint/2010/main" val="395838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ADDF94-A25D-41C6-B978-5B7C056BEF69}" type="slidenum">
              <a:rPr lang="en-US" altLang="en-US" sz="1400"/>
              <a:pPr>
                <a:spcBef>
                  <a:spcPct val="0"/>
                </a:spcBef>
                <a:buClrTx/>
                <a:buSzTx/>
                <a:buFontTx/>
                <a:buNone/>
              </a:pPr>
              <a:t>34</a:t>
            </a:fld>
            <a:endParaRPr lang="en-US" altLang="en-US" sz="1400"/>
          </a:p>
        </p:txBody>
      </p:sp>
      <p:sp>
        <p:nvSpPr>
          <p:cNvPr id="36867" name="Rectangle 2"/>
          <p:cNvSpPr>
            <a:spLocks noGrp="1" noChangeArrowheads="1"/>
          </p:cNvSpPr>
          <p:nvPr>
            <p:ph type="title"/>
          </p:nvPr>
        </p:nvSpPr>
        <p:spPr>
          <a:xfrm>
            <a:off x="2132012" y="228600"/>
            <a:ext cx="7772400" cy="609600"/>
          </a:xfrm>
          <a:noFill/>
        </p:spPr>
        <p:txBody>
          <a:bodyPr>
            <a:normAutofit fontScale="90000"/>
          </a:bodyPr>
          <a:lstStyle/>
          <a:p>
            <a:r>
              <a:rPr lang="en-US" altLang="en-US"/>
              <a:t>Examples</a:t>
            </a:r>
          </a:p>
        </p:txBody>
      </p:sp>
      <p:sp>
        <p:nvSpPr>
          <p:cNvPr id="36868" name="Rectangle 3"/>
          <p:cNvSpPr>
            <a:spLocks noGrp="1" noChangeArrowheads="1"/>
          </p:cNvSpPr>
          <p:nvPr>
            <p:ph type="body" idx="1"/>
          </p:nvPr>
        </p:nvSpPr>
        <p:spPr>
          <a:xfrm>
            <a:off x="1674812" y="3886200"/>
            <a:ext cx="2819400" cy="1905000"/>
          </a:xfrm>
          <a:noFill/>
        </p:spPr>
        <p:txBody>
          <a:bodyPr>
            <a:normAutofit fontScale="92500"/>
          </a:bodyPr>
          <a:lstStyle/>
          <a:p>
            <a:pPr marL="0" indent="0">
              <a:buNone/>
            </a:pPr>
            <a:r>
              <a:rPr lang="en-US" altLang="en-US" sz="2800">
                <a:cs typeface="Courier New" panose="02070309020205020404" pitchFamily="49" charset="0"/>
              </a:rPr>
              <a:t>display</a:t>
            </a:r>
          </a:p>
          <a:p>
            <a:pPr marL="0" indent="0">
              <a:buNone/>
            </a:pPr>
            <a:r>
              <a:rPr lang="en-US" altLang="en-US" sz="2800">
                <a:cs typeface="Courier New" panose="02070309020205020404" pitchFamily="49" charset="0"/>
              </a:rPr>
              <a:t> </a:t>
            </a:r>
            <a:r>
              <a:rPr lang="en-US" altLang="en-US" sz="2800">
                <a:cs typeface="Times New Roman" panose="02020603050405020304" pitchFamily="18" charset="0"/>
              </a:rPr>
              <a:t>  s1 == s is false    </a:t>
            </a:r>
          </a:p>
          <a:p>
            <a:pPr marL="0" indent="0">
              <a:buNone/>
            </a:pPr>
            <a:r>
              <a:rPr lang="en-US" altLang="en-US" sz="2800">
                <a:cs typeface="Times New Roman" panose="02020603050405020304" pitchFamily="18" charset="0"/>
              </a:rPr>
              <a:t>   s1 == s3 is true</a:t>
            </a:r>
          </a:p>
        </p:txBody>
      </p:sp>
      <p:sp>
        <p:nvSpPr>
          <p:cNvPr id="36869" name="Rectangle 6"/>
          <p:cNvSpPr>
            <a:spLocks noChangeArrowheads="1"/>
          </p:cNvSpPr>
          <p:nvPr/>
        </p:nvSpPr>
        <p:spPr bwMode="auto">
          <a:xfrm>
            <a:off x="3865562"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Rectangle 8"/>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9"/>
          <p:cNvSpPr>
            <a:spLocks noChangeArrowheads="1"/>
          </p:cNvSpPr>
          <p:nvPr/>
        </p:nvSpPr>
        <p:spPr bwMode="auto">
          <a:xfrm>
            <a:off x="4570412" y="38100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cs typeface="Courier New" panose="02070309020205020404" pitchFamily="49" charset="0"/>
              </a:rPr>
              <a:t>A new object is created if you use the new operator. </a:t>
            </a:r>
          </a:p>
          <a:p>
            <a:pPr>
              <a:lnSpc>
                <a:spcPct val="90000"/>
              </a:lnSpc>
              <a:buFont typeface="Monotype Sorts" pitchFamily="2" charset="2"/>
              <a:buNone/>
            </a:pPr>
            <a:r>
              <a:rPr lang="en-US" altLang="en-US" sz="2800">
                <a:cs typeface="Courier New" panose="02070309020205020404" pitchFamily="49" charset="0"/>
              </a:rPr>
              <a:t>If you use the string initializer, no new object is created if the interned object is already created.</a:t>
            </a:r>
            <a:endParaRPr lang="en-US" altLang="en-US" sz="2800">
              <a:cs typeface="Times New Roman" panose="02020603050405020304" pitchFamily="18" charset="0"/>
            </a:endParaRPr>
          </a:p>
        </p:txBody>
      </p:sp>
      <p:sp>
        <p:nvSpPr>
          <p:cNvPr id="36872" name="Rectangle 11"/>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Rectangle 13"/>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4" name="Rectangle 15"/>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5" name="Rectangle 17"/>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6" name="Rectangle 19"/>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7" name="Object 18"/>
          <p:cNvGraphicFramePr>
            <a:graphicFrameLocks noChangeAspect="1"/>
          </p:cNvGraphicFramePr>
          <p:nvPr/>
        </p:nvGraphicFramePr>
        <p:xfrm>
          <a:off x="1674812" y="1066800"/>
          <a:ext cx="8763000" cy="2336800"/>
        </p:xfrm>
        <a:graphic>
          <a:graphicData uri="http://schemas.openxmlformats.org/presentationml/2006/ole">
            <mc:AlternateContent xmlns:mc="http://schemas.openxmlformats.org/markup-compatibility/2006">
              <mc:Choice xmlns:v="urn:schemas-microsoft-com:vml" Requires="v">
                <p:oleObj spid="_x0000_s161803" name="Picture" r:id="rId3" imgW="4578096" imgH="1219200" progId="Word.Picture.8">
                  <p:embed/>
                </p:oleObj>
              </mc:Choice>
              <mc:Fallback>
                <p:oleObj name="Picture" r:id="rId3" imgW="4578096" imgH="1219200" progId="Word.Picture.8">
                  <p:embed/>
                  <p:pic>
                    <p:nvPicPr>
                      <p:cNvPr id="36877"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1066800"/>
                        <a:ext cx="8763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7194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31A2A8-38E1-4F31-ADC3-DA676B541C91}" type="slidenum">
              <a:rPr lang="en-US" altLang="en-US" sz="1400"/>
              <a:pPr>
                <a:spcBef>
                  <a:spcPct val="0"/>
                </a:spcBef>
                <a:buClrTx/>
                <a:buSzTx/>
                <a:buFontTx/>
                <a:buNone/>
              </a:pPr>
              <a:t>35</a:t>
            </a:fld>
            <a:endParaRPr lang="en-US" altLang="en-US" sz="1400"/>
          </a:p>
        </p:txBody>
      </p:sp>
      <p:sp>
        <p:nvSpPr>
          <p:cNvPr id="37891" name="Rectangle 2"/>
          <p:cNvSpPr>
            <a:spLocks noGrp="1" noChangeArrowheads="1"/>
          </p:cNvSpPr>
          <p:nvPr>
            <p:ph type="title"/>
          </p:nvPr>
        </p:nvSpPr>
        <p:spPr>
          <a:noFill/>
        </p:spPr>
        <p:txBody>
          <a:bodyPr/>
          <a:lstStyle/>
          <a:p>
            <a:r>
              <a:rPr lang="en-US" altLang="en-US"/>
              <a:t>Trace Code</a:t>
            </a:r>
          </a:p>
        </p:txBody>
      </p:sp>
      <p:sp>
        <p:nvSpPr>
          <p:cNvPr id="37892" name="Rectangle 4"/>
          <p:cNvSpPr>
            <a:spLocks noChangeArrowheads="1"/>
          </p:cNvSpPr>
          <p:nvPr/>
        </p:nvSpPr>
        <p:spPr bwMode="auto">
          <a:xfrm>
            <a:off x="3865562"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5"/>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7"/>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8"/>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896" name="Object 9"/>
          <p:cNvGraphicFramePr>
            <a:graphicFrameLocks noChangeAspect="1"/>
          </p:cNvGraphicFramePr>
          <p:nvPr/>
        </p:nvGraphicFramePr>
        <p:xfrm>
          <a:off x="1674813" y="1295401"/>
          <a:ext cx="8823325" cy="2417763"/>
        </p:xfrm>
        <a:graphic>
          <a:graphicData uri="http://schemas.openxmlformats.org/presentationml/2006/ole">
            <mc:AlternateContent xmlns:mc="http://schemas.openxmlformats.org/markup-compatibility/2006">
              <mc:Choice xmlns:v="urn:schemas-microsoft-com:vml" Requires="v">
                <p:oleObj spid="_x0000_s162827" name="Picture" r:id="rId3" imgW="4460748" imgH="1219200" progId="Word.Picture.8">
                  <p:embed/>
                </p:oleObj>
              </mc:Choice>
              <mc:Fallback>
                <p:oleObj name="Picture" r:id="rId3" imgW="4460748" imgH="1219200" progId="Word.Picture.8">
                  <p:embed/>
                  <p:pic>
                    <p:nvPicPr>
                      <p:cNvPr id="37896"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3" y="1295401"/>
                        <a:ext cx="8823325"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11"/>
          <p:cNvSpPr>
            <a:spLocks noChangeArrowheads="1"/>
          </p:cNvSpPr>
          <p:nvPr/>
        </p:nvSpPr>
        <p:spPr bwMode="auto">
          <a:xfrm>
            <a:off x="1751012" y="1371601"/>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Rectangle 12"/>
          <p:cNvSpPr>
            <a:spLocks noChangeArrowheads="1"/>
          </p:cNvSpPr>
          <p:nvPr/>
        </p:nvSpPr>
        <p:spPr bwMode="auto">
          <a:xfrm>
            <a:off x="7313612" y="1295400"/>
            <a:ext cx="3048000" cy="1143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9" name="Rectangle 1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extLst>
      <p:ext uri="{BB962C8B-B14F-4D97-AF65-F5344CB8AC3E}">
        <p14:creationId xmlns:p14="http://schemas.microsoft.com/office/powerpoint/2010/main" val="1026944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7B14A0-7759-49B9-B010-E5A0FF5A8553}" type="slidenum">
              <a:rPr lang="en-US" altLang="en-US" sz="1400"/>
              <a:pPr>
                <a:spcBef>
                  <a:spcPct val="0"/>
                </a:spcBef>
                <a:buClrTx/>
                <a:buSzTx/>
                <a:buFontTx/>
                <a:buNone/>
              </a:pPr>
              <a:t>36</a:t>
            </a:fld>
            <a:endParaRPr lang="en-US" altLang="en-US" sz="1400"/>
          </a:p>
        </p:txBody>
      </p:sp>
      <p:sp>
        <p:nvSpPr>
          <p:cNvPr id="38915" name="Rectangle 2"/>
          <p:cNvSpPr>
            <a:spLocks noGrp="1" noChangeArrowheads="1"/>
          </p:cNvSpPr>
          <p:nvPr>
            <p:ph type="title"/>
          </p:nvPr>
        </p:nvSpPr>
        <p:spPr>
          <a:xfrm>
            <a:off x="2132012" y="228600"/>
            <a:ext cx="7772400" cy="609600"/>
          </a:xfrm>
          <a:noFill/>
        </p:spPr>
        <p:txBody>
          <a:bodyPr>
            <a:normAutofit fontScale="90000"/>
          </a:bodyPr>
          <a:lstStyle/>
          <a:p>
            <a:r>
              <a:rPr lang="en-US" altLang="en-US"/>
              <a:t>Trace Code</a:t>
            </a:r>
          </a:p>
        </p:txBody>
      </p:sp>
      <p:sp>
        <p:nvSpPr>
          <p:cNvPr id="38916" name="Rectangle 3"/>
          <p:cNvSpPr>
            <a:spLocks noChangeArrowheads="1"/>
          </p:cNvSpPr>
          <p:nvPr/>
        </p:nvSpPr>
        <p:spPr bwMode="auto">
          <a:xfrm>
            <a:off x="3865562"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5"/>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6"/>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20" name="Object 7"/>
          <p:cNvGraphicFramePr>
            <a:graphicFrameLocks noChangeAspect="1"/>
          </p:cNvGraphicFramePr>
          <p:nvPr/>
        </p:nvGraphicFramePr>
        <p:xfrm>
          <a:off x="1682751" y="990601"/>
          <a:ext cx="8823325" cy="2417763"/>
        </p:xfrm>
        <a:graphic>
          <a:graphicData uri="http://schemas.openxmlformats.org/presentationml/2006/ole">
            <mc:AlternateContent xmlns:mc="http://schemas.openxmlformats.org/markup-compatibility/2006">
              <mc:Choice xmlns:v="urn:schemas-microsoft-com:vml" Requires="v">
                <p:oleObj spid="_x0000_s163851" name="Picture" r:id="rId3" imgW="4460748" imgH="1219200" progId="Word.Picture.8">
                  <p:embed/>
                </p:oleObj>
              </mc:Choice>
              <mc:Fallback>
                <p:oleObj name="Picture" r:id="rId3" imgW="4460748" imgH="1219200" progId="Word.Picture.8">
                  <p:embed/>
                  <p:pic>
                    <p:nvPicPr>
                      <p:cNvPr id="3892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1" y="990601"/>
                        <a:ext cx="8823325"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Rectangle 8"/>
          <p:cNvSpPr>
            <a:spLocks noChangeArrowheads="1"/>
          </p:cNvSpPr>
          <p:nvPr/>
        </p:nvSpPr>
        <p:spPr bwMode="auto">
          <a:xfrm>
            <a:off x="1751012" y="1447801"/>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2" name="Rectangle 9"/>
          <p:cNvSpPr>
            <a:spLocks noChangeArrowheads="1"/>
          </p:cNvSpPr>
          <p:nvPr/>
        </p:nvSpPr>
        <p:spPr bwMode="auto">
          <a:xfrm>
            <a:off x="7389812" y="2438400"/>
            <a:ext cx="2895600" cy="9144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756186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A2AF8B-7D6B-4839-9CA4-1AF4E6255D11}" type="slidenum">
              <a:rPr lang="en-US" altLang="en-US" sz="1400"/>
              <a:pPr>
                <a:spcBef>
                  <a:spcPct val="0"/>
                </a:spcBef>
                <a:buClrTx/>
                <a:buSzTx/>
                <a:buFontTx/>
                <a:buNone/>
              </a:pPr>
              <a:t>37</a:t>
            </a:fld>
            <a:endParaRPr lang="en-US" altLang="en-US" sz="1400"/>
          </a:p>
        </p:txBody>
      </p:sp>
      <p:sp>
        <p:nvSpPr>
          <p:cNvPr id="39939" name="Rectangle 2"/>
          <p:cNvSpPr>
            <a:spLocks noGrp="1" noChangeArrowheads="1"/>
          </p:cNvSpPr>
          <p:nvPr>
            <p:ph type="title"/>
          </p:nvPr>
        </p:nvSpPr>
        <p:spPr>
          <a:xfrm>
            <a:off x="2132012" y="228600"/>
            <a:ext cx="7772400" cy="609600"/>
          </a:xfrm>
          <a:noFill/>
        </p:spPr>
        <p:txBody>
          <a:bodyPr>
            <a:normAutofit fontScale="90000"/>
          </a:bodyPr>
          <a:lstStyle/>
          <a:p>
            <a:r>
              <a:rPr lang="en-US" altLang="en-US"/>
              <a:t>Trace Code</a:t>
            </a:r>
          </a:p>
        </p:txBody>
      </p:sp>
      <p:sp>
        <p:nvSpPr>
          <p:cNvPr id="39940" name="Rectangle 3"/>
          <p:cNvSpPr>
            <a:spLocks noChangeArrowheads="1"/>
          </p:cNvSpPr>
          <p:nvPr/>
        </p:nvSpPr>
        <p:spPr bwMode="auto">
          <a:xfrm>
            <a:off x="3865562"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4"/>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5"/>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6"/>
          <p:cNvSpPr>
            <a:spLocks noChangeArrowheads="1"/>
          </p:cNvSpPr>
          <p:nvPr/>
        </p:nvSpPr>
        <p:spPr bwMode="auto">
          <a:xfrm>
            <a:off x="1522413"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4" name="Object 7"/>
          <p:cNvGraphicFramePr>
            <a:graphicFrameLocks noChangeAspect="1"/>
          </p:cNvGraphicFramePr>
          <p:nvPr/>
        </p:nvGraphicFramePr>
        <p:xfrm>
          <a:off x="1682751" y="990601"/>
          <a:ext cx="8823325" cy="2417763"/>
        </p:xfrm>
        <a:graphic>
          <a:graphicData uri="http://schemas.openxmlformats.org/presentationml/2006/ole">
            <mc:AlternateContent xmlns:mc="http://schemas.openxmlformats.org/markup-compatibility/2006">
              <mc:Choice xmlns:v="urn:schemas-microsoft-com:vml" Requires="v">
                <p:oleObj spid="_x0000_s164875" name="Picture" r:id="rId3" imgW="4460748" imgH="1219200" progId="Word.Picture.8">
                  <p:embed/>
                </p:oleObj>
              </mc:Choice>
              <mc:Fallback>
                <p:oleObj name="Picture" r:id="rId3" imgW="4460748" imgH="1219200" progId="Word.Picture.8">
                  <p:embed/>
                  <p:pic>
                    <p:nvPicPr>
                      <p:cNvPr id="3994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1" y="990601"/>
                        <a:ext cx="8823325"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8"/>
          <p:cNvSpPr>
            <a:spLocks noChangeArrowheads="1"/>
          </p:cNvSpPr>
          <p:nvPr/>
        </p:nvSpPr>
        <p:spPr bwMode="auto">
          <a:xfrm>
            <a:off x="1674812" y="1828801"/>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6" name="Rectangle 9"/>
          <p:cNvSpPr>
            <a:spLocks noChangeArrowheads="1"/>
          </p:cNvSpPr>
          <p:nvPr/>
        </p:nvSpPr>
        <p:spPr bwMode="auto">
          <a:xfrm>
            <a:off x="7313612" y="1219201"/>
            <a:ext cx="8382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56154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D9326C-D84B-408A-93DC-20414CAF217E}" type="slidenum">
              <a:rPr lang="en-US" altLang="en-US" sz="1400"/>
              <a:pPr>
                <a:spcBef>
                  <a:spcPct val="0"/>
                </a:spcBef>
                <a:buClrTx/>
                <a:buSzTx/>
                <a:buFontTx/>
                <a:buNone/>
              </a:pPr>
              <a:t>38</a:t>
            </a:fld>
            <a:endParaRPr lang="en-US" altLang="en-US" sz="1400"/>
          </a:p>
        </p:txBody>
      </p:sp>
      <p:sp>
        <p:nvSpPr>
          <p:cNvPr id="40963" name="Rectangle 2"/>
          <p:cNvSpPr>
            <a:spLocks noGrp="1" noChangeArrowheads="1"/>
          </p:cNvSpPr>
          <p:nvPr>
            <p:ph type="title"/>
          </p:nvPr>
        </p:nvSpPr>
        <p:spPr>
          <a:xfrm>
            <a:off x="1827212" y="304800"/>
            <a:ext cx="8610600" cy="1143000"/>
          </a:xfrm>
          <a:noFill/>
        </p:spPr>
        <p:txBody>
          <a:bodyPr>
            <a:normAutofit fontScale="90000"/>
          </a:bodyPr>
          <a:lstStyle/>
          <a:p>
            <a:r>
              <a:rPr lang="en-US" altLang="en-US"/>
              <a:t>Replacing and Splitting Strings </a:t>
            </a:r>
          </a:p>
        </p:txBody>
      </p:sp>
      <p:sp>
        <p:nvSpPr>
          <p:cNvPr id="40964" name="Rectangle 6"/>
          <p:cNvSpPr>
            <a:spLocks noChangeArrowheads="1"/>
          </p:cNvSpPr>
          <p:nvPr/>
        </p:nvSpPr>
        <p:spPr bwMode="auto">
          <a:xfrm>
            <a:off x="1522413"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65" name="Object 5"/>
          <p:cNvGraphicFramePr>
            <a:graphicFrameLocks noChangeAspect="1"/>
          </p:cNvGraphicFramePr>
          <p:nvPr/>
        </p:nvGraphicFramePr>
        <p:xfrm>
          <a:off x="1677987" y="2314576"/>
          <a:ext cx="8756650" cy="2936875"/>
        </p:xfrm>
        <a:graphic>
          <a:graphicData uri="http://schemas.openxmlformats.org/presentationml/2006/ole">
            <mc:AlternateContent xmlns:mc="http://schemas.openxmlformats.org/markup-compatibility/2006">
              <mc:Choice xmlns:v="urn:schemas-microsoft-com:vml" Requires="v">
                <p:oleObj spid="_x0000_s165899" name="Picture" r:id="rId3" imgW="4266694" imgH="1427801" progId="Word.Picture.8">
                  <p:embed/>
                </p:oleObj>
              </mc:Choice>
              <mc:Fallback>
                <p:oleObj name="Picture" r:id="rId3" imgW="4266694" imgH="1427801" progId="Word.Picture.8">
                  <p:embed/>
                  <p:pic>
                    <p:nvPicPr>
                      <p:cNvPr id="4096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7" y="2314576"/>
                        <a:ext cx="87566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8712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noFill/>
        </p:spPr>
        <p:txBody>
          <a:bodyPr/>
          <a:lstStyle/>
          <a:p>
            <a:r>
              <a:rPr lang="en-US" altLang="en-US"/>
              <a:t>Examples</a:t>
            </a:r>
          </a:p>
        </p:txBody>
      </p:sp>
      <p:sp>
        <p:nvSpPr>
          <p:cNvPr id="41988" name="Rectangle 3"/>
          <p:cNvSpPr>
            <a:spLocks noGrp="1" noChangeArrowheads="1"/>
          </p:cNvSpPr>
          <p:nvPr>
            <p:ph idx="1"/>
          </p:nvPr>
        </p:nvSpPr>
        <p:spPr>
          <a:noFill/>
        </p:spPr>
        <p:txBody>
          <a:bodyPr/>
          <a:lstStyle/>
          <a:p>
            <a:pPr marL="0" indent="0">
              <a:buNone/>
            </a:pPr>
            <a:r>
              <a:rPr lang="en-US" altLang="en-US" sz="2800"/>
              <a:t>"Welcome".replace('e', 'A') returns a new string, WAlcomA.</a:t>
            </a:r>
            <a:endParaRPr lang="en-US" altLang="en-US" sz="2800" b="1" i="1"/>
          </a:p>
          <a:p>
            <a:pPr marL="0" indent="0">
              <a:buNone/>
            </a:pPr>
            <a:r>
              <a:rPr lang="en-US" altLang="en-US" sz="2800"/>
              <a:t>"Welcome".replaceFirst("e", "AB") returns a new string, WABlcome.</a:t>
            </a:r>
            <a:endParaRPr lang="en-US" altLang="en-US" sz="2800" b="1" i="1"/>
          </a:p>
          <a:p>
            <a:pPr marL="0" indent="0">
              <a:buNone/>
            </a:pPr>
            <a:r>
              <a:rPr lang="en-US" altLang="en-US" sz="2800"/>
              <a:t>"Welcome".replace("e", "AB") returns a new string, WABlcomAB.</a:t>
            </a:r>
            <a:endParaRPr lang="en-US" altLang="en-US" sz="2800" b="1" i="1"/>
          </a:p>
          <a:p>
            <a:pPr marL="0" indent="0">
              <a:buNone/>
            </a:pPr>
            <a:r>
              <a:rPr lang="en-US" altLang="en-US" sz="2800"/>
              <a:t>"Welcome".replace("el", "AB") returns a new string, WABcome.</a:t>
            </a:r>
          </a:p>
        </p:txBody>
      </p:sp>
      <p:sp>
        <p:nvSpPr>
          <p:cNvPr id="419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015F10-90F2-4AAB-9FDE-757B39FDB2CE}" type="slidenum">
              <a:rPr lang="en-US" altLang="en-US" sz="1400"/>
              <a:pPr>
                <a:spcBef>
                  <a:spcPct val="0"/>
                </a:spcBef>
                <a:buClrTx/>
                <a:buSzTx/>
                <a:buFontTx/>
                <a:buNone/>
              </a:pPr>
              <a:t>39</a:t>
            </a:fld>
            <a:endParaRPr lang="en-US" altLang="en-US" sz="1400"/>
          </a:p>
        </p:txBody>
      </p:sp>
    </p:spTree>
    <p:extLst>
      <p:ext uri="{BB962C8B-B14F-4D97-AF65-F5344CB8AC3E}">
        <p14:creationId xmlns:p14="http://schemas.microsoft.com/office/powerpoint/2010/main" val="2654828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r>
              <a:rPr lang="en-US" altLang="en-US" smtClean="0"/>
              <a:t>Class Abstraction and Encapsulation</a:t>
            </a:r>
            <a:endParaRPr lang="en-US" altLang="en-US" smtClean="0">
              <a:hlinkClick r:id="rId3" action="ppaction://program"/>
            </a:endParaRPr>
          </a:p>
        </p:txBody>
      </p:sp>
      <p:sp>
        <p:nvSpPr>
          <p:cNvPr id="6148" name="Rectangle 3"/>
          <p:cNvSpPr>
            <a:spLocks noGrp="1" noChangeArrowheads="1"/>
          </p:cNvSpPr>
          <p:nvPr>
            <p:ph idx="1"/>
          </p:nvPr>
        </p:nvSpPr>
        <p:spPr/>
        <p:txBody>
          <a:bodyPr>
            <a:normAutofit/>
          </a:bodyPr>
          <a:lstStyle/>
          <a:p>
            <a:pPr marL="0" indent="0">
              <a:buNone/>
            </a:pPr>
            <a:r>
              <a:rPr lang="en-US" altLang="en-US" sz="280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 </a:t>
            </a:r>
          </a:p>
        </p:txBody>
      </p:sp>
      <p:sp>
        <p:nvSpPr>
          <p:cNvPr id="61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8BA474-9663-45BF-A7BC-019674FC3DFD}" type="slidenum">
              <a:rPr lang="en-US" altLang="en-US" sz="1400"/>
              <a:pPr>
                <a:spcBef>
                  <a:spcPct val="0"/>
                </a:spcBef>
                <a:buClrTx/>
                <a:buSzTx/>
                <a:buFontTx/>
                <a:buNone/>
              </a:pPr>
              <a:t>4</a:t>
            </a:fld>
            <a:endParaRPr lang="en-US" altLang="en-US" sz="1400"/>
          </a:p>
        </p:txBody>
      </p:sp>
      <p:sp>
        <p:nvSpPr>
          <p:cNvPr id="6149" name="Rectangle 4"/>
          <p:cNvSpPr>
            <a:spLocks noChangeArrowheads="1"/>
          </p:cNvSpPr>
          <p:nvPr/>
        </p:nvSpPr>
        <p:spPr bwMode="auto">
          <a:xfrm>
            <a:off x="3436937"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0" name="Object 5"/>
          <p:cNvGraphicFramePr>
            <a:graphicFrameLocks noChangeAspect="1"/>
          </p:cNvGraphicFramePr>
          <p:nvPr>
            <p:extLst>
              <p:ext uri="{D42A27DB-BD31-4B8C-83A1-F6EECF244321}">
                <p14:modId xmlns:p14="http://schemas.microsoft.com/office/powerpoint/2010/main" val="2030456700"/>
              </p:ext>
            </p:extLst>
          </p:nvPr>
        </p:nvGraphicFramePr>
        <p:xfrm>
          <a:off x="1751012" y="4828182"/>
          <a:ext cx="8610600" cy="1481138"/>
        </p:xfrm>
        <a:graphic>
          <a:graphicData uri="http://schemas.openxmlformats.org/presentationml/2006/ole">
            <mc:AlternateContent xmlns:mc="http://schemas.openxmlformats.org/markup-compatibility/2006">
              <mc:Choice xmlns:v="urn:schemas-microsoft-com:vml" Requires="v">
                <p:oleObj spid="_x0000_s149515" r:id="rId4" imgW="5315712" imgH="914400" progId="Word.Picture.8">
                  <p:embed/>
                </p:oleObj>
              </mc:Choice>
              <mc:Fallback>
                <p:oleObj r:id="rId4" imgW="5315712" imgH="914400" progId="Word.Picture.8">
                  <p:embed/>
                  <p:pic>
                    <p:nvPicPr>
                      <p:cNvPr id="61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2" y="4828182"/>
                        <a:ext cx="86106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1620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Splitting a String</a:t>
            </a:r>
            <a:endParaRPr lang="en-US" altLang="en-US" smtClean="0"/>
          </a:p>
        </p:txBody>
      </p:sp>
      <p:sp>
        <p:nvSpPr>
          <p:cNvPr id="43012" name="Rectangle 3"/>
          <p:cNvSpPr>
            <a:spLocks noGrp="1" noChangeArrowheads="1"/>
          </p:cNvSpPr>
          <p:nvPr>
            <p:ph idx="1"/>
          </p:nvPr>
        </p:nvSpPr>
        <p:spPr/>
        <p:txBody>
          <a:bodyPr>
            <a:normAutofit/>
          </a:bodyPr>
          <a:lstStyle/>
          <a:p>
            <a:pPr marL="0" indent="0">
              <a:buNone/>
            </a:pPr>
            <a:r>
              <a:rPr lang="en-US" altLang="en-US" b="1" dirty="0">
                <a:solidFill>
                  <a:schemeClr val="tx2"/>
                </a:solidFill>
                <a:latin typeface="Courier New" panose="02070309020205020404" pitchFamily="49" charset="0"/>
              </a:rPr>
              <a:t>String[] tokens = "</a:t>
            </a:r>
            <a:r>
              <a:rPr lang="en-US" altLang="en-US" b="1" dirty="0" err="1">
                <a:solidFill>
                  <a:schemeClr val="tx2"/>
                </a:solidFill>
                <a:latin typeface="Courier New" panose="02070309020205020404" pitchFamily="49" charset="0"/>
              </a:rPr>
              <a:t>Java#HTML#Perl</a:t>
            </a:r>
            <a:r>
              <a:rPr lang="en-US" altLang="en-US" b="1" dirty="0">
                <a:solidFill>
                  <a:schemeClr val="tx2"/>
                </a:solidFill>
                <a:latin typeface="Courier New" panose="02070309020205020404" pitchFamily="49" charset="0"/>
              </a:rPr>
              <a:t>".split("#", 0);</a:t>
            </a:r>
          </a:p>
          <a:p>
            <a:pPr marL="0" indent="0">
              <a:buNone/>
            </a:pPr>
            <a:r>
              <a:rPr lang="en-US" altLang="en-US" b="1" dirty="0">
                <a:solidFill>
                  <a:schemeClr val="tx2"/>
                </a:solidFill>
                <a:latin typeface="Courier New" panose="02070309020205020404" pitchFamily="49" charset="0"/>
              </a:rPr>
              <a:t>for (</a:t>
            </a:r>
            <a:r>
              <a:rPr lang="en-US" altLang="en-US" b="1" dirty="0" err="1">
                <a:solidFill>
                  <a:schemeClr val="tx2"/>
                </a:solidFill>
                <a:latin typeface="Courier New" panose="02070309020205020404" pitchFamily="49" charset="0"/>
              </a:rPr>
              <a:t>int</a:t>
            </a:r>
            <a:r>
              <a:rPr lang="en-US" altLang="en-US" b="1" dirty="0">
                <a:solidFill>
                  <a:schemeClr val="tx2"/>
                </a:solidFill>
                <a:latin typeface="Courier New" panose="02070309020205020404" pitchFamily="49" charset="0"/>
              </a:rPr>
              <a:t> </a:t>
            </a:r>
            <a:r>
              <a:rPr lang="en-US" altLang="en-US" b="1" dirty="0" err="1">
                <a:solidFill>
                  <a:schemeClr val="tx2"/>
                </a:solidFill>
                <a:latin typeface="Courier New" panose="02070309020205020404" pitchFamily="49" charset="0"/>
              </a:rPr>
              <a:t>i</a:t>
            </a:r>
            <a:r>
              <a:rPr lang="en-US" altLang="en-US" b="1" dirty="0">
                <a:solidFill>
                  <a:schemeClr val="tx2"/>
                </a:solidFill>
                <a:latin typeface="Courier New" panose="02070309020205020404" pitchFamily="49" charset="0"/>
              </a:rPr>
              <a:t> = 0; </a:t>
            </a:r>
            <a:r>
              <a:rPr lang="en-US" altLang="en-US" b="1" dirty="0" err="1">
                <a:solidFill>
                  <a:schemeClr val="tx2"/>
                </a:solidFill>
                <a:latin typeface="Courier New" panose="02070309020205020404" pitchFamily="49" charset="0"/>
              </a:rPr>
              <a:t>i</a:t>
            </a:r>
            <a:r>
              <a:rPr lang="en-US" altLang="en-US" b="1" dirty="0">
                <a:solidFill>
                  <a:schemeClr val="tx2"/>
                </a:solidFill>
                <a:latin typeface="Courier New" panose="02070309020205020404" pitchFamily="49" charset="0"/>
              </a:rPr>
              <a:t> &lt; </a:t>
            </a:r>
            <a:r>
              <a:rPr lang="en-US" altLang="en-US" b="1" dirty="0" err="1">
                <a:solidFill>
                  <a:schemeClr val="tx2"/>
                </a:solidFill>
                <a:latin typeface="Courier New" panose="02070309020205020404" pitchFamily="49" charset="0"/>
              </a:rPr>
              <a:t>tokens.length</a:t>
            </a:r>
            <a:r>
              <a:rPr lang="en-US" altLang="en-US" b="1" dirty="0">
                <a:solidFill>
                  <a:schemeClr val="tx2"/>
                </a:solidFill>
                <a:latin typeface="Courier New" panose="02070309020205020404" pitchFamily="49" charset="0"/>
              </a:rPr>
              <a:t>; </a:t>
            </a:r>
            <a:r>
              <a:rPr lang="en-US" altLang="en-US" b="1" dirty="0" err="1">
                <a:solidFill>
                  <a:schemeClr val="tx2"/>
                </a:solidFill>
                <a:latin typeface="Courier New" panose="02070309020205020404" pitchFamily="49" charset="0"/>
              </a:rPr>
              <a:t>i</a:t>
            </a:r>
            <a:r>
              <a:rPr lang="en-US" altLang="en-US" b="1" dirty="0">
                <a:solidFill>
                  <a:schemeClr val="tx2"/>
                </a:solidFill>
                <a:latin typeface="Courier New" panose="02070309020205020404" pitchFamily="49" charset="0"/>
              </a:rPr>
              <a:t>++) </a:t>
            </a:r>
          </a:p>
          <a:p>
            <a:pPr marL="0" indent="0">
              <a:buNone/>
            </a:pPr>
            <a:r>
              <a:rPr lang="en-US" altLang="en-US" b="1" dirty="0">
                <a:solidFill>
                  <a:schemeClr val="tx2"/>
                </a:solidFill>
                <a:latin typeface="Courier New" panose="02070309020205020404" pitchFamily="49" charset="0"/>
              </a:rPr>
              <a:t>  </a:t>
            </a:r>
            <a:r>
              <a:rPr lang="en-US" altLang="en-US" b="1" dirty="0" err="1">
                <a:solidFill>
                  <a:schemeClr val="tx2"/>
                </a:solidFill>
                <a:latin typeface="Courier New" panose="02070309020205020404" pitchFamily="49" charset="0"/>
              </a:rPr>
              <a:t>System.out.print</a:t>
            </a:r>
            <a:r>
              <a:rPr lang="en-US" altLang="en-US" b="1" dirty="0">
                <a:solidFill>
                  <a:schemeClr val="tx2"/>
                </a:solidFill>
                <a:latin typeface="Courier New" panose="02070309020205020404" pitchFamily="49" charset="0"/>
              </a:rPr>
              <a:t>(tokens[</a:t>
            </a:r>
            <a:r>
              <a:rPr lang="en-US" altLang="en-US" b="1" dirty="0" err="1">
                <a:solidFill>
                  <a:schemeClr val="tx2"/>
                </a:solidFill>
                <a:latin typeface="Courier New" panose="02070309020205020404" pitchFamily="49" charset="0"/>
              </a:rPr>
              <a:t>i</a:t>
            </a:r>
            <a:r>
              <a:rPr lang="en-US" altLang="en-US" b="1" dirty="0">
                <a:solidFill>
                  <a:schemeClr val="tx2"/>
                </a:solidFill>
                <a:latin typeface="Courier New" panose="02070309020205020404" pitchFamily="49" charset="0"/>
              </a:rPr>
              <a:t>] + " ");</a:t>
            </a:r>
          </a:p>
        </p:txBody>
      </p:sp>
      <p:sp>
        <p:nvSpPr>
          <p:cNvPr id="430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474FA4-F7C6-4F37-96FF-FEF59C5B9217}" type="slidenum">
              <a:rPr lang="en-US" altLang="en-US" sz="1400"/>
              <a:pPr>
                <a:spcBef>
                  <a:spcPct val="0"/>
                </a:spcBef>
                <a:buClrTx/>
                <a:buSzTx/>
                <a:buFontTx/>
                <a:buNone/>
              </a:pPr>
              <a:t>40</a:t>
            </a:fld>
            <a:endParaRPr lang="en-US" altLang="en-US" sz="1400"/>
          </a:p>
        </p:txBody>
      </p:sp>
      <p:sp>
        <p:nvSpPr>
          <p:cNvPr id="43013" name="Rectangle 4"/>
          <p:cNvSpPr>
            <a:spLocks noChangeArrowheads="1"/>
          </p:cNvSpPr>
          <p:nvPr/>
        </p:nvSpPr>
        <p:spPr bwMode="auto">
          <a:xfrm>
            <a:off x="1751012" y="4331568"/>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Java HTML Perl</a:t>
            </a:r>
          </a:p>
        </p:txBody>
      </p:sp>
      <p:sp>
        <p:nvSpPr>
          <p:cNvPr id="43014" name="Rectangle 5"/>
          <p:cNvSpPr>
            <a:spLocks noChangeArrowheads="1"/>
          </p:cNvSpPr>
          <p:nvPr/>
        </p:nvSpPr>
        <p:spPr bwMode="auto">
          <a:xfrm>
            <a:off x="1751012" y="3569568"/>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dirty="0"/>
              <a:t>displays</a:t>
            </a:r>
          </a:p>
        </p:txBody>
      </p:sp>
    </p:spTree>
    <p:extLst>
      <p:ext uri="{BB962C8B-B14F-4D97-AF65-F5344CB8AC3E}">
        <p14:creationId xmlns:p14="http://schemas.microsoft.com/office/powerpoint/2010/main" val="175423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noFill/>
        </p:spPr>
        <p:txBody>
          <a:bodyPr>
            <a:normAutofit/>
          </a:bodyPr>
          <a:lstStyle/>
          <a:p>
            <a:r>
              <a:rPr lang="en-US" altLang="en-US" sz="3200"/>
              <a:t>Matching, Replacing and Splitting by Patterns</a:t>
            </a:r>
            <a:r>
              <a:rPr lang="en-US" altLang="en-US" smtClean="0"/>
              <a:t> </a:t>
            </a:r>
          </a:p>
        </p:txBody>
      </p:sp>
      <p:sp>
        <p:nvSpPr>
          <p:cNvPr id="44036" name="Rectangle 3"/>
          <p:cNvSpPr>
            <a:spLocks noGrp="1" noChangeArrowheads="1"/>
          </p:cNvSpPr>
          <p:nvPr>
            <p:ph idx="1"/>
          </p:nvPr>
        </p:nvSpPr>
        <p:spPr>
          <a:noFill/>
        </p:spPr>
        <p:txBody>
          <a:bodyPr>
            <a:normAutofit/>
          </a:bodyPr>
          <a:lstStyle/>
          <a:p>
            <a:pPr marL="0" indent="0">
              <a:lnSpc>
                <a:spcPct val="95000"/>
              </a:lnSpc>
              <a:buNone/>
            </a:pPr>
            <a:r>
              <a:rPr lang="en-US" altLang="en-US" sz="2600"/>
              <a:t>You can match, replace, or split a string by specifying a pattern. This is an extremely useful and powerful feature, commonly known as </a:t>
            </a:r>
            <a:r>
              <a:rPr lang="en-US" altLang="en-US" sz="2600" i="1"/>
              <a:t>regular expression</a:t>
            </a:r>
            <a:r>
              <a:rPr lang="en-US" altLang="en-US" sz="2600"/>
              <a:t>. Regular expression is complex to beginning students. For this reason, two simple patterns are used in this section. Please refer to Supplement III.F, “Regular Expressions,” for further studies.</a:t>
            </a:r>
            <a:r>
              <a:rPr lang="en-US" altLang="en-US" sz="2500">
                <a:latin typeface="Courier" charset="0"/>
                <a:cs typeface="Times New Roman" panose="02020603050405020304" pitchFamily="18" charset="0"/>
              </a:rPr>
              <a:t> </a:t>
            </a:r>
          </a:p>
        </p:txBody>
      </p:sp>
      <p:sp>
        <p:nvSpPr>
          <p:cNvPr id="440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654399-B940-4CF5-A81F-F3B2D823C42F}" type="slidenum">
              <a:rPr lang="en-US" altLang="en-US" sz="1400"/>
              <a:pPr>
                <a:spcBef>
                  <a:spcPct val="0"/>
                </a:spcBef>
                <a:buClrTx/>
                <a:buSzTx/>
                <a:buFontTx/>
                <a:buNone/>
              </a:pPr>
              <a:t>41</a:t>
            </a:fld>
            <a:endParaRPr lang="en-US" altLang="en-US" sz="1400"/>
          </a:p>
        </p:txBody>
      </p:sp>
      <p:sp>
        <p:nvSpPr>
          <p:cNvPr id="44037" name="Rectangle 4"/>
          <p:cNvSpPr>
            <a:spLocks noChangeArrowheads="1"/>
          </p:cNvSpPr>
          <p:nvPr/>
        </p:nvSpPr>
        <p:spPr bwMode="auto">
          <a:xfrm>
            <a:off x="1827212" y="430716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600" dirty="0"/>
              <a:t>"</a:t>
            </a:r>
            <a:r>
              <a:rPr lang="en-US" altLang="en-US" sz="2600" dirty="0" err="1"/>
              <a:t>Java".matches</a:t>
            </a:r>
            <a:r>
              <a:rPr lang="en-US" altLang="en-US" sz="2600" dirty="0"/>
              <a:t>("Java");</a:t>
            </a:r>
          </a:p>
          <a:p>
            <a:pPr>
              <a:buFont typeface="Monotype Sorts" pitchFamily="2" charset="2"/>
              <a:buNone/>
            </a:pPr>
            <a:r>
              <a:rPr lang="en-US" altLang="en-US" sz="2600" dirty="0"/>
              <a:t>"</a:t>
            </a:r>
            <a:r>
              <a:rPr lang="en-US" altLang="en-US" sz="2600" dirty="0" err="1"/>
              <a:t>Java".equals</a:t>
            </a:r>
            <a:r>
              <a:rPr lang="en-US" altLang="en-US" sz="2600" dirty="0"/>
              <a:t>("Java");</a:t>
            </a:r>
          </a:p>
        </p:txBody>
      </p:sp>
      <p:sp>
        <p:nvSpPr>
          <p:cNvPr id="44038" name="Rectangle 5"/>
          <p:cNvSpPr>
            <a:spLocks noChangeArrowheads="1"/>
          </p:cNvSpPr>
          <p:nvPr/>
        </p:nvSpPr>
        <p:spPr bwMode="auto">
          <a:xfrm>
            <a:off x="1827212" y="560256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600" dirty="0"/>
              <a:t>"Java is </a:t>
            </a:r>
            <a:r>
              <a:rPr lang="en-US" altLang="en-US" sz="2600" dirty="0" err="1"/>
              <a:t>fun".matches</a:t>
            </a:r>
            <a:r>
              <a:rPr lang="en-US" altLang="en-US" sz="2600" dirty="0"/>
              <a:t>("Java.*");</a:t>
            </a:r>
          </a:p>
          <a:p>
            <a:pPr>
              <a:buFont typeface="Monotype Sorts" pitchFamily="2" charset="2"/>
              <a:buNone/>
            </a:pPr>
            <a:r>
              <a:rPr lang="en-US" altLang="en-US" sz="2600" dirty="0"/>
              <a:t>"Java is </a:t>
            </a:r>
            <a:r>
              <a:rPr lang="en-US" altLang="en-US" sz="2600" dirty="0" err="1"/>
              <a:t>cool".matches</a:t>
            </a:r>
            <a:r>
              <a:rPr lang="en-US" altLang="en-US" sz="2600" dirty="0"/>
              <a:t>("Java.*");</a:t>
            </a:r>
          </a:p>
        </p:txBody>
      </p:sp>
    </p:spTree>
    <p:extLst>
      <p:ext uri="{BB962C8B-B14F-4D97-AF65-F5344CB8AC3E}">
        <p14:creationId xmlns:p14="http://schemas.microsoft.com/office/powerpoint/2010/main" val="2537479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noFill/>
        </p:spPr>
        <p:txBody>
          <a:bodyPr>
            <a:normAutofit/>
          </a:bodyPr>
          <a:lstStyle/>
          <a:p>
            <a:r>
              <a:rPr lang="en-US" altLang="en-US" sz="3200"/>
              <a:t>Matching, Replacing and Splitting by Patterns</a:t>
            </a:r>
            <a:r>
              <a:rPr lang="en-US" altLang="en-US" smtClean="0"/>
              <a:t> </a:t>
            </a:r>
          </a:p>
        </p:txBody>
      </p:sp>
      <p:sp>
        <p:nvSpPr>
          <p:cNvPr id="45060" name="Rectangle 3"/>
          <p:cNvSpPr>
            <a:spLocks noGrp="1" noChangeArrowheads="1"/>
          </p:cNvSpPr>
          <p:nvPr>
            <p:ph idx="1"/>
          </p:nvPr>
        </p:nvSpPr>
        <p:spPr>
          <a:noFill/>
        </p:spPr>
        <p:txBody>
          <a:bodyPr>
            <a:normAutofit fontScale="92500" lnSpcReduction="20000"/>
          </a:bodyPr>
          <a:lstStyle/>
          <a:p>
            <a:pPr marL="0" indent="0">
              <a:buNone/>
            </a:pPr>
            <a:r>
              <a:rPr lang="en-US" altLang="en-US" sz="2600"/>
              <a:t>The replaceAll, replaceFirst, and split methods can be used with a regular expression. For example, the following statement returns a new string that replaces $, +, or # in "a+b$#c" by the string NNN.</a:t>
            </a:r>
            <a:endParaRPr lang="en-US" altLang="en-US" sz="2600" b="1" i="1"/>
          </a:p>
          <a:p>
            <a:pPr marL="0" indent="0">
              <a:buNone/>
            </a:pPr>
            <a:endParaRPr lang="en-US" altLang="zh-CN" sz="2600">
              <a:ea typeface="SimSun" panose="02010600030101010101" pitchFamily="2" charset="-122"/>
            </a:endParaRPr>
          </a:p>
          <a:p>
            <a:pPr marL="0" indent="0">
              <a:buNone/>
            </a:pPr>
            <a:r>
              <a:rPr lang="en-US" altLang="zh-CN" sz="2600">
                <a:ea typeface="SimSun" panose="02010600030101010101" pitchFamily="2" charset="-122"/>
              </a:rPr>
              <a:t>String s = "a+b$#c".replaceAll("[$+#]", "NNN");</a:t>
            </a:r>
          </a:p>
          <a:p>
            <a:pPr marL="0" indent="0">
              <a:buNone/>
            </a:pPr>
            <a:r>
              <a:rPr lang="en-US" altLang="zh-CN" sz="2600">
                <a:ea typeface="SimSun" panose="02010600030101010101" pitchFamily="2" charset="-122"/>
              </a:rPr>
              <a:t>System.out.println(s);</a:t>
            </a:r>
          </a:p>
          <a:p>
            <a:pPr marL="0" indent="0">
              <a:buNone/>
            </a:pPr>
            <a:endParaRPr lang="en-US" altLang="zh-CN" sz="2600">
              <a:ea typeface="SimSun" panose="02010600030101010101" pitchFamily="2" charset="-122"/>
            </a:endParaRPr>
          </a:p>
          <a:p>
            <a:pPr marL="0" indent="0">
              <a:buNone/>
            </a:pPr>
            <a:r>
              <a:rPr lang="en-US" altLang="zh-CN" sz="2600">
                <a:ea typeface="SimSun" panose="02010600030101010101" pitchFamily="2" charset="-122"/>
              </a:rPr>
              <a:t>Here the regular expression [$+#] specifies a pattern that matches $, +, or #. So, the output is aNNNbNNNNNNc.</a:t>
            </a:r>
            <a:br>
              <a:rPr lang="en-US" altLang="zh-CN" sz="2600">
                <a:ea typeface="SimSun" panose="02010600030101010101" pitchFamily="2" charset="-122"/>
              </a:rPr>
            </a:br>
            <a:r>
              <a:rPr lang="en-US" altLang="zh-CN" sz="2600">
                <a:ea typeface="SimSun" panose="02010600030101010101" pitchFamily="2" charset="-122"/>
              </a:rPr>
              <a:t/>
            </a:r>
            <a:br>
              <a:rPr lang="en-US" altLang="zh-CN" sz="2600">
                <a:ea typeface="SimSun" panose="02010600030101010101" pitchFamily="2" charset="-122"/>
              </a:rPr>
            </a:br>
            <a:endParaRPr lang="en-US" altLang="en-US" sz="2600"/>
          </a:p>
        </p:txBody>
      </p:sp>
      <p:sp>
        <p:nvSpPr>
          <p:cNvPr id="450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38F249-621D-4B33-88A5-C603A351AF38}" type="slidenum">
              <a:rPr lang="en-US" altLang="en-US" sz="1400"/>
              <a:pPr>
                <a:spcBef>
                  <a:spcPct val="0"/>
                </a:spcBef>
                <a:buClrTx/>
                <a:buSzTx/>
                <a:buFontTx/>
                <a:buNone/>
              </a:pPr>
              <a:t>42</a:t>
            </a:fld>
            <a:endParaRPr lang="en-US" altLang="en-US" sz="1400"/>
          </a:p>
        </p:txBody>
      </p:sp>
    </p:spTree>
    <p:extLst>
      <p:ext uri="{BB962C8B-B14F-4D97-AF65-F5344CB8AC3E}">
        <p14:creationId xmlns:p14="http://schemas.microsoft.com/office/powerpoint/2010/main" val="1411163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noFill/>
        </p:spPr>
        <p:txBody>
          <a:bodyPr>
            <a:normAutofit/>
          </a:bodyPr>
          <a:lstStyle/>
          <a:p>
            <a:r>
              <a:rPr lang="en-US" altLang="en-US" sz="3200"/>
              <a:t>Matching, Replacing and Splitting by Patterns</a:t>
            </a:r>
            <a:r>
              <a:rPr lang="en-US" altLang="en-US" smtClean="0"/>
              <a:t> </a:t>
            </a:r>
          </a:p>
        </p:txBody>
      </p:sp>
      <p:sp>
        <p:nvSpPr>
          <p:cNvPr id="46084" name="Rectangle 3"/>
          <p:cNvSpPr>
            <a:spLocks noGrp="1" noChangeArrowheads="1"/>
          </p:cNvSpPr>
          <p:nvPr>
            <p:ph idx="1"/>
          </p:nvPr>
        </p:nvSpPr>
        <p:spPr>
          <a:noFill/>
        </p:spPr>
        <p:txBody>
          <a:bodyPr/>
          <a:lstStyle/>
          <a:p>
            <a:pPr marL="0" indent="0">
              <a:buNone/>
            </a:pPr>
            <a:r>
              <a:rPr lang="en-US" altLang="en-US" sz="2600"/>
              <a:t>The following statement splits the string into an array of strings delimited by some punctuation marks.</a:t>
            </a:r>
          </a:p>
          <a:p>
            <a:pPr marL="0" indent="0">
              <a:buNone/>
            </a:pPr>
            <a:endParaRPr lang="en-US" altLang="zh-CN" sz="2600" u="sng">
              <a:ea typeface="SimSun" panose="02010600030101010101" pitchFamily="2" charset="-122"/>
            </a:endParaRPr>
          </a:p>
          <a:p>
            <a:pPr marL="0" indent="0">
              <a:buNone/>
            </a:pPr>
            <a:r>
              <a:rPr lang="en-US" altLang="zh-CN" sz="2600">
                <a:ea typeface="SimSun" panose="02010600030101010101" pitchFamily="2" charset="-122"/>
              </a:rPr>
              <a:t>String[] tokens = "Java,C?C#,C++".split("[.,:;?]");</a:t>
            </a:r>
          </a:p>
          <a:p>
            <a:pPr marL="0" indent="0">
              <a:buNone/>
            </a:pPr>
            <a:r>
              <a:rPr lang="en-US" altLang="zh-CN" sz="2600">
                <a:ea typeface="SimSun" panose="02010600030101010101" pitchFamily="2" charset="-122"/>
              </a:rPr>
              <a:t>    </a:t>
            </a:r>
          </a:p>
          <a:p>
            <a:pPr marL="0" indent="0">
              <a:buNone/>
            </a:pPr>
            <a:r>
              <a:rPr lang="en-US" altLang="zh-CN" sz="2600">
                <a:ea typeface="SimSun" panose="02010600030101010101" pitchFamily="2" charset="-122"/>
              </a:rPr>
              <a:t>for (int i = 0; i &lt; tokens.length; i++)</a:t>
            </a:r>
          </a:p>
          <a:p>
            <a:pPr marL="0" indent="0">
              <a:buNone/>
            </a:pPr>
            <a:r>
              <a:rPr lang="en-US" altLang="zh-CN" sz="2600">
                <a:ea typeface="SimSun" panose="02010600030101010101" pitchFamily="2" charset="-122"/>
              </a:rPr>
              <a:t>  System.out.println(tokens[i]);</a:t>
            </a:r>
            <a:endParaRPr lang="en-US" altLang="en-US" sz="2600"/>
          </a:p>
        </p:txBody>
      </p:sp>
      <p:sp>
        <p:nvSpPr>
          <p:cNvPr id="460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BCD152-E9FB-4EBE-BFCD-407B011A2FCE}" type="slidenum">
              <a:rPr lang="en-US" altLang="en-US" sz="1400"/>
              <a:pPr>
                <a:spcBef>
                  <a:spcPct val="0"/>
                </a:spcBef>
                <a:buClrTx/>
                <a:buSzTx/>
                <a:buFontTx/>
                <a:buNone/>
              </a:pPr>
              <a:t>43</a:t>
            </a:fld>
            <a:endParaRPr lang="en-US" altLang="en-US" sz="1400"/>
          </a:p>
        </p:txBody>
      </p:sp>
    </p:spTree>
    <p:extLst>
      <p:ext uri="{BB962C8B-B14F-4D97-AF65-F5344CB8AC3E}">
        <p14:creationId xmlns:p14="http://schemas.microsoft.com/office/powerpoint/2010/main" val="153787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noFill/>
        </p:spPr>
        <p:txBody>
          <a:bodyPr>
            <a:normAutofit/>
          </a:bodyPr>
          <a:lstStyle/>
          <a:p>
            <a:r>
              <a:rPr lang="en-US" altLang="en-US" smtClean="0"/>
              <a:t>Convert Character and Numbers to Strings</a:t>
            </a:r>
          </a:p>
        </p:txBody>
      </p:sp>
      <p:sp>
        <p:nvSpPr>
          <p:cNvPr id="47108" name="Rectangle 3"/>
          <p:cNvSpPr>
            <a:spLocks noGrp="1" noChangeArrowheads="1"/>
          </p:cNvSpPr>
          <p:nvPr>
            <p:ph idx="1"/>
          </p:nvPr>
        </p:nvSpPr>
        <p:spPr>
          <a:noFill/>
        </p:spPr>
        <p:txBody>
          <a:bodyPr/>
          <a:lstStyle/>
          <a:p>
            <a:pPr marL="0" indent="0">
              <a:buNone/>
            </a:pPr>
            <a:r>
              <a:rPr lang="en-US" altLang="en-US" smtClean="0">
                <a:cs typeface="Times New Roman" panose="02020603050405020304" pitchFamily="18" charset="0"/>
              </a:rPr>
              <a:t>The String class provides several static valueOf methods for converting a character, an array of characters, and numeric values to strings. These methods have the same name valueOf with different argument types char, char[], double, long, int, and float. For example, to convert a double value to a string, use String.valueOf(5.44). The return value is string consists of characters ‘5’, ‘.’, ‘4’, and ‘4’. </a:t>
            </a:r>
          </a:p>
        </p:txBody>
      </p:sp>
      <p:sp>
        <p:nvSpPr>
          <p:cNvPr id="471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9A05EA-D777-40F0-8B5B-9893D6F52E54}" type="slidenum">
              <a:rPr lang="en-US" altLang="en-US" sz="1400"/>
              <a:pPr>
                <a:spcBef>
                  <a:spcPct val="0"/>
                </a:spcBef>
                <a:buClrTx/>
                <a:buSzTx/>
                <a:buFontTx/>
                <a:buNone/>
              </a:pPr>
              <a:t>44</a:t>
            </a:fld>
            <a:endParaRPr lang="en-US" altLang="en-US" sz="1400"/>
          </a:p>
        </p:txBody>
      </p:sp>
    </p:spTree>
    <p:extLst>
      <p:ext uri="{BB962C8B-B14F-4D97-AF65-F5344CB8AC3E}">
        <p14:creationId xmlns:p14="http://schemas.microsoft.com/office/powerpoint/2010/main" val="4154053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r>
              <a:rPr lang="en-US" altLang="en-US">
                <a:latin typeface="Courier New" panose="02070309020205020404" pitchFamily="49" charset="0"/>
              </a:rPr>
              <a:t>StringBuilder</a:t>
            </a:r>
            <a:r>
              <a:rPr lang="en-US" altLang="en-US"/>
              <a:t> and </a:t>
            </a:r>
            <a:r>
              <a:rPr lang="en-US" altLang="en-US">
                <a:latin typeface="Courier New" panose="02070309020205020404" pitchFamily="49" charset="0"/>
              </a:rPr>
              <a:t>StringBuffer</a:t>
            </a:r>
          </a:p>
        </p:txBody>
      </p:sp>
      <p:sp>
        <p:nvSpPr>
          <p:cNvPr id="48132" name="Rectangle 3"/>
          <p:cNvSpPr>
            <a:spLocks noGrp="1" noChangeArrowheads="1"/>
          </p:cNvSpPr>
          <p:nvPr>
            <p:ph idx="1"/>
          </p:nvPr>
        </p:nvSpPr>
        <p:spPr/>
        <p:txBody>
          <a:bodyPr/>
          <a:lstStyle/>
          <a:p>
            <a:pPr marL="0" indent="0">
              <a:buNone/>
            </a:pPr>
            <a:r>
              <a:rPr lang="en-US" altLang="en-US" smtClean="0"/>
              <a:t>The </a:t>
            </a:r>
            <a:r>
              <a:rPr lang="en-US" altLang="en-US" sz="3000">
                <a:latin typeface="Courier New" panose="02070309020205020404" pitchFamily="49" charset="0"/>
              </a:rPr>
              <a:t>StringBuilder</a:t>
            </a:r>
            <a:r>
              <a:rPr lang="en-US" altLang="en-US" smtClean="0"/>
              <a:t>/</a:t>
            </a:r>
            <a:r>
              <a:rPr lang="en-US" altLang="en-US" sz="3000">
                <a:latin typeface="Courier New" panose="02070309020205020404" pitchFamily="49" charset="0"/>
              </a:rPr>
              <a:t>StringBuffer</a:t>
            </a:r>
            <a:r>
              <a:rPr lang="en-US" altLang="en-US" smtClean="0"/>
              <a:t> class is an alternative to the </a:t>
            </a:r>
            <a:r>
              <a:rPr lang="en-US" altLang="en-US" sz="3000">
                <a:latin typeface="Courier New" panose="02070309020205020404" pitchFamily="49" charset="0"/>
              </a:rPr>
              <a:t>String</a:t>
            </a:r>
            <a:r>
              <a:rPr lang="en-US" altLang="en-US" smtClean="0"/>
              <a:t> class. In general, a StringBuilder/StringBuffer can be used wherever a string is used. StringBuilder/StringBuffer is more flexible than String. You can add, insert, or append new contents into a string buffer, whereas the value of a String object is fixed once the string is created. </a:t>
            </a:r>
          </a:p>
        </p:txBody>
      </p:sp>
      <p:sp>
        <p:nvSpPr>
          <p:cNvPr id="481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4F7A00-2C09-40A1-89E9-A79DB83AFCB6}" type="slidenum">
              <a:rPr lang="en-US" altLang="en-US" sz="1400"/>
              <a:pPr>
                <a:spcBef>
                  <a:spcPct val="0"/>
                </a:spcBef>
                <a:buClrTx/>
                <a:buSzTx/>
                <a:buFontTx/>
                <a:buNone/>
              </a:pPr>
              <a:t>45</a:t>
            </a:fld>
            <a:endParaRPr lang="en-US" altLang="en-US" sz="1400"/>
          </a:p>
        </p:txBody>
      </p:sp>
    </p:spTree>
    <p:extLst>
      <p:ext uri="{BB962C8B-B14F-4D97-AF65-F5344CB8AC3E}">
        <p14:creationId xmlns:p14="http://schemas.microsoft.com/office/powerpoint/2010/main" val="105361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en-US" smtClean="0">
                <a:latin typeface="Courier New" panose="02070309020205020404" pitchFamily="49" charset="0"/>
              </a:rPr>
              <a:t>StringBuilder</a:t>
            </a:r>
            <a:r>
              <a:rPr lang="en-US" altLang="en-US" smtClean="0"/>
              <a:t> Constructors</a:t>
            </a:r>
            <a:endParaRPr lang="en-US" altLang="en-US" smtClean="0">
              <a:latin typeface="Courier New" panose="02070309020205020404" pitchFamily="49" charset="0"/>
            </a:endParaRPr>
          </a:p>
        </p:txBody>
      </p:sp>
      <p:sp>
        <p:nvSpPr>
          <p:cNvPr id="2" name="Content Placeholder 1"/>
          <p:cNvSpPr>
            <a:spLocks noGrp="1"/>
          </p:cNvSpPr>
          <p:nvPr>
            <p:ph idx="1"/>
          </p:nvPr>
        </p:nvSpPr>
        <p:spPr/>
        <p:txBody>
          <a:bodyPr/>
          <a:lstStyle/>
          <a:p>
            <a:endParaRPr lang="en-US"/>
          </a:p>
        </p:txBody>
      </p:sp>
      <p:sp>
        <p:nvSpPr>
          <p:cNvPr id="491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44CE80-3A9F-4D70-AF24-597F6A01DCE9}" type="slidenum">
              <a:rPr lang="en-US" altLang="en-US" sz="1400"/>
              <a:pPr>
                <a:spcBef>
                  <a:spcPct val="0"/>
                </a:spcBef>
                <a:buClrTx/>
                <a:buSzTx/>
                <a:buFontTx/>
                <a:buNone/>
              </a:pPr>
              <a:t>46</a:t>
            </a:fld>
            <a:endParaRPr lang="en-US" altLang="en-US" sz="1400"/>
          </a:p>
        </p:txBody>
      </p:sp>
      <p:sp>
        <p:nvSpPr>
          <p:cNvPr id="49156" name="Rectangle 6"/>
          <p:cNvSpPr>
            <a:spLocks noChangeArrowheads="1"/>
          </p:cNvSpPr>
          <p:nvPr/>
        </p:nvSpPr>
        <p:spPr bwMode="auto">
          <a:xfrm>
            <a:off x="1522413" y="27409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9157" name="Object 5"/>
          <p:cNvGraphicFramePr>
            <a:graphicFrameLocks noChangeAspect="1"/>
          </p:cNvGraphicFramePr>
          <p:nvPr/>
        </p:nvGraphicFramePr>
        <p:xfrm>
          <a:off x="1751012" y="1371600"/>
          <a:ext cx="8763000" cy="2146300"/>
        </p:xfrm>
        <a:graphic>
          <a:graphicData uri="http://schemas.openxmlformats.org/presentationml/2006/ole">
            <mc:AlternateContent xmlns:mc="http://schemas.openxmlformats.org/markup-compatibility/2006">
              <mc:Choice xmlns:v="urn:schemas-microsoft-com:vml" Requires="v">
                <p:oleObj spid="_x0000_s166924" name="Picture" r:id="rId3" imgW="3736848" imgH="914400" progId="Word.Picture.8">
                  <p:embed/>
                </p:oleObj>
              </mc:Choice>
              <mc:Fallback>
                <p:oleObj name="Picture" r:id="rId3" imgW="3736848" imgH="914400" progId="Word.Picture.8">
                  <p:embed/>
                  <p:pic>
                    <p:nvPicPr>
                      <p:cNvPr id="491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1371600"/>
                        <a:ext cx="8763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68152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61BEEC-3533-4C60-A622-2BAAD6D1934E}" type="slidenum">
              <a:rPr lang="en-US" altLang="en-US" sz="1400"/>
              <a:pPr>
                <a:spcBef>
                  <a:spcPct val="0"/>
                </a:spcBef>
                <a:buClrTx/>
                <a:buSzTx/>
                <a:buFontTx/>
                <a:buNone/>
              </a:pPr>
              <a:t>47</a:t>
            </a:fld>
            <a:endParaRPr lang="en-US" altLang="en-US" sz="1400"/>
          </a:p>
        </p:txBody>
      </p:sp>
      <p:sp>
        <p:nvSpPr>
          <p:cNvPr id="50179" name="Rectangle 2"/>
          <p:cNvSpPr>
            <a:spLocks noGrp="1" noChangeArrowheads="1"/>
          </p:cNvSpPr>
          <p:nvPr>
            <p:ph type="title"/>
          </p:nvPr>
        </p:nvSpPr>
        <p:spPr>
          <a:xfrm>
            <a:off x="1751012" y="228600"/>
            <a:ext cx="8686800" cy="762000"/>
          </a:xfrm>
        </p:spPr>
        <p:txBody>
          <a:bodyPr>
            <a:normAutofit fontScale="90000"/>
          </a:bodyPr>
          <a:lstStyle/>
          <a:p>
            <a:r>
              <a:rPr lang="en-US" altLang="en-US" smtClean="0"/>
              <a:t>Modifying Strings in the Builder</a:t>
            </a:r>
            <a:endParaRPr lang="en-US" altLang="en-US" u="sng" smtClean="0"/>
          </a:p>
        </p:txBody>
      </p:sp>
      <p:sp>
        <p:nvSpPr>
          <p:cNvPr id="50180" name="Rectangle 6"/>
          <p:cNvSpPr>
            <a:spLocks noChangeArrowheads="1"/>
          </p:cNvSpPr>
          <p:nvPr/>
        </p:nvSpPr>
        <p:spPr bwMode="auto">
          <a:xfrm>
            <a:off x="1522413" y="1521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1" name="Object 5"/>
          <p:cNvGraphicFramePr>
            <a:graphicFrameLocks noChangeAspect="1"/>
          </p:cNvGraphicFramePr>
          <p:nvPr/>
        </p:nvGraphicFramePr>
        <p:xfrm>
          <a:off x="1827212" y="1066801"/>
          <a:ext cx="6629400" cy="5210175"/>
        </p:xfrm>
        <a:graphic>
          <a:graphicData uri="http://schemas.openxmlformats.org/presentationml/2006/ole">
            <mc:AlternateContent xmlns:mc="http://schemas.openxmlformats.org/markup-compatibility/2006">
              <mc:Choice xmlns:v="urn:schemas-microsoft-com:vml" Requires="v">
                <p:oleObj spid="_x0000_s167947" name="Picture" r:id="rId3" imgW="4273296" imgH="3352800" progId="Word.Picture.8">
                  <p:embed/>
                </p:oleObj>
              </mc:Choice>
              <mc:Fallback>
                <p:oleObj name="Picture" r:id="rId3" imgW="4273296" imgH="3352800" progId="Word.Picture.8">
                  <p:embed/>
                  <p:pic>
                    <p:nvPicPr>
                      <p:cNvPr id="501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1066801"/>
                        <a:ext cx="66294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9554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a:bodyPr>
          <a:lstStyle/>
          <a:p>
            <a:r>
              <a:rPr lang="en-US" altLang="en-US" sz="4200"/>
              <a:t>Examples</a:t>
            </a:r>
          </a:p>
        </p:txBody>
      </p:sp>
      <p:sp>
        <p:nvSpPr>
          <p:cNvPr id="51204" name="Rectangle 3"/>
          <p:cNvSpPr>
            <a:spLocks noGrp="1" noChangeArrowheads="1"/>
          </p:cNvSpPr>
          <p:nvPr>
            <p:ph idx="1"/>
          </p:nvPr>
        </p:nvSpPr>
        <p:spPr/>
        <p:txBody>
          <a:bodyPr>
            <a:normAutofit fontScale="85000" lnSpcReduction="10000"/>
          </a:bodyPr>
          <a:lstStyle/>
          <a:p>
            <a:pPr marL="0" indent="0">
              <a:lnSpc>
                <a:spcPct val="80000"/>
              </a:lnSpc>
              <a:buNone/>
            </a:pPr>
            <a:r>
              <a:rPr lang="en-US" altLang="en-US" sz="2800"/>
              <a:t>stringBuilder.append("Java");</a:t>
            </a:r>
          </a:p>
          <a:p>
            <a:pPr marL="0" indent="0">
              <a:lnSpc>
                <a:spcPct val="80000"/>
              </a:lnSpc>
              <a:buNone/>
            </a:pPr>
            <a:r>
              <a:rPr lang="en-US" altLang="en-US" sz="2800"/>
              <a:t>stringBuilder.insert(11, "HTML and ");</a:t>
            </a:r>
          </a:p>
          <a:p>
            <a:pPr marL="0" indent="0">
              <a:lnSpc>
                <a:spcPct val="80000"/>
              </a:lnSpc>
              <a:buNone/>
            </a:pPr>
            <a:r>
              <a:rPr lang="en-US" altLang="en-US" sz="2800"/>
              <a:t>stringBuilder.delete(8, 11) changes the builder to Welcome Java.</a:t>
            </a:r>
            <a:endParaRPr lang="en-US" altLang="en-US" sz="2800" b="1" i="1"/>
          </a:p>
          <a:p>
            <a:pPr marL="0" indent="0">
              <a:lnSpc>
                <a:spcPct val="80000"/>
              </a:lnSpc>
              <a:buNone/>
            </a:pPr>
            <a:r>
              <a:rPr lang="en-US" altLang="en-US" sz="2800"/>
              <a:t>stringBuilder.deleteCharAt(8) changes the builder to Welcome o Java.</a:t>
            </a:r>
            <a:endParaRPr lang="en-US" altLang="en-US" sz="2800" b="1" i="1"/>
          </a:p>
          <a:p>
            <a:pPr marL="0" indent="0">
              <a:lnSpc>
                <a:spcPct val="80000"/>
              </a:lnSpc>
              <a:buNone/>
            </a:pPr>
            <a:r>
              <a:rPr lang="en-US" altLang="en-US" sz="2800"/>
              <a:t>stringBuilder.reverse() changes the builder to avaJ ot emocleW.</a:t>
            </a:r>
            <a:endParaRPr lang="en-US" altLang="en-US" sz="2800" b="1" i="1"/>
          </a:p>
          <a:p>
            <a:pPr marL="0" indent="0">
              <a:lnSpc>
                <a:spcPct val="80000"/>
              </a:lnSpc>
              <a:buNone/>
            </a:pPr>
            <a:r>
              <a:rPr lang="en-US" altLang="en-US" sz="2800"/>
              <a:t>stringBuilder.replace(11, 15, "HTML") </a:t>
            </a:r>
          </a:p>
          <a:p>
            <a:pPr marL="0" indent="0">
              <a:lnSpc>
                <a:spcPct val="80000"/>
              </a:lnSpc>
              <a:buNone/>
            </a:pPr>
            <a:r>
              <a:rPr lang="en-US" altLang="en-US" sz="2800"/>
              <a:t>   changes the builder to Welcome to HTML.</a:t>
            </a:r>
            <a:endParaRPr lang="en-US" altLang="en-US" sz="2800" b="1" i="1"/>
          </a:p>
          <a:p>
            <a:pPr marL="0" indent="0">
              <a:lnSpc>
                <a:spcPct val="80000"/>
              </a:lnSpc>
              <a:buNone/>
            </a:pPr>
            <a:r>
              <a:rPr lang="en-US" altLang="en-US" sz="2800"/>
              <a:t>stringBuilder.setCharAt(0, 'w') sets the builder to welcome to Java. </a:t>
            </a:r>
          </a:p>
          <a:p>
            <a:pPr marL="0" indent="0">
              <a:lnSpc>
                <a:spcPct val="80000"/>
              </a:lnSpc>
              <a:buNone/>
            </a:pPr>
            <a:endParaRPr lang="en-US" altLang="en-US" sz="2800"/>
          </a:p>
        </p:txBody>
      </p:sp>
      <p:sp>
        <p:nvSpPr>
          <p:cNvPr id="5120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384BEB-D301-414A-A547-FB73D465B0B3}" type="slidenum">
              <a:rPr lang="en-US" altLang="en-US" sz="1400"/>
              <a:pPr>
                <a:spcBef>
                  <a:spcPct val="0"/>
                </a:spcBef>
                <a:buClrTx/>
                <a:buSzTx/>
                <a:buFontTx/>
                <a:buNone/>
              </a:pPr>
              <a:t>48</a:t>
            </a:fld>
            <a:endParaRPr lang="en-US" altLang="en-US" sz="1400"/>
          </a:p>
        </p:txBody>
      </p:sp>
    </p:spTree>
    <p:extLst>
      <p:ext uri="{BB962C8B-B14F-4D97-AF65-F5344CB8AC3E}">
        <p14:creationId xmlns:p14="http://schemas.microsoft.com/office/powerpoint/2010/main" val="261727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419E2C-6FD3-412B-A3C9-56B0FDE1C629}" type="slidenum">
              <a:rPr lang="en-US" altLang="en-US" sz="1400"/>
              <a:pPr>
                <a:spcBef>
                  <a:spcPct val="0"/>
                </a:spcBef>
                <a:buClrTx/>
                <a:buSzTx/>
                <a:buFontTx/>
                <a:buNone/>
              </a:pPr>
              <a:t>49</a:t>
            </a:fld>
            <a:endParaRPr lang="en-US" altLang="en-US" sz="1400"/>
          </a:p>
        </p:txBody>
      </p:sp>
      <p:sp>
        <p:nvSpPr>
          <p:cNvPr id="52227" name="Rectangle 2"/>
          <p:cNvSpPr>
            <a:spLocks noGrp="1" noChangeArrowheads="1"/>
          </p:cNvSpPr>
          <p:nvPr>
            <p:ph type="title"/>
          </p:nvPr>
        </p:nvSpPr>
        <p:spPr>
          <a:xfrm>
            <a:off x="1751012" y="228600"/>
            <a:ext cx="8763000" cy="1371600"/>
          </a:xfrm>
        </p:spPr>
        <p:txBody>
          <a:bodyPr>
            <a:normAutofit fontScale="90000"/>
          </a:bodyPr>
          <a:lstStyle/>
          <a:p>
            <a:r>
              <a:rPr lang="en-US" altLang="en-US" smtClean="0"/>
              <a:t>The </a:t>
            </a:r>
            <a:r>
              <a:rPr lang="en-US" altLang="en-US" u="sng" smtClean="0"/>
              <a:t>toString</a:t>
            </a:r>
            <a:r>
              <a:rPr lang="en-US" altLang="en-US" smtClean="0"/>
              <a:t>, </a:t>
            </a:r>
            <a:r>
              <a:rPr lang="en-US" altLang="en-US" u="sng" smtClean="0"/>
              <a:t>capacity</a:t>
            </a:r>
            <a:r>
              <a:rPr lang="en-US" altLang="en-US" smtClean="0"/>
              <a:t>, </a:t>
            </a:r>
            <a:r>
              <a:rPr lang="en-US" altLang="en-US" u="sng" smtClean="0"/>
              <a:t>length</a:t>
            </a:r>
            <a:r>
              <a:rPr lang="en-US" altLang="en-US" smtClean="0"/>
              <a:t>, </a:t>
            </a:r>
            <a:r>
              <a:rPr lang="en-US" altLang="en-US" u="sng" smtClean="0"/>
              <a:t>setLength</a:t>
            </a:r>
            <a:r>
              <a:rPr lang="en-US" altLang="en-US" smtClean="0"/>
              <a:t>, and </a:t>
            </a:r>
            <a:r>
              <a:rPr lang="en-US" altLang="en-US" u="sng" smtClean="0"/>
              <a:t>charAt</a:t>
            </a:r>
            <a:r>
              <a:rPr lang="en-US" altLang="en-US" smtClean="0"/>
              <a:t> Methods </a:t>
            </a:r>
          </a:p>
        </p:txBody>
      </p:sp>
      <p:sp>
        <p:nvSpPr>
          <p:cNvPr id="52228" name="Rectangle 3"/>
          <p:cNvSpPr>
            <a:spLocks noChangeArrowheads="1"/>
          </p:cNvSpPr>
          <p:nvPr/>
        </p:nvSpPr>
        <p:spPr bwMode="auto">
          <a:xfrm>
            <a:off x="1522413" y="1521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6"/>
          <p:cNvSpPr>
            <a:spLocks noChangeArrowheads="1"/>
          </p:cNvSpPr>
          <p:nvPr/>
        </p:nvSpPr>
        <p:spPr bwMode="auto">
          <a:xfrm>
            <a:off x="1522413" y="2321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30" name="Object 5"/>
          <p:cNvGraphicFramePr>
            <a:graphicFrameLocks noChangeAspect="1"/>
          </p:cNvGraphicFramePr>
          <p:nvPr/>
        </p:nvGraphicFramePr>
        <p:xfrm>
          <a:off x="1827212" y="2133600"/>
          <a:ext cx="8686800" cy="3632200"/>
        </p:xfrm>
        <a:graphic>
          <a:graphicData uri="http://schemas.openxmlformats.org/presentationml/2006/ole">
            <mc:AlternateContent xmlns:mc="http://schemas.openxmlformats.org/markup-compatibility/2006">
              <mc:Choice xmlns:v="urn:schemas-microsoft-com:vml" Requires="v">
                <p:oleObj spid="_x0000_s168971" name="Picture" r:id="rId3" imgW="4197096" imgH="1752600" progId="Word.Picture.8">
                  <p:embed/>
                </p:oleObj>
              </mc:Choice>
              <mc:Fallback>
                <p:oleObj name="Picture" r:id="rId3" imgW="4197096" imgH="1752600" progId="Word.Picture.8">
                  <p:embed/>
                  <p:pic>
                    <p:nvPicPr>
                      <p:cNvPr id="5223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2133600"/>
                        <a:ext cx="86868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82677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D12EFA-6980-4C1B-9293-41E221E395D3}" type="slidenum">
              <a:rPr lang="en-US" altLang="en-US" sz="140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2216150" y="203200"/>
            <a:ext cx="7772400" cy="609600"/>
          </a:xfrm>
        </p:spPr>
        <p:txBody>
          <a:bodyPr>
            <a:normAutofit fontScale="90000"/>
          </a:bodyPr>
          <a:lstStyle/>
          <a:p>
            <a:r>
              <a:rPr lang="en-US" altLang="en-US" smtClean="0"/>
              <a:t>Designing the Loan Class</a:t>
            </a:r>
            <a:endParaRPr lang="en-US" altLang="en-US" smtClean="0">
              <a:hlinkClick r:id="rId3" action="ppaction://program"/>
            </a:endParaRPr>
          </a:p>
        </p:txBody>
      </p:sp>
      <p:sp>
        <p:nvSpPr>
          <p:cNvPr id="7172" name="Rectangle 3"/>
          <p:cNvSpPr>
            <a:spLocks noChangeArrowheads="1"/>
          </p:cNvSpPr>
          <p:nvPr/>
        </p:nvSpPr>
        <p:spPr bwMode="auto">
          <a:xfrm>
            <a:off x="4894262" y="2370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2740" name="AutoShape 4">
            <a:hlinkClick r:id="" action="ppaction://noaction" highlightClick="1"/>
          </p:cNvPr>
          <p:cNvSpPr>
            <a:spLocks noChangeArrowheads="1"/>
          </p:cNvSpPr>
          <p:nvPr/>
        </p:nvSpPr>
        <p:spPr bwMode="auto">
          <a:xfrm>
            <a:off x="6170612" y="5943600"/>
            <a:ext cx="2133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TestLoanClass</a:t>
            </a:r>
            <a:endParaRPr lang="en-US">
              <a:solidFill>
                <a:schemeClr val="accent1"/>
              </a:solidFill>
            </a:endParaRPr>
          </a:p>
        </p:txBody>
      </p:sp>
      <p:sp>
        <p:nvSpPr>
          <p:cNvPr id="7174" name="AutoShape 5">
            <a:hlinkClick r:id="rId5" action="ppaction://program" highlightClick="1"/>
          </p:cNvPr>
          <p:cNvSpPr>
            <a:spLocks noChangeArrowheads="1"/>
          </p:cNvSpPr>
          <p:nvPr/>
        </p:nvSpPr>
        <p:spPr bwMode="auto">
          <a:xfrm>
            <a:off x="8532812" y="59436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72742" name="AutoShape 6">
            <a:hlinkClick r:id="" action="ppaction://noaction" highlightClick="1"/>
          </p:cNvPr>
          <p:cNvSpPr>
            <a:spLocks noChangeArrowheads="1"/>
          </p:cNvSpPr>
          <p:nvPr/>
        </p:nvSpPr>
        <p:spPr bwMode="auto">
          <a:xfrm>
            <a:off x="4173537" y="5926138"/>
            <a:ext cx="1066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Loan</a:t>
            </a:r>
            <a:endParaRPr lang="en-US">
              <a:solidFill>
                <a:schemeClr val="accent1"/>
              </a:solidFill>
            </a:endParaRPr>
          </a:p>
        </p:txBody>
      </p:sp>
      <p:sp>
        <p:nvSpPr>
          <p:cNvPr id="7176" name="Rectangle 7"/>
          <p:cNvSpPr>
            <a:spLocks noChangeArrowheads="1"/>
          </p:cNvSpPr>
          <p:nvPr/>
        </p:nvSpPr>
        <p:spPr bwMode="auto">
          <a:xfrm>
            <a:off x="4578350" y="2370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7" name="Rectangle 8"/>
          <p:cNvSpPr>
            <a:spLocks noChangeArrowheads="1"/>
          </p:cNvSpPr>
          <p:nvPr/>
        </p:nvSpPr>
        <p:spPr bwMode="auto">
          <a:xfrm>
            <a:off x="1522412" y="1806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8" name="Rectangle 9"/>
          <p:cNvSpPr>
            <a:spLocks noChangeArrowheads="1"/>
          </p:cNvSpPr>
          <p:nvPr/>
        </p:nvSpPr>
        <p:spPr bwMode="auto">
          <a:xfrm>
            <a:off x="1522412" y="1806576"/>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charset="0"/>
                <a:cs typeface="Times New Roman" panose="02020603050405020304" pitchFamily="18" charset="0"/>
              </a:rPr>
              <a:t>	</a:t>
            </a:r>
          </a:p>
          <a:p>
            <a:pPr>
              <a:spcBef>
                <a:spcPct val="0"/>
              </a:spcBef>
              <a:buClrTx/>
              <a:buSzTx/>
              <a:buFontTx/>
              <a:buNone/>
            </a:pPr>
            <a:endParaRPr lang="en-US" altLang="en-US" sz="2400"/>
          </a:p>
        </p:txBody>
      </p:sp>
      <p:sp>
        <p:nvSpPr>
          <p:cNvPr id="7179" name="Rectangle 10"/>
          <p:cNvSpPr>
            <a:spLocks noChangeArrowheads="1"/>
          </p:cNvSpPr>
          <p:nvPr/>
        </p:nvSpPr>
        <p:spPr bwMode="auto">
          <a:xfrm>
            <a:off x="4079875" y="17287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80" name="Rectangle 11"/>
          <p:cNvSpPr>
            <a:spLocks noChangeArrowheads="1"/>
          </p:cNvSpPr>
          <p:nvPr/>
        </p:nvSpPr>
        <p:spPr bwMode="auto">
          <a:xfrm>
            <a:off x="1522412" y="159796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81" name="Rectangle 12"/>
          <p:cNvSpPr>
            <a:spLocks noChangeArrowheads="1"/>
          </p:cNvSpPr>
          <p:nvPr/>
        </p:nvSpPr>
        <p:spPr bwMode="auto">
          <a:xfrm>
            <a:off x="1522413" y="1355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82" name="Object 13"/>
          <p:cNvGraphicFramePr>
            <a:graphicFrameLocks noChangeAspect="1"/>
          </p:cNvGraphicFramePr>
          <p:nvPr/>
        </p:nvGraphicFramePr>
        <p:xfrm>
          <a:off x="1717676" y="969963"/>
          <a:ext cx="5718175" cy="4849812"/>
        </p:xfrm>
        <a:graphic>
          <a:graphicData uri="http://schemas.openxmlformats.org/presentationml/2006/ole">
            <mc:AlternateContent xmlns:mc="http://schemas.openxmlformats.org/markup-compatibility/2006">
              <mc:Choice xmlns:v="urn:schemas-microsoft-com:vml" Requires="v">
                <p:oleObj spid="_x0000_s150539" name="Picture" r:id="rId7" imgW="4032504" imgH="3409188" progId="Word.Picture.8">
                  <p:embed/>
                </p:oleObj>
              </mc:Choice>
              <mc:Fallback>
                <p:oleObj name="Picture" r:id="rId7" imgW="4032504" imgH="3409188" progId="Word.Picture.8">
                  <p:embed/>
                  <p:pic>
                    <p:nvPicPr>
                      <p:cNvPr id="7182"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7676" y="969963"/>
                        <a:ext cx="5718175"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3" name="Rectangle 14"/>
          <p:cNvSpPr>
            <a:spLocks noChangeArrowheads="1"/>
          </p:cNvSpPr>
          <p:nvPr/>
        </p:nvSpPr>
        <p:spPr bwMode="auto">
          <a:xfrm>
            <a:off x="1522412" y="4999039"/>
            <a:ext cx="2470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 pos="5486400" algn="l"/>
                <a:tab pos="5943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7184" name="AutoShape 15">
            <a:hlinkClick r:id="rId9" highlightClick="1"/>
          </p:cNvPr>
          <p:cNvSpPr>
            <a:spLocks noChangeArrowheads="1"/>
          </p:cNvSpPr>
          <p:nvPr/>
        </p:nvSpPr>
        <p:spPr bwMode="auto">
          <a:xfrm>
            <a:off x="5594350" y="58864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85" name="AutoShape 16">
            <a:hlinkClick r:id="rId10" highlightClick="1"/>
          </p:cNvPr>
          <p:cNvSpPr>
            <a:spLocks noChangeArrowheads="1"/>
          </p:cNvSpPr>
          <p:nvPr/>
        </p:nvSpPr>
        <p:spPr bwMode="auto">
          <a:xfrm>
            <a:off x="3549650" y="590867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764743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E42FA3-AEF0-41C5-B635-B4739291403C}" type="slidenum">
              <a:rPr lang="en-US" altLang="en-US" sz="1400"/>
              <a:pPr>
                <a:spcBef>
                  <a:spcPct val="0"/>
                </a:spcBef>
                <a:buClrTx/>
                <a:buSzTx/>
                <a:buFontTx/>
                <a:buNone/>
              </a:pPr>
              <a:t>50</a:t>
            </a:fld>
            <a:endParaRPr lang="en-US" altLang="en-US" sz="1400"/>
          </a:p>
        </p:txBody>
      </p:sp>
      <p:sp>
        <p:nvSpPr>
          <p:cNvPr id="53251" name="Rectangle 2"/>
          <p:cNvSpPr>
            <a:spLocks noGrp="1" noChangeArrowheads="1"/>
          </p:cNvSpPr>
          <p:nvPr>
            <p:ph type="title"/>
          </p:nvPr>
        </p:nvSpPr>
        <p:spPr>
          <a:xfrm>
            <a:off x="1674812" y="304800"/>
            <a:ext cx="8839200" cy="1828800"/>
          </a:xfrm>
        </p:spPr>
        <p:txBody>
          <a:bodyPr/>
          <a:lstStyle/>
          <a:p>
            <a:r>
              <a:rPr lang="en-US" altLang="en-US" sz="4200"/>
              <a:t>Problem: </a:t>
            </a:r>
            <a:r>
              <a:rPr lang="en-US" altLang="en-US" sz="4200">
                <a:cs typeface="Times New Roman" panose="02020603050405020304" pitchFamily="18" charset="0"/>
              </a:rPr>
              <a:t>Checking Palindromes Ignoring Non-alphanumeric Characters</a:t>
            </a:r>
            <a:endParaRPr lang="en-US" altLang="en-US" sz="4200"/>
          </a:p>
        </p:txBody>
      </p:sp>
      <p:sp>
        <p:nvSpPr>
          <p:cNvPr id="53252" name="Rectangle 3"/>
          <p:cNvSpPr>
            <a:spLocks noGrp="1" noChangeArrowheads="1"/>
          </p:cNvSpPr>
          <p:nvPr>
            <p:ph type="body" idx="1"/>
          </p:nvPr>
        </p:nvSpPr>
        <p:spPr>
          <a:xfrm>
            <a:off x="1751012" y="2590800"/>
            <a:ext cx="8915400" cy="2209800"/>
          </a:xfrm>
        </p:spPr>
        <p:txBody>
          <a:bodyPr/>
          <a:lstStyle/>
          <a:p>
            <a:pPr marL="0" indent="0">
              <a:buNone/>
            </a:pPr>
            <a:r>
              <a:rPr lang="en-US" altLang="en-US" sz="3600">
                <a:cs typeface="Times New Roman" panose="02020603050405020304" pitchFamily="18" charset="0"/>
              </a:rPr>
              <a:t>This example gives a program that counts the number of occurrence of each letter in a string. Assume the letters are not case-sensitive. </a:t>
            </a:r>
          </a:p>
        </p:txBody>
      </p:sp>
      <p:sp>
        <p:nvSpPr>
          <p:cNvPr id="303108" name="AutoShape 4">
            <a:hlinkClick r:id="" action="ppaction://noaction" highlightClick="1"/>
          </p:cNvPr>
          <p:cNvSpPr>
            <a:spLocks noChangeArrowheads="1"/>
          </p:cNvSpPr>
          <p:nvPr/>
        </p:nvSpPr>
        <p:spPr bwMode="auto">
          <a:xfrm>
            <a:off x="2894012" y="5029200"/>
            <a:ext cx="5562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cs typeface="Times New Roman" pitchFamily="18" charset="0"/>
                <a:hlinkClick r:id="rId2" action="ppaction://program"/>
              </a:rPr>
              <a:t>PalindromeIgnoreNonAlphanumeric</a:t>
            </a:r>
            <a:r>
              <a:rPr lang="en-US">
                <a:solidFill>
                  <a:schemeClr val="accent1"/>
                </a:solidFill>
                <a:latin typeface="Book Antiqua" pitchFamily="18" charset="0"/>
                <a:hlinkClick r:id="rId2" action="ppaction://program"/>
              </a:rPr>
              <a:t> </a:t>
            </a:r>
            <a:endParaRPr lang="en-US">
              <a:solidFill>
                <a:schemeClr val="accent1"/>
              </a:solidFill>
              <a:latin typeface="Book Antiqua" pitchFamily="18" charset="0"/>
            </a:endParaRPr>
          </a:p>
        </p:txBody>
      </p:sp>
      <p:sp>
        <p:nvSpPr>
          <p:cNvPr id="53254" name="AutoShape 5">
            <a:hlinkClick r:id="rId3" action="ppaction://program" highlightClick="1"/>
          </p:cNvPr>
          <p:cNvSpPr>
            <a:spLocks noChangeArrowheads="1"/>
          </p:cNvSpPr>
          <p:nvPr/>
        </p:nvSpPr>
        <p:spPr bwMode="auto">
          <a:xfrm>
            <a:off x="8761412" y="4953000"/>
            <a:ext cx="1295400" cy="6858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3255" name="AutoShape 6">
            <a:hlinkClick r:id="rId4" highlightClick="1"/>
          </p:cNvPr>
          <p:cNvSpPr>
            <a:spLocks noChangeArrowheads="1"/>
          </p:cNvSpPr>
          <p:nvPr/>
        </p:nvSpPr>
        <p:spPr bwMode="auto">
          <a:xfrm>
            <a:off x="2284413" y="5029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980226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rmAutofit/>
          </a:bodyPr>
          <a:lstStyle/>
          <a:p>
            <a:r>
              <a:rPr lang="en-US" altLang="en-US"/>
              <a:t>Regular Expressions</a:t>
            </a:r>
            <a:endParaRPr lang="en-US" altLang="en-US" b="1" smtClean="0"/>
          </a:p>
        </p:txBody>
      </p:sp>
      <p:sp>
        <p:nvSpPr>
          <p:cNvPr id="54278" name="Rectangle 5"/>
          <p:cNvSpPr>
            <a:spLocks noGrp="1" noChangeArrowheads="1"/>
          </p:cNvSpPr>
          <p:nvPr>
            <p:ph idx="1"/>
          </p:nvPr>
        </p:nvSpPr>
        <p:spPr>
          <a:noFill/>
        </p:spPr>
        <p:txBody>
          <a:bodyPr/>
          <a:lstStyle/>
          <a:p>
            <a:pPr marL="0" indent="0">
              <a:buNone/>
            </a:pPr>
            <a:r>
              <a:rPr lang="en-US" altLang="en-US" smtClean="0"/>
              <a:t>A </a:t>
            </a:r>
            <a:r>
              <a:rPr lang="en-US" altLang="en-US" i="1" smtClean="0"/>
              <a:t>regular expression</a:t>
            </a:r>
            <a:r>
              <a:rPr lang="en-US" altLang="en-US" smtClean="0"/>
              <a:t> (abbreviated </a:t>
            </a:r>
            <a:r>
              <a:rPr lang="en-US" altLang="en-US" i="1" smtClean="0"/>
              <a:t>regex</a:t>
            </a:r>
            <a:r>
              <a:rPr lang="en-US" altLang="en-US" smtClean="0"/>
              <a:t>) is a string that describes a pattern for matching a set of strings. Regular expression is a powerful tool for string manipulations. You can use regular expressions for matching, replacing, and splitting strings. </a:t>
            </a:r>
          </a:p>
        </p:txBody>
      </p:sp>
      <p:sp>
        <p:nvSpPr>
          <p:cNvPr id="542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3D0F88-D710-4C2E-9AF2-367E29C1F0D8}" type="slidenum">
              <a:rPr lang="en-US" altLang="en-US" sz="1400"/>
              <a:pPr>
                <a:spcBef>
                  <a:spcPct val="0"/>
                </a:spcBef>
                <a:buClrTx/>
                <a:buSzTx/>
                <a:buFontTx/>
                <a:buNone/>
              </a:pPr>
              <a:t>51</a:t>
            </a:fld>
            <a:endParaRPr lang="en-US" altLang="en-US" sz="1400"/>
          </a:p>
        </p:txBody>
      </p:sp>
      <p:sp>
        <p:nvSpPr>
          <p:cNvPr id="54276" name="Rectangle 3"/>
          <p:cNvSpPr>
            <a:spLocks noChangeArrowheads="1"/>
          </p:cNvSpPr>
          <p:nvPr/>
        </p:nvSpPr>
        <p:spPr bwMode="auto">
          <a:xfrm>
            <a:off x="43799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7" name="Rectangle 4"/>
          <p:cNvSpPr>
            <a:spLocks noChangeArrowheads="1"/>
          </p:cNvSpPr>
          <p:nvPr/>
        </p:nvSpPr>
        <p:spPr bwMode="auto">
          <a:xfrm>
            <a:off x="4237037"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9" name="Rectangle 7"/>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spTree>
    <p:extLst>
      <p:ext uri="{BB962C8B-B14F-4D97-AF65-F5344CB8AC3E}">
        <p14:creationId xmlns:p14="http://schemas.microsoft.com/office/powerpoint/2010/main" val="3414346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a:bodyPr>
          <a:lstStyle/>
          <a:p>
            <a:r>
              <a:rPr lang="en-US" altLang="en-US"/>
              <a:t>Matching Strings</a:t>
            </a:r>
            <a:endParaRPr lang="en-US" altLang="en-US" b="1" smtClean="0"/>
          </a:p>
        </p:txBody>
      </p:sp>
      <p:sp>
        <p:nvSpPr>
          <p:cNvPr id="55301" name="Rectangle 5"/>
          <p:cNvSpPr>
            <a:spLocks noGrp="1" noChangeArrowheads="1"/>
          </p:cNvSpPr>
          <p:nvPr>
            <p:ph idx="1"/>
          </p:nvPr>
        </p:nvSpPr>
        <p:spPr>
          <a:noFill/>
        </p:spPr>
        <p:txBody>
          <a:bodyPr/>
          <a:lstStyle/>
          <a:p>
            <a:pPr marL="0" indent="0">
              <a:buNone/>
            </a:pPr>
            <a:r>
              <a:rPr lang="en-US" altLang="en-US" smtClean="0"/>
              <a:t>"Java".matches("Java");</a:t>
            </a:r>
          </a:p>
          <a:p>
            <a:pPr marL="0" indent="0">
              <a:buNone/>
            </a:pPr>
            <a:r>
              <a:rPr lang="en-US" altLang="en-US" smtClean="0"/>
              <a:t>"Java".equals("Java");</a:t>
            </a:r>
          </a:p>
        </p:txBody>
      </p:sp>
      <p:sp>
        <p:nvSpPr>
          <p:cNvPr id="552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35CA74-273D-44DB-99A7-900EA15B0B3B}" type="slidenum">
              <a:rPr lang="en-US" altLang="en-US" sz="1400"/>
              <a:pPr>
                <a:spcBef>
                  <a:spcPct val="0"/>
                </a:spcBef>
                <a:buClrTx/>
                <a:buSzTx/>
                <a:buFontTx/>
                <a:buNone/>
              </a:pPr>
              <a:t>52</a:t>
            </a:fld>
            <a:endParaRPr lang="en-US" altLang="en-US" sz="1400"/>
          </a:p>
        </p:txBody>
      </p:sp>
      <p:sp>
        <p:nvSpPr>
          <p:cNvPr id="55300" name="Rectangle 3"/>
          <p:cNvSpPr>
            <a:spLocks noChangeArrowheads="1"/>
          </p:cNvSpPr>
          <p:nvPr/>
        </p:nvSpPr>
        <p:spPr bwMode="auto">
          <a:xfrm>
            <a:off x="43799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2" name="Rectangle 7"/>
          <p:cNvSpPr>
            <a:spLocks noChangeArrowheads="1"/>
          </p:cNvSpPr>
          <p:nvPr/>
        </p:nvSpPr>
        <p:spPr bwMode="auto">
          <a:xfrm>
            <a:off x="1827212" y="2895600"/>
            <a:ext cx="6934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"Java is fun".matches("Java.*")</a:t>
            </a:r>
          </a:p>
          <a:p>
            <a:pPr>
              <a:buFont typeface="Monotype Sorts" pitchFamily="2" charset="2"/>
              <a:buNone/>
            </a:pPr>
            <a:r>
              <a:rPr lang="en-US" altLang="en-US"/>
              <a:t>"Java is cool".matches("Java.*")</a:t>
            </a:r>
          </a:p>
          <a:p>
            <a:pPr>
              <a:buFont typeface="Monotype Sorts" pitchFamily="2" charset="2"/>
              <a:buNone/>
            </a:pPr>
            <a:r>
              <a:rPr lang="en-US" altLang="en-US"/>
              <a:t>"Java is powerful".matches("Java.*")</a:t>
            </a:r>
          </a:p>
        </p:txBody>
      </p:sp>
      <p:sp>
        <p:nvSpPr>
          <p:cNvPr id="55303" name="Rectangle 8"/>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spTree>
    <p:extLst>
      <p:ext uri="{BB962C8B-B14F-4D97-AF65-F5344CB8AC3E}">
        <p14:creationId xmlns:p14="http://schemas.microsoft.com/office/powerpoint/2010/main" val="1197284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813CC9-F388-405D-85C6-F52074882A90}" type="slidenum">
              <a:rPr lang="en-US" altLang="en-US" sz="1400"/>
              <a:pPr>
                <a:spcBef>
                  <a:spcPct val="0"/>
                </a:spcBef>
                <a:buClrTx/>
                <a:buSzTx/>
                <a:buFontTx/>
                <a:buNone/>
              </a:pPr>
              <a:t>53</a:t>
            </a:fld>
            <a:endParaRPr lang="en-US" altLang="en-US" sz="1400"/>
          </a:p>
        </p:txBody>
      </p:sp>
      <p:sp>
        <p:nvSpPr>
          <p:cNvPr id="56323" name="Rectangle 2"/>
          <p:cNvSpPr>
            <a:spLocks noGrp="1" noChangeArrowheads="1"/>
          </p:cNvSpPr>
          <p:nvPr>
            <p:ph type="title"/>
          </p:nvPr>
        </p:nvSpPr>
        <p:spPr>
          <a:xfrm>
            <a:off x="549796" y="1003301"/>
            <a:ext cx="4041254" cy="1973263"/>
          </a:xfrm>
        </p:spPr>
        <p:txBody>
          <a:bodyPr/>
          <a:lstStyle/>
          <a:p>
            <a:r>
              <a:rPr lang="en-US" altLang="en-US" dirty="0"/>
              <a:t>Regular Expression Syntax</a:t>
            </a:r>
            <a:endParaRPr lang="en-US" altLang="en-US" b="1" dirty="0" smtClean="0"/>
          </a:p>
        </p:txBody>
      </p:sp>
      <p:sp>
        <p:nvSpPr>
          <p:cNvPr id="56324" name="Rectangle 3"/>
          <p:cNvSpPr>
            <a:spLocks noChangeArrowheads="1"/>
          </p:cNvSpPr>
          <p:nvPr/>
        </p:nvSpPr>
        <p:spPr bwMode="auto">
          <a:xfrm>
            <a:off x="43799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9"/>
          <p:cNvSpPr>
            <a:spLocks noChangeArrowheads="1"/>
          </p:cNvSpPr>
          <p:nvPr/>
        </p:nvSpPr>
        <p:spPr bwMode="auto">
          <a:xfrm>
            <a:off x="1522413" y="7756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10"/>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pic>
        <p:nvPicPr>
          <p:cNvPr id="5632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451" y="0"/>
            <a:ext cx="5260975" cy="6465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3893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rmAutofit/>
          </a:bodyPr>
          <a:lstStyle/>
          <a:p>
            <a:r>
              <a:rPr lang="en-US" altLang="en-US"/>
              <a:t>Replacing and Splitting Strings</a:t>
            </a:r>
            <a:endParaRPr lang="en-US" altLang="en-US" b="1" smtClean="0"/>
          </a:p>
        </p:txBody>
      </p:sp>
      <p:sp>
        <p:nvSpPr>
          <p:cNvPr id="2" name="Content Placeholder 1"/>
          <p:cNvSpPr>
            <a:spLocks noGrp="1"/>
          </p:cNvSpPr>
          <p:nvPr>
            <p:ph idx="1"/>
          </p:nvPr>
        </p:nvSpPr>
        <p:spPr/>
        <p:txBody>
          <a:bodyPr/>
          <a:lstStyle/>
          <a:p>
            <a:endParaRPr lang="en-US"/>
          </a:p>
        </p:txBody>
      </p:sp>
      <p:sp>
        <p:nvSpPr>
          <p:cNvPr id="573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AD5E2D-385A-4F1E-8146-6E18D9242919}" type="slidenum">
              <a:rPr lang="en-US" altLang="en-US" sz="1400"/>
              <a:pPr>
                <a:spcBef>
                  <a:spcPct val="0"/>
                </a:spcBef>
                <a:buClrTx/>
                <a:buSzTx/>
                <a:buFontTx/>
                <a:buNone/>
              </a:pPr>
              <a:t>54</a:t>
            </a:fld>
            <a:endParaRPr lang="en-US" altLang="en-US" sz="1400"/>
          </a:p>
        </p:txBody>
      </p:sp>
      <p:sp>
        <p:nvSpPr>
          <p:cNvPr id="57348" name="Rectangle 3"/>
          <p:cNvSpPr>
            <a:spLocks noChangeArrowheads="1"/>
          </p:cNvSpPr>
          <p:nvPr/>
        </p:nvSpPr>
        <p:spPr bwMode="auto">
          <a:xfrm>
            <a:off x="43799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49" name="Rectangle 9"/>
          <p:cNvSpPr>
            <a:spLocks noChangeArrowheads="1"/>
          </p:cNvSpPr>
          <p:nvPr/>
        </p:nvSpPr>
        <p:spPr bwMode="auto">
          <a:xfrm>
            <a:off x="1522413" y="2569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0" name="Object 8"/>
          <p:cNvGraphicFramePr>
            <a:graphicFrameLocks noChangeAspect="1"/>
          </p:cNvGraphicFramePr>
          <p:nvPr>
            <p:extLst>
              <p:ext uri="{D42A27DB-BD31-4B8C-83A1-F6EECF244321}">
                <p14:modId xmlns:p14="http://schemas.microsoft.com/office/powerpoint/2010/main" val="2473989243"/>
              </p:ext>
            </p:extLst>
          </p:nvPr>
        </p:nvGraphicFramePr>
        <p:xfrm>
          <a:off x="1522412" y="1705272"/>
          <a:ext cx="8915400" cy="3163888"/>
        </p:xfrm>
        <a:graphic>
          <a:graphicData uri="http://schemas.openxmlformats.org/presentationml/2006/ole">
            <mc:AlternateContent xmlns:mc="http://schemas.openxmlformats.org/markup-compatibility/2006">
              <mc:Choice xmlns:v="urn:schemas-microsoft-com:vml" Requires="v">
                <p:oleObj spid="_x0000_s169996" name="Picture" r:id="rId3" imgW="3539123" imgH="1254642" progId="Word.Picture.8">
                  <p:embed/>
                </p:oleObj>
              </mc:Choice>
              <mc:Fallback>
                <p:oleObj name="Picture" r:id="rId3" imgW="3539123" imgH="1254642" progId="Word.Picture.8">
                  <p:embed/>
                  <p:pic>
                    <p:nvPicPr>
                      <p:cNvPr id="5735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1705272"/>
                        <a:ext cx="89154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10"/>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spTree>
    <p:extLst>
      <p:ext uri="{BB962C8B-B14F-4D97-AF65-F5344CB8AC3E}">
        <p14:creationId xmlns:p14="http://schemas.microsoft.com/office/powerpoint/2010/main" val="4281778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en-US" smtClean="0"/>
              <a:t>Examples</a:t>
            </a:r>
          </a:p>
        </p:txBody>
      </p:sp>
      <p:sp>
        <p:nvSpPr>
          <p:cNvPr id="58372" name="Rectangle 3"/>
          <p:cNvSpPr>
            <a:spLocks noGrp="1" noChangeArrowheads="1"/>
          </p:cNvSpPr>
          <p:nvPr>
            <p:ph idx="1"/>
          </p:nvPr>
        </p:nvSpPr>
        <p:spPr/>
        <p:txBody>
          <a:bodyPr>
            <a:normAutofit/>
          </a:bodyPr>
          <a:lstStyle/>
          <a:p>
            <a:pPr marL="0" indent="0">
              <a:buNone/>
            </a:pPr>
            <a:r>
              <a:rPr lang="en-US" altLang="en-US" sz="2800" dirty="0"/>
              <a:t>String s = "Java </a:t>
            </a:r>
            <a:r>
              <a:rPr lang="en-US" altLang="en-US" sz="2800" dirty="0" err="1"/>
              <a:t>Java</a:t>
            </a:r>
            <a:r>
              <a:rPr lang="en-US" altLang="en-US" sz="2800" dirty="0"/>
              <a:t> Java".</a:t>
            </a:r>
            <a:r>
              <a:rPr lang="en-US" altLang="en-US" sz="2800" dirty="0" err="1"/>
              <a:t>replaceAll</a:t>
            </a:r>
            <a:r>
              <a:rPr lang="en-US" altLang="en-US" sz="2800" dirty="0"/>
              <a:t>("v\\w", "</a:t>
            </a:r>
            <a:r>
              <a:rPr lang="en-US" altLang="en-US" sz="2800" dirty="0" err="1"/>
              <a:t>wi</a:t>
            </a:r>
            <a:r>
              <a:rPr lang="en-US" altLang="en-US" sz="2800" dirty="0"/>
              <a:t>") ;</a:t>
            </a:r>
          </a:p>
        </p:txBody>
      </p:sp>
      <p:sp>
        <p:nvSpPr>
          <p:cNvPr id="583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4D08B2-E51E-46E8-B920-243E5AAFD185}" type="slidenum">
              <a:rPr lang="en-US" altLang="en-US" sz="1400"/>
              <a:pPr>
                <a:spcBef>
                  <a:spcPct val="0"/>
                </a:spcBef>
                <a:buClrTx/>
                <a:buSzTx/>
                <a:buFontTx/>
                <a:buNone/>
              </a:pPr>
              <a:t>55</a:t>
            </a:fld>
            <a:endParaRPr lang="en-US" altLang="en-US" sz="1400"/>
          </a:p>
        </p:txBody>
      </p:sp>
      <p:sp>
        <p:nvSpPr>
          <p:cNvPr id="58373" name="Rectangle 4"/>
          <p:cNvSpPr>
            <a:spLocks noChangeArrowheads="1"/>
          </p:cNvSpPr>
          <p:nvPr/>
        </p:nvSpPr>
        <p:spPr bwMode="auto">
          <a:xfrm>
            <a:off x="1903412" y="2527176"/>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dirty="0"/>
              <a:t>String s = "Java </a:t>
            </a:r>
            <a:r>
              <a:rPr lang="en-US" altLang="en-US" sz="2800" dirty="0" err="1"/>
              <a:t>Java</a:t>
            </a:r>
            <a:r>
              <a:rPr lang="en-US" altLang="en-US" sz="2800" dirty="0"/>
              <a:t> Java".</a:t>
            </a:r>
            <a:r>
              <a:rPr lang="en-US" altLang="en-US" sz="2800" dirty="0" err="1"/>
              <a:t>replaceFirst</a:t>
            </a:r>
            <a:r>
              <a:rPr lang="en-US" altLang="en-US" sz="2800" dirty="0"/>
              <a:t>("v\\w", "</a:t>
            </a:r>
            <a:r>
              <a:rPr lang="en-US" altLang="en-US" sz="2800" dirty="0" err="1"/>
              <a:t>wi</a:t>
            </a:r>
            <a:r>
              <a:rPr lang="en-US" altLang="en-US" sz="2800" dirty="0"/>
              <a:t>") ;</a:t>
            </a:r>
          </a:p>
        </p:txBody>
      </p:sp>
      <p:sp>
        <p:nvSpPr>
          <p:cNvPr id="58374" name="Rectangle 5"/>
          <p:cNvSpPr>
            <a:spLocks noChangeArrowheads="1"/>
          </p:cNvSpPr>
          <p:nvPr/>
        </p:nvSpPr>
        <p:spPr bwMode="auto">
          <a:xfrm>
            <a:off x="1827212" y="31242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t>String[] s = </a:t>
            </a:r>
            <a:r>
              <a:rPr lang="en-US" altLang="en-US" u="sng"/>
              <a:t>"Java1HTML2Perl".split("\\d");</a:t>
            </a:r>
          </a:p>
        </p:txBody>
      </p:sp>
      <p:sp>
        <p:nvSpPr>
          <p:cNvPr id="58375" name="Rectangle 6"/>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spTree>
    <p:extLst>
      <p:ext uri="{BB962C8B-B14F-4D97-AF65-F5344CB8AC3E}">
        <p14:creationId xmlns:p14="http://schemas.microsoft.com/office/powerpoint/2010/main" val="3055083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smtClean="0"/>
              <a:t>Object-Oriented Thinking</a:t>
            </a:r>
            <a:endParaRPr lang="en-US" altLang="en-US" smtClean="0">
              <a:hlinkClick r:id="rId2" action="ppaction://program"/>
            </a:endParaRPr>
          </a:p>
        </p:txBody>
      </p:sp>
      <p:sp>
        <p:nvSpPr>
          <p:cNvPr id="8196" name="Rectangle 3"/>
          <p:cNvSpPr>
            <a:spLocks noGrp="1" noChangeArrowheads="1"/>
          </p:cNvSpPr>
          <p:nvPr>
            <p:ph idx="1"/>
          </p:nvPr>
        </p:nvSpPr>
        <p:spPr/>
        <p:txBody>
          <a:bodyPr>
            <a:normAutofit lnSpcReduction="10000"/>
          </a:bodyPr>
          <a:lstStyle/>
          <a:p>
            <a:pPr marL="0" indent="0">
              <a:buNone/>
            </a:pPr>
            <a:r>
              <a:rPr lang="en-US" altLang="en-US" sz="2800"/>
              <a:t>Chapters 1-8 introduced fundamental programming techniques for problem solving using loops, methods, and arrays. The studies of these techniques lay a solid foundation for object-oriented programming. Classes provide more flexibility and modularity for building reusable software. This section improves the solution for a problem introduced in Chapter 3 using the object-oriented approach. From the improvements, you will gain the insight on the differences between the procedural programming and object-oriented programming and see the benefits of developing reusable code using objects and classes.</a:t>
            </a:r>
          </a:p>
        </p:txBody>
      </p:sp>
      <p:sp>
        <p:nvSpPr>
          <p:cNvPr id="81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07436D-2296-466A-AFEE-20464D194B37}" type="slidenum">
              <a:rPr lang="en-US" altLang="en-US" sz="1400"/>
              <a:pPr>
                <a:spcBef>
                  <a:spcPct val="0"/>
                </a:spcBef>
                <a:buClrTx/>
                <a:buSzTx/>
                <a:buFontTx/>
                <a:buNone/>
              </a:pPr>
              <a:t>6</a:t>
            </a:fld>
            <a:endParaRPr lang="en-US" altLang="en-US" sz="1400"/>
          </a:p>
        </p:txBody>
      </p:sp>
      <p:sp>
        <p:nvSpPr>
          <p:cNvPr id="8197" name="Rectangle 5"/>
          <p:cNvSpPr>
            <a:spLocks noChangeArrowheads="1"/>
          </p:cNvSpPr>
          <p:nvPr/>
        </p:nvSpPr>
        <p:spPr bwMode="auto">
          <a:xfrm>
            <a:off x="3436937"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82453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0BB72D-0D73-4FA9-A989-31D7FF394255}"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2216150" y="203200"/>
            <a:ext cx="7772400" cy="609600"/>
          </a:xfrm>
        </p:spPr>
        <p:txBody>
          <a:bodyPr>
            <a:normAutofit fontScale="90000"/>
          </a:bodyPr>
          <a:lstStyle/>
          <a:p>
            <a:r>
              <a:rPr lang="en-US" altLang="en-US" smtClean="0"/>
              <a:t>The BMI Class</a:t>
            </a:r>
            <a:endParaRPr lang="en-US" altLang="en-US" smtClean="0">
              <a:hlinkClick r:id="rId3" action="ppaction://program"/>
            </a:endParaRPr>
          </a:p>
        </p:txBody>
      </p:sp>
      <p:sp>
        <p:nvSpPr>
          <p:cNvPr id="9220" name="Rectangle 6"/>
          <p:cNvSpPr>
            <a:spLocks noChangeArrowheads="1"/>
          </p:cNvSpPr>
          <p:nvPr/>
        </p:nvSpPr>
        <p:spPr bwMode="auto">
          <a:xfrm>
            <a:off x="4894262" y="2370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47" name="AutoShape 7">
            <a:hlinkClick r:id="" action="ppaction://noaction" highlightClick="1"/>
          </p:cNvPr>
          <p:cNvSpPr>
            <a:spLocks noChangeArrowheads="1"/>
          </p:cNvSpPr>
          <p:nvPr/>
        </p:nvSpPr>
        <p:spPr bwMode="auto">
          <a:xfrm>
            <a:off x="6170612" y="5943600"/>
            <a:ext cx="2133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UseBMIClass</a:t>
            </a:r>
            <a:endParaRPr lang="en-US">
              <a:solidFill>
                <a:schemeClr val="accent1"/>
              </a:solidFill>
            </a:endParaRPr>
          </a:p>
        </p:txBody>
      </p:sp>
      <p:sp>
        <p:nvSpPr>
          <p:cNvPr id="9222" name="AutoShape 8">
            <a:hlinkClick r:id="rId5" action="ppaction://program" highlightClick="1"/>
          </p:cNvPr>
          <p:cNvSpPr>
            <a:spLocks noChangeArrowheads="1"/>
          </p:cNvSpPr>
          <p:nvPr/>
        </p:nvSpPr>
        <p:spPr bwMode="auto">
          <a:xfrm>
            <a:off x="8532812" y="59436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66249" name="AutoShape 9">
            <a:hlinkClick r:id="" action="ppaction://noaction" highlightClick="1"/>
          </p:cNvPr>
          <p:cNvSpPr>
            <a:spLocks noChangeArrowheads="1"/>
          </p:cNvSpPr>
          <p:nvPr/>
        </p:nvSpPr>
        <p:spPr bwMode="auto">
          <a:xfrm>
            <a:off x="3867150" y="5926138"/>
            <a:ext cx="15367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BMI</a:t>
            </a:r>
            <a:endParaRPr lang="en-US">
              <a:solidFill>
                <a:schemeClr val="accent1"/>
              </a:solidFill>
            </a:endParaRPr>
          </a:p>
        </p:txBody>
      </p:sp>
      <p:sp>
        <p:nvSpPr>
          <p:cNvPr id="9224" name="Rectangle 11"/>
          <p:cNvSpPr>
            <a:spLocks noChangeArrowheads="1"/>
          </p:cNvSpPr>
          <p:nvPr/>
        </p:nvSpPr>
        <p:spPr bwMode="auto">
          <a:xfrm>
            <a:off x="4578350" y="2370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5" name="Rectangle 13"/>
          <p:cNvSpPr>
            <a:spLocks noChangeArrowheads="1"/>
          </p:cNvSpPr>
          <p:nvPr/>
        </p:nvSpPr>
        <p:spPr bwMode="auto">
          <a:xfrm>
            <a:off x="1522412" y="1806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Rectangle 14"/>
          <p:cNvSpPr>
            <a:spLocks noChangeArrowheads="1"/>
          </p:cNvSpPr>
          <p:nvPr/>
        </p:nvSpPr>
        <p:spPr bwMode="auto">
          <a:xfrm>
            <a:off x="1522412" y="1806576"/>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charset="0"/>
                <a:cs typeface="Times New Roman" panose="02020603050405020304" pitchFamily="18" charset="0"/>
              </a:rPr>
              <a:t>	</a:t>
            </a:r>
          </a:p>
          <a:p>
            <a:pPr>
              <a:spcBef>
                <a:spcPct val="0"/>
              </a:spcBef>
              <a:buClrTx/>
              <a:buSzTx/>
              <a:buFontTx/>
              <a:buNone/>
            </a:pPr>
            <a:endParaRPr lang="en-US" altLang="en-US" sz="2400"/>
          </a:p>
        </p:txBody>
      </p:sp>
      <p:sp>
        <p:nvSpPr>
          <p:cNvPr id="9227" name="Rectangle 16"/>
          <p:cNvSpPr>
            <a:spLocks noChangeArrowheads="1"/>
          </p:cNvSpPr>
          <p:nvPr/>
        </p:nvSpPr>
        <p:spPr bwMode="auto">
          <a:xfrm>
            <a:off x="4079875" y="17287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8" name="Rectangle 18"/>
          <p:cNvSpPr>
            <a:spLocks noChangeArrowheads="1"/>
          </p:cNvSpPr>
          <p:nvPr/>
        </p:nvSpPr>
        <p:spPr bwMode="auto">
          <a:xfrm>
            <a:off x="1522412" y="159796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9" name="Rectangle 20"/>
          <p:cNvSpPr>
            <a:spLocks noChangeArrowheads="1"/>
          </p:cNvSpPr>
          <p:nvPr/>
        </p:nvSpPr>
        <p:spPr bwMode="auto">
          <a:xfrm>
            <a:off x="1522413" y="1355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30" name="Rectangle 21"/>
          <p:cNvSpPr>
            <a:spLocks noChangeArrowheads="1"/>
          </p:cNvSpPr>
          <p:nvPr/>
        </p:nvSpPr>
        <p:spPr bwMode="auto">
          <a:xfrm>
            <a:off x="1522412" y="4999039"/>
            <a:ext cx="2470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 pos="5486400" algn="l"/>
                <a:tab pos="5943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9231" name="Rectangle 23"/>
          <p:cNvSpPr>
            <a:spLocks noChangeArrowheads="1"/>
          </p:cNvSpPr>
          <p:nvPr/>
        </p:nvSpPr>
        <p:spPr bwMode="auto">
          <a:xfrm>
            <a:off x="1522413" y="1959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32" name="Rectangle 25"/>
          <p:cNvSpPr>
            <a:spLocks noChangeArrowheads="1"/>
          </p:cNvSpPr>
          <p:nvPr/>
        </p:nvSpPr>
        <p:spPr bwMode="auto">
          <a:xfrm>
            <a:off x="1522413" y="19789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33" name="Object 24"/>
          <p:cNvGraphicFramePr>
            <a:graphicFrameLocks noChangeAspect="1"/>
          </p:cNvGraphicFramePr>
          <p:nvPr/>
        </p:nvGraphicFramePr>
        <p:xfrm>
          <a:off x="1677987" y="1047751"/>
          <a:ext cx="6337300" cy="4360863"/>
        </p:xfrm>
        <a:graphic>
          <a:graphicData uri="http://schemas.openxmlformats.org/presentationml/2006/ole">
            <mc:AlternateContent xmlns:mc="http://schemas.openxmlformats.org/markup-compatibility/2006">
              <mc:Choice xmlns:v="urn:schemas-microsoft-com:vml" Requires="v">
                <p:oleObj spid="_x0000_s151563" name="Picture" r:id="rId7" imgW="3547872" imgH="2435352" progId="Word.Picture.8">
                  <p:embed/>
                </p:oleObj>
              </mc:Choice>
              <mc:Fallback>
                <p:oleObj name="Picture" r:id="rId7" imgW="3547872" imgH="2435352" progId="Word.Picture.8">
                  <p:embed/>
                  <p:pic>
                    <p:nvPicPr>
                      <p:cNvPr id="9233"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7987" y="1047751"/>
                        <a:ext cx="63373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4" name="AutoShape 26">
            <a:hlinkClick r:id="rId9" highlightClick="1"/>
          </p:cNvPr>
          <p:cNvSpPr>
            <a:spLocks noChangeArrowheads="1"/>
          </p:cNvSpPr>
          <p:nvPr/>
        </p:nvSpPr>
        <p:spPr bwMode="auto">
          <a:xfrm>
            <a:off x="3319463" y="5908676"/>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35" name="AutoShape 27">
            <a:hlinkClick r:id="rId10" highlightClick="1"/>
          </p:cNvPr>
          <p:cNvSpPr>
            <a:spLocks noChangeArrowheads="1"/>
          </p:cNvSpPr>
          <p:nvPr/>
        </p:nvSpPr>
        <p:spPr bwMode="auto">
          <a:xfrm>
            <a:off x="5634038" y="59261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975365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r>
              <a:rPr lang="en-US" altLang="en-US">
                <a:latin typeface="Book Antiqua" panose="02040602050305030304" pitchFamily="18" charset="0"/>
              </a:rPr>
              <a:t>Object Composition</a:t>
            </a:r>
            <a:endParaRPr lang="en-US" altLang="en-US">
              <a:latin typeface="Book Antiqua" panose="02040602050305030304" pitchFamily="18" charset="0"/>
              <a:hlinkClick r:id="rId2" action="ppaction://program"/>
            </a:endParaRPr>
          </a:p>
        </p:txBody>
      </p:sp>
      <p:sp>
        <p:nvSpPr>
          <p:cNvPr id="10244" name="Rectangle 3"/>
          <p:cNvSpPr>
            <a:spLocks noGrp="1" noChangeArrowheads="1"/>
          </p:cNvSpPr>
          <p:nvPr>
            <p:ph idx="1"/>
          </p:nvPr>
        </p:nvSpPr>
        <p:spPr/>
        <p:txBody>
          <a:bodyPr/>
          <a:lstStyle/>
          <a:p>
            <a:pPr marL="0" indent="0">
              <a:buNone/>
            </a:pPr>
            <a:r>
              <a:rPr lang="en-US" altLang="en-US" sz="2800"/>
              <a:t>Composition is actually a special case of the aggregation relationship. Aggregation models </a:t>
            </a:r>
            <a:r>
              <a:rPr lang="en-US" altLang="en-US" sz="2800" i="1"/>
              <a:t>has-a</a:t>
            </a:r>
            <a:r>
              <a:rPr lang="en-US" altLang="en-US" sz="2800"/>
              <a:t> relationships and represents an ownership relationship between two objects. The owner object is called an </a:t>
            </a:r>
            <a:r>
              <a:rPr lang="en-US" altLang="en-US" sz="2800" i="1"/>
              <a:t>aggregating object</a:t>
            </a:r>
            <a:r>
              <a:rPr lang="en-US" altLang="en-US" sz="2800"/>
              <a:t> and its class an </a:t>
            </a:r>
            <a:r>
              <a:rPr lang="en-US" altLang="en-US" sz="2800" i="1"/>
              <a:t>aggregating class</a:t>
            </a:r>
            <a:r>
              <a:rPr lang="en-US" altLang="en-US" sz="2800"/>
              <a:t>. The subject object is called an </a:t>
            </a:r>
            <a:r>
              <a:rPr lang="en-US" altLang="en-US" sz="2800" i="1"/>
              <a:t>aggregated object</a:t>
            </a:r>
            <a:r>
              <a:rPr lang="en-US" altLang="en-US" sz="2800"/>
              <a:t> and its class an </a:t>
            </a:r>
            <a:r>
              <a:rPr lang="en-US" altLang="en-US" sz="2800" i="1"/>
              <a:t>aggregated class</a:t>
            </a:r>
            <a:r>
              <a:rPr lang="en-US" altLang="en-US" sz="2800"/>
              <a:t>. </a:t>
            </a:r>
          </a:p>
        </p:txBody>
      </p:sp>
      <p:sp>
        <p:nvSpPr>
          <p:cNvPr id="102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2BB431-1027-45D5-AE26-D2133F3A7143}" type="slidenum">
              <a:rPr lang="en-US" altLang="en-US" sz="1400"/>
              <a:pPr>
                <a:spcBef>
                  <a:spcPct val="0"/>
                </a:spcBef>
                <a:buClrTx/>
                <a:buSzTx/>
                <a:buFontTx/>
                <a:buNone/>
              </a:pPr>
              <a:t>8</a:t>
            </a:fld>
            <a:endParaRPr lang="en-US" altLang="en-US" sz="1400"/>
          </a:p>
        </p:txBody>
      </p:sp>
      <p:sp>
        <p:nvSpPr>
          <p:cNvPr id="10245" name="Rectangle 4"/>
          <p:cNvSpPr>
            <a:spLocks noChangeArrowheads="1"/>
          </p:cNvSpPr>
          <p:nvPr/>
        </p:nvSpPr>
        <p:spPr bwMode="auto">
          <a:xfrm>
            <a:off x="1522413" y="27711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2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1" y="4910609"/>
            <a:ext cx="8840787" cy="118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607867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smtClean="0"/>
              <a:t>Class Representation</a:t>
            </a:r>
          </a:p>
        </p:txBody>
      </p:sp>
      <p:sp>
        <p:nvSpPr>
          <p:cNvPr id="11268" name="Rectangle 3"/>
          <p:cNvSpPr>
            <a:spLocks noGrp="1" noChangeArrowheads="1"/>
          </p:cNvSpPr>
          <p:nvPr>
            <p:ph idx="1"/>
          </p:nvPr>
        </p:nvSpPr>
        <p:spPr/>
        <p:txBody>
          <a:bodyPr>
            <a:normAutofit/>
          </a:bodyPr>
          <a:lstStyle/>
          <a:p>
            <a:pPr marL="0" indent="0">
              <a:buNone/>
            </a:pPr>
            <a:r>
              <a:rPr lang="en-US" altLang="en-US" sz="2800"/>
              <a:t>An aggregation relationship is usually represented as a data field in the aggregating class. For example, the relationship in Figure 10.6 can be represented as follows:</a:t>
            </a:r>
          </a:p>
        </p:txBody>
      </p:sp>
      <p:sp>
        <p:nvSpPr>
          <p:cNvPr id="112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A4F6BC-98D4-4A1A-A168-E7F574A33253}" type="slidenum">
              <a:rPr lang="en-US" altLang="en-US" sz="1400"/>
              <a:pPr>
                <a:spcBef>
                  <a:spcPct val="0"/>
                </a:spcBef>
                <a:buClrTx/>
                <a:buSzTx/>
                <a:buFontTx/>
                <a:buNone/>
              </a:pPr>
              <a:t>9</a:t>
            </a:fld>
            <a:endParaRPr lang="en-US" altLang="en-US" sz="1400"/>
          </a:p>
        </p:txBody>
      </p:sp>
      <p:sp>
        <p:nvSpPr>
          <p:cNvPr id="11269" name="Rectangle 4"/>
          <p:cNvSpPr>
            <a:spLocks noChangeArrowheads="1"/>
          </p:cNvSpPr>
          <p:nvPr/>
        </p:nvSpPr>
        <p:spPr bwMode="auto">
          <a:xfrm>
            <a:off x="1522413" y="23679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7"/>
          <p:cNvSpPr>
            <a:spLocks noChangeArrowheads="1"/>
          </p:cNvSpPr>
          <p:nvPr/>
        </p:nvSpPr>
        <p:spPr bwMode="auto">
          <a:xfrm>
            <a:off x="1522413" y="24885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6"/>
          <p:cNvGraphicFramePr>
            <a:graphicFrameLocks noChangeAspect="1"/>
          </p:cNvGraphicFramePr>
          <p:nvPr>
            <p:extLst>
              <p:ext uri="{D42A27DB-BD31-4B8C-83A1-F6EECF244321}">
                <p14:modId xmlns:p14="http://schemas.microsoft.com/office/powerpoint/2010/main" val="2178089389"/>
              </p:ext>
            </p:extLst>
          </p:nvPr>
        </p:nvGraphicFramePr>
        <p:xfrm>
          <a:off x="1677987" y="3721571"/>
          <a:ext cx="8832850" cy="2371725"/>
        </p:xfrm>
        <a:graphic>
          <a:graphicData uri="http://schemas.openxmlformats.org/presentationml/2006/ole">
            <mc:AlternateContent xmlns:mc="http://schemas.openxmlformats.org/markup-compatibility/2006">
              <mc:Choice xmlns:v="urn:schemas-microsoft-com:vml" Requires="v">
                <p:oleObj spid="_x0000_s152587" r:id="rId3" imgW="5283200" imgH="1422400" progId="Word.Picture.8">
                  <p:embed/>
                </p:oleObj>
              </mc:Choice>
              <mc:Fallback>
                <p:oleObj r:id="rId3" imgW="5283200" imgH="1422400" progId="Word.Picture.8">
                  <p:embed/>
                  <p:pic>
                    <p:nvPicPr>
                      <p:cNvPr id="1127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7" y="3721571"/>
                        <a:ext cx="88328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2512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0" ma:contentTypeDescription="Create a new document." ma:contentTypeScope="" ma:versionID="fc71d2b41197748473e843bd41a1fc66">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70657B-455A-4DE2-B9EE-9E3B864A4966}"/>
</file>

<file path=customXml/itemProps2.xml><?xml version="1.0" encoding="utf-8"?>
<ds:datastoreItem xmlns:ds="http://schemas.openxmlformats.org/officeDocument/2006/customXml" ds:itemID="{C420B7C1-E852-4252-B302-F9C10499238E}"/>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2153</Words>
  <Application>Microsoft Office PowerPoint</Application>
  <PresentationFormat>Custom</PresentationFormat>
  <Paragraphs>294</Paragraphs>
  <Slides>55</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8" baseType="lpstr">
      <vt:lpstr>SimSun</vt:lpstr>
      <vt:lpstr>Arial</vt:lpstr>
      <vt:lpstr>Book Antiqua</vt:lpstr>
      <vt:lpstr>Century Gothic</vt:lpstr>
      <vt:lpstr>Courier</vt:lpstr>
      <vt:lpstr>Courier New</vt:lpstr>
      <vt:lpstr>Forte</vt:lpstr>
      <vt:lpstr>Monotype Sorts</vt:lpstr>
      <vt:lpstr>Times New Roman</vt:lpstr>
      <vt:lpstr>Wingdings</vt:lpstr>
      <vt:lpstr>Continental World 16x9</vt:lpstr>
      <vt:lpstr>Microsoft Word Picture</vt:lpstr>
      <vt:lpstr>Picture</vt:lpstr>
      <vt:lpstr>CSE 102 - COMPUTER PROGRAMMING II Thinking in Objects</vt:lpstr>
      <vt:lpstr>Motivations</vt:lpstr>
      <vt:lpstr>Objectives</vt:lpstr>
      <vt:lpstr>Class Abstraction and Encapsulation</vt:lpstr>
      <vt:lpstr>Designing the Loan Class</vt:lpstr>
      <vt:lpstr>Object-Oriented Thinking</vt:lpstr>
      <vt:lpstr>The BMI Class</vt:lpstr>
      <vt:lpstr>Object Composition</vt:lpstr>
      <vt:lpstr>Class Representation</vt:lpstr>
      <vt:lpstr>Aggregation or Composition </vt:lpstr>
      <vt:lpstr>Aggregation Between Same Class</vt:lpstr>
      <vt:lpstr>Aggregation Between Same Class</vt:lpstr>
      <vt:lpstr>Example: The Course Class</vt:lpstr>
      <vt:lpstr>Example: The StackOfIntegers Class</vt:lpstr>
      <vt:lpstr>Designing the StackOfIntegers Class</vt:lpstr>
      <vt:lpstr>Implementing StackOfIntegers Class</vt:lpstr>
      <vt:lpstr>Wrapper Classes</vt:lpstr>
      <vt:lpstr>The Integer and Double Classes</vt:lpstr>
      <vt:lpstr>The Integer Class and the Double Class</vt:lpstr>
      <vt:lpstr>Numeric Wrapper Class Constructors </vt:lpstr>
      <vt:lpstr>Numeric Wrapper Class Constants </vt:lpstr>
      <vt:lpstr>Conversion Methods</vt:lpstr>
      <vt:lpstr>The Static valueOf Methods</vt:lpstr>
      <vt:lpstr>The Methods for Parsing Strings into Numbers </vt:lpstr>
      <vt:lpstr>Automatic Conversion Between Primitive Types and Wrapper Class Types</vt:lpstr>
      <vt:lpstr>BigInteger and BigDecimal</vt:lpstr>
      <vt:lpstr>BigInteger and BigDecimal</vt:lpstr>
      <vt:lpstr>The String Class</vt:lpstr>
      <vt:lpstr>Constructing Strings</vt:lpstr>
      <vt:lpstr>Strings Are Immutable</vt:lpstr>
      <vt:lpstr>Trace Code</vt:lpstr>
      <vt:lpstr>Trace Code</vt:lpstr>
      <vt:lpstr>Interned Strings</vt:lpstr>
      <vt:lpstr>Examples</vt:lpstr>
      <vt:lpstr>Trace Code</vt:lpstr>
      <vt:lpstr>Trace Code</vt:lpstr>
      <vt:lpstr>Trace Code</vt:lpstr>
      <vt:lpstr>Replacing and Splitting Strings </vt:lpstr>
      <vt:lpstr>Examples</vt:lpstr>
      <vt:lpstr>Splitting a String</vt:lpstr>
      <vt:lpstr>Matching, Replacing and Splitting by Patterns </vt:lpstr>
      <vt:lpstr>Matching, Replacing and Splitting by Patterns </vt:lpstr>
      <vt:lpstr>Matching, Replacing and Splitting by Patterns </vt:lpstr>
      <vt:lpstr>Convert Character and Numbers to Strings</vt:lpstr>
      <vt:lpstr>StringBuilder and StringBuffer</vt:lpstr>
      <vt:lpstr>StringBuilder Constructors</vt:lpstr>
      <vt:lpstr>Modifying Strings in the Builder</vt:lpstr>
      <vt:lpstr>Examples</vt:lpstr>
      <vt:lpstr>The toString, capacity, length, setLength, and charAt Methods </vt:lpstr>
      <vt:lpstr>Problem: Checking Palindromes Ignoring Non-alphanumeric Characters</vt:lpstr>
      <vt:lpstr>Regular Expressions</vt:lpstr>
      <vt:lpstr>Matching Strings</vt:lpstr>
      <vt:lpstr>Regular Expression Syntax</vt:lpstr>
      <vt:lpstr>Replacing and Splitting Strings</vt:lpstr>
      <vt:lpstr>Examples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2019-02-28T09:31:15Z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