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37"/>
  </p:notesMasterIdLst>
  <p:handoutMasterIdLst>
    <p:handoutMasterId r:id="rId3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581" autoAdjust="0"/>
  </p:normalViewPr>
  <p:slideViewPr>
    <p:cSldViewPr>
      <p:cViewPr varScale="1">
        <p:scale>
          <a:sx n="60" d="100"/>
          <a:sy n="60" d="100"/>
        </p:scale>
        <p:origin x="566" y="34"/>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ustomXml" Target="../customXml/item2.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01-Apr-19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01-Apr-19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8"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pic>
        <p:nvPicPr>
          <p:cNvPr id="10"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pic>
        <p:nvPicPr>
          <p:cNvPr id="6"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57192"/>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pic>
        <p:nvPicPr>
          <p:cNvPr id="5"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hyperlink" Target="html/TestArrayAndLinkedLis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ml/TestComparator.html" TargetMode="External"/><Relationship Id="rId2" Type="http://schemas.openxmlformats.org/officeDocument/2006/relationships/hyperlink" Target="html/GeometricObjectComparator.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TestComparator.html" TargetMode="External"/><Relationship Id="rId5" Type="http://schemas.openxmlformats.org/officeDocument/2006/relationships/hyperlink" Target="http://www.cs.armstrong.edu/liang/intro10e/html/GeometricObjectComparator.html" TargetMode="External"/><Relationship Id="rId4" Type="http://schemas.openxmlformats.org/officeDocument/2006/relationships/hyperlink" Target="html/TestComparator.bat"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ml/MultipleBounceBall.html" TargetMode="External"/><Relationship Id="rId2" Type="http://schemas.openxmlformats.org/officeDocument/2006/relationships/hyperlink" Target="html/MultipleBounceBall.bat"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www.cs.armstrong.edu/liang/intro10e/html/MultipleBounceBall.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ml/PriorityQueueDemo.html" TargetMode="External"/><Relationship Id="rId2" Type="http://schemas.openxmlformats.org/officeDocument/2006/relationships/hyperlink" Target="html/PriorityQueueDemo.bat"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www.cs.armstrong.edu/liang/intro10e/html/PriorityQueueDemo.html"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ml/EvaluateExpression.html" TargetMode="External"/><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www.cs.armstrong.edu/liang/intro10e/html/EvaluateExpression.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812" y="1828799"/>
            <a:ext cx="11161240" cy="3048001"/>
          </a:xfrm>
        </p:spPr>
        <p:txBody>
          <a:bodyPr/>
          <a:lstStyle/>
          <a:p>
            <a:r>
              <a:rPr lang="it-IT" dirty="0" smtClean="0"/>
              <a:t>CSE 102 - COMPUTER PROGRAMMING II</a:t>
            </a:r>
            <a:br>
              <a:rPr lang="it-IT" dirty="0" smtClean="0"/>
            </a:br>
            <a:r>
              <a:rPr lang="en-US" dirty="0" smtClean="0"/>
              <a:t>Data Structures</a:t>
            </a:r>
            <a:endParaRPr lang="en-US" dirty="0"/>
          </a:p>
        </p:txBody>
      </p:sp>
      <p:sp>
        <p:nvSpPr>
          <p:cNvPr id="3" name="Subtitle 2"/>
          <p:cNvSpPr>
            <a:spLocks noGrp="1"/>
          </p:cNvSpPr>
          <p:nvPr>
            <p:ph type="subTitle" idx="1"/>
          </p:nvPr>
        </p:nvSpPr>
        <p:spPr>
          <a:xfrm>
            <a:off x="960684" y="5013176"/>
            <a:ext cx="7848600" cy="1143000"/>
          </a:xfrm>
        </p:spPr>
        <p:txBody>
          <a:bodyPr>
            <a:normAutofit lnSpcReduction="10000"/>
          </a:bodyPr>
          <a:lstStyle/>
          <a:p>
            <a:r>
              <a:rPr lang="en-US" smtClean="0"/>
              <a:t>Joseph LEDET</a:t>
            </a:r>
          </a:p>
          <a:p>
            <a:r>
              <a:rPr lang="en-US" smtClean="0"/>
              <a:t>Department of Computer Engineering</a:t>
            </a:r>
          </a:p>
          <a:p>
            <a:r>
              <a:rPr lang="en-US" smtClean="0"/>
              <a:t>Akdeniz University</a:t>
            </a:r>
          </a:p>
          <a:p>
            <a:r>
              <a:rPr lang="en-US" smtClean="0"/>
              <a:t>josephledet@akdeniz.edu.tr </a:t>
            </a:r>
            <a:endParaRPr lang="en-US" dirty="0"/>
          </a:p>
        </p:txBody>
      </p:sp>
      <p:pic>
        <p:nvPicPr>
          <p:cNvPr id="1026" name="Picture 2" descr="https://lh5.googleusercontent.com/7knvr5BkLfOKd1fxh2CUbWpkdEVhhpYAohkMTWTOMjeS115pQ0TWs0LKi09Q29FZOZw5Duu7JHo6GNCOgP4GilzTpk2qfrFsRDt3y1rzpWB-BUBHigqPZZY3Bk0S784EVSvNRk_k6AU"/>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727" t="7277" r="7277" b="7727"/>
          <a:stretch/>
        </p:blipFill>
        <p:spPr bwMode="auto">
          <a:xfrm>
            <a:off x="189756" y="188640"/>
            <a:ext cx="1584177" cy="1584176"/>
          </a:xfrm>
          <a:prstGeom prst="rect">
            <a:avLst/>
          </a:prstGeom>
          <a:noFill/>
          <a:effectLst>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2D01768-F3E8-462F-9631-AEB9EDBCED83}" type="slidenum">
              <a:rPr lang="en-US" altLang="en-US" sz="1400"/>
              <a:pPr>
                <a:spcBef>
                  <a:spcPct val="0"/>
                </a:spcBef>
                <a:buClrTx/>
                <a:buSzTx/>
                <a:buFontTx/>
                <a:buNone/>
              </a:pPr>
              <a:t>10</a:t>
            </a:fld>
            <a:endParaRPr lang="en-US" altLang="en-US" sz="1400"/>
          </a:p>
        </p:txBody>
      </p:sp>
      <p:sp>
        <p:nvSpPr>
          <p:cNvPr id="13315" name="Rectangle 2"/>
          <p:cNvSpPr>
            <a:spLocks noGrp="1" noChangeArrowheads="1"/>
          </p:cNvSpPr>
          <p:nvPr>
            <p:ph type="title"/>
          </p:nvPr>
        </p:nvSpPr>
        <p:spPr>
          <a:xfrm>
            <a:off x="2208212" y="228600"/>
            <a:ext cx="7924800" cy="914400"/>
          </a:xfrm>
          <a:noFill/>
        </p:spPr>
        <p:txBody>
          <a:bodyPr/>
          <a:lstStyle/>
          <a:p>
            <a:r>
              <a:rPr lang="en-US" altLang="en-US" smtClean="0">
                <a:cs typeface="Times New Roman" panose="02020603050405020304" pitchFamily="18" charset="0"/>
              </a:rPr>
              <a:t>The List Iterator</a:t>
            </a:r>
          </a:p>
        </p:txBody>
      </p:sp>
      <p:sp>
        <p:nvSpPr>
          <p:cNvPr id="13316"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Rectangle 4"/>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8" name="Rectangle 5"/>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Rectangle 6"/>
          <p:cNvSpPr>
            <a:spLocks noChangeArrowheads="1"/>
          </p:cNvSpPr>
          <p:nvPr/>
        </p:nvSpPr>
        <p:spPr bwMode="auto">
          <a:xfrm>
            <a:off x="4749800" y="22860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0" name="Rectangle 9"/>
          <p:cNvSpPr>
            <a:spLocks noChangeArrowheads="1"/>
          </p:cNvSpPr>
          <p:nvPr/>
        </p:nvSpPr>
        <p:spPr bwMode="auto">
          <a:xfrm>
            <a:off x="4978400"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1" name="Rectangle 11"/>
          <p:cNvSpPr>
            <a:spLocks noChangeArrowheads="1"/>
          </p:cNvSpPr>
          <p:nvPr/>
        </p:nvSpPr>
        <p:spPr bwMode="auto">
          <a:xfrm>
            <a:off x="4406900" y="24272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2" name="Rectangle 13"/>
          <p:cNvSpPr>
            <a:spLocks noChangeArrowheads="1"/>
          </p:cNvSpPr>
          <p:nvPr/>
        </p:nvSpPr>
        <p:spPr bwMode="auto">
          <a:xfrm>
            <a:off x="1522413" y="19900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332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637" y="1447800"/>
            <a:ext cx="859155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631906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en-US" smtClean="0"/>
              <a:t>ArrayList and LinkedList</a:t>
            </a:r>
          </a:p>
        </p:txBody>
      </p:sp>
      <p:sp>
        <p:nvSpPr>
          <p:cNvPr id="14341" name="Rectangle 4"/>
          <p:cNvSpPr>
            <a:spLocks noGrp="1" noChangeArrowheads="1"/>
          </p:cNvSpPr>
          <p:nvPr>
            <p:ph type="body" idx="1"/>
          </p:nvPr>
        </p:nvSpPr>
        <p:spPr/>
        <p:txBody>
          <a:bodyPr>
            <a:normAutofit fontScale="92500" lnSpcReduction="10000"/>
          </a:bodyPr>
          <a:lstStyle/>
          <a:p>
            <a:r>
              <a:rPr lang="en-US" altLang="en-US" smtClean="0"/>
              <a:t>The ArrayList class and the LinkedList class are concrete implementations of the List interface. Which of the two classes you use depends on your specific needs. </a:t>
            </a:r>
          </a:p>
          <a:p>
            <a:endParaRPr lang="en-US" altLang="en-US" smtClean="0"/>
          </a:p>
          <a:p>
            <a:r>
              <a:rPr lang="en-US" altLang="en-US" smtClean="0"/>
              <a:t>If you need to support random access through an index without inserting or removing elements from any place other than the end, ArrayList offers the most efficient collection. </a:t>
            </a:r>
          </a:p>
          <a:p>
            <a:r>
              <a:rPr lang="en-US" altLang="en-US" smtClean="0"/>
              <a:t>If, however, your application requires the insertion or deletion of elements from any place in the list, you should choose LinkedList. A list can grow or shrink dynamically. An array is fixed once it is created. If your application does not require insertion or deletion of elements, the most efficient data structure is the array.</a:t>
            </a:r>
            <a:endParaRPr lang="en-US" altLang="en-US"/>
          </a:p>
        </p:txBody>
      </p:sp>
      <p:sp>
        <p:nvSpPr>
          <p:cNvPr id="14338"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6DE43EEF-D99F-4881-9EFA-E6ABE16496B2}" type="slidenum">
              <a:rPr lang="en-US" altLang="en-US" smtClean="0"/>
              <a:pPr/>
              <a:t>11</a:t>
            </a:fld>
            <a:endParaRPr lang="en-US" altLang="en-US"/>
          </a:p>
        </p:txBody>
      </p:sp>
      <p:sp>
        <p:nvSpPr>
          <p:cNvPr id="14340"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2"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3"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724783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D1623DC-E9EA-4541-BAF1-B84C0EAD712B}" type="slidenum">
              <a:rPr lang="en-US" altLang="en-US" sz="1400"/>
              <a:pPr>
                <a:spcBef>
                  <a:spcPct val="0"/>
                </a:spcBef>
                <a:buClrTx/>
                <a:buSzTx/>
                <a:buFontTx/>
                <a:buNone/>
              </a:pPr>
              <a:t>12</a:t>
            </a:fld>
            <a:endParaRPr lang="en-US" altLang="en-US" sz="1400"/>
          </a:p>
        </p:txBody>
      </p:sp>
      <p:sp>
        <p:nvSpPr>
          <p:cNvPr id="15363" name="Rectangle 2"/>
          <p:cNvSpPr>
            <a:spLocks noGrp="1" noChangeArrowheads="1"/>
          </p:cNvSpPr>
          <p:nvPr>
            <p:ph type="title"/>
          </p:nvPr>
        </p:nvSpPr>
        <p:spPr>
          <a:xfrm>
            <a:off x="2208212" y="228600"/>
            <a:ext cx="7924800" cy="914400"/>
          </a:xfrm>
          <a:noFill/>
        </p:spPr>
        <p:txBody>
          <a:bodyPr/>
          <a:lstStyle/>
          <a:p>
            <a:r>
              <a:rPr lang="en-US" altLang="en-US" smtClean="0">
                <a:cs typeface="Times New Roman" panose="02020603050405020304" pitchFamily="18" charset="0"/>
              </a:rPr>
              <a:t>java.util.ArrayList</a:t>
            </a:r>
          </a:p>
        </p:txBody>
      </p:sp>
      <p:sp>
        <p:nvSpPr>
          <p:cNvPr id="15364"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Rectangle 9"/>
          <p:cNvSpPr>
            <a:spLocks noChangeArrowheads="1"/>
          </p:cNvSpPr>
          <p:nvPr/>
        </p:nvSpPr>
        <p:spPr bwMode="auto">
          <a:xfrm>
            <a:off x="4379912"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8" name="Rectangle 11"/>
          <p:cNvSpPr>
            <a:spLocks noChangeArrowheads="1"/>
          </p:cNvSpPr>
          <p:nvPr/>
        </p:nvSpPr>
        <p:spPr bwMode="auto">
          <a:xfrm>
            <a:off x="1522413" y="20472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69" name="Object 10"/>
          <p:cNvGraphicFramePr>
            <a:graphicFrameLocks noChangeAspect="1"/>
          </p:cNvGraphicFramePr>
          <p:nvPr/>
        </p:nvGraphicFramePr>
        <p:xfrm>
          <a:off x="1751012" y="1447800"/>
          <a:ext cx="8686800" cy="4833938"/>
        </p:xfrm>
        <a:graphic>
          <a:graphicData uri="http://schemas.openxmlformats.org/presentationml/2006/ole">
            <mc:AlternateContent xmlns:mc="http://schemas.openxmlformats.org/markup-compatibility/2006">
              <mc:Choice xmlns:v="urn:schemas-microsoft-com:vml" Requires="v">
                <p:oleObj spid="_x0000_s226309" name="Picture" r:id="rId3" imgW="4136861" imgH="2297411" progId="Word.Picture.8">
                  <p:embed/>
                </p:oleObj>
              </mc:Choice>
              <mc:Fallback>
                <p:oleObj name="Picture" r:id="rId3" imgW="4136861" imgH="2297411" progId="Word.Picture.8">
                  <p:embed/>
                  <p:pic>
                    <p:nvPicPr>
                      <p:cNvPr id="15369"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012" y="1447800"/>
                        <a:ext cx="8686800"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22829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2A59454-68EB-4030-A4FB-0FEBC6E2F274}" type="slidenum">
              <a:rPr lang="en-US" altLang="en-US" sz="1400"/>
              <a:pPr>
                <a:spcBef>
                  <a:spcPct val="0"/>
                </a:spcBef>
                <a:buClrTx/>
                <a:buSzTx/>
                <a:buFontTx/>
                <a:buNone/>
              </a:pPr>
              <a:t>13</a:t>
            </a:fld>
            <a:endParaRPr lang="en-US" altLang="en-US" sz="1400"/>
          </a:p>
        </p:txBody>
      </p:sp>
      <p:sp>
        <p:nvSpPr>
          <p:cNvPr id="16387" name="Rectangle 2"/>
          <p:cNvSpPr>
            <a:spLocks noGrp="1" noChangeArrowheads="1"/>
          </p:cNvSpPr>
          <p:nvPr>
            <p:ph type="title"/>
          </p:nvPr>
        </p:nvSpPr>
        <p:spPr>
          <a:xfrm>
            <a:off x="2208212" y="228600"/>
            <a:ext cx="7924800" cy="533400"/>
          </a:xfrm>
          <a:noFill/>
        </p:spPr>
        <p:txBody>
          <a:bodyPr>
            <a:normAutofit fontScale="90000"/>
          </a:bodyPr>
          <a:lstStyle/>
          <a:p>
            <a:r>
              <a:rPr lang="en-US" altLang="en-US">
                <a:cs typeface="Times New Roman" panose="02020603050405020304" pitchFamily="18" charset="0"/>
              </a:rPr>
              <a:t>java.util.LinkedList</a:t>
            </a:r>
          </a:p>
        </p:txBody>
      </p:sp>
      <p:sp>
        <p:nvSpPr>
          <p:cNvPr id="16388"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89" name="Rectangle 4"/>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0" name="Rectangle 5"/>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1" name="Rectangle 6"/>
          <p:cNvSpPr>
            <a:spLocks noChangeArrowheads="1"/>
          </p:cNvSpPr>
          <p:nvPr/>
        </p:nvSpPr>
        <p:spPr bwMode="auto">
          <a:xfrm>
            <a:off x="4379912"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2" name="Rectangle 9"/>
          <p:cNvSpPr>
            <a:spLocks noChangeArrowheads="1"/>
          </p:cNvSpPr>
          <p:nvPr/>
        </p:nvSpPr>
        <p:spPr bwMode="auto">
          <a:xfrm>
            <a:off x="1522413" y="17964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6393" name="Object 8"/>
          <p:cNvGraphicFramePr>
            <a:graphicFrameLocks noChangeAspect="1"/>
          </p:cNvGraphicFramePr>
          <p:nvPr/>
        </p:nvGraphicFramePr>
        <p:xfrm>
          <a:off x="2284412" y="914401"/>
          <a:ext cx="7772400" cy="5395913"/>
        </p:xfrm>
        <a:graphic>
          <a:graphicData uri="http://schemas.openxmlformats.org/presentationml/2006/ole">
            <mc:AlternateContent xmlns:mc="http://schemas.openxmlformats.org/markup-compatibility/2006">
              <mc:Choice xmlns:v="urn:schemas-microsoft-com:vml" Requires="v">
                <p:oleObj spid="_x0000_s227333" name="Picture" r:id="rId3" imgW="4034923" imgH="2805580" progId="Word.Picture.8">
                  <p:embed/>
                </p:oleObj>
              </mc:Choice>
              <mc:Fallback>
                <p:oleObj name="Picture" r:id="rId3" imgW="4034923" imgH="2805580" progId="Word.Picture.8">
                  <p:embed/>
                  <p:pic>
                    <p:nvPicPr>
                      <p:cNvPr id="16393"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412" y="914401"/>
                        <a:ext cx="7772400" cy="539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63151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en-US" smtClean="0"/>
              <a:t>Example: Using ArrayList and LinkedList</a:t>
            </a:r>
          </a:p>
        </p:txBody>
      </p:sp>
      <p:sp>
        <p:nvSpPr>
          <p:cNvPr id="17413" name="Rectangle 4"/>
          <p:cNvSpPr>
            <a:spLocks noGrp="1" noChangeArrowheads="1"/>
          </p:cNvSpPr>
          <p:nvPr>
            <p:ph type="body" idx="1"/>
          </p:nvPr>
        </p:nvSpPr>
        <p:spPr/>
        <p:txBody>
          <a:bodyPr/>
          <a:lstStyle/>
          <a:p>
            <a:r>
              <a:rPr lang="en-US" altLang="en-US" smtClean="0"/>
              <a:t>This example creates an array list filled with numbers, and inserts new elements into the specified location in the list. </a:t>
            </a:r>
          </a:p>
          <a:p>
            <a:r>
              <a:rPr lang="en-US" altLang="en-US" smtClean="0"/>
              <a:t>The example also creates a linked list from the array list, inserts and removes the elements from the list. </a:t>
            </a:r>
          </a:p>
          <a:p>
            <a:r>
              <a:rPr lang="en-US" altLang="en-US" smtClean="0"/>
              <a:t>Finally, the example traverses the list forward and backward. </a:t>
            </a:r>
            <a:endParaRPr lang="en-US" altLang="en-US"/>
          </a:p>
        </p:txBody>
      </p:sp>
      <p:sp>
        <p:nvSpPr>
          <p:cNvPr id="17410"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5C8CA091-9E8C-438F-B745-752BF7BEFDCF}" type="slidenum">
              <a:rPr lang="en-US" altLang="en-US" smtClean="0"/>
              <a:pPr/>
              <a:t>14</a:t>
            </a:fld>
            <a:endParaRPr lang="en-US" altLang="en-US"/>
          </a:p>
        </p:txBody>
      </p:sp>
      <p:sp>
        <p:nvSpPr>
          <p:cNvPr id="17412"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5"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2089" name="AutoShape 9">
            <a:hlinkClick r:id="" action="ppaction://noaction" highlightClick="1"/>
          </p:cNvPr>
          <p:cNvSpPr>
            <a:spLocks noChangeArrowheads="1"/>
          </p:cNvSpPr>
          <p:nvPr/>
        </p:nvSpPr>
        <p:spPr bwMode="auto">
          <a:xfrm>
            <a:off x="3444875" y="6248400"/>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latin typeface="Book Antiqua" pitchFamily="18" charset="0"/>
                <a:hlinkClick r:id="rId2" action="ppaction://program"/>
              </a:rPr>
              <a:t>TestArrayAndLinkedList</a:t>
            </a:r>
            <a:endParaRPr lang="en-US" dirty="0">
              <a:solidFill>
                <a:schemeClr val="accent1"/>
              </a:solidFill>
            </a:endParaRPr>
          </a:p>
        </p:txBody>
      </p:sp>
    </p:spTree>
    <p:extLst>
      <p:ext uri="{BB962C8B-B14F-4D97-AF65-F5344CB8AC3E}">
        <p14:creationId xmlns:p14="http://schemas.microsoft.com/office/powerpoint/2010/main" val="1742882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53661E5-123C-43A1-BC2D-4B84CFDE5DC8}" type="slidenum">
              <a:rPr lang="en-US" altLang="en-US" sz="1400"/>
              <a:pPr>
                <a:spcBef>
                  <a:spcPct val="0"/>
                </a:spcBef>
                <a:buClrTx/>
                <a:buSzTx/>
                <a:buFontTx/>
                <a:buNone/>
              </a:pPr>
              <a:t>15</a:t>
            </a:fld>
            <a:endParaRPr lang="en-US" altLang="en-US" sz="1400"/>
          </a:p>
        </p:txBody>
      </p:sp>
      <p:sp>
        <p:nvSpPr>
          <p:cNvPr id="18435" name="Rectangle 2"/>
          <p:cNvSpPr>
            <a:spLocks noChangeArrowheads="1"/>
          </p:cNvSpPr>
          <p:nvPr/>
        </p:nvSpPr>
        <p:spPr bwMode="auto">
          <a:xfrm>
            <a:off x="1562100" y="76201"/>
            <a:ext cx="4913312"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t>import java.util.*;</a:t>
            </a:r>
            <a:br>
              <a:rPr lang="en-US" altLang="en-US" sz="1200"/>
            </a:br>
            <a:r>
              <a:rPr lang="en-US" altLang="en-US" sz="1200"/>
              <a:t/>
            </a:r>
            <a:br>
              <a:rPr lang="en-US" altLang="en-US" sz="1200"/>
            </a:br>
            <a:r>
              <a:rPr lang="en-US" altLang="en-US" sz="1200"/>
              <a:t>public class TestArrayAndLinkedList {</a:t>
            </a:r>
            <a:br>
              <a:rPr lang="en-US" altLang="en-US" sz="1200"/>
            </a:br>
            <a:r>
              <a:rPr lang="en-US" altLang="en-US" sz="1200"/>
              <a:t>  public static void main(String[] args) {</a:t>
            </a:r>
            <a:br>
              <a:rPr lang="en-US" altLang="en-US" sz="1200"/>
            </a:br>
            <a:r>
              <a:rPr lang="en-US" altLang="en-US" sz="1200"/>
              <a:t>    List&lt;Integer&gt; arrayList = new ArrayList&lt;Integer&gt;();</a:t>
            </a:r>
            <a:br>
              <a:rPr lang="en-US" altLang="en-US" sz="1200"/>
            </a:br>
            <a:r>
              <a:rPr lang="en-US" altLang="en-US" sz="1200"/>
              <a:t>    arrayList.add(1); // 1 is autoboxed to new Integer(1)</a:t>
            </a:r>
            <a:br>
              <a:rPr lang="en-US" altLang="en-US" sz="1200"/>
            </a:br>
            <a:r>
              <a:rPr lang="en-US" altLang="en-US" sz="1200"/>
              <a:t>    arrayList.add(2);</a:t>
            </a:r>
            <a:br>
              <a:rPr lang="en-US" altLang="en-US" sz="1200"/>
            </a:br>
            <a:r>
              <a:rPr lang="en-US" altLang="en-US" sz="1200"/>
              <a:t>    arrayList.add(3);</a:t>
            </a:r>
            <a:br>
              <a:rPr lang="en-US" altLang="en-US" sz="1200"/>
            </a:br>
            <a:r>
              <a:rPr lang="en-US" altLang="en-US" sz="1200"/>
              <a:t>    arrayList.add(1);</a:t>
            </a:r>
            <a:br>
              <a:rPr lang="en-US" altLang="en-US" sz="1200"/>
            </a:br>
            <a:r>
              <a:rPr lang="en-US" altLang="en-US" sz="1200"/>
              <a:t>    arrayList.add(4);</a:t>
            </a:r>
            <a:br>
              <a:rPr lang="en-US" altLang="en-US" sz="1200"/>
            </a:br>
            <a:r>
              <a:rPr lang="en-US" altLang="en-US" sz="1200"/>
              <a:t>    arrayList.add(0, 10);</a:t>
            </a:r>
            <a:br>
              <a:rPr lang="en-US" altLang="en-US" sz="1200"/>
            </a:br>
            <a:r>
              <a:rPr lang="en-US" altLang="en-US" sz="1200"/>
              <a:t>    arrayList.add(3, 30);</a:t>
            </a:r>
            <a:br>
              <a:rPr lang="en-US" altLang="en-US" sz="1200"/>
            </a:br>
            <a:r>
              <a:rPr lang="en-US" altLang="en-US" sz="1200"/>
              <a:t/>
            </a:r>
            <a:br>
              <a:rPr lang="en-US" altLang="en-US" sz="1200"/>
            </a:br>
            <a:r>
              <a:rPr lang="en-US" altLang="en-US" sz="1200"/>
              <a:t>    System.out.println("A list of integers in the array list:");</a:t>
            </a:r>
            <a:br>
              <a:rPr lang="en-US" altLang="en-US" sz="1200"/>
            </a:br>
            <a:r>
              <a:rPr lang="en-US" altLang="en-US" sz="1200"/>
              <a:t>    System.out.println(arrayList);</a:t>
            </a:r>
            <a:br>
              <a:rPr lang="en-US" altLang="en-US" sz="1200"/>
            </a:br>
            <a:r>
              <a:rPr lang="en-US" altLang="en-US" sz="1200"/>
              <a:t/>
            </a:r>
            <a:br>
              <a:rPr lang="en-US" altLang="en-US" sz="1200"/>
            </a:br>
            <a:r>
              <a:rPr lang="en-US" altLang="en-US" sz="1200"/>
              <a:t>    LinkedList&lt;Object&gt; linkedList = new LinkedList&lt;Object&gt;(arrayList);</a:t>
            </a:r>
            <a:br>
              <a:rPr lang="en-US" altLang="en-US" sz="1200"/>
            </a:br>
            <a:r>
              <a:rPr lang="en-US" altLang="en-US" sz="1200"/>
              <a:t>    linkedList.add(1, "red");</a:t>
            </a:r>
            <a:br>
              <a:rPr lang="en-US" altLang="en-US" sz="1200"/>
            </a:br>
            <a:r>
              <a:rPr lang="en-US" altLang="en-US" sz="1200"/>
              <a:t>    linkedList.removeLast();</a:t>
            </a:r>
            <a:br>
              <a:rPr lang="en-US" altLang="en-US" sz="1200"/>
            </a:br>
            <a:r>
              <a:rPr lang="en-US" altLang="en-US" sz="1200"/>
              <a:t>    linkedList.addFirst("green");</a:t>
            </a:r>
            <a:br>
              <a:rPr lang="en-US" altLang="en-US" sz="1200"/>
            </a:br>
            <a:r>
              <a:rPr lang="en-US" altLang="en-US" sz="1200"/>
              <a:t/>
            </a:r>
            <a:br>
              <a:rPr lang="en-US" altLang="en-US" sz="1200"/>
            </a:br>
            <a:r>
              <a:rPr lang="en-US" altLang="en-US" sz="1200"/>
              <a:t>    System.out.println("Display the linked list forward:");</a:t>
            </a:r>
            <a:br>
              <a:rPr lang="en-US" altLang="en-US" sz="1200"/>
            </a:br>
            <a:r>
              <a:rPr lang="en-US" altLang="en-US" sz="1200"/>
              <a:t>    ListIterator&lt;Object&gt; listIterator = linkedList.listIterator();</a:t>
            </a:r>
            <a:br>
              <a:rPr lang="en-US" altLang="en-US" sz="1200"/>
            </a:br>
            <a:r>
              <a:rPr lang="en-US" altLang="en-US" sz="1200"/>
              <a:t>    while (listIterator.hasNext()) {</a:t>
            </a:r>
            <a:br>
              <a:rPr lang="en-US" altLang="en-US" sz="1200"/>
            </a:br>
            <a:r>
              <a:rPr lang="en-US" altLang="en-US" sz="1200"/>
              <a:t>      System.out.print(listIterator.next() + " ");</a:t>
            </a:r>
            <a:br>
              <a:rPr lang="en-US" altLang="en-US" sz="1200"/>
            </a:br>
            <a:r>
              <a:rPr lang="en-US" altLang="en-US" sz="1200"/>
              <a:t>    }</a:t>
            </a:r>
            <a:br>
              <a:rPr lang="en-US" altLang="en-US" sz="1200"/>
            </a:br>
            <a:r>
              <a:rPr lang="en-US" altLang="en-US" sz="1200"/>
              <a:t>    System.out.println();</a:t>
            </a:r>
            <a:br>
              <a:rPr lang="en-US" altLang="en-US" sz="1200"/>
            </a:br>
            <a:r>
              <a:rPr lang="en-US" altLang="en-US" sz="1200"/>
              <a:t/>
            </a:r>
            <a:br>
              <a:rPr lang="en-US" altLang="en-US" sz="1200"/>
            </a:br>
            <a:r>
              <a:rPr lang="en-US" altLang="en-US" sz="1200"/>
              <a:t>    System.out.println("Display the linked list backward:");</a:t>
            </a:r>
            <a:br>
              <a:rPr lang="en-US" altLang="en-US" sz="1200"/>
            </a:br>
            <a:r>
              <a:rPr lang="en-US" altLang="en-US" sz="1200"/>
              <a:t>    listIterator = linkedList.listIterator(linkedList.size());</a:t>
            </a:r>
            <a:br>
              <a:rPr lang="en-US" altLang="en-US" sz="1200"/>
            </a:br>
            <a:r>
              <a:rPr lang="en-US" altLang="en-US" sz="1200"/>
              <a:t>    while (listIterator.hasPrevious()) {</a:t>
            </a:r>
            <a:br>
              <a:rPr lang="en-US" altLang="en-US" sz="1200"/>
            </a:br>
            <a:r>
              <a:rPr lang="en-US" altLang="en-US" sz="1200"/>
              <a:t>      System.out.print(listIterator.previous() + " ");</a:t>
            </a:r>
            <a:br>
              <a:rPr lang="en-US" altLang="en-US" sz="1200"/>
            </a:br>
            <a:r>
              <a:rPr lang="en-US" altLang="en-US" sz="1200"/>
              <a:t>    }</a:t>
            </a:r>
            <a:br>
              <a:rPr lang="en-US" altLang="en-US" sz="1200"/>
            </a:br>
            <a:r>
              <a:rPr lang="en-US" altLang="en-US" sz="1200"/>
              <a:t>  }</a:t>
            </a:r>
            <a:br>
              <a:rPr lang="en-US" altLang="en-US" sz="1200"/>
            </a:br>
            <a:r>
              <a:rPr lang="en-US" altLang="en-US" sz="1200"/>
              <a:t>}</a:t>
            </a: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3137" y="76201"/>
            <a:ext cx="4610100" cy="625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406384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9D1114-1DF0-44A7-962D-3F374ADC9F5B}" type="slidenum">
              <a:rPr lang="en-US" altLang="en-US" sz="1400"/>
              <a:pPr>
                <a:spcBef>
                  <a:spcPct val="0"/>
                </a:spcBef>
                <a:buClrTx/>
                <a:buSzTx/>
                <a:buFontTx/>
                <a:buNone/>
              </a:pPr>
              <a:t>16</a:t>
            </a:fld>
            <a:endParaRPr lang="en-US" altLang="en-US" sz="1400"/>
          </a:p>
        </p:txBody>
      </p:sp>
      <p:sp>
        <p:nvSpPr>
          <p:cNvPr id="19459" name="Rectangle 2"/>
          <p:cNvSpPr>
            <a:spLocks noChangeArrowheads="1"/>
          </p:cNvSpPr>
          <p:nvPr/>
        </p:nvSpPr>
        <p:spPr bwMode="auto">
          <a:xfrm>
            <a:off x="1598612" y="76201"/>
            <a:ext cx="4343400"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t>public class TestArrayList {</a:t>
            </a:r>
            <a:br>
              <a:rPr lang="en-US" altLang="en-US" sz="1200"/>
            </a:br>
            <a:r>
              <a:rPr lang="en-US" altLang="en-US" sz="1200"/>
              <a:t>  public static void main(String[] args) {</a:t>
            </a:r>
            <a:br>
              <a:rPr lang="en-US" altLang="en-US" sz="1200"/>
            </a:br>
            <a:r>
              <a:rPr lang="en-US" altLang="en-US" sz="1200"/>
              <a:t>    </a:t>
            </a:r>
            <a:r>
              <a:rPr lang="en-US" altLang="en-US" sz="1200">
                <a:solidFill>
                  <a:srgbClr val="FF6600"/>
                </a:solidFill>
              </a:rPr>
              <a:t>// Create a list to store cities</a:t>
            </a:r>
            <a:br>
              <a:rPr lang="en-US" altLang="en-US" sz="1200">
                <a:solidFill>
                  <a:srgbClr val="FF6600"/>
                </a:solidFill>
              </a:rPr>
            </a:br>
            <a:r>
              <a:rPr lang="en-US" altLang="en-US" sz="1200"/>
              <a:t>    java.util.ArrayList cityList = new java.util.ArrayList();</a:t>
            </a:r>
            <a:br>
              <a:rPr lang="en-US" altLang="en-US" sz="1200"/>
            </a:br>
            <a:r>
              <a:rPr lang="en-US" altLang="en-US" sz="1200"/>
              <a:t/>
            </a:r>
            <a:br>
              <a:rPr lang="en-US" altLang="en-US" sz="1200"/>
            </a:br>
            <a:r>
              <a:rPr lang="en-US" altLang="en-US" sz="1200">
                <a:solidFill>
                  <a:srgbClr val="FF6600"/>
                </a:solidFill>
              </a:rPr>
              <a:t>    // Add some cities in the list</a:t>
            </a:r>
            <a:br>
              <a:rPr lang="en-US" altLang="en-US" sz="1200">
                <a:solidFill>
                  <a:srgbClr val="FF6600"/>
                </a:solidFill>
              </a:rPr>
            </a:br>
            <a:r>
              <a:rPr lang="en-US" altLang="en-US" sz="1200"/>
              <a:t>    cityList.add("London");</a:t>
            </a:r>
            <a:br>
              <a:rPr lang="en-US" altLang="en-US" sz="1200"/>
            </a:br>
            <a:r>
              <a:rPr lang="en-US" altLang="en-US" sz="1200">
                <a:solidFill>
                  <a:srgbClr val="FF6600"/>
                </a:solidFill>
              </a:rPr>
              <a:t>    // cityList now contains [London]</a:t>
            </a:r>
            <a:br>
              <a:rPr lang="en-US" altLang="en-US" sz="1200">
                <a:solidFill>
                  <a:srgbClr val="FF6600"/>
                </a:solidFill>
              </a:rPr>
            </a:br>
            <a:r>
              <a:rPr lang="en-US" altLang="en-US" sz="1200"/>
              <a:t>    cityList.add("Denver");</a:t>
            </a:r>
            <a:br>
              <a:rPr lang="en-US" altLang="en-US" sz="1200"/>
            </a:br>
            <a:r>
              <a:rPr lang="en-US" altLang="en-US" sz="1200"/>
              <a:t>    </a:t>
            </a:r>
            <a:r>
              <a:rPr lang="en-US" altLang="en-US" sz="1200">
                <a:solidFill>
                  <a:srgbClr val="FF6600"/>
                </a:solidFill>
              </a:rPr>
              <a:t>// cityList now contains [London, Denver]</a:t>
            </a:r>
            <a:r>
              <a:rPr lang="en-US" altLang="en-US" sz="1200"/>
              <a:t/>
            </a:r>
            <a:br>
              <a:rPr lang="en-US" altLang="en-US" sz="1200"/>
            </a:br>
            <a:r>
              <a:rPr lang="en-US" altLang="en-US" sz="1200"/>
              <a:t>    cityList.add("Paris");</a:t>
            </a:r>
            <a:br>
              <a:rPr lang="en-US" altLang="en-US" sz="1200"/>
            </a:br>
            <a:r>
              <a:rPr lang="en-US" altLang="en-US" sz="1200">
                <a:solidFill>
                  <a:srgbClr val="FF6600"/>
                </a:solidFill>
              </a:rPr>
              <a:t>    // cityList now contains [London, Denver, Paris]</a:t>
            </a:r>
            <a:br>
              <a:rPr lang="en-US" altLang="en-US" sz="1200">
                <a:solidFill>
                  <a:srgbClr val="FF6600"/>
                </a:solidFill>
              </a:rPr>
            </a:br>
            <a:r>
              <a:rPr lang="en-US" altLang="en-US" sz="1200"/>
              <a:t>    cityList.add("Miami");</a:t>
            </a:r>
            <a:br>
              <a:rPr lang="en-US" altLang="en-US" sz="1200"/>
            </a:br>
            <a:r>
              <a:rPr lang="en-US" altLang="en-US" sz="1200"/>
              <a:t>    </a:t>
            </a:r>
            <a:r>
              <a:rPr lang="en-US" altLang="en-US" sz="1200">
                <a:solidFill>
                  <a:srgbClr val="FF6600"/>
                </a:solidFill>
              </a:rPr>
              <a:t>// cityList now contains [London, Denver, Paris, Miami]</a:t>
            </a:r>
            <a:br>
              <a:rPr lang="en-US" altLang="en-US" sz="1200">
                <a:solidFill>
                  <a:srgbClr val="FF6600"/>
                </a:solidFill>
              </a:rPr>
            </a:br>
            <a:r>
              <a:rPr lang="en-US" altLang="en-US" sz="1200"/>
              <a:t>    cityList.add("Seoul");</a:t>
            </a:r>
            <a:br>
              <a:rPr lang="en-US" altLang="en-US" sz="1200"/>
            </a:br>
            <a:r>
              <a:rPr lang="en-US" altLang="en-US" sz="1200">
                <a:solidFill>
                  <a:srgbClr val="FF6600"/>
                </a:solidFill>
              </a:rPr>
              <a:t>    // contains [London, Denver, Paris, Miami, Seoul]</a:t>
            </a:r>
            <a:br>
              <a:rPr lang="en-US" altLang="en-US" sz="1200">
                <a:solidFill>
                  <a:srgbClr val="FF6600"/>
                </a:solidFill>
              </a:rPr>
            </a:br>
            <a:r>
              <a:rPr lang="en-US" altLang="en-US" sz="1200"/>
              <a:t>    cityList.add("Tokyo");</a:t>
            </a:r>
            <a:br>
              <a:rPr lang="en-US" altLang="en-US" sz="1200"/>
            </a:br>
            <a:r>
              <a:rPr lang="en-US" altLang="en-US" sz="1200">
                <a:solidFill>
                  <a:srgbClr val="FF6600"/>
                </a:solidFill>
              </a:rPr>
              <a:t>    // contains [London, Denver, Paris, Miami, Seoul, Tokyo]</a:t>
            </a:r>
            <a:br>
              <a:rPr lang="en-US" altLang="en-US" sz="1200">
                <a:solidFill>
                  <a:srgbClr val="FF6600"/>
                </a:solidFill>
              </a:rPr>
            </a:br>
            <a:r>
              <a:rPr lang="en-US" altLang="en-US" sz="1200"/>
              <a:t/>
            </a:r>
            <a:br>
              <a:rPr lang="en-US" altLang="en-US" sz="1200"/>
            </a:br>
            <a:r>
              <a:rPr lang="en-US" altLang="en-US" sz="1200"/>
              <a:t>    System.out.println("List size? " + cityList.size()); </a:t>
            </a:r>
            <a:br>
              <a:rPr lang="en-US" altLang="en-US" sz="1200"/>
            </a:br>
            <a:r>
              <a:rPr lang="en-US" altLang="en-US" sz="1200"/>
              <a:t>    System.out.println("Is Miami in the list? " +</a:t>
            </a:r>
            <a:br>
              <a:rPr lang="en-US" altLang="en-US" sz="1200"/>
            </a:br>
            <a:r>
              <a:rPr lang="en-US" altLang="en-US" sz="1200"/>
              <a:t>      cityList.contains("Miami")); </a:t>
            </a:r>
            <a:br>
              <a:rPr lang="en-US" altLang="en-US" sz="1200"/>
            </a:br>
            <a:r>
              <a:rPr lang="en-US" altLang="en-US" sz="1200"/>
              <a:t>    System.out.println("The location of Denver in the list? "</a:t>
            </a:r>
            <a:br>
              <a:rPr lang="en-US" altLang="en-US" sz="1200"/>
            </a:br>
            <a:r>
              <a:rPr lang="en-US" altLang="en-US" sz="1200"/>
              <a:t>      + cityList.indexOf("Denver")); </a:t>
            </a:r>
            <a:br>
              <a:rPr lang="en-US" altLang="en-US" sz="1200"/>
            </a:br>
            <a:r>
              <a:rPr lang="en-US" altLang="en-US" sz="1200"/>
              <a:t>    System.out.println("Is the list empty? " +</a:t>
            </a:r>
            <a:br>
              <a:rPr lang="en-US" altLang="en-US" sz="1200"/>
            </a:br>
            <a:r>
              <a:rPr lang="en-US" altLang="en-US" sz="1200"/>
              <a:t>     cityList.isEmpty()); // Print false</a:t>
            </a:r>
            <a:br>
              <a:rPr lang="en-US" altLang="en-US" sz="1200"/>
            </a:br>
            <a:r>
              <a:rPr lang="en-US" altLang="en-US" sz="1200"/>
              <a:t/>
            </a:r>
            <a:br>
              <a:rPr lang="en-US" altLang="en-US" sz="1200"/>
            </a:br>
            <a:r>
              <a:rPr lang="en-US" altLang="en-US" sz="1200">
                <a:solidFill>
                  <a:srgbClr val="FF6600"/>
                </a:solidFill>
              </a:rPr>
              <a:t>    // Insert a new city at index 2</a:t>
            </a:r>
            <a:br>
              <a:rPr lang="en-US" altLang="en-US" sz="1200">
                <a:solidFill>
                  <a:srgbClr val="FF6600"/>
                </a:solidFill>
              </a:rPr>
            </a:br>
            <a:r>
              <a:rPr lang="en-US" altLang="en-US" sz="1200"/>
              <a:t>    cityList.add(2, "Xian");</a:t>
            </a:r>
            <a:br>
              <a:rPr lang="en-US" altLang="en-US" sz="1200"/>
            </a:br>
            <a:r>
              <a:rPr lang="en-US" altLang="en-US" sz="1200">
                <a:solidFill>
                  <a:srgbClr val="FF6600"/>
                </a:solidFill>
              </a:rPr>
              <a:t>    // contains [London, Denver, Xian, Paris, Miami, Seoul, Tokyo]</a:t>
            </a:r>
            <a:br>
              <a:rPr lang="en-US" altLang="en-US" sz="1200">
                <a:solidFill>
                  <a:srgbClr val="FF6600"/>
                </a:solidFill>
              </a:rPr>
            </a:br>
            <a:r>
              <a:rPr lang="en-US" altLang="en-US" sz="1200">
                <a:solidFill>
                  <a:srgbClr val="FF6600"/>
                </a:solidFill>
              </a:rPr>
              <a:t/>
            </a:r>
            <a:br>
              <a:rPr lang="en-US" altLang="en-US" sz="1200">
                <a:solidFill>
                  <a:srgbClr val="FF6600"/>
                </a:solidFill>
              </a:rPr>
            </a:br>
            <a:r>
              <a:rPr lang="en-US" altLang="en-US" sz="1200"/>
              <a:t>    </a:t>
            </a:r>
            <a:r>
              <a:rPr lang="en-US" altLang="en-US" sz="1200">
                <a:solidFill>
                  <a:srgbClr val="FF6600"/>
                </a:solidFill>
              </a:rPr>
              <a:t>// Remove a city from the list</a:t>
            </a:r>
            <a:br>
              <a:rPr lang="en-US" altLang="en-US" sz="1200">
                <a:solidFill>
                  <a:srgbClr val="FF6600"/>
                </a:solidFill>
              </a:rPr>
            </a:br>
            <a:r>
              <a:rPr lang="en-US" altLang="en-US" sz="1200"/>
              <a:t>    cityList.remove("Miami");</a:t>
            </a:r>
            <a:br>
              <a:rPr lang="en-US" altLang="en-US" sz="1200"/>
            </a:br>
            <a:r>
              <a:rPr lang="en-US" altLang="en-US" sz="1200">
                <a:solidFill>
                  <a:srgbClr val="FF6600"/>
                </a:solidFill>
              </a:rPr>
              <a:t>    // contains [London, Denver, Xian, Paris, Seoul, Tokyo]</a:t>
            </a:r>
            <a:br>
              <a:rPr lang="en-US" altLang="en-US" sz="1200">
                <a:solidFill>
                  <a:srgbClr val="FF6600"/>
                </a:solidFill>
              </a:rPr>
            </a:br>
            <a:r>
              <a:rPr lang="en-US" altLang="en-US" sz="1200"/>
              <a:t/>
            </a:r>
            <a:br>
              <a:rPr lang="en-US" altLang="en-US" sz="1200"/>
            </a:br>
            <a:endParaRPr lang="en-US" altLang="en-US" sz="1200"/>
          </a:p>
        </p:txBody>
      </p:sp>
      <p:sp>
        <p:nvSpPr>
          <p:cNvPr id="19460" name="Rectangle 3"/>
          <p:cNvSpPr>
            <a:spLocks noChangeArrowheads="1"/>
          </p:cNvSpPr>
          <p:nvPr/>
        </p:nvSpPr>
        <p:spPr bwMode="auto">
          <a:xfrm>
            <a:off x="5713412" y="76201"/>
            <a:ext cx="45720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 </a:t>
            </a:r>
            <a:r>
              <a:rPr lang="en-US" altLang="en-US" sz="1200">
                <a:solidFill>
                  <a:srgbClr val="FF6600"/>
                </a:solidFill>
              </a:rPr>
              <a:t>// Remove a city at index 1</a:t>
            </a:r>
            <a:r>
              <a:rPr lang="en-US" altLang="en-US" sz="1200"/>
              <a:t/>
            </a:r>
            <a:br>
              <a:rPr lang="en-US" altLang="en-US" sz="1200"/>
            </a:br>
            <a:r>
              <a:rPr lang="en-US" altLang="en-US" sz="1200"/>
              <a:t>    cityList.remove(1);</a:t>
            </a:r>
            <a:br>
              <a:rPr lang="en-US" altLang="en-US" sz="1200"/>
            </a:br>
            <a:r>
              <a:rPr lang="en-US" altLang="en-US" sz="1200">
                <a:solidFill>
                  <a:srgbClr val="FF6600"/>
                </a:solidFill>
              </a:rPr>
              <a:t>    // contains [London, Xian, Paris, Seoul, Tokyo]</a:t>
            </a:r>
            <a:br>
              <a:rPr lang="en-US" altLang="en-US" sz="1200">
                <a:solidFill>
                  <a:srgbClr val="FF6600"/>
                </a:solidFill>
              </a:rPr>
            </a:br>
            <a:r>
              <a:rPr lang="en-US" altLang="en-US" sz="1200"/>
              <a:t/>
            </a:r>
            <a:br>
              <a:rPr lang="en-US" altLang="en-US" sz="1200"/>
            </a:br>
            <a:r>
              <a:rPr lang="en-US" altLang="en-US" sz="1200">
                <a:solidFill>
                  <a:srgbClr val="FF6600"/>
                </a:solidFill>
              </a:rPr>
              <a:t>    // Display the contents in the list</a:t>
            </a:r>
            <a:r>
              <a:rPr lang="en-US" altLang="en-US" sz="1200"/>
              <a:t/>
            </a:r>
            <a:br>
              <a:rPr lang="en-US" altLang="en-US" sz="1200"/>
            </a:br>
            <a:r>
              <a:rPr lang="en-US" altLang="en-US" sz="1200"/>
              <a:t>    System.out.println(cityList.toString());</a:t>
            </a:r>
            <a:br>
              <a:rPr lang="en-US" altLang="en-US" sz="1200"/>
            </a:br>
            <a:r>
              <a:rPr lang="en-US" altLang="en-US" sz="1200"/>
              <a:t/>
            </a:r>
            <a:br>
              <a:rPr lang="en-US" altLang="en-US" sz="1200"/>
            </a:br>
            <a:r>
              <a:rPr lang="en-US" altLang="en-US" sz="1200">
                <a:solidFill>
                  <a:srgbClr val="FF6600"/>
                </a:solidFill>
              </a:rPr>
              <a:t>    // Display the contents in the list in reverse order</a:t>
            </a:r>
            <a:r>
              <a:rPr lang="en-US" altLang="en-US" sz="1200"/>
              <a:t/>
            </a:r>
            <a:br>
              <a:rPr lang="en-US" altLang="en-US" sz="1200"/>
            </a:br>
            <a:r>
              <a:rPr lang="en-US" altLang="en-US" sz="1200"/>
              <a:t>    for (int i = cityList.size() - 1; i &gt;= 0; i--)</a:t>
            </a:r>
            <a:br>
              <a:rPr lang="en-US" altLang="en-US" sz="1200"/>
            </a:br>
            <a:r>
              <a:rPr lang="en-US" altLang="en-US" sz="1200"/>
              <a:t>      System.out.print(cityList.get(i) + " ");</a:t>
            </a:r>
            <a:br>
              <a:rPr lang="en-US" altLang="en-US" sz="1200"/>
            </a:br>
            <a:r>
              <a:rPr lang="en-US" altLang="en-US" sz="1200"/>
              <a:t>    System.out.println();</a:t>
            </a:r>
            <a:br>
              <a:rPr lang="en-US" altLang="en-US" sz="1200"/>
            </a:br>
            <a:r>
              <a:rPr lang="en-US" altLang="en-US" sz="1200"/>
              <a:t>    </a:t>
            </a:r>
            <a:br>
              <a:rPr lang="en-US" altLang="en-US" sz="1200"/>
            </a:br>
            <a:r>
              <a:rPr lang="en-US" altLang="en-US" sz="1200">
                <a:solidFill>
                  <a:srgbClr val="FF6600"/>
                </a:solidFill>
              </a:rPr>
              <a:t>    // Create a list to store two circles</a:t>
            </a:r>
            <a:br>
              <a:rPr lang="en-US" altLang="en-US" sz="1200">
                <a:solidFill>
                  <a:srgbClr val="FF6600"/>
                </a:solidFill>
              </a:rPr>
            </a:br>
            <a:r>
              <a:rPr lang="en-US" altLang="en-US" sz="1200"/>
              <a:t>    java.util.ArrayList list = new java.util.ArrayList();</a:t>
            </a:r>
            <a:br>
              <a:rPr lang="en-US" altLang="en-US" sz="1200"/>
            </a:br>
            <a:r>
              <a:rPr lang="en-US" altLang="en-US" sz="1200"/>
              <a:t>    </a:t>
            </a:r>
            <a:br>
              <a:rPr lang="en-US" altLang="en-US" sz="1200"/>
            </a:br>
            <a:r>
              <a:rPr lang="en-US" altLang="en-US" sz="1200">
                <a:solidFill>
                  <a:srgbClr val="FF6600"/>
                </a:solidFill>
              </a:rPr>
              <a:t>    // Add two circles</a:t>
            </a:r>
            <a:br>
              <a:rPr lang="en-US" altLang="en-US" sz="1200">
                <a:solidFill>
                  <a:srgbClr val="FF6600"/>
                </a:solidFill>
              </a:rPr>
            </a:br>
            <a:r>
              <a:rPr lang="en-US" altLang="en-US" sz="1200"/>
              <a:t>    list.add(new Circle4(2));</a:t>
            </a:r>
            <a:br>
              <a:rPr lang="en-US" altLang="en-US" sz="1200"/>
            </a:br>
            <a:r>
              <a:rPr lang="en-US" altLang="en-US" sz="1200"/>
              <a:t>    list.add(new Circle4(3));</a:t>
            </a:r>
            <a:br>
              <a:rPr lang="en-US" altLang="en-US" sz="1200"/>
            </a:br>
            <a:r>
              <a:rPr lang="en-US" altLang="en-US" sz="1200"/>
              <a:t>    </a:t>
            </a:r>
            <a:br>
              <a:rPr lang="en-US" altLang="en-US" sz="1200"/>
            </a:br>
            <a:r>
              <a:rPr lang="en-US" altLang="en-US" sz="1200">
                <a:solidFill>
                  <a:srgbClr val="FF6600"/>
                </a:solidFill>
              </a:rPr>
              <a:t>    // Display the area of the first circle in the list</a:t>
            </a:r>
            <a:br>
              <a:rPr lang="en-US" altLang="en-US" sz="1200">
                <a:solidFill>
                  <a:srgbClr val="FF6600"/>
                </a:solidFill>
              </a:rPr>
            </a:br>
            <a:r>
              <a:rPr lang="en-US" altLang="en-US" sz="1200"/>
              <a:t>    System.out.println("The area of the circle? " +</a:t>
            </a:r>
            <a:br>
              <a:rPr lang="en-US" altLang="en-US" sz="1200"/>
            </a:br>
            <a:r>
              <a:rPr lang="en-US" altLang="en-US" sz="1200"/>
              <a:t>      ((Circle4)list.get(0)).getArea());</a:t>
            </a:r>
            <a:br>
              <a:rPr lang="en-US" altLang="en-US" sz="1200"/>
            </a:br>
            <a:r>
              <a:rPr lang="en-US" altLang="en-US" sz="1200"/>
              <a:t>  }</a:t>
            </a:r>
            <a:br>
              <a:rPr lang="en-US" altLang="en-US" sz="1200"/>
            </a:br>
            <a:r>
              <a:rPr lang="en-US" altLang="en-US" sz="1200"/>
              <a:t>}</a:t>
            </a:r>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8226" y="4756150"/>
            <a:ext cx="376237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760204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en-US" smtClean="0"/>
              <a:t>The Comparator Interface</a:t>
            </a:r>
          </a:p>
        </p:txBody>
      </p:sp>
      <p:sp>
        <p:nvSpPr>
          <p:cNvPr id="20485" name="Rectangle 4"/>
          <p:cNvSpPr>
            <a:spLocks noGrp="1" noChangeArrowheads="1"/>
          </p:cNvSpPr>
          <p:nvPr>
            <p:ph type="body" idx="1"/>
          </p:nvPr>
        </p:nvSpPr>
        <p:spPr/>
        <p:txBody>
          <a:bodyPr/>
          <a:lstStyle/>
          <a:p>
            <a:r>
              <a:rPr lang="en-US" altLang="en-US" smtClean="0"/>
              <a:t>Sometimes you want to compare the elements of different types. </a:t>
            </a:r>
          </a:p>
          <a:p>
            <a:r>
              <a:rPr lang="en-US" altLang="en-US" smtClean="0"/>
              <a:t>The elements may not be instances of Comparable or are not comparable. </a:t>
            </a:r>
          </a:p>
          <a:p>
            <a:r>
              <a:rPr lang="en-US" altLang="en-US" smtClean="0"/>
              <a:t>You can define a comparator to compare these elements. To do so, define a class that implements the java.util.Comparator interface. </a:t>
            </a:r>
          </a:p>
          <a:p>
            <a:r>
              <a:rPr lang="en-US" altLang="en-US" smtClean="0"/>
              <a:t>The Comparator interface has two methods, compare and equals.</a:t>
            </a:r>
            <a:endParaRPr lang="en-US" altLang="en-US"/>
          </a:p>
        </p:txBody>
      </p:sp>
      <p:sp>
        <p:nvSpPr>
          <p:cNvPr id="20482"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EBC0C065-02CE-4D6F-BA72-58F5F3DEAEB6}" type="slidenum">
              <a:rPr lang="en-US" altLang="en-US" smtClean="0"/>
              <a:pPr/>
              <a:t>17</a:t>
            </a:fld>
            <a:endParaRPr lang="en-US" altLang="en-US"/>
          </a:p>
        </p:txBody>
      </p:sp>
      <p:sp>
        <p:nvSpPr>
          <p:cNvPr id="20484"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7"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869845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smtClean="0"/>
              <a:t>The Comparator Interface</a:t>
            </a:r>
          </a:p>
        </p:txBody>
      </p:sp>
      <p:sp>
        <p:nvSpPr>
          <p:cNvPr id="21509" name="Rectangle 4"/>
          <p:cNvSpPr>
            <a:spLocks noGrp="1" noChangeArrowheads="1"/>
          </p:cNvSpPr>
          <p:nvPr>
            <p:ph type="body" idx="1"/>
          </p:nvPr>
        </p:nvSpPr>
        <p:spPr/>
        <p:txBody>
          <a:bodyPr/>
          <a:lstStyle/>
          <a:p>
            <a:r>
              <a:rPr lang="en-US" altLang="en-US" smtClean="0"/>
              <a:t>public int compare(Object element1, Object element2)</a:t>
            </a:r>
          </a:p>
          <a:p>
            <a:r>
              <a:rPr lang="en-US" altLang="en-US" smtClean="0"/>
              <a:t>Returns a negative value if element1 is less than element2, a positive value if element1 is greater than element2, and zero if they are equal. </a:t>
            </a:r>
          </a:p>
          <a:p>
            <a:endParaRPr lang="en-US" altLang="en-US"/>
          </a:p>
        </p:txBody>
      </p:sp>
      <p:sp>
        <p:nvSpPr>
          <p:cNvPr id="21506"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EDFACDDB-7924-4C02-8BDE-4BB317E10947}" type="slidenum">
              <a:rPr lang="en-US" altLang="en-US" smtClean="0"/>
              <a:pPr/>
              <a:t>18</a:t>
            </a:fld>
            <a:endParaRPr lang="en-US" altLang="en-US"/>
          </a:p>
        </p:txBody>
      </p:sp>
      <p:sp>
        <p:nvSpPr>
          <p:cNvPr id="21508"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1543" name="AutoShape 7">
            <a:hlinkClick r:id="" action="ppaction://noaction" highlightClick="1"/>
          </p:cNvPr>
          <p:cNvSpPr>
            <a:spLocks noChangeArrowheads="1"/>
          </p:cNvSpPr>
          <p:nvPr/>
        </p:nvSpPr>
        <p:spPr bwMode="auto">
          <a:xfrm>
            <a:off x="1674812" y="5181600"/>
            <a:ext cx="4343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atin typeface="Book Antiqua" pitchFamily="18" charset="0"/>
                <a:hlinkClick r:id="rId2" action="ppaction://program"/>
              </a:rPr>
              <a:t>GeometricObjectComparator</a:t>
            </a:r>
            <a:endParaRPr lang="en-US">
              <a:solidFill>
                <a:schemeClr val="accent1"/>
              </a:solidFill>
            </a:endParaRPr>
          </a:p>
        </p:txBody>
      </p:sp>
      <p:sp>
        <p:nvSpPr>
          <p:cNvPr id="321544" name="AutoShape 8">
            <a:hlinkClick r:id="" action="ppaction://noaction" highlightClick="1"/>
          </p:cNvPr>
          <p:cNvSpPr>
            <a:spLocks noChangeArrowheads="1"/>
          </p:cNvSpPr>
          <p:nvPr/>
        </p:nvSpPr>
        <p:spPr bwMode="auto">
          <a:xfrm>
            <a:off x="1674812" y="5791200"/>
            <a:ext cx="4343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atin typeface="Book Antiqua" pitchFamily="18" charset="0"/>
                <a:hlinkClick r:id="rId3" action="ppaction://program"/>
              </a:rPr>
              <a:t>TestComparator </a:t>
            </a:r>
            <a:endParaRPr lang="en-US">
              <a:solidFill>
                <a:schemeClr val="accent1"/>
              </a:solidFill>
            </a:endParaRPr>
          </a:p>
        </p:txBody>
      </p:sp>
      <p:sp>
        <p:nvSpPr>
          <p:cNvPr id="21514" name="AutoShape 9">
            <a:hlinkClick r:id="rId4" action="ppaction://program" highlightClick="1"/>
          </p:cNvPr>
          <p:cNvSpPr>
            <a:spLocks noChangeArrowheads="1"/>
          </p:cNvSpPr>
          <p:nvPr/>
        </p:nvSpPr>
        <p:spPr bwMode="auto">
          <a:xfrm>
            <a:off x="6323012" y="51054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1515" name="AutoShape 10">
            <a:hlinkClick r:id="rId5" highlightClick="1"/>
          </p:cNvPr>
          <p:cNvSpPr>
            <a:spLocks noChangeArrowheads="1"/>
          </p:cNvSpPr>
          <p:nvPr/>
        </p:nvSpPr>
        <p:spPr bwMode="auto">
          <a:xfrm>
            <a:off x="1674813" y="47244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6" name="AutoShape 11">
            <a:hlinkClick r:id="rId6" highlightClick="1"/>
          </p:cNvPr>
          <p:cNvSpPr>
            <a:spLocks noChangeArrowheads="1"/>
          </p:cNvSpPr>
          <p:nvPr/>
        </p:nvSpPr>
        <p:spPr bwMode="auto">
          <a:xfrm>
            <a:off x="1674813" y="57912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015356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8404DC-42DE-45A1-8758-A5E421C511B5}" type="slidenum">
              <a:rPr lang="en-US" altLang="en-US" sz="1400"/>
              <a:pPr>
                <a:spcBef>
                  <a:spcPct val="0"/>
                </a:spcBef>
                <a:buClrTx/>
                <a:buSzTx/>
                <a:buFontTx/>
                <a:buNone/>
              </a:pPr>
              <a:t>19</a:t>
            </a:fld>
            <a:endParaRPr lang="en-US" altLang="en-US" sz="1400"/>
          </a:p>
        </p:txBody>
      </p:sp>
      <p:sp>
        <p:nvSpPr>
          <p:cNvPr id="22531" name="Rectangle 2"/>
          <p:cNvSpPr>
            <a:spLocks noChangeArrowheads="1"/>
          </p:cNvSpPr>
          <p:nvPr/>
        </p:nvSpPr>
        <p:spPr bwMode="auto">
          <a:xfrm>
            <a:off x="6094412" y="381001"/>
            <a:ext cx="4572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941EDF"/>
                </a:solidFill>
                <a:latin typeface="Courier New" panose="02070309020205020404" pitchFamily="49" charset="0"/>
              </a:rPr>
              <a:t>import</a:t>
            </a:r>
            <a:r>
              <a:rPr lang="en-US" altLang="en-US" sz="1200">
                <a:solidFill>
                  <a:srgbClr val="000000"/>
                </a:solidFill>
                <a:latin typeface="Courier New" panose="02070309020205020404" pitchFamily="49" charset="0"/>
              </a:rPr>
              <a:t> java.util.Comparator;</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r>
            <a:br>
              <a:rPr lang="en-US" altLang="en-US" sz="1200">
                <a:solidFill>
                  <a:srgbClr val="000000"/>
                </a:solidFill>
                <a:latin typeface="Courier New" panose="02070309020205020404" pitchFamily="49" charset="0"/>
              </a:rPr>
            </a:br>
            <a:r>
              <a:rPr lang="en-US" altLang="en-US" sz="1200">
                <a:solidFill>
                  <a:srgbClr val="941EDF"/>
                </a:solidFill>
                <a:latin typeface="Courier New" panose="02070309020205020404" pitchFamily="49" charset="0"/>
              </a:rPr>
              <a:t>public</a:t>
            </a: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class</a:t>
            </a:r>
            <a:r>
              <a:rPr lang="en-US" altLang="en-US" sz="1200">
                <a:solidFill>
                  <a:srgbClr val="000000"/>
                </a:solidFill>
                <a:latin typeface="Courier New" panose="02070309020205020404" pitchFamily="49" charset="0"/>
              </a:rPr>
              <a:t> TestComparator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public</a:t>
            </a: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static</a:t>
            </a: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void</a:t>
            </a:r>
            <a:r>
              <a:rPr lang="en-US" altLang="en-US" sz="1200">
                <a:solidFill>
                  <a:srgbClr val="000000"/>
                </a:solidFill>
                <a:latin typeface="Courier New" panose="02070309020205020404" pitchFamily="49" charset="0"/>
              </a:rPr>
              <a:t> main(String[] args)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GeometricObject g1 = </a:t>
            </a:r>
            <a:r>
              <a:rPr lang="en-US" altLang="en-US" sz="1200">
                <a:solidFill>
                  <a:srgbClr val="941EDF"/>
                </a:solidFill>
                <a:latin typeface="Courier New" panose="02070309020205020404" pitchFamily="49" charset="0"/>
              </a:rPr>
              <a:t>new</a:t>
            </a:r>
            <a:r>
              <a:rPr lang="en-US" altLang="en-US" sz="1200">
                <a:solidFill>
                  <a:srgbClr val="000000"/>
                </a:solidFill>
                <a:latin typeface="Courier New" panose="02070309020205020404" pitchFamily="49" charset="0"/>
              </a:rPr>
              <a:t> Rectangle(5, 5);</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GeometricObject g2 = </a:t>
            </a:r>
            <a:r>
              <a:rPr lang="en-US" altLang="en-US" sz="1200">
                <a:solidFill>
                  <a:srgbClr val="941EDF"/>
                </a:solidFill>
                <a:latin typeface="Courier New" panose="02070309020205020404" pitchFamily="49" charset="0"/>
              </a:rPr>
              <a:t>new</a:t>
            </a:r>
            <a:r>
              <a:rPr lang="en-US" altLang="en-US" sz="1200">
                <a:solidFill>
                  <a:srgbClr val="000000"/>
                </a:solidFill>
                <a:latin typeface="Courier New" panose="02070309020205020404" pitchFamily="49" charset="0"/>
              </a:rPr>
              <a:t> Circle(5);</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GeometricObject g =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max(g1, g2, </a:t>
            </a:r>
            <a:r>
              <a:rPr lang="en-US" altLang="en-US" sz="1200">
                <a:solidFill>
                  <a:srgbClr val="941EDF"/>
                </a:solidFill>
                <a:latin typeface="Courier New" panose="02070309020205020404" pitchFamily="49" charset="0"/>
              </a:rPr>
              <a:t>new</a:t>
            </a:r>
            <a:r>
              <a:rPr lang="en-US" altLang="en-US" sz="1200">
                <a:solidFill>
                  <a:srgbClr val="000000"/>
                </a:solidFill>
                <a:latin typeface="Courier New" panose="02070309020205020404" pitchFamily="49" charset="0"/>
              </a:rPr>
              <a:t> GeometricObjectComparator());</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System.out.println(</a:t>
            </a:r>
            <a:r>
              <a:rPr lang="en-US" altLang="en-US" sz="1200">
                <a:solidFill>
                  <a:srgbClr val="00CB00"/>
                </a:solidFill>
                <a:latin typeface="Courier New" panose="02070309020205020404" pitchFamily="49" charset="0"/>
              </a:rPr>
              <a:t>"The area of the larger object is "</a:t>
            </a:r>
            <a:r>
              <a:rPr lang="en-US" altLang="en-US" sz="1200">
                <a:solidFill>
                  <a:srgbClr val="000000"/>
                </a:solidFill>
                <a:latin typeface="Courier New" panose="02070309020205020404" pitchFamily="49" charset="0"/>
              </a:rPr>
              <a:t> +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g.getArea());</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public</a:t>
            </a: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static</a:t>
            </a:r>
            <a:r>
              <a:rPr lang="en-US" altLang="en-US" sz="1200">
                <a:solidFill>
                  <a:srgbClr val="000000"/>
                </a:solidFill>
                <a:latin typeface="Courier New" panose="02070309020205020404" pitchFamily="49" charset="0"/>
              </a:rPr>
              <a:t> GeometricObject max(GeometricObject g1,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GeometricObject g2, Comparator&lt;GeometricObject&gt; c)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if</a:t>
            </a:r>
            <a:r>
              <a:rPr lang="en-US" altLang="en-US" sz="1200">
                <a:solidFill>
                  <a:srgbClr val="000000"/>
                </a:solidFill>
                <a:latin typeface="Courier New" panose="02070309020205020404" pitchFamily="49" charset="0"/>
              </a:rPr>
              <a:t> (c.compare(g1, g2) &gt; 0)</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return</a:t>
            </a:r>
            <a:r>
              <a:rPr lang="en-US" altLang="en-US" sz="1200">
                <a:solidFill>
                  <a:srgbClr val="000000"/>
                </a:solidFill>
                <a:latin typeface="Courier New" panose="02070309020205020404" pitchFamily="49" charset="0"/>
              </a:rPr>
              <a:t> g1;</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else</a:t>
            </a:r>
            <a:br>
              <a:rPr lang="en-US" altLang="en-US" sz="1200">
                <a:solidFill>
                  <a:srgbClr val="941EDF"/>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return</a:t>
            </a:r>
            <a:r>
              <a:rPr lang="en-US" altLang="en-US" sz="1200">
                <a:solidFill>
                  <a:srgbClr val="000000"/>
                </a:solidFill>
                <a:latin typeface="Courier New" panose="02070309020205020404" pitchFamily="49" charset="0"/>
              </a:rPr>
              <a:t> g2;</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a:t>
            </a:r>
            <a:endParaRPr lang="en-US" altLang="en-US" sz="1200"/>
          </a:p>
        </p:txBody>
      </p:sp>
      <p:sp>
        <p:nvSpPr>
          <p:cNvPr id="22532" name="Rectangle 3"/>
          <p:cNvSpPr>
            <a:spLocks noChangeArrowheads="1"/>
          </p:cNvSpPr>
          <p:nvPr/>
        </p:nvSpPr>
        <p:spPr bwMode="auto">
          <a:xfrm>
            <a:off x="1746250" y="609600"/>
            <a:ext cx="3738562"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941EDF"/>
                </a:solidFill>
                <a:latin typeface="Courier New" panose="02070309020205020404" pitchFamily="49" charset="0"/>
              </a:rPr>
              <a:t>import</a:t>
            </a:r>
            <a:r>
              <a:rPr lang="en-US" altLang="en-US" sz="1200">
                <a:solidFill>
                  <a:srgbClr val="000000"/>
                </a:solidFill>
                <a:latin typeface="Courier New" panose="02070309020205020404" pitchFamily="49" charset="0"/>
              </a:rPr>
              <a:t> java.util.Comparator;</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r>
            <a:br>
              <a:rPr lang="en-US" altLang="en-US" sz="1200">
                <a:solidFill>
                  <a:srgbClr val="000000"/>
                </a:solidFill>
                <a:latin typeface="Courier New" panose="02070309020205020404" pitchFamily="49" charset="0"/>
              </a:rPr>
            </a:br>
            <a:r>
              <a:rPr lang="en-US" altLang="en-US" sz="1200">
                <a:solidFill>
                  <a:srgbClr val="941EDF"/>
                </a:solidFill>
                <a:latin typeface="Courier New" panose="02070309020205020404" pitchFamily="49" charset="0"/>
              </a:rPr>
              <a:t>public</a:t>
            </a: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class</a:t>
            </a:r>
            <a:r>
              <a:rPr lang="en-US" altLang="en-US" sz="1200">
                <a:solidFill>
                  <a:srgbClr val="000000"/>
                </a:solidFill>
                <a:latin typeface="Courier New" panose="02070309020205020404" pitchFamily="49" charset="0"/>
              </a:rPr>
              <a:t> GeometricObjectComparator</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implements</a:t>
            </a:r>
            <a:r>
              <a:rPr lang="en-US" altLang="en-US" sz="1200">
                <a:solidFill>
                  <a:srgbClr val="000000"/>
                </a:solidFill>
                <a:latin typeface="Courier New" panose="02070309020205020404" pitchFamily="49" charset="0"/>
              </a:rPr>
              <a:t> Comparator&lt;GeometricObject&gt;, java.io.Serializable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public</a:t>
            </a: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int</a:t>
            </a:r>
            <a:r>
              <a:rPr lang="en-US" altLang="en-US" sz="1200">
                <a:solidFill>
                  <a:srgbClr val="000000"/>
                </a:solidFill>
                <a:latin typeface="Courier New" panose="02070309020205020404" pitchFamily="49" charset="0"/>
              </a:rPr>
              <a:t> compare(GeometricObject o1, GeometricObject o2)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double</a:t>
            </a:r>
            <a:r>
              <a:rPr lang="en-US" altLang="en-US" sz="1200">
                <a:solidFill>
                  <a:srgbClr val="000000"/>
                </a:solidFill>
                <a:latin typeface="Courier New" panose="02070309020205020404" pitchFamily="49" charset="0"/>
              </a:rPr>
              <a:t> area1 = o1.getArea();</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double</a:t>
            </a:r>
            <a:r>
              <a:rPr lang="en-US" altLang="en-US" sz="1200">
                <a:solidFill>
                  <a:srgbClr val="000000"/>
                </a:solidFill>
                <a:latin typeface="Courier New" panose="02070309020205020404" pitchFamily="49" charset="0"/>
              </a:rPr>
              <a:t> area2 = o2.getArea();</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if</a:t>
            </a:r>
            <a:r>
              <a:rPr lang="en-US" altLang="en-US" sz="1200">
                <a:solidFill>
                  <a:srgbClr val="000000"/>
                </a:solidFill>
                <a:latin typeface="Courier New" panose="02070309020205020404" pitchFamily="49" charset="0"/>
              </a:rPr>
              <a:t> (area1 &lt; area2)</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return</a:t>
            </a:r>
            <a:r>
              <a:rPr lang="en-US" altLang="en-US" sz="1200">
                <a:solidFill>
                  <a:srgbClr val="000000"/>
                </a:solidFill>
                <a:latin typeface="Courier New" panose="02070309020205020404" pitchFamily="49" charset="0"/>
              </a:rPr>
              <a:t> -1;</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else</a:t>
            </a: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if</a:t>
            </a:r>
            <a:r>
              <a:rPr lang="en-US" altLang="en-US" sz="1200">
                <a:solidFill>
                  <a:srgbClr val="000000"/>
                </a:solidFill>
                <a:latin typeface="Courier New" panose="02070309020205020404" pitchFamily="49" charset="0"/>
              </a:rPr>
              <a:t> (area1 == area2)</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return</a:t>
            </a:r>
            <a:r>
              <a:rPr lang="en-US" altLang="en-US" sz="1200">
                <a:solidFill>
                  <a:srgbClr val="000000"/>
                </a:solidFill>
                <a:latin typeface="Courier New" panose="02070309020205020404" pitchFamily="49" charset="0"/>
              </a:rPr>
              <a:t> 0;</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else</a:t>
            </a:r>
            <a:br>
              <a:rPr lang="en-US" altLang="en-US" sz="1200">
                <a:solidFill>
                  <a:srgbClr val="941EDF"/>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return</a:t>
            </a:r>
            <a:r>
              <a:rPr lang="en-US" altLang="en-US" sz="1200">
                <a:solidFill>
                  <a:srgbClr val="000000"/>
                </a:solidFill>
                <a:latin typeface="Courier New" panose="02070309020205020404" pitchFamily="49" charset="0"/>
              </a:rPr>
              <a:t> 1;</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a:t>
            </a:r>
            <a:endParaRPr lang="en-US" altLang="en-US" sz="1200"/>
          </a:p>
        </p:txBody>
      </p:sp>
      <p:pic>
        <p:nvPicPr>
          <p:cNvPr id="2253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6412" y="4579939"/>
            <a:ext cx="40894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723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25DC17-C8AA-432F-BD52-106F6DC0CA2B}" type="slidenum">
              <a:rPr lang="en-US" altLang="en-US" sz="1400"/>
              <a:pPr>
                <a:spcBef>
                  <a:spcPct val="0"/>
                </a:spcBef>
                <a:buClrTx/>
                <a:buSzTx/>
                <a:buFontTx/>
                <a:buNone/>
              </a:pPr>
              <a:t>2</a:t>
            </a:fld>
            <a:endParaRPr lang="en-US" altLang="en-US" sz="1400"/>
          </a:p>
        </p:txBody>
      </p:sp>
      <p:sp>
        <p:nvSpPr>
          <p:cNvPr id="5123" name="Rectangle 2"/>
          <p:cNvSpPr>
            <a:spLocks noGrp="1" noChangeArrowheads="1"/>
          </p:cNvSpPr>
          <p:nvPr>
            <p:ph type="title"/>
          </p:nvPr>
        </p:nvSpPr>
        <p:spPr>
          <a:xfrm>
            <a:off x="2208212" y="152400"/>
            <a:ext cx="7772400" cy="457200"/>
          </a:xfrm>
          <a:noFill/>
        </p:spPr>
        <p:txBody>
          <a:bodyPr>
            <a:normAutofit fontScale="90000"/>
          </a:bodyPr>
          <a:lstStyle/>
          <a:p>
            <a:r>
              <a:rPr lang="en-US" altLang="en-US" smtClean="0"/>
              <a:t>Objectives</a:t>
            </a:r>
          </a:p>
        </p:txBody>
      </p:sp>
      <p:sp>
        <p:nvSpPr>
          <p:cNvPr id="5124" name="Rectangle 3"/>
          <p:cNvSpPr>
            <a:spLocks noGrp="1" noChangeArrowheads="1"/>
          </p:cNvSpPr>
          <p:nvPr>
            <p:ph type="body" idx="1"/>
          </p:nvPr>
        </p:nvSpPr>
        <p:spPr>
          <a:xfrm>
            <a:off x="1674812" y="685800"/>
            <a:ext cx="8763000" cy="5791200"/>
          </a:xfrm>
          <a:noFill/>
        </p:spPr>
        <p:txBody>
          <a:bodyPr>
            <a:normAutofit fontScale="85000" lnSpcReduction="20000"/>
          </a:bodyPr>
          <a:lstStyle/>
          <a:p>
            <a:pPr>
              <a:lnSpc>
                <a:spcPct val="80000"/>
              </a:lnSpc>
              <a:buFont typeface="Wingdings" panose="05000000000000000000" pitchFamily="2" charset="2"/>
              <a:buChar char="q"/>
            </a:pPr>
            <a:r>
              <a:rPr lang="en-US" altLang="en-US" sz="2000"/>
              <a:t>To explore the relationship between interfaces and classes in the Java Collections Framework hierarchy (§20.2).</a:t>
            </a:r>
          </a:p>
          <a:p>
            <a:pPr>
              <a:lnSpc>
                <a:spcPct val="80000"/>
              </a:lnSpc>
              <a:buFont typeface="Wingdings" panose="05000000000000000000" pitchFamily="2" charset="2"/>
              <a:buChar char="q"/>
            </a:pPr>
            <a:r>
              <a:rPr lang="en-US" altLang="en-US" sz="2000"/>
              <a:t>To use the common methods defined in the </a:t>
            </a:r>
            <a:r>
              <a:rPr lang="en-US" altLang="en-US" sz="2000" b="1"/>
              <a:t>Collection</a:t>
            </a:r>
            <a:r>
              <a:rPr lang="en-US" altLang="en-US" sz="2000"/>
              <a:t> interface for operating collections (§20.2).</a:t>
            </a:r>
          </a:p>
          <a:p>
            <a:pPr>
              <a:lnSpc>
                <a:spcPct val="80000"/>
              </a:lnSpc>
              <a:buFont typeface="Wingdings" panose="05000000000000000000" pitchFamily="2" charset="2"/>
              <a:buChar char="q"/>
            </a:pPr>
            <a:r>
              <a:rPr lang="en-US" altLang="en-US" sz="2000"/>
              <a:t>To use the </a:t>
            </a:r>
            <a:r>
              <a:rPr lang="en-US" altLang="en-US" sz="2000" b="1"/>
              <a:t>Iterator</a:t>
            </a:r>
            <a:r>
              <a:rPr lang="en-US" altLang="en-US" sz="2000"/>
              <a:t> interface to traverse the elements in a collection (§20.3).</a:t>
            </a:r>
          </a:p>
          <a:p>
            <a:pPr>
              <a:lnSpc>
                <a:spcPct val="80000"/>
              </a:lnSpc>
              <a:buFont typeface="Wingdings" panose="05000000000000000000" pitchFamily="2" charset="2"/>
              <a:buChar char="q"/>
            </a:pPr>
            <a:r>
              <a:rPr lang="en-US" altLang="en-US" sz="2000"/>
              <a:t>To use a for-each loop to traverse the elements in a collection (§20.3).</a:t>
            </a:r>
          </a:p>
          <a:p>
            <a:pPr>
              <a:lnSpc>
                <a:spcPct val="80000"/>
              </a:lnSpc>
              <a:buFont typeface="Wingdings" panose="05000000000000000000" pitchFamily="2" charset="2"/>
              <a:buChar char="q"/>
            </a:pPr>
            <a:r>
              <a:rPr lang="en-US" altLang="en-US" sz="2000"/>
              <a:t>To explore how and when to use </a:t>
            </a:r>
            <a:r>
              <a:rPr lang="en-US" altLang="en-US" sz="2000" b="1"/>
              <a:t>ArrayList</a:t>
            </a:r>
            <a:r>
              <a:rPr lang="en-US" altLang="en-US" sz="2000"/>
              <a:t> or </a:t>
            </a:r>
            <a:r>
              <a:rPr lang="en-US" altLang="en-US" sz="2000" b="1"/>
              <a:t>LinkedList</a:t>
            </a:r>
            <a:r>
              <a:rPr lang="en-US" altLang="en-US" sz="2000"/>
              <a:t> to store elements (§20.4).</a:t>
            </a:r>
          </a:p>
          <a:p>
            <a:pPr>
              <a:lnSpc>
                <a:spcPct val="80000"/>
              </a:lnSpc>
              <a:buFont typeface="Wingdings" panose="05000000000000000000" pitchFamily="2" charset="2"/>
              <a:buChar char="q"/>
            </a:pPr>
            <a:r>
              <a:rPr lang="en-US" altLang="en-US" sz="2000"/>
              <a:t>To compare elements using the </a:t>
            </a:r>
            <a:r>
              <a:rPr lang="en-US" altLang="en-US" sz="2000" b="1"/>
              <a:t>Comparable</a:t>
            </a:r>
            <a:r>
              <a:rPr lang="en-US" altLang="en-US" sz="2000"/>
              <a:t> interface and the </a:t>
            </a:r>
            <a:r>
              <a:rPr lang="en-US" altLang="en-US" sz="2000" b="1"/>
              <a:t>Comparator</a:t>
            </a:r>
            <a:r>
              <a:rPr lang="en-US" altLang="en-US" sz="2000"/>
              <a:t> interface (§20.5).</a:t>
            </a:r>
          </a:p>
          <a:p>
            <a:pPr>
              <a:lnSpc>
                <a:spcPct val="80000"/>
              </a:lnSpc>
              <a:buFont typeface="Wingdings" panose="05000000000000000000" pitchFamily="2" charset="2"/>
              <a:buChar char="q"/>
            </a:pPr>
            <a:r>
              <a:rPr lang="en-US" altLang="en-US" sz="2000"/>
              <a:t>To use the static utility methods in the </a:t>
            </a:r>
            <a:r>
              <a:rPr lang="en-US" altLang="en-US" sz="2000" b="1"/>
              <a:t>Collections</a:t>
            </a:r>
            <a:r>
              <a:rPr lang="en-US" altLang="en-US" sz="2000"/>
              <a:t> class for sorting, searching, shuffling lists, and finding the largest and smallest element in collections (§20.6).</a:t>
            </a:r>
          </a:p>
          <a:p>
            <a:pPr>
              <a:lnSpc>
                <a:spcPct val="80000"/>
              </a:lnSpc>
              <a:buFont typeface="Wingdings" panose="05000000000000000000" pitchFamily="2" charset="2"/>
              <a:buChar char="q"/>
            </a:pPr>
            <a:r>
              <a:rPr lang="en-US" altLang="en-US" sz="2000"/>
              <a:t>To develop a multiple bouncing balls application using </a:t>
            </a:r>
            <a:r>
              <a:rPr lang="en-US" altLang="en-US" sz="2000" b="1"/>
              <a:t>ArrayList</a:t>
            </a:r>
            <a:r>
              <a:rPr lang="en-US" altLang="en-US" sz="2000"/>
              <a:t> (§20.7).</a:t>
            </a:r>
          </a:p>
          <a:p>
            <a:pPr>
              <a:lnSpc>
                <a:spcPct val="80000"/>
              </a:lnSpc>
              <a:buFont typeface="Wingdings" panose="05000000000000000000" pitchFamily="2" charset="2"/>
              <a:buChar char="q"/>
            </a:pPr>
            <a:r>
              <a:rPr lang="en-US" altLang="en-US" sz="2000"/>
              <a:t>To distinguish between </a:t>
            </a:r>
            <a:r>
              <a:rPr lang="en-US" altLang="en-US" sz="2000" b="1"/>
              <a:t>Vector</a:t>
            </a:r>
            <a:r>
              <a:rPr lang="en-US" altLang="en-US" sz="2000"/>
              <a:t> and </a:t>
            </a:r>
            <a:r>
              <a:rPr lang="en-US" altLang="en-US" sz="2000" b="1"/>
              <a:t>ArrayList</a:t>
            </a:r>
            <a:r>
              <a:rPr lang="en-US" altLang="en-US" sz="2000"/>
              <a:t> and to use the </a:t>
            </a:r>
            <a:r>
              <a:rPr lang="en-US" altLang="en-US" sz="2000" b="1"/>
              <a:t>Stack</a:t>
            </a:r>
            <a:r>
              <a:rPr lang="en-US" altLang="en-US" sz="2000"/>
              <a:t> class for creating stacks (§20.8).</a:t>
            </a:r>
          </a:p>
          <a:p>
            <a:pPr>
              <a:lnSpc>
                <a:spcPct val="80000"/>
              </a:lnSpc>
              <a:buFont typeface="Wingdings" panose="05000000000000000000" pitchFamily="2" charset="2"/>
              <a:buChar char="q"/>
            </a:pPr>
            <a:r>
              <a:rPr lang="en-US" altLang="en-US" sz="2000"/>
              <a:t>To explore the relationships among </a:t>
            </a:r>
            <a:r>
              <a:rPr lang="en-US" altLang="en-US" sz="2000" b="1"/>
              <a:t>Collection</a:t>
            </a:r>
            <a:r>
              <a:rPr lang="en-US" altLang="en-US" sz="2000"/>
              <a:t>, </a:t>
            </a:r>
            <a:r>
              <a:rPr lang="en-US" altLang="en-US" sz="2000" b="1"/>
              <a:t>Queue</a:t>
            </a:r>
            <a:r>
              <a:rPr lang="en-US" altLang="en-US" sz="2000"/>
              <a:t>, </a:t>
            </a:r>
            <a:r>
              <a:rPr lang="en-US" altLang="en-US" sz="2000" b="1"/>
              <a:t>LinkedList</a:t>
            </a:r>
            <a:r>
              <a:rPr lang="en-US" altLang="en-US" sz="2000"/>
              <a:t>, and </a:t>
            </a:r>
            <a:r>
              <a:rPr lang="en-US" altLang="en-US" sz="2000" b="1"/>
              <a:t>PriorityQueue</a:t>
            </a:r>
            <a:r>
              <a:rPr lang="en-US" altLang="en-US" sz="2000"/>
              <a:t> and to create priority queues using the </a:t>
            </a:r>
            <a:r>
              <a:rPr lang="en-US" altLang="en-US" sz="2000" b="1"/>
              <a:t>PriorityQueue</a:t>
            </a:r>
            <a:r>
              <a:rPr lang="en-US" altLang="en-US" sz="2000"/>
              <a:t> class (§20.9).</a:t>
            </a:r>
          </a:p>
          <a:p>
            <a:pPr>
              <a:lnSpc>
                <a:spcPct val="80000"/>
              </a:lnSpc>
              <a:buFont typeface="Wingdings" panose="05000000000000000000" pitchFamily="2" charset="2"/>
              <a:buChar char="q"/>
            </a:pPr>
            <a:r>
              <a:rPr lang="en-US" altLang="en-US" sz="2000"/>
              <a:t>To use stacks to write a program to evaluate expressions (§20.10).</a:t>
            </a:r>
          </a:p>
        </p:txBody>
      </p:sp>
    </p:spTree>
    <p:extLst>
      <p:ext uri="{BB962C8B-B14F-4D97-AF65-F5344CB8AC3E}">
        <p14:creationId xmlns:p14="http://schemas.microsoft.com/office/powerpoint/2010/main" val="2854054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0542D01-E1EA-4A8A-9351-F044A32DEFFF}" type="slidenum">
              <a:rPr lang="en-US" altLang="en-US" sz="1400" smtClean="0"/>
              <a:pPr>
                <a:spcBef>
                  <a:spcPct val="0"/>
                </a:spcBef>
                <a:buClrTx/>
                <a:buSzTx/>
                <a:buFontTx/>
                <a:buNone/>
              </a:pPr>
              <a:t>20</a:t>
            </a:fld>
            <a:endParaRPr lang="en-US" altLang="en-US" sz="1400"/>
          </a:p>
        </p:txBody>
      </p:sp>
      <p:sp>
        <p:nvSpPr>
          <p:cNvPr id="23555" name="Rectangle 2"/>
          <p:cNvSpPr>
            <a:spLocks noGrp="1" noChangeArrowheads="1"/>
          </p:cNvSpPr>
          <p:nvPr>
            <p:ph type="title"/>
          </p:nvPr>
        </p:nvSpPr>
        <p:spPr>
          <a:xfrm>
            <a:off x="1827212" y="228600"/>
            <a:ext cx="8839200" cy="685800"/>
          </a:xfrm>
          <a:noFill/>
        </p:spPr>
        <p:txBody>
          <a:bodyPr/>
          <a:lstStyle/>
          <a:p>
            <a:r>
              <a:rPr lang="en-US" altLang="en-US" smtClean="0">
                <a:cs typeface="Times New Roman" panose="02020603050405020304" pitchFamily="18" charset="0"/>
              </a:rPr>
              <a:t>The Collections Class</a:t>
            </a:r>
          </a:p>
        </p:txBody>
      </p:sp>
      <p:sp>
        <p:nvSpPr>
          <p:cNvPr id="23556"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7"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8"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9" name="Rectangle 7"/>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0" name="Rectangle 12"/>
          <p:cNvSpPr>
            <a:spLocks noChangeArrowheads="1"/>
          </p:cNvSpPr>
          <p:nvPr/>
        </p:nvSpPr>
        <p:spPr bwMode="auto">
          <a:xfrm>
            <a:off x="4464050" y="1257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1" name="Rectangle 14"/>
          <p:cNvSpPr>
            <a:spLocks noChangeArrowheads="1"/>
          </p:cNvSpPr>
          <p:nvPr/>
        </p:nvSpPr>
        <p:spPr bwMode="auto">
          <a:xfrm>
            <a:off x="4551362" y="1257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2" name="Text Box 15"/>
          <p:cNvSpPr txBox="1">
            <a:spLocks noChangeArrowheads="1"/>
          </p:cNvSpPr>
          <p:nvPr/>
        </p:nvSpPr>
        <p:spPr bwMode="auto">
          <a:xfrm>
            <a:off x="1979612" y="1143001"/>
            <a:ext cx="8458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The Collections class contains various static methods for operating on collections and maps, for creating synchronized collection classes, and for creating read-only collection classes.</a:t>
            </a:r>
            <a:endParaRPr lang="en-US" altLang="en-US" sz="2800"/>
          </a:p>
        </p:txBody>
      </p:sp>
    </p:spTree>
    <p:extLst>
      <p:ext uri="{BB962C8B-B14F-4D97-AF65-F5344CB8AC3E}">
        <p14:creationId xmlns:p14="http://schemas.microsoft.com/office/powerpoint/2010/main" val="1129132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01CE705-9F45-4262-8786-305B4672C2FC}" type="slidenum">
              <a:rPr lang="en-US" altLang="en-US" sz="1400" smtClean="0"/>
              <a:pPr>
                <a:spcBef>
                  <a:spcPct val="0"/>
                </a:spcBef>
                <a:buClrTx/>
                <a:buSzTx/>
                <a:buFontTx/>
                <a:buNone/>
              </a:pPr>
              <a:t>21</a:t>
            </a:fld>
            <a:endParaRPr lang="en-US" altLang="en-US" sz="1400"/>
          </a:p>
        </p:txBody>
      </p:sp>
      <p:sp>
        <p:nvSpPr>
          <p:cNvPr id="24579" name="Rectangle 2"/>
          <p:cNvSpPr>
            <a:spLocks noGrp="1" noChangeArrowheads="1"/>
          </p:cNvSpPr>
          <p:nvPr>
            <p:ph type="title"/>
          </p:nvPr>
        </p:nvSpPr>
        <p:spPr>
          <a:xfrm>
            <a:off x="837828" y="228600"/>
            <a:ext cx="9295184" cy="685800"/>
          </a:xfrm>
          <a:noFill/>
        </p:spPr>
        <p:txBody>
          <a:bodyPr>
            <a:normAutofit fontScale="90000"/>
          </a:bodyPr>
          <a:lstStyle/>
          <a:p>
            <a:r>
              <a:rPr lang="en-US" altLang="en-US" dirty="0" smtClean="0">
                <a:cs typeface="Times New Roman" panose="02020603050405020304" pitchFamily="18" charset="0"/>
              </a:rPr>
              <a:t>The Collections Class UML Diagram</a:t>
            </a:r>
            <a:endParaRPr lang="en-US" altLang="en-US" dirty="0">
              <a:cs typeface="Times New Roman" panose="02020603050405020304" pitchFamily="18" charset="0"/>
            </a:endParaRPr>
          </a:p>
        </p:txBody>
      </p:sp>
      <p:sp>
        <p:nvSpPr>
          <p:cNvPr id="24580"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1" name="Rectangle 4"/>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2" name="Rectangle 5"/>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3" name="Rectangle 6"/>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4" name="Rectangle 7"/>
          <p:cNvSpPr>
            <a:spLocks noChangeArrowheads="1"/>
          </p:cNvSpPr>
          <p:nvPr/>
        </p:nvSpPr>
        <p:spPr bwMode="auto">
          <a:xfrm>
            <a:off x="4464050" y="1257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5" name="Rectangle 8"/>
          <p:cNvSpPr>
            <a:spLocks noChangeArrowheads="1"/>
          </p:cNvSpPr>
          <p:nvPr/>
        </p:nvSpPr>
        <p:spPr bwMode="auto">
          <a:xfrm>
            <a:off x="4551362" y="1257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6" name="Rectangle 12"/>
          <p:cNvSpPr>
            <a:spLocks noChangeArrowheads="1"/>
          </p:cNvSpPr>
          <p:nvPr/>
        </p:nvSpPr>
        <p:spPr bwMode="auto">
          <a:xfrm>
            <a:off x="3808412" y="685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7" name="Rectangle 14"/>
          <p:cNvSpPr>
            <a:spLocks noChangeArrowheads="1"/>
          </p:cNvSpPr>
          <p:nvPr/>
        </p:nvSpPr>
        <p:spPr bwMode="auto">
          <a:xfrm>
            <a:off x="1522413" y="23456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8" name="Rectangle 16"/>
          <p:cNvSpPr>
            <a:spLocks noChangeArrowheads="1"/>
          </p:cNvSpPr>
          <p:nvPr/>
        </p:nvSpPr>
        <p:spPr bwMode="auto">
          <a:xfrm>
            <a:off x="1522413" y="15217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4589"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7" y="1019175"/>
            <a:ext cx="8782050" cy="481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663687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en-US" smtClean="0"/>
              <a:t>Case Study: Multiple Bouncing Balls</a:t>
            </a:r>
            <a:endParaRPr lang="en-US" altLang="en-US"/>
          </a:p>
        </p:txBody>
      </p:sp>
      <p:sp>
        <p:nvSpPr>
          <p:cNvPr id="5" name="Content Placeholder 4"/>
          <p:cNvSpPr>
            <a:spLocks noGrp="1"/>
          </p:cNvSpPr>
          <p:nvPr>
            <p:ph idx="1"/>
          </p:nvPr>
        </p:nvSpPr>
        <p:spPr/>
        <p:txBody>
          <a:bodyPr/>
          <a:lstStyle/>
          <a:p>
            <a:endParaRPr lang="en-US"/>
          </a:p>
        </p:txBody>
      </p:sp>
      <p:sp>
        <p:nvSpPr>
          <p:cNvPr id="25602"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45B22D46-0BC8-4E8E-B3EC-6C352DC7E999}" type="slidenum">
              <a:rPr lang="en-US" altLang="en-US" smtClean="0"/>
              <a:pPr/>
              <a:t>22</a:t>
            </a:fld>
            <a:endParaRPr lang="en-US" altLang="en-US"/>
          </a:p>
        </p:txBody>
      </p:sp>
      <p:sp>
        <p:nvSpPr>
          <p:cNvPr id="25604"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Rectangle 7"/>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8" name="Rectangle 13"/>
          <p:cNvSpPr>
            <a:spLocks noChangeArrowheads="1"/>
          </p:cNvSpPr>
          <p:nvPr/>
        </p:nvSpPr>
        <p:spPr bwMode="auto">
          <a:xfrm>
            <a:off x="1522413" y="22551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9" name="AutoShape 14">
            <a:hlinkClick r:id="rId2" action="ppaction://program" highlightClick="1"/>
          </p:cNvPr>
          <p:cNvSpPr>
            <a:spLocks noChangeArrowheads="1"/>
          </p:cNvSpPr>
          <p:nvPr/>
        </p:nvSpPr>
        <p:spPr bwMode="auto">
          <a:xfrm>
            <a:off x="9142412" y="5791200"/>
            <a:ext cx="13716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310287" name="AutoShape 15">
            <a:hlinkClick r:id="" action="ppaction://noaction" highlightClick="1"/>
          </p:cNvPr>
          <p:cNvSpPr>
            <a:spLocks noChangeArrowheads="1"/>
          </p:cNvSpPr>
          <p:nvPr/>
        </p:nvSpPr>
        <p:spPr bwMode="auto">
          <a:xfrm>
            <a:off x="6323012" y="5791200"/>
            <a:ext cx="27432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rgbClr val="000000"/>
                </a:solidFill>
                <a:latin typeface="Book Antiqua" pitchFamily="18" charset="0"/>
                <a:cs typeface="Times New Roman" pitchFamily="18" charset="0"/>
                <a:hlinkClick r:id="rId3" action="ppaction://program"/>
              </a:rPr>
              <a:t>MultipleBounceBall</a:t>
            </a:r>
            <a:endParaRPr lang="en-US" dirty="0">
              <a:solidFill>
                <a:srgbClr val="000000"/>
              </a:solidFill>
              <a:latin typeface="Book Antiqua" pitchFamily="18" charset="0"/>
              <a:cs typeface="Times New Roman" pitchFamily="18" charset="0"/>
            </a:endParaRPr>
          </a:p>
        </p:txBody>
      </p:sp>
      <p:sp>
        <p:nvSpPr>
          <p:cNvPr id="25611" name="AutoShape 16">
            <a:hlinkClick r:id="rId4" highlightClick="1"/>
          </p:cNvPr>
          <p:cNvSpPr>
            <a:spLocks noChangeArrowheads="1"/>
          </p:cNvSpPr>
          <p:nvPr/>
        </p:nvSpPr>
        <p:spPr bwMode="auto">
          <a:xfrm>
            <a:off x="5713413" y="57150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14"/>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25613"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0537" y="1739900"/>
            <a:ext cx="8667750" cy="337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531933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en-US" smtClean="0"/>
              <a:t>The Vector and Stack Classes</a:t>
            </a:r>
          </a:p>
        </p:txBody>
      </p:sp>
      <p:sp>
        <p:nvSpPr>
          <p:cNvPr id="26629" name="Rectangle 4"/>
          <p:cNvSpPr>
            <a:spLocks noGrp="1" noChangeArrowheads="1"/>
          </p:cNvSpPr>
          <p:nvPr>
            <p:ph type="body" idx="1"/>
          </p:nvPr>
        </p:nvSpPr>
        <p:spPr/>
        <p:txBody>
          <a:bodyPr/>
          <a:lstStyle/>
          <a:p>
            <a:r>
              <a:rPr lang="en-US" altLang="en-US" smtClean="0"/>
              <a:t>The Java Collections Framework was introduced with Java 2. Several data structures were supported prior to Java 2. Among them are the Vector class and the Stack class. These classes were redesigned to fit into the Java Collections Framework, but their old-style methods are retained for compatibility. This section introduces the Vector class and the Stack class. </a:t>
            </a:r>
          </a:p>
        </p:txBody>
      </p:sp>
      <p:sp>
        <p:nvSpPr>
          <p:cNvPr id="26626"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E68B2C1D-54BC-402B-92A5-402FCB5F09FF}" type="slidenum">
              <a:rPr lang="en-US" altLang="en-US" smtClean="0"/>
              <a:pPr/>
              <a:t>23</a:t>
            </a:fld>
            <a:endParaRPr lang="en-US" altLang="en-US"/>
          </a:p>
        </p:txBody>
      </p:sp>
      <p:sp>
        <p:nvSpPr>
          <p:cNvPr id="26628"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1"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4266330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en-US" smtClean="0"/>
              <a:t>The Vector Class</a:t>
            </a:r>
          </a:p>
        </p:txBody>
      </p:sp>
      <p:sp>
        <p:nvSpPr>
          <p:cNvPr id="27653" name="Rectangle 4"/>
          <p:cNvSpPr>
            <a:spLocks noGrp="1" noChangeArrowheads="1"/>
          </p:cNvSpPr>
          <p:nvPr>
            <p:ph type="body" idx="1"/>
          </p:nvPr>
        </p:nvSpPr>
        <p:spPr/>
        <p:txBody>
          <a:bodyPr/>
          <a:lstStyle/>
          <a:p>
            <a:r>
              <a:rPr lang="en-US" altLang="en-US" smtClean="0"/>
              <a:t>In Java 2, Vector is the same as ArrayList, except that Vector contains the synchronized methods for accessing and modifying the vector. None of the new collection data structures introduced so far are synchronized. If synchronization is required, you can use the synchronized versions of the collection classes. These classes are introduced later in the section, “The Collections Class.”</a:t>
            </a:r>
          </a:p>
        </p:txBody>
      </p:sp>
      <p:sp>
        <p:nvSpPr>
          <p:cNvPr id="27650"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C48EE042-D419-41FB-89F3-97D330D2B8F2}" type="slidenum">
              <a:rPr lang="en-US" altLang="en-US" smtClean="0"/>
              <a:pPr/>
              <a:t>24</a:t>
            </a:fld>
            <a:endParaRPr lang="en-US" altLang="en-US"/>
          </a:p>
        </p:txBody>
      </p:sp>
      <p:sp>
        <p:nvSpPr>
          <p:cNvPr id="27652"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5"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388264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70CEDD-F89E-44D0-9337-5C6E766399F9}" type="slidenum">
              <a:rPr lang="en-US" altLang="en-US" sz="1400"/>
              <a:pPr>
                <a:spcBef>
                  <a:spcPct val="0"/>
                </a:spcBef>
                <a:buClrTx/>
                <a:buSzTx/>
                <a:buFontTx/>
                <a:buNone/>
              </a:pPr>
              <a:t>25</a:t>
            </a:fld>
            <a:endParaRPr lang="en-US" altLang="en-US" sz="1400"/>
          </a:p>
        </p:txBody>
      </p:sp>
      <p:sp>
        <p:nvSpPr>
          <p:cNvPr id="28675" name="Rectangle 2"/>
          <p:cNvSpPr>
            <a:spLocks noGrp="1" noChangeArrowheads="1"/>
          </p:cNvSpPr>
          <p:nvPr>
            <p:ph type="title"/>
          </p:nvPr>
        </p:nvSpPr>
        <p:spPr>
          <a:xfrm>
            <a:off x="2055812" y="228600"/>
            <a:ext cx="7924800" cy="457200"/>
          </a:xfrm>
          <a:noFill/>
        </p:spPr>
        <p:txBody>
          <a:bodyPr>
            <a:normAutofit fontScale="90000"/>
          </a:bodyPr>
          <a:lstStyle/>
          <a:p>
            <a:r>
              <a:rPr lang="en-US" altLang="en-US">
                <a:cs typeface="Times New Roman" panose="02020603050405020304" pitchFamily="18" charset="0"/>
              </a:rPr>
              <a:t>The Vector Class, cont.</a:t>
            </a:r>
          </a:p>
        </p:txBody>
      </p:sp>
      <p:sp>
        <p:nvSpPr>
          <p:cNvPr id="28676"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9" name="Rectangle 9"/>
          <p:cNvSpPr>
            <a:spLocks noChangeArrowheads="1"/>
          </p:cNvSpPr>
          <p:nvPr/>
        </p:nvSpPr>
        <p:spPr bwMode="auto">
          <a:xfrm>
            <a:off x="4749800" y="18557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0" name="Rectangle 11"/>
          <p:cNvSpPr>
            <a:spLocks noChangeArrowheads="1"/>
          </p:cNvSpPr>
          <p:nvPr/>
        </p:nvSpPr>
        <p:spPr bwMode="auto">
          <a:xfrm>
            <a:off x="4006850" y="1828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1" name="Rectangle 13"/>
          <p:cNvSpPr>
            <a:spLocks noChangeArrowheads="1"/>
          </p:cNvSpPr>
          <p:nvPr/>
        </p:nvSpPr>
        <p:spPr bwMode="auto">
          <a:xfrm>
            <a:off x="1522412" y="1224907"/>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868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837" y="914400"/>
            <a:ext cx="8693150"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438057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AE05DB6-F66C-4F50-ACDF-0C0E8C1CB45C}" type="slidenum">
              <a:rPr lang="en-US" altLang="en-US" sz="1400"/>
              <a:pPr>
                <a:spcBef>
                  <a:spcPct val="0"/>
                </a:spcBef>
                <a:buClrTx/>
                <a:buSzTx/>
                <a:buFontTx/>
                <a:buNone/>
              </a:pPr>
              <a:t>26</a:t>
            </a:fld>
            <a:endParaRPr lang="en-US" altLang="en-US" sz="1400"/>
          </a:p>
        </p:txBody>
      </p:sp>
      <p:sp>
        <p:nvSpPr>
          <p:cNvPr id="29699" name="Rectangle 2"/>
          <p:cNvSpPr>
            <a:spLocks noGrp="1" noChangeArrowheads="1"/>
          </p:cNvSpPr>
          <p:nvPr>
            <p:ph type="title"/>
          </p:nvPr>
        </p:nvSpPr>
        <p:spPr>
          <a:xfrm>
            <a:off x="2055812" y="228600"/>
            <a:ext cx="7924800" cy="685800"/>
          </a:xfrm>
          <a:noFill/>
        </p:spPr>
        <p:txBody>
          <a:bodyPr/>
          <a:lstStyle/>
          <a:p>
            <a:r>
              <a:rPr lang="en-US" altLang="en-US" smtClean="0">
                <a:cs typeface="Times New Roman" panose="02020603050405020304" pitchFamily="18" charset="0"/>
              </a:rPr>
              <a:t>The Stack Class</a:t>
            </a:r>
          </a:p>
        </p:txBody>
      </p:sp>
      <p:sp>
        <p:nvSpPr>
          <p:cNvPr id="29700"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4"/>
          <p:cNvSpPr>
            <a:spLocks noGrp="1" noChangeArrowheads="1"/>
          </p:cNvSpPr>
          <p:nvPr>
            <p:ph type="body" idx="1"/>
          </p:nvPr>
        </p:nvSpPr>
        <p:spPr>
          <a:xfrm>
            <a:off x="4265612" y="1055688"/>
            <a:ext cx="6096000" cy="2678112"/>
          </a:xfrm>
          <a:noFill/>
        </p:spPr>
        <p:txBody>
          <a:bodyPr/>
          <a:lstStyle/>
          <a:p>
            <a:pPr marL="0" indent="0">
              <a:buNone/>
            </a:pPr>
            <a:r>
              <a:rPr lang="en-US" altLang="en-US" sz="2800" b="1">
                <a:cs typeface="Times New Roman" panose="02020603050405020304" pitchFamily="18" charset="0"/>
              </a:rPr>
              <a:t>The Stack class represents a last-in-first-out (LIFO)stack of objects</a:t>
            </a:r>
            <a:r>
              <a:rPr lang="en-US" altLang="en-US" sz="2800">
                <a:cs typeface="Times New Roman" panose="02020603050405020304" pitchFamily="18" charset="0"/>
              </a:rPr>
              <a:t>. </a:t>
            </a:r>
          </a:p>
          <a:p>
            <a:pPr marL="0" indent="0">
              <a:buNone/>
            </a:pPr>
            <a:r>
              <a:rPr lang="en-US" altLang="en-US" sz="2800">
                <a:cs typeface="Times New Roman" panose="02020603050405020304" pitchFamily="18" charset="0"/>
              </a:rPr>
              <a:t>The elements are accessed only from the </a:t>
            </a:r>
            <a:r>
              <a:rPr lang="en-US" altLang="en-US" sz="2800" b="1">
                <a:cs typeface="Times New Roman" panose="02020603050405020304" pitchFamily="18" charset="0"/>
              </a:rPr>
              <a:t>top of the stack</a:t>
            </a:r>
            <a:r>
              <a:rPr lang="en-US" altLang="en-US" sz="2800">
                <a:cs typeface="Times New Roman" panose="02020603050405020304" pitchFamily="18" charset="0"/>
              </a:rPr>
              <a:t>. You can retrieve, insert, or remove an element from the top of the stack.</a:t>
            </a:r>
            <a:r>
              <a:rPr lang="en-US" altLang="en-US" sz="2800">
                <a:latin typeface="Courier" charset="0"/>
                <a:cs typeface="Times New Roman" panose="02020603050405020304" pitchFamily="18" charset="0"/>
              </a:rPr>
              <a:t> </a:t>
            </a:r>
          </a:p>
        </p:txBody>
      </p:sp>
      <p:sp>
        <p:nvSpPr>
          <p:cNvPr id="29702"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4" name="Rectangle 8"/>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5" name="Rectangle 10"/>
          <p:cNvSpPr>
            <a:spLocks noChangeArrowheads="1"/>
          </p:cNvSpPr>
          <p:nvPr/>
        </p:nvSpPr>
        <p:spPr bwMode="auto">
          <a:xfrm>
            <a:off x="4265612" y="25717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6" name="Rectangle 12"/>
          <p:cNvSpPr>
            <a:spLocks noChangeArrowheads="1"/>
          </p:cNvSpPr>
          <p:nvPr/>
        </p:nvSpPr>
        <p:spPr bwMode="auto">
          <a:xfrm>
            <a:off x="1522413" y="22837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9707" name="Object 11"/>
          <p:cNvGraphicFramePr>
            <a:graphicFrameLocks noChangeAspect="1"/>
          </p:cNvGraphicFramePr>
          <p:nvPr/>
        </p:nvGraphicFramePr>
        <p:xfrm>
          <a:off x="1701800" y="2452688"/>
          <a:ext cx="7620000" cy="3732212"/>
        </p:xfrm>
        <a:graphic>
          <a:graphicData uri="http://schemas.openxmlformats.org/presentationml/2006/ole">
            <mc:AlternateContent xmlns:mc="http://schemas.openxmlformats.org/markup-compatibility/2006">
              <mc:Choice xmlns:v="urn:schemas-microsoft-com:vml" Requires="v">
                <p:oleObj spid="_x0000_s228357" name="Picture" r:id="rId3" imgW="3736848" imgH="1827276" progId="Word.Picture.8">
                  <p:embed/>
                </p:oleObj>
              </mc:Choice>
              <mc:Fallback>
                <p:oleObj name="Picture" r:id="rId3" imgW="3736848" imgH="1827276" progId="Word.Picture.8">
                  <p:embed/>
                  <p:pic>
                    <p:nvPicPr>
                      <p:cNvPr id="29707"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800" y="2452688"/>
                        <a:ext cx="7620000" cy="373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46341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en-US" smtClean="0"/>
              <a:t>Queues and Priority Queues</a:t>
            </a:r>
          </a:p>
        </p:txBody>
      </p:sp>
      <p:sp>
        <p:nvSpPr>
          <p:cNvPr id="30725" name="Rectangle 4"/>
          <p:cNvSpPr>
            <a:spLocks noGrp="1" noChangeArrowheads="1"/>
          </p:cNvSpPr>
          <p:nvPr>
            <p:ph type="body" idx="1"/>
          </p:nvPr>
        </p:nvSpPr>
        <p:spPr/>
        <p:txBody>
          <a:bodyPr/>
          <a:lstStyle/>
          <a:p>
            <a:r>
              <a:rPr lang="en-US" altLang="en-US" smtClean="0"/>
              <a:t>A queue is a first-in/first-out data structure. Elements are appended to the end of the queue and are removed from the beginning of the queue. In a priority queue, elements are assigned priorities. When accessing elements, the element with the highest priority is removed first. </a:t>
            </a:r>
          </a:p>
        </p:txBody>
      </p:sp>
      <p:sp>
        <p:nvSpPr>
          <p:cNvPr id="30722"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E05D4197-5B85-4C21-9DCD-19C47C487E2C}" type="slidenum">
              <a:rPr lang="en-US" altLang="en-US" smtClean="0"/>
              <a:pPr/>
              <a:t>27</a:t>
            </a:fld>
            <a:endParaRPr lang="en-US" altLang="en-US"/>
          </a:p>
        </p:txBody>
      </p:sp>
      <p:sp>
        <p:nvSpPr>
          <p:cNvPr id="30724"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Rectangle 7"/>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341050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3E10DF-2D1D-4580-B7C4-3920C6AAC952}" type="slidenum">
              <a:rPr lang="en-US" altLang="en-US" sz="1400"/>
              <a:pPr>
                <a:spcBef>
                  <a:spcPct val="0"/>
                </a:spcBef>
                <a:buClrTx/>
                <a:buSzTx/>
                <a:buFontTx/>
                <a:buNone/>
              </a:pPr>
              <a:t>28</a:t>
            </a:fld>
            <a:endParaRPr lang="en-US" altLang="en-US" sz="1400"/>
          </a:p>
        </p:txBody>
      </p:sp>
      <p:sp>
        <p:nvSpPr>
          <p:cNvPr id="31747" name="Rectangle 2"/>
          <p:cNvSpPr>
            <a:spLocks noGrp="1" noChangeArrowheads="1"/>
          </p:cNvSpPr>
          <p:nvPr>
            <p:ph type="title"/>
          </p:nvPr>
        </p:nvSpPr>
        <p:spPr>
          <a:xfrm>
            <a:off x="2055812" y="228600"/>
            <a:ext cx="7924800" cy="762000"/>
          </a:xfrm>
          <a:noFill/>
        </p:spPr>
        <p:txBody>
          <a:bodyPr/>
          <a:lstStyle/>
          <a:p>
            <a:r>
              <a:rPr lang="en-US" altLang="en-US" smtClean="0">
                <a:cs typeface="Times New Roman" panose="02020603050405020304" pitchFamily="18" charset="0"/>
              </a:rPr>
              <a:t>The Queue Interface</a:t>
            </a:r>
          </a:p>
        </p:txBody>
      </p:sp>
      <p:sp>
        <p:nvSpPr>
          <p:cNvPr id="31748"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7"/>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2" name="Rectangle 10"/>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175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813" y="1600200"/>
            <a:ext cx="8024813" cy="4141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421888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EF10C07-A2AA-42CD-BA62-1A7CDCE93C9F}" type="slidenum">
              <a:rPr lang="en-US" altLang="en-US" sz="1400"/>
              <a:pPr>
                <a:spcBef>
                  <a:spcPct val="0"/>
                </a:spcBef>
                <a:buClrTx/>
                <a:buSzTx/>
                <a:buFontTx/>
                <a:buNone/>
              </a:pPr>
              <a:t>29</a:t>
            </a:fld>
            <a:endParaRPr lang="en-US" altLang="en-US" sz="1400"/>
          </a:p>
        </p:txBody>
      </p:sp>
      <p:sp>
        <p:nvSpPr>
          <p:cNvPr id="32771" name="Rectangle 2"/>
          <p:cNvSpPr>
            <a:spLocks noGrp="1" noChangeArrowheads="1"/>
          </p:cNvSpPr>
          <p:nvPr>
            <p:ph type="title"/>
          </p:nvPr>
        </p:nvSpPr>
        <p:spPr>
          <a:xfrm>
            <a:off x="2055812" y="228600"/>
            <a:ext cx="7924800" cy="762000"/>
          </a:xfrm>
          <a:noFill/>
        </p:spPr>
        <p:txBody>
          <a:bodyPr/>
          <a:lstStyle/>
          <a:p>
            <a:r>
              <a:rPr lang="en-US" altLang="en-US" smtClean="0">
                <a:cs typeface="Times New Roman" panose="02020603050405020304" pitchFamily="18" charset="0"/>
              </a:rPr>
              <a:t>Using LinkedList for Queue</a:t>
            </a:r>
          </a:p>
        </p:txBody>
      </p:sp>
      <p:sp>
        <p:nvSpPr>
          <p:cNvPr id="32772"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5" name="Rectangle 7"/>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6" name="Rectangle 10"/>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277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312" y="1524000"/>
            <a:ext cx="7696200" cy="456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627369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noFill/>
        </p:spPr>
        <p:txBody>
          <a:bodyPr>
            <a:normAutofit/>
          </a:bodyPr>
          <a:lstStyle/>
          <a:p>
            <a:r>
              <a:rPr lang="en-US" altLang="en-US" smtClean="0"/>
              <a:t>Java Collection Framework hierarchy</a:t>
            </a:r>
          </a:p>
        </p:txBody>
      </p:sp>
      <p:sp>
        <p:nvSpPr>
          <p:cNvPr id="6148" name="Rectangle 3"/>
          <p:cNvSpPr>
            <a:spLocks noGrp="1" noChangeArrowheads="1"/>
          </p:cNvSpPr>
          <p:nvPr>
            <p:ph idx="1"/>
          </p:nvPr>
        </p:nvSpPr>
        <p:spPr/>
        <p:txBody>
          <a:bodyPr>
            <a:normAutofit lnSpcReduction="10000"/>
          </a:bodyPr>
          <a:lstStyle/>
          <a:p>
            <a:pPr marL="0" indent="0">
              <a:buNone/>
              <a:defRPr/>
            </a:pPr>
            <a:r>
              <a:rPr lang="en-US" altLang="en-US" sz="3600" dirty="0">
                <a:cs typeface="Times New Roman" panose="02020603050405020304" pitchFamily="18" charset="0"/>
              </a:rPr>
              <a:t>A </a:t>
            </a:r>
            <a:r>
              <a:rPr lang="en-US" altLang="en-US" sz="3600" i="1" dirty="0">
                <a:cs typeface="Times New Roman" panose="02020603050405020304" pitchFamily="18" charset="0"/>
              </a:rPr>
              <a:t>collection</a:t>
            </a:r>
            <a:r>
              <a:rPr lang="en-US" altLang="en-US" sz="3600" dirty="0">
                <a:cs typeface="Times New Roman" panose="02020603050405020304" pitchFamily="18" charset="0"/>
              </a:rPr>
              <a:t> is a container object that holds a group of objects, often referred to as </a:t>
            </a:r>
            <a:r>
              <a:rPr lang="en-US" altLang="en-US" sz="3600" i="1" dirty="0">
                <a:cs typeface="Times New Roman" panose="02020603050405020304" pitchFamily="18" charset="0"/>
              </a:rPr>
              <a:t>elements</a:t>
            </a:r>
            <a:r>
              <a:rPr lang="en-US" altLang="en-US" sz="3600" dirty="0">
                <a:cs typeface="Times New Roman" panose="02020603050405020304" pitchFamily="18" charset="0"/>
              </a:rPr>
              <a:t>. The Java Collections Framework supports three types of collections, named </a:t>
            </a:r>
            <a:r>
              <a:rPr lang="en-US" altLang="en-US" sz="3600" i="1" dirty="0">
                <a:cs typeface="Times New Roman" panose="02020603050405020304" pitchFamily="18" charset="0"/>
              </a:rPr>
              <a:t>lists,</a:t>
            </a:r>
            <a:r>
              <a:rPr lang="en-US" altLang="en-US" sz="3600" dirty="0">
                <a:cs typeface="Times New Roman" panose="02020603050405020304" pitchFamily="18" charset="0"/>
              </a:rPr>
              <a:t> </a:t>
            </a:r>
            <a:r>
              <a:rPr lang="en-US" altLang="en-US" sz="3600" i="1" dirty="0">
                <a:cs typeface="Times New Roman" panose="02020603050405020304" pitchFamily="18" charset="0"/>
              </a:rPr>
              <a:t>sets, </a:t>
            </a:r>
            <a:r>
              <a:rPr lang="en-US" altLang="en-US" sz="3600" dirty="0">
                <a:cs typeface="Times New Roman" panose="02020603050405020304" pitchFamily="18" charset="0"/>
              </a:rPr>
              <a:t>and </a:t>
            </a:r>
            <a:r>
              <a:rPr lang="en-US" altLang="en-US" sz="3600" i="1" dirty="0">
                <a:cs typeface="Times New Roman" panose="02020603050405020304" pitchFamily="18" charset="0"/>
              </a:rPr>
              <a:t>maps</a:t>
            </a:r>
            <a:r>
              <a:rPr lang="en-US" altLang="en-US" sz="3600" dirty="0">
                <a:cs typeface="Times New Roman" panose="02020603050405020304" pitchFamily="18" charset="0"/>
              </a:rPr>
              <a:t>. </a:t>
            </a:r>
          </a:p>
          <a:p>
            <a:pPr>
              <a:defRPr/>
            </a:pPr>
            <a:r>
              <a:rPr lang="en-US" b="1" dirty="0" smtClean="0"/>
              <a:t>Class </a:t>
            </a:r>
            <a:r>
              <a:rPr lang="en-US" b="1" dirty="0"/>
              <a:t>Container</a:t>
            </a:r>
          </a:p>
          <a:p>
            <a:pPr>
              <a:defRPr/>
            </a:pPr>
            <a:r>
              <a:rPr lang="en-US" dirty="0" err="1">
                <a:solidFill>
                  <a:srgbClr val="FF0000"/>
                </a:solidFill>
              </a:rPr>
              <a:t>java.lang.Object</a:t>
            </a:r>
            <a:endParaRPr lang="en-US" dirty="0">
              <a:solidFill>
                <a:srgbClr val="FF0000"/>
              </a:solidFill>
            </a:endParaRPr>
          </a:p>
          <a:p>
            <a:pPr lvl="1">
              <a:defRPr/>
            </a:pPr>
            <a:r>
              <a:rPr lang="en-US" dirty="0" err="1" smtClean="0">
                <a:solidFill>
                  <a:srgbClr val="FF0000"/>
                </a:solidFill>
              </a:rPr>
              <a:t>java.awt.Component</a:t>
            </a:r>
            <a:endParaRPr lang="en-US" dirty="0">
              <a:solidFill>
                <a:srgbClr val="FF0000"/>
              </a:solidFill>
            </a:endParaRPr>
          </a:p>
          <a:p>
            <a:pPr lvl="1">
              <a:defRPr/>
            </a:pPr>
            <a:r>
              <a:rPr lang="en-US" dirty="0" err="1" smtClean="0"/>
              <a:t>java.awt.Container</a:t>
            </a:r>
            <a:endParaRPr lang="en-US" dirty="0"/>
          </a:p>
          <a:p>
            <a:pPr marL="0" indent="0">
              <a:buNone/>
              <a:defRPr/>
            </a:pPr>
            <a:endParaRPr lang="en-US" altLang="en-US" sz="3600" noProof="1">
              <a:cs typeface="Times New Roman" panose="02020603050405020304" pitchFamily="18" charset="0"/>
            </a:endParaRPr>
          </a:p>
        </p:txBody>
      </p:sp>
      <p:sp>
        <p:nvSpPr>
          <p:cNvPr id="614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823F5E-6EAA-46AE-84DE-03EC86436FE6}" type="slidenum">
              <a:rPr lang="en-US" altLang="en-US" sz="1400"/>
              <a:pPr>
                <a:spcBef>
                  <a:spcPct val="0"/>
                </a:spcBef>
                <a:buClrTx/>
                <a:buSzTx/>
                <a:buFontTx/>
                <a:buNone/>
              </a:pPr>
              <a:t>3</a:t>
            </a:fld>
            <a:endParaRPr lang="en-US" altLang="en-US" sz="1400"/>
          </a:p>
        </p:txBody>
      </p:sp>
    </p:spTree>
    <p:extLst>
      <p:ext uri="{BB962C8B-B14F-4D97-AF65-F5344CB8AC3E}">
        <p14:creationId xmlns:p14="http://schemas.microsoft.com/office/powerpoint/2010/main" val="2439019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808A31A-8FA6-48B3-B958-E840C5EBA874}" type="slidenum">
              <a:rPr lang="en-US" altLang="en-US" sz="1400"/>
              <a:pPr>
                <a:spcBef>
                  <a:spcPct val="0"/>
                </a:spcBef>
                <a:buClrTx/>
                <a:buSzTx/>
                <a:buFontTx/>
                <a:buNone/>
              </a:pPr>
              <a:t>30</a:t>
            </a:fld>
            <a:endParaRPr lang="en-US" altLang="en-US" sz="1400"/>
          </a:p>
        </p:txBody>
      </p:sp>
      <p:sp>
        <p:nvSpPr>
          <p:cNvPr id="33795" name="Rectangle 2"/>
          <p:cNvSpPr>
            <a:spLocks noGrp="1" noChangeArrowheads="1"/>
          </p:cNvSpPr>
          <p:nvPr>
            <p:ph type="title"/>
          </p:nvPr>
        </p:nvSpPr>
        <p:spPr>
          <a:xfrm>
            <a:off x="2055812" y="228600"/>
            <a:ext cx="7924800" cy="762000"/>
          </a:xfrm>
          <a:noFill/>
        </p:spPr>
        <p:txBody>
          <a:bodyPr/>
          <a:lstStyle/>
          <a:p>
            <a:r>
              <a:rPr lang="en-US" altLang="en-US" smtClean="0">
                <a:cs typeface="Times New Roman" panose="02020603050405020304" pitchFamily="18" charset="0"/>
              </a:rPr>
              <a:t>The PriorityQueue Class</a:t>
            </a:r>
          </a:p>
        </p:txBody>
      </p:sp>
      <p:sp>
        <p:nvSpPr>
          <p:cNvPr id="33796"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Rectangle 4"/>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8" name="Rectangle 5"/>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9" name="Rectangle 6"/>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0" name="Rectangle 8"/>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1" name="Rectangle 11"/>
          <p:cNvSpPr>
            <a:spLocks noChangeArrowheads="1"/>
          </p:cNvSpPr>
          <p:nvPr/>
        </p:nvSpPr>
        <p:spPr bwMode="auto">
          <a:xfrm>
            <a:off x="1522413" y="2226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2" name="AutoShape 12">
            <a:hlinkClick r:id="rId2" action="ppaction://program" highlightClick="1"/>
          </p:cNvPr>
          <p:cNvSpPr>
            <a:spLocks noChangeArrowheads="1"/>
          </p:cNvSpPr>
          <p:nvPr/>
        </p:nvSpPr>
        <p:spPr bwMode="auto">
          <a:xfrm>
            <a:off x="7237412" y="54864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42029" name="AutoShape 13">
            <a:hlinkClick r:id="" action="ppaction://noaction" highlightClick="1"/>
          </p:cNvPr>
          <p:cNvSpPr>
            <a:spLocks noChangeArrowheads="1"/>
          </p:cNvSpPr>
          <p:nvPr/>
        </p:nvSpPr>
        <p:spPr bwMode="auto">
          <a:xfrm>
            <a:off x="3122612" y="5486400"/>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atin typeface="Book Antiqua" pitchFamily="18" charset="0"/>
                <a:hlinkClick r:id="rId3" action="ppaction://program"/>
              </a:rPr>
              <a:t>PriorityQueueDemo</a:t>
            </a:r>
            <a:endParaRPr lang="en-US">
              <a:solidFill>
                <a:schemeClr val="accent1"/>
              </a:solidFill>
            </a:endParaRPr>
          </a:p>
        </p:txBody>
      </p:sp>
      <p:sp>
        <p:nvSpPr>
          <p:cNvPr id="33804" name="AutoShape 14">
            <a:hlinkClick r:id="rId4" highlightClick="1"/>
          </p:cNvPr>
          <p:cNvSpPr>
            <a:spLocks noChangeArrowheads="1"/>
          </p:cNvSpPr>
          <p:nvPr/>
        </p:nvSpPr>
        <p:spPr bwMode="auto">
          <a:xfrm>
            <a:off x="2513013" y="54864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3805"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8612" y="1371600"/>
            <a:ext cx="8991600" cy="3297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048864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F3B24A-0AED-49AD-B426-26D8EAED4E33}" type="slidenum">
              <a:rPr lang="en-US" altLang="en-US" sz="1400"/>
              <a:pPr>
                <a:spcBef>
                  <a:spcPct val="0"/>
                </a:spcBef>
                <a:buClrTx/>
                <a:buSzTx/>
                <a:buFontTx/>
                <a:buNone/>
              </a:pPr>
              <a:t>31</a:t>
            </a:fld>
            <a:endParaRPr lang="en-US" altLang="en-US" sz="1400"/>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1013" y="190500"/>
            <a:ext cx="4727575" cy="666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4820" name="Rectangle 2"/>
          <p:cNvSpPr>
            <a:spLocks noChangeArrowheads="1"/>
          </p:cNvSpPr>
          <p:nvPr/>
        </p:nvSpPr>
        <p:spPr bwMode="auto">
          <a:xfrm>
            <a:off x="1522412" y="190501"/>
            <a:ext cx="45720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t>import java.util.*;</a:t>
            </a:r>
            <a:br>
              <a:rPr lang="en-US" altLang="en-US" sz="1400"/>
            </a:br>
            <a:r>
              <a:rPr lang="en-US" altLang="en-US" sz="1400"/>
              <a:t/>
            </a:r>
            <a:br>
              <a:rPr lang="en-US" altLang="en-US" sz="1400"/>
            </a:br>
            <a:r>
              <a:rPr lang="en-US" altLang="en-US" sz="1400"/>
              <a:t>public class PriorityQueueDemo {</a:t>
            </a:r>
            <a:br>
              <a:rPr lang="en-US" altLang="en-US" sz="1400"/>
            </a:br>
            <a:r>
              <a:rPr lang="en-US" altLang="en-US" sz="1400"/>
              <a:t>  public static void main(String[] args) {</a:t>
            </a:r>
            <a:br>
              <a:rPr lang="en-US" altLang="en-US" sz="1400"/>
            </a:br>
            <a:r>
              <a:rPr lang="en-US" altLang="en-US" sz="1400"/>
              <a:t>    PriorityQueue&lt;String&gt; queue1 = new PriorityQueue&lt;String&gt;();</a:t>
            </a:r>
            <a:br>
              <a:rPr lang="en-US" altLang="en-US" sz="1400"/>
            </a:br>
            <a:r>
              <a:rPr lang="en-US" altLang="en-US" sz="1400"/>
              <a:t>    queue1.offer("Oklahoma");</a:t>
            </a:r>
            <a:br>
              <a:rPr lang="en-US" altLang="en-US" sz="1400"/>
            </a:br>
            <a:r>
              <a:rPr lang="en-US" altLang="en-US" sz="1400"/>
              <a:t>    queue1.offer("Indiana");</a:t>
            </a:r>
            <a:br>
              <a:rPr lang="en-US" altLang="en-US" sz="1400"/>
            </a:br>
            <a:r>
              <a:rPr lang="en-US" altLang="en-US" sz="1400"/>
              <a:t>    queue1.offer("Georgia");</a:t>
            </a:r>
            <a:br>
              <a:rPr lang="en-US" altLang="en-US" sz="1400"/>
            </a:br>
            <a:r>
              <a:rPr lang="en-US" altLang="en-US" sz="1400"/>
              <a:t>    queue1.offer("Texas");</a:t>
            </a:r>
            <a:br>
              <a:rPr lang="en-US" altLang="en-US" sz="1400"/>
            </a:br>
            <a:r>
              <a:rPr lang="en-US" altLang="en-US" sz="1400"/>
              <a:t/>
            </a:r>
            <a:br>
              <a:rPr lang="en-US" altLang="en-US" sz="1400"/>
            </a:br>
            <a:r>
              <a:rPr lang="en-US" altLang="en-US" sz="1400"/>
              <a:t>    System.out.println("Priority queue using Comparable:");</a:t>
            </a:r>
            <a:br>
              <a:rPr lang="en-US" altLang="en-US" sz="1400"/>
            </a:br>
            <a:r>
              <a:rPr lang="en-US" altLang="en-US" sz="1400"/>
              <a:t>    while (queue1.size() &gt; 0) {</a:t>
            </a:r>
            <a:br>
              <a:rPr lang="en-US" altLang="en-US" sz="1400"/>
            </a:br>
            <a:r>
              <a:rPr lang="en-US" altLang="en-US" sz="1400"/>
              <a:t>      System.out.print(queue1.remove() + " ");</a:t>
            </a:r>
            <a:br>
              <a:rPr lang="en-US" altLang="en-US" sz="1400"/>
            </a:br>
            <a:r>
              <a:rPr lang="en-US" altLang="en-US" sz="1400"/>
              <a:t>    }</a:t>
            </a:r>
            <a:br>
              <a:rPr lang="en-US" altLang="en-US" sz="1400"/>
            </a:br>
            <a:r>
              <a:rPr lang="en-US" altLang="en-US" sz="1400"/>
              <a:t/>
            </a:r>
            <a:br>
              <a:rPr lang="en-US" altLang="en-US" sz="1400"/>
            </a:br>
            <a:r>
              <a:rPr lang="en-US" altLang="en-US" sz="1400"/>
              <a:t>    PriorityQueue&lt;String&gt; queue2 = new PriorityQueue&lt;String&gt;(</a:t>
            </a:r>
            <a:br>
              <a:rPr lang="en-US" altLang="en-US" sz="1400"/>
            </a:br>
            <a:r>
              <a:rPr lang="en-US" altLang="en-US" sz="1400"/>
              <a:t>      4, Collections.reverseOrder());</a:t>
            </a:r>
            <a:br>
              <a:rPr lang="en-US" altLang="en-US" sz="1400"/>
            </a:br>
            <a:r>
              <a:rPr lang="en-US" altLang="en-US" sz="1400"/>
              <a:t>    queue2.offer("Oklahoma");</a:t>
            </a:r>
            <a:br>
              <a:rPr lang="en-US" altLang="en-US" sz="1400"/>
            </a:br>
            <a:r>
              <a:rPr lang="en-US" altLang="en-US" sz="1400"/>
              <a:t>    queue2.offer("Indiana");</a:t>
            </a:r>
            <a:br>
              <a:rPr lang="en-US" altLang="en-US" sz="1400"/>
            </a:br>
            <a:r>
              <a:rPr lang="en-US" altLang="en-US" sz="1400"/>
              <a:t>    queue2.offer("Georgia");</a:t>
            </a:r>
            <a:br>
              <a:rPr lang="en-US" altLang="en-US" sz="1400"/>
            </a:br>
            <a:r>
              <a:rPr lang="en-US" altLang="en-US" sz="1400"/>
              <a:t>    queue2.offer("Texas");</a:t>
            </a:r>
            <a:br>
              <a:rPr lang="en-US" altLang="en-US" sz="1400"/>
            </a:br>
            <a:r>
              <a:rPr lang="en-US" altLang="en-US" sz="1400"/>
              <a:t/>
            </a:r>
            <a:br>
              <a:rPr lang="en-US" altLang="en-US" sz="1400"/>
            </a:br>
            <a:r>
              <a:rPr lang="en-US" altLang="en-US" sz="1400"/>
              <a:t>    System.out.println("\nPriority queue using Comparator:");</a:t>
            </a:r>
            <a:br>
              <a:rPr lang="en-US" altLang="en-US" sz="1400"/>
            </a:br>
            <a:r>
              <a:rPr lang="en-US" altLang="en-US" sz="1400"/>
              <a:t>    while (queue2.size() &gt; 0) {</a:t>
            </a:r>
            <a:br>
              <a:rPr lang="en-US" altLang="en-US" sz="1400"/>
            </a:br>
            <a:r>
              <a:rPr lang="en-US" altLang="en-US" sz="1400"/>
              <a:t>      System.out.print(queue2.remove() + " ");</a:t>
            </a:r>
            <a:br>
              <a:rPr lang="en-US" altLang="en-US" sz="1400"/>
            </a:br>
            <a:r>
              <a:rPr lang="en-US" altLang="en-US" sz="1400"/>
              <a:t>   }</a:t>
            </a:r>
            <a:br>
              <a:rPr lang="en-US" altLang="en-US" sz="1400"/>
            </a:br>
            <a:r>
              <a:rPr lang="en-US" altLang="en-US" sz="1400"/>
              <a:t>  }</a:t>
            </a:r>
            <a:br>
              <a:rPr lang="en-US" altLang="en-US" sz="1400"/>
            </a:br>
            <a:r>
              <a:rPr lang="en-US" altLang="en-US" sz="1400"/>
              <a:t>}</a:t>
            </a:r>
          </a:p>
        </p:txBody>
      </p:sp>
    </p:spTree>
    <p:extLst>
      <p:ext uri="{BB962C8B-B14F-4D97-AF65-F5344CB8AC3E}">
        <p14:creationId xmlns:p14="http://schemas.microsoft.com/office/powerpoint/2010/main" val="2035115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D2054C-DB4D-44F4-8740-9818211B4B7C}" type="slidenum">
              <a:rPr lang="en-US" altLang="en-US" sz="1400" smtClean="0"/>
              <a:pPr>
                <a:spcBef>
                  <a:spcPct val="0"/>
                </a:spcBef>
                <a:buClrTx/>
                <a:buSzTx/>
                <a:buFontTx/>
                <a:buNone/>
              </a:pPr>
              <a:t>32</a:t>
            </a:fld>
            <a:endParaRPr lang="en-US" altLang="en-US" sz="1400"/>
          </a:p>
        </p:txBody>
      </p:sp>
      <p:sp>
        <p:nvSpPr>
          <p:cNvPr id="35843" name="Rectangle 2"/>
          <p:cNvSpPr>
            <a:spLocks noGrp="1" noChangeArrowheads="1"/>
          </p:cNvSpPr>
          <p:nvPr>
            <p:ph type="title"/>
          </p:nvPr>
        </p:nvSpPr>
        <p:spPr>
          <a:xfrm>
            <a:off x="837828" y="228600"/>
            <a:ext cx="9142784" cy="762000"/>
          </a:xfrm>
          <a:noFill/>
        </p:spPr>
        <p:txBody>
          <a:bodyPr>
            <a:normAutofit fontScale="90000"/>
          </a:bodyPr>
          <a:lstStyle/>
          <a:p>
            <a:r>
              <a:rPr lang="en-US" altLang="en-US" dirty="0" smtClean="0">
                <a:cs typeface="Times New Roman" panose="02020603050405020304" pitchFamily="18" charset="0"/>
              </a:rPr>
              <a:t>Case Study: Evaluating Expressions</a:t>
            </a:r>
            <a:endParaRPr lang="en-US" altLang="en-US" dirty="0">
              <a:cs typeface="Times New Roman" panose="02020603050405020304" pitchFamily="18" charset="0"/>
            </a:endParaRPr>
          </a:p>
        </p:txBody>
      </p:sp>
      <p:sp>
        <p:nvSpPr>
          <p:cNvPr id="35844"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5" name="Rectangle 4"/>
          <p:cNvSpPr>
            <a:spLocks noGrp="1" noChangeArrowheads="1"/>
          </p:cNvSpPr>
          <p:nvPr>
            <p:ph type="body" idx="1"/>
          </p:nvPr>
        </p:nvSpPr>
        <p:spPr>
          <a:xfrm>
            <a:off x="1751012" y="990600"/>
            <a:ext cx="8686800" cy="457200"/>
          </a:xfrm>
          <a:noFill/>
        </p:spPr>
        <p:txBody>
          <a:bodyPr/>
          <a:lstStyle/>
          <a:p>
            <a:pPr marL="0" indent="0">
              <a:lnSpc>
                <a:spcPct val="80000"/>
              </a:lnSpc>
              <a:buNone/>
            </a:pPr>
            <a:r>
              <a:rPr lang="en-US" altLang="en-US" sz="2800" smtClean="0"/>
              <a:t>Stacks can be used to evaluate expressions.</a:t>
            </a:r>
            <a:endParaRPr lang="en-US" altLang="en-US" sz="2800"/>
          </a:p>
        </p:txBody>
      </p:sp>
      <p:sp>
        <p:nvSpPr>
          <p:cNvPr id="35846"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7"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8" name="Rectangle 7"/>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584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012" y="1600200"/>
            <a:ext cx="4953000"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7147" name="AutoShape 11">
            <a:hlinkClick r:id="" action="ppaction://noaction" highlightClick="1"/>
          </p:cNvPr>
          <p:cNvSpPr>
            <a:spLocks noChangeArrowheads="1"/>
          </p:cNvSpPr>
          <p:nvPr/>
        </p:nvSpPr>
        <p:spPr bwMode="auto">
          <a:xfrm>
            <a:off x="7085012" y="46482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atin typeface="Book Antiqua" pitchFamily="18" charset="0"/>
                <a:hlinkClick r:id="rId3" action="ppaction://program"/>
              </a:rPr>
              <a:t>Evaluate Expression</a:t>
            </a:r>
            <a:endParaRPr lang="en-US">
              <a:solidFill>
                <a:schemeClr val="accent1"/>
              </a:solidFill>
            </a:endParaRPr>
          </a:p>
        </p:txBody>
      </p:sp>
      <p:sp>
        <p:nvSpPr>
          <p:cNvPr id="35851" name="AutoShape 12">
            <a:hlinkClick r:id="rId4" highlightClick="1"/>
          </p:cNvPr>
          <p:cNvSpPr>
            <a:spLocks noChangeArrowheads="1"/>
          </p:cNvSpPr>
          <p:nvPr/>
        </p:nvSpPr>
        <p:spPr bwMode="auto">
          <a:xfrm>
            <a:off x="7085013" y="40386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5852"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1013" y="4724400"/>
            <a:ext cx="4511675"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1277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53421A9-0FDF-40A6-A807-09438F91A9EF}" type="slidenum">
              <a:rPr lang="en-US" altLang="en-US" sz="1400" smtClean="0"/>
              <a:pPr>
                <a:spcBef>
                  <a:spcPct val="0"/>
                </a:spcBef>
                <a:buClrTx/>
                <a:buSzTx/>
                <a:buFontTx/>
                <a:buNone/>
              </a:pPr>
              <a:t>33</a:t>
            </a:fld>
            <a:endParaRPr lang="en-US" altLang="en-US" sz="1400"/>
          </a:p>
        </p:txBody>
      </p:sp>
      <p:sp>
        <p:nvSpPr>
          <p:cNvPr id="36867" name="Rectangle 2"/>
          <p:cNvSpPr>
            <a:spLocks noGrp="1" noChangeArrowheads="1"/>
          </p:cNvSpPr>
          <p:nvPr>
            <p:ph type="title"/>
          </p:nvPr>
        </p:nvSpPr>
        <p:spPr>
          <a:xfrm>
            <a:off x="2055812" y="228600"/>
            <a:ext cx="7924800" cy="762000"/>
          </a:xfrm>
          <a:noFill/>
        </p:spPr>
        <p:txBody>
          <a:bodyPr/>
          <a:lstStyle/>
          <a:p>
            <a:r>
              <a:rPr lang="en-US" altLang="en-US" smtClean="0">
                <a:cs typeface="Times New Roman" panose="02020603050405020304" pitchFamily="18" charset="0"/>
              </a:rPr>
              <a:t>Algorithm</a:t>
            </a:r>
            <a:endParaRPr lang="en-US" altLang="en-US">
              <a:cs typeface="Times New Roman" panose="02020603050405020304" pitchFamily="18" charset="0"/>
            </a:endParaRPr>
          </a:p>
        </p:txBody>
      </p:sp>
      <p:sp>
        <p:nvSpPr>
          <p:cNvPr id="36868"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69"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0"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1" name="Rectangle 7"/>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Content Placeholder 1"/>
          <p:cNvSpPr>
            <a:spLocks noGrp="1"/>
          </p:cNvSpPr>
          <p:nvPr>
            <p:ph idx="1"/>
          </p:nvPr>
        </p:nvSpPr>
        <p:spPr>
          <a:xfrm>
            <a:off x="1903412" y="914400"/>
            <a:ext cx="8534400" cy="5334000"/>
          </a:xfrm>
        </p:spPr>
        <p:txBody>
          <a:bodyPr>
            <a:normAutofit fontScale="85000" lnSpcReduction="10000"/>
          </a:bodyPr>
          <a:lstStyle/>
          <a:p>
            <a:pPr marL="0" indent="0">
              <a:buNone/>
              <a:defRPr/>
            </a:pPr>
            <a:r>
              <a:rPr lang="en-US" sz="2000" b="1" smtClean="0"/>
              <a:t>Phase 1: Scanning the expression</a:t>
            </a:r>
            <a:endParaRPr lang="en-US" sz="2000" smtClean="0"/>
          </a:p>
          <a:p>
            <a:pPr marL="0" indent="0">
              <a:buNone/>
              <a:defRPr/>
            </a:pPr>
            <a:r>
              <a:rPr lang="en-US" sz="2000" smtClean="0"/>
              <a:t>The program scans the expression from left to right to extract operands, operators, and the parentheses.</a:t>
            </a:r>
          </a:p>
          <a:p>
            <a:pPr marL="0" indent="0">
              <a:buNone/>
              <a:defRPr/>
            </a:pPr>
            <a:r>
              <a:rPr lang="en-US" sz="2000" smtClean="0"/>
              <a:t>1.1.	If the extracted item is an operand, push it to </a:t>
            </a:r>
            <a:r>
              <a:rPr lang="en-US" sz="2000" b="1" smtClean="0"/>
              <a:t>operandStack</a:t>
            </a:r>
            <a:r>
              <a:rPr lang="en-US" sz="2000" smtClean="0"/>
              <a:t>.</a:t>
            </a:r>
          </a:p>
          <a:p>
            <a:pPr marL="0" indent="0">
              <a:buNone/>
              <a:defRPr/>
            </a:pPr>
            <a:r>
              <a:rPr lang="en-US" sz="2000" smtClean="0"/>
              <a:t>1.2.	If the extracted item is a </a:t>
            </a:r>
            <a:r>
              <a:rPr lang="en-US" sz="2000" b="1" smtClean="0"/>
              <a:t>+</a:t>
            </a:r>
            <a:r>
              <a:rPr lang="en-US" sz="2000" smtClean="0"/>
              <a:t> or </a:t>
            </a:r>
            <a:r>
              <a:rPr lang="en-US" sz="2000" b="1" smtClean="0"/>
              <a:t>-</a:t>
            </a:r>
            <a:r>
              <a:rPr lang="en-US" sz="2000" smtClean="0"/>
              <a:t> operator, process all the operators at the top of </a:t>
            </a:r>
            <a:r>
              <a:rPr lang="en-US" sz="2000" b="1" smtClean="0"/>
              <a:t>operatorStack</a:t>
            </a:r>
            <a:r>
              <a:rPr lang="en-US" sz="2000" smtClean="0"/>
              <a:t> and push the extracted operator to </a:t>
            </a:r>
            <a:r>
              <a:rPr lang="en-US" sz="2000" b="1" smtClean="0"/>
              <a:t>operatorStack</a:t>
            </a:r>
            <a:r>
              <a:rPr lang="en-US" sz="2000" smtClean="0"/>
              <a:t>.</a:t>
            </a:r>
          </a:p>
          <a:p>
            <a:pPr marL="0" indent="0">
              <a:buNone/>
              <a:defRPr/>
            </a:pPr>
            <a:r>
              <a:rPr lang="en-US" sz="2000" smtClean="0"/>
              <a:t>1.3.	If the extracted item is a </a:t>
            </a:r>
            <a:r>
              <a:rPr lang="en-US" sz="2000" b="1" smtClean="0"/>
              <a:t>*</a:t>
            </a:r>
            <a:r>
              <a:rPr lang="en-US" sz="2000" smtClean="0"/>
              <a:t> or </a:t>
            </a:r>
            <a:r>
              <a:rPr lang="en-US" sz="2000" b="1" smtClean="0"/>
              <a:t>/</a:t>
            </a:r>
            <a:r>
              <a:rPr lang="en-US" sz="2000" smtClean="0"/>
              <a:t> operator, process the </a:t>
            </a:r>
            <a:r>
              <a:rPr lang="en-US" sz="2000" b="1" smtClean="0"/>
              <a:t>*</a:t>
            </a:r>
            <a:r>
              <a:rPr lang="en-US" sz="2000" smtClean="0"/>
              <a:t> or </a:t>
            </a:r>
            <a:r>
              <a:rPr lang="en-US" sz="2000" b="1" smtClean="0"/>
              <a:t>/</a:t>
            </a:r>
            <a:r>
              <a:rPr lang="en-US" sz="2000" smtClean="0"/>
              <a:t> operators at the top of </a:t>
            </a:r>
            <a:r>
              <a:rPr lang="en-US" sz="2000" b="1" smtClean="0"/>
              <a:t>operatorStack</a:t>
            </a:r>
            <a:r>
              <a:rPr lang="en-US" sz="2000" smtClean="0"/>
              <a:t> and push the extracted operator to </a:t>
            </a:r>
            <a:r>
              <a:rPr lang="en-US" sz="2000" b="1" smtClean="0"/>
              <a:t>operatorStack</a:t>
            </a:r>
            <a:r>
              <a:rPr lang="en-US" sz="2000" smtClean="0"/>
              <a:t>.</a:t>
            </a:r>
          </a:p>
          <a:p>
            <a:pPr marL="0" indent="0">
              <a:buNone/>
              <a:defRPr/>
            </a:pPr>
            <a:r>
              <a:rPr lang="en-US" sz="2000" smtClean="0"/>
              <a:t>1.4.	If the extracted item is a </a:t>
            </a:r>
            <a:r>
              <a:rPr lang="en-US" sz="2000" b="1" smtClean="0"/>
              <a:t>(</a:t>
            </a:r>
            <a:r>
              <a:rPr lang="en-US" sz="2000" smtClean="0"/>
              <a:t> symbol, push it to </a:t>
            </a:r>
            <a:r>
              <a:rPr lang="en-US" sz="2000" b="1" smtClean="0"/>
              <a:t>operatorStack</a:t>
            </a:r>
            <a:r>
              <a:rPr lang="en-US" sz="2000" smtClean="0"/>
              <a:t>.</a:t>
            </a:r>
          </a:p>
          <a:p>
            <a:pPr marL="0" indent="0">
              <a:buNone/>
              <a:defRPr/>
            </a:pPr>
            <a:r>
              <a:rPr lang="en-US" sz="2000" smtClean="0"/>
              <a:t>1.5.	If the extracted item is a </a:t>
            </a:r>
            <a:r>
              <a:rPr lang="en-US" sz="2000" b="1" smtClean="0"/>
              <a:t>)</a:t>
            </a:r>
            <a:r>
              <a:rPr lang="en-US" sz="2000" smtClean="0"/>
              <a:t> symbol, repeatedly process the operators from the top of </a:t>
            </a:r>
            <a:r>
              <a:rPr lang="en-US" sz="2000" b="1" smtClean="0"/>
              <a:t>operatorStack</a:t>
            </a:r>
            <a:r>
              <a:rPr lang="en-US" sz="2000" smtClean="0"/>
              <a:t> until seeing the </a:t>
            </a:r>
            <a:r>
              <a:rPr lang="en-US" sz="2000" b="1" smtClean="0"/>
              <a:t>(</a:t>
            </a:r>
            <a:r>
              <a:rPr lang="en-US" sz="2000" smtClean="0"/>
              <a:t> symbol on the stack.</a:t>
            </a:r>
          </a:p>
          <a:p>
            <a:pPr marL="0" indent="0">
              <a:buNone/>
              <a:defRPr/>
            </a:pPr>
            <a:endParaRPr lang="en-US" sz="2000" b="1" smtClean="0"/>
          </a:p>
          <a:p>
            <a:pPr marL="0" indent="0">
              <a:buNone/>
              <a:defRPr/>
            </a:pPr>
            <a:r>
              <a:rPr lang="en-US" sz="2000" b="1" smtClean="0"/>
              <a:t>Phase 2: Clearing the stack</a:t>
            </a:r>
            <a:endParaRPr lang="en-US" sz="2000" smtClean="0"/>
          </a:p>
          <a:p>
            <a:pPr marL="0" indent="0">
              <a:buNone/>
              <a:defRPr/>
            </a:pPr>
            <a:r>
              <a:rPr lang="en-US" sz="2000" smtClean="0"/>
              <a:t>Repeatedly process the operators from the top of </a:t>
            </a:r>
            <a:r>
              <a:rPr lang="en-US" sz="2000" b="1" smtClean="0"/>
              <a:t>operatorStack</a:t>
            </a:r>
            <a:r>
              <a:rPr lang="en-US" sz="2000" smtClean="0"/>
              <a:t> until </a:t>
            </a:r>
            <a:r>
              <a:rPr lang="en-US" sz="2000" b="1" smtClean="0"/>
              <a:t>operatorStack</a:t>
            </a:r>
            <a:r>
              <a:rPr lang="en-US" sz="2000" smtClean="0"/>
              <a:t> is empty.</a:t>
            </a:r>
          </a:p>
          <a:p>
            <a:pPr>
              <a:buFont typeface="Monotype Sorts" pitchFamily="2" charset="2"/>
              <a:buChar char="F"/>
              <a:defRPr/>
            </a:pPr>
            <a:endParaRPr lang="en-US" sz="1800" dirty="0"/>
          </a:p>
        </p:txBody>
      </p:sp>
      <p:sp>
        <p:nvSpPr>
          <p:cNvPr id="3" name="Rectangle 2"/>
          <p:cNvSpPr>
            <a:spLocks noChangeArrowheads="1"/>
          </p:cNvSpPr>
          <p:nvPr/>
        </p:nvSpPr>
        <p:spPr bwMode="auto">
          <a:xfrm>
            <a:off x="6002047" y="-156120"/>
            <a:ext cx="184731" cy="76944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lgn="ctr">
              <a:defRPr/>
            </a:pPr>
            <a:endParaRPr lang="en-US" sz="4400">
              <a:solidFill>
                <a:schemeClr val="tx2"/>
              </a:solidFill>
            </a:endParaRPr>
          </a:p>
        </p:txBody>
      </p:sp>
    </p:spTree>
    <p:extLst>
      <p:ext uri="{BB962C8B-B14F-4D97-AF65-F5344CB8AC3E}">
        <p14:creationId xmlns:p14="http://schemas.microsoft.com/office/powerpoint/2010/main" val="339045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1E8C5B-ABA0-4776-B518-E283E20F75F8}" type="slidenum">
              <a:rPr lang="en-US" altLang="en-US" sz="1400"/>
              <a:pPr>
                <a:spcBef>
                  <a:spcPct val="0"/>
                </a:spcBef>
                <a:buClrTx/>
                <a:buSzTx/>
                <a:buFontTx/>
                <a:buNone/>
              </a:pPr>
              <a:t>34</a:t>
            </a:fld>
            <a:endParaRPr lang="en-US" altLang="en-US" sz="1400"/>
          </a:p>
        </p:txBody>
      </p:sp>
      <p:sp>
        <p:nvSpPr>
          <p:cNvPr id="37891" name="Rectangle 2"/>
          <p:cNvSpPr>
            <a:spLocks noGrp="1" noChangeArrowheads="1"/>
          </p:cNvSpPr>
          <p:nvPr>
            <p:ph type="title"/>
          </p:nvPr>
        </p:nvSpPr>
        <p:spPr>
          <a:xfrm>
            <a:off x="2055812" y="228600"/>
            <a:ext cx="7924800" cy="609600"/>
          </a:xfrm>
          <a:noFill/>
        </p:spPr>
        <p:txBody>
          <a:bodyPr>
            <a:normAutofit fontScale="90000"/>
          </a:bodyPr>
          <a:lstStyle/>
          <a:p>
            <a:r>
              <a:rPr lang="en-US" altLang="en-US">
                <a:cs typeface="Times New Roman" panose="02020603050405020304" pitchFamily="18" charset="0"/>
              </a:rPr>
              <a:t>Example</a:t>
            </a:r>
          </a:p>
        </p:txBody>
      </p:sp>
      <p:sp>
        <p:nvSpPr>
          <p:cNvPr id="37892"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3"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4"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5" name="Rectangle 7"/>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2"/>
          <p:cNvSpPr>
            <a:spLocks noChangeArrowheads="1"/>
          </p:cNvSpPr>
          <p:nvPr/>
        </p:nvSpPr>
        <p:spPr bwMode="auto">
          <a:xfrm>
            <a:off x="6002047" y="-156120"/>
            <a:ext cx="184731" cy="76944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lgn="ctr">
              <a:defRPr/>
            </a:pPr>
            <a:endParaRPr lang="en-US" sz="4400">
              <a:solidFill>
                <a:schemeClr val="tx2"/>
              </a:solidFill>
            </a:endParaRPr>
          </a:p>
        </p:txBody>
      </p:sp>
      <p:pic>
        <p:nvPicPr>
          <p:cNvPr id="3789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2" y="990600"/>
            <a:ext cx="7378700" cy="534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224832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1DAE1C-9D07-4704-81FF-BA4D79E70D22}" type="slidenum">
              <a:rPr lang="en-US" altLang="en-US" sz="1400"/>
              <a:pPr>
                <a:spcBef>
                  <a:spcPct val="0"/>
                </a:spcBef>
                <a:buClrTx/>
                <a:buSzTx/>
                <a:buFontTx/>
                <a:buNone/>
              </a:pPr>
              <a:t>4</a:t>
            </a:fld>
            <a:endParaRPr lang="en-US" altLang="en-US" sz="1400"/>
          </a:p>
        </p:txBody>
      </p:sp>
      <p:sp>
        <p:nvSpPr>
          <p:cNvPr id="7171" name="Rectangle 1"/>
          <p:cNvSpPr>
            <a:spLocks noGrp="1" noChangeArrowheads="1"/>
          </p:cNvSpPr>
          <p:nvPr>
            <p:ph idx="1"/>
          </p:nvPr>
        </p:nvSpPr>
        <p:spPr>
          <a:xfrm>
            <a:off x="2055812" y="734334"/>
            <a:ext cx="8077200" cy="5032147"/>
          </a:xfrm>
          <a:solidFill>
            <a:srgbClr val="FFFFFF"/>
          </a:solidFill>
          <a:effectLst>
            <a:prstShdw prst="shdw17" dist="17961" dir="2700000">
              <a:srgbClr val="999999"/>
            </a:prstShdw>
          </a:effectLst>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vert="horz" lIns="91440" tIns="0" rIns="91440" bIns="45720" rtlCol="0" anchor="ctr">
            <a:spAutoFit/>
          </a:bodyPr>
          <a:lstStyle/>
          <a:p>
            <a:pPr marL="0" indent="0">
              <a:spcBef>
                <a:spcPct val="0"/>
              </a:spcBef>
              <a:buClrTx/>
              <a:buSzTx/>
              <a:buNone/>
            </a:pPr>
            <a:r>
              <a:rPr lang="en-US" altLang="en-US">
                <a:solidFill>
                  <a:srgbClr val="353833"/>
                </a:solidFill>
                <a:latin typeface="Arial Unicode MS" pitchFamily="34" charset="-128"/>
              </a:rPr>
              <a:t>public class </a:t>
            </a:r>
            <a:r>
              <a:rPr lang="en-US" altLang="en-US" b="1">
                <a:solidFill>
                  <a:srgbClr val="353833"/>
                </a:solidFill>
                <a:latin typeface="Arial Unicode MS" pitchFamily="34" charset="-128"/>
              </a:rPr>
              <a:t>Container</a:t>
            </a:r>
            <a:r>
              <a:rPr lang="en-US" altLang="en-US">
                <a:solidFill>
                  <a:srgbClr val="353833"/>
                </a:solidFill>
                <a:latin typeface="Arial Unicode MS" pitchFamily="34" charset="-128"/>
              </a:rPr>
              <a:t> </a:t>
            </a:r>
          </a:p>
          <a:p>
            <a:pPr marL="0" indent="0">
              <a:spcBef>
                <a:spcPct val="0"/>
              </a:spcBef>
              <a:buClrTx/>
              <a:buSzTx/>
              <a:buNone/>
            </a:pPr>
            <a:endParaRPr lang="en-US" altLang="en-US">
              <a:solidFill>
                <a:srgbClr val="353833"/>
              </a:solidFill>
              <a:latin typeface="Arial Unicode MS" pitchFamily="34" charset="-128"/>
            </a:endParaRPr>
          </a:p>
          <a:p>
            <a:pPr marL="0" indent="0">
              <a:spcBef>
                <a:spcPct val="0"/>
              </a:spcBef>
              <a:buClrTx/>
              <a:buSzTx/>
              <a:buNone/>
            </a:pPr>
            <a:r>
              <a:rPr lang="en-US" altLang="en-US">
                <a:solidFill>
                  <a:srgbClr val="353833"/>
                </a:solidFill>
                <a:latin typeface="Arial Unicode MS" pitchFamily="34" charset="-128"/>
              </a:rPr>
              <a:t>Extends </a:t>
            </a:r>
            <a:r>
              <a:rPr lang="en-US" altLang="en-US">
                <a:solidFill>
                  <a:srgbClr val="4C6B87"/>
                </a:solidFill>
                <a:latin typeface="Arial Unicode MS" pitchFamily="34" charset="-128"/>
              </a:rPr>
              <a:t>Component</a:t>
            </a:r>
          </a:p>
          <a:p>
            <a:pPr marL="0" indent="0">
              <a:spcBef>
                <a:spcPct val="0"/>
              </a:spcBef>
              <a:buClrTx/>
              <a:buSzTx/>
              <a:buNone/>
            </a:pPr>
            <a:endParaRPr lang="en-US" altLang="en-US">
              <a:solidFill>
                <a:srgbClr val="4C6B87"/>
              </a:solidFill>
              <a:latin typeface="Arial Unicode MS" pitchFamily="34" charset="-128"/>
              <a:cs typeface="Arial" panose="020B0604020202020204" pitchFamily="34" charset="0"/>
            </a:endParaRPr>
          </a:p>
          <a:p>
            <a:pPr marL="0" indent="0">
              <a:spcBef>
                <a:spcPct val="0"/>
              </a:spcBef>
              <a:buClrTx/>
              <a:buSzTx/>
              <a:buNone/>
            </a:pPr>
            <a:r>
              <a:rPr lang="en-US" altLang="en-US">
                <a:solidFill>
                  <a:srgbClr val="353833"/>
                </a:solidFill>
                <a:latin typeface="Arial" panose="020B0604020202020204" pitchFamily="34" charset="0"/>
                <a:cs typeface="Arial" panose="020B0604020202020204" pitchFamily="34" charset="0"/>
              </a:rPr>
              <a:t>A generic Abstract Window Toolkit(AWT) container object is a component that can contain other AWT components.</a:t>
            </a:r>
          </a:p>
          <a:p>
            <a:pPr marL="0" indent="0">
              <a:spcBef>
                <a:spcPct val="0"/>
              </a:spcBef>
              <a:buClrTx/>
              <a:buSzTx/>
              <a:buNone/>
            </a:pPr>
            <a:endParaRPr lang="en-US" altLang="en-US">
              <a:solidFill>
                <a:srgbClr val="353833"/>
              </a:solidFill>
              <a:latin typeface="Arial" panose="020B0604020202020204" pitchFamily="34" charset="0"/>
              <a:cs typeface="Arial" panose="020B0604020202020204" pitchFamily="34" charset="0"/>
            </a:endParaRPr>
          </a:p>
          <a:p>
            <a:pPr marL="0" indent="0">
              <a:spcBef>
                <a:spcPct val="0"/>
              </a:spcBef>
              <a:buClrTx/>
              <a:buSzTx/>
              <a:buNone/>
            </a:pPr>
            <a:r>
              <a:rPr lang="en-US" altLang="en-US" b="1">
                <a:solidFill>
                  <a:srgbClr val="353833"/>
                </a:solidFill>
                <a:latin typeface="Arial" panose="020B0604020202020204" pitchFamily="34" charset="0"/>
                <a:cs typeface="Arial" panose="020B0604020202020204" pitchFamily="34" charset="0"/>
              </a:rPr>
              <a:t>Components added to a container are tracked in a list. </a:t>
            </a:r>
            <a:r>
              <a:rPr lang="en-US" altLang="en-US">
                <a:solidFill>
                  <a:srgbClr val="353833"/>
                </a:solidFill>
                <a:latin typeface="Arial" panose="020B0604020202020204" pitchFamily="34" charset="0"/>
                <a:cs typeface="Arial" panose="020B0604020202020204" pitchFamily="34" charset="0"/>
              </a:rPr>
              <a:t>The order of the list will define the components' front-to-back stacking order within the container. </a:t>
            </a:r>
          </a:p>
          <a:p>
            <a:pPr marL="0" indent="0">
              <a:spcBef>
                <a:spcPct val="0"/>
              </a:spcBef>
              <a:buClrTx/>
              <a:buSzTx/>
              <a:buNone/>
            </a:pPr>
            <a:endParaRPr lang="en-US" altLang="en-US">
              <a:solidFill>
                <a:srgbClr val="353833"/>
              </a:solidFill>
              <a:latin typeface="Arial" panose="020B0604020202020204" pitchFamily="34" charset="0"/>
              <a:cs typeface="Arial" panose="020B0604020202020204" pitchFamily="34" charset="0"/>
            </a:endParaRPr>
          </a:p>
          <a:p>
            <a:pPr marL="0" indent="0">
              <a:spcBef>
                <a:spcPct val="0"/>
              </a:spcBef>
              <a:buClrTx/>
              <a:buSzTx/>
              <a:buNone/>
            </a:pPr>
            <a:r>
              <a:rPr lang="en-US" altLang="en-US" b="1">
                <a:solidFill>
                  <a:srgbClr val="353833"/>
                </a:solidFill>
                <a:latin typeface="Arial" panose="020B0604020202020204" pitchFamily="34" charset="0"/>
                <a:cs typeface="Arial" panose="020B0604020202020204" pitchFamily="34" charset="0"/>
              </a:rPr>
              <a:t>If no index is specified when adding a component to a container, it will be added to the end of the list </a:t>
            </a:r>
            <a:r>
              <a:rPr lang="en-US" altLang="en-US">
                <a:solidFill>
                  <a:srgbClr val="353833"/>
                </a:solidFill>
                <a:latin typeface="Arial" panose="020B0604020202020204" pitchFamily="34" charset="0"/>
                <a:cs typeface="Arial" panose="020B0604020202020204" pitchFamily="34" charset="0"/>
              </a:rPr>
              <a:t>(and hence to the bottom of the stacking order).</a:t>
            </a:r>
          </a:p>
          <a:p>
            <a:pPr marL="0" indent="0">
              <a:spcBef>
                <a:spcPct val="0"/>
              </a:spcBef>
              <a:buClrTx/>
              <a:buSzTx/>
              <a:buNone/>
            </a:pPr>
            <a:endParaRPr lang="en-US" altLang="en-US"/>
          </a:p>
        </p:txBody>
      </p:sp>
    </p:spTree>
    <p:extLst>
      <p:ext uri="{BB962C8B-B14F-4D97-AF65-F5344CB8AC3E}">
        <p14:creationId xmlns:p14="http://schemas.microsoft.com/office/powerpoint/2010/main" val="4218842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Containers</a:t>
            </a:r>
          </a:p>
        </p:txBody>
      </p:sp>
      <p:sp>
        <p:nvSpPr>
          <p:cNvPr id="8195" name="Content Placeholder 2"/>
          <p:cNvSpPr>
            <a:spLocks noGrp="1"/>
          </p:cNvSpPr>
          <p:nvPr>
            <p:ph idx="1"/>
          </p:nvPr>
        </p:nvSpPr>
        <p:spPr/>
        <p:txBody>
          <a:bodyPr/>
          <a:lstStyle/>
          <a:p>
            <a:r>
              <a:rPr lang="en-US" altLang="en-US" b="1" smtClean="0"/>
              <a:t>Containers</a:t>
            </a:r>
            <a:r>
              <a:rPr lang="en-US" altLang="en-US" smtClean="0"/>
              <a:t> are the interface between a component and the low-level platform-specific functionality that supports the component. </a:t>
            </a:r>
          </a:p>
          <a:p>
            <a:endParaRPr lang="en-US" altLang="en-US" smtClean="0"/>
          </a:p>
        </p:txBody>
      </p:sp>
      <p:sp>
        <p:nvSpPr>
          <p:cNvPr id="8196" name="Slide Number Placeholder 3"/>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E243FD9-8F09-4853-9F80-44DB99640289}" type="slidenum">
              <a:rPr lang="en-US" altLang="en-US" sz="1400"/>
              <a:pPr>
                <a:spcBef>
                  <a:spcPct val="0"/>
                </a:spcBef>
                <a:buClrTx/>
                <a:buSzTx/>
                <a:buFontTx/>
                <a:buNone/>
              </a:pPr>
              <a:t>5</a:t>
            </a:fld>
            <a:endParaRPr lang="en-US" altLang="en-US" sz="1400"/>
          </a:p>
        </p:txBody>
      </p:sp>
      <p:pic>
        <p:nvPicPr>
          <p:cNvPr id="819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1812" y="2852739"/>
            <a:ext cx="6115050"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3700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en-US" smtClean="0"/>
              <a:t>Java Collection Framework hierarchy, cont.</a:t>
            </a:r>
          </a:p>
        </p:txBody>
      </p:sp>
      <p:sp>
        <p:nvSpPr>
          <p:cNvPr id="9221" name="Rectangle 7"/>
          <p:cNvSpPr>
            <a:spLocks noGrp="1" noChangeArrowheads="1"/>
          </p:cNvSpPr>
          <p:nvPr>
            <p:ph type="body" idx="1"/>
          </p:nvPr>
        </p:nvSpPr>
        <p:spPr/>
        <p:txBody>
          <a:bodyPr/>
          <a:lstStyle/>
          <a:p>
            <a:r>
              <a:rPr lang="en-US" altLang="en-US" smtClean="0"/>
              <a:t>Set and List are subinterfaces of Collection.</a:t>
            </a:r>
          </a:p>
        </p:txBody>
      </p:sp>
      <p:sp>
        <p:nvSpPr>
          <p:cNvPr id="9218"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EFFF244A-735D-4E9B-8262-5E7F3421E06B}" type="slidenum">
              <a:rPr lang="en-US" altLang="en-US" smtClean="0"/>
              <a:pPr/>
              <a:t>6</a:t>
            </a:fld>
            <a:endParaRPr lang="en-US" altLang="en-US"/>
          </a:p>
        </p:txBody>
      </p:sp>
      <p:sp>
        <p:nvSpPr>
          <p:cNvPr id="9220" name="Rectangle 6"/>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2" name="Rectangle 9"/>
          <p:cNvSpPr>
            <a:spLocks noChangeArrowheads="1"/>
          </p:cNvSpPr>
          <p:nvPr/>
        </p:nvSpPr>
        <p:spPr bwMode="auto">
          <a:xfrm>
            <a:off x="3656012"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3" name="Rectangle 11"/>
          <p:cNvSpPr>
            <a:spLocks noChangeArrowheads="1"/>
          </p:cNvSpPr>
          <p:nvPr/>
        </p:nvSpPr>
        <p:spPr bwMode="auto">
          <a:xfrm>
            <a:off x="1522413" y="19757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922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7" y="2439988"/>
            <a:ext cx="8464550"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165516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52400"/>
            <a:ext cx="8769350" cy="627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243"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59D30C-0A63-45E0-BB48-33F17286BF47}" type="slidenum">
              <a:rPr lang="en-US" altLang="en-US" sz="1400"/>
              <a:pPr>
                <a:spcBef>
                  <a:spcPct val="0"/>
                </a:spcBef>
                <a:buClrTx/>
                <a:buSzTx/>
                <a:buFontTx/>
                <a:buNone/>
              </a:pPr>
              <a:t>7</a:t>
            </a:fld>
            <a:endParaRPr lang="en-US" altLang="en-US" sz="1400"/>
          </a:p>
        </p:txBody>
      </p:sp>
      <p:sp>
        <p:nvSpPr>
          <p:cNvPr id="10244" name="Rectangle 2"/>
          <p:cNvSpPr>
            <a:spLocks noGrp="1" noChangeArrowheads="1"/>
          </p:cNvSpPr>
          <p:nvPr>
            <p:ph type="title"/>
          </p:nvPr>
        </p:nvSpPr>
        <p:spPr>
          <a:xfrm>
            <a:off x="6208712" y="152400"/>
            <a:ext cx="4114800" cy="381000"/>
          </a:xfrm>
          <a:noFill/>
        </p:spPr>
        <p:txBody>
          <a:bodyPr>
            <a:normAutofit fontScale="90000"/>
          </a:bodyPr>
          <a:lstStyle/>
          <a:p>
            <a:r>
              <a:rPr lang="en-US" altLang="en-US" sz="2400"/>
              <a:t>The Collection Interface</a:t>
            </a:r>
          </a:p>
        </p:txBody>
      </p:sp>
      <p:sp>
        <p:nvSpPr>
          <p:cNvPr id="10245"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6" name="Rectangle 8"/>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10"/>
          <p:cNvSpPr>
            <a:spLocks noChangeArrowheads="1"/>
          </p:cNvSpPr>
          <p:nvPr/>
        </p:nvSpPr>
        <p:spPr bwMode="auto">
          <a:xfrm>
            <a:off x="3865562" y="2057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8" name="Rectangle 12"/>
          <p:cNvSpPr>
            <a:spLocks noChangeArrowheads="1"/>
          </p:cNvSpPr>
          <p:nvPr/>
        </p:nvSpPr>
        <p:spPr bwMode="auto">
          <a:xfrm>
            <a:off x="3865562" y="1657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9" name="Rectangle 14"/>
          <p:cNvSpPr>
            <a:spLocks noChangeArrowheads="1"/>
          </p:cNvSpPr>
          <p:nvPr/>
        </p:nvSpPr>
        <p:spPr bwMode="auto">
          <a:xfrm>
            <a:off x="1522412" y="1336032"/>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0" name="Rectangle 16"/>
          <p:cNvSpPr>
            <a:spLocks noChangeArrowheads="1"/>
          </p:cNvSpPr>
          <p:nvPr/>
        </p:nvSpPr>
        <p:spPr bwMode="auto">
          <a:xfrm>
            <a:off x="1522412" y="1336032"/>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1" name="Rectangle 18"/>
          <p:cNvSpPr>
            <a:spLocks noChangeArrowheads="1"/>
          </p:cNvSpPr>
          <p:nvPr/>
        </p:nvSpPr>
        <p:spPr bwMode="auto">
          <a:xfrm>
            <a:off x="1522412" y="1031232"/>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2" name="Rectangle 4"/>
          <p:cNvSpPr>
            <a:spLocks noGrp="1" noChangeArrowheads="1"/>
          </p:cNvSpPr>
          <p:nvPr>
            <p:ph type="body" idx="1"/>
          </p:nvPr>
        </p:nvSpPr>
        <p:spPr>
          <a:xfrm>
            <a:off x="6018212" y="1152525"/>
            <a:ext cx="5029200" cy="457200"/>
          </a:xfrm>
          <a:ln>
            <a:solidFill>
              <a:schemeClr val="accent1"/>
            </a:solidFill>
            <a:miter lim="800000"/>
            <a:headEnd/>
            <a:tailEnd/>
          </a:ln>
        </p:spPr>
        <p:txBody>
          <a:bodyPr>
            <a:normAutofit fontScale="70000" lnSpcReduction="20000"/>
          </a:bodyPr>
          <a:lstStyle/>
          <a:p>
            <a:pPr marL="0" indent="0">
              <a:spcBef>
                <a:spcPct val="0"/>
              </a:spcBef>
              <a:buNone/>
            </a:pPr>
            <a:r>
              <a:rPr lang="en-US" altLang="en-US" sz="2000">
                <a:solidFill>
                  <a:schemeClr val="bg2"/>
                </a:solidFill>
                <a:cs typeface="Times New Roman" panose="02020603050405020304" pitchFamily="18" charset="0"/>
              </a:rPr>
              <a:t>The Collection interface is the root interface for manipulating a collection of objects.</a:t>
            </a:r>
            <a:r>
              <a:rPr lang="en-US" altLang="en-US" sz="2800">
                <a:latin typeface="Courier" charset="0"/>
                <a:cs typeface="Times New Roman" panose="02020603050405020304" pitchFamily="18" charset="0"/>
              </a:rPr>
              <a:t> </a:t>
            </a:r>
            <a:endParaRPr lang="en-US" altLang="en-US" sz="2800" noProof="1">
              <a:latin typeface="Courier" charset="0"/>
              <a:cs typeface="Times New Roman" panose="02020603050405020304" pitchFamily="18" charset="0"/>
            </a:endParaRPr>
          </a:p>
        </p:txBody>
      </p:sp>
    </p:spTree>
    <p:extLst>
      <p:ext uri="{BB962C8B-B14F-4D97-AF65-F5344CB8AC3E}">
        <p14:creationId xmlns:p14="http://schemas.microsoft.com/office/powerpoint/2010/main" val="3326028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en-US" smtClean="0"/>
              <a:t>The List Interface</a:t>
            </a:r>
          </a:p>
        </p:txBody>
      </p:sp>
      <p:sp>
        <p:nvSpPr>
          <p:cNvPr id="11269" name="Rectangle 4"/>
          <p:cNvSpPr>
            <a:spLocks noGrp="1" noChangeArrowheads="1"/>
          </p:cNvSpPr>
          <p:nvPr>
            <p:ph type="body" idx="1"/>
          </p:nvPr>
        </p:nvSpPr>
        <p:spPr/>
        <p:txBody>
          <a:bodyPr/>
          <a:lstStyle/>
          <a:p>
            <a:r>
              <a:rPr lang="en-US" altLang="en-US" smtClean="0"/>
              <a:t>A list stores elements in a sequential order, and allows the user to specify where the element is stored. The user can access the elements by index. </a:t>
            </a:r>
            <a:endParaRPr lang="en-US" altLang="en-US"/>
          </a:p>
        </p:txBody>
      </p:sp>
      <p:sp>
        <p:nvSpPr>
          <p:cNvPr id="11266"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C43291E6-72F0-41C6-8E82-8B54D4A2626E}" type="slidenum">
              <a:rPr lang="en-US" altLang="en-US" smtClean="0"/>
              <a:pPr/>
              <a:t>8</a:t>
            </a:fld>
            <a:endParaRPr lang="en-US" altLang="en-US"/>
          </a:p>
        </p:txBody>
      </p:sp>
      <p:sp>
        <p:nvSpPr>
          <p:cNvPr id="11268"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1"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969175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56157E6-3347-4C7F-B958-BBD4EB0DF40F}" type="slidenum">
              <a:rPr lang="en-US" altLang="en-US" sz="1400"/>
              <a:pPr>
                <a:spcBef>
                  <a:spcPct val="0"/>
                </a:spcBef>
                <a:buClrTx/>
                <a:buSzTx/>
                <a:buFontTx/>
                <a:buNone/>
              </a:pPr>
              <a:t>9</a:t>
            </a:fld>
            <a:endParaRPr lang="en-US" altLang="en-US" sz="1400"/>
          </a:p>
        </p:txBody>
      </p:sp>
      <p:sp>
        <p:nvSpPr>
          <p:cNvPr id="12291" name="Rectangle 2"/>
          <p:cNvSpPr>
            <a:spLocks noGrp="1" noChangeArrowheads="1"/>
          </p:cNvSpPr>
          <p:nvPr>
            <p:ph type="title"/>
          </p:nvPr>
        </p:nvSpPr>
        <p:spPr>
          <a:xfrm>
            <a:off x="2208212" y="228600"/>
            <a:ext cx="7924800" cy="609600"/>
          </a:xfrm>
          <a:noFill/>
        </p:spPr>
        <p:txBody>
          <a:bodyPr>
            <a:normAutofit fontScale="90000"/>
          </a:bodyPr>
          <a:lstStyle/>
          <a:p>
            <a:r>
              <a:rPr lang="en-US" altLang="en-US" smtClean="0">
                <a:cs typeface="Times New Roman" panose="02020603050405020304" pitchFamily="18" charset="0"/>
              </a:rPr>
              <a:t>The List Interface, cont.</a:t>
            </a:r>
          </a:p>
        </p:txBody>
      </p:sp>
      <p:sp>
        <p:nvSpPr>
          <p:cNvPr id="12292"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4"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Rectangle 9"/>
          <p:cNvSpPr>
            <a:spLocks noChangeArrowheads="1"/>
          </p:cNvSpPr>
          <p:nvPr/>
        </p:nvSpPr>
        <p:spPr bwMode="auto">
          <a:xfrm>
            <a:off x="4749800" y="22860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6" name="Rectangle 11"/>
          <p:cNvSpPr>
            <a:spLocks noChangeArrowheads="1"/>
          </p:cNvSpPr>
          <p:nvPr/>
        </p:nvSpPr>
        <p:spPr bwMode="auto">
          <a:xfrm>
            <a:off x="4006850" y="21415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7" name="Rectangle 13"/>
          <p:cNvSpPr>
            <a:spLocks noChangeArrowheads="1"/>
          </p:cNvSpPr>
          <p:nvPr/>
        </p:nvSpPr>
        <p:spPr bwMode="auto">
          <a:xfrm>
            <a:off x="1522413" y="17392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229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12" y="1371600"/>
            <a:ext cx="87630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157485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8434C6FC007C49BA74DF6F573091B8" ma:contentTypeVersion="4" ma:contentTypeDescription="Create a new document." ma:contentTypeScope="" ma:versionID="57521a6533e526f30d3d9f06ee2c479c">
  <xsd:schema xmlns:xsd="http://www.w3.org/2001/XMLSchema" xmlns:xs="http://www.w3.org/2001/XMLSchema" xmlns:p="http://schemas.microsoft.com/office/2006/metadata/properties" xmlns:ns2="97dbb335-fc61-412d-baab-f04c388d8568" targetNamespace="http://schemas.microsoft.com/office/2006/metadata/properties" ma:root="true" ma:fieldsID="53f30f33b1e02eecabfb9fa718e3c934" ns2:_="">
    <xsd:import namespace="97dbb335-fc61-412d-baab-f04c388d856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dbb335-fc61-412d-baab-f04c388d85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9B5893-718D-4D00-9719-CE406235FA32}"/>
</file>

<file path=customXml/itemProps2.xml><?xml version="1.0" encoding="utf-8"?>
<ds:datastoreItem xmlns:ds="http://schemas.openxmlformats.org/officeDocument/2006/customXml" ds:itemID="{1C507AD3-77C5-4416-9CED-8F49493A46A3}"/>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1104</Words>
  <Application>Microsoft Office PowerPoint</Application>
  <PresentationFormat>Custom</PresentationFormat>
  <Paragraphs>141</Paragraphs>
  <Slides>34</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5" baseType="lpstr">
      <vt:lpstr>Arial</vt:lpstr>
      <vt:lpstr>Arial Unicode MS</vt:lpstr>
      <vt:lpstr>Book Antiqua</vt:lpstr>
      <vt:lpstr>Century Gothic</vt:lpstr>
      <vt:lpstr>Courier</vt:lpstr>
      <vt:lpstr>Courier New</vt:lpstr>
      <vt:lpstr>Monotype Sorts</vt:lpstr>
      <vt:lpstr>Times New Roman</vt:lpstr>
      <vt:lpstr>Wingdings</vt:lpstr>
      <vt:lpstr>Continental World 16x9</vt:lpstr>
      <vt:lpstr>Picture</vt:lpstr>
      <vt:lpstr>CSE 102 - COMPUTER PROGRAMMING II Data Structures</vt:lpstr>
      <vt:lpstr>Objectives</vt:lpstr>
      <vt:lpstr>Java Collection Framework hierarchy</vt:lpstr>
      <vt:lpstr>PowerPoint Presentation</vt:lpstr>
      <vt:lpstr>Containers</vt:lpstr>
      <vt:lpstr>Java Collection Framework hierarchy, cont.</vt:lpstr>
      <vt:lpstr>The Collection Interface</vt:lpstr>
      <vt:lpstr>The List Interface</vt:lpstr>
      <vt:lpstr>The List Interface, cont.</vt:lpstr>
      <vt:lpstr>The List Iterator</vt:lpstr>
      <vt:lpstr>ArrayList and LinkedList</vt:lpstr>
      <vt:lpstr>java.util.ArrayList</vt:lpstr>
      <vt:lpstr>java.util.LinkedList</vt:lpstr>
      <vt:lpstr>Example: Using ArrayList and LinkedList</vt:lpstr>
      <vt:lpstr>PowerPoint Presentation</vt:lpstr>
      <vt:lpstr>PowerPoint Presentation</vt:lpstr>
      <vt:lpstr>The Comparator Interface</vt:lpstr>
      <vt:lpstr>The Comparator Interface</vt:lpstr>
      <vt:lpstr>PowerPoint Presentation</vt:lpstr>
      <vt:lpstr>The Collections Class</vt:lpstr>
      <vt:lpstr>The Collections Class UML Diagram</vt:lpstr>
      <vt:lpstr>Case Study: Multiple Bouncing Balls</vt:lpstr>
      <vt:lpstr>The Vector and Stack Classes</vt:lpstr>
      <vt:lpstr>The Vector Class</vt:lpstr>
      <vt:lpstr>The Vector Class, cont.</vt:lpstr>
      <vt:lpstr>The Stack Class</vt:lpstr>
      <vt:lpstr>Queues and Priority Queues</vt:lpstr>
      <vt:lpstr>The Queue Interface</vt:lpstr>
      <vt:lpstr>Using LinkedList for Queue</vt:lpstr>
      <vt:lpstr>The PriorityQueue Class</vt:lpstr>
      <vt:lpstr>PowerPoint Presentation</vt:lpstr>
      <vt:lpstr>Case Study: Evaluating Expressions</vt:lpstr>
      <vt:lpstr>Algorithm</vt:lpstr>
      <vt:lpstr>Example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2019-04-01T14:13:13Z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