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4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52.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7"/>
  </p:notesMasterIdLst>
  <p:handoutMasterIdLst>
    <p:handoutMasterId r:id="rId5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09" r:id="rId55"/>
    <p:sldId id="310" r:id="rId5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60" d="100"/>
          <a:sy n="60" d="100"/>
        </p:scale>
        <p:origin x="566"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23-Apr-19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23-Apr-19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E6D67A-2D5F-473C-86BE-E21142FC1A56}" type="slidenum">
              <a:rPr lang="en-US" altLang="en-US" sz="1000"/>
              <a:pPr/>
              <a:t>41</a:t>
            </a:fld>
            <a:endParaRPr lang="en-US" altLang="en-US" sz="1000"/>
          </a:p>
        </p:txBody>
      </p:sp>
      <p:sp>
        <p:nvSpPr>
          <p:cNvPr id="60419" name="Rectangle 2"/>
          <p:cNvSpPr>
            <a:spLocks noChangeArrowheads="1" noTextEdit="1"/>
          </p:cNvSpPr>
          <p:nvPr>
            <p:ph type="sldImg"/>
          </p:nvPr>
        </p:nvSpPr>
        <p:spPr>
          <a:xfrm>
            <a:off x="382588" y="685800"/>
            <a:ext cx="6092825" cy="3429000"/>
          </a:xfrm>
          <a:ln/>
        </p:spPr>
      </p:sp>
      <p:sp>
        <p:nvSpPr>
          <p:cNvPr id="60420"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60473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F03981-365A-4E32-8647-87EE7354AD77}" type="slidenum">
              <a:rPr lang="en-US" altLang="en-US" sz="1000"/>
              <a:pPr/>
              <a:t>45</a:t>
            </a:fld>
            <a:endParaRPr lang="en-US" altLang="en-US" sz="1000"/>
          </a:p>
        </p:txBody>
      </p:sp>
      <p:sp>
        <p:nvSpPr>
          <p:cNvPr id="61443" name="Rectangle 2"/>
          <p:cNvSpPr>
            <a:spLocks noChangeArrowheads="1" noTextEdit="1"/>
          </p:cNvSpPr>
          <p:nvPr>
            <p:ph type="sldImg"/>
          </p:nvPr>
        </p:nvSpPr>
        <p:spPr>
          <a:xfrm>
            <a:off x="382588" y="685800"/>
            <a:ext cx="6092825" cy="3429000"/>
          </a:xfrm>
          <a:ln/>
        </p:spPr>
      </p:sp>
      <p:sp>
        <p:nvSpPr>
          <p:cNvPr id="61444"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4472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906852-ED7A-46BC-AFA5-A638F2E25C8D}" type="slidenum">
              <a:rPr lang="en-US" altLang="en-US" sz="1000"/>
              <a:pPr/>
              <a:t>47</a:t>
            </a:fld>
            <a:endParaRPr lang="en-US" altLang="en-US" sz="1000"/>
          </a:p>
        </p:txBody>
      </p:sp>
      <p:sp>
        <p:nvSpPr>
          <p:cNvPr id="62467" name="Rectangle 2"/>
          <p:cNvSpPr>
            <a:spLocks noChangeArrowheads="1" noTextEdit="1"/>
          </p:cNvSpPr>
          <p:nvPr>
            <p:ph type="sldImg"/>
          </p:nvPr>
        </p:nvSpPr>
        <p:spPr>
          <a:xfrm>
            <a:off x="382588" y="685800"/>
            <a:ext cx="6092825" cy="3429000"/>
          </a:xfrm>
          <a:ln/>
        </p:spPr>
      </p:sp>
      <p:sp>
        <p:nvSpPr>
          <p:cNvPr id="6246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3991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2" y="285750"/>
            <a:ext cx="10360501"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162" y="1657350"/>
            <a:ext cx="507867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57350"/>
            <a:ext cx="507867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1099F71E-BE38-4CAC-9524-02D006A0678A}" type="slidenum">
              <a:rPr lang="en-US" altLang="en-US"/>
              <a:pPr/>
              <a:t>‹#›</a:t>
            </a:fld>
            <a:endParaRPr lang="en-US" altLang="en-US"/>
          </a:p>
        </p:txBody>
      </p:sp>
    </p:spTree>
    <p:extLst>
      <p:ext uri="{BB962C8B-B14F-4D97-AF65-F5344CB8AC3E}">
        <p14:creationId xmlns:p14="http://schemas.microsoft.com/office/powerpoint/2010/main" val="6607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6.bin"/><Relationship Id="rId18" Type="http://schemas.openxmlformats.org/officeDocument/2006/relationships/image" Target="../media/image2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1.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3.wmf"/><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4.bin"/><Relationship Id="rId14" Type="http://schemas.openxmlformats.org/officeDocument/2006/relationships/image" Target="../media/image2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www.cs.armstrong.edu/liang/intro10e/html/SieveOfEratosthenes.html" TargetMode="External"/><Relationship Id="rId3" Type="http://schemas.openxmlformats.org/officeDocument/2006/relationships/hyperlink" Target="html/SieveOfEratosthenes.bat" TargetMode="External"/><Relationship Id="rId7" Type="http://schemas.openxmlformats.org/officeDocument/2006/relationships/hyperlink" Target="html/PrimeNumbers.html"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xml"/><Relationship Id="rId6" Type="http://schemas.openxmlformats.org/officeDocument/2006/relationships/hyperlink" Target="html/SieveOfEratosthenes.html" TargetMode="External"/><Relationship Id="rId11" Type="http://schemas.openxmlformats.org/officeDocument/2006/relationships/hyperlink" Target="http://www.cs.armstrong.edu/liang/intro10e/html/PrimeNumbers.html" TargetMode="External"/><Relationship Id="rId5" Type="http://schemas.openxmlformats.org/officeDocument/2006/relationships/hyperlink" Target="html/EfficientPrimeNumbers.html" TargetMode="External"/><Relationship Id="rId10" Type="http://schemas.openxmlformats.org/officeDocument/2006/relationships/hyperlink" Target="http://www.cs.armstrong.edu/liang/intro10e/html/PrimeNumber.html" TargetMode="External"/><Relationship Id="rId4" Type="http://schemas.openxmlformats.org/officeDocument/2006/relationships/image" Target="../media/image30.wmf"/><Relationship Id="rId9" Type="http://schemas.openxmlformats.org/officeDocument/2006/relationships/hyperlink" Target="http://www.cs.armstrong.edu/liang/intro10e/html/EfficientPrimeNumber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2.wmf"/><Relationship Id="rId5" Type="http://schemas.openxmlformats.org/officeDocument/2006/relationships/oleObject" Target="../embeddings/oleObject29.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3.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0.wmf"/><Relationship Id="rId5" Type="http://schemas.openxmlformats.org/officeDocument/2006/relationships/hyperlink" Target="html/EightQueens.bat" TargetMode="External"/><Relationship Id="rId10" Type="http://schemas.openxmlformats.org/officeDocument/2006/relationships/hyperlink" Target="http://www.cs.armstrong.edu/liang/intro10e/html/EightQueens.html" TargetMode="External"/><Relationship Id="rId4" Type="http://schemas.openxmlformats.org/officeDocument/2006/relationships/hyperlink" Target="html/EightQueens.html" TargetMode="External"/><Relationship Id="rId9" Type="http://schemas.openxmlformats.org/officeDocument/2006/relationships/image" Target="../media/image3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4.bin"/><Relationship Id="rId4" Type="http://schemas.openxmlformats.org/officeDocument/2006/relationships/image" Target="../media/image3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36.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6.wmf"/><Relationship Id="rId5" Type="http://schemas.openxmlformats.org/officeDocument/2006/relationships/oleObject" Target="../embeddings/oleObject4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smtClean="0"/>
              <a:t>CSE 102 - COMPUTER PROGRAMMING II</a:t>
            </a:r>
            <a:br>
              <a:rPr lang="it-IT" dirty="0" smtClean="0"/>
            </a:br>
            <a:r>
              <a:rPr lang="en-US" dirty="0"/>
              <a:t>Developing Efficient Algorithms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Examples: Determining Big-O</a:t>
            </a:r>
            <a:endParaRPr lang="en-US" altLang="en-US" smtClean="0"/>
          </a:p>
        </p:txBody>
      </p:sp>
      <p:sp>
        <p:nvSpPr>
          <p:cNvPr id="12292" name="Rectangle 3"/>
          <p:cNvSpPr>
            <a:spLocks noGrp="1" noChangeArrowheads="1"/>
          </p:cNvSpPr>
          <p:nvPr>
            <p:ph type="body" idx="1"/>
          </p:nvPr>
        </p:nvSpPr>
        <p:spPr/>
        <p:txBody>
          <a:bodyPr/>
          <a:lstStyle/>
          <a:p>
            <a:r>
              <a:rPr lang="en-US" smtClean="0"/>
              <a:t>Repetition</a:t>
            </a:r>
          </a:p>
          <a:p>
            <a:r>
              <a:rPr lang="en-US" smtClean="0"/>
              <a:t>Sequence </a:t>
            </a:r>
          </a:p>
          <a:p>
            <a:r>
              <a:rPr lang="en-US" smtClean="0"/>
              <a:t>Selection</a:t>
            </a:r>
          </a:p>
          <a:p>
            <a:r>
              <a:rPr lang="en-US" smtClean="0"/>
              <a:t>Logarithm</a:t>
            </a:r>
          </a:p>
          <a:p>
            <a:endParaRPr lang="en-US" dirty="0"/>
          </a:p>
        </p:txBody>
      </p:sp>
      <p:sp>
        <p:nvSpPr>
          <p:cNvPr id="1229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C91D63A-2F6A-4EC5-8F43-36519308ABAC}" type="slidenum">
              <a:rPr lang="en-US" altLang="en-US" smtClean="0"/>
              <a:pPr/>
              <a:t>10</a:t>
            </a:fld>
            <a:endParaRPr lang="en-US" altLang="en-US"/>
          </a:p>
        </p:txBody>
      </p:sp>
      <p:sp>
        <p:nvSpPr>
          <p:cNvPr id="1229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1"/>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75253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429091-98CC-4BA3-9C17-06C43287AE3E}" type="slidenum">
              <a:rPr lang="en-US" altLang="en-US" sz="1400" smtClean="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2208212" y="285750"/>
            <a:ext cx="7772400" cy="933450"/>
          </a:xfrm>
          <a:noFill/>
        </p:spPr>
        <p:txBody>
          <a:bodyPr/>
          <a:lstStyle/>
          <a:p>
            <a:r>
              <a:rPr lang="en-US" altLang="en-US" smtClean="0"/>
              <a:t>Repetition: Simple Loops</a:t>
            </a:r>
            <a:endParaRPr lang="en-US" altLang="en-US" smtClean="0"/>
          </a:p>
        </p:txBody>
      </p:sp>
      <p:sp>
        <p:nvSpPr>
          <p:cNvPr id="13316"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2989" name="Text Box 13"/>
          <p:cNvSpPr txBox="1">
            <a:spLocks noChangeArrowheads="1"/>
          </p:cNvSpPr>
          <p:nvPr/>
        </p:nvSpPr>
        <p:spPr bwMode="auto">
          <a:xfrm>
            <a:off x="3981450" y="4038600"/>
            <a:ext cx="531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cn = </a:t>
            </a:r>
            <a:r>
              <a:rPr lang="en-US" altLang="en-US" sz="2400" b="1">
                <a:latin typeface="Arial" panose="020B0604020202020204" pitchFamily="34" charset="0"/>
              </a:rPr>
              <a:t>O(n)</a:t>
            </a:r>
            <a:endParaRPr lang="en-US" altLang="en-US" sz="2400">
              <a:latin typeface="Arial" panose="020B0604020202020204" pitchFamily="34" charset="0"/>
            </a:endParaRPr>
          </a:p>
        </p:txBody>
      </p:sp>
      <p:sp>
        <p:nvSpPr>
          <p:cNvPr id="13320" name="Rectangle 17"/>
          <p:cNvSpPr>
            <a:spLocks noGrp="1" noChangeArrowheads="1"/>
          </p:cNvSpPr>
          <p:nvPr>
            <p:ph type="body" idx="1"/>
          </p:nvPr>
        </p:nvSpPr>
        <p:spPr>
          <a:xfrm>
            <a:off x="3884612" y="1676400"/>
            <a:ext cx="4953000" cy="1600200"/>
          </a:xfrm>
          <a:solidFill>
            <a:schemeClr val="bg1"/>
          </a:solidFill>
        </p:spPr>
        <p:txBody>
          <a:bodyPr/>
          <a:lstStyle/>
          <a:p>
            <a:pPr marL="0" indent="0">
              <a:buNone/>
            </a:pPr>
            <a:r>
              <a:rPr lang="en-US" altLang="en-US" smtClean="0">
                <a:latin typeface="Courier New" panose="02070309020205020404" pitchFamily="49" charset="0"/>
              </a:rPr>
              <a:t>for (i = 1; i &lt;= n; i++) {</a:t>
            </a:r>
          </a:p>
          <a:p>
            <a:pPr marL="0" indent="0">
              <a:buNone/>
            </a:pPr>
            <a:r>
              <a:rPr lang="en-US" altLang="en-US" smtClean="0">
                <a:latin typeface="Courier New" panose="02070309020205020404" pitchFamily="49" charset="0"/>
              </a:rPr>
              <a:t>  k = k + 5;</a:t>
            </a:r>
          </a:p>
          <a:p>
            <a:pPr marL="0" indent="0">
              <a:buNone/>
            </a:pPr>
            <a:r>
              <a:rPr lang="en-US" altLang="en-US" smtClean="0">
                <a:latin typeface="Courier New" panose="02070309020205020404" pitchFamily="49" charset="0"/>
              </a:rPr>
              <a:t>}</a:t>
            </a:r>
            <a:endParaRPr lang="en-US" altLang="en-US">
              <a:latin typeface="Courier New" panose="02070309020205020404" pitchFamily="49" charset="0"/>
            </a:endParaRPr>
          </a:p>
        </p:txBody>
      </p:sp>
      <p:grpSp>
        <p:nvGrpSpPr>
          <p:cNvPr id="383005" name="Group 29"/>
          <p:cNvGrpSpPr>
            <a:grpSpLocks/>
          </p:cNvGrpSpPr>
          <p:nvPr/>
        </p:nvGrpSpPr>
        <p:grpSpPr bwMode="auto">
          <a:xfrm>
            <a:off x="6170612" y="2438400"/>
            <a:ext cx="2713038" cy="533400"/>
            <a:chOff x="2928" y="1536"/>
            <a:chExt cx="1709" cy="336"/>
          </a:xfrm>
        </p:grpSpPr>
        <p:sp>
          <p:nvSpPr>
            <p:cNvPr id="13327" name="Text Box 19"/>
            <p:cNvSpPr txBox="1">
              <a:spLocks noChangeArrowheads="1"/>
            </p:cNvSpPr>
            <p:nvPr/>
          </p:nvSpPr>
          <p:spPr bwMode="auto">
            <a:xfrm>
              <a:off x="3494" y="1584"/>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3328" name="Line 20"/>
            <p:cNvSpPr>
              <a:spLocks noChangeShapeType="1"/>
            </p:cNvSpPr>
            <p:nvPr/>
          </p:nvSpPr>
          <p:spPr bwMode="auto">
            <a:xfrm flipH="1" flipV="1">
              <a:off x="2928" y="1536"/>
              <a:ext cx="576" cy="21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2997" name="Group 21"/>
          <p:cNvGrpSpPr>
            <a:grpSpLocks/>
          </p:cNvGrpSpPr>
          <p:nvPr/>
        </p:nvGrpSpPr>
        <p:grpSpPr bwMode="auto">
          <a:xfrm>
            <a:off x="2208212" y="1752600"/>
            <a:ext cx="1676400" cy="1143000"/>
            <a:chOff x="480" y="2438"/>
            <a:chExt cx="1056" cy="768"/>
          </a:xfrm>
        </p:grpSpPr>
        <p:sp>
          <p:nvSpPr>
            <p:cNvPr id="13325" name="Text Box 22"/>
            <p:cNvSpPr txBox="1">
              <a:spLocks noChangeArrowheads="1"/>
            </p:cNvSpPr>
            <p:nvPr/>
          </p:nvSpPr>
          <p:spPr bwMode="auto">
            <a:xfrm>
              <a:off x="480" y="2544"/>
              <a:ext cx="804"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3326" name="AutoShape 2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3001" name="AutoShape 25"/>
          <p:cNvSpPr>
            <a:spLocks/>
          </p:cNvSpPr>
          <p:nvPr/>
        </p:nvSpPr>
        <p:spPr bwMode="auto">
          <a:xfrm>
            <a:off x="2589212" y="4800600"/>
            <a:ext cx="4953000" cy="381000"/>
          </a:xfrm>
          <a:prstGeom prst="accentCallout2">
            <a:avLst>
              <a:gd name="adj1" fmla="val 30000"/>
              <a:gd name="adj2" fmla="val 101537"/>
              <a:gd name="adj3" fmla="val 30000"/>
              <a:gd name="adj4" fmla="val 102694"/>
              <a:gd name="adj5" fmla="val -88750"/>
              <a:gd name="adj6" fmla="val 103880"/>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3002" name="Text Box 26"/>
          <p:cNvSpPr txBox="1">
            <a:spLocks noChangeArrowheads="1"/>
          </p:cNvSpPr>
          <p:nvPr/>
        </p:nvSpPr>
        <p:spPr bwMode="auto">
          <a:xfrm>
            <a:off x="2284412" y="3581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spTree>
    <p:extLst>
      <p:ext uri="{BB962C8B-B14F-4D97-AF65-F5344CB8AC3E}">
        <p14:creationId xmlns:p14="http://schemas.microsoft.com/office/powerpoint/2010/main" val="755385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3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P spid="383001" grpId="0" animBg="1"/>
      <p:bldP spid="3830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A971FA-90EB-4DB2-A9AB-BD3BF5C498E6}"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2208212" y="285750"/>
            <a:ext cx="7772400" cy="933450"/>
          </a:xfrm>
          <a:noFill/>
        </p:spPr>
        <p:txBody>
          <a:bodyPr/>
          <a:lstStyle/>
          <a:p>
            <a:r>
              <a:rPr lang="en-US" altLang="en-US" smtClean="0"/>
              <a:t>Repetition: Nested Loops</a:t>
            </a:r>
          </a:p>
        </p:txBody>
      </p:sp>
      <p:sp>
        <p:nvSpPr>
          <p:cNvPr id="1434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5030" name="Text Box 6"/>
          <p:cNvSpPr txBox="1">
            <a:spLocks noChangeArrowheads="1"/>
          </p:cNvSpPr>
          <p:nvPr/>
        </p:nvSpPr>
        <p:spPr bwMode="auto">
          <a:xfrm>
            <a:off x="3732212" y="50292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n = c</a:t>
            </a:r>
            <a:r>
              <a:rPr lang="en-US" altLang="en-US" sz="2400"/>
              <a:t>n</a:t>
            </a:r>
            <a:r>
              <a:rPr lang="en-US" altLang="en-US" sz="2400" baseline="30000"/>
              <a:t>2</a:t>
            </a:r>
            <a:r>
              <a:rPr lang="en-US" altLang="en-US" sz="2400">
                <a:latin typeface="Arial" panose="020B0604020202020204" pitchFamily="34" charset="0"/>
              </a:rPr>
              <a:t> = </a:t>
            </a:r>
            <a:r>
              <a:rPr lang="en-US" altLang="en-US" sz="2400"/>
              <a:t>O(n</a:t>
            </a:r>
            <a:r>
              <a:rPr lang="en-US" altLang="en-US" sz="2400" baseline="30000"/>
              <a:t>2</a:t>
            </a:r>
            <a:r>
              <a:rPr lang="en-US" altLang="en-US" sz="2400"/>
              <a:t>)</a:t>
            </a:r>
            <a:endParaRPr lang="en-US" altLang="en-US" sz="2400" b="1">
              <a:latin typeface="Arial" panose="020B0604020202020204" pitchFamily="34" charset="0"/>
            </a:endParaRPr>
          </a:p>
        </p:txBody>
      </p:sp>
      <p:sp>
        <p:nvSpPr>
          <p:cNvPr id="14344" name="Rectangle 7"/>
          <p:cNvSpPr>
            <a:spLocks noGrp="1" noChangeArrowheads="1"/>
          </p:cNvSpPr>
          <p:nvPr>
            <p:ph type="body" idx="1"/>
          </p:nvPr>
        </p:nvSpPr>
        <p:spPr>
          <a:xfrm>
            <a:off x="3351212" y="1600200"/>
            <a:ext cx="5486400" cy="2057400"/>
          </a:xfrm>
          <a:solidFill>
            <a:schemeClr val="bg1"/>
          </a:solidFill>
        </p:spPr>
        <p:txBody>
          <a:bodyPr>
            <a:normAutofit fontScale="77500" lnSpcReduction="20000"/>
          </a:bodyPr>
          <a:lstStyle/>
          <a:p>
            <a:pPr marL="0" indent="0">
              <a:buNone/>
            </a:pPr>
            <a:r>
              <a:rPr lang="en-US" altLang="en-US">
                <a:latin typeface="Courier New" panose="02070309020205020404" pitchFamily="49" charset="0"/>
              </a:rPr>
              <a:t>for (i = 1; i &lt;= n; i++) {</a:t>
            </a:r>
          </a:p>
          <a:p>
            <a:pPr marL="0" indent="0">
              <a:buNone/>
            </a:pPr>
            <a:r>
              <a:rPr lang="en-US" altLang="en-US">
                <a:latin typeface="Courier New" panose="02070309020205020404" pitchFamily="49" charset="0"/>
              </a:rPr>
              <a:t>  for (j = 1; j &lt;= n; j++) {</a:t>
            </a:r>
          </a:p>
          <a:p>
            <a:pPr marL="0" indent="0">
              <a:buNone/>
            </a:pPr>
            <a:r>
              <a:rPr lang="en-US" altLang="en-US">
                <a:latin typeface="Courier New" panose="02070309020205020404" pitchFamily="49" charset="0"/>
              </a:rPr>
              <a:t>    k = k + i + j;</a:t>
            </a:r>
          </a:p>
          <a:p>
            <a:pPr marL="0" indent="0">
              <a:buNone/>
            </a:pPr>
            <a:r>
              <a:rPr lang="en-US" altLang="en-US">
                <a:latin typeface="Courier New" panose="02070309020205020404" pitchFamily="49" charset="0"/>
              </a:rPr>
              <a:t>  }</a:t>
            </a:r>
          </a:p>
          <a:p>
            <a:pPr marL="0" indent="0">
              <a:buNone/>
            </a:pPr>
            <a:r>
              <a:rPr lang="en-US" altLang="en-US">
                <a:latin typeface="Courier New" panose="02070309020205020404" pitchFamily="49" charset="0"/>
              </a:rPr>
              <a:t>}</a:t>
            </a:r>
          </a:p>
        </p:txBody>
      </p:sp>
      <p:grpSp>
        <p:nvGrpSpPr>
          <p:cNvPr id="385043" name="Group 19"/>
          <p:cNvGrpSpPr>
            <a:grpSpLocks/>
          </p:cNvGrpSpPr>
          <p:nvPr/>
        </p:nvGrpSpPr>
        <p:grpSpPr bwMode="auto">
          <a:xfrm>
            <a:off x="6551613" y="2819400"/>
            <a:ext cx="1890713" cy="1143000"/>
            <a:chOff x="2688" y="1728"/>
            <a:chExt cx="1191" cy="720"/>
          </a:xfrm>
        </p:grpSpPr>
        <p:sp>
          <p:nvSpPr>
            <p:cNvPr id="14354" name="Text Box 9"/>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4355"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5035" name="Group 11"/>
          <p:cNvGrpSpPr>
            <a:grpSpLocks/>
          </p:cNvGrpSpPr>
          <p:nvPr/>
        </p:nvGrpSpPr>
        <p:grpSpPr bwMode="auto">
          <a:xfrm>
            <a:off x="1674812" y="1676400"/>
            <a:ext cx="1676400" cy="1828800"/>
            <a:chOff x="480" y="2438"/>
            <a:chExt cx="1056" cy="768"/>
          </a:xfrm>
        </p:grpSpPr>
        <p:sp>
          <p:nvSpPr>
            <p:cNvPr id="14352" name="Text Box 12"/>
            <p:cNvSpPr txBox="1">
              <a:spLocks noChangeArrowheads="1"/>
            </p:cNvSpPr>
            <p:nvPr/>
          </p:nvSpPr>
          <p:spPr bwMode="auto">
            <a:xfrm>
              <a:off x="480" y="2544"/>
              <a:ext cx="80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4353"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5038" name="AutoShape 14"/>
          <p:cNvSpPr>
            <a:spLocks/>
          </p:cNvSpPr>
          <p:nvPr/>
        </p:nvSpPr>
        <p:spPr bwMode="auto">
          <a:xfrm>
            <a:off x="2589212" y="5791200"/>
            <a:ext cx="4953000" cy="381000"/>
          </a:xfrm>
          <a:prstGeom prst="accentCallout2">
            <a:avLst>
              <a:gd name="adj1" fmla="val 30000"/>
              <a:gd name="adj2" fmla="val 101537"/>
              <a:gd name="adj3" fmla="val 30000"/>
              <a:gd name="adj4" fmla="val 104454"/>
              <a:gd name="adj5" fmla="val -104167"/>
              <a:gd name="adj6" fmla="val 107468"/>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5039" name="Text Box 15"/>
          <p:cNvSpPr txBox="1">
            <a:spLocks noChangeArrowheads="1"/>
          </p:cNvSpPr>
          <p:nvPr/>
        </p:nvSpPr>
        <p:spPr bwMode="auto">
          <a:xfrm>
            <a:off x="2284412" y="4572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5040" name="Group 16"/>
          <p:cNvGrpSpPr>
            <a:grpSpLocks/>
          </p:cNvGrpSpPr>
          <p:nvPr/>
        </p:nvGrpSpPr>
        <p:grpSpPr bwMode="auto">
          <a:xfrm>
            <a:off x="8609012" y="2057399"/>
            <a:ext cx="1869020" cy="1200888"/>
            <a:chOff x="3504" y="2256"/>
            <a:chExt cx="1130" cy="983"/>
          </a:xfrm>
        </p:grpSpPr>
        <p:sp>
          <p:nvSpPr>
            <p:cNvPr id="14350"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1" name="Text Box 18"/>
            <p:cNvSpPr txBox="1">
              <a:spLocks noChangeArrowheads="1"/>
            </p:cNvSpPr>
            <p:nvPr/>
          </p:nvSpPr>
          <p:spPr bwMode="auto">
            <a:xfrm>
              <a:off x="3763" y="2256"/>
              <a:ext cx="871"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grpSp>
    </p:spTree>
    <p:extLst>
      <p:ext uri="{BB962C8B-B14F-4D97-AF65-F5344CB8AC3E}">
        <p14:creationId xmlns:p14="http://schemas.microsoft.com/office/powerpoint/2010/main" val="115077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P spid="3850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54F538-1EEA-4ECC-9FA5-B207E8343B54}"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08212" y="285750"/>
            <a:ext cx="7772400" cy="933450"/>
          </a:xfrm>
          <a:noFill/>
        </p:spPr>
        <p:txBody>
          <a:bodyPr/>
          <a:lstStyle/>
          <a:p>
            <a:r>
              <a:rPr lang="en-US" altLang="en-US" smtClean="0"/>
              <a:t>Repetition: Nested Loops</a:t>
            </a:r>
          </a:p>
        </p:txBody>
      </p:sp>
      <p:sp>
        <p:nvSpPr>
          <p:cNvPr id="1536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7078" name="Text Box 6"/>
          <p:cNvSpPr txBox="1">
            <a:spLocks noChangeArrowheads="1"/>
          </p:cNvSpPr>
          <p:nvPr/>
        </p:nvSpPr>
        <p:spPr bwMode="auto">
          <a:xfrm>
            <a:off x="2817812" y="4267201"/>
            <a:ext cx="6781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+ 2c + 3c + 4c + … + nc = c</a:t>
            </a:r>
            <a:r>
              <a:rPr lang="en-US" altLang="en-US" sz="2400"/>
              <a:t>n(n+1)/2</a:t>
            </a:r>
            <a:r>
              <a:rPr lang="en-US" altLang="en-US" sz="2400">
                <a:latin typeface="Arial" panose="020B0604020202020204" pitchFamily="34" charset="0"/>
              </a:rPr>
              <a:t> = (c/2)</a:t>
            </a:r>
            <a:r>
              <a:rPr lang="en-US" altLang="en-US" sz="2400"/>
              <a:t>n</a:t>
            </a:r>
            <a:r>
              <a:rPr lang="en-US" altLang="en-US" sz="2400" baseline="30000"/>
              <a:t>2</a:t>
            </a:r>
            <a:r>
              <a:rPr lang="en-US" altLang="en-US" sz="2400"/>
              <a:t> + (c/2)n = O(n</a:t>
            </a:r>
            <a:r>
              <a:rPr lang="en-US" altLang="en-US" sz="2400" baseline="30000"/>
              <a:t>2</a:t>
            </a:r>
            <a:r>
              <a:rPr lang="en-US" altLang="en-US" sz="2400"/>
              <a:t>)</a:t>
            </a:r>
            <a:endParaRPr lang="en-US" altLang="en-US" sz="2400" b="1">
              <a:latin typeface="Arial" panose="020B0604020202020204" pitchFamily="34" charset="0"/>
            </a:endParaRPr>
          </a:p>
        </p:txBody>
      </p:sp>
      <p:sp>
        <p:nvSpPr>
          <p:cNvPr id="15368" name="Rectangle 7"/>
          <p:cNvSpPr>
            <a:spLocks noGrp="1" noChangeArrowheads="1"/>
          </p:cNvSpPr>
          <p:nvPr>
            <p:ph type="body" idx="1"/>
          </p:nvPr>
        </p:nvSpPr>
        <p:spPr>
          <a:xfrm>
            <a:off x="3351212" y="1600200"/>
            <a:ext cx="5486400" cy="2057400"/>
          </a:xfrm>
          <a:solidFill>
            <a:schemeClr val="bg1"/>
          </a:solidFill>
        </p:spPr>
        <p:txBody>
          <a:bodyPr>
            <a:normAutofit fontScale="77500" lnSpcReduction="20000"/>
          </a:bodyPr>
          <a:lstStyle/>
          <a:p>
            <a:pPr marL="0" indent="0">
              <a:buNone/>
            </a:pPr>
            <a:r>
              <a:rPr lang="en-US" altLang="en-US">
                <a:latin typeface="Courier New" panose="02070309020205020404" pitchFamily="49" charset="0"/>
              </a:rPr>
              <a:t>for (i = 1; i &lt;= n; i++) {</a:t>
            </a:r>
          </a:p>
          <a:p>
            <a:pPr marL="0" indent="0">
              <a:buNone/>
            </a:pPr>
            <a:r>
              <a:rPr lang="en-US" altLang="en-US">
                <a:latin typeface="Courier New" panose="02070309020205020404" pitchFamily="49" charset="0"/>
              </a:rPr>
              <a:t>  for (j = 1; j &lt;= i; j++) {</a:t>
            </a:r>
          </a:p>
          <a:p>
            <a:pPr marL="0" indent="0">
              <a:buNone/>
            </a:pPr>
            <a:r>
              <a:rPr lang="en-US" altLang="en-US">
                <a:latin typeface="Courier New" panose="02070309020205020404" pitchFamily="49" charset="0"/>
              </a:rPr>
              <a:t>    k = k + i + j;</a:t>
            </a:r>
          </a:p>
          <a:p>
            <a:pPr marL="0" indent="0">
              <a:buNone/>
            </a:pPr>
            <a:r>
              <a:rPr lang="en-US" altLang="en-US">
                <a:latin typeface="Courier New" panose="02070309020205020404" pitchFamily="49" charset="0"/>
              </a:rPr>
              <a:t>  }</a:t>
            </a:r>
          </a:p>
          <a:p>
            <a:pPr marL="0" indent="0">
              <a:buNone/>
            </a:pPr>
            <a:r>
              <a:rPr lang="en-US" altLang="en-US">
                <a:latin typeface="Courier New" panose="02070309020205020404" pitchFamily="49" charset="0"/>
              </a:rPr>
              <a:t>}</a:t>
            </a:r>
          </a:p>
        </p:txBody>
      </p:sp>
      <p:grpSp>
        <p:nvGrpSpPr>
          <p:cNvPr id="387080" name="Group 8"/>
          <p:cNvGrpSpPr>
            <a:grpSpLocks/>
          </p:cNvGrpSpPr>
          <p:nvPr/>
        </p:nvGrpSpPr>
        <p:grpSpPr bwMode="auto">
          <a:xfrm>
            <a:off x="6551613" y="2819400"/>
            <a:ext cx="1890713" cy="1143000"/>
            <a:chOff x="2688" y="1728"/>
            <a:chExt cx="1191" cy="720"/>
          </a:xfrm>
        </p:grpSpPr>
        <p:sp>
          <p:nvSpPr>
            <p:cNvPr id="15379" name="Text Box 9"/>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5380"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7083" name="Group 11"/>
          <p:cNvGrpSpPr>
            <a:grpSpLocks/>
          </p:cNvGrpSpPr>
          <p:nvPr/>
        </p:nvGrpSpPr>
        <p:grpSpPr bwMode="auto">
          <a:xfrm>
            <a:off x="1674812" y="1676400"/>
            <a:ext cx="1676400" cy="1828800"/>
            <a:chOff x="480" y="2438"/>
            <a:chExt cx="1056" cy="768"/>
          </a:xfrm>
        </p:grpSpPr>
        <p:sp>
          <p:nvSpPr>
            <p:cNvPr id="15377" name="Text Box 12"/>
            <p:cNvSpPr txBox="1">
              <a:spLocks noChangeArrowheads="1"/>
            </p:cNvSpPr>
            <p:nvPr/>
          </p:nvSpPr>
          <p:spPr bwMode="auto">
            <a:xfrm>
              <a:off x="480" y="2544"/>
              <a:ext cx="80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5378"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7086" name="AutoShape 14"/>
          <p:cNvSpPr>
            <a:spLocks/>
          </p:cNvSpPr>
          <p:nvPr/>
        </p:nvSpPr>
        <p:spPr bwMode="auto">
          <a:xfrm>
            <a:off x="5256212" y="5257800"/>
            <a:ext cx="4953000" cy="381000"/>
          </a:xfrm>
          <a:prstGeom prst="accentCallout2">
            <a:avLst>
              <a:gd name="adj1" fmla="val 30000"/>
              <a:gd name="adj2" fmla="val -1537"/>
              <a:gd name="adj3" fmla="val 30000"/>
              <a:gd name="adj4" fmla="val -6889"/>
              <a:gd name="adj5" fmla="val -58750"/>
              <a:gd name="adj6" fmla="val -1253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non-dominating terms</a:t>
            </a:r>
          </a:p>
        </p:txBody>
      </p:sp>
      <p:sp>
        <p:nvSpPr>
          <p:cNvPr id="387087" name="Text Box 15"/>
          <p:cNvSpPr txBox="1">
            <a:spLocks noChangeArrowheads="1"/>
          </p:cNvSpPr>
          <p:nvPr/>
        </p:nvSpPr>
        <p:spPr bwMode="auto">
          <a:xfrm>
            <a:off x="1827212" y="3810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7088" name="Group 16"/>
          <p:cNvGrpSpPr>
            <a:grpSpLocks/>
          </p:cNvGrpSpPr>
          <p:nvPr/>
        </p:nvGrpSpPr>
        <p:grpSpPr bwMode="auto">
          <a:xfrm>
            <a:off x="8609012" y="2057399"/>
            <a:ext cx="1869020" cy="1200888"/>
            <a:chOff x="3504" y="2256"/>
            <a:chExt cx="1130" cy="983"/>
          </a:xfrm>
        </p:grpSpPr>
        <p:sp>
          <p:nvSpPr>
            <p:cNvPr id="15375"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6" name="Text Box 18"/>
            <p:cNvSpPr txBox="1">
              <a:spLocks noChangeArrowheads="1"/>
            </p:cNvSpPr>
            <p:nvPr/>
          </p:nvSpPr>
          <p:spPr bwMode="auto">
            <a:xfrm>
              <a:off x="3763" y="2256"/>
              <a:ext cx="871"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i</a:t>
              </a:r>
              <a:r>
                <a:rPr lang="en-US" altLang="en-US" sz="2400"/>
                <a:t> times</a:t>
              </a:r>
            </a:p>
          </p:txBody>
        </p:sp>
      </p:grpSp>
      <p:sp>
        <p:nvSpPr>
          <p:cNvPr id="387091" name="AutoShape 19"/>
          <p:cNvSpPr>
            <a:spLocks/>
          </p:cNvSpPr>
          <p:nvPr/>
        </p:nvSpPr>
        <p:spPr bwMode="auto">
          <a:xfrm>
            <a:off x="4265612" y="5791200"/>
            <a:ext cx="4953000" cy="381000"/>
          </a:xfrm>
          <a:prstGeom prst="accentCallout2">
            <a:avLst>
              <a:gd name="adj1" fmla="val 30000"/>
              <a:gd name="adj2" fmla="val -1537"/>
              <a:gd name="adj3" fmla="val 30000"/>
              <a:gd name="adj4" fmla="val -9870"/>
              <a:gd name="adj5" fmla="val -196667"/>
              <a:gd name="adj6" fmla="val -18685"/>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a:t>
            </a:r>
          </a:p>
        </p:txBody>
      </p:sp>
    </p:spTree>
    <p:extLst>
      <p:ext uri="{BB962C8B-B14F-4D97-AF65-F5344CB8AC3E}">
        <p14:creationId xmlns:p14="http://schemas.microsoft.com/office/powerpoint/2010/main" val="1978628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70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7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70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70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86" grpId="0" animBg="1"/>
      <p:bldP spid="387087" grpId="0"/>
      <p:bldP spid="3870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8DA449-99BA-4C60-B801-0972F97AA06E}"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08212" y="285750"/>
            <a:ext cx="7772400" cy="933450"/>
          </a:xfrm>
          <a:noFill/>
        </p:spPr>
        <p:txBody>
          <a:bodyPr/>
          <a:lstStyle/>
          <a:p>
            <a:r>
              <a:rPr lang="en-US" altLang="en-US" smtClean="0"/>
              <a:t>Repetition: Nested Loops</a:t>
            </a:r>
          </a:p>
        </p:txBody>
      </p:sp>
      <p:sp>
        <p:nvSpPr>
          <p:cNvPr id="1638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8102" name="Text Box 6"/>
          <p:cNvSpPr txBox="1">
            <a:spLocks noChangeArrowheads="1"/>
          </p:cNvSpPr>
          <p:nvPr/>
        </p:nvSpPr>
        <p:spPr bwMode="auto">
          <a:xfrm>
            <a:off x="2817812" y="4572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20 * c * n = </a:t>
            </a:r>
            <a:r>
              <a:rPr lang="en-US" altLang="en-US" sz="2400"/>
              <a:t>O(n)</a:t>
            </a:r>
            <a:endParaRPr lang="en-US" altLang="en-US" sz="2400" b="1">
              <a:latin typeface="Arial" panose="020B0604020202020204" pitchFamily="34" charset="0"/>
            </a:endParaRPr>
          </a:p>
        </p:txBody>
      </p:sp>
      <p:sp>
        <p:nvSpPr>
          <p:cNvPr id="16392" name="Rectangle 7"/>
          <p:cNvSpPr>
            <a:spLocks noGrp="1" noChangeArrowheads="1"/>
          </p:cNvSpPr>
          <p:nvPr>
            <p:ph type="body" idx="1"/>
          </p:nvPr>
        </p:nvSpPr>
        <p:spPr>
          <a:xfrm>
            <a:off x="3351212" y="1600200"/>
            <a:ext cx="5486400" cy="2057400"/>
          </a:xfrm>
          <a:solidFill>
            <a:schemeClr val="bg1"/>
          </a:solidFill>
        </p:spPr>
        <p:txBody>
          <a:bodyPr>
            <a:normAutofit fontScale="77500" lnSpcReduction="20000"/>
          </a:bodyPr>
          <a:lstStyle/>
          <a:p>
            <a:pPr marL="0" indent="0">
              <a:buNone/>
            </a:pPr>
            <a:r>
              <a:rPr lang="en-US" altLang="en-US">
                <a:latin typeface="Courier New" panose="02070309020205020404" pitchFamily="49" charset="0"/>
              </a:rPr>
              <a:t>for (i = 1; i &lt;= n; i++) {</a:t>
            </a:r>
          </a:p>
          <a:p>
            <a:pPr marL="0" indent="0">
              <a:buNone/>
            </a:pPr>
            <a:r>
              <a:rPr lang="en-US" altLang="en-US">
                <a:latin typeface="Courier New" panose="02070309020205020404" pitchFamily="49" charset="0"/>
              </a:rPr>
              <a:t>  for (j = 1; j &lt;= </a:t>
            </a:r>
            <a:r>
              <a:rPr lang="en-US" altLang="en-US">
                <a:solidFill>
                  <a:srgbClr val="FF3300"/>
                </a:solidFill>
                <a:latin typeface="Courier New" panose="02070309020205020404" pitchFamily="49" charset="0"/>
              </a:rPr>
              <a:t>20</a:t>
            </a:r>
            <a:r>
              <a:rPr lang="en-US" altLang="en-US">
                <a:latin typeface="Courier New" panose="02070309020205020404" pitchFamily="49" charset="0"/>
              </a:rPr>
              <a:t>; j++) {</a:t>
            </a:r>
          </a:p>
          <a:p>
            <a:pPr marL="0" indent="0">
              <a:buNone/>
            </a:pPr>
            <a:r>
              <a:rPr lang="en-US" altLang="en-US">
                <a:latin typeface="Courier New" panose="02070309020205020404" pitchFamily="49" charset="0"/>
              </a:rPr>
              <a:t>    k = k + i + j;</a:t>
            </a:r>
          </a:p>
          <a:p>
            <a:pPr marL="0" indent="0">
              <a:buNone/>
            </a:pPr>
            <a:r>
              <a:rPr lang="en-US" altLang="en-US">
                <a:latin typeface="Courier New" panose="02070309020205020404" pitchFamily="49" charset="0"/>
              </a:rPr>
              <a:t>  }</a:t>
            </a:r>
          </a:p>
          <a:p>
            <a:pPr marL="0" indent="0">
              <a:buNone/>
            </a:pPr>
            <a:r>
              <a:rPr lang="en-US" altLang="en-US">
                <a:latin typeface="Courier New" panose="02070309020205020404" pitchFamily="49" charset="0"/>
              </a:rPr>
              <a:t>}</a:t>
            </a:r>
          </a:p>
        </p:txBody>
      </p:sp>
      <p:grpSp>
        <p:nvGrpSpPr>
          <p:cNvPr id="388104" name="Group 8"/>
          <p:cNvGrpSpPr>
            <a:grpSpLocks/>
          </p:cNvGrpSpPr>
          <p:nvPr/>
        </p:nvGrpSpPr>
        <p:grpSpPr bwMode="auto">
          <a:xfrm>
            <a:off x="6551613" y="2819400"/>
            <a:ext cx="1890713" cy="1143000"/>
            <a:chOff x="2688" y="1728"/>
            <a:chExt cx="1191" cy="720"/>
          </a:xfrm>
        </p:grpSpPr>
        <p:sp>
          <p:nvSpPr>
            <p:cNvPr id="16402" name="Text Box 9"/>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6403"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8107" name="Group 11"/>
          <p:cNvGrpSpPr>
            <a:grpSpLocks/>
          </p:cNvGrpSpPr>
          <p:nvPr/>
        </p:nvGrpSpPr>
        <p:grpSpPr bwMode="auto">
          <a:xfrm>
            <a:off x="1674812" y="1676400"/>
            <a:ext cx="1676400" cy="1828800"/>
            <a:chOff x="480" y="2438"/>
            <a:chExt cx="1056" cy="768"/>
          </a:xfrm>
        </p:grpSpPr>
        <p:sp>
          <p:nvSpPr>
            <p:cNvPr id="16400" name="Text Box 12"/>
            <p:cNvSpPr txBox="1">
              <a:spLocks noChangeArrowheads="1"/>
            </p:cNvSpPr>
            <p:nvPr/>
          </p:nvSpPr>
          <p:spPr bwMode="auto">
            <a:xfrm>
              <a:off x="480" y="2544"/>
              <a:ext cx="80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6401"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8111" name="Text Box 15"/>
          <p:cNvSpPr txBox="1">
            <a:spLocks noChangeArrowheads="1"/>
          </p:cNvSpPr>
          <p:nvPr/>
        </p:nvSpPr>
        <p:spPr bwMode="auto">
          <a:xfrm>
            <a:off x="1827212" y="4114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8112" name="Group 16"/>
          <p:cNvGrpSpPr>
            <a:grpSpLocks/>
          </p:cNvGrpSpPr>
          <p:nvPr/>
        </p:nvGrpSpPr>
        <p:grpSpPr bwMode="auto">
          <a:xfrm>
            <a:off x="8810626" y="2057399"/>
            <a:ext cx="1869019" cy="1200888"/>
            <a:chOff x="3504" y="2256"/>
            <a:chExt cx="1130" cy="983"/>
          </a:xfrm>
        </p:grpSpPr>
        <p:sp>
          <p:nvSpPr>
            <p:cNvPr id="16398"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9" name="Text Box 18"/>
            <p:cNvSpPr txBox="1">
              <a:spLocks noChangeArrowheads="1"/>
            </p:cNvSpPr>
            <p:nvPr/>
          </p:nvSpPr>
          <p:spPr bwMode="auto">
            <a:xfrm>
              <a:off x="3763" y="2256"/>
              <a:ext cx="871"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388115" name="AutoShape 19"/>
          <p:cNvSpPr>
            <a:spLocks/>
          </p:cNvSpPr>
          <p:nvPr/>
        </p:nvSpPr>
        <p:spPr bwMode="auto">
          <a:xfrm>
            <a:off x="4570412" y="5257800"/>
            <a:ext cx="5486400" cy="457200"/>
          </a:xfrm>
          <a:prstGeom prst="accentCallout2">
            <a:avLst>
              <a:gd name="adj1" fmla="val 25000"/>
              <a:gd name="adj2" fmla="val -1389"/>
              <a:gd name="adj3" fmla="val 25000"/>
              <a:gd name="adj4" fmla="val -1389"/>
              <a:gd name="adj5" fmla="val -62847"/>
              <a:gd name="adj6" fmla="val -1417"/>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 (e.g., 20*c)</a:t>
            </a:r>
          </a:p>
        </p:txBody>
      </p:sp>
    </p:spTree>
    <p:extLst>
      <p:ext uri="{BB962C8B-B14F-4D97-AF65-F5344CB8AC3E}">
        <p14:creationId xmlns:p14="http://schemas.microsoft.com/office/powerpoint/2010/main" val="2733325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1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1" grpId="0"/>
      <p:bldP spid="3881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429397-A4C9-45E8-85B8-E08E44D3490B}" type="slidenum">
              <a:rPr lang="en-US" altLang="en-US" sz="1400" smtClean="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2208212" y="285750"/>
            <a:ext cx="7772400" cy="628650"/>
          </a:xfrm>
          <a:noFill/>
        </p:spPr>
        <p:txBody>
          <a:bodyPr>
            <a:normAutofit fontScale="90000"/>
          </a:bodyPr>
          <a:lstStyle/>
          <a:p>
            <a:r>
              <a:rPr lang="en-US" altLang="en-US" smtClean="0"/>
              <a:t>Sequence</a:t>
            </a:r>
            <a:endParaRPr lang="en-US" altLang="en-US" smtClean="0"/>
          </a:p>
        </p:txBody>
      </p:sp>
      <p:sp>
        <p:nvSpPr>
          <p:cNvPr id="17412"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26" name="Text Box 6"/>
          <p:cNvSpPr txBox="1">
            <a:spLocks noChangeArrowheads="1"/>
          </p:cNvSpPr>
          <p:nvPr/>
        </p:nvSpPr>
        <p:spPr bwMode="auto">
          <a:xfrm>
            <a:off x="2970212" y="5410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*10 + 20 * c * n = </a:t>
            </a:r>
            <a:r>
              <a:rPr lang="en-US" altLang="en-US" sz="2400"/>
              <a:t>O(n)</a:t>
            </a:r>
            <a:endParaRPr lang="en-US" altLang="en-US" sz="2400" b="1">
              <a:latin typeface="Arial" panose="020B0604020202020204" pitchFamily="34" charset="0"/>
            </a:endParaRPr>
          </a:p>
        </p:txBody>
      </p:sp>
      <p:sp>
        <p:nvSpPr>
          <p:cNvPr id="17416" name="Rectangle 7"/>
          <p:cNvSpPr>
            <a:spLocks noGrp="1" noChangeArrowheads="1"/>
          </p:cNvSpPr>
          <p:nvPr>
            <p:ph type="body" idx="1"/>
          </p:nvPr>
        </p:nvSpPr>
        <p:spPr>
          <a:xfrm>
            <a:off x="3656012" y="2743200"/>
            <a:ext cx="5486400" cy="1752600"/>
          </a:xfrm>
          <a:solidFill>
            <a:schemeClr val="bg1"/>
          </a:solidFill>
        </p:spPr>
        <p:txBody>
          <a:bodyPr>
            <a:normAutofit fontScale="70000" lnSpcReduction="20000"/>
          </a:bodyPr>
          <a:lstStyle/>
          <a:p>
            <a:pPr marL="0" indent="0">
              <a:buNone/>
            </a:pPr>
            <a:r>
              <a:rPr lang="en-US" altLang="en-US" sz="2000" smtClean="0">
                <a:latin typeface="Courier New" panose="02070309020205020404" pitchFamily="49" charset="0"/>
              </a:rPr>
              <a:t>for (i = 1; i &lt;= n; i++) {</a:t>
            </a:r>
          </a:p>
          <a:p>
            <a:pPr marL="0" indent="0">
              <a:buNone/>
            </a:pPr>
            <a:r>
              <a:rPr lang="en-US" altLang="en-US" sz="2000" smtClean="0">
                <a:latin typeface="Courier New" panose="02070309020205020404" pitchFamily="49" charset="0"/>
              </a:rPr>
              <a:t>  for (j = 1; j &lt;= </a:t>
            </a:r>
            <a:r>
              <a:rPr lang="en-US" altLang="en-US" sz="2000" smtClean="0">
                <a:solidFill>
                  <a:srgbClr val="FF3300"/>
                </a:solidFill>
                <a:latin typeface="Courier New" panose="02070309020205020404" pitchFamily="49" charset="0"/>
              </a:rPr>
              <a:t>20</a:t>
            </a:r>
            <a:r>
              <a:rPr lang="en-US" altLang="en-US" sz="2000" smtClean="0">
                <a:latin typeface="Courier New" panose="02070309020205020404" pitchFamily="49" charset="0"/>
              </a:rPr>
              <a:t>; j++) {</a:t>
            </a:r>
          </a:p>
          <a:p>
            <a:pPr marL="0" indent="0">
              <a:buNone/>
            </a:pPr>
            <a:r>
              <a:rPr lang="en-US" altLang="en-US" sz="2000" smtClean="0">
                <a:latin typeface="Courier New" panose="02070309020205020404" pitchFamily="49" charset="0"/>
              </a:rPr>
              <a:t>    k = k + i + j;</a:t>
            </a:r>
          </a:p>
          <a:p>
            <a:pPr marL="0" indent="0">
              <a:buNone/>
            </a:pPr>
            <a:r>
              <a:rPr lang="en-US" altLang="en-US" sz="2000" smtClean="0">
                <a:latin typeface="Courier New" panose="02070309020205020404" pitchFamily="49" charset="0"/>
              </a:rPr>
              <a:t>  }</a:t>
            </a:r>
          </a:p>
          <a:p>
            <a:pPr marL="0" indent="0">
              <a:buNone/>
            </a:pPr>
            <a:r>
              <a:rPr lang="en-US" altLang="en-US" sz="2000" smtClean="0">
                <a:latin typeface="Courier New" panose="02070309020205020404" pitchFamily="49" charset="0"/>
              </a:rPr>
              <a:t>}</a:t>
            </a:r>
            <a:endParaRPr lang="en-US" altLang="en-US" sz="2000">
              <a:latin typeface="Courier New" panose="02070309020205020404" pitchFamily="49" charset="0"/>
            </a:endParaRPr>
          </a:p>
        </p:txBody>
      </p:sp>
      <p:grpSp>
        <p:nvGrpSpPr>
          <p:cNvPr id="389131" name="Group 11"/>
          <p:cNvGrpSpPr>
            <a:grpSpLocks/>
          </p:cNvGrpSpPr>
          <p:nvPr/>
        </p:nvGrpSpPr>
        <p:grpSpPr bwMode="auto">
          <a:xfrm>
            <a:off x="1979612" y="2819400"/>
            <a:ext cx="1676400" cy="1524000"/>
            <a:chOff x="480" y="2438"/>
            <a:chExt cx="1056" cy="768"/>
          </a:xfrm>
        </p:grpSpPr>
        <p:sp>
          <p:nvSpPr>
            <p:cNvPr id="17426" name="Text Box 12"/>
            <p:cNvSpPr txBox="1">
              <a:spLocks noChangeArrowheads="1"/>
            </p:cNvSpPr>
            <p:nvPr/>
          </p:nvSpPr>
          <p:spPr bwMode="auto">
            <a:xfrm>
              <a:off x="480" y="2544"/>
              <a:ext cx="79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7427"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9134" name="Text Box 14"/>
          <p:cNvSpPr txBox="1">
            <a:spLocks noChangeArrowheads="1"/>
          </p:cNvSpPr>
          <p:nvPr/>
        </p:nvSpPr>
        <p:spPr bwMode="auto">
          <a:xfrm>
            <a:off x="1979612" y="4953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9135" name="Group 15"/>
          <p:cNvGrpSpPr>
            <a:grpSpLocks/>
          </p:cNvGrpSpPr>
          <p:nvPr/>
        </p:nvGrpSpPr>
        <p:grpSpPr bwMode="auto">
          <a:xfrm>
            <a:off x="8304212" y="3047999"/>
            <a:ext cx="1869020" cy="1200888"/>
            <a:chOff x="3504" y="2256"/>
            <a:chExt cx="1130" cy="983"/>
          </a:xfrm>
        </p:grpSpPr>
        <p:sp>
          <p:nvSpPr>
            <p:cNvPr id="17424" name="AutoShape 16"/>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5" name="Text Box 17"/>
            <p:cNvSpPr txBox="1">
              <a:spLocks noChangeArrowheads="1"/>
            </p:cNvSpPr>
            <p:nvPr/>
          </p:nvSpPr>
          <p:spPr bwMode="auto">
            <a:xfrm>
              <a:off x="3763" y="2256"/>
              <a:ext cx="871"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17420" name="Rectangle 19"/>
          <p:cNvSpPr>
            <a:spLocks noChangeArrowheads="1"/>
          </p:cNvSpPr>
          <p:nvPr/>
        </p:nvSpPr>
        <p:spPr bwMode="auto">
          <a:xfrm>
            <a:off x="3656012" y="1600200"/>
            <a:ext cx="5486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for (j = 1; j &lt;= </a:t>
            </a:r>
            <a:r>
              <a:rPr lang="en-US" altLang="en-US" sz="2000">
                <a:solidFill>
                  <a:srgbClr val="FF3300"/>
                </a:solidFill>
                <a:latin typeface="Courier New" panose="02070309020205020404" pitchFamily="49" charset="0"/>
              </a:rPr>
              <a:t>10</a:t>
            </a:r>
            <a:r>
              <a:rPr lang="en-US" altLang="en-US" sz="2000">
                <a:latin typeface="Courier New" panose="02070309020205020404" pitchFamily="49" charset="0"/>
              </a:rPr>
              <a:t>; j++) {</a:t>
            </a:r>
          </a:p>
          <a:p>
            <a:pPr>
              <a:lnSpc>
                <a:spcPct val="90000"/>
              </a:lnSpc>
              <a:buFont typeface="Monotype Sorts"/>
              <a:buNone/>
            </a:pPr>
            <a:r>
              <a:rPr lang="en-US" altLang="en-US" sz="2000">
                <a:latin typeface="Courier New" panose="02070309020205020404" pitchFamily="49" charset="0"/>
              </a:rPr>
              <a:t>  k = k + 4;</a:t>
            </a:r>
          </a:p>
          <a:p>
            <a:pPr>
              <a:lnSpc>
                <a:spcPct val="90000"/>
              </a:lnSpc>
              <a:buFont typeface="Monotype Sorts"/>
              <a:buNone/>
            </a:pPr>
            <a:r>
              <a:rPr lang="en-US" altLang="en-US" sz="2000">
                <a:latin typeface="Courier New" panose="02070309020205020404" pitchFamily="49" charset="0"/>
              </a:rPr>
              <a:t>}</a:t>
            </a:r>
          </a:p>
        </p:txBody>
      </p:sp>
      <p:grpSp>
        <p:nvGrpSpPr>
          <p:cNvPr id="389140" name="Group 20"/>
          <p:cNvGrpSpPr>
            <a:grpSpLocks/>
          </p:cNvGrpSpPr>
          <p:nvPr/>
        </p:nvGrpSpPr>
        <p:grpSpPr bwMode="auto">
          <a:xfrm>
            <a:off x="2055812" y="1676400"/>
            <a:ext cx="1676400" cy="958854"/>
            <a:chOff x="480" y="2438"/>
            <a:chExt cx="1056" cy="805"/>
          </a:xfrm>
        </p:grpSpPr>
        <p:sp>
          <p:nvSpPr>
            <p:cNvPr id="17422" name="Text Box 21"/>
            <p:cNvSpPr txBox="1">
              <a:spLocks noChangeArrowheads="1"/>
            </p:cNvSpPr>
            <p:nvPr/>
          </p:nvSpPr>
          <p:spPr bwMode="auto">
            <a:xfrm>
              <a:off x="480" y="2545"/>
              <a:ext cx="804"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10</a:t>
              </a:r>
              <a:r>
                <a:rPr lang="en-US" altLang="en-US" sz="2400"/>
                <a:t> times</a:t>
              </a:r>
            </a:p>
          </p:txBody>
        </p:sp>
        <p:sp>
          <p:nvSpPr>
            <p:cNvPr id="17423" name="AutoShape 22"/>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Tree>
    <p:extLst>
      <p:ext uri="{BB962C8B-B14F-4D97-AF65-F5344CB8AC3E}">
        <p14:creationId xmlns:p14="http://schemas.microsoft.com/office/powerpoint/2010/main" val="3530232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CAB512-1AF1-45D1-B5B7-3081E6FD4085}"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2208212" y="285750"/>
            <a:ext cx="7772400" cy="476250"/>
          </a:xfrm>
          <a:noFill/>
        </p:spPr>
        <p:txBody>
          <a:bodyPr>
            <a:normAutofit fontScale="90000"/>
          </a:bodyPr>
          <a:lstStyle/>
          <a:p>
            <a:r>
              <a:rPr lang="en-US" altLang="en-US" smtClean="0"/>
              <a:t>Selection</a:t>
            </a:r>
          </a:p>
        </p:txBody>
      </p:sp>
      <p:sp>
        <p:nvSpPr>
          <p:cNvPr id="18436"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0150" name="Text Box 6"/>
          <p:cNvSpPr txBox="1">
            <a:spLocks noChangeArrowheads="1"/>
          </p:cNvSpPr>
          <p:nvPr/>
        </p:nvSpPr>
        <p:spPr bwMode="auto">
          <a:xfrm>
            <a:off x="2741612" y="4876801"/>
            <a:ext cx="6781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test time + worst-case (if, else)</a:t>
            </a:r>
          </a:p>
          <a:p>
            <a:pPr>
              <a:spcBef>
                <a:spcPct val="0"/>
              </a:spcBef>
              <a:buClrTx/>
              <a:buSzTx/>
              <a:buFontTx/>
              <a:buNone/>
            </a:pPr>
            <a:r>
              <a:rPr lang="en-US" altLang="en-US" sz="2400">
                <a:latin typeface="Arial" panose="020B0604020202020204" pitchFamily="34" charset="0"/>
              </a:rPr>
              <a:t>        = O(n) + O(n)</a:t>
            </a:r>
          </a:p>
          <a:p>
            <a:pPr>
              <a:spcBef>
                <a:spcPct val="0"/>
              </a:spcBef>
              <a:buClrTx/>
              <a:buSzTx/>
              <a:buFontTx/>
              <a:buNone/>
            </a:pPr>
            <a:r>
              <a:rPr lang="en-US" altLang="en-US" sz="2400">
                <a:latin typeface="Arial" panose="020B0604020202020204" pitchFamily="34" charset="0"/>
              </a:rPr>
              <a:t>        = O(n)</a:t>
            </a:r>
          </a:p>
        </p:txBody>
      </p:sp>
      <p:sp>
        <p:nvSpPr>
          <p:cNvPr id="18440" name="Rectangle 7"/>
          <p:cNvSpPr>
            <a:spLocks noGrp="1" noChangeArrowheads="1"/>
          </p:cNvSpPr>
          <p:nvPr>
            <p:ph type="body" idx="1"/>
          </p:nvPr>
        </p:nvSpPr>
        <p:spPr>
          <a:xfrm>
            <a:off x="3503612" y="1295400"/>
            <a:ext cx="5638800" cy="2819400"/>
          </a:xfrm>
          <a:solidFill>
            <a:schemeClr val="bg1"/>
          </a:solidFill>
        </p:spPr>
        <p:txBody>
          <a:bodyPr>
            <a:normAutofit fontScale="77500" lnSpcReduction="20000"/>
          </a:bodyPr>
          <a:lstStyle/>
          <a:p>
            <a:pPr marL="0" indent="0">
              <a:buNone/>
            </a:pPr>
            <a:r>
              <a:rPr lang="en-US" altLang="en-US" sz="2200">
                <a:latin typeface="Courier New" panose="02070309020205020404" pitchFamily="49" charset="0"/>
              </a:rPr>
              <a:t>if (list.contains(e)) {</a:t>
            </a:r>
          </a:p>
          <a:p>
            <a:pPr marL="0" indent="0">
              <a:buNone/>
            </a:pPr>
            <a:r>
              <a:rPr lang="en-US" altLang="en-US" sz="2200">
                <a:latin typeface="Courier New" panose="02070309020205020404" pitchFamily="49" charset="0"/>
              </a:rPr>
              <a:t>  System.out.println(e);</a:t>
            </a:r>
          </a:p>
          <a:p>
            <a:pPr marL="0" indent="0">
              <a:buNone/>
            </a:pPr>
            <a:r>
              <a:rPr lang="en-US" altLang="en-US" sz="2200">
                <a:latin typeface="Courier New" panose="02070309020205020404" pitchFamily="49" charset="0"/>
              </a:rPr>
              <a:t>}</a:t>
            </a:r>
          </a:p>
          <a:p>
            <a:pPr marL="0" indent="0">
              <a:buNone/>
            </a:pPr>
            <a:r>
              <a:rPr lang="en-US" altLang="en-US" sz="2200">
                <a:latin typeface="Courier New" panose="02070309020205020404" pitchFamily="49" charset="0"/>
              </a:rPr>
              <a:t>else</a:t>
            </a:r>
          </a:p>
          <a:p>
            <a:pPr marL="0" indent="0">
              <a:buNone/>
            </a:pPr>
            <a:r>
              <a:rPr lang="en-US" altLang="en-US" sz="2200">
                <a:latin typeface="Courier New" panose="02070309020205020404" pitchFamily="49" charset="0"/>
              </a:rPr>
              <a:t>  for (Object t: list) {</a:t>
            </a:r>
          </a:p>
          <a:p>
            <a:pPr marL="0" indent="0">
              <a:buNone/>
            </a:pPr>
            <a:r>
              <a:rPr lang="en-US" altLang="en-US" sz="2200">
                <a:latin typeface="Courier New" panose="02070309020205020404" pitchFamily="49" charset="0"/>
              </a:rPr>
              <a:t>    System.out.println(t);</a:t>
            </a:r>
          </a:p>
          <a:p>
            <a:pPr marL="0" indent="0">
              <a:buNone/>
            </a:pPr>
            <a:r>
              <a:rPr lang="en-US" altLang="en-US" sz="2200">
                <a:latin typeface="Courier New" panose="02070309020205020404" pitchFamily="49" charset="0"/>
              </a:rPr>
              <a:t>  }</a:t>
            </a:r>
          </a:p>
        </p:txBody>
      </p:sp>
      <p:sp>
        <p:nvSpPr>
          <p:cNvPr id="390155" name="Text Box 11"/>
          <p:cNvSpPr txBox="1">
            <a:spLocks noChangeArrowheads="1"/>
          </p:cNvSpPr>
          <p:nvPr/>
        </p:nvSpPr>
        <p:spPr bwMode="auto">
          <a:xfrm>
            <a:off x="1751012" y="4419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90156" name="Group 12"/>
          <p:cNvGrpSpPr>
            <a:grpSpLocks/>
          </p:cNvGrpSpPr>
          <p:nvPr/>
        </p:nvGrpSpPr>
        <p:grpSpPr bwMode="auto">
          <a:xfrm>
            <a:off x="8228012" y="2590801"/>
            <a:ext cx="1824493" cy="1570038"/>
            <a:chOff x="3504" y="2256"/>
            <a:chExt cx="1104" cy="989"/>
          </a:xfrm>
        </p:grpSpPr>
        <p:sp>
          <p:nvSpPr>
            <p:cNvPr id="18446" name="AutoShape 13"/>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7" name="Text Box 14"/>
            <p:cNvSpPr txBox="1">
              <a:spLocks noChangeArrowheads="1"/>
            </p:cNvSpPr>
            <p:nvPr/>
          </p:nvSpPr>
          <p:spPr bwMode="auto">
            <a:xfrm>
              <a:off x="3763" y="2256"/>
              <a:ext cx="845"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Let n be </a:t>
              </a:r>
            </a:p>
            <a:p>
              <a:pPr>
                <a:spcBef>
                  <a:spcPct val="0"/>
                </a:spcBef>
                <a:buClrTx/>
                <a:buSzTx/>
                <a:buFontTx/>
                <a:buNone/>
              </a:pPr>
              <a:r>
                <a:rPr lang="en-US" altLang="en-US" sz="2400"/>
                <a:t>list.size().</a:t>
              </a:r>
            </a:p>
            <a:p>
              <a:pPr>
                <a:spcBef>
                  <a:spcPct val="0"/>
                </a:spcBef>
                <a:buClrTx/>
                <a:buSzTx/>
                <a:buFontTx/>
                <a:buNone/>
              </a:pPr>
              <a:r>
                <a:rPr lang="en-US" altLang="en-US" sz="2400"/>
                <a:t>Executed</a:t>
              </a:r>
            </a:p>
            <a:p>
              <a:pPr>
                <a:spcBef>
                  <a:spcPct val="0"/>
                </a:spcBef>
                <a:buClrTx/>
                <a:buSzTx/>
                <a:buFontTx/>
                <a:buNone/>
              </a:pPr>
              <a:r>
                <a:rPr lang="en-US" altLang="en-US" sz="2400"/>
                <a:t>n times.</a:t>
              </a:r>
            </a:p>
          </p:txBody>
        </p:sp>
      </p:grpSp>
      <p:grpSp>
        <p:nvGrpSpPr>
          <p:cNvPr id="18443" name="Group 22"/>
          <p:cNvGrpSpPr>
            <a:grpSpLocks/>
          </p:cNvGrpSpPr>
          <p:nvPr/>
        </p:nvGrpSpPr>
        <p:grpSpPr bwMode="auto">
          <a:xfrm>
            <a:off x="1827212" y="609600"/>
            <a:ext cx="3276600" cy="762000"/>
            <a:chOff x="192" y="384"/>
            <a:chExt cx="2064" cy="480"/>
          </a:xfrm>
        </p:grpSpPr>
        <p:sp>
          <p:nvSpPr>
            <p:cNvPr id="18444" name="Text Box 20"/>
            <p:cNvSpPr txBox="1">
              <a:spLocks noChangeArrowheads="1"/>
            </p:cNvSpPr>
            <p:nvPr/>
          </p:nvSpPr>
          <p:spPr bwMode="auto">
            <a:xfrm>
              <a:off x="192" y="384"/>
              <a:ext cx="4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O(n)</a:t>
              </a:r>
            </a:p>
          </p:txBody>
        </p:sp>
        <p:sp>
          <p:nvSpPr>
            <p:cNvPr id="18445" name="Line 21"/>
            <p:cNvSpPr>
              <a:spLocks noChangeShapeType="1"/>
            </p:cNvSpPr>
            <p:nvPr/>
          </p:nvSpPr>
          <p:spPr bwMode="auto">
            <a:xfrm>
              <a:off x="1344" y="576"/>
              <a:ext cx="912" cy="288"/>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65653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p:bldP spid="3901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smtClean="0"/>
              <a:t>Constant Time</a:t>
            </a:r>
            <a:endParaRPr lang="en-US" altLang="en-US" smtClean="0"/>
          </a:p>
        </p:txBody>
      </p:sp>
      <p:sp>
        <p:nvSpPr>
          <p:cNvPr id="19460" name="Rectangle 3"/>
          <p:cNvSpPr>
            <a:spLocks noGrp="1" noChangeArrowheads="1"/>
          </p:cNvSpPr>
          <p:nvPr>
            <p:ph type="body" idx="1"/>
          </p:nvPr>
        </p:nvSpPr>
        <p:spPr/>
        <p:txBody>
          <a:bodyPr/>
          <a:lstStyle/>
          <a:p>
            <a:r>
              <a:rPr lang="en-US" altLang="en-US" smtClean="0"/>
              <a:t>The Big O notation estimates the execution time of an algorithm in relation to the input size. If the time is not related to the input size, the algorithm is said to take constant time with the notation O(1).  For example, a method that retrieves an element at a given index in an array takes constant time, because it does not grow as the size of the array increases.</a:t>
            </a:r>
            <a:endParaRPr lang="en-US" altLang="en-US"/>
          </a:p>
        </p:txBody>
      </p:sp>
      <p:sp>
        <p:nvSpPr>
          <p:cNvPr id="1945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3BF55B79-5C68-4AEA-B75A-8A38A9C87D4D}" type="slidenum">
              <a:rPr lang="en-US" altLang="en-US" smtClean="0"/>
              <a:pPr/>
              <a:t>17</a:t>
            </a:fld>
            <a:endParaRPr lang="en-US" altLang="en-US"/>
          </a:p>
        </p:txBody>
      </p:sp>
      <p:sp>
        <p:nvSpPr>
          <p:cNvPr id="1946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233847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003DD3-A751-4368-A14A-15FA7E20A80E}" type="slidenum">
              <a:rPr lang="en-US" altLang="en-US" sz="1400"/>
              <a:pPr>
                <a:spcBef>
                  <a:spcPct val="0"/>
                </a:spcBef>
                <a:buClrTx/>
                <a:buSzTx/>
                <a:buFontTx/>
                <a:buNone/>
              </a:pPr>
              <a:t>18</a:t>
            </a:fld>
            <a:endParaRPr lang="en-US" altLang="en-US" sz="1400"/>
          </a:p>
        </p:txBody>
      </p:sp>
      <p:sp>
        <p:nvSpPr>
          <p:cNvPr id="20483"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4"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http://www.cs.armstrong.edu/liang/animation/web/LinearSearch.html</a:t>
            </a:r>
          </a:p>
        </p:txBody>
      </p:sp>
      <p:sp>
        <p:nvSpPr>
          <p:cNvPr id="20485"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20486"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2048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6" y="2281239"/>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66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0AF5B6-8791-44EE-8204-74C6E33BFE1C}" type="slidenum">
              <a:rPr lang="en-US" altLang="en-US" sz="1400"/>
              <a:pPr>
                <a:spcBef>
                  <a:spcPct val="0"/>
                </a:spcBef>
                <a:buClrTx/>
                <a:buSzTx/>
                <a:buFontTx/>
                <a:buNone/>
              </a:pPr>
              <a:t>19</a:t>
            </a:fld>
            <a:endParaRPr lang="en-US" altLang="en-US" sz="1400"/>
          </a:p>
        </p:txBody>
      </p:sp>
      <p:sp>
        <p:nvSpPr>
          <p:cNvPr id="21507"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8"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http://www.cs.armstrong.edu/liang/animation/web/BinarySearch.html</a:t>
            </a:r>
          </a:p>
        </p:txBody>
      </p:sp>
      <p:sp>
        <p:nvSpPr>
          <p:cNvPr id="21509"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21510"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215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162" y="2000250"/>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79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0BDC90-756E-4090-B2AB-C7007B9A96F2}"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2208212" y="152400"/>
            <a:ext cx="7772400" cy="457200"/>
          </a:xfrm>
          <a:noFill/>
        </p:spPr>
        <p:txBody>
          <a:bodyPr>
            <a:normAutofit fontScale="90000"/>
          </a:bodyPr>
          <a:lstStyle/>
          <a:p>
            <a:r>
              <a:rPr lang="en-US" altLang="en-US" smtClean="0"/>
              <a:t>Objectives</a:t>
            </a:r>
          </a:p>
        </p:txBody>
      </p:sp>
      <p:sp>
        <p:nvSpPr>
          <p:cNvPr id="4100" name="Rectangle 3"/>
          <p:cNvSpPr>
            <a:spLocks noGrp="1" noChangeArrowheads="1"/>
          </p:cNvSpPr>
          <p:nvPr>
            <p:ph type="body" idx="1"/>
          </p:nvPr>
        </p:nvSpPr>
        <p:spPr>
          <a:xfrm>
            <a:off x="1522412" y="685800"/>
            <a:ext cx="8991600" cy="5562600"/>
          </a:xfrm>
          <a:noFill/>
        </p:spPr>
        <p:txBody>
          <a:bodyPr>
            <a:normAutofit fontScale="70000" lnSpcReduction="20000"/>
          </a:bodyPr>
          <a:lstStyle/>
          <a:p>
            <a:pPr>
              <a:buFont typeface="Wingdings" panose="05000000000000000000" pitchFamily="2" charset="2"/>
              <a:buChar char="§"/>
            </a:pPr>
            <a:r>
              <a:rPr lang="en-US" altLang="en-US" sz="1800"/>
              <a:t>To estimate algorithm efficiency using the Big  notation (§22.2).</a:t>
            </a:r>
          </a:p>
          <a:p>
            <a:pPr>
              <a:buFont typeface="Wingdings" panose="05000000000000000000" pitchFamily="2" charset="2"/>
              <a:buChar char="§"/>
            </a:pPr>
            <a:r>
              <a:rPr lang="en-US" altLang="en-US" sz="1800"/>
              <a:t>To explain growth rates and why constants and nondominating terms can be ignored in the estimation (§22.2).</a:t>
            </a:r>
          </a:p>
          <a:p>
            <a:pPr>
              <a:buFont typeface="Wingdings" panose="05000000000000000000" pitchFamily="2" charset="2"/>
              <a:buChar char="§"/>
            </a:pPr>
            <a:r>
              <a:rPr lang="en-US" altLang="en-US" sz="1800"/>
              <a:t>To determine the complexity of various types of algorithms (§22.3).</a:t>
            </a:r>
          </a:p>
          <a:p>
            <a:pPr>
              <a:buFont typeface="Wingdings" panose="05000000000000000000" pitchFamily="2" charset="2"/>
              <a:buChar char="§"/>
            </a:pPr>
            <a:r>
              <a:rPr lang="en-US" altLang="en-US" sz="1800"/>
              <a:t>To analyze the binary search algorithm (§22.4.1).</a:t>
            </a:r>
          </a:p>
          <a:p>
            <a:pPr>
              <a:buFont typeface="Wingdings" panose="05000000000000000000" pitchFamily="2" charset="2"/>
              <a:buChar char="§"/>
            </a:pPr>
            <a:r>
              <a:rPr lang="en-US" altLang="en-US" sz="1800"/>
              <a:t>To analyze the selection sort algorithm (§22.4.2).</a:t>
            </a:r>
          </a:p>
          <a:p>
            <a:pPr>
              <a:buFont typeface="Wingdings" panose="05000000000000000000" pitchFamily="2" charset="2"/>
              <a:buChar char="§"/>
            </a:pPr>
            <a:r>
              <a:rPr lang="en-US" altLang="en-US" sz="1800"/>
              <a:t>To analyze the insertion sort algorithm (§22.4.3).</a:t>
            </a:r>
          </a:p>
          <a:p>
            <a:pPr>
              <a:buFont typeface="Wingdings" panose="05000000000000000000" pitchFamily="2" charset="2"/>
              <a:buChar char="§"/>
            </a:pPr>
            <a:r>
              <a:rPr lang="en-US" altLang="en-US" sz="1800"/>
              <a:t>To analyze the Tower of Hanoi algorithm (§22.4.4).</a:t>
            </a:r>
          </a:p>
          <a:p>
            <a:pPr>
              <a:buFont typeface="Wingdings" panose="05000000000000000000" pitchFamily="2" charset="2"/>
              <a:buChar char="§"/>
            </a:pPr>
            <a:r>
              <a:rPr lang="en-US" altLang="en-US" sz="1800"/>
              <a:t>To describe common growth functions (constant, logarithmic, log-linear, quadratic, cubic, exponential) (§22.4.5).</a:t>
            </a:r>
          </a:p>
          <a:p>
            <a:pPr>
              <a:buFont typeface="Wingdings" panose="05000000000000000000" pitchFamily="2" charset="2"/>
              <a:buChar char="§"/>
            </a:pPr>
            <a:r>
              <a:rPr lang="en-US" altLang="en-US" sz="1800"/>
              <a:t>To design efficient algorithms for finding Fibonacci numbers using dynamic programming (§22.5).</a:t>
            </a:r>
          </a:p>
          <a:p>
            <a:pPr>
              <a:buFont typeface="Wingdings" panose="05000000000000000000" pitchFamily="2" charset="2"/>
              <a:buChar char="§"/>
            </a:pPr>
            <a:r>
              <a:rPr lang="en-US" altLang="en-US" sz="1800"/>
              <a:t>To find the GCD using Euclid’s algorithm (§22.6).</a:t>
            </a:r>
          </a:p>
          <a:p>
            <a:pPr>
              <a:buFont typeface="Wingdings" panose="05000000000000000000" pitchFamily="2" charset="2"/>
              <a:buChar char="§"/>
            </a:pPr>
            <a:r>
              <a:rPr lang="en-US" altLang="en-US" sz="1800"/>
              <a:t>To finding prime numbers using the sieve of Eratosthenes (§22.7).</a:t>
            </a:r>
          </a:p>
          <a:p>
            <a:pPr>
              <a:buFont typeface="Wingdings" panose="05000000000000000000" pitchFamily="2" charset="2"/>
              <a:buChar char="§"/>
            </a:pPr>
            <a:r>
              <a:rPr lang="en-US" altLang="en-US" sz="1800"/>
              <a:t>To design efficient algorithms for finding the closest pair of points using the divide-and-conquer approach (§22.8).</a:t>
            </a:r>
          </a:p>
          <a:p>
            <a:pPr>
              <a:buFont typeface="Wingdings" panose="05000000000000000000" pitchFamily="2" charset="2"/>
              <a:buChar char="§"/>
            </a:pPr>
            <a:r>
              <a:rPr lang="en-US" altLang="en-US" sz="1800"/>
              <a:t>To solve the Eight Queens problem using the backtracking approach (§22.9).</a:t>
            </a:r>
          </a:p>
          <a:p>
            <a:pPr>
              <a:buFont typeface="Wingdings" panose="05000000000000000000" pitchFamily="2" charset="2"/>
              <a:buChar char="§"/>
            </a:pPr>
            <a:r>
              <a:rPr lang="en-US" altLang="en-US" sz="1800"/>
              <a:t>To design efficient algorithms for finding a convex hull for a set of points (§22.10).</a:t>
            </a:r>
          </a:p>
        </p:txBody>
      </p:sp>
    </p:spTree>
    <p:extLst>
      <p:ext uri="{BB962C8B-B14F-4D97-AF65-F5344CB8AC3E}">
        <p14:creationId xmlns:p14="http://schemas.microsoft.com/office/powerpoint/2010/main" val="99116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084E76-7DCD-40DB-9DD1-8BE7440AA1EF}" type="slidenum">
              <a:rPr lang="en-US" altLang="en-US" sz="1400" smtClean="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1751012" y="581744"/>
            <a:ext cx="8763000" cy="685800"/>
          </a:xfrm>
          <a:noFill/>
        </p:spPr>
        <p:txBody>
          <a:bodyPr>
            <a:normAutofit fontScale="90000"/>
          </a:bodyPr>
          <a:lstStyle/>
          <a:p>
            <a:r>
              <a:rPr lang="en-US" altLang="en-US" dirty="0" smtClean="0"/>
              <a:t>Logarithm: Analyzing Binary Search</a:t>
            </a:r>
            <a:endParaRPr lang="en-US" altLang="en-US" dirty="0"/>
          </a:p>
        </p:txBody>
      </p:sp>
      <p:sp>
        <p:nvSpPr>
          <p:cNvPr id="22532" name="Rectangle 3"/>
          <p:cNvSpPr>
            <a:spLocks noGrp="1" noChangeArrowheads="1"/>
          </p:cNvSpPr>
          <p:nvPr>
            <p:ph type="body" idx="1"/>
          </p:nvPr>
        </p:nvSpPr>
        <p:spPr>
          <a:xfrm>
            <a:off x="1751012" y="1419944"/>
            <a:ext cx="8763000" cy="5105400"/>
          </a:xfrm>
          <a:noFill/>
        </p:spPr>
        <p:txBody>
          <a:bodyPr/>
          <a:lstStyle/>
          <a:p>
            <a:pPr marL="0" indent="0">
              <a:lnSpc>
                <a:spcPct val="135000"/>
              </a:lnSpc>
              <a:spcBef>
                <a:spcPct val="0"/>
              </a:spcBef>
              <a:buNone/>
            </a:pPr>
            <a:r>
              <a:rPr lang="en-US" altLang="en-US" smtClean="0"/>
              <a:t>The binary search algorithm presented in Listing 7.7, BinarySearch.java, searches a key in a sorted array. Each iteration in the algorithm contains a fixed number of operations, denoted by </a:t>
            </a:r>
            <a:r>
              <a:rPr lang="en-US" altLang="en-US" i="1" smtClean="0"/>
              <a:t>c</a:t>
            </a:r>
            <a:r>
              <a:rPr lang="en-US" altLang="en-US" smtClean="0"/>
              <a:t>. Let </a:t>
            </a:r>
            <a:r>
              <a:rPr lang="en-US" altLang="en-US" i="1" smtClean="0"/>
              <a:t>T(n)</a:t>
            </a:r>
            <a:r>
              <a:rPr lang="en-US" altLang="en-US" smtClean="0"/>
              <a:t> denote the time complexity for a binary search on a list of  </a:t>
            </a:r>
            <a:r>
              <a:rPr lang="en-US" altLang="en-US" i="1" smtClean="0"/>
              <a:t>n</a:t>
            </a:r>
            <a:r>
              <a:rPr lang="en-US" altLang="en-US" smtClean="0"/>
              <a:t> elements. Without loss of generality, assume </a:t>
            </a:r>
            <a:r>
              <a:rPr lang="en-US" altLang="en-US" i="1" smtClean="0"/>
              <a:t>n</a:t>
            </a:r>
            <a:r>
              <a:rPr lang="en-US" altLang="en-US" smtClean="0"/>
              <a:t> is a power of 2 and </a:t>
            </a:r>
            <a:r>
              <a:rPr lang="en-US" altLang="en-US" i="1" smtClean="0"/>
              <a:t>k=logn</a:t>
            </a:r>
            <a:r>
              <a:rPr lang="en-US" altLang="en-US" smtClean="0"/>
              <a:t>. Since binary search eliminates half of the input after two comparisons,</a:t>
            </a:r>
            <a:endParaRPr lang="en-US" altLang="en-US"/>
          </a:p>
        </p:txBody>
      </p:sp>
      <p:sp>
        <p:nvSpPr>
          <p:cNvPr id="22533" name="Rectangle 4"/>
          <p:cNvSpPr>
            <a:spLocks noChangeArrowheads="1"/>
          </p:cNvSpPr>
          <p:nvPr/>
        </p:nvSpPr>
        <p:spPr bwMode="auto">
          <a:xfrm>
            <a:off x="1522413" y="12231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5"/>
          <p:cNvSpPr>
            <a:spLocks noChangeArrowheads="1"/>
          </p:cNvSpPr>
          <p:nvPr/>
        </p:nvSpPr>
        <p:spPr bwMode="auto">
          <a:xfrm>
            <a:off x="1522413" y="12231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p:cNvSpPr>
            <a:spLocks noChangeArrowheads="1"/>
          </p:cNvSpPr>
          <p:nvPr/>
        </p:nvSpPr>
        <p:spPr bwMode="auto">
          <a:xfrm>
            <a:off x="1522413" y="12231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6" name="Object 7"/>
          <p:cNvGraphicFramePr>
            <a:graphicFrameLocks noChangeAspect="1"/>
          </p:cNvGraphicFramePr>
          <p:nvPr>
            <p:extLst>
              <p:ext uri="{D42A27DB-BD31-4B8C-83A1-F6EECF244321}">
                <p14:modId xmlns:p14="http://schemas.microsoft.com/office/powerpoint/2010/main" val="2063602555"/>
              </p:ext>
            </p:extLst>
          </p:nvPr>
        </p:nvGraphicFramePr>
        <p:xfrm>
          <a:off x="2894012" y="5306144"/>
          <a:ext cx="6172200" cy="541338"/>
        </p:xfrm>
        <a:graphic>
          <a:graphicData uri="http://schemas.openxmlformats.org/presentationml/2006/ole">
            <mc:AlternateContent xmlns:mc="http://schemas.openxmlformats.org/markup-compatibility/2006">
              <mc:Choice xmlns:v="urn:schemas-microsoft-com:vml" Requires="v">
                <p:oleObj spid="_x0000_s3074" name="Equation" r:id="rId3" imgW="4533900" imgH="393700" progId="Equation.3">
                  <p:embed/>
                </p:oleObj>
              </mc:Choice>
              <mc:Fallback>
                <p:oleObj name="Equation" r:id="rId3" imgW="4533900" imgH="393700" progId="Equation.3">
                  <p:embed/>
                  <p:pic>
                    <p:nvPicPr>
                      <p:cNvPr id="2253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2" y="5306144"/>
                        <a:ext cx="6172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8"/>
          <p:cNvGraphicFramePr>
            <a:graphicFrameLocks noChangeAspect="1"/>
          </p:cNvGraphicFramePr>
          <p:nvPr>
            <p:extLst>
              <p:ext uri="{D42A27DB-BD31-4B8C-83A1-F6EECF244321}">
                <p14:modId xmlns:p14="http://schemas.microsoft.com/office/powerpoint/2010/main" val="1820958899"/>
              </p:ext>
            </p:extLst>
          </p:nvPr>
        </p:nvGraphicFramePr>
        <p:xfrm>
          <a:off x="3275012" y="6068144"/>
          <a:ext cx="915988" cy="279400"/>
        </p:xfrm>
        <a:graphic>
          <a:graphicData uri="http://schemas.openxmlformats.org/presentationml/2006/ole">
            <mc:AlternateContent xmlns:mc="http://schemas.openxmlformats.org/markup-compatibility/2006">
              <mc:Choice xmlns:v="urn:schemas-microsoft-com:vml" Requires="v">
                <p:oleObj spid="_x0000_s3075" name="Equation" r:id="rId5" imgW="672808" imgH="203112" progId="Equation.3">
                  <p:embed/>
                </p:oleObj>
              </mc:Choice>
              <mc:Fallback>
                <p:oleObj name="Equation" r:id="rId5" imgW="672808" imgH="203112" progId="Equation.3">
                  <p:embed/>
                  <p:pic>
                    <p:nvPicPr>
                      <p:cNvPr id="2253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2" y="6068144"/>
                        <a:ext cx="915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3"/>
          <p:cNvSpPr>
            <a:spLocks noChangeArrowheads="1"/>
          </p:cNvSpPr>
          <p:nvPr/>
        </p:nvSpPr>
        <p:spPr bwMode="auto">
          <a:xfrm>
            <a:off x="1522413" y="12231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9" name="Object 12"/>
          <p:cNvGraphicFramePr>
            <a:graphicFrameLocks noChangeAspect="1"/>
          </p:cNvGraphicFramePr>
          <p:nvPr>
            <p:extLst>
              <p:ext uri="{D42A27DB-BD31-4B8C-83A1-F6EECF244321}">
                <p14:modId xmlns:p14="http://schemas.microsoft.com/office/powerpoint/2010/main" val="4226174355"/>
              </p:ext>
            </p:extLst>
          </p:nvPr>
        </p:nvGraphicFramePr>
        <p:xfrm>
          <a:off x="2055812" y="1267545"/>
          <a:ext cx="914400" cy="288925"/>
        </p:xfrm>
        <a:graphic>
          <a:graphicData uri="http://schemas.openxmlformats.org/presentationml/2006/ole">
            <mc:AlternateContent xmlns:mc="http://schemas.openxmlformats.org/markup-compatibility/2006">
              <mc:Choice xmlns:v="urn:schemas-microsoft-com:vml" Requires="v">
                <p:oleObj spid="_x0000_s3076" name="Equation" r:id="rId7" imgW="809393" imgH="392433" progId="Equation.3">
                  <p:embed/>
                </p:oleObj>
              </mc:Choice>
              <mc:Fallback>
                <p:oleObj name="Equation" r:id="rId7" imgW="809393" imgH="392433" progId="Equation.3">
                  <p:embed/>
                  <p:pic>
                    <p:nvPicPr>
                      <p:cNvPr id="22539"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5812" y="1267545"/>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30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Logarithmic Time</a:t>
            </a:r>
            <a:endParaRPr lang="en-US" altLang="en-US" smtClean="0"/>
          </a:p>
        </p:txBody>
      </p:sp>
      <p:sp>
        <p:nvSpPr>
          <p:cNvPr id="23556" name="Rectangle 3"/>
          <p:cNvSpPr>
            <a:spLocks noGrp="1" noChangeArrowheads="1"/>
          </p:cNvSpPr>
          <p:nvPr>
            <p:ph type="body" idx="1"/>
          </p:nvPr>
        </p:nvSpPr>
        <p:spPr/>
        <p:txBody>
          <a:bodyPr/>
          <a:lstStyle/>
          <a:p>
            <a:r>
              <a:rPr lang="en-US" altLang="en-US" smtClean="0"/>
              <a:t>Ignoring constants and smaller terms, the complexity of the binary search algorithm is O(logn). An algorithm with the  O(logn) time complexity is called a logarithmic algorithm. The base of the log is 2, but the base does not affect a logarithmic growth rate, so it can be omitted. The logarithmic algorithm grows slowly as the problem size increases. If you square the input size, you only double the time for the algorithm.</a:t>
            </a:r>
            <a:endParaRPr lang="en-US" altLang="en-US"/>
          </a:p>
        </p:txBody>
      </p:sp>
      <p:sp>
        <p:nvSpPr>
          <p:cNvPr id="2355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425A2F0-24F2-4DB3-BA77-5EA04C10CF9B}" type="slidenum">
              <a:rPr lang="en-US" altLang="en-US" smtClean="0"/>
              <a:pPr/>
              <a:t>21</a:t>
            </a:fld>
            <a:endParaRPr lang="en-US" altLang="en-US"/>
          </a:p>
        </p:txBody>
      </p:sp>
      <p:sp>
        <p:nvSpPr>
          <p:cNvPr id="2355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65658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AC2A67-5126-4A0A-BE29-F425DFB33346}" type="slidenum">
              <a:rPr lang="en-US" altLang="en-US" sz="1400"/>
              <a:pPr>
                <a:spcBef>
                  <a:spcPct val="0"/>
                </a:spcBef>
                <a:buClrTx/>
                <a:buSzTx/>
                <a:buFontTx/>
                <a:buNone/>
              </a:pPr>
              <a:t>22</a:t>
            </a:fld>
            <a:endParaRPr lang="en-US" altLang="en-US" sz="1400"/>
          </a:p>
        </p:txBody>
      </p:sp>
      <p:sp>
        <p:nvSpPr>
          <p:cNvPr id="24579"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0"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http://www.cs.armstrong.edu/liang/animation/web/SelectionSort.html</a:t>
            </a:r>
          </a:p>
        </p:txBody>
      </p:sp>
      <p:sp>
        <p:nvSpPr>
          <p:cNvPr id="24581"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24582"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1522413" y="12931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245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2057401"/>
            <a:ext cx="82296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103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DD4F68-DB0A-4169-BC3E-D199263E083B}"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2208212" y="228600"/>
            <a:ext cx="7772400" cy="685800"/>
          </a:xfrm>
          <a:noFill/>
        </p:spPr>
        <p:txBody>
          <a:bodyPr/>
          <a:lstStyle/>
          <a:p>
            <a:r>
              <a:rPr lang="en-US" altLang="en-US" smtClean="0"/>
              <a:t>Analyzing Selection Sort</a:t>
            </a:r>
          </a:p>
        </p:txBody>
      </p:sp>
      <p:sp>
        <p:nvSpPr>
          <p:cNvPr id="25604" name="Rectangle 3"/>
          <p:cNvSpPr>
            <a:spLocks noGrp="1" noChangeArrowheads="1"/>
          </p:cNvSpPr>
          <p:nvPr>
            <p:ph type="body" idx="1"/>
          </p:nvPr>
        </p:nvSpPr>
        <p:spPr>
          <a:xfrm>
            <a:off x="1751012" y="1066800"/>
            <a:ext cx="8763000" cy="5105400"/>
          </a:xfrm>
          <a:noFill/>
        </p:spPr>
        <p:txBody>
          <a:bodyPr/>
          <a:lstStyle/>
          <a:p>
            <a:pPr marL="0" indent="0">
              <a:spcBef>
                <a:spcPct val="0"/>
              </a:spcBef>
              <a:buNone/>
            </a:pPr>
            <a:r>
              <a:rPr lang="en-US" altLang="en-US"/>
              <a:t>The selection sort algorithm presented in Listing 7.8, SelectionSort.java, finds the smallest number in the list and places it first. It then finds the smallest number remaining and places it second, and so on until the list contains only a single number. The number of comparisons is </a:t>
            </a:r>
            <a:r>
              <a:rPr lang="en-US" altLang="en-US" i="1"/>
              <a:t>n-1</a:t>
            </a:r>
            <a:r>
              <a:rPr lang="en-US" altLang="en-US"/>
              <a:t> for the first iteration, </a:t>
            </a:r>
            <a:r>
              <a:rPr lang="en-US" altLang="en-US" i="1"/>
              <a:t>n-2</a:t>
            </a:r>
            <a:r>
              <a:rPr lang="en-US" altLang="en-US"/>
              <a:t> for the second iteration, and so on. Let </a:t>
            </a:r>
            <a:r>
              <a:rPr lang="en-US" altLang="en-US" i="1"/>
              <a:t>T(n)</a:t>
            </a:r>
            <a:r>
              <a:rPr lang="en-US" altLang="en-US"/>
              <a:t> denote the complexity for selection sort and </a:t>
            </a:r>
            <a:r>
              <a:rPr lang="en-US" altLang="en-US" i="1"/>
              <a:t>c</a:t>
            </a:r>
            <a:r>
              <a:rPr lang="en-US" altLang="en-US"/>
              <a:t> denote the total number of other operations such as assignments and additional comparisons in each iteration. So,</a:t>
            </a:r>
          </a:p>
        </p:txBody>
      </p:sp>
      <p:sp>
        <p:nvSpPr>
          <p:cNvPr id="2560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9" name="Object 8"/>
          <p:cNvGraphicFramePr>
            <a:graphicFrameLocks noChangeAspect="1"/>
          </p:cNvGraphicFramePr>
          <p:nvPr/>
        </p:nvGraphicFramePr>
        <p:xfrm>
          <a:off x="2741612" y="4343400"/>
          <a:ext cx="5029200" cy="590550"/>
        </p:xfrm>
        <a:graphic>
          <a:graphicData uri="http://schemas.openxmlformats.org/presentationml/2006/ole">
            <mc:AlternateContent xmlns:mc="http://schemas.openxmlformats.org/markup-compatibility/2006">
              <mc:Choice xmlns:v="urn:schemas-microsoft-com:vml" Requires="v">
                <p:oleObj spid="_x0000_s4098" name="Equation" r:id="rId3" imgW="3568700" imgH="419100" progId="Equation.3">
                  <p:embed/>
                </p:oleObj>
              </mc:Choice>
              <mc:Fallback>
                <p:oleObj name="Equation" r:id="rId3" imgW="3568700" imgH="419100" progId="Equation.3">
                  <p:embed/>
                  <p:pic>
                    <p:nvPicPr>
                      <p:cNvPr id="2560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2" y="4343400"/>
                        <a:ext cx="502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10"/>
          <p:cNvSpPr>
            <a:spLocks noChangeArrowheads="1"/>
          </p:cNvSpPr>
          <p:nvPr/>
        </p:nvSpPr>
        <p:spPr bwMode="auto">
          <a:xfrm>
            <a:off x="1674812"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400"/>
              <a:t>Ignoring constants and smaller terms, the complexity of the selection sort algorithm is O(n</a:t>
            </a:r>
            <a:r>
              <a:rPr lang="en-US" altLang="en-US" sz="2400" baseline="30000"/>
              <a:t>2</a:t>
            </a:r>
            <a:r>
              <a:rPr lang="en-US" altLang="en-US" sz="2400"/>
              <a:t>).</a:t>
            </a:r>
            <a:r>
              <a:rPr lang="en-US" altLang="en-US"/>
              <a:t> </a:t>
            </a:r>
          </a:p>
        </p:txBody>
      </p:sp>
    </p:spTree>
    <p:extLst>
      <p:ext uri="{BB962C8B-B14F-4D97-AF65-F5344CB8AC3E}">
        <p14:creationId xmlns:p14="http://schemas.microsoft.com/office/powerpoint/2010/main" val="3617957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smtClean="0"/>
              <a:t>Quadratic Time</a:t>
            </a:r>
            <a:endParaRPr lang="en-US" altLang="en-US" smtClean="0"/>
          </a:p>
        </p:txBody>
      </p:sp>
      <p:sp>
        <p:nvSpPr>
          <p:cNvPr id="26628" name="Rectangle 3"/>
          <p:cNvSpPr>
            <a:spLocks noGrp="1" noChangeArrowheads="1"/>
          </p:cNvSpPr>
          <p:nvPr>
            <p:ph type="body" idx="1"/>
          </p:nvPr>
        </p:nvSpPr>
        <p:spPr/>
        <p:txBody>
          <a:bodyPr/>
          <a:lstStyle/>
          <a:p>
            <a:r>
              <a:rPr lang="en-US" altLang="en-US" dirty="0" smtClean="0"/>
              <a:t>An algorithm with the O(n</a:t>
            </a:r>
            <a:r>
              <a:rPr lang="en-US" altLang="en-US" baseline="30000" dirty="0" smtClean="0"/>
              <a:t>2</a:t>
            </a:r>
            <a:r>
              <a:rPr lang="en-US" altLang="en-US" dirty="0" smtClean="0"/>
              <a:t>) time complexity is called a quadratic algorithm. The quadratic algorithm grows quickly as the problem size increases. If you double the input size, the time for the algorithm is quadrupled. Algorithms with a nested loop are often quadratic.</a:t>
            </a:r>
            <a:endParaRPr lang="en-US" altLang="en-US" dirty="0"/>
          </a:p>
        </p:txBody>
      </p:sp>
      <p:sp>
        <p:nvSpPr>
          <p:cNvPr id="2662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5EBA9F6-4294-45D9-BFB6-22805F35B248}" type="slidenum">
              <a:rPr lang="en-US" altLang="en-US" smtClean="0"/>
              <a:pPr/>
              <a:t>24</a:t>
            </a:fld>
            <a:endParaRPr lang="en-US" altLang="en-US"/>
          </a:p>
        </p:txBody>
      </p:sp>
      <p:sp>
        <p:nvSpPr>
          <p:cNvPr id="2662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2858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BD7554-8D2F-4A44-BC76-76DB87CCEBE4}"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2208212" y="228600"/>
            <a:ext cx="7772400" cy="685800"/>
          </a:xfrm>
          <a:noFill/>
        </p:spPr>
        <p:txBody>
          <a:bodyPr/>
          <a:lstStyle/>
          <a:p>
            <a:r>
              <a:rPr lang="en-US" altLang="en-US" smtClean="0"/>
              <a:t>Analyzing Selection Sort</a:t>
            </a:r>
          </a:p>
        </p:txBody>
      </p:sp>
      <p:sp>
        <p:nvSpPr>
          <p:cNvPr id="27652"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8"/>
          <p:cNvSpPr>
            <a:spLocks noChangeArrowheads="1"/>
          </p:cNvSpPr>
          <p:nvPr/>
        </p:nvSpPr>
        <p:spPr bwMode="auto">
          <a:xfrm>
            <a:off x="1674812"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400"/>
              <a:t>Ignoring constants and smaller terms, the complexity of the selection sort algorithm is O(n</a:t>
            </a:r>
            <a:r>
              <a:rPr lang="en-US" altLang="en-US" sz="2400" baseline="30000"/>
              <a:t>2</a:t>
            </a:r>
            <a:r>
              <a:rPr lang="en-US" altLang="en-US" sz="2400"/>
              <a:t>).</a:t>
            </a:r>
            <a:r>
              <a:rPr lang="en-US" altLang="en-US"/>
              <a:t> </a:t>
            </a:r>
          </a:p>
        </p:txBody>
      </p:sp>
      <p:sp>
        <p:nvSpPr>
          <p:cNvPr id="27657" name="Rectangle 9"/>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8" name="Object 10"/>
          <p:cNvGraphicFramePr>
            <a:graphicFrameLocks noChangeAspect="1"/>
          </p:cNvGraphicFramePr>
          <p:nvPr/>
        </p:nvGraphicFramePr>
        <p:xfrm>
          <a:off x="2284412" y="2743200"/>
          <a:ext cx="7315200" cy="560388"/>
        </p:xfrm>
        <a:graphic>
          <a:graphicData uri="http://schemas.openxmlformats.org/presentationml/2006/ole">
            <mc:AlternateContent xmlns:mc="http://schemas.openxmlformats.org/markup-compatibility/2006">
              <mc:Choice xmlns:v="urn:schemas-microsoft-com:vml" Requires="v">
                <p:oleObj spid="_x0000_s5122" name="Equation" r:id="rId3" imgW="5626100" imgH="431800" progId="Equation.3">
                  <p:embed/>
                </p:oleObj>
              </mc:Choice>
              <mc:Fallback>
                <p:oleObj name="Equation" r:id="rId3" imgW="5626100" imgH="431800" progId="Equation.3">
                  <p:embed/>
                  <p:pic>
                    <p:nvPicPr>
                      <p:cNvPr id="2765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2743200"/>
                        <a:ext cx="7315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424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400FB-2446-44C8-A305-239CC22FD0F5}" type="slidenum">
              <a:rPr lang="en-US" altLang="en-US" sz="1400"/>
              <a:pPr>
                <a:spcBef>
                  <a:spcPct val="0"/>
                </a:spcBef>
                <a:buClrTx/>
                <a:buSzTx/>
                <a:buFontTx/>
                <a:buNone/>
              </a:pPr>
              <a:t>26</a:t>
            </a:fld>
            <a:endParaRPr lang="en-US" altLang="en-US" sz="1400"/>
          </a:p>
        </p:txBody>
      </p:sp>
      <p:sp>
        <p:nvSpPr>
          <p:cNvPr id="28675"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6"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http://www.cs.armstrong.edu/liang/animation/web/InsertionSort.html</a:t>
            </a:r>
          </a:p>
        </p:txBody>
      </p:sp>
      <p:sp>
        <p:nvSpPr>
          <p:cNvPr id="28677"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Insertion Sort Animation</a:t>
            </a:r>
            <a:endParaRPr lang="en-US" altLang="en-US" sz="3200">
              <a:solidFill>
                <a:schemeClr val="tx1"/>
              </a:solidFill>
              <a:latin typeface="Book Antiqua" panose="02040602050305030304" pitchFamily="18" charset="0"/>
              <a:hlinkClick r:id="rId2" action="ppaction://program"/>
            </a:endParaRPr>
          </a:p>
        </p:txBody>
      </p:sp>
      <p:sp>
        <p:nvSpPr>
          <p:cNvPr id="28678"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12" y="2314576"/>
            <a:ext cx="6681788"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39424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86DA36-3FFB-4FF5-9B7D-3953386742D8}"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2208212" y="228600"/>
            <a:ext cx="7772400" cy="685800"/>
          </a:xfrm>
          <a:noFill/>
        </p:spPr>
        <p:txBody>
          <a:bodyPr/>
          <a:lstStyle/>
          <a:p>
            <a:r>
              <a:rPr lang="en-US" altLang="en-US" smtClean="0"/>
              <a:t>Analyzing Insertion Sort</a:t>
            </a:r>
          </a:p>
        </p:txBody>
      </p:sp>
      <p:sp>
        <p:nvSpPr>
          <p:cNvPr id="29700" name="Rectangle 3"/>
          <p:cNvSpPr>
            <a:spLocks noGrp="1" noChangeArrowheads="1"/>
          </p:cNvSpPr>
          <p:nvPr>
            <p:ph type="body" idx="1"/>
          </p:nvPr>
        </p:nvSpPr>
        <p:spPr>
          <a:xfrm>
            <a:off x="1751012" y="1066800"/>
            <a:ext cx="8763000" cy="5105400"/>
          </a:xfrm>
          <a:noFill/>
        </p:spPr>
        <p:txBody>
          <a:bodyPr/>
          <a:lstStyle/>
          <a:p>
            <a:pPr marL="0" indent="0">
              <a:spcBef>
                <a:spcPct val="0"/>
              </a:spcBef>
              <a:buNone/>
            </a:pPr>
            <a:r>
              <a:rPr lang="en-US" altLang="en-US"/>
              <a:t>The insertion sort algorithm presented in Listing 6.9, InsertionSort.java, sorts a list of values by repeatedly inserting a new element into a sorted partial array until the whole array is sorted. At the </a:t>
            </a:r>
            <a:r>
              <a:rPr lang="en-US" altLang="en-US" i="1"/>
              <a:t>kth</a:t>
            </a:r>
            <a:r>
              <a:rPr lang="en-US" altLang="en-US"/>
              <a:t> iteration, to insert an element to a array of size </a:t>
            </a:r>
            <a:r>
              <a:rPr lang="en-US" altLang="en-US" i="1"/>
              <a:t>k</a:t>
            </a:r>
            <a:r>
              <a:rPr lang="en-US" altLang="en-US"/>
              <a:t>, it may take </a:t>
            </a:r>
            <a:r>
              <a:rPr lang="en-US" altLang="en-US" i="1"/>
              <a:t>k</a:t>
            </a:r>
            <a:r>
              <a:rPr lang="en-US" altLang="en-US"/>
              <a:t> comparisons to find the insertion position, and </a:t>
            </a:r>
            <a:r>
              <a:rPr lang="en-US" altLang="en-US" i="1"/>
              <a:t>k</a:t>
            </a:r>
            <a:r>
              <a:rPr lang="en-US" altLang="en-US"/>
              <a:t> moves to insert the element. Let </a:t>
            </a:r>
            <a:r>
              <a:rPr lang="en-US" altLang="en-US" i="1"/>
              <a:t>T(n)</a:t>
            </a:r>
            <a:r>
              <a:rPr lang="en-US" altLang="en-US"/>
              <a:t> denote the complexity for insertion sort and </a:t>
            </a:r>
            <a:r>
              <a:rPr lang="en-US" altLang="en-US" i="1"/>
              <a:t>c </a:t>
            </a:r>
            <a:r>
              <a:rPr lang="en-US" altLang="en-US"/>
              <a:t>denote the total number of other operations such as assignments and additional comparisons in each iteration. So,</a:t>
            </a:r>
          </a:p>
        </p:txBody>
      </p:sp>
      <p:sp>
        <p:nvSpPr>
          <p:cNvPr id="2970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9"/>
          <p:cNvSpPr>
            <a:spLocks noChangeArrowheads="1"/>
          </p:cNvSpPr>
          <p:nvPr/>
        </p:nvSpPr>
        <p:spPr bwMode="auto">
          <a:xfrm>
            <a:off x="1674812"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400"/>
              <a:t>Ignoring constants and smaller terms, the complexity of the insertion sort algorithm is O(n</a:t>
            </a:r>
            <a:r>
              <a:rPr lang="en-US" altLang="en-US" sz="2400" baseline="30000"/>
              <a:t>2</a:t>
            </a:r>
            <a:r>
              <a:rPr lang="en-US" altLang="en-US" sz="2400"/>
              <a:t>).</a:t>
            </a:r>
            <a:r>
              <a:rPr lang="en-US" altLang="en-US"/>
              <a:t> </a:t>
            </a:r>
          </a:p>
        </p:txBody>
      </p:sp>
      <p:sp>
        <p:nvSpPr>
          <p:cNvPr id="29706" name="Rectangle 11"/>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7" name="Object 10"/>
          <p:cNvGraphicFramePr>
            <a:graphicFrameLocks noChangeAspect="1"/>
          </p:cNvGraphicFramePr>
          <p:nvPr/>
        </p:nvGraphicFramePr>
        <p:xfrm>
          <a:off x="2132012" y="4343401"/>
          <a:ext cx="6477000" cy="461963"/>
        </p:xfrm>
        <a:graphic>
          <a:graphicData uri="http://schemas.openxmlformats.org/presentationml/2006/ole">
            <mc:AlternateContent xmlns:mc="http://schemas.openxmlformats.org/markup-compatibility/2006">
              <mc:Choice xmlns:v="urn:schemas-microsoft-com:vml" Requires="v">
                <p:oleObj spid="_x0000_s6146" name="Equation" r:id="rId3" imgW="3200400" imgH="228600" progId="Equation.3">
                  <p:embed/>
                </p:oleObj>
              </mc:Choice>
              <mc:Fallback>
                <p:oleObj name="Equation" r:id="rId3" imgW="3200400" imgH="228600" progId="Equation.3">
                  <p:embed/>
                  <p:pic>
                    <p:nvPicPr>
                      <p:cNvPr id="2970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12" y="4343401"/>
                        <a:ext cx="647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370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6F747E-6ED9-4BB8-997F-36B23341DC70}"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2208212" y="228600"/>
            <a:ext cx="7772400" cy="685800"/>
          </a:xfrm>
          <a:noFill/>
        </p:spPr>
        <p:txBody>
          <a:bodyPr/>
          <a:lstStyle/>
          <a:p>
            <a:r>
              <a:rPr lang="en-US" altLang="en-US" smtClean="0"/>
              <a:t>Analyzing Tower of Hanoi</a:t>
            </a:r>
          </a:p>
        </p:txBody>
      </p:sp>
      <p:sp>
        <p:nvSpPr>
          <p:cNvPr id="30724" name="Rectangle 3"/>
          <p:cNvSpPr>
            <a:spLocks noGrp="1" noChangeArrowheads="1"/>
          </p:cNvSpPr>
          <p:nvPr>
            <p:ph type="body" idx="1"/>
          </p:nvPr>
        </p:nvSpPr>
        <p:spPr>
          <a:xfrm>
            <a:off x="1751012" y="1066800"/>
            <a:ext cx="8763000" cy="3962400"/>
          </a:xfrm>
          <a:noFill/>
        </p:spPr>
        <p:txBody>
          <a:bodyPr>
            <a:normAutofit fontScale="92500" lnSpcReduction="20000"/>
          </a:bodyPr>
          <a:lstStyle/>
          <a:p>
            <a:pPr marL="263525" indent="0">
              <a:lnSpc>
                <a:spcPct val="110000"/>
              </a:lnSpc>
              <a:buNone/>
            </a:pPr>
            <a:r>
              <a:rPr lang="en-US" altLang="en-US"/>
              <a:t>The Tower of Hanoi problem presented in Listing 18.7, TowerOfHanoi.java, moves </a:t>
            </a:r>
            <a:r>
              <a:rPr lang="en-US" altLang="en-US" i="1"/>
              <a:t>n</a:t>
            </a:r>
            <a:r>
              <a:rPr lang="en-US" altLang="en-US"/>
              <a:t> disks from tower A to tower B with the assistance of tower C recursively as follows:</a:t>
            </a:r>
          </a:p>
          <a:p>
            <a:pPr marL="895350" lvl="1" indent="-358775">
              <a:lnSpc>
                <a:spcPct val="110000"/>
              </a:lnSpc>
            </a:pPr>
            <a:r>
              <a:rPr lang="en-US" altLang="en-US" sz="2400"/>
              <a:t>Move the first </a:t>
            </a:r>
            <a:r>
              <a:rPr lang="en-US" altLang="en-US" sz="2400" i="1" u="sng"/>
              <a:t>n – 1</a:t>
            </a:r>
            <a:r>
              <a:rPr lang="en-US" altLang="en-US" sz="2400" i="1"/>
              <a:t> </a:t>
            </a:r>
            <a:r>
              <a:rPr lang="en-US" altLang="en-US" sz="2400"/>
              <a:t>disks from A to C with the assistance of tower B.</a:t>
            </a:r>
          </a:p>
          <a:p>
            <a:pPr marL="895350" lvl="1" indent="-358775">
              <a:lnSpc>
                <a:spcPct val="110000"/>
              </a:lnSpc>
            </a:pPr>
            <a:r>
              <a:rPr lang="en-US" altLang="en-US" sz="2400"/>
              <a:t>Move disk </a:t>
            </a:r>
            <a:r>
              <a:rPr lang="en-US" altLang="en-US" sz="2400" i="1" u="sng"/>
              <a:t>n</a:t>
            </a:r>
            <a:r>
              <a:rPr lang="en-US" altLang="en-US" sz="2400"/>
              <a:t> from A to B.</a:t>
            </a:r>
          </a:p>
          <a:p>
            <a:pPr marL="895350" lvl="1" indent="-358775">
              <a:lnSpc>
                <a:spcPct val="110000"/>
              </a:lnSpc>
            </a:pPr>
            <a:r>
              <a:rPr lang="en-US" altLang="en-US" sz="2400"/>
              <a:t>Move </a:t>
            </a:r>
            <a:r>
              <a:rPr lang="en-US" altLang="en-US" sz="2400" i="1" u="sng"/>
              <a:t>n - 1</a:t>
            </a:r>
            <a:r>
              <a:rPr lang="en-US" altLang="en-US" sz="2400"/>
              <a:t> disks from C to B with the assistance of tower A.</a:t>
            </a:r>
          </a:p>
          <a:p>
            <a:pPr marL="263525" indent="0">
              <a:lnSpc>
                <a:spcPct val="110000"/>
              </a:lnSpc>
              <a:buNone/>
            </a:pPr>
            <a:r>
              <a:rPr lang="en-US" altLang="en-US"/>
              <a:t>Let </a:t>
            </a:r>
            <a:r>
              <a:rPr lang="en-US" altLang="en-US" i="1"/>
              <a:t>T(n)</a:t>
            </a:r>
            <a:r>
              <a:rPr lang="en-US" altLang="en-US"/>
              <a:t> denote the complexity for the algorithm that moves disks and c denote the constant time to move one disk, i.e., T(1) is c. So,</a:t>
            </a:r>
          </a:p>
        </p:txBody>
      </p:sp>
      <p:sp>
        <p:nvSpPr>
          <p:cNvPr id="3072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1"/>
          <p:cNvSpPr>
            <a:spLocks noChangeArrowheads="1"/>
          </p:cNvSpPr>
          <p:nvPr/>
        </p:nvSpPr>
        <p:spPr bwMode="auto">
          <a:xfrm>
            <a:off x="1522413" y="2847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9" name="Object 10"/>
          <p:cNvGraphicFramePr>
            <a:graphicFrameLocks noChangeAspect="1"/>
          </p:cNvGraphicFramePr>
          <p:nvPr/>
        </p:nvGraphicFramePr>
        <p:xfrm>
          <a:off x="1617662" y="5181600"/>
          <a:ext cx="9029700" cy="977900"/>
        </p:xfrm>
        <a:graphic>
          <a:graphicData uri="http://schemas.openxmlformats.org/presentationml/2006/ole">
            <mc:AlternateContent xmlns:mc="http://schemas.openxmlformats.org/markup-compatibility/2006">
              <mc:Choice xmlns:v="urn:schemas-microsoft-com:vml" Requires="v">
                <p:oleObj spid="_x0000_s7170" name="Equation" r:id="rId3" imgW="3441700" imgH="698500" progId="Equation.3">
                  <p:embed/>
                </p:oleObj>
              </mc:Choice>
              <mc:Fallback>
                <p:oleObj name="Equation" r:id="rId3" imgW="3441700" imgH="698500" progId="Equation.3">
                  <p:embed/>
                  <p:pic>
                    <p:nvPicPr>
                      <p:cNvPr id="3072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2" y="5181600"/>
                        <a:ext cx="9029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05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DB8C2E-C28C-4231-B44B-AB96388CEC10}"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1979612" y="228600"/>
            <a:ext cx="8229600" cy="762000"/>
          </a:xfrm>
          <a:noFill/>
        </p:spPr>
        <p:txBody>
          <a:bodyPr/>
          <a:lstStyle/>
          <a:p>
            <a:r>
              <a:rPr lang="en-US" altLang="en-US" sz="3600"/>
              <a:t>Common Recurrence Relations</a:t>
            </a:r>
          </a:p>
        </p:txBody>
      </p:sp>
      <p:sp>
        <p:nvSpPr>
          <p:cNvPr id="3174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25"/>
          <p:cNvSpPr>
            <a:spLocks noChangeArrowheads="1"/>
          </p:cNvSpPr>
          <p:nvPr/>
        </p:nvSpPr>
        <p:spPr bwMode="auto">
          <a:xfrm>
            <a:off x="1522413" y="1978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4" name="Object 24"/>
          <p:cNvGraphicFramePr>
            <a:graphicFrameLocks noChangeAspect="1"/>
          </p:cNvGraphicFramePr>
          <p:nvPr/>
        </p:nvGraphicFramePr>
        <p:xfrm>
          <a:off x="1522412" y="1157289"/>
          <a:ext cx="9144000" cy="3703637"/>
        </p:xfrm>
        <a:graphic>
          <a:graphicData uri="http://schemas.openxmlformats.org/presentationml/2006/ole">
            <mc:AlternateContent xmlns:mc="http://schemas.openxmlformats.org/markup-compatibility/2006">
              <mc:Choice xmlns:v="urn:schemas-microsoft-com:vml" Requires="v">
                <p:oleObj spid="_x0000_s8194" name="Picture" r:id="rId3" imgW="6019800" imgH="2438400" progId="Word.Picture.8">
                  <p:embed/>
                </p:oleObj>
              </mc:Choice>
              <mc:Fallback>
                <p:oleObj name="Picture" r:id="rId3" imgW="6019800" imgH="2438400" progId="Word.Picture.8">
                  <p:embed/>
                  <p:pic>
                    <p:nvPicPr>
                      <p:cNvPr id="31754"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157289"/>
                        <a:ext cx="9144000"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66964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Executing Time </a:t>
            </a:r>
            <a:endParaRPr lang="en-US" altLang="en-US" smtClean="0"/>
          </a:p>
        </p:txBody>
      </p:sp>
      <p:sp>
        <p:nvSpPr>
          <p:cNvPr id="5124" name="Rectangle 3"/>
          <p:cNvSpPr>
            <a:spLocks noGrp="1" noChangeArrowheads="1"/>
          </p:cNvSpPr>
          <p:nvPr>
            <p:ph type="body" idx="1"/>
          </p:nvPr>
        </p:nvSpPr>
        <p:spPr/>
        <p:txBody>
          <a:bodyPr>
            <a:normAutofit fontScale="92500" lnSpcReduction="10000"/>
          </a:bodyPr>
          <a:lstStyle/>
          <a:p>
            <a:r>
              <a:rPr lang="en-US" altLang="en-US" smtClean="0"/>
              <a:t>	Suppose two algorithms perform the same task such as search (linear search vs. binary search). Which one is better? One possible approach to answer this question is to implement these algorithms in Java and run the programs to get execution time. But there are two problems for this approach:</a:t>
            </a:r>
          </a:p>
          <a:p>
            <a:endParaRPr lang="en-US" altLang="en-US" smtClean="0"/>
          </a:p>
          <a:p>
            <a:r>
              <a:rPr lang="en-US" altLang="en-US" smtClean="0"/>
              <a:t>First, there are many tasks running concurrently on a computer. The execution time of a particular program is dependent on the system load.  </a:t>
            </a:r>
          </a:p>
          <a:p>
            <a:r>
              <a:rPr lang="en-US" altLang="en-US" smtClean="0"/>
              <a:t>Second, the execution time is dependent on specific input. Consider linear search and binary search for example. If an element to be searched happens to be the first in the list, linear search will find the element quicker than binary search. </a:t>
            </a:r>
            <a:endParaRPr lang="en-US" altLang="en-US"/>
          </a:p>
        </p:txBody>
      </p:sp>
      <p:sp>
        <p:nvSpPr>
          <p:cNvPr id="512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8E359A4-595C-4806-9767-D25FABB07E4F}" type="slidenum">
              <a:rPr lang="en-US" altLang="en-US" smtClean="0"/>
              <a:pPr/>
              <a:t>3</a:t>
            </a:fld>
            <a:endParaRPr lang="en-US" altLang="en-US"/>
          </a:p>
        </p:txBody>
      </p:sp>
    </p:spTree>
    <p:extLst>
      <p:ext uri="{BB962C8B-B14F-4D97-AF65-F5344CB8AC3E}">
        <p14:creationId xmlns:p14="http://schemas.microsoft.com/office/powerpoint/2010/main" val="418077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2B44DD-07B8-4E7B-A2D8-860956F6244E}" type="slidenum">
              <a:rPr lang="en-US" altLang="en-US" sz="1400" smtClean="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1341884" y="228600"/>
            <a:ext cx="9659416" cy="609600"/>
          </a:xfrm>
          <a:noFill/>
        </p:spPr>
        <p:txBody>
          <a:bodyPr>
            <a:normAutofit fontScale="90000"/>
          </a:bodyPr>
          <a:lstStyle/>
          <a:p>
            <a:r>
              <a:rPr lang="en-US" altLang="en-US" sz="3600" dirty="0" smtClean="0"/>
              <a:t>Comparing Common Growth Functions</a:t>
            </a:r>
            <a:endParaRPr lang="en-US" altLang="en-US" sz="3600" dirty="0"/>
          </a:p>
        </p:txBody>
      </p:sp>
      <p:sp>
        <p:nvSpPr>
          <p:cNvPr id="32772"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1"/>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7" name="Object 10"/>
          <p:cNvGraphicFramePr>
            <a:graphicFrameLocks noChangeAspect="1"/>
          </p:cNvGraphicFramePr>
          <p:nvPr/>
        </p:nvGraphicFramePr>
        <p:xfrm>
          <a:off x="2513012" y="1219201"/>
          <a:ext cx="6934200" cy="428625"/>
        </p:xfrm>
        <a:graphic>
          <a:graphicData uri="http://schemas.openxmlformats.org/presentationml/2006/ole">
            <mc:AlternateContent xmlns:mc="http://schemas.openxmlformats.org/markup-compatibility/2006">
              <mc:Choice xmlns:v="urn:schemas-microsoft-com:vml" Requires="v">
                <p:oleObj spid="_x0000_s9218" name="Equation" r:id="rId3" imgW="3695700" imgH="228600" progId="Equation.3">
                  <p:embed/>
                </p:oleObj>
              </mc:Choice>
              <mc:Fallback>
                <p:oleObj name="Equation" r:id="rId3" imgW="3695700" imgH="228600" progId="Equation.3">
                  <p:embed/>
                  <p:pic>
                    <p:nvPicPr>
                      <p:cNvPr id="327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2" y="1219201"/>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21"/>
          <p:cNvGraphicFramePr>
            <a:graphicFrameLocks noChangeAspect="1"/>
          </p:cNvGraphicFramePr>
          <p:nvPr/>
        </p:nvGraphicFramePr>
        <p:xfrm>
          <a:off x="3046413" y="2057400"/>
          <a:ext cx="595313" cy="381000"/>
        </p:xfrm>
        <a:graphic>
          <a:graphicData uri="http://schemas.openxmlformats.org/presentationml/2006/ole">
            <mc:AlternateContent xmlns:mc="http://schemas.openxmlformats.org/markup-compatibility/2006">
              <mc:Choice xmlns:v="urn:schemas-microsoft-com:vml" Requires="v">
                <p:oleObj spid="_x0000_s9219" name="Equation" r:id="rId5" imgW="317225" imgH="203024" progId="Equation.3">
                  <p:embed/>
                </p:oleObj>
              </mc:Choice>
              <mc:Fallback>
                <p:oleObj name="Equation" r:id="rId5" imgW="317225" imgH="203024" progId="Equation.3">
                  <p:embed/>
                  <p:pic>
                    <p:nvPicPr>
                      <p:cNvPr id="32778"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6413" y="2057400"/>
                        <a:ext cx="595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22"/>
          <p:cNvSpPr>
            <a:spLocks noGrp="1" noChangeArrowheads="1"/>
          </p:cNvSpPr>
          <p:nvPr>
            <p:ph type="body" idx="1"/>
          </p:nvPr>
        </p:nvSpPr>
        <p:spPr>
          <a:xfrm>
            <a:off x="4494212" y="1981200"/>
            <a:ext cx="3581400" cy="381000"/>
          </a:xfrm>
          <a:noFill/>
        </p:spPr>
        <p:txBody>
          <a:bodyPr>
            <a:normAutofit fontScale="85000" lnSpcReduction="20000"/>
          </a:bodyPr>
          <a:lstStyle/>
          <a:p>
            <a:pPr marL="263525" indent="0">
              <a:buNone/>
            </a:pPr>
            <a:r>
              <a:rPr lang="en-US" altLang="en-US" sz="3000" smtClean="0"/>
              <a:t>Constant time</a:t>
            </a:r>
            <a:endParaRPr lang="en-US" altLang="en-US" sz="3000"/>
          </a:p>
        </p:txBody>
      </p:sp>
      <p:graphicFrame>
        <p:nvGraphicFramePr>
          <p:cNvPr id="32780" name="Object 23"/>
          <p:cNvGraphicFramePr>
            <a:graphicFrameLocks noChangeAspect="1"/>
          </p:cNvGraphicFramePr>
          <p:nvPr/>
        </p:nvGraphicFramePr>
        <p:xfrm>
          <a:off x="3046412" y="2667000"/>
          <a:ext cx="1049338" cy="381000"/>
        </p:xfrm>
        <a:graphic>
          <a:graphicData uri="http://schemas.openxmlformats.org/presentationml/2006/ole">
            <mc:AlternateContent xmlns:mc="http://schemas.openxmlformats.org/markup-compatibility/2006">
              <mc:Choice xmlns:v="urn:schemas-microsoft-com:vml" Requires="v">
                <p:oleObj spid="_x0000_s9220" name="Equation" r:id="rId7" imgW="558558" imgH="203112" progId="Equation.3">
                  <p:embed/>
                </p:oleObj>
              </mc:Choice>
              <mc:Fallback>
                <p:oleObj name="Equation" r:id="rId7" imgW="558558" imgH="203112" progId="Equation.3">
                  <p:embed/>
                  <p:pic>
                    <p:nvPicPr>
                      <p:cNvPr id="3278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6412" y="2667000"/>
                        <a:ext cx="1049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Rectangle 24"/>
          <p:cNvSpPr>
            <a:spLocks noChangeArrowheads="1"/>
          </p:cNvSpPr>
          <p:nvPr/>
        </p:nvSpPr>
        <p:spPr bwMode="auto">
          <a:xfrm>
            <a:off x="4570412" y="25908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Logarithmic time</a:t>
            </a:r>
            <a:r>
              <a:rPr lang="en-US" altLang="en-US"/>
              <a:t> </a:t>
            </a:r>
          </a:p>
        </p:txBody>
      </p:sp>
      <p:graphicFrame>
        <p:nvGraphicFramePr>
          <p:cNvPr id="32782" name="Object 25"/>
          <p:cNvGraphicFramePr>
            <a:graphicFrameLocks noChangeAspect="1"/>
          </p:cNvGraphicFramePr>
          <p:nvPr/>
        </p:nvGraphicFramePr>
        <p:xfrm>
          <a:off x="3046413" y="3276600"/>
          <a:ext cx="644525" cy="381000"/>
        </p:xfrm>
        <a:graphic>
          <a:graphicData uri="http://schemas.openxmlformats.org/presentationml/2006/ole">
            <mc:AlternateContent xmlns:mc="http://schemas.openxmlformats.org/markup-compatibility/2006">
              <mc:Choice xmlns:v="urn:schemas-microsoft-com:vml" Requires="v">
                <p:oleObj spid="_x0000_s9221" name="Equation" r:id="rId9" imgW="342751" imgH="203112" progId="Equation.3">
                  <p:embed/>
                </p:oleObj>
              </mc:Choice>
              <mc:Fallback>
                <p:oleObj name="Equation" r:id="rId9" imgW="342751" imgH="203112" progId="Equation.3">
                  <p:embed/>
                  <p:pic>
                    <p:nvPicPr>
                      <p:cNvPr id="32782"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6413" y="3276600"/>
                        <a:ext cx="644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3" name="Rectangle 26"/>
          <p:cNvSpPr>
            <a:spLocks noChangeArrowheads="1"/>
          </p:cNvSpPr>
          <p:nvPr/>
        </p:nvSpPr>
        <p:spPr bwMode="auto">
          <a:xfrm>
            <a:off x="4570412" y="3200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Linear time</a:t>
            </a:r>
            <a:r>
              <a:rPr lang="en-US" altLang="en-US"/>
              <a:t> </a:t>
            </a:r>
          </a:p>
        </p:txBody>
      </p:sp>
      <p:graphicFrame>
        <p:nvGraphicFramePr>
          <p:cNvPr id="32784" name="Object 27"/>
          <p:cNvGraphicFramePr>
            <a:graphicFrameLocks noChangeAspect="1"/>
          </p:cNvGraphicFramePr>
          <p:nvPr/>
        </p:nvGraphicFramePr>
        <p:xfrm>
          <a:off x="3046413" y="3886200"/>
          <a:ext cx="1241425" cy="381000"/>
        </p:xfrm>
        <a:graphic>
          <a:graphicData uri="http://schemas.openxmlformats.org/presentationml/2006/ole">
            <mc:AlternateContent xmlns:mc="http://schemas.openxmlformats.org/markup-compatibility/2006">
              <mc:Choice xmlns:v="urn:schemas-microsoft-com:vml" Requires="v">
                <p:oleObj spid="_x0000_s9222" name="Equation" r:id="rId11" imgW="660113" imgH="203112" progId="Equation.3">
                  <p:embed/>
                </p:oleObj>
              </mc:Choice>
              <mc:Fallback>
                <p:oleObj name="Equation" r:id="rId11" imgW="660113" imgH="203112" progId="Equation.3">
                  <p:embed/>
                  <p:pic>
                    <p:nvPicPr>
                      <p:cNvPr id="32784"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6413" y="3886200"/>
                        <a:ext cx="1241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5" name="Rectangle 28"/>
          <p:cNvSpPr>
            <a:spLocks noChangeArrowheads="1"/>
          </p:cNvSpPr>
          <p:nvPr/>
        </p:nvSpPr>
        <p:spPr bwMode="auto">
          <a:xfrm>
            <a:off x="4646612" y="3810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Log-linear time</a:t>
            </a:r>
            <a:r>
              <a:rPr lang="en-US" altLang="en-US"/>
              <a:t> </a:t>
            </a:r>
          </a:p>
        </p:txBody>
      </p:sp>
      <p:graphicFrame>
        <p:nvGraphicFramePr>
          <p:cNvPr id="32786" name="Object 29"/>
          <p:cNvGraphicFramePr>
            <a:graphicFrameLocks noChangeAspect="1"/>
          </p:cNvGraphicFramePr>
          <p:nvPr/>
        </p:nvGraphicFramePr>
        <p:xfrm>
          <a:off x="3046412" y="4495801"/>
          <a:ext cx="762000" cy="428625"/>
        </p:xfrm>
        <a:graphic>
          <a:graphicData uri="http://schemas.openxmlformats.org/presentationml/2006/ole">
            <mc:AlternateContent xmlns:mc="http://schemas.openxmlformats.org/markup-compatibility/2006">
              <mc:Choice xmlns:v="urn:schemas-microsoft-com:vml" Requires="v">
                <p:oleObj spid="_x0000_s9223" name="Equation" r:id="rId13" imgW="406224" imgH="228501" progId="Equation.3">
                  <p:embed/>
                </p:oleObj>
              </mc:Choice>
              <mc:Fallback>
                <p:oleObj name="Equation" r:id="rId13" imgW="406224" imgH="228501" progId="Equation.3">
                  <p:embed/>
                  <p:pic>
                    <p:nvPicPr>
                      <p:cNvPr id="32786"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6412" y="4495801"/>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7" name="Rectangle 30"/>
          <p:cNvSpPr>
            <a:spLocks noChangeArrowheads="1"/>
          </p:cNvSpPr>
          <p:nvPr/>
        </p:nvSpPr>
        <p:spPr bwMode="auto">
          <a:xfrm>
            <a:off x="4646612" y="44196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Quadratic time</a:t>
            </a:r>
            <a:r>
              <a:rPr lang="en-US" altLang="en-US"/>
              <a:t> </a:t>
            </a:r>
          </a:p>
        </p:txBody>
      </p:sp>
      <p:graphicFrame>
        <p:nvGraphicFramePr>
          <p:cNvPr id="32788" name="Object 31"/>
          <p:cNvGraphicFramePr>
            <a:graphicFrameLocks noChangeAspect="1"/>
          </p:cNvGraphicFramePr>
          <p:nvPr/>
        </p:nvGraphicFramePr>
        <p:xfrm>
          <a:off x="3046412" y="5181601"/>
          <a:ext cx="762000" cy="428625"/>
        </p:xfrm>
        <a:graphic>
          <a:graphicData uri="http://schemas.openxmlformats.org/presentationml/2006/ole">
            <mc:AlternateContent xmlns:mc="http://schemas.openxmlformats.org/markup-compatibility/2006">
              <mc:Choice xmlns:v="urn:schemas-microsoft-com:vml" Requires="v">
                <p:oleObj spid="_x0000_s9224" name="Equation" r:id="rId15" imgW="406224" imgH="228501" progId="Equation.3">
                  <p:embed/>
                </p:oleObj>
              </mc:Choice>
              <mc:Fallback>
                <p:oleObj name="Equation" r:id="rId15" imgW="406224" imgH="228501" progId="Equation.3">
                  <p:embed/>
                  <p:pic>
                    <p:nvPicPr>
                      <p:cNvPr id="32788"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6412" y="5181601"/>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9" name="Rectangle 32"/>
          <p:cNvSpPr>
            <a:spLocks noChangeArrowheads="1"/>
          </p:cNvSpPr>
          <p:nvPr/>
        </p:nvSpPr>
        <p:spPr bwMode="auto">
          <a:xfrm>
            <a:off x="4646612" y="5105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Cubic time</a:t>
            </a:r>
            <a:r>
              <a:rPr lang="en-US" altLang="en-US"/>
              <a:t> </a:t>
            </a:r>
          </a:p>
        </p:txBody>
      </p:sp>
      <p:graphicFrame>
        <p:nvGraphicFramePr>
          <p:cNvPr id="32790" name="Object 33"/>
          <p:cNvGraphicFramePr>
            <a:graphicFrameLocks noChangeAspect="1"/>
          </p:cNvGraphicFramePr>
          <p:nvPr/>
        </p:nvGraphicFramePr>
        <p:xfrm>
          <a:off x="3046412" y="5791201"/>
          <a:ext cx="762000" cy="428625"/>
        </p:xfrm>
        <a:graphic>
          <a:graphicData uri="http://schemas.openxmlformats.org/presentationml/2006/ole">
            <mc:AlternateContent xmlns:mc="http://schemas.openxmlformats.org/markup-compatibility/2006">
              <mc:Choice xmlns:v="urn:schemas-microsoft-com:vml" Requires="v">
                <p:oleObj spid="_x0000_s9225" name="Equation" r:id="rId17" imgW="406224" imgH="228501" progId="Equation.3">
                  <p:embed/>
                </p:oleObj>
              </mc:Choice>
              <mc:Fallback>
                <p:oleObj name="Equation" r:id="rId17" imgW="406224" imgH="228501" progId="Equation.3">
                  <p:embed/>
                  <p:pic>
                    <p:nvPicPr>
                      <p:cNvPr id="3279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6412" y="5791201"/>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91" name="Rectangle 34"/>
          <p:cNvSpPr>
            <a:spLocks noChangeArrowheads="1"/>
          </p:cNvSpPr>
          <p:nvPr/>
        </p:nvSpPr>
        <p:spPr bwMode="auto">
          <a:xfrm>
            <a:off x="4646612" y="5715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Exponential time</a:t>
            </a:r>
            <a:r>
              <a:rPr lang="en-US" altLang="en-US"/>
              <a:t> </a:t>
            </a:r>
          </a:p>
        </p:txBody>
      </p:sp>
    </p:spTree>
    <p:extLst>
      <p:ext uri="{BB962C8B-B14F-4D97-AF65-F5344CB8AC3E}">
        <p14:creationId xmlns:p14="http://schemas.microsoft.com/office/powerpoint/2010/main" val="292084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E1A32C-93A0-4CA6-ADC3-0135D539DEE4}"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1557908" y="228600"/>
            <a:ext cx="9587408" cy="609600"/>
          </a:xfrm>
          <a:noFill/>
        </p:spPr>
        <p:txBody>
          <a:bodyPr>
            <a:normAutofit fontScale="90000"/>
          </a:bodyPr>
          <a:lstStyle/>
          <a:p>
            <a:r>
              <a:rPr lang="en-US" altLang="en-US" sz="3600" dirty="0"/>
              <a:t>Comparing Common Growth Functions</a:t>
            </a:r>
          </a:p>
        </p:txBody>
      </p:sp>
      <p:sp>
        <p:nvSpPr>
          <p:cNvPr id="33796"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1" name="Object 8"/>
          <p:cNvGraphicFramePr>
            <a:graphicFrameLocks noChangeAspect="1"/>
          </p:cNvGraphicFramePr>
          <p:nvPr/>
        </p:nvGraphicFramePr>
        <p:xfrm>
          <a:off x="2513012" y="1219201"/>
          <a:ext cx="6934200" cy="428625"/>
        </p:xfrm>
        <a:graphic>
          <a:graphicData uri="http://schemas.openxmlformats.org/presentationml/2006/ole">
            <mc:AlternateContent xmlns:mc="http://schemas.openxmlformats.org/markup-compatibility/2006">
              <mc:Choice xmlns:v="urn:schemas-microsoft-com:vml" Requires="v">
                <p:oleObj spid="_x0000_s10242" name="Equation" r:id="rId3" imgW="3695700" imgH="228600" progId="Equation.3">
                  <p:embed/>
                </p:oleObj>
              </mc:Choice>
              <mc:Fallback>
                <p:oleObj name="Equation" r:id="rId3" imgW="3695700" imgH="228600" progId="Equation.3">
                  <p:embed/>
                  <p:pic>
                    <p:nvPicPr>
                      <p:cNvPr id="3380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2" y="1219201"/>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25"/>
          <p:cNvSpPr>
            <a:spLocks noChangeArrowheads="1"/>
          </p:cNvSpPr>
          <p:nvPr/>
        </p:nvSpPr>
        <p:spPr bwMode="auto">
          <a:xfrm>
            <a:off x="1522413" y="21027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3" name="Object 24"/>
          <p:cNvGraphicFramePr>
            <a:graphicFrameLocks noChangeAspect="1"/>
          </p:cNvGraphicFramePr>
          <p:nvPr/>
        </p:nvGraphicFramePr>
        <p:xfrm>
          <a:off x="1827212" y="1905000"/>
          <a:ext cx="8458200" cy="4275138"/>
        </p:xfrm>
        <a:graphic>
          <a:graphicData uri="http://schemas.openxmlformats.org/presentationml/2006/ole">
            <mc:AlternateContent xmlns:mc="http://schemas.openxmlformats.org/markup-compatibility/2006">
              <mc:Choice xmlns:v="urn:schemas-microsoft-com:vml" Requires="v">
                <p:oleObj spid="_x0000_s10243" name="Picture" r:id="rId5" imgW="3351276" imgH="2183892" progId="Word.Picture.8">
                  <p:embed/>
                </p:oleObj>
              </mc:Choice>
              <mc:Fallback>
                <p:oleObj name="Picture" r:id="rId5" imgW="3351276" imgH="2183892" progId="Word.Picture.8">
                  <p:embed/>
                  <p:pic>
                    <p:nvPicPr>
                      <p:cNvPr id="33803"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212" y="1905000"/>
                        <a:ext cx="84582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0553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778436-B266-403A-8043-AA008205F5F1}"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2208212" y="152400"/>
            <a:ext cx="9070776" cy="533400"/>
          </a:xfrm>
          <a:noFill/>
        </p:spPr>
        <p:txBody>
          <a:bodyPr>
            <a:normAutofit fontScale="90000"/>
          </a:bodyPr>
          <a:lstStyle/>
          <a:p>
            <a:r>
              <a:rPr lang="en-US" altLang="en-US" dirty="0" smtClean="0"/>
              <a:t>Case Study: Fibonacci Numbers</a:t>
            </a:r>
          </a:p>
        </p:txBody>
      </p:sp>
      <p:sp>
        <p:nvSpPr>
          <p:cNvPr id="3482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8" name="Rectangle 11"/>
          <p:cNvSpPr>
            <a:spLocks noGrp="1" noChangeArrowheads="1"/>
          </p:cNvSpPr>
          <p:nvPr>
            <p:ph type="body" idx="1"/>
          </p:nvPr>
        </p:nvSpPr>
        <p:spPr>
          <a:xfrm>
            <a:off x="1751012" y="838200"/>
            <a:ext cx="8763000" cy="3429000"/>
          </a:xfrm>
        </p:spPr>
        <p:txBody>
          <a:bodyPr>
            <a:normAutofit fontScale="70000" lnSpcReduction="20000"/>
          </a:bodyPr>
          <a:lstStyle/>
          <a:p>
            <a:pPr marL="263525" indent="0">
              <a:lnSpc>
                <a:spcPct val="80000"/>
              </a:lnSpc>
              <a:buNone/>
            </a:pPr>
            <a:r>
              <a:rPr lang="en-US" altLang="en-US">
                <a:solidFill>
                  <a:schemeClr val="tx2"/>
                </a:solidFill>
              </a:rPr>
              <a:t>/** The method for finding the Fibonacci number */</a:t>
            </a:r>
          </a:p>
          <a:p>
            <a:pPr marL="263525" indent="0">
              <a:lnSpc>
                <a:spcPct val="80000"/>
              </a:lnSpc>
              <a:buNone/>
            </a:pPr>
            <a:r>
              <a:rPr lang="en-US" altLang="en-US">
                <a:solidFill>
                  <a:schemeClr val="tx2"/>
                </a:solidFill>
              </a:rPr>
              <a:t>public static long fib(long index) {</a:t>
            </a:r>
          </a:p>
          <a:p>
            <a:pPr marL="263525" indent="0">
              <a:lnSpc>
                <a:spcPct val="80000"/>
              </a:lnSpc>
              <a:buNone/>
            </a:pPr>
            <a:r>
              <a:rPr lang="en-US" altLang="en-US">
                <a:solidFill>
                  <a:schemeClr val="tx2"/>
                </a:solidFill>
              </a:rPr>
              <a:t>  if (index == 0) // Base case</a:t>
            </a:r>
          </a:p>
          <a:p>
            <a:pPr marL="263525" indent="0">
              <a:lnSpc>
                <a:spcPct val="80000"/>
              </a:lnSpc>
              <a:buNone/>
            </a:pPr>
            <a:r>
              <a:rPr lang="en-US" altLang="en-US">
                <a:solidFill>
                  <a:schemeClr val="tx2"/>
                </a:solidFill>
              </a:rPr>
              <a:t>    return 0;</a:t>
            </a:r>
          </a:p>
          <a:p>
            <a:pPr marL="263525" indent="0">
              <a:lnSpc>
                <a:spcPct val="80000"/>
              </a:lnSpc>
              <a:buNone/>
            </a:pPr>
            <a:r>
              <a:rPr lang="en-US" altLang="en-US">
                <a:solidFill>
                  <a:schemeClr val="tx2"/>
                </a:solidFill>
              </a:rPr>
              <a:t>  else if (index == 1) // Base case</a:t>
            </a:r>
          </a:p>
          <a:p>
            <a:pPr marL="263525" indent="0">
              <a:lnSpc>
                <a:spcPct val="80000"/>
              </a:lnSpc>
              <a:buNone/>
            </a:pPr>
            <a:r>
              <a:rPr lang="en-US" altLang="en-US">
                <a:solidFill>
                  <a:schemeClr val="tx2"/>
                </a:solidFill>
              </a:rPr>
              <a:t>    return 1;</a:t>
            </a:r>
          </a:p>
          <a:p>
            <a:pPr marL="263525" indent="0">
              <a:lnSpc>
                <a:spcPct val="80000"/>
              </a:lnSpc>
              <a:buNone/>
            </a:pPr>
            <a:r>
              <a:rPr lang="en-US" altLang="en-US">
                <a:solidFill>
                  <a:schemeClr val="tx2"/>
                </a:solidFill>
              </a:rPr>
              <a:t>  else  // Reduction and recursive calls</a:t>
            </a:r>
          </a:p>
          <a:p>
            <a:pPr marL="263525" indent="0">
              <a:lnSpc>
                <a:spcPct val="80000"/>
              </a:lnSpc>
              <a:buNone/>
            </a:pPr>
            <a:r>
              <a:rPr lang="en-US" altLang="en-US">
                <a:solidFill>
                  <a:schemeClr val="tx2"/>
                </a:solidFill>
              </a:rPr>
              <a:t>    return fib(index - 1) + fib(index - 2);</a:t>
            </a:r>
          </a:p>
          <a:p>
            <a:pPr marL="263525" indent="0">
              <a:lnSpc>
                <a:spcPct val="80000"/>
              </a:lnSpc>
              <a:buNone/>
            </a:pPr>
            <a:r>
              <a:rPr lang="en-US" altLang="en-US">
                <a:solidFill>
                  <a:schemeClr val="tx2"/>
                </a:solidFill>
              </a:rPr>
              <a:t>}</a:t>
            </a:r>
          </a:p>
        </p:txBody>
      </p:sp>
      <p:sp>
        <p:nvSpPr>
          <p:cNvPr id="34829"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5"/>
          <p:cNvSpPr>
            <a:spLocks noChangeArrowheads="1"/>
          </p:cNvSpPr>
          <p:nvPr/>
        </p:nvSpPr>
        <p:spPr bwMode="auto">
          <a:xfrm>
            <a:off x="1827212" y="4267200"/>
            <a:ext cx="853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Finonacci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a:p>
            <a:pPr>
              <a:lnSpc>
                <a:spcPct val="90000"/>
              </a:lnSpc>
              <a:spcBef>
                <a:spcPct val="50000"/>
              </a:spcBef>
              <a:buFont typeface="Monotype Sorts"/>
              <a:buNone/>
            </a:pPr>
            <a:r>
              <a:rPr lang="en-US" altLang="en-US" sz="2400"/>
              <a:t>fib(0) = 0;</a:t>
            </a:r>
          </a:p>
          <a:p>
            <a:pPr>
              <a:lnSpc>
                <a:spcPct val="90000"/>
              </a:lnSpc>
              <a:spcBef>
                <a:spcPct val="50000"/>
              </a:spcBef>
              <a:buFont typeface="Monotype Sorts"/>
              <a:buNone/>
            </a:pPr>
            <a:r>
              <a:rPr lang="en-US" altLang="en-US" sz="2400"/>
              <a:t>fib(1) = 1;</a:t>
            </a:r>
          </a:p>
          <a:p>
            <a:pPr>
              <a:lnSpc>
                <a:spcPct val="90000"/>
              </a:lnSpc>
              <a:spcBef>
                <a:spcPct val="50000"/>
              </a:spcBef>
              <a:buFont typeface="Monotype Sorts"/>
              <a:buNone/>
            </a:pPr>
            <a:r>
              <a:rPr lang="en-US" altLang="en-US" sz="2400"/>
              <a:t>fib(index) = fib(index -1) + fib(index -2); index &gt;=2</a:t>
            </a:r>
          </a:p>
        </p:txBody>
      </p:sp>
    </p:spTree>
    <p:extLst>
      <p:ext uri="{BB962C8B-B14F-4D97-AF65-F5344CB8AC3E}">
        <p14:creationId xmlns:p14="http://schemas.microsoft.com/office/powerpoint/2010/main" val="3984841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3FCF67-2520-4506-8D54-D0F931EC3FF8}"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2208212" y="152400"/>
            <a:ext cx="8077200" cy="1219200"/>
          </a:xfrm>
          <a:noFill/>
        </p:spPr>
        <p:txBody>
          <a:bodyPr/>
          <a:lstStyle/>
          <a:p>
            <a:r>
              <a:rPr lang="en-US" altLang="en-US" smtClean="0"/>
              <a:t>Complexity for Recursive Fibonacci Numbers</a:t>
            </a:r>
          </a:p>
        </p:txBody>
      </p:sp>
      <p:sp>
        <p:nvSpPr>
          <p:cNvPr id="3584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0"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1"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2"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3" name="Rectangle 13"/>
          <p:cNvSpPr>
            <a:spLocks noGrp="1" noChangeArrowheads="1"/>
          </p:cNvSpPr>
          <p:nvPr>
            <p:ph type="body" idx="1"/>
          </p:nvPr>
        </p:nvSpPr>
        <p:spPr>
          <a:xfrm>
            <a:off x="2132012" y="1657350"/>
            <a:ext cx="762000" cy="323850"/>
          </a:xfrm>
        </p:spPr>
        <p:txBody>
          <a:bodyPr>
            <a:normAutofit fontScale="77500" lnSpcReduction="20000"/>
          </a:bodyPr>
          <a:lstStyle/>
          <a:p>
            <a:pPr>
              <a:lnSpc>
                <a:spcPct val="80000"/>
              </a:lnSpc>
              <a:buFont typeface="Monotype Sorts"/>
              <a:buNone/>
            </a:pPr>
            <a:r>
              <a:rPr lang="en-US" altLang="en-US" sz="2000"/>
              <a:t>Since</a:t>
            </a:r>
          </a:p>
        </p:txBody>
      </p:sp>
      <p:sp>
        <p:nvSpPr>
          <p:cNvPr id="35854" name="Rectangle 15"/>
          <p:cNvSpPr>
            <a:spLocks noChangeArrowheads="1"/>
          </p:cNvSpPr>
          <p:nvPr/>
        </p:nvSpPr>
        <p:spPr bwMode="auto">
          <a:xfrm>
            <a:off x="1522413" y="25012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5" name="Rectangle 16"/>
          <p:cNvSpPr>
            <a:spLocks noChangeArrowheads="1"/>
          </p:cNvSpPr>
          <p:nvPr/>
        </p:nvSpPr>
        <p:spPr bwMode="auto">
          <a:xfrm>
            <a:off x="5561012" y="1676400"/>
            <a:ext cx="762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sz="2000"/>
              <a:t>and</a:t>
            </a:r>
          </a:p>
        </p:txBody>
      </p:sp>
      <p:sp>
        <p:nvSpPr>
          <p:cNvPr id="35856" name="Rectangle 18"/>
          <p:cNvSpPr>
            <a:spLocks noChangeArrowheads="1"/>
          </p:cNvSpPr>
          <p:nvPr/>
        </p:nvSpPr>
        <p:spPr bwMode="auto">
          <a:xfrm>
            <a:off x="1522413"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7" name="Rectangle 22"/>
          <p:cNvSpPr>
            <a:spLocks noChangeArrowheads="1"/>
          </p:cNvSpPr>
          <p:nvPr/>
        </p:nvSpPr>
        <p:spPr bwMode="auto">
          <a:xfrm>
            <a:off x="2132012" y="5105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t>Therefore, the recursive Fibonacci method takes     </a:t>
            </a:r>
            <a:br>
              <a:rPr lang="en-US" altLang="en-US"/>
            </a:br>
            <a:r>
              <a:rPr lang="en-US" altLang="en-US"/>
              <a:t>. </a:t>
            </a:r>
          </a:p>
        </p:txBody>
      </p:sp>
      <p:sp>
        <p:nvSpPr>
          <p:cNvPr id="35858" name="Rectangle 24"/>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9" name="Object 23"/>
          <p:cNvGraphicFramePr>
            <a:graphicFrameLocks noChangeAspect="1"/>
          </p:cNvGraphicFramePr>
          <p:nvPr/>
        </p:nvGraphicFramePr>
        <p:xfrm>
          <a:off x="2284412" y="5638801"/>
          <a:ext cx="609600" cy="346075"/>
        </p:xfrm>
        <a:graphic>
          <a:graphicData uri="http://schemas.openxmlformats.org/presentationml/2006/ole">
            <mc:AlternateContent xmlns:mc="http://schemas.openxmlformats.org/markup-compatibility/2006">
              <mc:Choice xmlns:v="urn:schemas-microsoft-com:vml" Requires="v">
                <p:oleObj spid="_x0000_s11266" name="Equation" r:id="rId3" imgW="406224" imgH="228501" progId="Equation.3">
                  <p:embed/>
                </p:oleObj>
              </mc:Choice>
              <mc:Fallback>
                <p:oleObj name="Equation" r:id="rId3" imgW="406224" imgH="228501" progId="Equation.3">
                  <p:embed/>
                  <p:pic>
                    <p:nvPicPr>
                      <p:cNvPr id="35859"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5638801"/>
                        <a:ext cx="609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0" name="Rectangle 27"/>
          <p:cNvSpPr>
            <a:spLocks noChangeArrowheads="1"/>
          </p:cNvSpPr>
          <p:nvPr/>
        </p:nvSpPr>
        <p:spPr bwMode="auto">
          <a:xfrm>
            <a:off x="1522413" y="20059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61" name="Object 26"/>
          <p:cNvGraphicFramePr>
            <a:graphicFrameLocks noChangeAspect="1"/>
          </p:cNvGraphicFramePr>
          <p:nvPr/>
        </p:nvGraphicFramePr>
        <p:xfrm>
          <a:off x="2995612" y="1600200"/>
          <a:ext cx="2527300" cy="3200400"/>
        </p:xfrm>
        <a:graphic>
          <a:graphicData uri="http://schemas.openxmlformats.org/presentationml/2006/ole">
            <mc:AlternateContent xmlns:mc="http://schemas.openxmlformats.org/markup-compatibility/2006">
              <mc:Choice xmlns:v="urn:schemas-microsoft-com:vml" Requires="v">
                <p:oleObj spid="_x0000_s11267" name="Equation" r:id="rId5" imgW="1879600" imgH="2387600" progId="Equation.3">
                  <p:embed/>
                </p:oleObj>
              </mc:Choice>
              <mc:Fallback>
                <p:oleObj name="Equation" r:id="rId5" imgW="1879600" imgH="2387600" progId="Equation.3">
                  <p:embed/>
                  <p:pic>
                    <p:nvPicPr>
                      <p:cNvPr id="35861"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5612" y="1600200"/>
                        <a:ext cx="25273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2" name="Rectangle 29"/>
          <p:cNvSpPr>
            <a:spLocks noChangeArrowheads="1"/>
          </p:cNvSpPr>
          <p:nvPr/>
        </p:nvSpPr>
        <p:spPr bwMode="auto">
          <a:xfrm>
            <a:off x="1522413" y="21393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63" name="Object 28"/>
          <p:cNvGraphicFramePr>
            <a:graphicFrameLocks noChangeAspect="1"/>
          </p:cNvGraphicFramePr>
          <p:nvPr/>
        </p:nvGraphicFramePr>
        <p:xfrm>
          <a:off x="6246812" y="1600201"/>
          <a:ext cx="3657600" cy="3197225"/>
        </p:xfrm>
        <a:graphic>
          <a:graphicData uri="http://schemas.openxmlformats.org/presentationml/2006/ole">
            <mc:AlternateContent xmlns:mc="http://schemas.openxmlformats.org/markup-compatibility/2006">
              <mc:Choice xmlns:v="urn:schemas-microsoft-com:vml" Requires="v">
                <p:oleObj spid="_x0000_s11268" name="Equation" r:id="rId7" imgW="2425700" imgH="2120900" progId="Equation.3">
                  <p:embed/>
                </p:oleObj>
              </mc:Choice>
              <mc:Fallback>
                <p:oleObj name="Equation" r:id="rId7" imgW="2425700" imgH="2120900" progId="Equation.3">
                  <p:embed/>
                  <p:pic>
                    <p:nvPicPr>
                      <p:cNvPr id="35863"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6812" y="1600201"/>
                        <a:ext cx="3657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5318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B36642-5A40-4DE8-9F6A-4834F9DB0236}"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1141412" y="152400"/>
            <a:ext cx="9372600" cy="1143000"/>
          </a:xfrm>
          <a:noFill/>
        </p:spPr>
        <p:txBody>
          <a:bodyPr>
            <a:normAutofit fontScale="90000"/>
          </a:bodyPr>
          <a:lstStyle/>
          <a:p>
            <a:r>
              <a:rPr lang="en-US" altLang="en-US" dirty="0"/>
              <a:t>Case Study: Non-recursive version of Fibonacci Numbers</a:t>
            </a:r>
          </a:p>
        </p:txBody>
      </p:sp>
      <p:sp>
        <p:nvSpPr>
          <p:cNvPr id="3686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1"/>
          <p:cNvSpPr>
            <a:spLocks noGrp="1" noChangeArrowheads="1"/>
          </p:cNvSpPr>
          <p:nvPr>
            <p:ph type="body" idx="1"/>
          </p:nvPr>
        </p:nvSpPr>
        <p:spPr>
          <a:xfrm>
            <a:off x="1141412" y="1371600"/>
            <a:ext cx="5334000" cy="5486400"/>
          </a:xfrm>
        </p:spPr>
        <p:txBody>
          <a:bodyPr>
            <a:normAutofit/>
          </a:bodyPr>
          <a:lstStyle/>
          <a:p>
            <a:pPr marL="263525" indent="0">
              <a:lnSpc>
                <a:spcPct val="80000"/>
              </a:lnSpc>
              <a:spcBef>
                <a:spcPts val="0"/>
              </a:spcBef>
              <a:buNone/>
            </a:pPr>
            <a:r>
              <a:rPr lang="en-US" altLang="en-US" sz="1800" b="1" dirty="0">
                <a:solidFill>
                  <a:schemeClr val="tx2"/>
                </a:solidFill>
                <a:latin typeface="Courier New" panose="02070309020205020404" pitchFamily="49" charset="0"/>
              </a:rPr>
              <a:t>  public static long fib(long n)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long f0 = 0; // For </a:t>
            </a:r>
            <a:r>
              <a:rPr lang="en-US" altLang="en-US" sz="1800" b="1" u="sng" dirty="0">
                <a:solidFill>
                  <a:schemeClr val="tx2"/>
                </a:solidFill>
                <a:latin typeface="Courier New" panose="02070309020205020404" pitchFamily="49" charset="0"/>
              </a:rPr>
              <a:t>fib</a:t>
            </a:r>
            <a:r>
              <a:rPr lang="en-US" altLang="en-US" sz="1800" b="1" dirty="0">
                <a:solidFill>
                  <a:schemeClr val="tx2"/>
                </a:solidFill>
                <a:latin typeface="Courier New" panose="02070309020205020404" pitchFamily="49" charset="0"/>
              </a:rPr>
              <a:t>(0)</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long f1 = 1; // For </a:t>
            </a:r>
            <a:r>
              <a:rPr lang="en-US" altLang="en-US" sz="1800" b="1" u="sng" dirty="0">
                <a:solidFill>
                  <a:schemeClr val="tx2"/>
                </a:solidFill>
                <a:latin typeface="Courier New" panose="02070309020205020404" pitchFamily="49" charset="0"/>
              </a:rPr>
              <a:t>fib</a:t>
            </a:r>
            <a:r>
              <a:rPr lang="en-US" altLang="en-US" sz="1800" b="1" dirty="0">
                <a:solidFill>
                  <a:schemeClr val="tx2"/>
                </a:solidFill>
                <a:latin typeface="Courier New" panose="02070309020205020404" pitchFamily="49" charset="0"/>
              </a:rPr>
              <a:t>(1)</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long f2 = 1; // For </a:t>
            </a:r>
            <a:r>
              <a:rPr lang="en-US" altLang="en-US" sz="1800" b="1" u="sng" dirty="0">
                <a:solidFill>
                  <a:schemeClr val="tx2"/>
                </a:solidFill>
                <a:latin typeface="Courier New" panose="02070309020205020404" pitchFamily="49" charset="0"/>
              </a:rPr>
              <a:t>fib</a:t>
            </a:r>
            <a:r>
              <a:rPr lang="en-US" altLang="en-US" sz="1800" b="1" dirty="0">
                <a:solidFill>
                  <a:schemeClr val="tx2"/>
                </a:solidFill>
                <a:latin typeface="Courier New" panose="02070309020205020404" pitchFamily="49" charset="0"/>
              </a:rPr>
              <a:t>(2)</a:t>
            </a:r>
          </a:p>
          <a:p>
            <a:pPr marL="263525" indent="0">
              <a:lnSpc>
                <a:spcPct val="80000"/>
              </a:lnSpc>
              <a:spcBef>
                <a:spcPts val="0"/>
              </a:spcBef>
              <a:buNone/>
            </a:pPr>
            <a:endParaRPr lang="en-US" altLang="en-US" sz="1800" b="1" dirty="0">
              <a:solidFill>
                <a:schemeClr val="tx2"/>
              </a:solidFill>
              <a:latin typeface="Courier New" panose="02070309020205020404" pitchFamily="49" charset="0"/>
            </a:endParaRPr>
          </a:p>
          <a:p>
            <a:pPr marL="263525" indent="0">
              <a:lnSpc>
                <a:spcPct val="80000"/>
              </a:lnSpc>
              <a:spcBef>
                <a:spcPts val="0"/>
              </a:spcBef>
              <a:buNone/>
            </a:pPr>
            <a:r>
              <a:rPr lang="en-US" altLang="en-US" sz="1800" b="1" dirty="0">
                <a:solidFill>
                  <a:schemeClr val="tx2"/>
                </a:solidFill>
                <a:latin typeface="Courier New" panose="02070309020205020404" pitchFamily="49" charset="0"/>
              </a:rPr>
              <a:t>    if (n == 0)</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return f0;</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else if (n == 1)</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return f1;</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else if (n == 2)</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return f2;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for (</a:t>
            </a:r>
            <a:r>
              <a:rPr lang="en-US" altLang="en-US" sz="1800" b="1" dirty="0" err="1">
                <a:solidFill>
                  <a:schemeClr val="tx2"/>
                </a:solidFill>
                <a:latin typeface="Courier New" panose="02070309020205020404" pitchFamily="49" charset="0"/>
              </a:rPr>
              <a:t>int</a:t>
            </a:r>
            <a:r>
              <a:rPr lang="en-US" altLang="en-US" sz="1800" b="1" dirty="0">
                <a:solidFill>
                  <a:schemeClr val="tx2"/>
                </a:solidFill>
                <a:latin typeface="Courier New" panose="02070309020205020404" pitchFamily="49" charset="0"/>
              </a:rPr>
              <a:t> </a:t>
            </a:r>
            <a:r>
              <a:rPr lang="en-US" altLang="en-US" sz="1800" b="1" dirty="0" err="1">
                <a:solidFill>
                  <a:schemeClr val="tx2"/>
                </a:solidFill>
                <a:latin typeface="Courier New" panose="02070309020205020404" pitchFamily="49" charset="0"/>
              </a:rPr>
              <a:t>i</a:t>
            </a:r>
            <a:r>
              <a:rPr lang="en-US" altLang="en-US" sz="1800" b="1" dirty="0">
                <a:solidFill>
                  <a:schemeClr val="tx2"/>
                </a:solidFill>
                <a:latin typeface="Courier New" panose="02070309020205020404" pitchFamily="49" charset="0"/>
              </a:rPr>
              <a:t> = 3; </a:t>
            </a:r>
            <a:r>
              <a:rPr lang="en-US" altLang="en-US" sz="1800" b="1" dirty="0" err="1">
                <a:solidFill>
                  <a:schemeClr val="tx2"/>
                </a:solidFill>
                <a:latin typeface="Courier New" panose="02070309020205020404" pitchFamily="49" charset="0"/>
              </a:rPr>
              <a:t>i</a:t>
            </a:r>
            <a:r>
              <a:rPr lang="en-US" altLang="en-US" sz="1800" b="1" dirty="0">
                <a:solidFill>
                  <a:schemeClr val="tx2"/>
                </a:solidFill>
                <a:latin typeface="Courier New" panose="02070309020205020404" pitchFamily="49" charset="0"/>
              </a:rPr>
              <a:t> &lt;= n; </a:t>
            </a:r>
            <a:r>
              <a:rPr lang="en-US" altLang="en-US" sz="1800" b="1" dirty="0" err="1">
                <a:solidFill>
                  <a:schemeClr val="tx2"/>
                </a:solidFill>
                <a:latin typeface="Courier New" panose="02070309020205020404" pitchFamily="49" charset="0"/>
              </a:rPr>
              <a:t>i</a:t>
            </a:r>
            <a:r>
              <a:rPr lang="en-US" altLang="en-US" sz="1800" b="1" dirty="0">
                <a:solidFill>
                  <a:schemeClr val="tx2"/>
                </a:solidFill>
                <a:latin typeface="Courier New" panose="02070309020205020404" pitchFamily="49" charset="0"/>
              </a:rPr>
              <a:t>++)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f0 = f1;</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f1 = f2;</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f2 = f0 + f1;</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return f2;</a:t>
            </a:r>
          </a:p>
          <a:p>
            <a:pPr marL="263525" indent="0">
              <a:lnSpc>
                <a:spcPct val="80000"/>
              </a:lnSpc>
              <a:spcBef>
                <a:spcPts val="0"/>
              </a:spcBef>
              <a:buNone/>
            </a:pPr>
            <a:r>
              <a:rPr lang="en-US" altLang="en-US" sz="1800" b="1" dirty="0">
                <a:solidFill>
                  <a:schemeClr val="tx2"/>
                </a:solidFill>
                <a:latin typeface="Courier New" panose="02070309020205020404" pitchFamily="49" charset="0"/>
              </a:rPr>
              <a:t>  }</a:t>
            </a:r>
          </a:p>
        </p:txBody>
      </p:sp>
      <p:sp>
        <p:nvSpPr>
          <p:cNvPr id="36877"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8" name="Rectangle 13"/>
          <p:cNvSpPr>
            <a:spLocks noChangeArrowheads="1"/>
          </p:cNvSpPr>
          <p:nvPr/>
        </p:nvSpPr>
        <p:spPr bwMode="auto">
          <a:xfrm>
            <a:off x="6383046" y="1926284"/>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dirty="0">
                <a:solidFill>
                  <a:schemeClr val="tx2"/>
                </a:solidFill>
              </a:rPr>
              <a:t>Obviously, the complexity of this new algorithm is      . This is a tremendous improvement over the recursive algorithm.</a:t>
            </a:r>
          </a:p>
        </p:txBody>
      </p:sp>
      <p:sp>
        <p:nvSpPr>
          <p:cNvPr id="36879" name="Rectangle 15"/>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0" name="Object 14"/>
          <p:cNvGraphicFramePr>
            <a:graphicFrameLocks noChangeAspect="1"/>
          </p:cNvGraphicFramePr>
          <p:nvPr/>
        </p:nvGraphicFramePr>
        <p:xfrm>
          <a:off x="9523412" y="4114801"/>
          <a:ext cx="533400" cy="301625"/>
        </p:xfrm>
        <a:graphic>
          <a:graphicData uri="http://schemas.openxmlformats.org/presentationml/2006/ole">
            <mc:AlternateContent xmlns:mc="http://schemas.openxmlformats.org/markup-compatibility/2006">
              <mc:Choice xmlns:v="urn:schemas-microsoft-com:vml" Requires="v">
                <p:oleObj spid="_x0000_s12290" name="Equation" r:id="rId3" imgW="355292" imgH="203024" progId="Equation.3">
                  <p:embed/>
                </p:oleObj>
              </mc:Choice>
              <mc:Fallback>
                <p:oleObj name="Equation" r:id="rId3" imgW="355292" imgH="203024" progId="Equation.3">
                  <p:embed/>
                  <p:pic>
                    <p:nvPicPr>
                      <p:cNvPr id="3688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3412" y="4114801"/>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5275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784F70-4A13-4BDA-97A1-8E41C0E5227A}" type="slidenum">
              <a:rPr lang="en-US" altLang="en-US" sz="1400"/>
              <a:pPr>
                <a:spcBef>
                  <a:spcPct val="0"/>
                </a:spcBef>
                <a:buClrTx/>
                <a:buSzTx/>
                <a:buFontTx/>
                <a:buNone/>
              </a:pPr>
              <a:t>35</a:t>
            </a:fld>
            <a:endParaRPr lang="en-US" altLang="en-US" sz="1400"/>
          </a:p>
        </p:txBody>
      </p:sp>
      <p:sp>
        <p:nvSpPr>
          <p:cNvPr id="37891"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2"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4"/>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1" name="Rectangle 16"/>
          <p:cNvSpPr>
            <a:spLocks noChangeArrowheads="1"/>
          </p:cNvSpPr>
          <p:nvPr/>
        </p:nvSpPr>
        <p:spPr bwMode="auto">
          <a:xfrm>
            <a:off x="1522412" y="2286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7902" name="Rectangle 18"/>
          <p:cNvSpPr>
            <a:spLocks noChangeArrowheads="1"/>
          </p:cNvSpPr>
          <p:nvPr/>
        </p:nvSpPr>
        <p:spPr bwMode="auto">
          <a:xfrm>
            <a:off x="1522412" y="18288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7903" name="Rectangle 19"/>
          <p:cNvSpPr>
            <a:spLocks noChangeArrowheads="1"/>
          </p:cNvSpPr>
          <p:nvPr/>
        </p:nvSpPr>
        <p:spPr bwMode="auto">
          <a:xfrm>
            <a:off x="1522412" y="3429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7904" name="Rectangle 21"/>
          <p:cNvSpPr>
            <a:spLocks noChangeArrowheads="1"/>
          </p:cNvSpPr>
          <p:nvPr/>
        </p:nvSpPr>
        <p:spPr bwMode="auto">
          <a:xfrm>
            <a:off x="1522412" y="4953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Tree>
    <p:extLst>
      <p:ext uri="{BB962C8B-B14F-4D97-AF65-F5344CB8AC3E}">
        <p14:creationId xmlns:p14="http://schemas.microsoft.com/office/powerpoint/2010/main" val="122773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Dynamic Programming</a:t>
            </a:r>
            <a:endParaRPr lang="en-US" altLang="en-US" smtClean="0"/>
          </a:p>
        </p:txBody>
      </p:sp>
      <p:sp>
        <p:nvSpPr>
          <p:cNvPr id="38926" name="Rectangle 16"/>
          <p:cNvSpPr>
            <a:spLocks noGrp="1" noChangeArrowheads="1"/>
          </p:cNvSpPr>
          <p:nvPr>
            <p:ph type="body" idx="1"/>
          </p:nvPr>
        </p:nvSpPr>
        <p:spPr/>
        <p:txBody>
          <a:bodyPr/>
          <a:lstStyle/>
          <a:p>
            <a:r>
              <a:rPr lang="en-US" altLang="en-US" smtClean="0"/>
              <a:t>The algorithm for computing Fibonacci numbers presented here uses an approach known as dynamic programming. Dynamic programming is to solve subproblems, then combine the solutions of subproblems to obtain an overall solution. This naturally leads to a recursive solution. However, it would be inefficient to use recursion, because the subproblems overlap. The key idea behind dynamic programming is to solve each subprogram only once and storing the results for subproblems for later use to avoid redundant computing of the subproblems. </a:t>
            </a:r>
            <a:endParaRPr lang="en-US" altLang="en-US"/>
          </a:p>
        </p:txBody>
      </p:sp>
      <p:sp>
        <p:nvSpPr>
          <p:cNvPr id="3891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66CAF8F-97B2-44FC-BD3E-9308FABB1B24}" type="slidenum">
              <a:rPr lang="en-US" altLang="en-US" smtClean="0"/>
              <a:pPr/>
              <a:t>36</a:t>
            </a:fld>
            <a:endParaRPr lang="en-US" altLang="en-US"/>
          </a:p>
        </p:txBody>
      </p:sp>
      <p:sp>
        <p:nvSpPr>
          <p:cNvPr id="38916"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4"/>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209256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15DF51-8953-46F9-8288-43F73E04F00E}"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2208212" y="228600"/>
            <a:ext cx="7772400" cy="1143000"/>
          </a:xfrm>
          <a:noFill/>
        </p:spPr>
        <p:txBody>
          <a:bodyPr>
            <a:normAutofit fontScale="90000"/>
          </a:bodyPr>
          <a:lstStyle/>
          <a:p>
            <a:r>
              <a:rPr lang="en-US" altLang="en-US" smtClean="0"/>
              <a:t>Case Study: GCD Algorithms Version 1</a:t>
            </a:r>
          </a:p>
        </p:txBody>
      </p:sp>
      <p:sp>
        <p:nvSpPr>
          <p:cNvPr id="3994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7"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8" name="Rectangle 11"/>
          <p:cNvSpPr>
            <a:spLocks noGrp="1" noChangeArrowheads="1"/>
          </p:cNvSpPr>
          <p:nvPr>
            <p:ph type="body" idx="1"/>
          </p:nvPr>
        </p:nvSpPr>
        <p:spPr>
          <a:xfrm>
            <a:off x="1674812" y="1524000"/>
            <a:ext cx="5715000" cy="3124200"/>
          </a:xfrm>
        </p:spPr>
        <p:txBody>
          <a:bodyPr>
            <a:normAutofit fontScale="77500" lnSpcReduction="20000"/>
          </a:bodyPr>
          <a:lstStyle/>
          <a:p>
            <a:pPr marL="263525" indent="0">
              <a:lnSpc>
                <a:spcPct val="80000"/>
              </a:lnSpc>
              <a:buNone/>
            </a:pPr>
            <a:r>
              <a:rPr lang="en-US" altLang="en-US">
                <a:solidFill>
                  <a:schemeClr val="tx2"/>
                </a:solidFill>
              </a:rPr>
              <a:t>public static int gcd(int m, int n) {</a:t>
            </a:r>
          </a:p>
          <a:p>
            <a:pPr marL="263525" indent="0">
              <a:lnSpc>
                <a:spcPct val="80000"/>
              </a:lnSpc>
              <a:buNone/>
            </a:pPr>
            <a:r>
              <a:rPr lang="en-US" altLang="en-US">
                <a:solidFill>
                  <a:schemeClr val="tx2"/>
                </a:solidFill>
              </a:rPr>
              <a:t>  int gcd = 1;</a:t>
            </a:r>
          </a:p>
          <a:p>
            <a:pPr marL="263525" indent="0">
              <a:lnSpc>
                <a:spcPct val="80000"/>
              </a:lnSpc>
              <a:buNone/>
            </a:pPr>
            <a:r>
              <a:rPr lang="en-US" altLang="en-US">
                <a:solidFill>
                  <a:schemeClr val="tx2"/>
                </a:solidFill>
              </a:rPr>
              <a:t>  for (int k = 2; k &lt;= m &amp;&amp; k &lt;= n; k++) {</a:t>
            </a:r>
          </a:p>
          <a:p>
            <a:pPr marL="263525" indent="0">
              <a:lnSpc>
                <a:spcPct val="80000"/>
              </a:lnSpc>
              <a:buNone/>
            </a:pPr>
            <a:r>
              <a:rPr lang="en-US" altLang="en-US">
                <a:solidFill>
                  <a:schemeClr val="tx2"/>
                </a:solidFill>
              </a:rPr>
              <a:t>    if (m % k == 0 &amp;&amp; n % k == 0)</a:t>
            </a:r>
          </a:p>
          <a:p>
            <a:pPr marL="263525" indent="0">
              <a:lnSpc>
                <a:spcPct val="80000"/>
              </a:lnSpc>
              <a:buNone/>
            </a:pPr>
            <a:r>
              <a:rPr lang="en-US" altLang="en-US">
                <a:solidFill>
                  <a:schemeClr val="tx2"/>
                </a:solidFill>
              </a:rPr>
              <a:t>      gcd = k;</a:t>
            </a:r>
          </a:p>
          <a:p>
            <a:pPr marL="263525" indent="0">
              <a:lnSpc>
                <a:spcPct val="80000"/>
              </a:lnSpc>
              <a:buNone/>
            </a:pPr>
            <a:r>
              <a:rPr lang="en-US" altLang="en-US">
                <a:solidFill>
                  <a:schemeClr val="tx2"/>
                </a:solidFill>
              </a:rPr>
              <a:t>  }</a:t>
            </a:r>
          </a:p>
          <a:p>
            <a:pPr marL="263525" indent="0">
              <a:lnSpc>
                <a:spcPct val="80000"/>
              </a:lnSpc>
              <a:buNone/>
            </a:pPr>
            <a:r>
              <a:rPr lang="en-US" altLang="en-US">
                <a:solidFill>
                  <a:schemeClr val="tx2"/>
                </a:solidFill>
              </a:rPr>
              <a:t>  return gcd;</a:t>
            </a:r>
          </a:p>
          <a:p>
            <a:pPr marL="263525" indent="0">
              <a:lnSpc>
                <a:spcPct val="80000"/>
              </a:lnSpc>
              <a:buNone/>
            </a:pPr>
            <a:r>
              <a:rPr lang="en-US" altLang="en-US">
                <a:solidFill>
                  <a:schemeClr val="tx2"/>
                </a:solidFill>
              </a:rPr>
              <a:t>}</a:t>
            </a:r>
          </a:p>
        </p:txBody>
      </p:sp>
      <p:sp>
        <p:nvSpPr>
          <p:cNvPr id="39949"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0" name="Rectangle 13"/>
          <p:cNvSpPr>
            <a:spLocks noChangeArrowheads="1"/>
          </p:cNvSpPr>
          <p:nvPr/>
        </p:nvSpPr>
        <p:spPr bwMode="auto">
          <a:xfrm>
            <a:off x="5256212" y="48768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Obviously, the complexity of this algorithm is      . </a:t>
            </a:r>
          </a:p>
        </p:txBody>
      </p:sp>
      <p:sp>
        <p:nvSpPr>
          <p:cNvPr id="39951" name="Rectangle 14"/>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52" name="Object 15"/>
          <p:cNvGraphicFramePr>
            <a:graphicFrameLocks noChangeAspect="1"/>
          </p:cNvGraphicFramePr>
          <p:nvPr/>
        </p:nvGraphicFramePr>
        <p:xfrm>
          <a:off x="8456612" y="5410201"/>
          <a:ext cx="533400" cy="301625"/>
        </p:xfrm>
        <a:graphic>
          <a:graphicData uri="http://schemas.openxmlformats.org/presentationml/2006/ole">
            <mc:AlternateContent xmlns:mc="http://schemas.openxmlformats.org/markup-compatibility/2006">
              <mc:Choice xmlns:v="urn:schemas-microsoft-com:vml" Requires="v">
                <p:oleObj spid="_x0000_s13314" name="Equation" r:id="rId3" imgW="355292" imgH="203024" progId="Equation.3">
                  <p:embed/>
                </p:oleObj>
              </mc:Choice>
              <mc:Fallback>
                <p:oleObj name="Equation" r:id="rId3" imgW="355292" imgH="203024" progId="Equation.3">
                  <p:embed/>
                  <p:pic>
                    <p:nvPicPr>
                      <p:cNvPr id="3995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2" y="5410201"/>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549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03B7DB-236A-4D06-8C26-39634E79AB1F}"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2208212" y="228600"/>
            <a:ext cx="7772400" cy="1143000"/>
          </a:xfrm>
          <a:noFill/>
        </p:spPr>
        <p:txBody>
          <a:bodyPr>
            <a:normAutofit fontScale="90000"/>
          </a:bodyPr>
          <a:lstStyle/>
          <a:p>
            <a:r>
              <a:rPr lang="en-US" altLang="en-US" smtClean="0"/>
              <a:t>Case Study: GCD Algorithms Version 2</a:t>
            </a:r>
          </a:p>
        </p:txBody>
      </p:sp>
      <p:sp>
        <p:nvSpPr>
          <p:cNvPr id="4096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Rectangle 11"/>
          <p:cNvSpPr>
            <a:spLocks noGrp="1" noChangeArrowheads="1"/>
          </p:cNvSpPr>
          <p:nvPr>
            <p:ph type="body" idx="1"/>
          </p:nvPr>
        </p:nvSpPr>
        <p:spPr>
          <a:xfrm>
            <a:off x="1674812" y="1828800"/>
            <a:ext cx="5715000" cy="2819400"/>
          </a:xfrm>
        </p:spPr>
        <p:txBody>
          <a:bodyPr>
            <a:normAutofit fontScale="92500" lnSpcReduction="20000"/>
          </a:bodyPr>
          <a:lstStyle/>
          <a:p>
            <a:pPr marL="263525" indent="0">
              <a:lnSpc>
                <a:spcPct val="80000"/>
              </a:lnSpc>
              <a:buNone/>
            </a:pPr>
            <a:r>
              <a:rPr lang="en-US" altLang="en-US" sz="2800" b="1">
                <a:solidFill>
                  <a:schemeClr val="tx2"/>
                </a:solidFill>
              </a:rPr>
              <a:t>for</a:t>
            </a:r>
            <a:r>
              <a:rPr lang="en-US" altLang="en-US" sz="2800">
                <a:solidFill>
                  <a:schemeClr val="tx2"/>
                </a:solidFill>
              </a:rPr>
              <a:t> (</a:t>
            </a:r>
            <a:r>
              <a:rPr lang="en-US" altLang="en-US" sz="2800" b="1">
                <a:solidFill>
                  <a:schemeClr val="tx2"/>
                </a:solidFill>
              </a:rPr>
              <a:t>int</a:t>
            </a:r>
            <a:r>
              <a:rPr lang="en-US" altLang="en-US" sz="2800">
                <a:solidFill>
                  <a:schemeClr val="tx2"/>
                </a:solidFill>
              </a:rPr>
              <a:t> k = n; k &gt;= 1; k--) {</a:t>
            </a:r>
          </a:p>
          <a:p>
            <a:pPr marL="263525" indent="0">
              <a:lnSpc>
                <a:spcPct val="80000"/>
              </a:lnSpc>
              <a:buNone/>
            </a:pPr>
            <a:r>
              <a:rPr lang="en-US" altLang="en-US" sz="2800">
                <a:solidFill>
                  <a:schemeClr val="tx2"/>
                </a:solidFill>
              </a:rPr>
              <a:t>  </a:t>
            </a:r>
            <a:r>
              <a:rPr lang="en-US" altLang="en-US" sz="2800" b="1">
                <a:solidFill>
                  <a:schemeClr val="tx2"/>
                </a:solidFill>
              </a:rPr>
              <a:t>if</a:t>
            </a:r>
            <a:r>
              <a:rPr lang="en-US" altLang="en-US" sz="2800">
                <a:solidFill>
                  <a:schemeClr val="tx2"/>
                </a:solidFill>
              </a:rPr>
              <a:t> (m % k == 0 &amp;&amp; n % k == 0) {</a:t>
            </a:r>
          </a:p>
          <a:p>
            <a:pPr marL="263525" indent="0">
              <a:lnSpc>
                <a:spcPct val="80000"/>
              </a:lnSpc>
              <a:buNone/>
            </a:pPr>
            <a:r>
              <a:rPr lang="en-US" altLang="en-US" sz="2800">
                <a:solidFill>
                  <a:schemeClr val="tx2"/>
                </a:solidFill>
              </a:rPr>
              <a:t>    gcd = k;</a:t>
            </a:r>
          </a:p>
          <a:p>
            <a:pPr marL="263525" indent="0">
              <a:lnSpc>
                <a:spcPct val="80000"/>
              </a:lnSpc>
              <a:buNone/>
            </a:pPr>
            <a:r>
              <a:rPr lang="en-US" altLang="en-US" sz="2800">
                <a:solidFill>
                  <a:schemeClr val="tx2"/>
                </a:solidFill>
              </a:rPr>
              <a:t>    break;</a:t>
            </a:r>
          </a:p>
          <a:p>
            <a:pPr marL="263525" indent="0">
              <a:lnSpc>
                <a:spcPct val="80000"/>
              </a:lnSpc>
              <a:buNone/>
            </a:pPr>
            <a:r>
              <a:rPr lang="en-US" altLang="en-US" sz="2800">
                <a:solidFill>
                  <a:schemeClr val="tx2"/>
                </a:solidFill>
              </a:rPr>
              <a:t>  }</a:t>
            </a:r>
          </a:p>
          <a:p>
            <a:pPr marL="263525" indent="0">
              <a:lnSpc>
                <a:spcPct val="80000"/>
              </a:lnSpc>
              <a:buNone/>
            </a:pPr>
            <a:r>
              <a:rPr lang="en-US" altLang="en-US" sz="2800">
                <a:solidFill>
                  <a:schemeClr val="tx2"/>
                </a:solidFill>
              </a:rPr>
              <a:t>}</a:t>
            </a:r>
          </a:p>
        </p:txBody>
      </p:sp>
      <p:sp>
        <p:nvSpPr>
          <p:cNvPr id="40973"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4" name="Rectangle 13"/>
          <p:cNvSpPr>
            <a:spLocks noChangeArrowheads="1"/>
          </p:cNvSpPr>
          <p:nvPr/>
        </p:nvSpPr>
        <p:spPr bwMode="auto">
          <a:xfrm>
            <a:off x="4113212" y="4876800"/>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The worst-case time complexity of this algorithm is still     . </a:t>
            </a:r>
          </a:p>
        </p:txBody>
      </p:sp>
      <p:sp>
        <p:nvSpPr>
          <p:cNvPr id="40975" name="Rectangle 14"/>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76" name="Object 15"/>
          <p:cNvGraphicFramePr>
            <a:graphicFrameLocks noChangeAspect="1"/>
          </p:cNvGraphicFramePr>
          <p:nvPr/>
        </p:nvGraphicFramePr>
        <p:xfrm>
          <a:off x="8075612" y="5410201"/>
          <a:ext cx="533400" cy="301625"/>
        </p:xfrm>
        <a:graphic>
          <a:graphicData uri="http://schemas.openxmlformats.org/presentationml/2006/ole">
            <mc:AlternateContent xmlns:mc="http://schemas.openxmlformats.org/markup-compatibility/2006">
              <mc:Choice xmlns:v="urn:schemas-microsoft-com:vml" Requires="v">
                <p:oleObj spid="_x0000_s14338" name="Equation" r:id="rId3" imgW="355292" imgH="203024" progId="Equation.3">
                  <p:embed/>
                </p:oleObj>
              </mc:Choice>
              <mc:Fallback>
                <p:oleObj name="Equation" r:id="rId3" imgW="355292" imgH="203024" progId="Equation.3">
                  <p:embed/>
                  <p:pic>
                    <p:nvPicPr>
                      <p:cNvPr id="4097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612" y="5410201"/>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624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0C3B6B-957B-4C23-9A09-0710F0881B48}" type="slidenum">
              <a:rPr lang="en-US" altLang="en-US" sz="1400"/>
              <a:pPr>
                <a:spcBef>
                  <a:spcPct val="0"/>
                </a:spcBef>
                <a:buClrTx/>
                <a:buSzTx/>
                <a:buFontTx/>
                <a:buNone/>
              </a:pPr>
              <a:t>39</a:t>
            </a:fld>
            <a:endParaRPr lang="en-US" altLang="en-US" sz="1400"/>
          </a:p>
        </p:txBody>
      </p:sp>
      <p:sp>
        <p:nvSpPr>
          <p:cNvPr id="41987" name="Rectangle 2"/>
          <p:cNvSpPr>
            <a:spLocks noGrp="1" noChangeArrowheads="1"/>
          </p:cNvSpPr>
          <p:nvPr>
            <p:ph type="title"/>
          </p:nvPr>
        </p:nvSpPr>
        <p:spPr>
          <a:xfrm>
            <a:off x="2208212" y="228600"/>
            <a:ext cx="7772400" cy="1143000"/>
          </a:xfrm>
          <a:noFill/>
        </p:spPr>
        <p:txBody>
          <a:bodyPr>
            <a:normAutofit fontScale="90000"/>
          </a:bodyPr>
          <a:lstStyle/>
          <a:p>
            <a:r>
              <a:rPr lang="en-US" altLang="en-US" smtClean="0"/>
              <a:t>Case Study: GCD Algorithms Version 3</a:t>
            </a:r>
          </a:p>
        </p:txBody>
      </p:sp>
      <p:sp>
        <p:nvSpPr>
          <p:cNvPr id="4198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4"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5"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6" name="Rectangle 11"/>
          <p:cNvSpPr>
            <a:spLocks noGrp="1" noChangeArrowheads="1"/>
          </p:cNvSpPr>
          <p:nvPr>
            <p:ph type="body" idx="1"/>
          </p:nvPr>
        </p:nvSpPr>
        <p:spPr>
          <a:xfrm>
            <a:off x="1674812" y="1524000"/>
            <a:ext cx="5715000" cy="3733800"/>
          </a:xfrm>
        </p:spPr>
        <p:txBody>
          <a:bodyPr>
            <a:normAutofit/>
          </a:bodyPr>
          <a:lstStyle/>
          <a:p>
            <a:pPr marL="263525" indent="0">
              <a:lnSpc>
                <a:spcPct val="80000"/>
              </a:lnSpc>
              <a:spcBef>
                <a:spcPts val="0"/>
              </a:spcBef>
              <a:buNone/>
            </a:pPr>
            <a:r>
              <a:rPr lang="en-US" altLang="en-US" sz="1800" dirty="0">
                <a:solidFill>
                  <a:schemeClr val="tx2"/>
                </a:solidFill>
              </a:rPr>
              <a:t> public static </a:t>
            </a:r>
            <a:r>
              <a:rPr lang="en-US" altLang="en-US" sz="1800" dirty="0" err="1">
                <a:solidFill>
                  <a:schemeClr val="tx2"/>
                </a:solidFill>
              </a:rPr>
              <a:t>int</a:t>
            </a:r>
            <a:r>
              <a:rPr lang="en-US" altLang="en-US" sz="1800" dirty="0">
                <a:solidFill>
                  <a:schemeClr val="tx2"/>
                </a:solidFill>
              </a:rPr>
              <a:t> </a:t>
            </a:r>
            <a:r>
              <a:rPr lang="en-US" altLang="en-US" sz="1800" dirty="0" err="1">
                <a:solidFill>
                  <a:schemeClr val="tx2"/>
                </a:solidFill>
              </a:rPr>
              <a:t>gcd</a:t>
            </a:r>
            <a:r>
              <a:rPr lang="en-US" altLang="en-US" sz="1800" dirty="0">
                <a:solidFill>
                  <a:schemeClr val="tx2"/>
                </a:solidFill>
              </a:rPr>
              <a:t>(</a:t>
            </a:r>
            <a:r>
              <a:rPr lang="en-US" altLang="en-US" sz="1800" dirty="0" err="1">
                <a:solidFill>
                  <a:schemeClr val="tx2"/>
                </a:solidFill>
              </a:rPr>
              <a:t>int</a:t>
            </a:r>
            <a:r>
              <a:rPr lang="en-US" altLang="en-US" sz="1800" dirty="0">
                <a:solidFill>
                  <a:schemeClr val="tx2"/>
                </a:solidFill>
              </a:rPr>
              <a:t> m, </a:t>
            </a:r>
            <a:r>
              <a:rPr lang="en-US" altLang="en-US" sz="1800" dirty="0" err="1">
                <a:solidFill>
                  <a:schemeClr val="tx2"/>
                </a:solidFill>
              </a:rPr>
              <a:t>int</a:t>
            </a:r>
            <a:r>
              <a:rPr lang="en-US" altLang="en-US" sz="1800" dirty="0">
                <a:solidFill>
                  <a:schemeClr val="tx2"/>
                </a:solidFill>
              </a:rPr>
              <a:t> n) {</a:t>
            </a:r>
          </a:p>
          <a:p>
            <a:pPr marL="263525" indent="0">
              <a:lnSpc>
                <a:spcPct val="80000"/>
              </a:lnSpc>
              <a:spcBef>
                <a:spcPts val="0"/>
              </a:spcBef>
              <a:buNone/>
            </a:pPr>
            <a:r>
              <a:rPr lang="en-US" altLang="en-US" sz="1800" dirty="0">
                <a:solidFill>
                  <a:schemeClr val="tx2"/>
                </a:solidFill>
              </a:rPr>
              <a:t>    </a:t>
            </a:r>
            <a:r>
              <a:rPr lang="en-US" altLang="en-US" sz="1800" dirty="0" err="1">
                <a:solidFill>
                  <a:schemeClr val="tx2"/>
                </a:solidFill>
              </a:rPr>
              <a:t>int</a:t>
            </a:r>
            <a:r>
              <a:rPr lang="en-US" altLang="en-US" sz="1800" dirty="0">
                <a:solidFill>
                  <a:schemeClr val="tx2"/>
                </a:solidFill>
              </a:rPr>
              <a:t> </a:t>
            </a:r>
            <a:r>
              <a:rPr lang="en-US" altLang="en-US" sz="1800" dirty="0" err="1">
                <a:solidFill>
                  <a:schemeClr val="tx2"/>
                </a:solidFill>
              </a:rPr>
              <a:t>gcd</a:t>
            </a:r>
            <a:r>
              <a:rPr lang="en-US" altLang="en-US" sz="1800" dirty="0">
                <a:solidFill>
                  <a:schemeClr val="tx2"/>
                </a:solidFill>
              </a:rPr>
              <a:t> = 1;</a:t>
            </a:r>
          </a:p>
          <a:p>
            <a:pPr marL="263525" indent="0">
              <a:lnSpc>
                <a:spcPct val="80000"/>
              </a:lnSpc>
              <a:spcBef>
                <a:spcPts val="0"/>
              </a:spcBef>
              <a:buNone/>
            </a:pPr>
            <a:r>
              <a:rPr lang="en-US" altLang="en-US" sz="1800" dirty="0">
                <a:solidFill>
                  <a:schemeClr val="tx2"/>
                </a:solidFill>
              </a:rPr>
              <a:t>    </a:t>
            </a:r>
          </a:p>
          <a:p>
            <a:pPr marL="263525" indent="0">
              <a:lnSpc>
                <a:spcPct val="80000"/>
              </a:lnSpc>
              <a:spcBef>
                <a:spcPts val="0"/>
              </a:spcBef>
              <a:buNone/>
            </a:pPr>
            <a:r>
              <a:rPr lang="en-US" altLang="en-US" sz="1800" dirty="0">
                <a:solidFill>
                  <a:schemeClr val="tx2"/>
                </a:solidFill>
              </a:rPr>
              <a:t>    if (m == n) return m;</a:t>
            </a:r>
          </a:p>
          <a:p>
            <a:pPr marL="263525" indent="0">
              <a:lnSpc>
                <a:spcPct val="80000"/>
              </a:lnSpc>
              <a:spcBef>
                <a:spcPts val="0"/>
              </a:spcBef>
              <a:buNone/>
            </a:pPr>
            <a:r>
              <a:rPr lang="en-US" altLang="en-US" sz="1800" dirty="0">
                <a:solidFill>
                  <a:schemeClr val="tx2"/>
                </a:solidFill>
              </a:rPr>
              <a:t>    </a:t>
            </a:r>
          </a:p>
          <a:p>
            <a:pPr marL="263525" indent="0">
              <a:lnSpc>
                <a:spcPct val="80000"/>
              </a:lnSpc>
              <a:spcBef>
                <a:spcPts val="0"/>
              </a:spcBef>
              <a:buNone/>
            </a:pPr>
            <a:r>
              <a:rPr lang="en-US" altLang="en-US" sz="1800" dirty="0">
                <a:solidFill>
                  <a:schemeClr val="tx2"/>
                </a:solidFill>
              </a:rPr>
              <a:t>    for (</a:t>
            </a:r>
            <a:r>
              <a:rPr lang="en-US" altLang="en-US" sz="1800" dirty="0" err="1">
                <a:solidFill>
                  <a:schemeClr val="tx2"/>
                </a:solidFill>
              </a:rPr>
              <a:t>int</a:t>
            </a:r>
            <a:r>
              <a:rPr lang="en-US" altLang="en-US" sz="1800" dirty="0">
                <a:solidFill>
                  <a:schemeClr val="tx2"/>
                </a:solidFill>
              </a:rPr>
              <a:t> k = n / 2; k &gt;= 1; k--) {</a:t>
            </a:r>
          </a:p>
          <a:p>
            <a:pPr marL="263525" indent="0">
              <a:lnSpc>
                <a:spcPct val="80000"/>
              </a:lnSpc>
              <a:spcBef>
                <a:spcPts val="0"/>
              </a:spcBef>
              <a:buNone/>
            </a:pPr>
            <a:r>
              <a:rPr lang="en-US" altLang="en-US" sz="1800" dirty="0">
                <a:solidFill>
                  <a:schemeClr val="tx2"/>
                </a:solidFill>
              </a:rPr>
              <a:t>      if (m % k == 0 &amp;&amp; n % k == 0) {</a:t>
            </a:r>
          </a:p>
          <a:p>
            <a:pPr marL="263525" indent="0">
              <a:lnSpc>
                <a:spcPct val="80000"/>
              </a:lnSpc>
              <a:spcBef>
                <a:spcPts val="0"/>
              </a:spcBef>
              <a:buNone/>
            </a:pPr>
            <a:r>
              <a:rPr lang="en-US" altLang="en-US" sz="1800" dirty="0">
                <a:solidFill>
                  <a:schemeClr val="tx2"/>
                </a:solidFill>
              </a:rPr>
              <a:t>        </a:t>
            </a:r>
            <a:r>
              <a:rPr lang="en-US" altLang="en-US" sz="1800" dirty="0" err="1">
                <a:solidFill>
                  <a:schemeClr val="tx2"/>
                </a:solidFill>
              </a:rPr>
              <a:t>gcd</a:t>
            </a:r>
            <a:r>
              <a:rPr lang="en-US" altLang="en-US" sz="1800" dirty="0">
                <a:solidFill>
                  <a:schemeClr val="tx2"/>
                </a:solidFill>
              </a:rPr>
              <a:t> = k;</a:t>
            </a:r>
          </a:p>
          <a:p>
            <a:pPr marL="263525" indent="0">
              <a:lnSpc>
                <a:spcPct val="80000"/>
              </a:lnSpc>
              <a:spcBef>
                <a:spcPts val="0"/>
              </a:spcBef>
              <a:buNone/>
            </a:pPr>
            <a:r>
              <a:rPr lang="en-US" altLang="en-US" sz="1800" dirty="0">
                <a:solidFill>
                  <a:schemeClr val="tx2"/>
                </a:solidFill>
              </a:rPr>
              <a:t>        break;</a:t>
            </a:r>
          </a:p>
          <a:p>
            <a:pPr marL="263525" indent="0">
              <a:lnSpc>
                <a:spcPct val="80000"/>
              </a:lnSpc>
              <a:spcBef>
                <a:spcPts val="0"/>
              </a:spcBef>
              <a:buNone/>
            </a:pPr>
            <a:r>
              <a:rPr lang="en-US" altLang="en-US" sz="1800" dirty="0">
                <a:solidFill>
                  <a:schemeClr val="tx2"/>
                </a:solidFill>
              </a:rPr>
              <a:t>      }</a:t>
            </a:r>
          </a:p>
          <a:p>
            <a:pPr marL="263525" indent="0">
              <a:lnSpc>
                <a:spcPct val="80000"/>
              </a:lnSpc>
              <a:spcBef>
                <a:spcPts val="0"/>
              </a:spcBef>
              <a:buNone/>
            </a:pPr>
            <a:r>
              <a:rPr lang="en-US" altLang="en-US" sz="1800" dirty="0">
                <a:solidFill>
                  <a:schemeClr val="tx2"/>
                </a:solidFill>
              </a:rPr>
              <a:t>    }</a:t>
            </a:r>
          </a:p>
          <a:p>
            <a:pPr marL="263525" indent="0">
              <a:lnSpc>
                <a:spcPct val="80000"/>
              </a:lnSpc>
              <a:spcBef>
                <a:spcPts val="0"/>
              </a:spcBef>
              <a:buNone/>
            </a:pPr>
            <a:r>
              <a:rPr lang="en-US" altLang="en-US" sz="1800" dirty="0">
                <a:solidFill>
                  <a:schemeClr val="tx2"/>
                </a:solidFill>
              </a:rPr>
              <a:t>    </a:t>
            </a:r>
          </a:p>
          <a:p>
            <a:pPr marL="263525" indent="0">
              <a:lnSpc>
                <a:spcPct val="80000"/>
              </a:lnSpc>
              <a:spcBef>
                <a:spcPts val="0"/>
              </a:spcBef>
              <a:buNone/>
            </a:pPr>
            <a:r>
              <a:rPr lang="en-US" altLang="en-US" sz="1800" dirty="0">
                <a:solidFill>
                  <a:schemeClr val="tx2"/>
                </a:solidFill>
              </a:rPr>
              <a:t>    return </a:t>
            </a:r>
            <a:r>
              <a:rPr lang="en-US" altLang="en-US" sz="1800" dirty="0" err="1">
                <a:solidFill>
                  <a:schemeClr val="tx2"/>
                </a:solidFill>
              </a:rPr>
              <a:t>gcd</a:t>
            </a:r>
            <a:r>
              <a:rPr lang="en-US" altLang="en-US" sz="1800" dirty="0">
                <a:solidFill>
                  <a:schemeClr val="tx2"/>
                </a:solidFill>
              </a:rPr>
              <a:t>;</a:t>
            </a:r>
          </a:p>
          <a:p>
            <a:pPr marL="263525" indent="0">
              <a:lnSpc>
                <a:spcPct val="80000"/>
              </a:lnSpc>
              <a:spcBef>
                <a:spcPts val="0"/>
              </a:spcBef>
              <a:buNone/>
            </a:pPr>
            <a:r>
              <a:rPr lang="en-US" altLang="en-US" sz="1800" dirty="0">
                <a:solidFill>
                  <a:schemeClr val="tx2"/>
                </a:solidFill>
              </a:rPr>
              <a:t>  }</a:t>
            </a:r>
          </a:p>
        </p:txBody>
      </p:sp>
      <p:sp>
        <p:nvSpPr>
          <p:cNvPr id="41997"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8" name="Rectangle 13"/>
          <p:cNvSpPr>
            <a:spLocks noChangeArrowheads="1"/>
          </p:cNvSpPr>
          <p:nvPr/>
        </p:nvSpPr>
        <p:spPr bwMode="auto">
          <a:xfrm>
            <a:off x="4113212" y="4876800"/>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The worst-case time complexity of this algorithm is still     . </a:t>
            </a:r>
          </a:p>
        </p:txBody>
      </p:sp>
      <p:sp>
        <p:nvSpPr>
          <p:cNvPr id="41999" name="Rectangle 14"/>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2000" name="Object 15"/>
          <p:cNvGraphicFramePr>
            <a:graphicFrameLocks noChangeAspect="1"/>
          </p:cNvGraphicFramePr>
          <p:nvPr/>
        </p:nvGraphicFramePr>
        <p:xfrm>
          <a:off x="8075612" y="5410201"/>
          <a:ext cx="533400" cy="301625"/>
        </p:xfrm>
        <a:graphic>
          <a:graphicData uri="http://schemas.openxmlformats.org/presentationml/2006/ole">
            <mc:AlternateContent xmlns:mc="http://schemas.openxmlformats.org/markup-compatibility/2006">
              <mc:Choice xmlns:v="urn:schemas-microsoft-com:vml" Requires="v">
                <p:oleObj spid="_x0000_s15362" name="Equation" r:id="rId3" imgW="355292" imgH="203024" progId="Equation.3">
                  <p:embed/>
                </p:oleObj>
              </mc:Choice>
              <mc:Fallback>
                <p:oleObj name="Equation" r:id="rId3" imgW="355292" imgH="203024" progId="Equation.3">
                  <p:embed/>
                  <p:pic>
                    <p:nvPicPr>
                      <p:cNvPr id="4200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612" y="5410201"/>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129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smtClean="0"/>
              <a:t>Growth Rate </a:t>
            </a:r>
            <a:endParaRPr lang="en-US" altLang="en-US" smtClean="0"/>
          </a:p>
        </p:txBody>
      </p:sp>
      <p:sp>
        <p:nvSpPr>
          <p:cNvPr id="6148" name="Rectangle 3"/>
          <p:cNvSpPr>
            <a:spLocks noGrp="1" noChangeArrowheads="1"/>
          </p:cNvSpPr>
          <p:nvPr>
            <p:ph type="body" idx="1"/>
          </p:nvPr>
        </p:nvSpPr>
        <p:spPr/>
        <p:txBody>
          <a:bodyPr/>
          <a:lstStyle/>
          <a:p>
            <a:r>
              <a:rPr lang="en-US" altLang="en-US" smtClean="0"/>
              <a:t>	It is very difficult to compare algorithms by measuring their execution time. To overcome these problems, a theoretical approach was developed to analyze algorithms independent of computers and specific input. This approach approximates the effect of a change on the size of the input. In this way, you can see how fast an algorithm’s execution time increases as the input size increases, so you can compare two algorithms by examining their growth rates.</a:t>
            </a:r>
            <a:endParaRPr lang="en-US" altLang="en-US"/>
          </a:p>
        </p:txBody>
      </p:sp>
      <p:sp>
        <p:nvSpPr>
          <p:cNvPr id="614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83878CE-2C61-4F65-9A36-1930910A5343}" type="slidenum">
              <a:rPr lang="en-US" altLang="en-US" smtClean="0"/>
              <a:pPr/>
              <a:t>4</a:t>
            </a:fld>
            <a:endParaRPr lang="en-US" altLang="en-US"/>
          </a:p>
        </p:txBody>
      </p:sp>
    </p:spTree>
    <p:extLst>
      <p:ext uri="{BB962C8B-B14F-4D97-AF65-F5344CB8AC3E}">
        <p14:creationId xmlns:p14="http://schemas.microsoft.com/office/powerpoint/2010/main" val="150240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20F23E-D8AC-4AF2-921E-1FD27F8F2008}" type="slidenum">
              <a:rPr lang="en-US" altLang="en-US" sz="1400"/>
              <a:pPr>
                <a:spcBef>
                  <a:spcPct val="0"/>
                </a:spcBef>
                <a:buClrTx/>
                <a:buSzTx/>
                <a:buFontTx/>
                <a:buNone/>
              </a:pPr>
              <a:t>40</a:t>
            </a:fld>
            <a:endParaRPr lang="en-US" altLang="en-US" sz="1400"/>
          </a:p>
        </p:txBody>
      </p:sp>
      <p:sp>
        <p:nvSpPr>
          <p:cNvPr id="43011" name="Rectangle 2"/>
          <p:cNvSpPr>
            <a:spLocks noGrp="1" noChangeArrowheads="1"/>
          </p:cNvSpPr>
          <p:nvPr>
            <p:ph type="title"/>
          </p:nvPr>
        </p:nvSpPr>
        <p:spPr>
          <a:xfrm>
            <a:off x="2208212" y="228600"/>
            <a:ext cx="7772400" cy="685800"/>
          </a:xfrm>
          <a:noFill/>
        </p:spPr>
        <p:txBody>
          <a:bodyPr/>
          <a:lstStyle/>
          <a:p>
            <a:r>
              <a:rPr lang="en-US" altLang="en-US" smtClean="0">
                <a:latin typeface="Courier New" panose="02070309020205020404" pitchFamily="49" charset="0"/>
                <a:cs typeface="Courier New" panose="02070309020205020404" pitchFamily="49" charset="0"/>
              </a:rPr>
              <a:t>Euclid’s</a:t>
            </a:r>
            <a:r>
              <a:rPr lang="en-US" altLang="en-US" smtClean="0"/>
              <a:t> algorithm</a:t>
            </a:r>
          </a:p>
        </p:txBody>
      </p:sp>
      <p:sp>
        <p:nvSpPr>
          <p:cNvPr id="43012" name="Rectangle 3"/>
          <p:cNvSpPr>
            <a:spLocks noGrp="1" noChangeArrowheads="1"/>
          </p:cNvSpPr>
          <p:nvPr>
            <p:ph type="body" idx="1"/>
          </p:nvPr>
        </p:nvSpPr>
        <p:spPr>
          <a:xfrm>
            <a:off x="1751012" y="1066800"/>
            <a:ext cx="8763000" cy="2971800"/>
          </a:xfrm>
          <a:noFill/>
        </p:spPr>
        <p:txBody>
          <a:bodyPr>
            <a:normAutofit fontScale="92500" lnSpcReduction="10000"/>
          </a:bodyPr>
          <a:lstStyle/>
          <a:p>
            <a:pPr marL="0" indent="0">
              <a:buNone/>
            </a:pPr>
            <a:r>
              <a:rPr lang="en-US" altLang="en-US" sz="4000"/>
              <a:t>Let </a:t>
            </a:r>
            <a:r>
              <a:rPr lang="en-US" altLang="en-US" sz="4000" u="sng"/>
              <a:t>gcd(m, n)</a:t>
            </a:r>
            <a:r>
              <a:rPr lang="en-US" altLang="en-US" sz="4000"/>
              <a:t> denote the gcd for integers </a:t>
            </a:r>
            <a:r>
              <a:rPr lang="en-US" altLang="en-US" sz="4000" u="sng"/>
              <a:t>m</a:t>
            </a:r>
            <a:r>
              <a:rPr lang="en-US" altLang="en-US" sz="4000"/>
              <a:t> and </a:t>
            </a:r>
            <a:r>
              <a:rPr lang="en-US" altLang="en-US" sz="4000" u="sng"/>
              <a:t>n</a:t>
            </a:r>
            <a:r>
              <a:rPr lang="en-US" altLang="en-US" sz="4000"/>
              <a:t>:</a:t>
            </a:r>
          </a:p>
          <a:p>
            <a:pPr marL="0" indent="0"/>
            <a:r>
              <a:rPr lang="en-US" altLang="en-US" sz="4000"/>
              <a:t>If </a:t>
            </a:r>
            <a:r>
              <a:rPr lang="en-US" altLang="en-US" sz="4000" u="sng"/>
              <a:t>m % n</a:t>
            </a:r>
            <a:r>
              <a:rPr lang="en-US" altLang="en-US" sz="4000"/>
              <a:t> is 0, </a:t>
            </a:r>
            <a:r>
              <a:rPr lang="en-US" altLang="en-US" sz="4000" u="sng"/>
              <a:t>gcd (m, n)</a:t>
            </a:r>
            <a:r>
              <a:rPr lang="en-US" altLang="en-US" sz="4000"/>
              <a:t> is </a:t>
            </a:r>
            <a:r>
              <a:rPr lang="en-US" altLang="en-US" sz="4000" u="sng"/>
              <a:t>n</a:t>
            </a:r>
            <a:r>
              <a:rPr lang="en-US" altLang="en-US" sz="4000"/>
              <a:t>.</a:t>
            </a:r>
          </a:p>
          <a:p>
            <a:pPr marL="0" indent="0"/>
            <a:r>
              <a:rPr lang="en-US" altLang="en-US" sz="4000"/>
              <a:t>Otherwise, </a:t>
            </a:r>
            <a:r>
              <a:rPr lang="en-US" altLang="en-US" sz="4000" u="sng"/>
              <a:t>gcd(m, n)</a:t>
            </a:r>
            <a:r>
              <a:rPr lang="en-US" altLang="en-US" sz="4000"/>
              <a:t> is </a:t>
            </a:r>
            <a:r>
              <a:rPr lang="en-US" altLang="en-US" sz="4000" u="sng"/>
              <a:t>gcd(n, m % n)</a:t>
            </a:r>
            <a:r>
              <a:rPr lang="en-US" altLang="en-US" sz="4000"/>
              <a:t>.</a:t>
            </a:r>
          </a:p>
        </p:txBody>
      </p:sp>
      <p:sp>
        <p:nvSpPr>
          <p:cNvPr id="4301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6" name="Rectangle 7"/>
          <p:cNvSpPr>
            <a:spLocks noChangeArrowheads="1"/>
          </p:cNvSpPr>
          <p:nvPr/>
        </p:nvSpPr>
        <p:spPr bwMode="auto">
          <a:xfrm>
            <a:off x="1979612" y="4191000"/>
            <a:ext cx="8305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4000"/>
          </a:p>
        </p:txBody>
      </p:sp>
      <p:sp>
        <p:nvSpPr>
          <p:cNvPr id="43017" name="Rectangle 8"/>
          <p:cNvSpPr>
            <a:spLocks noChangeArrowheads="1"/>
          </p:cNvSpPr>
          <p:nvPr/>
        </p:nvSpPr>
        <p:spPr bwMode="auto">
          <a:xfrm>
            <a:off x="1827212" y="3962400"/>
            <a:ext cx="868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a:solidFill>
                  <a:schemeClr val="tx2"/>
                </a:solidFill>
              </a:rPr>
              <a:t>m = n*k +  r</a:t>
            </a:r>
          </a:p>
          <a:p>
            <a:pPr>
              <a:buFont typeface="Monotype Sorts"/>
              <a:buNone/>
            </a:pPr>
            <a:r>
              <a:rPr lang="en-US" altLang="en-US">
                <a:solidFill>
                  <a:schemeClr val="tx2"/>
                </a:solidFill>
              </a:rPr>
              <a:t>if p is divisible by both m and n, it must be divisible by r</a:t>
            </a:r>
          </a:p>
          <a:p>
            <a:pPr>
              <a:buFont typeface="Monotype Sorts"/>
              <a:buNone/>
            </a:pPr>
            <a:r>
              <a:rPr lang="en-US" altLang="en-US">
                <a:solidFill>
                  <a:schemeClr val="tx2"/>
                </a:solidFill>
              </a:rPr>
              <a:t>m / p = n*k/p +  r/p</a:t>
            </a:r>
          </a:p>
        </p:txBody>
      </p:sp>
    </p:spTree>
    <p:extLst>
      <p:ext uri="{BB962C8B-B14F-4D97-AF65-F5344CB8AC3E}">
        <p14:creationId xmlns:p14="http://schemas.microsoft.com/office/powerpoint/2010/main" val="357486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8CBFA0-5CDA-4164-8034-A5019657738E}" type="slidenum">
              <a:rPr lang="en-US" altLang="en-US" sz="1400"/>
              <a:pPr>
                <a:spcBef>
                  <a:spcPct val="0"/>
                </a:spcBef>
                <a:buClrTx/>
                <a:buSzTx/>
                <a:buFontTx/>
                <a:buNone/>
              </a:pPr>
              <a:t>41</a:t>
            </a:fld>
            <a:endParaRPr lang="en-US" altLang="en-US" sz="1400"/>
          </a:p>
        </p:txBody>
      </p:sp>
      <p:sp>
        <p:nvSpPr>
          <p:cNvPr id="44035" name="Rectangle 2"/>
          <p:cNvSpPr>
            <a:spLocks noGrp="1" noChangeArrowheads="1"/>
          </p:cNvSpPr>
          <p:nvPr>
            <p:ph type="title"/>
          </p:nvPr>
        </p:nvSpPr>
        <p:spPr>
          <a:xfrm>
            <a:off x="1751012" y="272752"/>
            <a:ext cx="8763000" cy="990600"/>
          </a:xfrm>
        </p:spPr>
        <p:txBody>
          <a:bodyPr>
            <a:normAutofit fontScale="90000"/>
          </a:bodyPr>
          <a:lstStyle/>
          <a:p>
            <a:r>
              <a:rPr lang="en-US" altLang="en-US">
                <a:latin typeface="Courier New" panose="02070309020205020404" pitchFamily="49" charset="0"/>
                <a:cs typeface="Courier New" panose="02070309020205020404" pitchFamily="49" charset="0"/>
              </a:rPr>
              <a:t>Euclid’s</a:t>
            </a:r>
            <a:r>
              <a:rPr lang="en-US" altLang="en-US"/>
              <a:t> Algorithm Implementation</a:t>
            </a:r>
          </a:p>
        </p:txBody>
      </p:sp>
      <p:sp>
        <p:nvSpPr>
          <p:cNvPr id="44036" name="Rectangle 3"/>
          <p:cNvSpPr>
            <a:spLocks noGrp="1" noChangeArrowheads="1"/>
          </p:cNvSpPr>
          <p:nvPr>
            <p:ph type="body" idx="1"/>
          </p:nvPr>
        </p:nvSpPr>
        <p:spPr>
          <a:xfrm>
            <a:off x="1751012" y="1415752"/>
            <a:ext cx="8610600" cy="3352800"/>
          </a:xfrm>
        </p:spPr>
        <p:txBody>
          <a:bodyPr>
            <a:normAutofit fontScale="92500" lnSpcReduction="10000"/>
          </a:bodyPr>
          <a:lstStyle/>
          <a:p>
            <a:pPr>
              <a:lnSpc>
                <a:spcPct val="80000"/>
              </a:lnSpc>
              <a:buFont typeface="Monotype Sorts"/>
              <a:buNone/>
            </a:pPr>
            <a:r>
              <a:rPr lang="en-US" altLang="en-US" sz="3600" dirty="0">
                <a:solidFill>
                  <a:schemeClr val="tx2"/>
                </a:solidFill>
              </a:rPr>
              <a:t> public static </a:t>
            </a:r>
            <a:r>
              <a:rPr lang="en-US" altLang="en-US" sz="3600" dirty="0" err="1">
                <a:solidFill>
                  <a:schemeClr val="tx2"/>
                </a:solidFill>
              </a:rPr>
              <a:t>int</a:t>
            </a:r>
            <a:r>
              <a:rPr lang="en-US" altLang="en-US" sz="3600" dirty="0">
                <a:solidFill>
                  <a:schemeClr val="tx2"/>
                </a:solidFill>
              </a:rPr>
              <a:t> </a:t>
            </a:r>
            <a:r>
              <a:rPr lang="en-US" altLang="en-US" sz="3600" dirty="0" err="1">
                <a:solidFill>
                  <a:schemeClr val="tx2"/>
                </a:solidFill>
              </a:rPr>
              <a:t>gcd</a:t>
            </a:r>
            <a:r>
              <a:rPr lang="en-US" altLang="en-US" sz="3600" dirty="0">
                <a:solidFill>
                  <a:schemeClr val="tx2"/>
                </a:solidFill>
              </a:rPr>
              <a:t>(</a:t>
            </a:r>
            <a:r>
              <a:rPr lang="en-US" altLang="en-US" sz="3600" dirty="0" err="1">
                <a:solidFill>
                  <a:schemeClr val="tx2"/>
                </a:solidFill>
              </a:rPr>
              <a:t>int</a:t>
            </a:r>
            <a:r>
              <a:rPr lang="en-US" altLang="en-US" sz="3600" dirty="0">
                <a:solidFill>
                  <a:schemeClr val="tx2"/>
                </a:solidFill>
              </a:rPr>
              <a:t> m, </a:t>
            </a:r>
            <a:r>
              <a:rPr lang="en-US" altLang="en-US" sz="3600" dirty="0" err="1">
                <a:solidFill>
                  <a:schemeClr val="tx2"/>
                </a:solidFill>
              </a:rPr>
              <a:t>int</a:t>
            </a:r>
            <a:r>
              <a:rPr lang="en-US" altLang="en-US" sz="3600" dirty="0">
                <a:solidFill>
                  <a:schemeClr val="tx2"/>
                </a:solidFill>
              </a:rPr>
              <a:t> n) {</a:t>
            </a:r>
          </a:p>
          <a:p>
            <a:pPr>
              <a:lnSpc>
                <a:spcPct val="80000"/>
              </a:lnSpc>
              <a:buFont typeface="Monotype Sorts"/>
              <a:buNone/>
            </a:pPr>
            <a:r>
              <a:rPr lang="en-US" altLang="en-US" sz="3600" dirty="0">
                <a:solidFill>
                  <a:schemeClr val="tx2"/>
                </a:solidFill>
              </a:rPr>
              <a:t>    if (m % n == 0) </a:t>
            </a:r>
          </a:p>
          <a:p>
            <a:pPr>
              <a:lnSpc>
                <a:spcPct val="80000"/>
              </a:lnSpc>
              <a:buFont typeface="Monotype Sorts"/>
              <a:buNone/>
            </a:pPr>
            <a:r>
              <a:rPr lang="en-US" altLang="en-US" sz="3600" dirty="0">
                <a:solidFill>
                  <a:schemeClr val="tx2"/>
                </a:solidFill>
              </a:rPr>
              <a:t>      return n;</a:t>
            </a:r>
          </a:p>
          <a:p>
            <a:pPr>
              <a:lnSpc>
                <a:spcPct val="80000"/>
              </a:lnSpc>
              <a:buFont typeface="Monotype Sorts"/>
              <a:buNone/>
            </a:pPr>
            <a:r>
              <a:rPr lang="en-US" altLang="en-US" sz="3600" dirty="0">
                <a:solidFill>
                  <a:schemeClr val="tx2"/>
                </a:solidFill>
              </a:rPr>
              <a:t>    else</a:t>
            </a:r>
          </a:p>
          <a:p>
            <a:pPr>
              <a:lnSpc>
                <a:spcPct val="80000"/>
              </a:lnSpc>
              <a:buFont typeface="Monotype Sorts"/>
              <a:buNone/>
            </a:pPr>
            <a:r>
              <a:rPr lang="en-US" altLang="en-US" sz="3600" dirty="0">
                <a:solidFill>
                  <a:schemeClr val="tx2"/>
                </a:solidFill>
              </a:rPr>
              <a:t>      return </a:t>
            </a:r>
            <a:r>
              <a:rPr lang="en-US" altLang="en-US" sz="3600" dirty="0" err="1">
                <a:solidFill>
                  <a:schemeClr val="tx2"/>
                </a:solidFill>
              </a:rPr>
              <a:t>gcd</a:t>
            </a:r>
            <a:r>
              <a:rPr lang="en-US" altLang="en-US" sz="3600" dirty="0">
                <a:solidFill>
                  <a:schemeClr val="tx2"/>
                </a:solidFill>
              </a:rPr>
              <a:t>(n, m % n);</a:t>
            </a:r>
          </a:p>
          <a:p>
            <a:pPr>
              <a:lnSpc>
                <a:spcPct val="80000"/>
              </a:lnSpc>
              <a:buFont typeface="Monotype Sorts"/>
              <a:buNone/>
            </a:pPr>
            <a:r>
              <a:rPr lang="en-US" altLang="en-US" sz="3600" dirty="0">
                <a:solidFill>
                  <a:schemeClr val="tx2"/>
                </a:solidFill>
              </a:rPr>
              <a:t>  }</a:t>
            </a:r>
          </a:p>
        </p:txBody>
      </p:sp>
      <p:sp>
        <p:nvSpPr>
          <p:cNvPr id="44037" name="Rectangle 4"/>
          <p:cNvSpPr>
            <a:spLocks noChangeArrowheads="1"/>
          </p:cNvSpPr>
          <p:nvPr/>
        </p:nvSpPr>
        <p:spPr bwMode="auto">
          <a:xfrm>
            <a:off x="5408612" y="5149552"/>
            <a:ext cx="4876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dirty="0">
                <a:solidFill>
                  <a:schemeClr val="bg2"/>
                </a:solidFill>
              </a:rPr>
              <a:t>The time complexity of this algorithm is O(</a:t>
            </a:r>
            <a:r>
              <a:rPr lang="en-US" altLang="en-US" dirty="0" err="1">
                <a:solidFill>
                  <a:schemeClr val="bg2"/>
                </a:solidFill>
              </a:rPr>
              <a:t>logn</a:t>
            </a:r>
            <a:r>
              <a:rPr lang="en-US" altLang="en-US" dirty="0">
                <a:solidFill>
                  <a:schemeClr val="bg2"/>
                </a:solidFill>
              </a:rPr>
              <a:t>). </a:t>
            </a:r>
          </a:p>
          <a:p>
            <a:pPr>
              <a:lnSpc>
                <a:spcPct val="80000"/>
              </a:lnSpc>
              <a:buFont typeface="Monotype Sorts"/>
              <a:buNone/>
            </a:pPr>
            <a:r>
              <a:rPr lang="en-US" altLang="en-US" dirty="0">
                <a:solidFill>
                  <a:schemeClr val="bg2"/>
                </a:solidFill>
              </a:rPr>
              <a:t>See the text for the proof.</a:t>
            </a:r>
          </a:p>
        </p:txBody>
      </p:sp>
    </p:spTree>
    <p:extLst>
      <p:ext uri="{BB962C8B-B14F-4D97-AF65-F5344CB8AC3E}">
        <p14:creationId xmlns:p14="http://schemas.microsoft.com/office/powerpoint/2010/main" val="1154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63C06E-DD6A-45D7-8A02-E5D54CC402D4}" type="slidenum">
              <a:rPr lang="en-US" altLang="en-US" sz="1400"/>
              <a:pPr>
                <a:spcBef>
                  <a:spcPct val="0"/>
                </a:spcBef>
                <a:buClrTx/>
                <a:buSzTx/>
                <a:buFontTx/>
                <a:buNone/>
              </a:pPr>
              <a:t>42</a:t>
            </a:fld>
            <a:endParaRPr lang="en-US" altLang="en-US" sz="1400"/>
          </a:p>
        </p:txBody>
      </p:sp>
      <p:sp>
        <p:nvSpPr>
          <p:cNvPr id="45059" name="Rectangle 2"/>
          <p:cNvSpPr>
            <a:spLocks noGrp="1" noChangeArrowheads="1"/>
          </p:cNvSpPr>
          <p:nvPr>
            <p:ph type="title"/>
          </p:nvPr>
        </p:nvSpPr>
        <p:spPr>
          <a:xfrm>
            <a:off x="2208212" y="228600"/>
            <a:ext cx="7772400" cy="685800"/>
          </a:xfrm>
          <a:noFill/>
        </p:spPr>
        <p:txBody>
          <a:bodyPr/>
          <a:lstStyle/>
          <a:p>
            <a:r>
              <a:rPr lang="en-US" altLang="en-US" smtClean="0">
                <a:cs typeface="Courier New" panose="02070309020205020404" pitchFamily="49" charset="0"/>
              </a:rPr>
              <a:t>Finding Prime Numbers</a:t>
            </a:r>
            <a:endParaRPr lang="en-US" altLang="en-US" smtClean="0"/>
          </a:p>
        </p:txBody>
      </p:sp>
      <p:sp>
        <p:nvSpPr>
          <p:cNvPr id="45060" name="Rectangle 3"/>
          <p:cNvSpPr>
            <a:spLocks noGrp="1" noChangeArrowheads="1"/>
          </p:cNvSpPr>
          <p:nvPr>
            <p:ph type="body" idx="1"/>
          </p:nvPr>
        </p:nvSpPr>
        <p:spPr>
          <a:xfrm>
            <a:off x="1751012" y="1066800"/>
            <a:ext cx="8686800" cy="762000"/>
          </a:xfrm>
          <a:noFill/>
        </p:spPr>
        <p:txBody>
          <a:bodyPr/>
          <a:lstStyle/>
          <a:p>
            <a:pPr marL="0" indent="0">
              <a:buNone/>
            </a:pPr>
            <a:r>
              <a:rPr lang="en-US" altLang="en-US" sz="4000"/>
              <a:t>Compare three versions:</a:t>
            </a:r>
          </a:p>
        </p:txBody>
      </p:sp>
      <p:sp>
        <p:nvSpPr>
          <p:cNvPr id="4506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7"/>
          <p:cNvSpPr>
            <a:spLocks noChangeArrowheads="1"/>
          </p:cNvSpPr>
          <p:nvPr/>
        </p:nvSpPr>
        <p:spPr bwMode="auto">
          <a:xfrm>
            <a:off x="1751012" y="1905000"/>
            <a:ext cx="8686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Char char="§"/>
            </a:pPr>
            <a:r>
              <a:rPr lang="en-US" altLang="en-US" sz="3600"/>
              <a:t>Brute-force</a:t>
            </a:r>
          </a:p>
          <a:p>
            <a:pPr>
              <a:lnSpc>
                <a:spcPct val="90000"/>
              </a:lnSpc>
              <a:buFont typeface="Wingdings" panose="05000000000000000000" pitchFamily="2" charset="2"/>
              <a:buChar char="§"/>
            </a:pPr>
            <a:r>
              <a:rPr lang="en-US" altLang="en-US" sz="3600"/>
              <a:t>Check possible divisors up to  Math.sqrt(n)</a:t>
            </a:r>
          </a:p>
          <a:p>
            <a:pPr>
              <a:lnSpc>
                <a:spcPct val="90000"/>
              </a:lnSpc>
              <a:buFont typeface="Wingdings" panose="05000000000000000000" pitchFamily="2" charset="2"/>
              <a:buChar char="§"/>
            </a:pPr>
            <a:r>
              <a:rPr lang="en-US" altLang="en-US" sz="3600"/>
              <a:t>Check possible prime divisors up to  Math.sqrt(n)</a:t>
            </a:r>
          </a:p>
        </p:txBody>
      </p:sp>
      <p:sp>
        <p:nvSpPr>
          <p:cNvPr id="405512" name="AutoShape 8">
            <a:hlinkClick r:id="" action="ppaction://noaction" highlightClick="1"/>
          </p:cNvPr>
          <p:cNvSpPr>
            <a:spLocks noChangeArrowheads="1"/>
          </p:cNvSpPr>
          <p:nvPr/>
        </p:nvSpPr>
        <p:spPr bwMode="auto">
          <a:xfrm>
            <a:off x="4722813" y="1828800"/>
            <a:ext cx="23542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PrimeNumber</a:t>
            </a:r>
            <a:endParaRPr lang="en-US">
              <a:solidFill>
                <a:schemeClr val="accent1"/>
              </a:solidFill>
            </a:endParaRPr>
          </a:p>
        </p:txBody>
      </p:sp>
      <p:pic>
        <p:nvPicPr>
          <p:cNvPr id="45066" name="Picture 9">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5612" y="5638801"/>
            <a:ext cx="23812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514" name="AutoShape 10">
            <a:hlinkClick r:id="" action="ppaction://noaction" highlightClick="1"/>
          </p:cNvPr>
          <p:cNvSpPr>
            <a:spLocks noChangeArrowheads="1"/>
          </p:cNvSpPr>
          <p:nvPr/>
        </p:nvSpPr>
        <p:spPr bwMode="auto">
          <a:xfrm>
            <a:off x="5180012" y="3810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EfficientPrimeNumbers</a:t>
            </a:r>
            <a:endParaRPr lang="en-US">
              <a:solidFill>
                <a:schemeClr val="accent1"/>
              </a:solidFill>
            </a:endParaRPr>
          </a:p>
        </p:txBody>
      </p:sp>
      <p:sp>
        <p:nvSpPr>
          <p:cNvPr id="405515" name="AutoShape 11">
            <a:hlinkClick r:id="" action="ppaction://noaction" highlightClick="1"/>
          </p:cNvPr>
          <p:cNvSpPr>
            <a:spLocks noChangeArrowheads="1"/>
          </p:cNvSpPr>
          <p:nvPr/>
        </p:nvSpPr>
        <p:spPr bwMode="auto">
          <a:xfrm>
            <a:off x="5180012" y="48768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SieveOfEratosthenes</a:t>
            </a:r>
            <a:endParaRPr lang="en-US">
              <a:solidFill>
                <a:schemeClr val="accent1"/>
              </a:solidFill>
            </a:endParaRPr>
          </a:p>
        </p:txBody>
      </p:sp>
      <p:sp>
        <p:nvSpPr>
          <p:cNvPr id="405516" name="AutoShape 12">
            <a:hlinkClick r:id="" action="ppaction://noaction" highlightClick="1"/>
          </p:cNvPr>
          <p:cNvSpPr>
            <a:spLocks noChangeArrowheads="1"/>
          </p:cNvSpPr>
          <p:nvPr/>
        </p:nvSpPr>
        <p:spPr bwMode="auto">
          <a:xfrm>
            <a:off x="7466013" y="1905000"/>
            <a:ext cx="23542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PrimeNumbers</a:t>
            </a:r>
            <a:endParaRPr lang="en-US">
              <a:solidFill>
                <a:schemeClr val="accent1"/>
              </a:solidFill>
            </a:endParaRPr>
          </a:p>
        </p:txBody>
      </p:sp>
      <p:sp>
        <p:nvSpPr>
          <p:cNvPr id="45070" name="AutoShape 13">
            <a:hlinkClick r:id="rId8" highlightClick="1"/>
          </p:cNvPr>
          <p:cNvSpPr>
            <a:spLocks noChangeArrowheads="1"/>
          </p:cNvSpPr>
          <p:nvPr/>
        </p:nvSpPr>
        <p:spPr bwMode="auto">
          <a:xfrm>
            <a:off x="4570413" y="4876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1" name="AutoShape 14">
            <a:hlinkClick r:id="rId9" highlightClick="1"/>
          </p:cNvPr>
          <p:cNvSpPr>
            <a:spLocks noChangeArrowheads="1"/>
          </p:cNvSpPr>
          <p:nvPr/>
        </p:nvSpPr>
        <p:spPr bwMode="auto">
          <a:xfrm>
            <a:off x="4875213" y="3962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2" name="AutoShape 15">
            <a:hlinkClick r:id="rId10" highlightClick="1"/>
          </p:cNvPr>
          <p:cNvSpPr>
            <a:spLocks noChangeArrowheads="1"/>
          </p:cNvSpPr>
          <p:nvPr/>
        </p:nvSpPr>
        <p:spPr bwMode="auto">
          <a:xfrm>
            <a:off x="4418013" y="1524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3" name="AutoShape 16">
            <a:hlinkClick r:id="rId11" highlightClick="1"/>
          </p:cNvPr>
          <p:cNvSpPr>
            <a:spLocks noChangeArrowheads="1"/>
          </p:cNvSpPr>
          <p:nvPr/>
        </p:nvSpPr>
        <p:spPr bwMode="auto">
          <a:xfrm>
            <a:off x="7237413" y="1371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73645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smtClean="0"/>
              <a:t>Divide-and-Conquer</a:t>
            </a:r>
            <a:endParaRPr lang="en-US" altLang="en-US" smtClean="0"/>
          </a:p>
        </p:txBody>
      </p:sp>
      <p:sp>
        <p:nvSpPr>
          <p:cNvPr id="46094" name="Rectangle 14"/>
          <p:cNvSpPr>
            <a:spLocks noGrp="1" noChangeArrowheads="1"/>
          </p:cNvSpPr>
          <p:nvPr>
            <p:ph type="body" idx="1"/>
          </p:nvPr>
        </p:nvSpPr>
        <p:spPr/>
        <p:txBody>
          <a:bodyPr/>
          <a:lstStyle/>
          <a:p>
            <a:r>
              <a:rPr lang="en-US" altLang="en-US" smtClean="0"/>
              <a:t>The divide-and-conquer approach divides the problem into subproblems, solves the subproblems, then combines the solutions of subproblems to obtain the solution for the entire problem. Unlike the dynamic programming approach, the subproblems in the divide-and-conquer approach don’t overlap. A subproblem is like the original problem with a smaller size, so you can apply recursion to solve the problem. In fact, all the recursive problems follow the divide-and-conquer approach. </a:t>
            </a:r>
            <a:endParaRPr lang="en-US" altLang="en-US" smtClean="0"/>
          </a:p>
        </p:txBody>
      </p:sp>
      <p:sp>
        <p:nvSpPr>
          <p:cNvPr id="4608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87EF3C7-40D0-4DA7-BCF1-7AD652B860BE}" type="slidenum">
              <a:rPr lang="en-US" altLang="en-US" smtClean="0"/>
              <a:pPr/>
              <a:t>43</a:t>
            </a:fld>
            <a:endParaRPr lang="en-US" altLang="en-US"/>
          </a:p>
        </p:txBody>
      </p:sp>
      <p:sp>
        <p:nvSpPr>
          <p:cNvPr id="4608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0"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1"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2" name="Rectangle 1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3" name="Rectangle 12"/>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43501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8BEE31-53D3-4959-896C-E7C4C3245446}" type="slidenum">
              <a:rPr lang="en-US" altLang="en-US" sz="1400"/>
              <a:pPr>
                <a:spcBef>
                  <a:spcPct val="0"/>
                </a:spcBef>
                <a:buClrTx/>
                <a:buSzTx/>
                <a:buFontTx/>
                <a:buNone/>
              </a:pPr>
              <a:t>44</a:t>
            </a:fld>
            <a:endParaRPr lang="en-US" altLang="en-US" sz="1400"/>
          </a:p>
        </p:txBody>
      </p:sp>
      <p:sp>
        <p:nvSpPr>
          <p:cNvPr id="47107" name="Rectangle 2"/>
          <p:cNvSpPr>
            <a:spLocks noGrp="1" noChangeArrowheads="1"/>
          </p:cNvSpPr>
          <p:nvPr>
            <p:ph type="title"/>
          </p:nvPr>
        </p:nvSpPr>
        <p:spPr>
          <a:xfrm>
            <a:off x="1903412" y="228600"/>
            <a:ext cx="8305800" cy="1143000"/>
          </a:xfrm>
          <a:noFill/>
        </p:spPr>
        <p:txBody>
          <a:bodyPr>
            <a:normAutofit fontScale="90000"/>
          </a:bodyPr>
          <a:lstStyle/>
          <a:p>
            <a:r>
              <a:rPr lang="en-US" altLang="en-US" smtClean="0"/>
              <a:t>Case Study: Closest Pair of Points</a:t>
            </a:r>
          </a:p>
        </p:txBody>
      </p:sp>
      <p:sp>
        <p:nvSpPr>
          <p:cNvPr id="4710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3"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4"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5"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6"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7" name="Rectangle 18"/>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8" name="Object 17"/>
          <p:cNvGraphicFramePr>
            <a:graphicFrameLocks noChangeAspect="1"/>
          </p:cNvGraphicFramePr>
          <p:nvPr/>
        </p:nvGraphicFramePr>
        <p:xfrm>
          <a:off x="1674812" y="1524001"/>
          <a:ext cx="4114800" cy="2682875"/>
        </p:xfrm>
        <a:graphic>
          <a:graphicData uri="http://schemas.openxmlformats.org/presentationml/2006/ole">
            <mc:AlternateContent xmlns:mc="http://schemas.openxmlformats.org/markup-compatibility/2006">
              <mc:Choice xmlns:v="urn:schemas-microsoft-com:vml" Requires="v">
                <p:oleObj spid="_x0000_s16386" r:id="rId3" imgW="3569355" imgH="2318711" progId="Word.Picture.8">
                  <p:embed/>
                </p:oleObj>
              </mc:Choice>
              <mc:Fallback>
                <p:oleObj r:id="rId3" imgW="3569355" imgH="2318711" progId="Word.Picture.8">
                  <p:embed/>
                  <p:pic>
                    <p:nvPicPr>
                      <p:cNvPr id="4711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524001"/>
                        <a:ext cx="4114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9"/>
          <p:cNvSpPr>
            <a:spLocks noChangeArrowheads="1"/>
          </p:cNvSpPr>
          <p:nvPr/>
        </p:nvSpPr>
        <p:spPr bwMode="auto">
          <a:xfrm>
            <a:off x="1522413" y="3998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0" name="Rectangle 21"/>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21" name="Object 20"/>
          <p:cNvGraphicFramePr>
            <a:graphicFrameLocks noChangeAspect="1"/>
          </p:cNvGraphicFramePr>
          <p:nvPr/>
        </p:nvGraphicFramePr>
        <p:xfrm>
          <a:off x="6094412" y="1524000"/>
          <a:ext cx="1460500" cy="2667000"/>
        </p:xfrm>
        <a:graphic>
          <a:graphicData uri="http://schemas.openxmlformats.org/presentationml/2006/ole">
            <mc:AlternateContent xmlns:mc="http://schemas.openxmlformats.org/markup-compatibility/2006">
              <mc:Choice xmlns:v="urn:schemas-microsoft-com:vml" Requires="v">
                <p:oleObj spid="_x0000_s16387" r:id="rId5" imgW="1272540" imgH="2322576" progId="Word.Picture.8">
                  <p:embed/>
                </p:oleObj>
              </mc:Choice>
              <mc:Fallback>
                <p:oleObj r:id="rId5" imgW="1272540" imgH="2322576" progId="Word.Picture.8">
                  <p:embed/>
                  <p:pic>
                    <p:nvPicPr>
                      <p:cNvPr id="47121"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2"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2" name="Rectangle 22"/>
          <p:cNvSpPr>
            <a:spLocks noChangeArrowheads="1"/>
          </p:cNvSpPr>
          <p:nvPr/>
        </p:nvSpPr>
        <p:spPr bwMode="auto">
          <a:xfrm>
            <a:off x="1522413" y="3998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3" name="Rectangle 24"/>
          <p:cNvSpPr>
            <a:spLocks noChangeArrowheads="1"/>
          </p:cNvSpPr>
          <p:nvPr/>
        </p:nvSpPr>
        <p:spPr bwMode="auto">
          <a:xfrm>
            <a:off x="1522413"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24" name="Object 23"/>
          <p:cNvGraphicFramePr>
            <a:graphicFrameLocks noChangeAspect="1"/>
          </p:cNvGraphicFramePr>
          <p:nvPr/>
        </p:nvGraphicFramePr>
        <p:xfrm>
          <a:off x="7847012" y="1524000"/>
          <a:ext cx="1460500" cy="2667000"/>
        </p:xfrm>
        <a:graphic>
          <a:graphicData uri="http://schemas.openxmlformats.org/presentationml/2006/ole">
            <mc:AlternateContent xmlns:mc="http://schemas.openxmlformats.org/markup-compatibility/2006">
              <mc:Choice xmlns:v="urn:schemas-microsoft-com:vml" Requires="v">
                <p:oleObj spid="_x0000_s16388" r:id="rId7" imgW="1272540" imgH="2322576" progId="Word.Picture.8">
                  <p:embed/>
                </p:oleObj>
              </mc:Choice>
              <mc:Fallback>
                <p:oleObj r:id="rId7" imgW="1272540" imgH="2322576" progId="Word.Picture.8">
                  <p:embed/>
                  <p:pic>
                    <p:nvPicPr>
                      <p:cNvPr id="47124"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7012"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5" name="Rectangle 25"/>
          <p:cNvSpPr>
            <a:spLocks noChangeArrowheads="1"/>
          </p:cNvSpPr>
          <p:nvPr/>
        </p:nvSpPr>
        <p:spPr bwMode="auto">
          <a:xfrm>
            <a:off x="1522413" y="3998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6" name="Rectangle 29"/>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27" name="Object 28"/>
          <p:cNvGraphicFramePr>
            <a:graphicFrameLocks noChangeAspect="1"/>
          </p:cNvGraphicFramePr>
          <p:nvPr/>
        </p:nvGraphicFramePr>
        <p:xfrm>
          <a:off x="2894012" y="4800601"/>
          <a:ext cx="6858000" cy="633413"/>
        </p:xfrm>
        <a:graphic>
          <a:graphicData uri="http://schemas.openxmlformats.org/presentationml/2006/ole">
            <mc:AlternateContent xmlns:mc="http://schemas.openxmlformats.org/markup-compatibility/2006">
              <mc:Choice xmlns:v="urn:schemas-microsoft-com:vml" Requires="v">
                <p:oleObj spid="_x0000_s16389" name="Equation" r:id="rId9" imgW="2235200" imgH="203200" progId="Equation.3">
                  <p:embed/>
                </p:oleObj>
              </mc:Choice>
              <mc:Fallback>
                <p:oleObj name="Equation" r:id="rId9" imgW="2235200" imgH="203200" progId="Equation.3">
                  <p:embed/>
                  <p:pic>
                    <p:nvPicPr>
                      <p:cNvPr id="47127"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4012" y="4800601"/>
                        <a:ext cx="6858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094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48D039-F3A3-43D7-942D-6ED68FABDCFD}" type="slidenum">
              <a:rPr lang="en-US" altLang="en-US" sz="1400"/>
              <a:pPr>
                <a:spcBef>
                  <a:spcPct val="0"/>
                </a:spcBef>
                <a:buClrTx/>
                <a:buSzTx/>
                <a:buFontTx/>
                <a:buNone/>
              </a:pPr>
              <a:t>45</a:t>
            </a:fld>
            <a:endParaRPr lang="en-US" altLang="en-US" sz="1400"/>
          </a:p>
        </p:txBody>
      </p:sp>
      <p:sp>
        <p:nvSpPr>
          <p:cNvPr id="49155" name="Rectangle 2"/>
          <p:cNvSpPr>
            <a:spLocks noGrp="1" noChangeArrowheads="1"/>
          </p:cNvSpPr>
          <p:nvPr>
            <p:ph type="title"/>
          </p:nvPr>
        </p:nvSpPr>
        <p:spPr>
          <a:xfrm>
            <a:off x="1674812" y="225426"/>
            <a:ext cx="8763000" cy="682625"/>
          </a:xfrm>
        </p:spPr>
        <p:txBody>
          <a:bodyPr/>
          <a:lstStyle/>
          <a:p>
            <a:r>
              <a:rPr lang="en-US" altLang="en-US"/>
              <a:t>Eight Queens</a:t>
            </a:r>
          </a:p>
        </p:txBody>
      </p:sp>
      <p:sp>
        <p:nvSpPr>
          <p:cNvPr id="423939" name="AutoShape 3">
            <a:hlinkClick r:id="" action="ppaction://noaction" highlightClick="1"/>
          </p:cNvPr>
          <p:cNvSpPr>
            <a:spLocks noChangeArrowheads="1"/>
          </p:cNvSpPr>
          <p:nvPr/>
        </p:nvSpPr>
        <p:spPr bwMode="auto">
          <a:xfrm>
            <a:off x="2884487" y="5768975"/>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EightQueens</a:t>
            </a:r>
            <a:endParaRPr lang="en-US">
              <a:solidFill>
                <a:schemeClr val="accent1"/>
              </a:solidFill>
            </a:endParaRPr>
          </a:p>
        </p:txBody>
      </p:sp>
      <p:pic>
        <p:nvPicPr>
          <p:cNvPr id="49157" name="Picture 4">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3088" y="5768976"/>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8" name="Rectangle 5"/>
          <p:cNvSpPr>
            <a:spLocks noChangeArrowheads="1"/>
          </p:cNvSpPr>
          <p:nvPr/>
        </p:nvSpPr>
        <p:spPr bwMode="auto">
          <a:xfrm>
            <a:off x="1522413" y="2082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915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8875" y="1628775"/>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0" name="Rectangle 7"/>
          <p:cNvSpPr>
            <a:spLocks noChangeArrowheads="1"/>
          </p:cNvSpPr>
          <p:nvPr/>
        </p:nvSpPr>
        <p:spPr bwMode="auto">
          <a:xfrm>
            <a:off x="1522413" y="2542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161" name="Object 8"/>
          <p:cNvGraphicFramePr>
            <a:graphicFrameLocks noChangeAspect="1"/>
          </p:cNvGraphicFramePr>
          <p:nvPr/>
        </p:nvGraphicFramePr>
        <p:xfrm>
          <a:off x="2422525" y="1628776"/>
          <a:ext cx="3205162" cy="3063875"/>
        </p:xfrm>
        <a:graphic>
          <a:graphicData uri="http://schemas.openxmlformats.org/presentationml/2006/ole">
            <mc:AlternateContent xmlns:mc="http://schemas.openxmlformats.org/markup-compatibility/2006">
              <mc:Choice xmlns:v="urn:schemas-microsoft-com:vml" Requires="v">
                <p:oleObj spid="_x0000_s17410" name="Picture" r:id="rId8" imgW="1373182" imgH="1306174" progId="Word.Picture.8">
                  <p:embed/>
                </p:oleObj>
              </mc:Choice>
              <mc:Fallback>
                <p:oleObj name="Picture" r:id="rId8" imgW="1373182" imgH="1306174" progId="Word.Picture.8">
                  <p:embed/>
                  <p:pic>
                    <p:nvPicPr>
                      <p:cNvPr id="49161"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2525" y="1628776"/>
                        <a:ext cx="3205162"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AutoShape 10">
            <a:hlinkClick r:id="rId10" highlightClick="1"/>
          </p:cNvPr>
          <p:cNvSpPr>
            <a:spLocks noChangeArrowheads="1"/>
          </p:cNvSpPr>
          <p:nvPr/>
        </p:nvSpPr>
        <p:spPr bwMode="auto">
          <a:xfrm>
            <a:off x="2284413" y="5715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72531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en-US" smtClean="0"/>
              <a:t>Backtracking</a:t>
            </a:r>
            <a:endParaRPr lang="en-US" altLang="en-US" smtClean="0"/>
          </a:p>
        </p:txBody>
      </p:sp>
      <p:sp>
        <p:nvSpPr>
          <p:cNvPr id="50190" name="Rectangle 14"/>
          <p:cNvSpPr>
            <a:spLocks noGrp="1" noChangeArrowheads="1"/>
          </p:cNvSpPr>
          <p:nvPr>
            <p:ph type="body" idx="1"/>
          </p:nvPr>
        </p:nvSpPr>
        <p:spPr/>
        <p:txBody>
          <a:bodyPr/>
          <a:lstStyle/>
          <a:p>
            <a:r>
              <a:rPr lang="en-US" altLang="en-US" smtClean="0"/>
              <a:t>There are many possible candidates? How do you find a solution? The backtracking approach is to search for a candidate incrementally and abandons it as soon as it determines that the candidate cannot possibly be a valid solution, and explores a new candidate.</a:t>
            </a:r>
            <a:endParaRPr lang="en-US" altLang="en-US" smtClean="0"/>
          </a:p>
        </p:txBody>
      </p:sp>
      <p:sp>
        <p:nvSpPr>
          <p:cNvPr id="5017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7251FA4-7F1E-4218-A1EF-6AE00AA6A92B}" type="slidenum">
              <a:rPr lang="en-US" altLang="en-US" smtClean="0"/>
              <a:pPr/>
              <a:t>46</a:t>
            </a:fld>
            <a:endParaRPr lang="en-US" altLang="en-US"/>
          </a:p>
        </p:txBody>
      </p:sp>
      <p:sp>
        <p:nvSpPr>
          <p:cNvPr id="5018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6"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7"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8" name="Rectangle 1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9" name="Rectangle 12"/>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91" name="Rectangle 1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0192" name="Rectangle 16"/>
          <p:cNvSpPr>
            <a:spLocks noChangeArrowheads="1"/>
          </p:cNvSpPr>
          <p:nvPr/>
        </p:nvSpPr>
        <p:spPr bwMode="auto">
          <a:xfrm>
            <a:off x="1522413" y="4572000"/>
            <a:ext cx="931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t>http://www.cs.armstrong.edu/liang/animation/EightQueensAnimation.html</a:t>
            </a:r>
          </a:p>
        </p:txBody>
      </p:sp>
    </p:spTree>
    <p:extLst>
      <p:ext uri="{BB962C8B-B14F-4D97-AF65-F5344CB8AC3E}">
        <p14:creationId xmlns:p14="http://schemas.microsoft.com/office/powerpoint/2010/main" val="157997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A5525B-913C-4A77-A632-9B22C6A9866E}" type="slidenum">
              <a:rPr lang="en-US" altLang="en-US" sz="1400"/>
              <a:pPr>
                <a:spcBef>
                  <a:spcPct val="0"/>
                </a:spcBef>
                <a:buClrTx/>
                <a:buSzTx/>
                <a:buFontTx/>
                <a:buNone/>
              </a:pPr>
              <a:t>47</a:t>
            </a:fld>
            <a:endParaRPr lang="en-US" altLang="en-US" sz="1400"/>
          </a:p>
        </p:txBody>
      </p:sp>
      <p:sp>
        <p:nvSpPr>
          <p:cNvPr id="51203" name="Rectangle 2"/>
          <p:cNvSpPr>
            <a:spLocks noGrp="1" noChangeArrowheads="1"/>
          </p:cNvSpPr>
          <p:nvPr>
            <p:ph type="title"/>
          </p:nvPr>
        </p:nvSpPr>
        <p:spPr>
          <a:xfrm>
            <a:off x="1674812" y="225426"/>
            <a:ext cx="8763000" cy="682625"/>
          </a:xfrm>
        </p:spPr>
        <p:txBody>
          <a:bodyPr/>
          <a:lstStyle/>
          <a:p>
            <a:r>
              <a:rPr lang="en-US" altLang="en-US"/>
              <a:t>Eight Queens</a:t>
            </a:r>
          </a:p>
        </p:txBody>
      </p:sp>
      <p:sp>
        <p:nvSpPr>
          <p:cNvPr id="51204" name="Rectangle 3"/>
          <p:cNvSpPr>
            <a:spLocks noChangeArrowheads="1"/>
          </p:cNvSpPr>
          <p:nvPr/>
        </p:nvSpPr>
        <p:spPr bwMode="auto">
          <a:xfrm>
            <a:off x="1522413" y="2082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4"/>
          <p:cNvSpPr>
            <a:spLocks noChangeArrowheads="1"/>
          </p:cNvSpPr>
          <p:nvPr/>
        </p:nvSpPr>
        <p:spPr bwMode="auto">
          <a:xfrm>
            <a:off x="1522413" y="2542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p:cNvSpPr>
            <a:spLocks noChangeArrowheads="1"/>
          </p:cNvSpPr>
          <p:nvPr/>
        </p:nvSpPr>
        <p:spPr bwMode="auto">
          <a:xfrm>
            <a:off x="1522413" y="24552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120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1371600"/>
            <a:ext cx="708660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1476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423366-8459-46E1-8663-2EC22136422A}" type="slidenum">
              <a:rPr lang="en-US" altLang="en-US" sz="1400"/>
              <a:pPr>
                <a:spcBef>
                  <a:spcPct val="0"/>
                </a:spcBef>
                <a:buClrTx/>
                <a:buSzTx/>
                <a:buFontTx/>
                <a:buNone/>
              </a:pPr>
              <a:t>48</a:t>
            </a:fld>
            <a:endParaRPr lang="en-US" altLang="en-US" sz="1400"/>
          </a:p>
        </p:txBody>
      </p:sp>
      <p:sp>
        <p:nvSpPr>
          <p:cNvPr id="52227" name="Rectangle 2"/>
          <p:cNvSpPr>
            <a:spLocks noChangeArrowheads="1"/>
          </p:cNvSpPr>
          <p:nvPr/>
        </p:nvSpPr>
        <p:spPr bwMode="auto">
          <a:xfrm>
            <a:off x="3579812" y="457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8"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http://www.cs.armstrong.edu/liang/animation/web/ConvexHull.html</a:t>
            </a:r>
          </a:p>
        </p:txBody>
      </p:sp>
      <p:sp>
        <p:nvSpPr>
          <p:cNvPr id="52229"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Convex Hull Animation</a:t>
            </a:r>
            <a:endParaRPr lang="en-US" altLang="en-US" sz="3200">
              <a:solidFill>
                <a:schemeClr val="tx1"/>
              </a:solidFill>
              <a:latin typeface="Book Antiqua" panose="02040602050305030304" pitchFamily="18" charset="0"/>
              <a:hlinkClick r:id="rId2" action="ppaction://program"/>
            </a:endParaRPr>
          </a:p>
        </p:txBody>
      </p:sp>
      <p:sp>
        <p:nvSpPr>
          <p:cNvPr id="52230"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522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2286001"/>
            <a:ext cx="7620000"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849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smtClean="0"/>
              <a:t>Convex Hull</a:t>
            </a:r>
            <a:endParaRPr lang="en-US" altLang="en-US" smtClean="0"/>
          </a:p>
        </p:txBody>
      </p:sp>
      <p:sp>
        <p:nvSpPr>
          <p:cNvPr id="53252" name="Rectangle 3"/>
          <p:cNvSpPr>
            <a:spLocks noGrp="1" noChangeArrowheads="1"/>
          </p:cNvSpPr>
          <p:nvPr>
            <p:ph type="body" idx="1"/>
          </p:nvPr>
        </p:nvSpPr>
        <p:spPr/>
        <p:txBody>
          <a:bodyPr/>
          <a:lstStyle/>
          <a:p>
            <a:r>
              <a:rPr lang="en-US" altLang="en-US" smtClean="0"/>
              <a:t>Given a set of points, a convex hull is a smallest convex polygon that encloses all these points, as shown in Figure a. A polygon is convex if every line connecting two vertices is inside the polygon. For example, the vertices v0, v1, v2, v3, v4, and v5 in Figure a form a convex polygon, but not in Figure b, because the line that connects v3 and v1 is not inside the polygon.</a:t>
            </a:r>
            <a:endParaRPr lang="en-US" altLang="en-US"/>
          </a:p>
        </p:txBody>
      </p:sp>
      <p:sp>
        <p:nvSpPr>
          <p:cNvPr id="5325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1C16C27-72EE-4CFF-A94C-91DDF6F56468}" type="slidenum">
              <a:rPr lang="en-US" altLang="en-US" smtClean="0"/>
              <a:pPr/>
              <a:t>49</a:t>
            </a:fld>
            <a:endParaRPr lang="en-US" altLang="en-US"/>
          </a:p>
        </p:txBody>
      </p:sp>
      <p:sp>
        <p:nvSpPr>
          <p:cNvPr id="5325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5"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6" name="Rectangle 14"/>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7" name="Object 13"/>
          <p:cNvGraphicFramePr>
            <a:graphicFrameLocks noChangeAspect="1"/>
          </p:cNvGraphicFramePr>
          <p:nvPr/>
        </p:nvGraphicFramePr>
        <p:xfrm>
          <a:off x="2513012" y="4114801"/>
          <a:ext cx="3124200" cy="1635125"/>
        </p:xfrm>
        <a:graphic>
          <a:graphicData uri="http://schemas.openxmlformats.org/presentationml/2006/ole">
            <mc:AlternateContent xmlns:mc="http://schemas.openxmlformats.org/markup-compatibility/2006">
              <mc:Choice xmlns:v="urn:schemas-microsoft-com:vml" Requires="v">
                <p:oleObj spid="_x0000_s18434" name="Picture" r:id="rId3" imgW="1803400" imgH="939800" progId="Word.Picture.8">
                  <p:embed/>
                </p:oleObj>
              </mc:Choice>
              <mc:Fallback>
                <p:oleObj name="Picture" r:id="rId3" imgW="1803400" imgH="939800" progId="Word.Picture.8">
                  <p:embed/>
                  <p:pic>
                    <p:nvPicPr>
                      <p:cNvPr id="5325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2" y="4114801"/>
                        <a:ext cx="3124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Rectangle 16"/>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9" name="Object 15"/>
          <p:cNvGraphicFramePr>
            <a:graphicFrameLocks noChangeAspect="1"/>
          </p:cNvGraphicFramePr>
          <p:nvPr/>
        </p:nvGraphicFramePr>
        <p:xfrm>
          <a:off x="6399212" y="4114801"/>
          <a:ext cx="3124200" cy="1635125"/>
        </p:xfrm>
        <a:graphic>
          <a:graphicData uri="http://schemas.openxmlformats.org/presentationml/2006/ole">
            <mc:AlternateContent xmlns:mc="http://schemas.openxmlformats.org/markup-compatibility/2006">
              <mc:Choice xmlns:v="urn:schemas-microsoft-com:vml" Requires="v">
                <p:oleObj spid="_x0000_s18435" name="Picture" r:id="rId5" imgW="1803400" imgH="939800" progId="Word.Picture.8">
                  <p:embed/>
                </p:oleObj>
              </mc:Choice>
              <mc:Fallback>
                <p:oleObj name="Picture" r:id="rId5" imgW="1803400" imgH="939800" progId="Word.Picture.8">
                  <p:embed/>
                  <p:pic>
                    <p:nvPicPr>
                      <p:cNvPr id="5325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9212" y="4114801"/>
                        <a:ext cx="3124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0" name="Rectangle 17"/>
          <p:cNvSpPr>
            <a:spLocks noChangeArrowheads="1"/>
          </p:cNvSpPr>
          <p:nvPr/>
        </p:nvSpPr>
        <p:spPr bwMode="auto">
          <a:xfrm>
            <a:off x="3351212" y="57912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Figure a</a:t>
            </a:r>
          </a:p>
        </p:txBody>
      </p:sp>
      <p:sp>
        <p:nvSpPr>
          <p:cNvPr id="53261" name="Rectangle 18"/>
          <p:cNvSpPr>
            <a:spLocks noChangeArrowheads="1"/>
          </p:cNvSpPr>
          <p:nvPr/>
        </p:nvSpPr>
        <p:spPr bwMode="auto">
          <a:xfrm>
            <a:off x="7237412" y="57912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Figure b</a:t>
            </a:r>
          </a:p>
        </p:txBody>
      </p:sp>
    </p:spTree>
    <p:extLst>
      <p:ext uri="{BB962C8B-B14F-4D97-AF65-F5344CB8AC3E}">
        <p14:creationId xmlns:p14="http://schemas.microsoft.com/office/powerpoint/2010/main" val="211880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Big O Notation </a:t>
            </a:r>
            <a:endParaRPr lang="en-US" altLang="en-US" smtClean="0"/>
          </a:p>
        </p:txBody>
      </p:sp>
      <p:sp>
        <p:nvSpPr>
          <p:cNvPr id="7172" name="Rectangle 3"/>
          <p:cNvSpPr>
            <a:spLocks noGrp="1" noChangeArrowheads="1"/>
          </p:cNvSpPr>
          <p:nvPr>
            <p:ph type="body" idx="1"/>
          </p:nvPr>
        </p:nvSpPr>
        <p:spPr/>
        <p:txBody>
          <a:bodyPr/>
          <a:lstStyle/>
          <a:p>
            <a:r>
              <a:rPr lang="en-US" altLang="en-US" smtClean="0"/>
              <a:t>Consider linear search. The linear search algorithm compares the key with the elements in the array sequentially until the key is found or the array is exhausted. If the key is not in the array, it requires n comparisons for an array of size n. If the key is in the array, it requires n/2 comparisons on average. The algorithm’s execution time is proportional to the size of the array. If you double the size of the array, you will expect the number of comparisons to double. The algorithm grows at a linear rate. The growth rate has an order of magnitude of n. Computer scientists use the Big O notation to abbreviate for “order of magnitude.” Using this notation, the complexity of the linear search algorithm is O(n), pronounced as “order of  n.”</a:t>
            </a:r>
            <a:endParaRPr lang="en-US" altLang="en-US"/>
          </a:p>
        </p:txBody>
      </p:sp>
      <p:sp>
        <p:nvSpPr>
          <p:cNvPr id="717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0E9C49C-2115-4DC5-88C7-BE625E1F3AC2}" type="slidenum">
              <a:rPr lang="en-US" altLang="en-US" smtClean="0"/>
              <a:pPr/>
              <a:t>5</a:t>
            </a:fld>
            <a:endParaRPr lang="en-US" altLang="en-US"/>
          </a:p>
        </p:txBody>
      </p:sp>
    </p:spTree>
    <p:extLst>
      <p:ext uri="{BB962C8B-B14F-4D97-AF65-F5344CB8AC3E}">
        <p14:creationId xmlns:p14="http://schemas.microsoft.com/office/powerpoint/2010/main" val="116487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7DF8C9-2E88-43D7-B858-0F9D98B7C66F}" type="slidenum">
              <a:rPr lang="en-US" altLang="en-US" sz="1400"/>
              <a:pPr>
                <a:spcBef>
                  <a:spcPct val="0"/>
                </a:spcBef>
                <a:buClrTx/>
                <a:buSzTx/>
                <a:buFontTx/>
                <a:buNone/>
              </a:pPr>
              <a:t>50</a:t>
            </a:fld>
            <a:endParaRPr lang="en-US" altLang="en-US" sz="1400"/>
          </a:p>
        </p:txBody>
      </p:sp>
      <p:sp>
        <p:nvSpPr>
          <p:cNvPr id="54275" name="Rectangle 2"/>
          <p:cNvSpPr>
            <a:spLocks noGrp="1" noChangeArrowheads="1"/>
          </p:cNvSpPr>
          <p:nvPr>
            <p:ph type="title"/>
          </p:nvPr>
        </p:nvSpPr>
        <p:spPr>
          <a:xfrm>
            <a:off x="2208212" y="228600"/>
            <a:ext cx="7772400" cy="533400"/>
          </a:xfrm>
          <a:noFill/>
        </p:spPr>
        <p:txBody>
          <a:bodyPr>
            <a:normAutofit fontScale="90000"/>
          </a:bodyPr>
          <a:lstStyle/>
          <a:p>
            <a:r>
              <a:rPr lang="en-US" altLang="en-US" smtClean="0">
                <a:cs typeface="Courier New" panose="02070309020205020404" pitchFamily="49" charset="0"/>
              </a:rPr>
              <a:t>Gift-Wrapping</a:t>
            </a:r>
            <a:endParaRPr lang="en-US" altLang="en-US" smtClean="0"/>
          </a:p>
        </p:txBody>
      </p:sp>
      <p:sp>
        <p:nvSpPr>
          <p:cNvPr id="54276" name="Rectangle 3"/>
          <p:cNvSpPr>
            <a:spLocks noGrp="1" noChangeArrowheads="1"/>
          </p:cNvSpPr>
          <p:nvPr>
            <p:ph type="body" idx="1"/>
          </p:nvPr>
        </p:nvSpPr>
        <p:spPr>
          <a:xfrm>
            <a:off x="4113212" y="1066800"/>
            <a:ext cx="6324600" cy="1143000"/>
          </a:xfrm>
          <a:noFill/>
        </p:spPr>
        <p:txBody>
          <a:bodyPr>
            <a:normAutofit fontScale="92500" lnSpcReduction="20000"/>
          </a:bodyPr>
          <a:lstStyle/>
          <a:p>
            <a:pPr marL="0" indent="0">
              <a:buNone/>
            </a:pPr>
            <a:r>
              <a:rPr lang="en-US" altLang="en-US"/>
              <a:t>Step 1: Given a set of points S, let the points in S be labeled s0, s1, ..., sk. Select the rightmost lowest point h0 in the set S. Let t0 be h0. </a:t>
            </a:r>
          </a:p>
        </p:txBody>
      </p:sp>
      <p:sp>
        <p:nvSpPr>
          <p:cNvPr id="5427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0" name="Rectangle 7"/>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1" name="Rectangle 9"/>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2" name="Rectangle 14"/>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83" name="Object 13"/>
          <p:cNvGraphicFramePr>
            <a:graphicFrameLocks noChangeAspect="1"/>
          </p:cNvGraphicFramePr>
          <p:nvPr/>
        </p:nvGraphicFramePr>
        <p:xfrm>
          <a:off x="1979612" y="1066801"/>
          <a:ext cx="1905000" cy="1082675"/>
        </p:xfrm>
        <a:graphic>
          <a:graphicData uri="http://schemas.openxmlformats.org/presentationml/2006/ole">
            <mc:AlternateContent xmlns:mc="http://schemas.openxmlformats.org/markup-compatibility/2006">
              <mc:Choice xmlns:v="urn:schemas-microsoft-com:vml" Requires="v">
                <p:oleObj spid="_x0000_s19458" name="Picture" r:id="rId3" imgW="1803400" imgH="1016000" progId="Word.Picture.8">
                  <p:embed/>
                </p:oleObj>
              </mc:Choice>
              <mc:Fallback>
                <p:oleObj name="Picture" r:id="rId3" imgW="1803400" imgH="1016000" progId="Word.Picture.8">
                  <p:embed/>
                  <p:pic>
                    <p:nvPicPr>
                      <p:cNvPr id="54283"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1066801"/>
                        <a:ext cx="1905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4" name="Rectangle 16"/>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85" name="Object 15"/>
          <p:cNvGraphicFramePr>
            <a:graphicFrameLocks noChangeAspect="1"/>
          </p:cNvGraphicFramePr>
          <p:nvPr/>
        </p:nvGraphicFramePr>
        <p:xfrm>
          <a:off x="1979612" y="2514601"/>
          <a:ext cx="1905000" cy="1076325"/>
        </p:xfrm>
        <a:graphic>
          <a:graphicData uri="http://schemas.openxmlformats.org/presentationml/2006/ole">
            <mc:AlternateContent xmlns:mc="http://schemas.openxmlformats.org/markup-compatibility/2006">
              <mc:Choice xmlns:v="urn:schemas-microsoft-com:vml" Requires="v">
                <p:oleObj spid="_x0000_s19459" name="Picture" r:id="rId5" imgW="1803400" imgH="1016000" progId="Word.Picture.8">
                  <p:embed/>
                </p:oleObj>
              </mc:Choice>
              <mc:Fallback>
                <p:oleObj name="Picture" r:id="rId5" imgW="1803400" imgH="1016000" progId="Word.Picture.8">
                  <p:embed/>
                  <p:pic>
                    <p:nvPicPr>
                      <p:cNvPr id="5428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2" y="2514601"/>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6" name="Rectangle 17"/>
          <p:cNvSpPr>
            <a:spLocks noChangeArrowheads="1"/>
          </p:cNvSpPr>
          <p:nvPr/>
        </p:nvSpPr>
        <p:spPr bwMode="auto">
          <a:xfrm>
            <a:off x="4037012" y="24384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(Step 2: Find the rightmost point t1): Let t1 be s0.  For every point p in S, if p is on the right side of the direct line from t0 to t1, then let t1 be p. </a:t>
            </a:r>
          </a:p>
        </p:txBody>
      </p:sp>
      <p:graphicFrame>
        <p:nvGraphicFramePr>
          <p:cNvPr id="54287" name="Object 18"/>
          <p:cNvGraphicFramePr>
            <a:graphicFrameLocks noChangeAspect="1"/>
          </p:cNvGraphicFramePr>
          <p:nvPr/>
        </p:nvGraphicFramePr>
        <p:xfrm>
          <a:off x="1979612" y="3962401"/>
          <a:ext cx="1905000" cy="1076325"/>
        </p:xfrm>
        <a:graphic>
          <a:graphicData uri="http://schemas.openxmlformats.org/presentationml/2006/ole">
            <mc:AlternateContent xmlns:mc="http://schemas.openxmlformats.org/markup-compatibility/2006">
              <mc:Choice xmlns:v="urn:schemas-microsoft-com:vml" Requires="v">
                <p:oleObj spid="_x0000_s19460" name="Picture" r:id="rId7" imgW="1803400" imgH="1016000" progId="Word.Picture.8">
                  <p:embed/>
                </p:oleObj>
              </mc:Choice>
              <mc:Fallback>
                <p:oleObj name="Picture" r:id="rId7" imgW="1803400" imgH="1016000" progId="Word.Picture.8">
                  <p:embed/>
                  <p:pic>
                    <p:nvPicPr>
                      <p:cNvPr id="54287"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2" y="3962401"/>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8" name="Object 21"/>
          <p:cNvGraphicFramePr>
            <a:graphicFrameLocks noChangeAspect="1"/>
          </p:cNvGraphicFramePr>
          <p:nvPr/>
        </p:nvGraphicFramePr>
        <p:xfrm>
          <a:off x="1979612" y="5334001"/>
          <a:ext cx="1905000" cy="1076325"/>
        </p:xfrm>
        <a:graphic>
          <a:graphicData uri="http://schemas.openxmlformats.org/presentationml/2006/ole">
            <mc:AlternateContent xmlns:mc="http://schemas.openxmlformats.org/markup-compatibility/2006">
              <mc:Choice xmlns:v="urn:schemas-microsoft-com:vml" Requires="v">
                <p:oleObj spid="_x0000_s19461" name="Picture" r:id="rId9" imgW="1803400" imgH="1016000" progId="Word.Picture.8">
                  <p:embed/>
                </p:oleObj>
              </mc:Choice>
              <mc:Fallback>
                <p:oleObj name="Picture" r:id="rId9" imgW="1803400" imgH="1016000" progId="Word.Picture.8">
                  <p:embed/>
                  <p:pic>
                    <p:nvPicPr>
                      <p:cNvPr id="54288"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2" y="5334001"/>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9" name="Rectangle 23"/>
          <p:cNvSpPr>
            <a:spLocks noChangeArrowheads="1"/>
          </p:cNvSpPr>
          <p:nvPr/>
        </p:nvSpPr>
        <p:spPr bwMode="auto">
          <a:xfrm>
            <a:off x="4113212" y="40386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Step 3: If t1 is h0, done. </a:t>
            </a:r>
          </a:p>
          <a:p>
            <a:pPr>
              <a:buFont typeface="Monotype Sorts"/>
              <a:buNone/>
            </a:pPr>
            <a:r>
              <a:rPr lang="en-US" altLang="en-US" sz="2400"/>
              <a:t>Step 4: Let t0 be t1, go to Step 2.</a:t>
            </a:r>
          </a:p>
        </p:txBody>
      </p:sp>
    </p:spTree>
    <p:extLst>
      <p:ext uri="{BB962C8B-B14F-4D97-AF65-F5344CB8AC3E}">
        <p14:creationId xmlns:p14="http://schemas.microsoft.com/office/powerpoint/2010/main" val="234471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smtClean="0"/>
              <a:t>Gift-Wrapping Algorithm Time</a:t>
            </a:r>
            <a:endParaRPr lang="en-US" altLang="en-US" smtClean="0"/>
          </a:p>
        </p:txBody>
      </p:sp>
      <p:sp>
        <p:nvSpPr>
          <p:cNvPr id="55300" name="Rectangle 3"/>
          <p:cNvSpPr>
            <a:spLocks noGrp="1" noChangeArrowheads="1"/>
          </p:cNvSpPr>
          <p:nvPr>
            <p:ph type="body" idx="1"/>
          </p:nvPr>
        </p:nvSpPr>
        <p:spPr/>
        <p:txBody>
          <a:bodyPr/>
          <a:lstStyle/>
          <a:p>
            <a:r>
              <a:rPr lang="en-US" altLang="en-US" smtClean="0"/>
              <a:t>Finding the rightmost lowest point in Step 1 can be done in O(n) time. Whether a point is on the left side of a line, right side, or on the line can decided in O(1) time (see Exercise 3.32). Thus, it takes O(n) time to find a new point t1 in Step 2. Step 2 is repeated h times, where h is the size of the convex hull. Therefore, the algorithm takes O(hn) time. In the worst case, h is n.</a:t>
            </a:r>
            <a:endParaRPr lang="en-US" altLang="en-US"/>
          </a:p>
        </p:txBody>
      </p:sp>
      <p:sp>
        <p:nvSpPr>
          <p:cNvPr id="5529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58D3A67-79B2-4590-9CFB-6B88CF472016}" type="slidenum">
              <a:rPr lang="en-US" altLang="en-US" smtClean="0"/>
              <a:pPr/>
              <a:t>51</a:t>
            </a:fld>
            <a:endParaRPr lang="en-US" altLang="en-US"/>
          </a:p>
        </p:txBody>
      </p:sp>
      <p:sp>
        <p:nvSpPr>
          <p:cNvPr id="5530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3"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4" name="Rectangle 7"/>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5" name="Rectangle 9"/>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77486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23550D-4231-4945-8BAC-80774E0B4CA9}" type="slidenum">
              <a:rPr lang="en-US" altLang="en-US" sz="1400"/>
              <a:pPr>
                <a:spcBef>
                  <a:spcPct val="0"/>
                </a:spcBef>
                <a:buClrTx/>
                <a:buSzTx/>
                <a:buFontTx/>
                <a:buNone/>
              </a:pPr>
              <a:t>52</a:t>
            </a:fld>
            <a:endParaRPr lang="en-US" altLang="en-US" sz="1400"/>
          </a:p>
        </p:txBody>
      </p:sp>
      <p:sp>
        <p:nvSpPr>
          <p:cNvPr id="56323" name="Rectangle 2"/>
          <p:cNvSpPr>
            <a:spLocks noGrp="1" noChangeArrowheads="1"/>
          </p:cNvSpPr>
          <p:nvPr>
            <p:ph type="title"/>
          </p:nvPr>
        </p:nvSpPr>
        <p:spPr>
          <a:xfrm>
            <a:off x="2208212" y="228600"/>
            <a:ext cx="7772400" cy="533400"/>
          </a:xfrm>
          <a:noFill/>
        </p:spPr>
        <p:txBody>
          <a:bodyPr>
            <a:normAutofit fontScale="90000"/>
          </a:bodyPr>
          <a:lstStyle/>
          <a:p>
            <a:r>
              <a:rPr lang="en-US" altLang="en-US" smtClean="0">
                <a:cs typeface="Courier New" panose="02070309020205020404" pitchFamily="49" charset="0"/>
              </a:rPr>
              <a:t>Graham’s Algorithm</a:t>
            </a:r>
            <a:endParaRPr lang="en-US" altLang="en-US" smtClean="0"/>
          </a:p>
        </p:txBody>
      </p:sp>
      <p:sp>
        <p:nvSpPr>
          <p:cNvPr id="56324" name="Rectangle 3"/>
          <p:cNvSpPr>
            <a:spLocks noGrp="1" noChangeArrowheads="1"/>
          </p:cNvSpPr>
          <p:nvPr>
            <p:ph type="body" idx="1"/>
          </p:nvPr>
        </p:nvSpPr>
        <p:spPr>
          <a:xfrm>
            <a:off x="4037012" y="990600"/>
            <a:ext cx="6477000" cy="1143000"/>
          </a:xfrm>
          <a:noFill/>
        </p:spPr>
        <p:txBody>
          <a:bodyPr>
            <a:normAutofit fontScale="92500"/>
          </a:bodyPr>
          <a:lstStyle/>
          <a:p>
            <a:pPr marL="0" indent="0">
              <a:buNone/>
            </a:pPr>
            <a:r>
              <a:rPr lang="en-US" altLang="en-US"/>
              <a:t>Given a set of points S, select the rightmost lowest point and name it p0 in the set S. As shown in Figure 22.10a, p0 is such a point. </a:t>
            </a:r>
          </a:p>
        </p:txBody>
      </p:sp>
      <p:sp>
        <p:nvSpPr>
          <p:cNvPr id="5632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7"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8" name="Rectangle 7"/>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9" name="Rectangle 8"/>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0" name="Rectangle 9"/>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1" name="Rectangle 11"/>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2" name="Rectangle 13"/>
          <p:cNvSpPr>
            <a:spLocks noChangeArrowheads="1"/>
          </p:cNvSpPr>
          <p:nvPr/>
        </p:nvSpPr>
        <p:spPr bwMode="auto">
          <a:xfrm>
            <a:off x="3960812" y="2209800"/>
            <a:ext cx="6400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Sort the points in S angularly along the x-axis with p0 as the center. If there is a tie and two points have the same angle, discard the one that is closest to p0. The points in S are now sorted as p0, p1, p2, ..., pn-1.</a:t>
            </a:r>
          </a:p>
        </p:txBody>
      </p:sp>
      <p:sp>
        <p:nvSpPr>
          <p:cNvPr id="56333" name="Rectangle 17"/>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4" name="Object 16"/>
          <p:cNvGraphicFramePr>
            <a:graphicFrameLocks noChangeAspect="1"/>
          </p:cNvGraphicFramePr>
          <p:nvPr/>
        </p:nvGraphicFramePr>
        <p:xfrm>
          <a:off x="1674812" y="990600"/>
          <a:ext cx="1981200" cy="1119188"/>
        </p:xfrm>
        <a:graphic>
          <a:graphicData uri="http://schemas.openxmlformats.org/presentationml/2006/ole">
            <mc:AlternateContent xmlns:mc="http://schemas.openxmlformats.org/markup-compatibility/2006">
              <mc:Choice xmlns:v="urn:schemas-microsoft-com:vml" Requires="v">
                <p:oleObj spid="_x0000_s20482" name="Picture" r:id="rId3" imgW="1803400" imgH="1016000" progId="Word.Picture.8">
                  <p:embed/>
                </p:oleObj>
              </mc:Choice>
              <mc:Fallback>
                <p:oleObj name="Picture" r:id="rId3" imgW="1803400" imgH="1016000" progId="Word.Picture.8">
                  <p:embed/>
                  <p:pic>
                    <p:nvPicPr>
                      <p:cNvPr id="5633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990600"/>
                        <a:ext cx="1981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5" name="Rectangle 19"/>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6" name="Object 18"/>
          <p:cNvGraphicFramePr>
            <a:graphicFrameLocks noChangeAspect="1"/>
          </p:cNvGraphicFramePr>
          <p:nvPr/>
        </p:nvGraphicFramePr>
        <p:xfrm>
          <a:off x="1674812" y="2362200"/>
          <a:ext cx="1981200" cy="1119188"/>
        </p:xfrm>
        <a:graphic>
          <a:graphicData uri="http://schemas.openxmlformats.org/presentationml/2006/ole">
            <mc:AlternateContent xmlns:mc="http://schemas.openxmlformats.org/markup-compatibility/2006">
              <mc:Choice xmlns:v="urn:schemas-microsoft-com:vml" Requires="v">
                <p:oleObj spid="_x0000_s20483" name="Picture" r:id="rId5" imgW="1803400" imgH="1016000" progId="Word.Picture.8">
                  <p:embed/>
                </p:oleObj>
              </mc:Choice>
              <mc:Fallback>
                <p:oleObj name="Picture" r:id="rId5" imgW="1803400" imgH="1016000" progId="Word.Picture.8">
                  <p:embed/>
                  <p:pic>
                    <p:nvPicPr>
                      <p:cNvPr id="56336"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2" y="2362200"/>
                        <a:ext cx="1981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7" name="Rectangle 20"/>
          <p:cNvSpPr>
            <a:spLocks noChangeArrowheads="1"/>
          </p:cNvSpPr>
          <p:nvPr/>
        </p:nvSpPr>
        <p:spPr bwMode="auto">
          <a:xfrm>
            <a:off x="4037012" y="3657600"/>
            <a:ext cx="662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The convex hull is discovered incrementally. Initially, p0, p1, and p2 form a convex hull. Consider p3. p3 is outside of the current convex hull since points are sorted in increasing order of their angles. If p3 is strictly on the left side of the line from p1 to p2, push p3 into H. Now p0, p1, p2, and p3 form a convex hull. If p3 is on the right side of the line from p1 to p2 (see Figure 22.10d), pop p2 out of H and push p3 into H. Now p0, p1, and p3 form a convex hull and p2 is inside of this convex hull. </a:t>
            </a:r>
          </a:p>
        </p:txBody>
      </p:sp>
      <p:sp>
        <p:nvSpPr>
          <p:cNvPr id="56338" name="Rectangle 22"/>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9" name="Object 21"/>
          <p:cNvGraphicFramePr>
            <a:graphicFrameLocks noChangeAspect="1"/>
          </p:cNvGraphicFramePr>
          <p:nvPr/>
        </p:nvGraphicFramePr>
        <p:xfrm>
          <a:off x="1674812" y="3810000"/>
          <a:ext cx="1524000" cy="1119188"/>
        </p:xfrm>
        <a:graphic>
          <a:graphicData uri="http://schemas.openxmlformats.org/presentationml/2006/ole">
            <mc:AlternateContent xmlns:mc="http://schemas.openxmlformats.org/markup-compatibility/2006">
              <mc:Choice xmlns:v="urn:schemas-microsoft-com:vml" Requires="v">
                <p:oleObj spid="_x0000_s20484" name="Picture" r:id="rId7" imgW="1384300" imgH="1016000" progId="Word.Picture.8">
                  <p:embed/>
                </p:oleObj>
              </mc:Choice>
              <mc:Fallback>
                <p:oleObj name="Picture" r:id="rId7" imgW="1384300" imgH="1016000" progId="Word.Picture.8">
                  <p:embed/>
                  <p:pic>
                    <p:nvPicPr>
                      <p:cNvPr id="56339"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4812" y="3810000"/>
                        <a:ext cx="15240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0" name="Rectangle 24"/>
          <p:cNvSpPr>
            <a:spLocks noChangeArrowheads="1"/>
          </p:cNvSpPr>
          <p:nvPr/>
        </p:nvSpPr>
        <p:spPr bwMode="auto">
          <a:xfrm>
            <a:off x="1522413" y="2802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41" name="Object 23"/>
          <p:cNvGraphicFramePr>
            <a:graphicFrameLocks noChangeAspect="1"/>
          </p:cNvGraphicFramePr>
          <p:nvPr/>
        </p:nvGraphicFramePr>
        <p:xfrm>
          <a:off x="1674812" y="5257800"/>
          <a:ext cx="1524000" cy="1119188"/>
        </p:xfrm>
        <a:graphic>
          <a:graphicData uri="http://schemas.openxmlformats.org/presentationml/2006/ole">
            <mc:AlternateContent xmlns:mc="http://schemas.openxmlformats.org/markup-compatibility/2006">
              <mc:Choice xmlns:v="urn:schemas-microsoft-com:vml" Requires="v">
                <p:oleObj spid="_x0000_s20485" name="Picture" r:id="rId9" imgW="1384300" imgH="1016000" progId="Word.Picture.8">
                  <p:embed/>
                </p:oleObj>
              </mc:Choice>
              <mc:Fallback>
                <p:oleObj name="Picture" r:id="rId9" imgW="1384300" imgH="1016000" progId="Word.Picture.8">
                  <p:embed/>
                  <p:pic>
                    <p:nvPicPr>
                      <p:cNvPr id="56341"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2" y="5257800"/>
                        <a:ext cx="15240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4027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en-US" smtClean="0"/>
              <a:t>Graham’s Algorithm Time</a:t>
            </a:r>
            <a:endParaRPr lang="en-US" altLang="en-US" smtClean="0"/>
          </a:p>
        </p:txBody>
      </p:sp>
      <p:sp>
        <p:nvSpPr>
          <p:cNvPr id="57348" name="Rectangle 3"/>
          <p:cNvSpPr>
            <a:spLocks noGrp="1" noChangeArrowheads="1"/>
          </p:cNvSpPr>
          <p:nvPr>
            <p:ph type="body" idx="1"/>
          </p:nvPr>
        </p:nvSpPr>
        <p:spPr/>
        <p:txBody>
          <a:bodyPr/>
          <a:lstStyle/>
          <a:p>
            <a:r>
              <a:rPr lang="en-US" altLang="en-US" smtClean="0"/>
              <a:t>O(nlogn)</a:t>
            </a:r>
            <a:endParaRPr lang="en-US" altLang="en-US"/>
          </a:p>
        </p:txBody>
      </p:sp>
      <p:sp>
        <p:nvSpPr>
          <p:cNvPr id="5734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6335B4F4-53AF-43F0-A2D3-BAAC33D58B3F}" type="slidenum">
              <a:rPr lang="en-US" altLang="en-US" smtClean="0"/>
              <a:pPr/>
              <a:t>53</a:t>
            </a:fld>
            <a:endParaRPr lang="en-US" altLang="en-US"/>
          </a:p>
        </p:txBody>
      </p:sp>
      <p:sp>
        <p:nvSpPr>
          <p:cNvPr id="5734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1"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2" name="Rectangle 7"/>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3" name="Rectangle 8"/>
          <p:cNvSpPr>
            <a:spLocks noChangeArrowheads="1"/>
          </p:cNvSpPr>
          <p:nvPr/>
        </p:nvSpPr>
        <p:spPr bwMode="auto">
          <a:xfrm>
            <a:off x="1522413" y="2831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92468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en-US" smtClean="0"/>
              <a:t>Practical Considerations</a:t>
            </a:r>
            <a:endParaRPr lang="en-US" altLang="en-US" smtClean="0"/>
          </a:p>
        </p:txBody>
      </p:sp>
      <p:sp>
        <p:nvSpPr>
          <p:cNvPr id="58372" name="Rectangle 3"/>
          <p:cNvSpPr>
            <a:spLocks noGrp="1" noChangeArrowheads="1"/>
          </p:cNvSpPr>
          <p:nvPr>
            <p:ph type="body" idx="1"/>
          </p:nvPr>
        </p:nvSpPr>
        <p:spPr/>
        <p:txBody>
          <a:bodyPr/>
          <a:lstStyle/>
          <a:p>
            <a:r>
              <a:rPr lang="en-US" altLang="en-US" smtClean="0"/>
              <a:t>The big O notation provides a good theoretical estimate of algorithm efficiency. However, two algorithms of the same time complexity are not necessarily equally efficient. As shown in the preceding example, both algorithms in Listings 4.6 and 22.2 have the same complexity, but the one in Listing 22.2 is obviously better practically. </a:t>
            </a:r>
            <a:endParaRPr lang="en-US" altLang="en-US" smtClean="0"/>
          </a:p>
        </p:txBody>
      </p:sp>
      <p:sp>
        <p:nvSpPr>
          <p:cNvPr id="5837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9015382-726C-43B6-B3D4-F940748D3F8F}" type="slidenum">
              <a:rPr lang="en-US" altLang="en-US" smtClean="0"/>
              <a:pPr/>
              <a:t>54</a:t>
            </a:fld>
            <a:endParaRPr lang="en-US" altLang="en-US"/>
          </a:p>
        </p:txBody>
      </p:sp>
      <p:sp>
        <p:nvSpPr>
          <p:cNvPr id="5837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738184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mtClean="0"/>
              <a:t>Best, Worst, and Average Cases </a:t>
            </a:r>
            <a:endParaRPr lang="en-US" altLang="en-US" smtClean="0"/>
          </a:p>
        </p:txBody>
      </p:sp>
      <p:sp>
        <p:nvSpPr>
          <p:cNvPr id="8196" name="Rectangle 3"/>
          <p:cNvSpPr>
            <a:spLocks noGrp="1" noChangeArrowheads="1"/>
          </p:cNvSpPr>
          <p:nvPr>
            <p:ph type="body" idx="1"/>
          </p:nvPr>
        </p:nvSpPr>
        <p:spPr/>
        <p:txBody>
          <a:bodyPr>
            <a:normAutofit lnSpcReduction="10000"/>
          </a:bodyPr>
          <a:lstStyle/>
          <a:p>
            <a:r>
              <a:rPr lang="en-US" altLang="en-US" smtClean="0"/>
              <a:t>For the same input size, an algorithm’s execution time may vary, depending on the input. An input that results in the shortest execution time is called the best-case input and an input that results in the longest execution time is called the worst-case input. Best-case and worst-case are not representative, but worst-case analysis is very useful. You can show that the algorithm will never be slower than the worst-case. An average-case analysis attempts to determine the average amount of time among all possible input of the same size. Average-case analysis is ideal, but difficult to perform, because it is hard to determine the relative probabilities and distributions of various input instances for many problems. Worst-case analysis is easier to obtain and is thus common. So, the analysis is generally conducted for the worst-case.</a:t>
            </a:r>
            <a:endParaRPr lang="en-US" altLang="en-US"/>
          </a:p>
        </p:txBody>
      </p:sp>
      <p:sp>
        <p:nvSpPr>
          <p:cNvPr id="819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EAAFFC7-19DD-4CE3-BEAA-827DAD2AF168}" type="slidenum">
              <a:rPr lang="en-US" altLang="en-US" smtClean="0"/>
              <a:pPr/>
              <a:t>6</a:t>
            </a:fld>
            <a:endParaRPr lang="en-US" altLang="en-US"/>
          </a:p>
        </p:txBody>
      </p:sp>
    </p:spTree>
    <p:extLst>
      <p:ext uri="{BB962C8B-B14F-4D97-AF65-F5344CB8AC3E}">
        <p14:creationId xmlns:p14="http://schemas.microsoft.com/office/powerpoint/2010/main" val="62433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smtClean="0"/>
              <a:t>Ignoring Multiplicative Constants </a:t>
            </a:r>
            <a:endParaRPr lang="en-US" altLang="en-US" smtClean="0"/>
          </a:p>
        </p:txBody>
      </p:sp>
      <p:sp>
        <p:nvSpPr>
          <p:cNvPr id="9220" name="Rectangle 3"/>
          <p:cNvSpPr>
            <a:spLocks noGrp="1" noChangeArrowheads="1"/>
          </p:cNvSpPr>
          <p:nvPr>
            <p:ph type="body" idx="1"/>
          </p:nvPr>
        </p:nvSpPr>
        <p:spPr/>
        <p:txBody>
          <a:bodyPr/>
          <a:lstStyle/>
          <a:p>
            <a:r>
              <a:rPr lang="en-US" altLang="en-US" smtClean="0"/>
              <a:t>The linear search algorithm requires n comparisons in the worst-case and  n/2 comparisons in the average-case. Using the Big  O notation, both cases require  O(n) time. The multiplicative constant (1/2) can be omitted. Algorithm analysis is focused on growth rate. The multiplicative constants have no impact on growth rates. The growth rate for  n/2 or 100n is the same as n, i.e., O(n) = O(n/2) = O(100n).</a:t>
            </a:r>
            <a:endParaRPr lang="en-US" altLang="en-US"/>
          </a:p>
        </p:txBody>
      </p:sp>
      <p:sp>
        <p:nvSpPr>
          <p:cNvPr id="921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A454435-7230-4A69-A1E0-BAA66C512E05}" type="slidenum">
              <a:rPr lang="en-US" altLang="en-US" smtClean="0"/>
              <a:pPr/>
              <a:t>7</a:t>
            </a:fld>
            <a:endParaRPr lang="en-US" altLang="en-US"/>
          </a:p>
        </p:txBody>
      </p:sp>
      <p:sp>
        <p:nvSpPr>
          <p:cNvPr id="9221"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7"/>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9"/>
          <p:cNvSpPr>
            <a:spLocks noChangeArrowheads="1"/>
          </p:cNvSpPr>
          <p:nvPr/>
        </p:nvSpPr>
        <p:spPr bwMode="auto">
          <a:xfrm>
            <a:off x="1522413" y="25091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4" name="Object 8"/>
          <p:cNvGraphicFramePr>
            <a:graphicFrameLocks noChangeAspect="1"/>
          </p:cNvGraphicFramePr>
          <p:nvPr>
            <p:extLst>
              <p:ext uri="{D42A27DB-BD31-4B8C-83A1-F6EECF244321}">
                <p14:modId xmlns:p14="http://schemas.microsoft.com/office/powerpoint/2010/main" val="2520477179"/>
              </p:ext>
            </p:extLst>
          </p:nvPr>
        </p:nvGraphicFramePr>
        <p:xfrm>
          <a:off x="1827212" y="4018359"/>
          <a:ext cx="7620000" cy="2867025"/>
        </p:xfrm>
        <a:graphic>
          <a:graphicData uri="http://schemas.openxmlformats.org/presentationml/2006/ole">
            <mc:AlternateContent xmlns:mc="http://schemas.openxmlformats.org/markup-compatibility/2006">
              <mc:Choice xmlns:v="urn:schemas-microsoft-com:vml" Requires="v">
                <p:oleObj spid="_x0000_s1026" name="Picture" r:id="rId3" imgW="5262620" imgH="1980233" progId="Word.Picture.8">
                  <p:embed/>
                </p:oleObj>
              </mc:Choice>
              <mc:Fallback>
                <p:oleObj name="Picture" r:id="rId3" imgW="5262620" imgH="1980233" progId="Word.Picture.8">
                  <p:embed/>
                  <p:pic>
                    <p:nvPicPr>
                      <p:cNvPr id="92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4018359"/>
                        <a:ext cx="7620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5551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smtClean="0"/>
              <a:t>Ignoring Non-Dominating Terms</a:t>
            </a:r>
            <a:endParaRPr lang="en-US" altLang="en-US" smtClean="0"/>
          </a:p>
        </p:txBody>
      </p:sp>
      <p:sp>
        <p:nvSpPr>
          <p:cNvPr id="10244" name="Rectangle 3"/>
          <p:cNvSpPr>
            <a:spLocks noGrp="1" noChangeArrowheads="1"/>
          </p:cNvSpPr>
          <p:nvPr>
            <p:ph type="body" idx="1"/>
          </p:nvPr>
        </p:nvSpPr>
        <p:spPr/>
        <p:txBody>
          <a:bodyPr/>
          <a:lstStyle/>
          <a:p>
            <a:r>
              <a:rPr lang="en-US" altLang="en-US" smtClean="0"/>
              <a:t>Consider the algorithm for finding the maximum number in an array of n elements. If  n is 2, it takes one comparison to find the maximum number. If n is 3, it takes two comparisons to find the maximum number. In general, it takes n-1 times of comparisons to find maximum number in a list of  n elements. Algorithm analysis is for large input size. If the input size is small, there is no significance to estimate an algorithm’s efficiency. As n grows larger, the n part in the expression n-1 dominates the complexity. The Big  O notation allows you to ignore the non-dominating part (e.g., -1 in the expression n-1) and highlight the important part (e.g., n in the expression n-1). So, the complexity of this algorithm is O(n).</a:t>
            </a:r>
            <a:endParaRPr lang="en-US" altLang="en-US"/>
          </a:p>
        </p:txBody>
      </p:sp>
      <p:sp>
        <p:nvSpPr>
          <p:cNvPr id="1024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DE89B17-C13A-410C-8B28-94A492A43C6F}" type="slidenum">
              <a:rPr lang="en-US" altLang="en-US" smtClean="0"/>
              <a:pPr/>
              <a:t>8</a:t>
            </a:fld>
            <a:endParaRPr lang="en-US" altLang="en-US"/>
          </a:p>
        </p:txBody>
      </p:sp>
      <p:sp>
        <p:nvSpPr>
          <p:cNvPr id="1024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76568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smtClean="0"/>
              <a:t>Useful Mathematic Summations</a:t>
            </a:r>
            <a:endParaRPr lang="en-US" altLang="en-US" smtClean="0"/>
          </a:p>
        </p:txBody>
      </p:sp>
      <p:sp>
        <p:nvSpPr>
          <p:cNvPr id="4" name="Content Placeholder 3"/>
          <p:cNvSpPr>
            <a:spLocks noGrp="1"/>
          </p:cNvSpPr>
          <p:nvPr>
            <p:ph idx="1"/>
          </p:nvPr>
        </p:nvSpPr>
        <p:spPr/>
        <p:txBody>
          <a:bodyPr/>
          <a:lstStyle/>
          <a:p>
            <a:endParaRPr lang="en-US"/>
          </a:p>
        </p:txBody>
      </p:sp>
      <p:sp>
        <p:nvSpPr>
          <p:cNvPr id="1126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B35FC232-FC60-4D8F-8B9A-3BFDEAC78E50}" type="slidenum">
              <a:rPr lang="en-US" altLang="en-US" smtClean="0"/>
              <a:pPr/>
              <a:t>9</a:t>
            </a:fld>
            <a:endParaRPr lang="en-US" altLang="en-US"/>
          </a:p>
        </p:txBody>
      </p:sp>
      <p:sp>
        <p:nvSpPr>
          <p:cNvPr id="11268"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7"/>
          <p:cNvSpPr>
            <a:spLocks noChangeArrowheads="1"/>
          </p:cNvSpPr>
          <p:nvPr/>
        </p:nvSpPr>
        <p:spPr bwMode="auto">
          <a:xfrm>
            <a:off x="1522413" y="2790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6"/>
          <p:cNvGraphicFramePr>
            <a:graphicFrameLocks noChangeAspect="1"/>
          </p:cNvGraphicFramePr>
          <p:nvPr/>
        </p:nvGraphicFramePr>
        <p:xfrm>
          <a:off x="2300288" y="1871663"/>
          <a:ext cx="7739063" cy="3713162"/>
        </p:xfrm>
        <a:graphic>
          <a:graphicData uri="http://schemas.openxmlformats.org/presentationml/2006/ole">
            <mc:AlternateContent xmlns:mc="http://schemas.openxmlformats.org/markup-compatibility/2006">
              <mc:Choice xmlns:v="urn:schemas-microsoft-com:vml" Requires="v">
                <p:oleObj spid="_x0000_s2050" name="Equation" r:id="rId3" imgW="2654300" imgH="1244600" progId="Equation.3">
                  <p:embed/>
                </p:oleObj>
              </mc:Choice>
              <mc:Fallback>
                <p:oleObj name="Equation" r:id="rId3" imgW="2654300" imgH="1244600" progId="Equation.3">
                  <p:embed/>
                  <p:pic>
                    <p:nvPicPr>
                      <p:cNvPr id="1127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0288" y="1871663"/>
                        <a:ext cx="7739063"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3935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D001B6-F1C5-4D01-A215-6AAEFA2C5BEB}"/>
</file>

<file path=customXml/itemProps2.xml><?xml version="1.0" encoding="utf-8"?>
<ds:datastoreItem xmlns:ds="http://schemas.openxmlformats.org/officeDocument/2006/customXml" ds:itemID="{5191E842-11B2-461A-81F3-6C9C768D4161}"/>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3612</Words>
  <Application>Microsoft Office PowerPoint</Application>
  <PresentationFormat>Custom</PresentationFormat>
  <Paragraphs>379</Paragraphs>
  <Slides>54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5" baseType="lpstr">
      <vt:lpstr>Arial</vt:lpstr>
      <vt:lpstr>Book Antiqua</vt:lpstr>
      <vt:lpstr>Century Gothic</vt:lpstr>
      <vt:lpstr>Courier New</vt:lpstr>
      <vt:lpstr>Forte</vt:lpstr>
      <vt:lpstr>Monotype Sorts</vt:lpstr>
      <vt:lpstr>Times New Roman</vt:lpstr>
      <vt:lpstr>Wingdings</vt:lpstr>
      <vt:lpstr>Continental World 16x9</vt:lpstr>
      <vt:lpstr>Microsoft Word Picture</vt:lpstr>
      <vt:lpstr>Microsoft Equation 3.0</vt:lpstr>
      <vt:lpstr>CSE 102 - COMPUTER PROGRAMMING II Developing Efficient Algorithms</vt:lpstr>
      <vt:lpstr>Objectives</vt:lpstr>
      <vt:lpstr>Executing Time </vt:lpstr>
      <vt:lpstr>Growth Rate </vt:lpstr>
      <vt:lpstr>Big O Notation </vt:lpstr>
      <vt:lpstr>Best, Worst, and Average Cases </vt:lpstr>
      <vt:lpstr>Ignoring Multiplicative Constants </vt:lpstr>
      <vt:lpstr>Ignoring Non-Dominating Terms</vt:lpstr>
      <vt:lpstr>Useful Mathematic Summations</vt:lpstr>
      <vt:lpstr>Examples: Determining Big-O</vt:lpstr>
      <vt:lpstr>Repetition: Simple Loops</vt:lpstr>
      <vt:lpstr>Repetition: Nested Loops</vt:lpstr>
      <vt:lpstr>Repetition: Nested Loops</vt:lpstr>
      <vt:lpstr>Repetition: Nested Loops</vt:lpstr>
      <vt:lpstr>Sequence</vt:lpstr>
      <vt:lpstr>Selection</vt:lpstr>
      <vt:lpstr>Constant Time</vt:lpstr>
      <vt:lpstr>Linear Search Animation</vt:lpstr>
      <vt:lpstr>Binary Search Animation</vt:lpstr>
      <vt:lpstr>Logarithm: Analyzing Binary Search</vt:lpstr>
      <vt:lpstr>Logarithmic Time</vt:lpstr>
      <vt:lpstr>Selection Sort Animation</vt:lpstr>
      <vt:lpstr>Analyzing Selection Sort</vt:lpstr>
      <vt:lpstr>Quadratic Time</vt:lpstr>
      <vt:lpstr>Analyzing Selection Sort</vt:lpstr>
      <vt:lpstr>Insertion Sort Animation</vt:lpstr>
      <vt:lpstr>Analyzing Insertion Sort</vt:lpstr>
      <vt:lpstr>Analyzing Tower of Hanoi</vt:lpstr>
      <vt:lpstr>Common Recurrence Relations</vt:lpstr>
      <vt:lpstr>Comparing Common Growth Functions</vt:lpstr>
      <vt:lpstr>Comparing Common Growth Functions</vt:lpstr>
      <vt:lpstr>Case Study: Fibonacci Numbers</vt:lpstr>
      <vt:lpstr>Complexity for Recursive Fibonacci Numbers</vt:lpstr>
      <vt:lpstr>Case Study: Non-recursive version of Fibonacci Numbers</vt:lpstr>
      <vt:lpstr>PowerPoint Presentation</vt:lpstr>
      <vt:lpstr>Dynamic Programming</vt:lpstr>
      <vt:lpstr>Case Study: GCD Algorithms Version 1</vt:lpstr>
      <vt:lpstr>Case Study: GCD Algorithms Version 2</vt:lpstr>
      <vt:lpstr>Case Study: GCD Algorithms Version 3</vt:lpstr>
      <vt:lpstr>Euclid’s algorithm</vt:lpstr>
      <vt:lpstr>Euclid’s Algorithm Implementation</vt:lpstr>
      <vt:lpstr>Finding Prime Numbers</vt:lpstr>
      <vt:lpstr>Divide-and-Conquer</vt:lpstr>
      <vt:lpstr>Case Study: Closest Pair of Points</vt:lpstr>
      <vt:lpstr>Eight Queens</vt:lpstr>
      <vt:lpstr>Backtracking</vt:lpstr>
      <vt:lpstr>Eight Queens</vt:lpstr>
      <vt:lpstr>Convex Hull Animation</vt:lpstr>
      <vt:lpstr>Convex Hull</vt:lpstr>
      <vt:lpstr>Gift-Wrapping</vt:lpstr>
      <vt:lpstr>Gift-Wrapping Algorithm Time</vt:lpstr>
      <vt:lpstr>Graham’s Algorithm</vt:lpstr>
      <vt:lpstr>Graham’s Algorithm Time</vt:lpstr>
      <vt:lpstr>Practical Considerations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2019-04-23T12:45:35Z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