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29.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33.xml" ContentType="application/vnd.openxmlformats-officedocument.presentationml.slide+xml"/>
  <Override PartName="/ppt/slides/slide6.xml" ContentType="application/vnd.openxmlformats-officedocument.presentationml.slide+xml"/>
  <Override PartName="/ppt/slides/slide46.xml" ContentType="application/vnd.openxmlformats-officedocument.presentationml.slide+xml"/>
  <Override PartName="/ppt/slides/slide2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customXml/itemProps1.xml" ContentType="application/vnd.openxmlformats-officedocument.customXml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50"/>
  </p:notesMasterIdLst>
  <p:handoutMasterIdLst>
    <p:handoutMasterId r:id="rId51"/>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581" autoAdjust="0"/>
  </p:normalViewPr>
  <p:slideViewPr>
    <p:cSldViewPr>
      <p:cViewPr varScale="1">
        <p:scale>
          <a:sx n="60" d="100"/>
          <a:sy n="60" d="100"/>
        </p:scale>
        <p:origin x="566" y="43"/>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customXml" Target="../customXml/item2.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23-Apr-19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23-Apr-19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9C971FF-EF28-4195-A575-329446EFAA55}" type="slidenum">
              <a:rPr lang="tr-TR" smtClean="0"/>
              <a:t>1</a:t>
            </a:fld>
            <a:endParaRPr lang="tr-TR"/>
          </a:p>
        </p:txBody>
      </p:sp>
    </p:spTree>
    <p:extLst>
      <p:ext uri="{BB962C8B-B14F-4D97-AF65-F5344CB8AC3E}">
        <p14:creationId xmlns:p14="http://schemas.microsoft.com/office/powerpoint/2010/main" val="163301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8"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pic>
        <p:nvPicPr>
          <p:cNvPr id="10"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pic>
        <p:nvPicPr>
          <p:cNvPr id="6"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57192"/>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pic>
        <p:nvPicPr>
          <p:cNvPr id="5"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pic>
        <p:nvPicPr>
          <p:cNvPr id="9" name="Picture 2" descr="https://lh5.googleusercontent.com/7knvr5BkLfOKd1fxh2CUbWpkdEVhhpYAohkMTWTOMjeS115pQ0TWs0LKi09Q29FZOZw5Duu7JHo6GNCOgP4GilzTpk2qfrFsRDt3y1rzpWB-BUBHigqPZZY3Bk0S784EVSvNRk_k6AU"/>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7727" t="7277" r="7277" b="7727"/>
          <a:stretch/>
        </p:blipFill>
        <p:spPr bwMode="auto">
          <a:xfrm>
            <a:off x="10774932" y="5143629"/>
            <a:ext cx="1323278" cy="1323277"/>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ml/InsertionSort.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InsertSort.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ml/BubbleSort.bat" TargetMode="External"/><Relationship Id="rId3" Type="http://schemas.openxmlformats.org/officeDocument/2006/relationships/oleObject" Target="../embeddings/oleObject3.bin"/><Relationship Id="rId7" Type="http://schemas.openxmlformats.org/officeDocument/2006/relationships/hyperlink" Target="html/BubbleSort.html"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emf"/><Relationship Id="rId9" Type="http://schemas.openxmlformats.org/officeDocument/2006/relationships/hyperlink" Target="http://www.cs.armstrong.edu/liang/intro10e/html/BubbleSort.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cs.armstrong.edu/liang/animation/animation.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hyperlink" Target="http://www.cs.armstrong.edu/liang/intro10e/html/MergeSort.html" TargetMode="Externa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hyperlink" Target="html/MergeSort.bat" TargetMode="External"/><Relationship Id="rId5" Type="http://schemas.openxmlformats.org/officeDocument/2006/relationships/hyperlink" Target="html/MergeSort.html" TargetMode="Externa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hyperlink" Target="http://www.cs.armstrong.edu/liang/intro10e/html/QuickSort.html" TargetMode="Externa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hyperlink" Target="html/QuickSort.bat" TargetMode="External"/><Relationship Id="rId5" Type="http://schemas.openxmlformats.org/officeDocument/2006/relationships/hyperlink" Target="html/QuickSort.html" TargetMode="External"/><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7.wmf"/><Relationship Id="rId5" Type="http://schemas.openxmlformats.org/officeDocument/2006/relationships/oleObject" Target="../embeddings/oleObject13.bin"/><Relationship Id="rId4" Type="http://schemas.openxmlformats.org/officeDocument/2006/relationships/image" Target="../media/image16.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cs.armstrong.edu/liang/animation/animation.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1.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3.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5.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6.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7.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8.wmf"/></Relationships>
</file>

<file path=ppt/slides/_rels/slide36.xml.rels><?xml version="1.0" encoding="UTF-8" standalone="yes"?>
<Relationships xmlns="http://schemas.openxmlformats.org/package/2006/relationships"><Relationship Id="rId3" Type="http://schemas.openxmlformats.org/officeDocument/2006/relationships/hyperlink" Target="http://www.cs.armstrong.edu/liang/intro10e/html/Heap.html" TargetMode="External"/><Relationship Id="rId2" Type="http://schemas.openxmlformats.org/officeDocument/2006/relationships/hyperlink" Target="html/Heap.html" TargetMode="Externa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hyperlink" Target="html/HeapSort.bat" TargetMode="External"/><Relationship Id="rId2" Type="http://schemas.openxmlformats.org/officeDocument/2006/relationships/hyperlink" Target="html/HeapSort.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HeapSort.html" TargetMode="External"/></Relationships>
</file>

<file path=ppt/slides/_rels/slide38.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31.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7.bin"/><Relationship Id="rId14" Type="http://schemas.openxmlformats.org/officeDocument/2006/relationships/image" Target="../media/image35.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37.png"/><Relationship Id="rId4" Type="http://schemas.openxmlformats.org/officeDocument/2006/relationships/image" Target="../media/image36.wmf"/></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www.cs.armstrong.edu/liang/animation/animation.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ml/CreateLargeFile.bat" TargetMode="External"/><Relationship Id="rId3" Type="http://schemas.openxmlformats.org/officeDocument/2006/relationships/oleObject" Target="../embeddings/oleObject31.bin"/><Relationship Id="rId7" Type="http://schemas.openxmlformats.org/officeDocument/2006/relationships/hyperlink" Target="html/CreateLargeFile.html" TargetMode="Externa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hyperlink" Target="html/SortLargeFile.bat" TargetMode="External"/><Relationship Id="rId5" Type="http://schemas.openxmlformats.org/officeDocument/2006/relationships/hyperlink" Target="html/SortLargeFile.html" TargetMode="External"/><Relationship Id="rId10" Type="http://schemas.openxmlformats.org/officeDocument/2006/relationships/hyperlink" Target="http://www.cs.armstrong.edu/liang/intro10e/html/SortLargeFile.html" TargetMode="External"/><Relationship Id="rId4" Type="http://schemas.openxmlformats.org/officeDocument/2006/relationships/image" Target="../media/image42.emf"/><Relationship Id="rId9" Type="http://schemas.openxmlformats.org/officeDocument/2006/relationships/hyperlink" Target="http://www.cs.armstrong.edu/liang/intro10e/html/CreateLargeFile.html" TargetMode="Externa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42.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43.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44.emf"/></Relationships>
</file>

<file path=ppt/slides/_rels/slide5.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winword%20TestSelectionSort.java"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812" y="1828799"/>
            <a:ext cx="11161240" cy="3048001"/>
          </a:xfrm>
        </p:spPr>
        <p:txBody>
          <a:bodyPr/>
          <a:lstStyle/>
          <a:p>
            <a:r>
              <a:rPr lang="it-IT" dirty="0" smtClean="0"/>
              <a:t>CSE 102 - COMPUTER PROGRAMMING II</a:t>
            </a:r>
            <a:br>
              <a:rPr lang="it-IT" dirty="0" smtClean="0"/>
            </a:br>
            <a:r>
              <a:rPr lang="en-US" dirty="0" smtClean="0"/>
              <a:t>Sorting</a:t>
            </a:r>
            <a:endParaRPr lang="en-US" dirty="0"/>
          </a:p>
        </p:txBody>
      </p:sp>
      <p:sp>
        <p:nvSpPr>
          <p:cNvPr id="3" name="Subtitle 2"/>
          <p:cNvSpPr>
            <a:spLocks noGrp="1"/>
          </p:cNvSpPr>
          <p:nvPr>
            <p:ph type="subTitle" idx="1"/>
          </p:nvPr>
        </p:nvSpPr>
        <p:spPr>
          <a:xfrm>
            <a:off x="960684" y="5013176"/>
            <a:ext cx="7848600" cy="1143000"/>
          </a:xfrm>
        </p:spPr>
        <p:txBody>
          <a:bodyPr>
            <a:normAutofit lnSpcReduction="10000"/>
          </a:bodyPr>
          <a:lstStyle/>
          <a:p>
            <a:r>
              <a:rPr lang="en-US" smtClean="0"/>
              <a:t>Joseph LEDET</a:t>
            </a:r>
          </a:p>
          <a:p>
            <a:r>
              <a:rPr lang="en-US" smtClean="0"/>
              <a:t>Department of Computer Engineering</a:t>
            </a:r>
          </a:p>
          <a:p>
            <a:r>
              <a:rPr lang="en-US" smtClean="0"/>
              <a:t>Akdeniz University</a:t>
            </a:r>
          </a:p>
          <a:p>
            <a:r>
              <a:rPr lang="en-US" smtClean="0"/>
              <a:t>josephledet@akdeniz.edu.tr </a:t>
            </a:r>
            <a:endParaRPr lang="en-US" dirty="0"/>
          </a:p>
        </p:txBody>
      </p:sp>
      <p:pic>
        <p:nvPicPr>
          <p:cNvPr id="1026" name="Picture 2" descr="https://lh5.googleusercontent.com/7knvr5BkLfOKd1fxh2CUbWpkdEVhhpYAohkMTWTOMjeS115pQ0TWs0LKi09Q29FZOZw5Duu7JHo6GNCOgP4GilzTpk2qfrFsRDt3y1rzpWB-BUBHigqPZZY3Bk0S784EVSvNRk_k6AU"/>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727" t="7277" r="7277" b="7727"/>
          <a:stretch/>
        </p:blipFill>
        <p:spPr bwMode="auto">
          <a:xfrm>
            <a:off x="189756" y="188640"/>
            <a:ext cx="1584177" cy="1584176"/>
          </a:xfrm>
          <a:prstGeom prst="rect">
            <a:avLst/>
          </a:prstGeom>
          <a:noFill/>
          <a:effectLst>
            <a:reflection blurRad="6350" stA="50000" endA="295" endPos="92000" dist="1016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977A710-F059-4A6B-8FD6-7B94CA6A26C3}" type="slidenum">
              <a:rPr lang="en-US" altLang="en-US" sz="1400"/>
              <a:pPr>
                <a:spcBef>
                  <a:spcPct val="0"/>
                </a:spcBef>
                <a:buClrTx/>
                <a:buSzTx/>
                <a:buFontTx/>
                <a:buNone/>
              </a:pPr>
              <a:t>10</a:t>
            </a:fld>
            <a:endParaRPr lang="en-US" altLang="en-US" sz="1400"/>
          </a:p>
        </p:txBody>
      </p:sp>
      <p:sp>
        <p:nvSpPr>
          <p:cNvPr id="12291" name="Rectangle 2"/>
          <p:cNvSpPr>
            <a:spLocks noGrp="1" noChangeArrowheads="1"/>
          </p:cNvSpPr>
          <p:nvPr>
            <p:ph type="title"/>
          </p:nvPr>
        </p:nvSpPr>
        <p:spPr>
          <a:xfrm>
            <a:off x="2132012" y="304800"/>
            <a:ext cx="7772400" cy="609600"/>
          </a:xfrm>
        </p:spPr>
        <p:txBody>
          <a:bodyPr>
            <a:normAutofit fontScale="90000"/>
          </a:bodyPr>
          <a:lstStyle/>
          <a:p>
            <a:r>
              <a:rPr lang="en-US" altLang="en-US" smtClean="0"/>
              <a:t>From Idea to Solution</a:t>
            </a:r>
            <a:endParaRPr lang="en-US" altLang="en-US" smtClean="0">
              <a:solidFill>
                <a:schemeClr val="tx1"/>
              </a:solidFill>
              <a:latin typeface="Book Antiqua" panose="02040602050305030304" pitchFamily="18" charset="0"/>
              <a:hlinkClick r:id="rId2" action="ppaction://program"/>
            </a:endParaRPr>
          </a:p>
        </p:txBody>
      </p:sp>
      <p:sp>
        <p:nvSpPr>
          <p:cNvPr id="117764" name="Rectangle 3"/>
          <p:cNvSpPr>
            <a:spLocks noChangeArrowheads="1"/>
          </p:cNvSpPr>
          <p:nvPr/>
        </p:nvSpPr>
        <p:spPr bwMode="auto">
          <a:xfrm>
            <a:off x="1522412" y="1047750"/>
            <a:ext cx="91440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700" b="1" dirty="0">
                <a:solidFill>
                  <a:schemeClr val="accent4"/>
                </a:solidFill>
                <a:latin typeface="Courier New" pitchFamily="49" charset="0"/>
                <a:cs typeface="Courier New" pitchFamily="49" charset="0"/>
              </a:rPr>
              <a:t>for (</a:t>
            </a:r>
            <a:r>
              <a:rPr lang="en-US" sz="1700" b="1" dirty="0" err="1">
                <a:solidFill>
                  <a:schemeClr val="accent4"/>
                </a:solidFill>
                <a:latin typeface="Courier New" pitchFamily="49" charset="0"/>
                <a:cs typeface="Courier New" pitchFamily="49" charset="0"/>
              </a:rPr>
              <a:t>int</a:t>
            </a:r>
            <a:r>
              <a:rPr lang="en-US" sz="1700" b="1" dirty="0">
                <a:solidFill>
                  <a:schemeClr val="accent4"/>
                </a:solidFill>
                <a:latin typeface="Courier New" pitchFamily="49" charset="0"/>
                <a:cs typeface="Courier New" pitchFamily="49" charset="0"/>
              </a:rPr>
              <a:t> </a:t>
            </a:r>
            <a:r>
              <a:rPr lang="en-US" sz="1700" b="1" dirty="0" err="1">
                <a:solidFill>
                  <a:schemeClr val="accent4"/>
                </a:solidFill>
                <a:latin typeface="Courier New" pitchFamily="49" charset="0"/>
                <a:cs typeface="Courier New" pitchFamily="49" charset="0"/>
              </a:rPr>
              <a:t>i</a:t>
            </a:r>
            <a:r>
              <a:rPr lang="en-US" sz="1700" b="1" dirty="0">
                <a:solidFill>
                  <a:schemeClr val="accent4"/>
                </a:solidFill>
                <a:latin typeface="Courier New" pitchFamily="49" charset="0"/>
                <a:cs typeface="Courier New" pitchFamily="49" charset="0"/>
              </a:rPr>
              <a:t> = 1; </a:t>
            </a:r>
            <a:r>
              <a:rPr lang="en-US" sz="1700" b="1" dirty="0" err="1">
                <a:solidFill>
                  <a:schemeClr val="accent4"/>
                </a:solidFill>
                <a:latin typeface="Courier New" pitchFamily="49" charset="0"/>
                <a:cs typeface="Courier New" pitchFamily="49" charset="0"/>
              </a:rPr>
              <a:t>i</a:t>
            </a:r>
            <a:r>
              <a:rPr lang="en-US" sz="1700" b="1" dirty="0">
                <a:solidFill>
                  <a:schemeClr val="accent4"/>
                </a:solidFill>
                <a:latin typeface="Courier New" pitchFamily="49" charset="0"/>
                <a:cs typeface="Courier New" pitchFamily="49" charset="0"/>
              </a:rPr>
              <a:t> &lt; </a:t>
            </a:r>
            <a:r>
              <a:rPr lang="en-US" sz="1700" b="1" dirty="0" err="1">
                <a:solidFill>
                  <a:schemeClr val="accent4"/>
                </a:solidFill>
                <a:latin typeface="Courier New" pitchFamily="49" charset="0"/>
                <a:cs typeface="Courier New" pitchFamily="49" charset="0"/>
              </a:rPr>
              <a:t>list.length</a:t>
            </a:r>
            <a:r>
              <a:rPr lang="en-US" sz="1700" b="1" dirty="0">
                <a:solidFill>
                  <a:schemeClr val="accent4"/>
                </a:solidFill>
                <a:latin typeface="Courier New" pitchFamily="49" charset="0"/>
                <a:cs typeface="Courier New" pitchFamily="49" charset="0"/>
              </a:rPr>
              <a:t>; </a:t>
            </a:r>
            <a:r>
              <a:rPr lang="en-US" sz="1700" b="1" dirty="0" err="1">
                <a:solidFill>
                  <a:schemeClr val="accent4"/>
                </a:solidFill>
                <a:latin typeface="Courier New" pitchFamily="49" charset="0"/>
                <a:cs typeface="Courier New" pitchFamily="49" charset="0"/>
              </a:rPr>
              <a:t>i</a:t>
            </a:r>
            <a:r>
              <a:rPr lang="en-US" sz="1700" b="1" dirty="0">
                <a:solidFill>
                  <a:schemeClr val="accent4"/>
                </a:solidFill>
                <a:latin typeface="Courier New" pitchFamily="49" charset="0"/>
                <a:cs typeface="Courier New" pitchFamily="49" charset="0"/>
              </a:rPr>
              <a:t>++) {</a:t>
            </a:r>
            <a:endParaRPr lang="en-US" sz="1700" b="1" dirty="0">
              <a:solidFill>
                <a:schemeClr val="accent4"/>
              </a:solidFill>
              <a:latin typeface="Courier New" pitchFamily="49" charset="0"/>
              <a:cs typeface="Times New Roman" pitchFamily="18" charset="0"/>
            </a:endParaRPr>
          </a:p>
          <a:p>
            <a:pPr>
              <a:lnSpc>
                <a:spcPct val="90000"/>
              </a:lnSpc>
              <a:spcBef>
                <a:spcPct val="20000"/>
              </a:spcBef>
              <a:buClr>
                <a:schemeClr val="tx2"/>
              </a:buClr>
              <a:buSzPct val="75000"/>
              <a:buFont typeface="Monotype Sorts" pitchFamily="2" charset="2"/>
              <a:buNone/>
              <a:defRPr/>
            </a:pPr>
            <a:r>
              <a:rPr lang="en-US" sz="1700" b="1" dirty="0">
                <a:solidFill>
                  <a:schemeClr val="accent4"/>
                </a:solidFill>
                <a:latin typeface="Courier New" pitchFamily="49" charset="0"/>
                <a:cs typeface="Courier New" pitchFamily="49" charset="0"/>
              </a:rPr>
              <a:t>  insert list[</a:t>
            </a:r>
            <a:r>
              <a:rPr lang="en-US" sz="1700" b="1" dirty="0" err="1">
                <a:solidFill>
                  <a:schemeClr val="accent4"/>
                </a:solidFill>
                <a:latin typeface="Courier New" pitchFamily="49" charset="0"/>
                <a:cs typeface="Courier New" pitchFamily="49" charset="0"/>
              </a:rPr>
              <a:t>i</a:t>
            </a:r>
            <a:r>
              <a:rPr lang="en-US" sz="1700" b="1" dirty="0">
                <a:solidFill>
                  <a:schemeClr val="accent4"/>
                </a:solidFill>
                <a:latin typeface="Courier New" pitchFamily="49" charset="0"/>
                <a:cs typeface="Courier New" pitchFamily="49" charset="0"/>
              </a:rPr>
              <a:t>] into a sorted </a:t>
            </a:r>
            <a:r>
              <a:rPr lang="en-US" sz="1700" b="1" dirty="0" err="1">
                <a:solidFill>
                  <a:schemeClr val="accent4"/>
                </a:solidFill>
                <a:latin typeface="Courier New" pitchFamily="49" charset="0"/>
                <a:cs typeface="Courier New" pitchFamily="49" charset="0"/>
              </a:rPr>
              <a:t>sublist</a:t>
            </a:r>
            <a:r>
              <a:rPr lang="en-US" sz="1700" b="1" dirty="0">
                <a:solidFill>
                  <a:schemeClr val="accent4"/>
                </a:solidFill>
                <a:latin typeface="Courier New" pitchFamily="49" charset="0"/>
                <a:cs typeface="Courier New" pitchFamily="49" charset="0"/>
              </a:rPr>
              <a:t> list[0..i-1] so that   </a:t>
            </a:r>
          </a:p>
          <a:p>
            <a:pPr>
              <a:lnSpc>
                <a:spcPct val="90000"/>
              </a:lnSpc>
              <a:spcBef>
                <a:spcPct val="20000"/>
              </a:spcBef>
              <a:buClr>
                <a:schemeClr val="tx2"/>
              </a:buClr>
              <a:buSzPct val="75000"/>
              <a:buFont typeface="Monotype Sorts" pitchFamily="2" charset="2"/>
              <a:buNone/>
              <a:defRPr/>
            </a:pPr>
            <a:r>
              <a:rPr lang="en-US" sz="1700" b="1" dirty="0">
                <a:solidFill>
                  <a:schemeClr val="accent4"/>
                </a:solidFill>
                <a:latin typeface="Courier New" pitchFamily="49" charset="0"/>
                <a:cs typeface="Courier New" pitchFamily="49" charset="0"/>
              </a:rPr>
              <a:t>  list[0..i] is sorted</a:t>
            </a:r>
          </a:p>
          <a:p>
            <a:pPr>
              <a:lnSpc>
                <a:spcPct val="90000"/>
              </a:lnSpc>
              <a:spcBef>
                <a:spcPct val="20000"/>
              </a:spcBef>
              <a:buClr>
                <a:schemeClr val="tx2"/>
              </a:buClr>
              <a:buSzPct val="75000"/>
              <a:buFont typeface="Monotype Sorts" pitchFamily="2" charset="2"/>
              <a:buNone/>
              <a:defRPr/>
            </a:pPr>
            <a:r>
              <a:rPr lang="en-US" sz="1700" b="1" dirty="0">
                <a:solidFill>
                  <a:schemeClr val="accent4"/>
                </a:solidFill>
                <a:latin typeface="Courier New" pitchFamily="49" charset="0"/>
                <a:cs typeface="Courier New" pitchFamily="49" charset="0"/>
              </a:rPr>
              <a:t>}</a:t>
            </a:r>
          </a:p>
        </p:txBody>
      </p:sp>
      <p:sp>
        <p:nvSpPr>
          <p:cNvPr id="460809" name="AutoShape 9">
            <a:hlinkClick r:id="" action="ppaction://noaction" highlightClick="1"/>
          </p:cNvPr>
          <p:cNvSpPr>
            <a:spLocks noChangeArrowheads="1"/>
          </p:cNvSpPr>
          <p:nvPr/>
        </p:nvSpPr>
        <p:spPr bwMode="auto">
          <a:xfrm>
            <a:off x="7553325" y="5656263"/>
            <a:ext cx="247015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hlinkfile"/>
              </a:rPr>
              <a:t>InsertSort</a:t>
            </a:r>
            <a:endParaRPr lang="en-US">
              <a:solidFill>
                <a:schemeClr val="accent1"/>
              </a:solidFill>
            </a:endParaRPr>
          </a:p>
        </p:txBody>
      </p:sp>
      <p:sp>
        <p:nvSpPr>
          <p:cNvPr id="460810" name="Rectangle 10"/>
          <p:cNvSpPr>
            <a:spLocks noChangeArrowheads="1"/>
          </p:cNvSpPr>
          <p:nvPr/>
        </p:nvSpPr>
        <p:spPr bwMode="auto">
          <a:xfrm>
            <a:off x="2484438" y="2622551"/>
            <a:ext cx="221932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4400">
                <a:solidFill>
                  <a:schemeClr val="tx2"/>
                </a:solidFill>
              </a:rPr>
              <a:t>Expand</a:t>
            </a:r>
            <a:endParaRPr lang="en-US" altLang="en-US" sz="4400">
              <a:latin typeface="Book Antiqua" panose="02040602050305030304" pitchFamily="18" charset="0"/>
              <a:hlinkClick r:id="rId2" action="ppaction://program"/>
            </a:endParaRPr>
          </a:p>
        </p:txBody>
      </p:sp>
      <p:sp>
        <p:nvSpPr>
          <p:cNvPr id="460811" name="Rectangle 11"/>
          <p:cNvSpPr>
            <a:spLocks noChangeArrowheads="1"/>
          </p:cNvSpPr>
          <p:nvPr/>
        </p:nvSpPr>
        <p:spPr bwMode="auto">
          <a:xfrm>
            <a:off x="1522412" y="3160713"/>
            <a:ext cx="914400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defRPr/>
            </a:pPr>
            <a:r>
              <a:rPr lang="en-US" sz="1700" dirty="0">
                <a:solidFill>
                  <a:schemeClr val="bg2"/>
                </a:solidFill>
                <a:latin typeface="Courier New" pitchFamily="49" charset="0"/>
                <a:cs typeface="Courier New" pitchFamily="49" charset="0"/>
              </a:rPr>
              <a:t>    </a:t>
            </a:r>
          </a:p>
          <a:p>
            <a:pPr>
              <a:defRPr/>
            </a:pPr>
            <a:r>
              <a:rPr lang="en-US" sz="1700" dirty="0">
                <a:solidFill>
                  <a:schemeClr val="bg2"/>
                </a:solidFill>
                <a:latin typeface="Courier New" pitchFamily="49" charset="0"/>
                <a:cs typeface="Courier New" pitchFamily="49" charset="0"/>
              </a:rPr>
              <a:t> </a:t>
            </a:r>
            <a:r>
              <a:rPr lang="en-US" sz="1700" b="1" dirty="0">
                <a:solidFill>
                  <a:schemeClr val="accent4"/>
                </a:solidFill>
                <a:latin typeface="Courier New" pitchFamily="49" charset="0"/>
                <a:cs typeface="Courier New" pitchFamily="49" charset="0"/>
              </a:rPr>
              <a:t>double </a:t>
            </a:r>
            <a:r>
              <a:rPr lang="en-US" sz="1700" b="1" dirty="0" err="1">
                <a:solidFill>
                  <a:schemeClr val="accent4"/>
                </a:solidFill>
                <a:latin typeface="Courier New" pitchFamily="49" charset="0"/>
                <a:cs typeface="Courier New" pitchFamily="49" charset="0"/>
              </a:rPr>
              <a:t>currentElement</a:t>
            </a:r>
            <a:r>
              <a:rPr lang="en-US" sz="1700" b="1" dirty="0">
                <a:solidFill>
                  <a:schemeClr val="accent4"/>
                </a:solidFill>
                <a:latin typeface="Courier New" pitchFamily="49" charset="0"/>
                <a:cs typeface="Courier New" pitchFamily="49" charset="0"/>
              </a:rPr>
              <a:t> = list[</a:t>
            </a:r>
            <a:r>
              <a:rPr lang="en-US" sz="1700" b="1" dirty="0" err="1">
                <a:solidFill>
                  <a:schemeClr val="accent4"/>
                </a:solidFill>
                <a:latin typeface="Courier New" pitchFamily="49" charset="0"/>
                <a:cs typeface="Courier New" pitchFamily="49" charset="0"/>
              </a:rPr>
              <a:t>i</a:t>
            </a:r>
            <a:r>
              <a:rPr lang="en-US" sz="1700" b="1" dirty="0">
                <a:solidFill>
                  <a:schemeClr val="accent4"/>
                </a:solidFill>
                <a:latin typeface="Courier New" pitchFamily="49" charset="0"/>
                <a:cs typeface="Courier New" pitchFamily="49" charset="0"/>
              </a:rPr>
              <a:t>];</a:t>
            </a:r>
          </a:p>
          <a:p>
            <a:pPr>
              <a:defRPr/>
            </a:pPr>
            <a:r>
              <a:rPr lang="en-US" sz="1700" b="1" dirty="0">
                <a:solidFill>
                  <a:schemeClr val="accent4"/>
                </a:solidFill>
                <a:latin typeface="Courier New" pitchFamily="49" charset="0"/>
                <a:cs typeface="Courier New" pitchFamily="49" charset="0"/>
              </a:rPr>
              <a:t> </a:t>
            </a:r>
            <a:r>
              <a:rPr lang="en-US" sz="1700" b="1" dirty="0" err="1">
                <a:solidFill>
                  <a:schemeClr val="accent4"/>
                </a:solidFill>
                <a:latin typeface="Courier New" pitchFamily="49" charset="0"/>
                <a:cs typeface="Courier New" pitchFamily="49" charset="0"/>
              </a:rPr>
              <a:t>int</a:t>
            </a:r>
            <a:r>
              <a:rPr lang="en-US" sz="1700" b="1" dirty="0">
                <a:solidFill>
                  <a:schemeClr val="accent4"/>
                </a:solidFill>
                <a:latin typeface="Courier New" pitchFamily="49" charset="0"/>
                <a:cs typeface="Courier New" pitchFamily="49" charset="0"/>
              </a:rPr>
              <a:t> k;</a:t>
            </a:r>
          </a:p>
          <a:p>
            <a:pPr>
              <a:defRPr/>
            </a:pPr>
            <a:r>
              <a:rPr lang="en-US" sz="1700" b="1" dirty="0">
                <a:solidFill>
                  <a:schemeClr val="accent4"/>
                </a:solidFill>
                <a:latin typeface="Courier New" pitchFamily="49" charset="0"/>
                <a:cs typeface="Courier New" pitchFamily="49" charset="0"/>
              </a:rPr>
              <a:t> for (k = </a:t>
            </a:r>
            <a:r>
              <a:rPr lang="en-US" sz="1700" b="1" dirty="0" err="1">
                <a:solidFill>
                  <a:schemeClr val="accent4"/>
                </a:solidFill>
                <a:latin typeface="Courier New" pitchFamily="49" charset="0"/>
                <a:cs typeface="Courier New" pitchFamily="49" charset="0"/>
              </a:rPr>
              <a:t>i</a:t>
            </a:r>
            <a:r>
              <a:rPr lang="en-US" sz="1700" b="1" dirty="0">
                <a:solidFill>
                  <a:schemeClr val="accent4"/>
                </a:solidFill>
                <a:latin typeface="Courier New" pitchFamily="49" charset="0"/>
                <a:cs typeface="Courier New" pitchFamily="49" charset="0"/>
              </a:rPr>
              <a:t> - 1; k &gt;= 0 &amp;&amp; list[k] &gt; </a:t>
            </a:r>
            <a:r>
              <a:rPr lang="en-US" sz="1700" b="1" dirty="0" err="1">
                <a:solidFill>
                  <a:schemeClr val="accent4"/>
                </a:solidFill>
                <a:latin typeface="Courier New" pitchFamily="49" charset="0"/>
                <a:cs typeface="Courier New" pitchFamily="49" charset="0"/>
              </a:rPr>
              <a:t>currentElement</a:t>
            </a:r>
            <a:r>
              <a:rPr lang="en-US" sz="1700" b="1" dirty="0">
                <a:solidFill>
                  <a:schemeClr val="accent4"/>
                </a:solidFill>
                <a:latin typeface="Courier New" pitchFamily="49" charset="0"/>
                <a:cs typeface="Courier New" pitchFamily="49" charset="0"/>
              </a:rPr>
              <a:t>; k--) {</a:t>
            </a:r>
          </a:p>
          <a:p>
            <a:pPr>
              <a:defRPr/>
            </a:pPr>
            <a:r>
              <a:rPr lang="en-US" sz="1700" b="1" dirty="0">
                <a:solidFill>
                  <a:schemeClr val="accent4"/>
                </a:solidFill>
                <a:latin typeface="Courier New" pitchFamily="49" charset="0"/>
                <a:cs typeface="Courier New" pitchFamily="49" charset="0"/>
              </a:rPr>
              <a:t>   list[k + 1] = list[k];</a:t>
            </a:r>
          </a:p>
          <a:p>
            <a:pPr>
              <a:defRPr/>
            </a:pPr>
            <a:r>
              <a:rPr lang="en-US" sz="1700" b="1" dirty="0">
                <a:solidFill>
                  <a:schemeClr val="accent4"/>
                </a:solidFill>
                <a:latin typeface="Courier New" pitchFamily="49" charset="0"/>
                <a:cs typeface="Courier New" pitchFamily="49" charset="0"/>
              </a:rPr>
              <a:t> }</a:t>
            </a:r>
          </a:p>
          <a:p>
            <a:pPr>
              <a:defRPr/>
            </a:pPr>
            <a:r>
              <a:rPr lang="en-US" sz="1700" b="1" dirty="0">
                <a:solidFill>
                  <a:schemeClr val="accent4"/>
                </a:solidFill>
                <a:latin typeface="Courier New" pitchFamily="49" charset="0"/>
                <a:cs typeface="Courier New" pitchFamily="49" charset="0"/>
              </a:rPr>
              <a:t> // Insert the current element into list[k + 1]</a:t>
            </a:r>
          </a:p>
          <a:p>
            <a:pPr>
              <a:defRPr/>
            </a:pPr>
            <a:r>
              <a:rPr lang="en-US" sz="1700" b="1" dirty="0">
                <a:solidFill>
                  <a:schemeClr val="accent4"/>
                </a:solidFill>
                <a:latin typeface="Courier New" pitchFamily="49" charset="0"/>
                <a:cs typeface="Courier New" pitchFamily="49" charset="0"/>
              </a:rPr>
              <a:t> list[k + 1] = </a:t>
            </a:r>
            <a:r>
              <a:rPr lang="en-US" sz="1700" b="1" dirty="0" err="1">
                <a:solidFill>
                  <a:schemeClr val="accent4"/>
                </a:solidFill>
                <a:latin typeface="Courier New" pitchFamily="49" charset="0"/>
                <a:cs typeface="Courier New" pitchFamily="49" charset="0"/>
              </a:rPr>
              <a:t>currentElement</a:t>
            </a:r>
            <a:r>
              <a:rPr lang="en-US" sz="1700" b="1" dirty="0">
                <a:solidFill>
                  <a:schemeClr val="accent4"/>
                </a:solidFill>
                <a:latin typeface="Courier New" pitchFamily="49" charset="0"/>
                <a:cs typeface="Courier New" pitchFamily="49" charset="0"/>
              </a:rPr>
              <a:t>;</a:t>
            </a:r>
          </a:p>
        </p:txBody>
      </p:sp>
      <p:sp>
        <p:nvSpPr>
          <p:cNvPr id="460812" name="Line 12"/>
          <p:cNvSpPr>
            <a:spLocks noChangeShapeType="1"/>
          </p:cNvSpPr>
          <p:nvPr/>
        </p:nvSpPr>
        <p:spPr bwMode="auto">
          <a:xfrm>
            <a:off x="2292351" y="1624013"/>
            <a:ext cx="1587" cy="1517650"/>
          </a:xfrm>
          <a:prstGeom prst="line">
            <a:avLst/>
          </a:prstGeom>
          <a:noFill/>
          <a:ln w="4445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AutoShape 13">
            <a:hlinkClick r:id="rId4" highlightClick="1"/>
          </p:cNvPr>
          <p:cNvSpPr>
            <a:spLocks noChangeArrowheads="1"/>
          </p:cNvSpPr>
          <p:nvPr/>
        </p:nvSpPr>
        <p:spPr bwMode="auto">
          <a:xfrm>
            <a:off x="6900863" y="5618163"/>
            <a:ext cx="468313"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690752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460812"/>
                                        </p:tgtEl>
                                        <p:attrNameLst>
                                          <p:attrName>style.visibility</p:attrName>
                                        </p:attrNameLst>
                                      </p:cBhvr>
                                      <p:to>
                                        <p:strVal val="visible"/>
                                      </p:to>
                                    </p:set>
                                    <p:anim calcmode="lin" valueType="num">
                                      <p:cBhvr additive="base">
                                        <p:cTn id="7" dur="500" fill="hold"/>
                                        <p:tgtEl>
                                          <p:spTgt spid="460812"/>
                                        </p:tgtEl>
                                        <p:attrNameLst>
                                          <p:attrName>ppt_x</p:attrName>
                                        </p:attrNameLst>
                                      </p:cBhvr>
                                      <p:tavLst>
                                        <p:tav tm="0">
                                          <p:val>
                                            <p:strVal val="0-#ppt_w/2"/>
                                          </p:val>
                                        </p:tav>
                                        <p:tav tm="100000">
                                          <p:val>
                                            <p:strVal val="#ppt_x"/>
                                          </p:val>
                                        </p:tav>
                                      </p:tavLst>
                                    </p:anim>
                                    <p:anim calcmode="lin" valueType="num">
                                      <p:cBhvr additive="base">
                                        <p:cTn id="8" dur="500" fill="hold"/>
                                        <p:tgtEl>
                                          <p:spTgt spid="46081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60810"/>
                                        </p:tgtEl>
                                        <p:attrNameLst>
                                          <p:attrName>style.visibility</p:attrName>
                                        </p:attrNameLst>
                                      </p:cBhvr>
                                      <p:to>
                                        <p:strVal val="visible"/>
                                      </p:to>
                                    </p:set>
                                    <p:anim calcmode="lin" valueType="num">
                                      <p:cBhvr additive="base">
                                        <p:cTn id="11" dur="500" fill="hold"/>
                                        <p:tgtEl>
                                          <p:spTgt spid="460810"/>
                                        </p:tgtEl>
                                        <p:attrNameLst>
                                          <p:attrName>ppt_x</p:attrName>
                                        </p:attrNameLst>
                                      </p:cBhvr>
                                      <p:tavLst>
                                        <p:tav tm="0">
                                          <p:val>
                                            <p:strVal val="0-#ppt_w/2"/>
                                          </p:val>
                                        </p:tav>
                                        <p:tav tm="100000">
                                          <p:val>
                                            <p:strVal val="#ppt_x"/>
                                          </p:val>
                                        </p:tav>
                                      </p:tavLst>
                                    </p:anim>
                                    <p:anim calcmode="lin" valueType="num">
                                      <p:cBhvr additive="base">
                                        <p:cTn id="12" dur="500" fill="hold"/>
                                        <p:tgtEl>
                                          <p:spTgt spid="4608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60811"/>
                                        </p:tgtEl>
                                        <p:attrNameLst>
                                          <p:attrName>style.visibility</p:attrName>
                                        </p:attrNameLst>
                                      </p:cBhvr>
                                      <p:to>
                                        <p:strVal val="visible"/>
                                      </p:to>
                                    </p:set>
                                    <p:anim calcmode="lin" valueType="num">
                                      <p:cBhvr additive="base">
                                        <p:cTn id="15" dur="500" fill="hold"/>
                                        <p:tgtEl>
                                          <p:spTgt spid="460811"/>
                                        </p:tgtEl>
                                        <p:attrNameLst>
                                          <p:attrName>ppt_x</p:attrName>
                                        </p:attrNameLst>
                                      </p:cBhvr>
                                      <p:tavLst>
                                        <p:tav tm="0">
                                          <p:val>
                                            <p:strVal val="0-#ppt_w/2"/>
                                          </p:val>
                                        </p:tav>
                                        <p:tav tm="100000">
                                          <p:val>
                                            <p:strVal val="#ppt_x"/>
                                          </p:val>
                                        </p:tav>
                                      </p:tavLst>
                                    </p:anim>
                                    <p:anim calcmode="lin" valueType="num">
                                      <p:cBhvr additive="base">
                                        <p:cTn id="16" dur="500" fill="hold"/>
                                        <p:tgtEl>
                                          <p:spTgt spid="4608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10" grpId="0"/>
      <p:bldP spid="4608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0F63E29-5F2E-4B98-AA06-CB21FF851BDC}" type="slidenum">
              <a:rPr lang="en-US" altLang="en-US" sz="1400"/>
              <a:pPr>
                <a:spcBef>
                  <a:spcPct val="0"/>
                </a:spcBef>
                <a:buClrTx/>
                <a:buSzTx/>
                <a:buFontTx/>
                <a:buNone/>
              </a:pPr>
              <a:t>11</a:t>
            </a:fld>
            <a:endParaRPr lang="en-US" altLang="en-US" sz="1400"/>
          </a:p>
        </p:txBody>
      </p:sp>
      <p:sp>
        <p:nvSpPr>
          <p:cNvPr id="13315" name="Rectangle 2"/>
          <p:cNvSpPr>
            <a:spLocks noGrp="1" noChangeArrowheads="1"/>
          </p:cNvSpPr>
          <p:nvPr>
            <p:ph type="title"/>
          </p:nvPr>
        </p:nvSpPr>
        <p:spPr>
          <a:xfrm>
            <a:off x="2208212" y="228600"/>
            <a:ext cx="7772400" cy="685800"/>
          </a:xfrm>
          <a:noFill/>
        </p:spPr>
        <p:txBody>
          <a:bodyPr/>
          <a:lstStyle/>
          <a:p>
            <a:r>
              <a:rPr lang="en-US" altLang="en-US" smtClean="0"/>
              <a:t>Bubble Sort</a:t>
            </a:r>
          </a:p>
        </p:txBody>
      </p:sp>
      <p:sp>
        <p:nvSpPr>
          <p:cNvPr id="13316"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7"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8"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Rectangle 7"/>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0" name="Rectangle 9"/>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1" name="Rectangle 13"/>
          <p:cNvSpPr>
            <a:spLocks noChangeArrowheads="1"/>
          </p:cNvSpPr>
          <p:nvPr/>
        </p:nvSpPr>
        <p:spPr bwMode="auto">
          <a:xfrm>
            <a:off x="1522413" y="2493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3322" name="Object 12"/>
          <p:cNvGraphicFramePr>
            <a:graphicFrameLocks noChangeAspect="1"/>
          </p:cNvGraphicFramePr>
          <p:nvPr/>
        </p:nvGraphicFramePr>
        <p:xfrm>
          <a:off x="1979612" y="914400"/>
          <a:ext cx="8153400" cy="2501900"/>
        </p:xfrm>
        <a:graphic>
          <a:graphicData uri="http://schemas.openxmlformats.org/presentationml/2006/ole">
            <mc:AlternateContent xmlns:mc="http://schemas.openxmlformats.org/markup-compatibility/2006">
              <mc:Choice xmlns:v="urn:schemas-microsoft-com:vml" Requires="v">
                <p:oleObj spid="_x0000_s23556" name="Picture" r:id="rId3" imgW="4599302" imgH="1407292" progId="Word.Picture.8">
                  <p:embed/>
                </p:oleObj>
              </mc:Choice>
              <mc:Fallback>
                <p:oleObj name="Picture" r:id="rId3" imgW="4599302" imgH="1407292" progId="Word.Picture.8">
                  <p:embed/>
                  <p:pic>
                    <p:nvPicPr>
                      <p:cNvPr id="13322"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2" y="914400"/>
                        <a:ext cx="815340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3" name="Rectangle 15"/>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3324" name="Object 14"/>
          <p:cNvGraphicFramePr>
            <a:graphicFrameLocks noChangeAspect="1"/>
          </p:cNvGraphicFramePr>
          <p:nvPr/>
        </p:nvGraphicFramePr>
        <p:xfrm>
          <a:off x="2513012" y="4876800"/>
          <a:ext cx="3657600" cy="687388"/>
        </p:xfrm>
        <a:graphic>
          <a:graphicData uri="http://schemas.openxmlformats.org/presentationml/2006/ole">
            <mc:AlternateContent xmlns:mc="http://schemas.openxmlformats.org/markup-compatibility/2006">
              <mc:Choice xmlns:v="urn:schemas-microsoft-com:vml" Requires="v">
                <p:oleObj spid="_x0000_s23557" name="Equation" r:id="rId5" imgW="2235200" imgH="419100" progId="Equation.3">
                  <p:embed/>
                </p:oleObj>
              </mc:Choice>
              <mc:Fallback>
                <p:oleObj name="Equation" r:id="rId5" imgW="2235200" imgH="419100" progId="Equation.3">
                  <p:embed/>
                  <p:pic>
                    <p:nvPicPr>
                      <p:cNvPr id="13324"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3012" y="4876800"/>
                        <a:ext cx="365760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5" name="Rectangle 16"/>
          <p:cNvSpPr>
            <a:spLocks noGrp="1" noChangeArrowheads="1"/>
          </p:cNvSpPr>
          <p:nvPr>
            <p:ph type="body" idx="1"/>
          </p:nvPr>
        </p:nvSpPr>
        <p:spPr>
          <a:xfrm>
            <a:off x="1979612" y="4191000"/>
            <a:ext cx="4876800" cy="381000"/>
          </a:xfrm>
          <a:noFill/>
        </p:spPr>
        <p:txBody>
          <a:bodyPr>
            <a:normAutofit fontScale="92500" lnSpcReduction="20000"/>
          </a:bodyPr>
          <a:lstStyle/>
          <a:p>
            <a:pPr marL="0" indent="0">
              <a:spcBef>
                <a:spcPct val="0"/>
              </a:spcBef>
              <a:buNone/>
            </a:pPr>
            <a:r>
              <a:rPr lang="en-US" altLang="en-US" sz="2800"/>
              <a:t>Bubble sort time: O(n</a:t>
            </a:r>
            <a:r>
              <a:rPr lang="en-US" altLang="en-US" sz="2800" baseline="30000"/>
              <a:t>2</a:t>
            </a:r>
            <a:r>
              <a:rPr lang="en-US" altLang="en-US" sz="2800"/>
              <a:t>)</a:t>
            </a:r>
          </a:p>
        </p:txBody>
      </p:sp>
      <p:sp>
        <p:nvSpPr>
          <p:cNvPr id="354321" name="AutoShape 17">
            <a:hlinkClick r:id="" action="ppaction://noaction" highlightClick="1"/>
          </p:cNvPr>
          <p:cNvSpPr>
            <a:spLocks noChangeArrowheads="1"/>
          </p:cNvSpPr>
          <p:nvPr/>
        </p:nvSpPr>
        <p:spPr bwMode="auto">
          <a:xfrm>
            <a:off x="7923212" y="4114800"/>
            <a:ext cx="1600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7" action="ppaction://program"/>
              </a:rPr>
              <a:t>BubbleSort</a:t>
            </a:r>
            <a:endParaRPr lang="en-US">
              <a:solidFill>
                <a:schemeClr val="accent1"/>
              </a:solidFill>
            </a:endParaRPr>
          </a:p>
        </p:txBody>
      </p:sp>
      <p:sp>
        <p:nvSpPr>
          <p:cNvPr id="13327" name="AutoShape 18">
            <a:hlinkClick r:id="rId8" action="ppaction://program" highlightClick="1"/>
          </p:cNvPr>
          <p:cNvSpPr>
            <a:spLocks noChangeArrowheads="1"/>
          </p:cNvSpPr>
          <p:nvPr/>
        </p:nvSpPr>
        <p:spPr bwMode="auto">
          <a:xfrm>
            <a:off x="7923212" y="4724400"/>
            <a:ext cx="16002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3328" name="AutoShape 19">
            <a:hlinkClick r:id="rId9" highlightClick="1"/>
          </p:cNvPr>
          <p:cNvSpPr>
            <a:spLocks noChangeArrowheads="1"/>
          </p:cNvSpPr>
          <p:nvPr/>
        </p:nvSpPr>
        <p:spPr bwMode="auto">
          <a:xfrm>
            <a:off x="7313613" y="41148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354255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5A8B167-E6BC-421D-9B60-8C6193ED5504}" type="slidenum">
              <a:rPr lang="en-US" altLang="en-US" sz="1400"/>
              <a:pPr>
                <a:spcBef>
                  <a:spcPct val="0"/>
                </a:spcBef>
                <a:buClrTx/>
                <a:buSzTx/>
                <a:buFontTx/>
                <a:buNone/>
              </a:pPr>
              <a:t>12</a:t>
            </a:fld>
            <a:endParaRPr lang="en-US" altLang="en-US" sz="1400"/>
          </a:p>
        </p:txBody>
      </p:sp>
      <p:sp>
        <p:nvSpPr>
          <p:cNvPr id="14339" name="Rectangle 2"/>
          <p:cNvSpPr>
            <a:spLocks noGrp="1" noChangeArrowheads="1"/>
          </p:cNvSpPr>
          <p:nvPr>
            <p:ph type="title"/>
          </p:nvPr>
        </p:nvSpPr>
        <p:spPr>
          <a:xfrm>
            <a:off x="1522412" y="152400"/>
            <a:ext cx="8839200" cy="533400"/>
          </a:xfrm>
          <a:noFill/>
        </p:spPr>
        <p:txBody>
          <a:bodyPr>
            <a:normAutofit fontScale="90000"/>
          </a:bodyPr>
          <a:lstStyle/>
          <a:p>
            <a:r>
              <a:rPr lang="en-US" altLang="en-US" sz="3600"/>
              <a:t>Bubble Sort Animation</a:t>
            </a:r>
          </a:p>
        </p:txBody>
      </p:sp>
      <p:sp>
        <p:nvSpPr>
          <p:cNvPr id="14340"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1" name="Rectangle 4"/>
          <p:cNvSpPr>
            <a:spLocks noChangeArrowheads="1"/>
          </p:cNvSpPr>
          <p:nvPr/>
        </p:nvSpPr>
        <p:spPr bwMode="auto">
          <a:xfrm>
            <a:off x="3656012"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2" name="Rectangle 5"/>
          <p:cNvSpPr>
            <a:spLocks noChangeArrowheads="1"/>
          </p:cNvSpPr>
          <p:nvPr/>
        </p:nvSpPr>
        <p:spPr bwMode="auto">
          <a:xfrm>
            <a:off x="3865562"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3" name="Rectangle 6"/>
          <p:cNvSpPr>
            <a:spLocks noChangeArrowheads="1"/>
          </p:cNvSpPr>
          <p:nvPr/>
        </p:nvSpPr>
        <p:spPr bwMode="auto">
          <a:xfrm>
            <a:off x="4437062"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4" name="Rectangle 7"/>
          <p:cNvSpPr>
            <a:spLocks noChangeArrowheads="1"/>
          </p:cNvSpPr>
          <p:nvPr/>
        </p:nvSpPr>
        <p:spPr bwMode="auto">
          <a:xfrm>
            <a:off x="3775075"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5" name="Rectangle 8"/>
          <p:cNvSpPr>
            <a:spLocks noChangeArrowheads="1"/>
          </p:cNvSpPr>
          <p:nvPr/>
        </p:nvSpPr>
        <p:spPr bwMode="auto">
          <a:xfrm>
            <a:off x="3665537"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6" name="Rectangle 9"/>
          <p:cNvSpPr>
            <a:spLocks noChangeArrowheads="1"/>
          </p:cNvSpPr>
          <p:nvPr/>
        </p:nvSpPr>
        <p:spPr bwMode="auto">
          <a:xfrm>
            <a:off x="3522662"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7" name="Rectangle 10"/>
          <p:cNvSpPr>
            <a:spLocks noChangeArrowheads="1"/>
          </p:cNvSpPr>
          <p:nvPr/>
        </p:nvSpPr>
        <p:spPr bwMode="auto">
          <a:xfrm>
            <a:off x="3722687"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8" name="Rectangle 11"/>
          <p:cNvSpPr>
            <a:spLocks noChangeArrowheads="1"/>
          </p:cNvSpPr>
          <p:nvPr/>
        </p:nvSpPr>
        <p:spPr bwMode="auto">
          <a:xfrm>
            <a:off x="3722687"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9" name="Rectangle 12"/>
          <p:cNvSpPr>
            <a:spLocks noChangeArrowheads="1"/>
          </p:cNvSpPr>
          <p:nvPr/>
        </p:nvSpPr>
        <p:spPr bwMode="auto">
          <a:xfrm>
            <a:off x="4265612"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50" name="Rectangle 14"/>
          <p:cNvSpPr>
            <a:spLocks noChangeArrowheads="1"/>
          </p:cNvSpPr>
          <p:nvPr/>
        </p:nvSpPr>
        <p:spPr bwMode="auto">
          <a:xfrm>
            <a:off x="3665537"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51" name="Rounded Rectangle 1">
            <a:hlinkClick r:id="rId2"/>
          </p:cNvPr>
          <p:cNvSpPr>
            <a:spLocks noChangeArrowheads="1"/>
          </p:cNvSpPr>
          <p:nvPr/>
        </p:nvSpPr>
        <p:spPr bwMode="auto">
          <a:xfrm>
            <a:off x="1674812" y="838200"/>
            <a:ext cx="8686800" cy="10668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 typeface="Monotype Sorts"/>
              <a:buNone/>
            </a:pPr>
            <a:r>
              <a:rPr lang="en-US" altLang="en-US" sz="2800" u="sng">
                <a:solidFill>
                  <a:srgbClr val="00B050"/>
                </a:solidFill>
              </a:rPr>
              <a:t>http://www.cs.armstrong.edu/liang/animation/web/BubbleSort.html</a:t>
            </a:r>
          </a:p>
        </p:txBody>
      </p:sp>
      <p:pic>
        <p:nvPicPr>
          <p:cNvPr id="1435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937" y="1676400"/>
            <a:ext cx="5416550" cy="477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891248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5A2AD0-1703-4401-8E9E-74E938C9ED97}" type="slidenum">
              <a:rPr lang="en-US" altLang="en-US" sz="1400"/>
              <a:pPr>
                <a:spcBef>
                  <a:spcPct val="0"/>
                </a:spcBef>
                <a:buClrTx/>
                <a:buSzTx/>
                <a:buFontTx/>
                <a:buNone/>
              </a:pPr>
              <a:t>13</a:t>
            </a:fld>
            <a:endParaRPr lang="en-US" altLang="en-US" sz="1400"/>
          </a:p>
        </p:txBody>
      </p:sp>
      <p:sp>
        <p:nvSpPr>
          <p:cNvPr id="15363" name="Rectangle 2"/>
          <p:cNvSpPr>
            <a:spLocks noGrp="1" noChangeArrowheads="1"/>
          </p:cNvSpPr>
          <p:nvPr>
            <p:ph type="title"/>
          </p:nvPr>
        </p:nvSpPr>
        <p:spPr>
          <a:xfrm>
            <a:off x="2208212" y="228600"/>
            <a:ext cx="7772400" cy="685800"/>
          </a:xfrm>
          <a:noFill/>
        </p:spPr>
        <p:txBody>
          <a:bodyPr/>
          <a:lstStyle/>
          <a:p>
            <a:r>
              <a:rPr lang="en-US" altLang="en-US" smtClean="0"/>
              <a:t>Merge Sort</a:t>
            </a:r>
          </a:p>
        </p:txBody>
      </p:sp>
      <p:sp>
        <p:nvSpPr>
          <p:cNvPr id="15364"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6"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7" name="Rectangle 6"/>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8" name="Rectangle 7"/>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9" name="Rectangle 8"/>
          <p:cNvSpPr>
            <a:spLocks noChangeArrowheads="1"/>
          </p:cNvSpPr>
          <p:nvPr/>
        </p:nvSpPr>
        <p:spPr bwMode="auto">
          <a:xfrm>
            <a:off x="1522413" y="2493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70" name="Rectangle 10"/>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71" name="Rectangle 14"/>
          <p:cNvSpPr>
            <a:spLocks noChangeArrowheads="1"/>
          </p:cNvSpPr>
          <p:nvPr/>
        </p:nvSpPr>
        <p:spPr bwMode="auto">
          <a:xfrm>
            <a:off x="1522413" y="17805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72" name="Object 13"/>
          <p:cNvGraphicFramePr>
            <a:graphicFrameLocks noChangeAspect="1"/>
          </p:cNvGraphicFramePr>
          <p:nvPr/>
        </p:nvGraphicFramePr>
        <p:xfrm>
          <a:off x="1600201" y="909638"/>
          <a:ext cx="7312025" cy="5245100"/>
        </p:xfrm>
        <a:graphic>
          <a:graphicData uri="http://schemas.openxmlformats.org/presentationml/2006/ole">
            <mc:AlternateContent xmlns:mc="http://schemas.openxmlformats.org/markup-compatibility/2006">
              <mc:Choice xmlns:v="urn:schemas-microsoft-com:vml" Requires="v">
                <p:oleObj spid="_x0000_s24579" name="Picture" r:id="rId3" imgW="3970020" imgH="2830068" progId="Word.Picture.8">
                  <p:embed/>
                </p:oleObj>
              </mc:Choice>
              <mc:Fallback>
                <p:oleObj name="Picture" r:id="rId3" imgW="3970020" imgH="2830068" progId="Word.Picture.8">
                  <p:embed/>
                  <p:pic>
                    <p:nvPicPr>
                      <p:cNvPr id="15372"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1" y="909638"/>
                        <a:ext cx="7312025"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5344" name="AutoShape 16">
            <a:hlinkClick r:id="" action="ppaction://noaction" highlightClick="1"/>
          </p:cNvPr>
          <p:cNvSpPr>
            <a:spLocks noChangeArrowheads="1"/>
          </p:cNvSpPr>
          <p:nvPr/>
        </p:nvSpPr>
        <p:spPr bwMode="auto">
          <a:xfrm>
            <a:off x="8990012" y="4953000"/>
            <a:ext cx="1600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5" action="ppaction://program"/>
              </a:rPr>
              <a:t>MergeSort</a:t>
            </a:r>
            <a:endParaRPr lang="en-US">
              <a:solidFill>
                <a:schemeClr val="accent1"/>
              </a:solidFill>
            </a:endParaRPr>
          </a:p>
        </p:txBody>
      </p:sp>
      <p:sp>
        <p:nvSpPr>
          <p:cNvPr id="15374" name="AutoShape 17">
            <a:hlinkClick r:id="rId6" action="ppaction://program" highlightClick="1"/>
          </p:cNvPr>
          <p:cNvSpPr>
            <a:spLocks noChangeArrowheads="1"/>
          </p:cNvSpPr>
          <p:nvPr/>
        </p:nvSpPr>
        <p:spPr bwMode="auto">
          <a:xfrm>
            <a:off x="8990012" y="5562600"/>
            <a:ext cx="16002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5375" name="AutoShape 18">
            <a:hlinkClick r:id="rId7" highlightClick="1"/>
          </p:cNvPr>
          <p:cNvSpPr>
            <a:spLocks noChangeArrowheads="1"/>
          </p:cNvSpPr>
          <p:nvPr/>
        </p:nvSpPr>
        <p:spPr bwMode="auto">
          <a:xfrm>
            <a:off x="8990013" y="43434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265400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B59CD4-7B95-48F2-B364-3C56FA7D43C7}" type="slidenum">
              <a:rPr lang="en-US" altLang="en-US" sz="1400" smtClean="0"/>
              <a:pPr>
                <a:spcBef>
                  <a:spcPct val="0"/>
                </a:spcBef>
                <a:buClrTx/>
                <a:buSzTx/>
                <a:buFontTx/>
                <a:buNone/>
              </a:pPr>
              <a:t>14</a:t>
            </a:fld>
            <a:endParaRPr lang="en-US" altLang="en-US" sz="1400"/>
          </a:p>
        </p:txBody>
      </p:sp>
      <p:sp>
        <p:nvSpPr>
          <p:cNvPr id="16387" name="Rectangle 2"/>
          <p:cNvSpPr>
            <a:spLocks noGrp="1" noChangeArrowheads="1"/>
          </p:cNvSpPr>
          <p:nvPr>
            <p:ph type="title"/>
          </p:nvPr>
        </p:nvSpPr>
        <p:spPr>
          <a:xfrm>
            <a:off x="2208212" y="228600"/>
            <a:ext cx="7772400" cy="685800"/>
          </a:xfrm>
          <a:noFill/>
        </p:spPr>
        <p:txBody>
          <a:bodyPr/>
          <a:lstStyle/>
          <a:p>
            <a:r>
              <a:rPr lang="en-US" altLang="en-US" smtClean="0"/>
              <a:t>Merge Sort</a:t>
            </a:r>
            <a:endParaRPr lang="en-US" altLang="en-US" smtClean="0"/>
          </a:p>
        </p:txBody>
      </p:sp>
      <p:sp>
        <p:nvSpPr>
          <p:cNvPr id="16388"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89"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0"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1" name="Rectangle 6"/>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2" name="Rectangle 7"/>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3" name="Rectangle 8"/>
          <p:cNvSpPr>
            <a:spLocks noChangeArrowheads="1"/>
          </p:cNvSpPr>
          <p:nvPr/>
        </p:nvSpPr>
        <p:spPr bwMode="auto">
          <a:xfrm>
            <a:off x="1522413" y="2493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4" name="Rectangle 9"/>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5" name="Rectangle 10"/>
          <p:cNvSpPr>
            <a:spLocks noChangeArrowheads="1"/>
          </p:cNvSpPr>
          <p:nvPr/>
        </p:nvSpPr>
        <p:spPr bwMode="auto">
          <a:xfrm>
            <a:off x="1522413" y="17805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6" name="Rectangle 14"/>
          <p:cNvSpPr>
            <a:spLocks noGrp="1" noChangeArrowheads="1"/>
          </p:cNvSpPr>
          <p:nvPr>
            <p:ph type="body" idx="1"/>
          </p:nvPr>
        </p:nvSpPr>
        <p:spPr>
          <a:xfrm>
            <a:off x="1751012" y="1219200"/>
            <a:ext cx="8763000" cy="4953000"/>
          </a:xfrm>
          <a:noFill/>
        </p:spPr>
        <p:txBody>
          <a:bodyPr/>
          <a:lstStyle/>
          <a:p>
            <a:pPr marL="263525" indent="0">
              <a:spcBef>
                <a:spcPct val="0"/>
              </a:spcBef>
              <a:buNone/>
            </a:pPr>
            <a:r>
              <a:rPr lang="en-US" altLang="en-US" smtClean="0"/>
              <a:t>mergeSort(list):</a:t>
            </a:r>
          </a:p>
          <a:p>
            <a:pPr marL="263525" indent="0">
              <a:spcBef>
                <a:spcPct val="0"/>
              </a:spcBef>
              <a:buNone/>
            </a:pPr>
            <a:r>
              <a:rPr lang="en-US" altLang="en-US" smtClean="0"/>
              <a:t>    firstHalf = mergeSort(firstHalf);</a:t>
            </a:r>
          </a:p>
          <a:p>
            <a:pPr marL="263525" indent="0">
              <a:spcBef>
                <a:spcPct val="0"/>
              </a:spcBef>
              <a:buNone/>
            </a:pPr>
            <a:r>
              <a:rPr lang="en-US" altLang="en-US" smtClean="0"/>
              <a:t>    secondHalf = mergeSort(secondHalf);</a:t>
            </a:r>
          </a:p>
          <a:p>
            <a:pPr marL="263525" indent="0">
              <a:spcBef>
                <a:spcPct val="0"/>
              </a:spcBef>
              <a:buNone/>
            </a:pPr>
            <a:r>
              <a:rPr lang="en-US" altLang="en-US" smtClean="0"/>
              <a:t>    list = merge(firstHalf, secondHalf);</a:t>
            </a:r>
          </a:p>
          <a:p>
            <a:pPr marL="263525" indent="0">
              <a:spcBef>
                <a:spcPct val="0"/>
              </a:spcBef>
              <a:buNone/>
            </a:pPr>
            <a:endParaRPr lang="en-US" altLang="en-US" smtClean="0"/>
          </a:p>
        </p:txBody>
      </p:sp>
    </p:spTree>
    <p:extLst>
      <p:ext uri="{BB962C8B-B14F-4D97-AF65-F5344CB8AC3E}">
        <p14:creationId xmlns:p14="http://schemas.microsoft.com/office/powerpoint/2010/main" val="2750616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8F6C39E-B0BD-4C86-8C39-C6F4964BB09C}" type="slidenum">
              <a:rPr lang="en-US" altLang="en-US" sz="1400"/>
              <a:pPr>
                <a:spcBef>
                  <a:spcPct val="0"/>
                </a:spcBef>
                <a:buClrTx/>
                <a:buSzTx/>
                <a:buFontTx/>
                <a:buNone/>
              </a:pPr>
              <a:t>15</a:t>
            </a:fld>
            <a:endParaRPr lang="en-US" altLang="en-US" sz="1400"/>
          </a:p>
        </p:txBody>
      </p:sp>
      <p:sp>
        <p:nvSpPr>
          <p:cNvPr id="17411" name="Rectangle 2"/>
          <p:cNvSpPr>
            <a:spLocks noGrp="1" noChangeArrowheads="1"/>
          </p:cNvSpPr>
          <p:nvPr>
            <p:ph type="title"/>
          </p:nvPr>
        </p:nvSpPr>
        <p:spPr>
          <a:xfrm>
            <a:off x="2208212" y="228600"/>
            <a:ext cx="7772400" cy="685800"/>
          </a:xfrm>
          <a:noFill/>
        </p:spPr>
        <p:txBody>
          <a:bodyPr/>
          <a:lstStyle/>
          <a:p>
            <a:r>
              <a:rPr lang="en-US" altLang="en-US" smtClean="0"/>
              <a:t>Merge Two Sorted Lists</a:t>
            </a:r>
          </a:p>
        </p:txBody>
      </p:sp>
      <p:sp>
        <p:nvSpPr>
          <p:cNvPr id="17412"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4"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5" name="Rectangle 6"/>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6" name="Rectangle 7"/>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7" name="Rectangle 8"/>
          <p:cNvSpPr>
            <a:spLocks noChangeArrowheads="1"/>
          </p:cNvSpPr>
          <p:nvPr/>
        </p:nvSpPr>
        <p:spPr bwMode="auto">
          <a:xfrm>
            <a:off x="1522413" y="2493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8" name="Rectangle 9"/>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9" name="Rectangle 10"/>
          <p:cNvSpPr>
            <a:spLocks noChangeArrowheads="1"/>
          </p:cNvSpPr>
          <p:nvPr/>
        </p:nvSpPr>
        <p:spPr bwMode="auto">
          <a:xfrm>
            <a:off x="1522413" y="17805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20" name="Rectangle 15"/>
          <p:cNvSpPr>
            <a:spLocks noChangeArrowheads="1"/>
          </p:cNvSpPr>
          <p:nvPr/>
        </p:nvSpPr>
        <p:spPr bwMode="auto">
          <a:xfrm>
            <a:off x="1522413" y="21504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7421" name="Object 14"/>
          <p:cNvGraphicFramePr>
            <a:graphicFrameLocks noChangeAspect="1"/>
          </p:cNvGraphicFramePr>
          <p:nvPr/>
        </p:nvGraphicFramePr>
        <p:xfrm>
          <a:off x="1522412" y="1600201"/>
          <a:ext cx="9144000" cy="3478213"/>
        </p:xfrm>
        <a:graphic>
          <a:graphicData uri="http://schemas.openxmlformats.org/presentationml/2006/ole">
            <mc:AlternateContent xmlns:mc="http://schemas.openxmlformats.org/markup-compatibility/2006">
              <mc:Choice xmlns:v="urn:schemas-microsoft-com:vml" Requires="v">
                <p:oleObj spid="_x0000_s25603" name="Picture" r:id="rId3" imgW="5514121" imgH="2092066" progId="Word.Picture.8">
                  <p:embed/>
                </p:oleObj>
              </mc:Choice>
              <mc:Fallback>
                <p:oleObj name="Picture" r:id="rId3" imgW="5514121" imgH="2092066" progId="Word.Picture.8">
                  <p:embed/>
                  <p:pic>
                    <p:nvPicPr>
                      <p:cNvPr id="17421"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2" y="1600201"/>
                        <a:ext cx="91440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7671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1DCBA13-30B8-4B34-A547-799A73AD77DD}" type="slidenum">
              <a:rPr lang="en-US" altLang="en-US" sz="1400"/>
              <a:pPr>
                <a:spcBef>
                  <a:spcPct val="0"/>
                </a:spcBef>
                <a:buClrTx/>
                <a:buSzTx/>
                <a:buFontTx/>
                <a:buNone/>
              </a:pPr>
              <a:t>16</a:t>
            </a:fld>
            <a:endParaRPr lang="en-US" altLang="en-US" sz="1400"/>
          </a:p>
        </p:txBody>
      </p:sp>
      <p:sp>
        <p:nvSpPr>
          <p:cNvPr id="18435" name="Rectangle 2"/>
          <p:cNvSpPr>
            <a:spLocks noGrp="1" noChangeArrowheads="1"/>
          </p:cNvSpPr>
          <p:nvPr>
            <p:ph type="title"/>
          </p:nvPr>
        </p:nvSpPr>
        <p:spPr>
          <a:xfrm>
            <a:off x="2208212" y="228600"/>
            <a:ext cx="7772400" cy="685800"/>
          </a:xfrm>
          <a:noFill/>
        </p:spPr>
        <p:txBody>
          <a:bodyPr/>
          <a:lstStyle/>
          <a:p>
            <a:r>
              <a:rPr lang="en-US" altLang="en-US" smtClean="0"/>
              <a:t>Merge Sort Time</a:t>
            </a:r>
          </a:p>
        </p:txBody>
      </p:sp>
      <p:sp>
        <p:nvSpPr>
          <p:cNvPr id="18436"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7"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9" name="Rectangle 6"/>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0" name="Rectangle 7"/>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1" name="Rectangle 8"/>
          <p:cNvSpPr>
            <a:spLocks noChangeArrowheads="1"/>
          </p:cNvSpPr>
          <p:nvPr/>
        </p:nvSpPr>
        <p:spPr bwMode="auto">
          <a:xfrm>
            <a:off x="1522413" y="2493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2" name="Rectangle 9"/>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3" name="Rectangle 10"/>
          <p:cNvSpPr>
            <a:spLocks noChangeArrowheads="1"/>
          </p:cNvSpPr>
          <p:nvPr/>
        </p:nvSpPr>
        <p:spPr bwMode="auto">
          <a:xfrm>
            <a:off x="1522413" y="17805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44" name="Rectangle 26"/>
          <p:cNvSpPr>
            <a:spLocks noGrp="1" noChangeArrowheads="1"/>
          </p:cNvSpPr>
          <p:nvPr>
            <p:ph type="body" idx="1"/>
          </p:nvPr>
        </p:nvSpPr>
        <p:spPr>
          <a:xfrm>
            <a:off x="1751012" y="1219200"/>
            <a:ext cx="8763000" cy="4953000"/>
          </a:xfrm>
          <a:noFill/>
        </p:spPr>
        <p:txBody>
          <a:bodyPr/>
          <a:lstStyle/>
          <a:p>
            <a:pPr marL="263525" indent="0">
              <a:spcBef>
                <a:spcPct val="0"/>
              </a:spcBef>
              <a:buNone/>
            </a:pPr>
            <a:r>
              <a:rPr lang="en-US" altLang="en-US" smtClean="0"/>
              <a:t>Let </a:t>
            </a:r>
            <a:r>
              <a:rPr lang="en-US" altLang="en-US" i="1" smtClean="0"/>
              <a:t>T(n)</a:t>
            </a:r>
            <a:r>
              <a:rPr lang="en-US" altLang="en-US" smtClean="0"/>
              <a:t> denote the time required for sorting an array of  </a:t>
            </a:r>
            <a:r>
              <a:rPr lang="en-US" altLang="en-US" i="1" smtClean="0"/>
              <a:t>n</a:t>
            </a:r>
            <a:r>
              <a:rPr lang="en-US" altLang="en-US" smtClean="0"/>
              <a:t> elements using merge sort. Without loss of generality, assume </a:t>
            </a:r>
            <a:r>
              <a:rPr lang="en-US" altLang="en-US" i="1" smtClean="0"/>
              <a:t>n</a:t>
            </a:r>
            <a:r>
              <a:rPr lang="en-US" altLang="en-US" smtClean="0"/>
              <a:t> is a power of 2. The merge sort algorithm splits the array into two subarrays, sorts the subarrays using the same algorithm recursively, and then merges the subarrays. So, </a:t>
            </a:r>
          </a:p>
        </p:txBody>
      </p:sp>
      <p:sp>
        <p:nvSpPr>
          <p:cNvPr id="18445" name="Rectangle 31"/>
          <p:cNvSpPr>
            <a:spLocks noChangeArrowheads="1"/>
          </p:cNvSpPr>
          <p:nvPr/>
        </p:nvSpPr>
        <p:spPr bwMode="auto">
          <a:xfrm>
            <a:off x="1522413" y="29997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8446" name="Object 30"/>
          <p:cNvGraphicFramePr>
            <a:graphicFrameLocks noChangeAspect="1"/>
          </p:cNvGraphicFramePr>
          <p:nvPr/>
        </p:nvGraphicFramePr>
        <p:xfrm>
          <a:off x="3046412" y="4611688"/>
          <a:ext cx="3886200" cy="646112"/>
        </p:xfrm>
        <a:graphic>
          <a:graphicData uri="http://schemas.openxmlformats.org/presentationml/2006/ole">
            <mc:AlternateContent xmlns:mc="http://schemas.openxmlformats.org/markup-compatibility/2006">
              <mc:Choice xmlns:v="urn:schemas-microsoft-com:vml" Requires="v">
                <p:oleObj spid="_x0000_s26628" name="Equation" r:id="rId3" imgW="2005729" imgH="393529" progId="Equation.3">
                  <p:embed/>
                </p:oleObj>
              </mc:Choice>
              <mc:Fallback>
                <p:oleObj name="Equation" r:id="rId3" imgW="2005729" imgH="393529" progId="Equation.3">
                  <p:embed/>
                  <p:pic>
                    <p:nvPicPr>
                      <p:cNvPr id="18446"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6412" y="4611688"/>
                        <a:ext cx="3886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7" name="Object 32"/>
          <p:cNvGraphicFramePr>
            <a:graphicFrameLocks noChangeAspect="1"/>
          </p:cNvGraphicFramePr>
          <p:nvPr/>
        </p:nvGraphicFramePr>
        <p:xfrm>
          <a:off x="5103813" y="5638801"/>
          <a:ext cx="3224213" cy="646113"/>
        </p:xfrm>
        <a:graphic>
          <a:graphicData uri="http://schemas.openxmlformats.org/presentationml/2006/ole">
            <mc:AlternateContent xmlns:mc="http://schemas.openxmlformats.org/markup-compatibility/2006">
              <mc:Choice xmlns:v="urn:schemas-microsoft-com:vml" Requires="v">
                <p:oleObj spid="_x0000_s26629" name="Equation" r:id="rId5" imgW="1663700" imgH="393700" progId="Equation.3">
                  <p:embed/>
                </p:oleObj>
              </mc:Choice>
              <mc:Fallback>
                <p:oleObj name="Equation" r:id="rId5" imgW="1663700" imgH="393700" progId="Equation.3">
                  <p:embed/>
                  <p:pic>
                    <p:nvPicPr>
                      <p:cNvPr id="18447"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3813" y="5638801"/>
                        <a:ext cx="32242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21896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DE2B454-C718-43E0-A84E-06C2A3482E4F}" type="slidenum">
              <a:rPr lang="en-US" altLang="en-US" sz="1400"/>
              <a:pPr>
                <a:spcBef>
                  <a:spcPct val="0"/>
                </a:spcBef>
                <a:buClrTx/>
                <a:buSzTx/>
                <a:buFontTx/>
                <a:buNone/>
              </a:pPr>
              <a:t>17</a:t>
            </a:fld>
            <a:endParaRPr lang="en-US" altLang="en-US" sz="1400"/>
          </a:p>
        </p:txBody>
      </p:sp>
      <p:sp>
        <p:nvSpPr>
          <p:cNvPr id="19459" name="Rectangle 2"/>
          <p:cNvSpPr>
            <a:spLocks noGrp="1" noChangeArrowheads="1"/>
          </p:cNvSpPr>
          <p:nvPr>
            <p:ph type="title"/>
          </p:nvPr>
        </p:nvSpPr>
        <p:spPr>
          <a:xfrm>
            <a:off x="2208212" y="228600"/>
            <a:ext cx="7772400" cy="685800"/>
          </a:xfrm>
          <a:noFill/>
        </p:spPr>
        <p:txBody>
          <a:bodyPr/>
          <a:lstStyle/>
          <a:p>
            <a:r>
              <a:rPr lang="en-US" altLang="en-US" smtClean="0"/>
              <a:t>Merge Sort Time</a:t>
            </a:r>
          </a:p>
        </p:txBody>
      </p:sp>
      <p:sp>
        <p:nvSpPr>
          <p:cNvPr id="19460"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2"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3" name="Rectangle 6"/>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4" name="Rectangle 7"/>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5" name="Rectangle 8"/>
          <p:cNvSpPr>
            <a:spLocks noChangeArrowheads="1"/>
          </p:cNvSpPr>
          <p:nvPr/>
        </p:nvSpPr>
        <p:spPr bwMode="auto">
          <a:xfrm>
            <a:off x="1522413" y="2493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6" name="Rectangle 9"/>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7" name="Rectangle 10"/>
          <p:cNvSpPr>
            <a:spLocks noChangeArrowheads="1"/>
          </p:cNvSpPr>
          <p:nvPr/>
        </p:nvSpPr>
        <p:spPr bwMode="auto">
          <a:xfrm>
            <a:off x="1522413" y="17805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8" name="Rectangle 11"/>
          <p:cNvSpPr>
            <a:spLocks noGrp="1" noChangeArrowheads="1"/>
          </p:cNvSpPr>
          <p:nvPr>
            <p:ph type="body" idx="1"/>
          </p:nvPr>
        </p:nvSpPr>
        <p:spPr>
          <a:xfrm>
            <a:off x="1751012" y="1066800"/>
            <a:ext cx="8610600" cy="3048000"/>
          </a:xfrm>
          <a:noFill/>
        </p:spPr>
        <p:txBody>
          <a:bodyPr/>
          <a:lstStyle/>
          <a:p>
            <a:pPr marL="263525" indent="0">
              <a:lnSpc>
                <a:spcPct val="80000"/>
              </a:lnSpc>
              <a:spcBef>
                <a:spcPct val="0"/>
              </a:spcBef>
              <a:buNone/>
            </a:pPr>
            <a:r>
              <a:rPr lang="en-US" altLang="en-US" smtClean="0"/>
              <a:t>The first </a:t>
            </a:r>
            <a:r>
              <a:rPr lang="en-US" altLang="en-US" i="1" smtClean="0"/>
              <a:t>T(n/2)</a:t>
            </a:r>
            <a:r>
              <a:rPr lang="en-US" altLang="en-US" smtClean="0"/>
              <a:t> is the time for sorting the first half of the array and the second </a:t>
            </a:r>
            <a:r>
              <a:rPr lang="en-US" altLang="en-US" i="1" smtClean="0"/>
              <a:t>T(n/2)</a:t>
            </a:r>
            <a:r>
              <a:rPr lang="en-US" altLang="en-US" smtClean="0"/>
              <a:t> is the time for sorting the second half. To merge two subarrays, it takes at most </a:t>
            </a:r>
            <a:r>
              <a:rPr lang="en-US" altLang="en-US" i="1" smtClean="0"/>
              <a:t>n-1</a:t>
            </a:r>
            <a:r>
              <a:rPr lang="en-US" altLang="en-US" smtClean="0"/>
              <a:t> comparisons to compare the elements from the two subarrays and </a:t>
            </a:r>
            <a:r>
              <a:rPr lang="en-US" altLang="en-US" i="1" smtClean="0"/>
              <a:t>n</a:t>
            </a:r>
            <a:r>
              <a:rPr lang="en-US" altLang="en-US" smtClean="0"/>
              <a:t> moves to move elements to the temporary array. So, the total time is </a:t>
            </a:r>
            <a:r>
              <a:rPr lang="en-US" altLang="en-US" i="1" smtClean="0"/>
              <a:t>2n-1</a:t>
            </a:r>
            <a:r>
              <a:rPr lang="en-US" altLang="en-US" smtClean="0"/>
              <a:t>. Therefore,</a:t>
            </a:r>
          </a:p>
        </p:txBody>
      </p:sp>
      <p:sp>
        <p:nvSpPr>
          <p:cNvPr id="19469" name="Rectangle 12"/>
          <p:cNvSpPr>
            <a:spLocks noChangeArrowheads="1"/>
          </p:cNvSpPr>
          <p:nvPr/>
        </p:nvSpPr>
        <p:spPr bwMode="auto">
          <a:xfrm>
            <a:off x="1522413" y="29997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70" name="Rectangle 15"/>
          <p:cNvSpPr>
            <a:spLocks noChangeArrowheads="1"/>
          </p:cNvSpPr>
          <p:nvPr/>
        </p:nvSpPr>
        <p:spPr bwMode="auto">
          <a:xfrm>
            <a:off x="1522413" y="24409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9471" name="Object 14"/>
          <p:cNvGraphicFramePr>
            <a:graphicFrameLocks noChangeAspect="1"/>
          </p:cNvGraphicFramePr>
          <p:nvPr/>
        </p:nvGraphicFramePr>
        <p:xfrm>
          <a:off x="2609851" y="4279901"/>
          <a:ext cx="6969125" cy="1990725"/>
        </p:xfrm>
        <a:graphic>
          <a:graphicData uri="http://schemas.openxmlformats.org/presentationml/2006/ole">
            <mc:AlternateContent xmlns:mc="http://schemas.openxmlformats.org/markup-compatibility/2006">
              <mc:Choice xmlns:v="urn:schemas-microsoft-com:vml" Requires="v">
                <p:oleObj spid="_x0000_s27651" name="Equation" r:id="rId3" imgW="4813300" imgH="1447800" progId="Equation.3">
                  <p:embed/>
                </p:oleObj>
              </mc:Choice>
              <mc:Fallback>
                <p:oleObj name="Equation" r:id="rId3" imgW="4813300" imgH="1447800" progId="Equation.3">
                  <p:embed/>
                  <p:pic>
                    <p:nvPicPr>
                      <p:cNvPr id="19471"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9851" y="4279901"/>
                        <a:ext cx="696912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34894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altLang="en-US" smtClean="0"/>
              <a:t>Quick Sort</a:t>
            </a:r>
            <a:endParaRPr lang="en-US" altLang="en-US" smtClean="0"/>
          </a:p>
        </p:txBody>
      </p:sp>
      <p:sp>
        <p:nvSpPr>
          <p:cNvPr id="20484" name="Rectangle 3"/>
          <p:cNvSpPr>
            <a:spLocks noGrp="1" noChangeArrowheads="1"/>
          </p:cNvSpPr>
          <p:nvPr>
            <p:ph type="body" idx="1"/>
          </p:nvPr>
        </p:nvSpPr>
        <p:spPr/>
        <p:txBody>
          <a:bodyPr/>
          <a:lstStyle/>
          <a:p>
            <a:r>
              <a:rPr lang="en-US" altLang="en-US" smtClean="0"/>
              <a:t>Quick sort, developed by C. A. R. Hoare (1962), works as follows: The algorithm selects an element, called the pivot, in the array. Divide the array into two parts such that all the elements in the first part are less than or equal to the pivot and all the elements in the second part are greater than the pivot. Recursively apply the quick sort algorithm to the first part and then the second part. </a:t>
            </a:r>
            <a:endParaRPr lang="en-US" altLang="en-US" smtClean="0"/>
          </a:p>
        </p:txBody>
      </p:sp>
      <p:sp>
        <p:nvSpPr>
          <p:cNvPr id="20482"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FF6ACC4D-CA16-4FF4-83D8-F98B4B1AD4E5}" type="slidenum">
              <a:rPr lang="en-US" altLang="en-US" smtClean="0"/>
              <a:pPr/>
              <a:t>18</a:t>
            </a:fld>
            <a:endParaRPr lang="en-US" altLang="en-US"/>
          </a:p>
        </p:txBody>
      </p:sp>
      <p:sp>
        <p:nvSpPr>
          <p:cNvPr id="20485"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6"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7"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8" name="Rectangle 7"/>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678566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61CAB84-62B0-495F-BD7B-53CBE21A42A7}" type="slidenum">
              <a:rPr lang="en-US" altLang="en-US" sz="1400"/>
              <a:pPr>
                <a:spcBef>
                  <a:spcPct val="0"/>
                </a:spcBef>
                <a:buClrTx/>
                <a:buSzTx/>
                <a:buFontTx/>
                <a:buNone/>
              </a:pPr>
              <a:t>19</a:t>
            </a:fld>
            <a:endParaRPr lang="en-US" altLang="en-US" sz="1400"/>
          </a:p>
        </p:txBody>
      </p:sp>
      <p:sp>
        <p:nvSpPr>
          <p:cNvPr id="21507" name="Rectangle 2"/>
          <p:cNvSpPr>
            <a:spLocks noGrp="1" noChangeArrowheads="1"/>
          </p:cNvSpPr>
          <p:nvPr>
            <p:ph type="title"/>
          </p:nvPr>
        </p:nvSpPr>
        <p:spPr>
          <a:xfrm>
            <a:off x="2208212" y="228600"/>
            <a:ext cx="7772400" cy="685800"/>
          </a:xfrm>
          <a:noFill/>
        </p:spPr>
        <p:txBody>
          <a:bodyPr/>
          <a:lstStyle/>
          <a:p>
            <a:r>
              <a:rPr lang="en-US" altLang="en-US" smtClean="0"/>
              <a:t>Quick Sort</a:t>
            </a:r>
          </a:p>
        </p:txBody>
      </p:sp>
      <p:sp>
        <p:nvSpPr>
          <p:cNvPr id="21508"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1" name="Rectangle 6"/>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2" name="Rectangle 7"/>
          <p:cNvSpPr>
            <a:spLocks noChangeArrowheads="1"/>
          </p:cNvSpPr>
          <p:nvPr/>
        </p:nvSpPr>
        <p:spPr bwMode="auto">
          <a:xfrm>
            <a:off x="1522413" y="13423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1513" name="Object 8"/>
          <p:cNvGraphicFramePr>
            <a:graphicFrameLocks noChangeAspect="1"/>
          </p:cNvGraphicFramePr>
          <p:nvPr/>
        </p:nvGraphicFramePr>
        <p:xfrm>
          <a:off x="2513012" y="1066801"/>
          <a:ext cx="6858000" cy="5122863"/>
        </p:xfrm>
        <a:graphic>
          <a:graphicData uri="http://schemas.openxmlformats.org/presentationml/2006/ole">
            <mc:AlternateContent xmlns:mc="http://schemas.openxmlformats.org/markup-compatibility/2006">
              <mc:Choice xmlns:v="urn:schemas-microsoft-com:vml" Requires="v">
                <p:oleObj spid="_x0000_s28675" name="Picture" r:id="rId3" imgW="4967751" imgH="3702454" progId="Word.Picture.8">
                  <p:embed/>
                </p:oleObj>
              </mc:Choice>
              <mc:Fallback>
                <p:oleObj name="Picture" r:id="rId3" imgW="4967751" imgH="3702454" progId="Word.Picture.8">
                  <p:embed/>
                  <p:pic>
                    <p:nvPicPr>
                      <p:cNvPr id="21513"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3012" y="1066801"/>
                        <a:ext cx="6858000"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50323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25ED466-70D2-4ED0-BCA9-7425C97C4C6A}" type="slidenum">
              <a:rPr lang="en-US" altLang="en-US" sz="1400"/>
              <a:pPr>
                <a:spcBef>
                  <a:spcPct val="0"/>
                </a:spcBef>
                <a:buClrTx/>
                <a:buSzTx/>
                <a:buFontTx/>
                <a:buNone/>
              </a:pPr>
              <a:t>2</a:t>
            </a:fld>
            <a:endParaRPr lang="en-US" altLang="en-US" sz="1400"/>
          </a:p>
        </p:txBody>
      </p:sp>
      <p:sp>
        <p:nvSpPr>
          <p:cNvPr id="4099" name="Rectangle 2"/>
          <p:cNvSpPr>
            <a:spLocks noGrp="1" noChangeArrowheads="1"/>
          </p:cNvSpPr>
          <p:nvPr>
            <p:ph type="title"/>
          </p:nvPr>
        </p:nvSpPr>
        <p:spPr>
          <a:xfrm>
            <a:off x="2208212" y="152400"/>
            <a:ext cx="7772400" cy="457200"/>
          </a:xfrm>
          <a:noFill/>
        </p:spPr>
        <p:txBody>
          <a:bodyPr>
            <a:normAutofit fontScale="90000"/>
          </a:bodyPr>
          <a:lstStyle/>
          <a:p>
            <a:r>
              <a:rPr lang="en-US" altLang="en-US" smtClean="0"/>
              <a:t>Objectives</a:t>
            </a:r>
          </a:p>
        </p:txBody>
      </p:sp>
      <p:sp>
        <p:nvSpPr>
          <p:cNvPr id="4100" name="Rectangle 3"/>
          <p:cNvSpPr>
            <a:spLocks noGrp="1" noChangeArrowheads="1"/>
          </p:cNvSpPr>
          <p:nvPr>
            <p:ph type="body" idx="1"/>
          </p:nvPr>
        </p:nvSpPr>
        <p:spPr>
          <a:xfrm>
            <a:off x="1751012" y="914400"/>
            <a:ext cx="8686800" cy="5486400"/>
          </a:xfrm>
          <a:noFill/>
        </p:spPr>
        <p:txBody>
          <a:bodyPr>
            <a:normAutofit lnSpcReduction="10000"/>
          </a:bodyPr>
          <a:lstStyle/>
          <a:p>
            <a:r>
              <a:rPr lang="en-US" altLang="en-US"/>
              <a:t>To study and analyze time complexity of various sorting algorithms (§§23.2–23.7).</a:t>
            </a:r>
          </a:p>
          <a:p>
            <a:r>
              <a:rPr lang="en-US" altLang="en-US"/>
              <a:t>To design, implement, and analyze insertion sort (§23.2).</a:t>
            </a:r>
          </a:p>
          <a:p>
            <a:r>
              <a:rPr lang="en-US" altLang="en-US"/>
              <a:t>To design, implement, and analyze bubble sort (§23.3).</a:t>
            </a:r>
          </a:p>
          <a:p>
            <a:r>
              <a:rPr lang="en-US" altLang="en-US"/>
              <a:t>To design, implement, and analyze merge sort (§23.4).</a:t>
            </a:r>
          </a:p>
          <a:p>
            <a:r>
              <a:rPr lang="en-US" altLang="en-US"/>
              <a:t>To design, implement, and analyze quick sort (§23.5).</a:t>
            </a:r>
          </a:p>
          <a:p>
            <a:r>
              <a:rPr lang="en-US" altLang="en-US"/>
              <a:t>To design and implement a binary heap (§23.6).</a:t>
            </a:r>
          </a:p>
          <a:p>
            <a:r>
              <a:rPr lang="en-US" altLang="en-US"/>
              <a:t>To design, implement, and analyze heap sort (§23.7).</a:t>
            </a:r>
          </a:p>
          <a:p>
            <a:r>
              <a:rPr lang="en-US" altLang="en-US"/>
              <a:t>To design, implement, and analyze bucket sort and radix sort (§23.8).</a:t>
            </a:r>
          </a:p>
          <a:p>
            <a:r>
              <a:rPr lang="en-US" altLang="en-US"/>
              <a:t>To design, implement, and analyze external sort for files that have a large amount of data (§23.9).</a:t>
            </a:r>
            <a:endParaRPr lang="en-US" altLang="en-US" sz="2800"/>
          </a:p>
        </p:txBody>
      </p:sp>
    </p:spTree>
    <p:extLst>
      <p:ext uri="{BB962C8B-B14F-4D97-AF65-F5344CB8AC3E}">
        <p14:creationId xmlns:p14="http://schemas.microsoft.com/office/powerpoint/2010/main" val="2997260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en-US" smtClean="0"/>
              <a:t>Partition</a:t>
            </a:r>
            <a:endParaRPr lang="en-US" altLang="en-US" smtClean="0"/>
          </a:p>
        </p:txBody>
      </p:sp>
      <p:sp>
        <p:nvSpPr>
          <p:cNvPr id="7" name="Content Placeholder 6"/>
          <p:cNvSpPr>
            <a:spLocks noGrp="1"/>
          </p:cNvSpPr>
          <p:nvPr>
            <p:ph idx="1"/>
          </p:nvPr>
        </p:nvSpPr>
        <p:spPr/>
        <p:txBody>
          <a:bodyPr/>
          <a:lstStyle/>
          <a:p>
            <a:endParaRPr lang="en-US"/>
          </a:p>
        </p:txBody>
      </p:sp>
      <p:sp>
        <p:nvSpPr>
          <p:cNvPr id="22530"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00D413A7-5BC2-4B0E-A40A-DC1B16577D9C}" type="slidenum">
              <a:rPr lang="en-US" altLang="en-US" smtClean="0"/>
              <a:pPr/>
              <a:t>20</a:t>
            </a:fld>
            <a:endParaRPr lang="en-US" altLang="en-US"/>
          </a:p>
        </p:txBody>
      </p:sp>
      <p:sp>
        <p:nvSpPr>
          <p:cNvPr id="22532"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3"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4"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5" name="Rectangle 7"/>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6" name="Rectangle 10"/>
          <p:cNvSpPr>
            <a:spLocks noChangeArrowheads="1"/>
          </p:cNvSpPr>
          <p:nvPr/>
        </p:nvSpPr>
        <p:spPr bwMode="auto">
          <a:xfrm>
            <a:off x="1522413" y="13423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7" name="Rectangle 12"/>
          <p:cNvSpPr>
            <a:spLocks noChangeArrowheads="1"/>
          </p:cNvSpPr>
          <p:nvPr/>
        </p:nvSpPr>
        <p:spPr bwMode="auto">
          <a:xfrm>
            <a:off x="1522413" y="4930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2538" name="Object 11"/>
          <p:cNvGraphicFramePr>
            <a:graphicFrameLocks noChangeAspect="1"/>
          </p:cNvGraphicFramePr>
          <p:nvPr/>
        </p:nvGraphicFramePr>
        <p:xfrm>
          <a:off x="4722812" y="381000"/>
          <a:ext cx="5232400" cy="5943600"/>
        </p:xfrm>
        <a:graphic>
          <a:graphicData uri="http://schemas.openxmlformats.org/presentationml/2006/ole">
            <mc:AlternateContent xmlns:mc="http://schemas.openxmlformats.org/markup-compatibility/2006">
              <mc:Choice xmlns:v="urn:schemas-microsoft-com:vml" Requires="v">
                <p:oleObj spid="_x0000_s29699" name="Picture" r:id="rId3" imgW="4764258" imgH="5414001" progId="Word.Picture.8">
                  <p:embed/>
                </p:oleObj>
              </mc:Choice>
              <mc:Fallback>
                <p:oleObj name="Picture" r:id="rId3" imgW="4764258" imgH="5414001" progId="Word.Picture.8">
                  <p:embed/>
                  <p:pic>
                    <p:nvPicPr>
                      <p:cNvPr id="22538"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2812" y="381000"/>
                        <a:ext cx="52324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1485" name="AutoShape 13">
            <a:hlinkClick r:id="" action="ppaction://noaction" highlightClick="1"/>
          </p:cNvPr>
          <p:cNvSpPr>
            <a:spLocks noChangeArrowheads="1"/>
          </p:cNvSpPr>
          <p:nvPr/>
        </p:nvSpPr>
        <p:spPr bwMode="auto">
          <a:xfrm>
            <a:off x="2284412" y="4495800"/>
            <a:ext cx="1600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5" action="ppaction://program"/>
              </a:rPr>
              <a:t>QuickSort</a:t>
            </a:r>
            <a:endParaRPr lang="en-US">
              <a:solidFill>
                <a:schemeClr val="accent1"/>
              </a:solidFill>
            </a:endParaRPr>
          </a:p>
        </p:txBody>
      </p:sp>
      <p:sp>
        <p:nvSpPr>
          <p:cNvPr id="22540" name="AutoShape 14">
            <a:hlinkClick r:id="rId6" action="ppaction://program" highlightClick="1"/>
          </p:cNvPr>
          <p:cNvSpPr>
            <a:spLocks noChangeArrowheads="1"/>
          </p:cNvSpPr>
          <p:nvPr/>
        </p:nvSpPr>
        <p:spPr bwMode="auto">
          <a:xfrm>
            <a:off x="2284412" y="5105400"/>
            <a:ext cx="16002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22541" name="AutoShape 15">
            <a:hlinkClick r:id="rId7" highlightClick="1"/>
          </p:cNvPr>
          <p:cNvSpPr>
            <a:spLocks noChangeArrowheads="1"/>
          </p:cNvSpPr>
          <p:nvPr/>
        </p:nvSpPr>
        <p:spPr bwMode="auto">
          <a:xfrm>
            <a:off x="1751013" y="44196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395506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altLang="en-US" smtClean="0"/>
              <a:t>Quick Sort Time</a:t>
            </a:r>
            <a:endParaRPr lang="en-US" altLang="en-US" smtClean="0"/>
          </a:p>
        </p:txBody>
      </p:sp>
      <p:sp>
        <p:nvSpPr>
          <p:cNvPr id="23564" name="Rectangle 11"/>
          <p:cNvSpPr>
            <a:spLocks noGrp="1" noChangeArrowheads="1"/>
          </p:cNvSpPr>
          <p:nvPr>
            <p:ph type="body" idx="1"/>
          </p:nvPr>
        </p:nvSpPr>
        <p:spPr/>
        <p:txBody>
          <a:bodyPr/>
          <a:lstStyle/>
          <a:p>
            <a:r>
              <a:rPr lang="en-US" altLang="en-US" smtClean="0"/>
              <a:t>To partition an array of n elements, it takes n-1 comparisons and n moves in the worst case. So, the time required for partition is O(n).</a:t>
            </a:r>
            <a:endParaRPr lang="en-US" altLang="en-US" smtClean="0"/>
          </a:p>
        </p:txBody>
      </p:sp>
      <p:sp>
        <p:nvSpPr>
          <p:cNvPr id="23554"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2C1A9FC9-4741-4957-9123-A38C0C93EFA7}" type="slidenum">
              <a:rPr lang="en-US" altLang="en-US" smtClean="0"/>
              <a:pPr/>
              <a:t>21</a:t>
            </a:fld>
            <a:endParaRPr lang="en-US" altLang="en-US"/>
          </a:p>
        </p:txBody>
      </p:sp>
      <p:sp>
        <p:nvSpPr>
          <p:cNvPr id="23556"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7"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8"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9" name="Rectangle 6"/>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0" name="Rectangle 7"/>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1" name="Rectangle 8"/>
          <p:cNvSpPr>
            <a:spLocks noChangeArrowheads="1"/>
          </p:cNvSpPr>
          <p:nvPr/>
        </p:nvSpPr>
        <p:spPr bwMode="auto">
          <a:xfrm>
            <a:off x="1522413" y="2493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2" name="Rectangle 9"/>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3" name="Rectangle 10"/>
          <p:cNvSpPr>
            <a:spLocks noChangeArrowheads="1"/>
          </p:cNvSpPr>
          <p:nvPr/>
        </p:nvSpPr>
        <p:spPr bwMode="auto">
          <a:xfrm>
            <a:off x="1522413" y="17805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5" name="Rectangle 12"/>
          <p:cNvSpPr>
            <a:spLocks noChangeArrowheads="1"/>
          </p:cNvSpPr>
          <p:nvPr/>
        </p:nvSpPr>
        <p:spPr bwMode="auto">
          <a:xfrm>
            <a:off x="1522413" y="29997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6" name="Rectangle 13"/>
          <p:cNvSpPr>
            <a:spLocks noChangeArrowheads="1"/>
          </p:cNvSpPr>
          <p:nvPr/>
        </p:nvSpPr>
        <p:spPr bwMode="auto">
          <a:xfrm>
            <a:off x="1522413" y="24409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7" name="Rectangle 17"/>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493530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A5B296-D87B-4ED2-BC4E-23E771D75FEA}" type="slidenum">
              <a:rPr lang="en-US" altLang="en-US" sz="1400"/>
              <a:pPr>
                <a:spcBef>
                  <a:spcPct val="0"/>
                </a:spcBef>
                <a:buClrTx/>
                <a:buSzTx/>
                <a:buFontTx/>
                <a:buNone/>
              </a:pPr>
              <a:t>22</a:t>
            </a:fld>
            <a:endParaRPr lang="en-US" altLang="en-US" sz="1400"/>
          </a:p>
        </p:txBody>
      </p:sp>
      <p:sp>
        <p:nvSpPr>
          <p:cNvPr id="24579" name="Rectangle 2"/>
          <p:cNvSpPr>
            <a:spLocks noGrp="1" noChangeArrowheads="1"/>
          </p:cNvSpPr>
          <p:nvPr>
            <p:ph type="title"/>
          </p:nvPr>
        </p:nvSpPr>
        <p:spPr>
          <a:noFill/>
        </p:spPr>
        <p:txBody>
          <a:bodyPr/>
          <a:lstStyle/>
          <a:p>
            <a:r>
              <a:rPr lang="en-US" altLang="en-US" smtClean="0"/>
              <a:t>Worst-Case Time</a:t>
            </a:r>
          </a:p>
        </p:txBody>
      </p:sp>
      <p:sp>
        <p:nvSpPr>
          <p:cNvPr id="24580"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1"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2"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3" name="Rectangle 6"/>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4" name="Rectangle 7"/>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5" name="Rectangle 8"/>
          <p:cNvSpPr>
            <a:spLocks noChangeArrowheads="1"/>
          </p:cNvSpPr>
          <p:nvPr/>
        </p:nvSpPr>
        <p:spPr bwMode="auto">
          <a:xfrm>
            <a:off x="1522413" y="2493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6" name="Rectangle 9"/>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7" name="Rectangle 10"/>
          <p:cNvSpPr>
            <a:spLocks noChangeArrowheads="1"/>
          </p:cNvSpPr>
          <p:nvPr/>
        </p:nvSpPr>
        <p:spPr bwMode="auto">
          <a:xfrm>
            <a:off x="1522413" y="17805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8" name="Rectangle 11"/>
          <p:cNvSpPr>
            <a:spLocks noChangeArrowheads="1"/>
          </p:cNvSpPr>
          <p:nvPr/>
        </p:nvSpPr>
        <p:spPr bwMode="auto">
          <a:xfrm>
            <a:off x="1522413" y="29997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9" name="Rectangle 12"/>
          <p:cNvSpPr>
            <a:spLocks noChangeArrowheads="1"/>
          </p:cNvSpPr>
          <p:nvPr/>
        </p:nvSpPr>
        <p:spPr bwMode="auto">
          <a:xfrm>
            <a:off x="1522413" y="24409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90" name="Rectangle 1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91" name="Rectangle 16"/>
          <p:cNvSpPr>
            <a:spLocks noChangeArrowheads="1"/>
          </p:cNvSpPr>
          <p:nvPr/>
        </p:nvSpPr>
        <p:spPr bwMode="auto">
          <a:xfrm>
            <a:off x="1751012" y="1447800"/>
            <a:ext cx="8610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a:buNone/>
            </a:pPr>
            <a:r>
              <a:rPr lang="en-US" altLang="en-US"/>
              <a:t>In the worst case, each time the pivot divides the array into one big subarray with the other empty. The size of the big subarray is one less than the one before divided. The algorithm requires     time:</a:t>
            </a:r>
          </a:p>
        </p:txBody>
      </p:sp>
      <p:graphicFrame>
        <p:nvGraphicFramePr>
          <p:cNvPr id="24592" name="Object 17"/>
          <p:cNvGraphicFramePr>
            <a:graphicFrameLocks noChangeAspect="1"/>
          </p:cNvGraphicFramePr>
          <p:nvPr/>
        </p:nvGraphicFramePr>
        <p:xfrm>
          <a:off x="3656012" y="4267200"/>
          <a:ext cx="3048000" cy="336550"/>
        </p:xfrm>
        <a:graphic>
          <a:graphicData uri="http://schemas.openxmlformats.org/presentationml/2006/ole">
            <mc:AlternateContent xmlns:mc="http://schemas.openxmlformats.org/markup-compatibility/2006">
              <mc:Choice xmlns:v="urn:schemas-microsoft-com:vml" Requires="v">
                <p:oleObj spid="_x0000_s30724" name="Equation" r:id="rId3" imgW="2070100" imgH="228600" progId="Equation.3">
                  <p:embed/>
                </p:oleObj>
              </mc:Choice>
              <mc:Fallback>
                <p:oleObj name="Equation" r:id="rId3" imgW="2070100" imgH="228600" progId="Equation.3">
                  <p:embed/>
                  <p:pic>
                    <p:nvPicPr>
                      <p:cNvPr id="24592"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012" y="4267200"/>
                        <a:ext cx="3048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3" name="Object 18"/>
          <p:cNvGraphicFramePr>
            <a:graphicFrameLocks noChangeAspect="1"/>
          </p:cNvGraphicFramePr>
          <p:nvPr>
            <p:ph idx="1"/>
          </p:nvPr>
        </p:nvGraphicFramePr>
        <p:xfrm>
          <a:off x="9142412" y="3124200"/>
          <a:ext cx="406400" cy="228600"/>
        </p:xfrm>
        <a:graphic>
          <a:graphicData uri="http://schemas.openxmlformats.org/presentationml/2006/ole">
            <mc:AlternateContent xmlns:mc="http://schemas.openxmlformats.org/markup-compatibility/2006">
              <mc:Choice xmlns:v="urn:schemas-microsoft-com:vml" Requires="v">
                <p:oleObj spid="_x0000_s30725" name="Equation" r:id="rId5" imgW="406224" imgH="228501" progId="Equation.3">
                  <p:embed/>
                </p:oleObj>
              </mc:Choice>
              <mc:Fallback>
                <p:oleObj name="Equation" r:id="rId5" imgW="406224" imgH="228501" progId="Equation.3">
                  <p:embed/>
                  <p:pic>
                    <p:nvPicPr>
                      <p:cNvPr id="24593"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2412" y="3124200"/>
                        <a:ext cx="406400"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60251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3BDBD19-52ED-4843-9445-760465C27497}" type="slidenum">
              <a:rPr lang="en-US" altLang="en-US" sz="1400"/>
              <a:pPr>
                <a:spcBef>
                  <a:spcPct val="0"/>
                </a:spcBef>
                <a:buClrTx/>
                <a:buSzTx/>
                <a:buFontTx/>
                <a:buNone/>
              </a:pPr>
              <a:t>23</a:t>
            </a:fld>
            <a:endParaRPr lang="en-US" altLang="en-US" sz="1400"/>
          </a:p>
        </p:txBody>
      </p:sp>
      <p:sp>
        <p:nvSpPr>
          <p:cNvPr id="25603" name="Rectangle 2"/>
          <p:cNvSpPr>
            <a:spLocks noGrp="1" noChangeArrowheads="1"/>
          </p:cNvSpPr>
          <p:nvPr>
            <p:ph type="title"/>
          </p:nvPr>
        </p:nvSpPr>
        <p:spPr>
          <a:xfrm>
            <a:off x="2208212" y="228600"/>
            <a:ext cx="7772400" cy="685800"/>
          </a:xfrm>
          <a:noFill/>
        </p:spPr>
        <p:txBody>
          <a:bodyPr/>
          <a:lstStyle/>
          <a:p>
            <a:r>
              <a:rPr lang="en-US" altLang="en-US" smtClean="0"/>
              <a:t>Best-Case Time</a:t>
            </a:r>
          </a:p>
        </p:txBody>
      </p:sp>
      <p:sp>
        <p:nvSpPr>
          <p:cNvPr id="25604"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5"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7" name="Rectangle 6"/>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8" name="Rectangle 7"/>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9" name="Rectangle 8"/>
          <p:cNvSpPr>
            <a:spLocks noChangeArrowheads="1"/>
          </p:cNvSpPr>
          <p:nvPr/>
        </p:nvSpPr>
        <p:spPr bwMode="auto">
          <a:xfrm>
            <a:off x="1522413" y="2493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0" name="Rectangle 9"/>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1" name="Rectangle 10"/>
          <p:cNvSpPr>
            <a:spLocks noChangeArrowheads="1"/>
          </p:cNvSpPr>
          <p:nvPr/>
        </p:nvSpPr>
        <p:spPr bwMode="auto">
          <a:xfrm>
            <a:off x="1522413" y="17805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2" name="Rectangle 12"/>
          <p:cNvSpPr>
            <a:spLocks noChangeArrowheads="1"/>
          </p:cNvSpPr>
          <p:nvPr/>
        </p:nvSpPr>
        <p:spPr bwMode="auto">
          <a:xfrm>
            <a:off x="1522413" y="29997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3" name="Rectangle 13"/>
          <p:cNvSpPr>
            <a:spLocks noChangeArrowheads="1"/>
          </p:cNvSpPr>
          <p:nvPr/>
        </p:nvSpPr>
        <p:spPr bwMode="auto">
          <a:xfrm>
            <a:off x="1522413" y="24409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4" name="Rectangle 14"/>
          <p:cNvSpPr>
            <a:spLocks noChangeArrowheads="1"/>
          </p:cNvSpPr>
          <p:nvPr/>
        </p:nvSpPr>
        <p:spPr bwMode="auto">
          <a:xfrm>
            <a:off x="1827212" y="1219200"/>
            <a:ext cx="8610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a:buNone/>
            </a:pPr>
            <a:r>
              <a:rPr lang="en-US" altLang="en-US"/>
              <a:t>In the best case, each time the pivot divides the array into two parts of about the same size. Let  </a:t>
            </a:r>
            <a:r>
              <a:rPr lang="en-US" altLang="en-US" i="1"/>
              <a:t>T(n)</a:t>
            </a:r>
            <a:r>
              <a:rPr lang="en-US" altLang="en-US"/>
              <a:t> denote the time required for sorting an array of  elements using quick sort. So, </a:t>
            </a:r>
          </a:p>
        </p:txBody>
      </p:sp>
      <p:sp>
        <p:nvSpPr>
          <p:cNvPr id="25615" name="Rectangle 1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6" name="Rectangle 19"/>
          <p:cNvSpPr>
            <a:spLocks noChangeArrowheads="1"/>
          </p:cNvSpPr>
          <p:nvPr/>
        </p:nvSpPr>
        <p:spPr bwMode="auto">
          <a:xfrm>
            <a:off x="1522413" y="29997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5617" name="Object 18"/>
          <p:cNvGraphicFramePr>
            <a:graphicFrameLocks noChangeAspect="1"/>
          </p:cNvGraphicFramePr>
          <p:nvPr/>
        </p:nvGraphicFramePr>
        <p:xfrm>
          <a:off x="3122612" y="4038600"/>
          <a:ext cx="4419600" cy="793750"/>
        </p:xfrm>
        <a:graphic>
          <a:graphicData uri="http://schemas.openxmlformats.org/presentationml/2006/ole">
            <mc:AlternateContent xmlns:mc="http://schemas.openxmlformats.org/markup-compatibility/2006">
              <mc:Choice xmlns:v="urn:schemas-microsoft-com:vml" Requires="v">
                <p:oleObj spid="_x0000_s31747" name="Equation" r:id="rId3" imgW="2209800" imgH="393700" progId="Equation.3">
                  <p:embed/>
                </p:oleObj>
              </mc:Choice>
              <mc:Fallback>
                <p:oleObj name="Equation" r:id="rId3" imgW="2209800" imgH="393700" progId="Equation.3">
                  <p:embed/>
                  <p:pic>
                    <p:nvPicPr>
                      <p:cNvPr id="25617"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2612" y="4038600"/>
                        <a:ext cx="44196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4233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62C357D-5FAC-4F81-A016-5358E8098D4E}" type="slidenum">
              <a:rPr lang="en-US" altLang="en-US" sz="1400" smtClean="0"/>
              <a:pPr>
                <a:spcBef>
                  <a:spcPct val="0"/>
                </a:spcBef>
                <a:buClrTx/>
                <a:buSzTx/>
                <a:buFontTx/>
                <a:buNone/>
              </a:pPr>
              <a:t>24</a:t>
            </a:fld>
            <a:endParaRPr lang="en-US" altLang="en-US" sz="1400"/>
          </a:p>
        </p:txBody>
      </p:sp>
      <p:sp>
        <p:nvSpPr>
          <p:cNvPr id="26627" name="Rectangle 2"/>
          <p:cNvSpPr>
            <a:spLocks noGrp="1" noChangeArrowheads="1"/>
          </p:cNvSpPr>
          <p:nvPr>
            <p:ph type="title"/>
          </p:nvPr>
        </p:nvSpPr>
        <p:spPr>
          <a:xfrm>
            <a:off x="2208212" y="228600"/>
            <a:ext cx="7772400" cy="685800"/>
          </a:xfrm>
          <a:noFill/>
        </p:spPr>
        <p:txBody>
          <a:bodyPr/>
          <a:lstStyle/>
          <a:p>
            <a:r>
              <a:rPr lang="en-US" altLang="en-US" smtClean="0"/>
              <a:t>Average-Case Time</a:t>
            </a:r>
            <a:endParaRPr lang="en-US" altLang="en-US" smtClean="0"/>
          </a:p>
        </p:txBody>
      </p:sp>
      <p:sp>
        <p:nvSpPr>
          <p:cNvPr id="26628"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29"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0"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1" name="Rectangle 6"/>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2" name="Rectangle 7"/>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3" name="Rectangle 8"/>
          <p:cNvSpPr>
            <a:spLocks noChangeArrowheads="1"/>
          </p:cNvSpPr>
          <p:nvPr/>
        </p:nvSpPr>
        <p:spPr bwMode="auto">
          <a:xfrm>
            <a:off x="1522413" y="2493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4" name="Rectangle 9"/>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5" name="Rectangle 10"/>
          <p:cNvSpPr>
            <a:spLocks noChangeArrowheads="1"/>
          </p:cNvSpPr>
          <p:nvPr/>
        </p:nvSpPr>
        <p:spPr bwMode="auto">
          <a:xfrm>
            <a:off x="1522413" y="17805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6" name="Rectangle 11"/>
          <p:cNvSpPr>
            <a:spLocks noChangeArrowheads="1"/>
          </p:cNvSpPr>
          <p:nvPr/>
        </p:nvSpPr>
        <p:spPr bwMode="auto">
          <a:xfrm>
            <a:off x="1522413" y="29997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7" name="Rectangle 12"/>
          <p:cNvSpPr>
            <a:spLocks noChangeArrowheads="1"/>
          </p:cNvSpPr>
          <p:nvPr/>
        </p:nvSpPr>
        <p:spPr bwMode="auto">
          <a:xfrm>
            <a:off x="1522413" y="24409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8" name="Rectangle 13"/>
          <p:cNvSpPr>
            <a:spLocks noChangeArrowheads="1"/>
          </p:cNvSpPr>
          <p:nvPr/>
        </p:nvSpPr>
        <p:spPr bwMode="auto">
          <a:xfrm>
            <a:off x="1827212" y="1219200"/>
            <a:ext cx="8610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a:buNone/>
            </a:pPr>
            <a:r>
              <a:rPr lang="en-US" altLang="en-US"/>
              <a:t>On the average, each time the pivot will not divide the array into two parts of the same size nor one empty part. Statistically, the sizes of the two parts are very close. So the average time is </a:t>
            </a:r>
            <a:r>
              <a:rPr lang="en-US" altLang="en-US" i="1"/>
              <a:t>O(nlogn)</a:t>
            </a:r>
            <a:r>
              <a:rPr lang="en-US" altLang="en-US"/>
              <a:t>. The exact average-case analysis is beyond the scope of this book. </a:t>
            </a:r>
          </a:p>
        </p:txBody>
      </p:sp>
      <p:sp>
        <p:nvSpPr>
          <p:cNvPr id="26639" name="Rectangle 1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40" name="Rectangle 15"/>
          <p:cNvSpPr>
            <a:spLocks noChangeArrowheads="1"/>
          </p:cNvSpPr>
          <p:nvPr/>
        </p:nvSpPr>
        <p:spPr bwMode="auto">
          <a:xfrm>
            <a:off x="1522413" y="29997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517410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ltLang="en-US" smtClean="0"/>
              <a:t>Heap</a:t>
            </a:r>
            <a:endParaRPr lang="en-US" altLang="en-US"/>
          </a:p>
        </p:txBody>
      </p:sp>
      <p:sp>
        <p:nvSpPr>
          <p:cNvPr id="27662" name="Rectangle 13"/>
          <p:cNvSpPr>
            <a:spLocks noGrp="1" noChangeArrowheads="1"/>
          </p:cNvSpPr>
          <p:nvPr>
            <p:ph type="body" idx="1"/>
          </p:nvPr>
        </p:nvSpPr>
        <p:spPr/>
        <p:txBody>
          <a:bodyPr/>
          <a:lstStyle/>
          <a:p>
            <a:r>
              <a:rPr lang="en-US" altLang="en-US" smtClean="0"/>
              <a:t>Heap is a useful data structure for designing efficient sorting algorithms and priority queues. A heap is a binary tree with the following properties:</a:t>
            </a:r>
          </a:p>
          <a:p>
            <a:endParaRPr lang="en-US" altLang="en-US" smtClean="0"/>
          </a:p>
          <a:p>
            <a:r>
              <a:rPr lang="en-US" altLang="en-US" smtClean="0"/>
              <a:t>It is a complete binary tree.</a:t>
            </a:r>
          </a:p>
          <a:p>
            <a:r>
              <a:rPr lang="en-US" altLang="en-US" smtClean="0"/>
              <a:t>Each node is greater than or equal to any of its children.</a:t>
            </a:r>
            <a:endParaRPr lang="en-US" altLang="en-US"/>
          </a:p>
        </p:txBody>
      </p:sp>
      <p:sp>
        <p:nvSpPr>
          <p:cNvPr id="27650"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57285A67-2895-4813-AEF1-5E3722659B29}" type="slidenum">
              <a:rPr lang="en-US" altLang="en-US" smtClean="0"/>
              <a:pPr/>
              <a:t>25</a:t>
            </a:fld>
            <a:endParaRPr lang="en-US" altLang="en-US"/>
          </a:p>
        </p:txBody>
      </p:sp>
      <p:sp>
        <p:nvSpPr>
          <p:cNvPr id="27652"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3" name="Rectangle 4"/>
          <p:cNvSpPr>
            <a:spLocks noChangeArrowheads="1"/>
          </p:cNvSpPr>
          <p:nvPr/>
        </p:nvSpPr>
        <p:spPr bwMode="auto">
          <a:xfrm>
            <a:off x="3656012"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5"/>
          <p:cNvSpPr>
            <a:spLocks noChangeArrowheads="1"/>
          </p:cNvSpPr>
          <p:nvPr/>
        </p:nvSpPr>
        <p:spPr bwMode="auto">
          <a:xfrm>
            <a:off x="3865562"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5" name="Rectangle 6"/>
          <p:cNvSpPr>
            <a:spLocks noChangeArrowheads="1"/>
          </p:cNvSpPr>
          <p:nvPr/>
        </p:nvSpPr>
        <p:spPr bwMode="auto">
          <a:xfrm>
            <a:off x="4437062"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6" name="Rectangle 7"/>
          <p:cNvSpPr>
            <a:spLocks noChangeArrowheads="1"/>
          </p:cNvSpPr>
          <p:nvPr/>
        </p:nvSpPr>
        <p:spPr bwMode="auto">
          <a:xfrm>
            <a:off x="3775075"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7" name="Rectangle 8"/>
          <p:cNvSpPr>
            <a:spLocks noChangeArrowheads="1"/>
          </p:cNvSpPr>
          <p:nvPr/>
        </p:nvSpPr>
        <p:spPr bwMode="auto">
          <a:xfrm>
            <a:off x="3665537"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8" name="Rectangle 9"/>
          <p:cNvSpPr>
            <a:spLocks noChangeArrowheads="1"/>
          </p:cNvSpPr>
          <p:nvPr/>
        </p:nvSpPr>
        <p:spPr bwMode="auto">
          <a:xfrm>
            <a:off x="3522662"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9" name="Rectangle 10"/>
          <p:cNvSpPr>
            <a:spLocks noChangeArrowheads="1"/>
          </p:cNvSpPr>
          <p:nvPr/>
        </p:nvSpPr>
        <p:spPr bwMode="auto">
          <a:xfrm>
            <a:off x="3722687"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60" name="Rectangle 11"/>
          <p:cNvSpPr>
            <a:spLocks noChangeArrowheads="1"/>
          </p:cNvSpPr>
          <p:nvPr/>
        </p:nvSpPr>
        <p:spPr bwMode="auto">
          <a:xfrm>
            <a:off x="3722687"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61" name="Rectangle 12"/>
          <p:cNvSpPr>
            <a:spLocks noChangeArrowheads="1"/>
          </p:cNvSpPr>
          <p:nvPr/>
        </p:nvSpPr>
        <p:spPr bwMode="auto">
          <a:xfrm>
            <a:off x="4265612"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63" name="Rectangle 14"/>
          <p:cNvSpPr>
            <a:spLocks noChangeArrowheads="1"/>
          </p:cNvSpPr>
          <p:nvPr/>
        </p:nvSpPr>
        <p:spPr bwMode="auto">
          <a:xfrm>
            <a:off x="3665537"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780706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7A6D549-FA56-4AF2-91A2-850C03F48D46}" type="slidenum">
              <a:rPr lang="en-US" altLang="en-US" sz="1400"/>
              <a:pPr>
                <a:spcBef>
                  <a:spcPct val="0"/>
                </a:spcBef>
                <a:buClrTx/>
                <a:buSzTx/>
                <a:buFontTx/>
                <a:buNone/>
              </a:pPr>
              <a:t>26</a:t>
            </a:fld>
            <a:endParaRPr lang="en-US" altLang="en-US" sz="1400"/>
          </a:p>
        </p:txBody>
      </p:sp>
      <p:sp>
        <p:nvSpPr>
          <p:cNvPr id="28675" name="Rectangle 2"/>
          <p:cNvSpPr>
            <a:spLocks noGrp="1" noChangeArrowheads="1"/>
          </p:cNvSpPr>
          <p:nvPr>
            <p:ph type="title"/>
          </p:nvPr>
        </p:nvSpPr>
        <p:spPr>
          <a:xfrm>
            <a:off x="1522412" y="152400"/>
            <a:ext cx="8839200" cy="533400"/>
          </a:xfrm>
          <a:noFill/>
        </p:spPr>
        <p:txBody>
          <a:bodyPr>
            <a:normAutofit fontScale="90000"/>
          </a:bodyPr>
          <a:lstStyle/>
          <a:p>
            <a:r>
              <a:rPr lang="en-US" altLang="en-US" sz="3600"/>
              <a:t>Complete Binary Tree</a:t>
            </a:r>
          </a:p>
        </p:txBody>
      </p:sp>
      <p:sp>
        <p:nvSpPr>
          <p:cNvPr id="28676"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7" name="Rectangle 4"/>
          <p:cNvSpPr>
            <a:spLocks noChangeArrowheads="1"/>
          </p:cNvSpPr>
          <p:nvPr/>
        </p:nvSpPr>
        <p:spPr bwMode="auto">
          <a:xfrm>
            <a:off x="3656012"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5"/>
          <p:cNvSpPr>
            <a:spLocks noChangeArrowheads="1"/>
          </p:cNvSpPr>
          <p:nvPr/>
        </p:nvSpPr>
        <p:spPr bwMode="auto">
          <a:xfrm>
            <a:off x="3865562"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9" name="Rectangle 6"/>
          <p:cNvSpPr>
            <a:spLocks noChangeArrowheads="1"/>
          </p:cNvSpPr>
          <p:nvPr/>
        </p:nvSpPr>
        <p:spPr bwMode="auto">
          <a:xfrm>
            <a:off x="4437062"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0" name="Rectangle 7"/>
          <p:cNvSpPr>
            <a:spLocks noChangeArrowheads="1"/>
          </p:cNvSpPr>
          <p:nvPr/>
        </p:nvSpPr>
        <p:spPr bwMode="auto">
          <a:xfrm>
            <a:off x="3775075"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1" name="Rectangle 8"/>
          <p:cNvSpPr>
            <a:spLocks noChangeArrowheads="1"/>
          </p:cNvSpPr>
          <p:nvPr/>
        </p:nvSpPr>
        <p:spPr bwMode="auto">
          <a:xfrm>
            <a:off x="3665537"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2" name="Rectangle 9"/>
          <p:cNvSpPr>
            <a:spLocks noChangeArrowheads="1"/>
          </p:cNvSpPr>
          <p:nvPr/>
        </p:nvSpPr>
        <p:spPr bwMode="auto">
          <a:xfrm>
            <a:off x="3522662"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3" name="Rectangle 10"/>
          <p:cNvSpPr>
            <a:spLocks noChangeArrowheads="1"/>
          </p:cNvSpPr>
          <p:nvPr/>
        </p:nvSpPr>
        <p:spPr bwMode="auto">
          <a:xfrm>
            <a:off x="3722687"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4" name="Rectangle 11"/>
          <p:cNvSpPr>
            <a:spLocks noChangeArrowheads="1"/>
          </p:cNvSpPr>
          <p:nvPr/>
        </p:nvSpPr>
        <p:spPr bwMode="auto">
          <a:xfrm>
            <a:off x="3722687"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5" name="Rectangle 12"/>
          <p:cNvSpPr>
            <a:spLocks noChangeArrowheads="1"/>
          </p:cNvSpPr>
          <p:nvPr/>
        </p:nvSpPr>
        <p:spPr bwMode="auto">
          <a:xfrm>
            <a:off x="4265612"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6" name="Rectangle 13"/>
          <p:cNvSpPr>
            <a:spLocks noGrp="1" noChangeArrowheads="1"/>
          </p:cNvSpPr>
          <p:nvPr>
            <p:ph type="body" idx="1"/>
          </p:nvPr>
        </p:nvSpPr>
        <p:spPr>
          <a:xfrm>
            <a:off x="1674813" y="990601"/>
            <a:ext cx="8740775" cy="3230563"/>
          </a:xfrm>
          <a:noFill/>
        </p:spPr>
        <p:txBody>
          <a:bodyPr>
            <a:normAutofit lnSpcReduction="10000"/>
          </a:bodyPr>
          <a:lstStyle/>
          <a:p>
            <a:pPr marL="0" indent="0">
              <a:spcBef>
                <a:spcPct val="0"/>
              </a:spcBef>
              <a:buNone/>
            </a:pPr>
            <a:r>
              <a:rPr lang="en-US" altLang="en-US" sz="2800"/>
              <a:t>A binary tree is </a:t>
            </a:r>
            <a:r>
              <a:rPr lang="en-US" altLang="en-US" sz="2800" i="1"/>
              <a:t>complete</a:t>
            </a:r>
            <a:r>
              <a:rPr lang="en-US" altLang="en-US" sz="2800"/>
              <a:t> if every level of the tree is full except that the last level may not be full and all the leaves on the last level are placed left-most. For example, in the following figure, the binary trees in (a) and (b) are complete, but the binary trees in (c) and (d) are not complete. Further, the binary tree in (a) is a heap, but the binary tree in (b) is not a heap, because the root (39) is less than its right child (42).</a:t>
            </a:r>
          </a:p>
        </p:txBody>
      </p:sp>
      <p:sp>
        <p:nvSpPr>
          <p:cNvPr id="28687" name="Rectangle 14"/>
          <p:cNvSpPr>
            <a:spLocks noChangeArrowheads="1"/>
          </p:cNvSpPr>
          <p:nvPr/>
        </p:nvSpPr>
        <p:spPr bwMode="auto">
          <a:xfrm>
            <a:off x="3665537"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8688" name="Object 15"/>
          <p:cNvGraphicFramePr>
            <a:graphicFrameLocks noChangeAspect="1"/>
          </p:cNvGraphicFramePr>
          <p:nvPr/>
        </p:nvGraphicFramePr>
        <p:xfrm>
          <a:off x="1954212" y="4437063"/>
          <a:ext cx="8305800" cy="1706562"/>
        </p:xfrm>
        <a:graphic>
          <a:graphicData uri="http://schemas.openxmlformats.org/presentationml/2006/ole">
            <mc:AlternateContent xmlns:mc="http://schemas.openxmlformats.org/markup-compatibility/2006">
              <mc:Choice xmlns:v="urn:schemas-microsoft-com:vml" Requires="v">
                <p:oleObj spid="_x0000_s32771" name="Picture" r:id="rId3" imgW="5564904" imgH="1140931" progId="Word.Picture.8">
                  <p:embed/>
                </p:oleObj>
              </mc:Choice>
              <mc:Fallback>
                <p:oleObj name="Picture" r:id="rId3" imgW="5564904" imgH="1140931" progId="Word.Picture.8">
                  <p:embed/>
                  <p:pic>
                    <p:nvPicPr>
                      <p:cNvPr id="28688"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4212" y="4437063"/>
                        <a:ext cx="8305800"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73457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763320A-559E-4503-A25A-439069032AB5}" type="slidenum">
              <a:rPr lang="en-US" altLang="en-US" sz="1400"/>
              <a:pPr>
                <a:spcBef>
                  <a:spcPct val="0"/>
                </a:spcBef>
                <a:buClrTx/>
                <a:buSzTx/>
                <a:buFontTx/>
                <a:buNone/>
              </a:pPr>
              <a:t>27</a:t>
            </a:fld>
            <a:endParaRPr lang="en-US" altLang="en-US" sz="1400"/>
          </a:p>
        </p:txBody>
      </p:sp>
      <p:sp>
        <p:nvSpPr>
          <p:cNvPr id="29699" name="Rectangle 2"/>
          <p:cNvSpPr>
            <a:spLocks noGrp="1" noChangeArrowheads="1"/>
          </p:cNvSpPr>
          <p:nvPr>
            <p:ph type="title"/>
          </p:nvPr>
        </p:nvSpPr>
        <p:spPr>
          <a:xfrm>
            <a:off x="1522412" y="152400"/>
            <a:ext cx="8839200" cy="533400"/>
          </a:xfrm>
          <a:noFill/>
        </p:spPr>
        <p:txBody>
          <a:bodyPr>
            <a:normAutofit fontScale="90000"/>
          </a:bodyPr>
          <a:lstStyle/>
          <a:p>
            <a:r>
              <a:rPr lang="en-US" altLang="en-US" sz="3600"/>
              <a:t>See How a Heap Works</a:t>
            </a:r>
          </a:p>
        </p:txBody>
      </p:sp>
      <p:sp>
        <p:nvSpPr>
          <p:cNvPr id="29700"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1" name="Rectangle 4"/>
          <p:cNvSpPr>
            <a:spLocks noChangeArrowheads="1"/>
          </p:cNvSpPr>
          <p:nvPr/>
        </p:nvSpPr>
        <p:spPr bwMode="auto">
          <a:xfrm>
            <a:off x="3656012"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2" name="Rectangle 5"/>
          <p:cNvSpPr>
            <a:spLocks noChangeArrowheads="1"/>
          </p:cNvSpPr>
          <p:nvPr/>
        </p:nvSpPr>
        <p:spPr bwMode="auto">
          <a:xfrm>
            <a:off x="3865562"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3" name="Rectangle 6"/>
          <p:cNvSpPr>
            <a:spLocks noChangeArrowheads="1"/>
          </p:cNvSpPr>
          <p:nvPr/>
        </p:nvSpPr>
        <p:spPr bwMode="auto">
          <a:xfrm>
            <a:off x="4437062"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4" name="Rectangle 7"/>
          <p:cNvSpPr>
            <a:spLocks noChangeArrowheads="1"/>
          </p:cNvSpPr>
          <p:nvPr/>
        </p:nvSpPr>
        <p:spPr bwMode="auto">
          <a:xfrm>
            <a:off x="3775075"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5" name="Rectangle 8"/>
          <p:cNvSpPr>
            <a:spLocks noChangeArrowheads="1"/>
          </p:cNvSpPr>
          <p:nvPr/>
        </p:nvSpPr>
        <p:spPr bwMode="auto">
          <a:xfrm>
            <a:off x="3665537"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6" name="Rectangle 9"/>
          <p:cNvSpPr>
            <a:spLocks noChangeArrowheads="1"/>
          </p:cNvSpPr>
          <p:nvPr/>
        </p:nvSpPr>
        <p:spPr bwMode="auto">
          <a:xfrm>
            <a:off x="3522662"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7" name="Rectangle 10"/>
          <p:cNvSpPr>
            <a:spLocks noChangeArrowheads="1"/>
          </p:cNvSpPr>
          <p:nvPr/>
        </p:nvSpPr>
        <p:spPr bwMode="auto">
          <a:xfrm>
            <a:off x="3722687"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8" name="Rectangle 11"/>
          <p:cNvSpPr>
            <a:spLocks noChangeArrowheads="1"/>
          </p:cNvSpPr>
          <p:nvPr/>
        </p:nvSpPr>
        <p:spPr bwMode="auto">
          <a:xfrm>
            <a:off x="3722687"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9" name="Rectangle 12"/>
          <p:cNvSpPr>
            <a:spLocks noChangeArrowheads="1"/>
          </p:cNvSpPr>
          <p:nvPr/>
        </p:nvSpPr>
        <p:spPr bwMode="auto">
          <a:xfrm>
            <a:off x="4265612"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10" name="Rectangle 14"/>
          <p:cNvSpPr>
            <a:spLocks noChangeArrowheads="1"/>
          </p:cNvSpPr>
          <p:nvPr/>
        </p:nvSpPr>
        <p:spPr bwMode="auto">
          <a:xfrm>
            <a:off x="3665537"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11" name="Rounded Rectangle 1">
            <a:hlinkClick r:id="rId2"/>
          </p:cNvPr>
          <p:cNvSpPr>
            <a:spLocks noChangeArrowheads="1"/>
          </p:cNvSpPr>
          <p:nvPr/>
        </p:nvSpPr>
        <p:spPr bwMode="auto">
          <a:xfrm>
            <a:off x="1598612" y="685801"/>
            <a:ext cx="8763000" cy="881063"/>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 typeface="Monotype Sorts"/>
              <a:buNone/>
            </a:pPr>
            <a:r>
              <a:rPr lang="en-US" altLang="en-US" u="sng">
                <a:solidFill>
                  <a:srgbClr val="00B050"/>
                </a:solidFill>
              </a:rPr>
              <a:t>http://www.cs.armstrong.edu/liang/animation/web/Heap.html </a:t>
            </a:r>
          </a:p>
        </p:txBody>
      </p:sp>
      <p:pic>
        <p:nvPicPr>
          <p:cNvPr id="2971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3712" y="1752600"/>
            <a:ext cx="659765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48922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734B60F-9608-4D69-A3E8-ED0321B1E7F1}" type="slidenum">
              <a:rPr lang="en-US" altLang="en-US" sz="1400"/>
              <a:pPr>
                <a:spcBef>
                  <a:spcPct val="0"/>
                </a:spcBef>
                <a:buClrTx/>
                <a:buSzTx/>
                <a:buFontTx/>
                <a:buNone/>
              </a:pPr>
              <a:t>28</a:t>
            </a:fld>
            <a:endParaRPr lang="en-US" altLang="en-US" sz="1400"/>
          </a:p>
        </p:txBody>
      </p:sp>
      <p:sp>
        <p:nvSpPr>
          <p:cNvPr id="30723" name="Rectangle 2"/>
          <p:cNvSpPr>
            <a:spLocks noGrp="1" noChangeArrowheads="1"/>
          </p:cNvSpPr>
          <p:nvPr>
            <p:ph type="title"/>
          </p:nvPr>
        </p:nvSpPr>
        <p:spPr>
          <a:xfrm>
            <a:off x="1522412" y="152400"/>
            <a:ext cx="8839200" cy="533400"/>
          </a:xfrm>
          <a:noFill/>
        </p:spPr>
        <p:txBody>
          <a:bodyPr>
            <a:normAutofit fontScale="90000"/>
          </a:bodyPr>
          <a:lstStyle/>
          <a:p>
            <a:r>
              <a:rPr lang="en-US" altLang="en-US" sz="3600"/>
              <a:t>Representing a Heap</a:t>
            </a:r>
          </a:p>
        </p:txBody>
      </p:sp>
      <p:sp>
        <p:nvSpPr>
          <p:cNvPr id="30724"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5" name="Rectangle 4"/>
          <p:cNvSpPr>
            <a:spLocks noChangeArrowheads="1"/>
          </p:cNvSpPr>
          <p:nvPr/>
        </p:nvSpPr>
        <p:spPr bwMode="auto">
          <a:xfrm>
            <a:off x="3656012"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6" name="Rectangle 5"/>
          <p:cNvSpPr>
            <a:spLocks noChangeArrowheads="1"/>
          </p:cNvSpPr>
          <p:nvPr/>
        </p:nvSpPr>
        <p:spPr bwMode="auto">
          <a:xfrm>
            <a:off x="3865562"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7" name="Rectangle 6"/>
          <p:cNvSpPr>
            <a:spLocks noChangeArrowheads="1"/>
          </p:cNvSpPr>
          <p:nvPr/>
        </p:nvSpPr>
        <p:spPr bwMode="auto">
          <a:xfrm>
            <a:off x="3775075"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8" name="Rectangle 7"/>
          <p:cNvSpPr>
            <a:spLocks noChangeArrowheads="1"/>
          </p:cNvSpPr>
          <p:nvPr/>
        </p:nvSpPr>
        <p:spPr bwMode="auto">
          <a:xfrm>
            <a:off x="3665537"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9" name="Rectangle 8"/>
          <p:cNvSpPr>
            <a:spLocks noChangeArrowheads="1"/>
          </p:cNvSpPr>
          <p:nvPr/>
        </p:nvSpPr>
        <p:spPr bwMode="auto">
          <a:xfrm>
            <a:off x="3522662"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0" name="Rectangle 9"/>
          <p:cNvSpPr>
            <a:spLocks noChangeArrowheads="1"/>
          </p:cNvSpPr>
          <p:nvPr/>
        </p:nvSpPr>
        <p:spPr bwMode="auto">
          <a:xfrm>
            <a:off x="3722687"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1" name="Rectangle 10"/>
          <p:cNvSpPr>
            <a:spLocks noChangeArrowheads="1"/>
          </p:cNvSpPr>
          <p:nvPr/>
        </p:nvSpPr>
        <p:spPr bwMode="auto">
          <a:xfrm>
            <a:off x="3722687"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2" name="Rectangle 11"/>
          <p:cNvSpPr>
            <a:spLocks noChangeArrowheads="1"/>
          </p:cNvSpPr>
          <p:nvPr/>
        </p:nvSpPr>
        <p:spPr bwMode="auto">
          <a:xfrm>
            <a:off x="4265612"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3" name="Rectangle 12"/>
          <p:cNvSpPr>
            <a:spLocks noGrp="1" noChangeArrowheads="1"/>
          </p:cNvSpPr>
          <p:nvPr>
            <p:ph type="body" idx="1"/>
          </p:nvPr>
        </p:nvSpPr>
        <p:spPr>
          <a:xfrm>
            <a:off x="1674813" y="908050"/>
            <a:ext cx="8812213" cy="2628900"/>
          </a:xfrm>
          <a:noFill/>
        </p:spPr>
        <p:txBody>
          <a:bodyPr>
            <a:normAutofit lnSpcReduction="10000"/>
          </a:bodyPr>
          <a:lstStyle/>
          <a:p>
            <a:pPr marL="0" indent="0">
              <a:spcBef>
                <a:spcPct val="0"/>
              </a:spcBef>
              <a:buNone/>
            </a:pPr>
            <a:r>
              <a:rPr lang="en-US" altLang="en-US" sz="2800"/>
              <a:t>For a node at position </a:t>
            </a:r>
            <a:r>
              <a:rPr lang="en-US" altLang="en-US" sz="2800" i="1"/>
              <a:t>i</a:t>
            </a:r>
            <a:r>
              <a:rPr lang="en-US" altLang="en-US" sz="2800"/>
              <a:t>, its left child is at position </a:t>
            </a:r>
            <a:r>
              <a:rPr lang="en-US" altLang="en-US" sz="2800" i="1"/>
              <a:t>2i+1</a:t>
            </a:r>
            <a:r>
              <a:rPr lang="en-US" altLang="en-US" sz="2800"/>
              <a:t> and its right child is at position </a:t>
            </a:r>
            <a:r>
              <a:rPr lang="en-US" altLang="en-US" sz="2800" i="1"/>
              <a:t>2i+2</a:t>
            </a:r>
            <a:r>
              <a:rPr lang="en-US" altLang="en-US" sz="2800"/>
              <a:t>, and its parent is at index (</a:t>
            </a:r>
            <a:r>
              <a:rPr lang="en-US" altLang="en-US" sz="2800" i="1"/>
              <a:t>i-1)/2</a:t>
            </a:r>
            <a:r>
              <a:rPr lang="en-US" altLang="en-US" sz="2800"/>
              <a:t>. For example, the node for element 39 is at position 4, so its left child (element 14) is at 9 (</a:t>
            </a:r>
            <a:r>
              <a:rPr lang="en-US" altLang="en-US" sz="2800" i="1"/>
              <a:t>2*4+1</a:t>
            </a:r>
            <a:r>
              <a:rPr lang="en-US" altLang="en-US" sz="2800"/>
              <a:t>), its right child (element 33) is at 10 (</a:t>
            </a:r>
            <a:r>
              <a:rPr lang="en-US" altLang="en-US" sz="2800" i="1"/>
              <a:t>2*4+2</a:t>
            </a:r>
            <a:r>
              <a:rPr lang="en-US" altLang="en-US" sz="2800"/>
              <a:t>), and its parent (element 42) is at 1 (</a:t>
            </a:r>
            <a:r>
              <a:rPr lang="en-US" altLang="en-US" sz="2800" i="1"/>
              <a:t>(4-1)/2</a:t>
            </a:r>
            <a:r>
              <a:rPr lang="en-US" altLang="en-US" sz="2800"/>
              <a:t>).</a:t>
            </a:r>
          </a:p>
        </p:txBody>
      </p:sp>
      <p:sp>
        <p:nvSpPr>
          <p:cNvPr id="30734" name="Rectangle 13"/>
          <p:cNvSpPr>
            <a:spLocks noChangeArrowheads="1"/>
          </p:cNvSpPr>
          <p:nvPr/>
        </p:nvSpPr>
        <p:spPr bwMode="auto">
          <a:xfrm>
            <a:off x="3665537"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5" name="Rectangle 14"/>
          <p:cNvSpPr>
            <a:spLocks noChangeArrowheads="1"/>
          </p:cNvSpPr>
          <p:nvPr/>
        </p:nvSpPr>
        <p:spPr bwMode="auto">
          <a:xfrm>
            <a:off x="1522413" y="2634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6" name="Rectangle 15"/>
          <p:cNvSpPr>
            <a:spLocks noChangeArrowheads="1"/>
          </p:cNvSpPr>
          <p:nvPr/>
        </p:nvSpPr>
        <p:spPr bwMode="auto">
          <a:xfrm>
            <a:off x="1522413" y="23837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37" name="Rectangle 16"/>
          <p:cNvSpPr>
            <a:spLocks noChangeArrowheads="1"/>
          </p:cNvSpPr>
          <p:nvPr/>
        </p:nvSpPr>
        <p:spPr bwMode="auto">
          <a:xfrm>
            <a:off x="1522413" y="23837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0738" name="Object 17"/>
          <p:cNvGraphicFramePr>
            <a:graphicFrameLocks noChangeAspect="1"/>
          </p:cNvGraphicFramePr>
          <p:nvPr/>
        </p:nvGraphicFramePr>
        <p:xfrm>
          <a:off x="1809751" y="3429000"/>
          <a:ext cx="8569325" cy="2546350"/>
        </p:xfrm>
        <a:graphic>
          <a:graphicData uri="http://schemas.openxmlformats.org/presentationml/2006/ole">
            <mc:AlternateContent xmlns:mc="http://schemas.openxmlformats.org/markup-compatibility/2006">
              <mc:Choice xmlns:v="urn:schemas-microsoft-com:vml" Requires="v">
                <p:oleObj spid="_x0000_s33795" name="Picture" r:id="rId3" imgW="5559785" imgH="1652966" progId="Word.Picture.8">
                  <p:embed/>
                </p:oleObj>
              </mc:Choice>
              <mc:Fallback>
                <p:oleObj name="Picture" r:id="rId3" imgW="5559785" imgH="1652966" progId="Word.Picture.8">
                  <p:embed/>
                  <p:pic>
                    <p:nvPicPr>
                      <p:cNvPr id="30738"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1" y="3429000"/>
                        <a:ext cx="8569325"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4384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0976790-0610-468A-8AA4-29724C2FB6A0}" type="slidenum">
              <a:rPr lang="en-US" altLang="en-US" sz="1400"/>
              <a:pPr>
                <a:spcBef>
                  <a:spcPct val="0"/>
                </a:spcBef>
                <a:buClrTx/>
                <a:buSzTx/>
                <a:buFontTx/>
                <a:buNone/>
              </a:pPr>
              <a:t>29</a:t>
            </a:fld>
            <a:endParaRPr lang="en-US" altLang="en-US" sz="1400"/>
          </a:p>
        </p:txBody>
      </p:sp>
      <p:sp>
        <p:nvSpPr>
          <p:cNvPr id="31747" name="Rectangle 2"/>
          <p:cNvSpPr>
            <a:spLocks noGrp="1" noChangeArrowheads="1"/>
          </p:cNvSpPr>
          <p:nvPr>
            <p:ph type="title"/>
          </p:nvPr>
        </p:nvSpPr>
        <p:spPr>
          <a:xfrm>
            <a:off x="1522412" y="152400"/>
            <a:ext cx="8839200" cy="533400"/>
          </a:xfrm>
          <a:noFill/>
        </p:spPr>
        <p:txBody>
          <a:bodyPr>
            <a:normAutofit fontScale="90000"/>
          </a:bodyPr>
          <a:lstStyle/>
          <a:p>
            <a:r>
              <a:rPr lang="en-US" altLang="en-US" sz="3600"/>
              <a:t>Adding Elements to the Heap</a:t>
            </a:r>
          </a:p>
        </p:txBody>
      </p:sp>
      <p:sp>
        <p:nvSpPr>
          <p:cNvPr id="31748"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49" name="Rectangle 4"/>
          <p:cNvSpPr>
            <a:spLocks noChangeArrowheads="1"/>
          </p:cNvSpPr>
          <p:nvPr/>
        </p:nvSpPr>
        <p:spPr bwMode="auto">
          <a:xfrm>
            <a:off x="3656012"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0" name="Rectangle 5"/>
          <p:cNvSpPr>
            <a:spLocks noChangeArrowheads="1"/>
          </p:cNvSpPr>
          <p:nvPr/>
        </p:nvSpPr>
        <p:spPr bwMode="auto">
          <a:xfrm>
            <a:off x="3865562"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1" name="Rectangle 6"/>
          <p:cNvSpPr>
            <a:spLocks noChangeArrowheads="1"/>
          </p:cNvSpPr>
          <p:nvPr/>
        </p:nvSpPr>
        <p:spPr bwMode="auto">
          <a:xfrm>
            <a:off x="3775075"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2" name="Rectangle 7"/>
          <p:cNvSpPr>
            <a:spLocks noChangeArrowheads="1"/>
          </p:cNvSpPr>
          <p:nvPr/>
        </p:nvSpPr>
        <p:spPr bwMode="auto">
          <a:xfrm>
            <a:off x="3665537"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3" name="Rectangle 8"/>
          <p:cNvSpPr>
            <a:spLocks noChangeArrowheads="1"/>
          </p:cNvSpPr>
          <p:nvPr/>
        </p:nvSpPr>
        <p:spPr bwMode="auto">
          <a:xfrm>
            <a:off x="3522662"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4" name="Rectangle 9"/>
          <p:cNvSpPr>
            <a:spLocks noChangeArrowheads="1"/>
          </p:cNvSpPr>
          <p:nvPr/>
        </p:nvSpPr>
        <p:spPr bwMode="auto">
          <a:xfrm>
            <a:off x="3722687"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5" name="Rectangle 10"/>
          <p:cNvSpPr>
            <a:spLocks noChangeArrowheads="1"/>
          </p:cNvSpPr>
          <p:nvPr/>
        </p:nvSpPr>
        <p:spPr bwMode="auto">
          <a:xfrm>
            <a:off x="3722687"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6" name="Rectangle 11"/>
          <p:cNvSpPr>
            <a:spLocks noChangeArrowheads="1"/>
          </p:cNvSpPr>
          <p:nvPr/>
        </p:nvSpPr>
        <p:spPr bwMode="auto">
          <a:xfrm>
            <a:off x="4265612"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7" name="Rectangle 12"/>
          <p:cNvSpPr>
            <a:spLocks noChangeArrowheads="1"/>
          </p:cNvSpPr>
          <p:nvPr/>
        </p:nvSpPr>
        <p:spPr bwMode="auto">
          <a:xfrm>
            <a:off x="3665537"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8" name="Rectangle 13"/>
          <p:cNvSpPr>
            <a:spLocks noChangeArrowheads="1"/>
          </p:cNvSpPr>
          <p:nvPr/>
        </p:nvSpPr>
        <p:spPr bwMode="auto">
          <a:xfrm>
            <a:off x="1522413" y="2634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9" name="Rectangle 14"/>
          <p:cNvSpPr>
            <a:spLocks noChangeArrowheads="1"/>
          </p:cNvSpPr>
          <p:nvPr/>
        </p:nvSpPr>
        <p:spPr bwMode="auto">
          <a:xfrm>
            <a:off x="1522413" y="13312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60" name="Text Box 15"/>
          <p:cNvSpPr txBox="1">
            <a:spLocks noChangeArrowheads="1"/>
          </p:cNvSpPr>
          <p:nvPr/>
        </p:nvSpPr>
        <p:spPr bwMode="auto">
          <a:xfrm>
            <a:off x="3465512" y="1341438"/>
            <a:ext cx="720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Adding 3, 5, 1, 19, 11, and 22 to a heap, initially empty</a:t>
            </a:r>
          </a:p>
        </p:txBody>
      </p:sp>
      <p:sp>
        <p:nvSpPr>
          <p:cNvPr id="31761" name="Rectangle 16"/>
          <p:cNvSpPr>
            <a:spLocks noChangeArrowheads="1"/>
          </p:cNvSpPr>
          <p:nvPr/>
        </p:nvSpPr>
        <p:spPr bwMode="auto">
          <a:xfrm>
            <a:off x="1522413" y="19329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62" name="Rectangle 17"/>
          <p:cNvSpPr>
            <a:spLocks noChangeArrowheads="1"/>
          </p:cNvSpPr>
          <p:nvPr/>
        </p:nvSpPr>
        <p:spPr bwMode="auto">
          <a:xfrm>
            <a:off x="1522413" y="19329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1763" name="Object 18"/>
          <p:cNvGraphicFramePr>
            <a:graphicFrameLocks noChangeAspect="1"/>
          </p:cNvGraphicFramePr>
          <p:nvPr/>
        </p:nvGraphicFramePr>
        <p:xfrm>
          <a:off x="1701801" y="1916113"/>
          <a:ext cx="8713787" cy="4437062"/>
        </p:xfrm>
        <a:graphic>
          <a:graphicData uri="http://schemas.openxmlformats.org/presentationml/2006/ole">
            <mc:AlternateContent xmlns:mc="http://schemas.openxmlformats.org/markup-compatibility/2006">
              <mc:Choice xmlns:v="urn:schemas-microsoft-com:vml" Requires="v">
                <p:oleObj spid="_x0000_s34819" name="Picture" r:id="rId3" imgW="5039106" imgH="2568677" progId="Word.Picture.8">
                  <p:embed/>
                </p:oleObj>
              </mc:Choice>
              <mc:Fallback>
                <p:oleObj name="Picture" r:id="rId3" imgW="5039106" imgH="2568677" progId="Word.Picture.8">
                  <p:embed/>
                  <p:pic>
                    <p:nvPicPr>
                      <p:cNvPr id="31763"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801" y="1916113"/>
                        <a:ext cx="8713787"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36030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altLang="en-US" smtClean="0"/>
              <a:t>why study sorting? </a:t>
            </a:r>
            <a:endParaRPr lang="en-US" altLang="en-US" smtClean="0"/>
          </a:p>
        </p:txBody>
      </p:sp>
      <p:sp>
        <p:nvSpPr>
          <p:cNvPr id="5124" name="Rectangle 3"/>
          <p:cNvSpPr>
            <a:spLocks noGrp="1" noChangeArrowheads="1"/>
          </p:cNvSpPr>
          <p:nvPr>
            <p:ph type="body" idx="1"/>
          </p:nvPr>
        </p:nvSpPr>
        <p:spPr/>
        <p:txBody>
          <a:bodyPr/>
          <a:lstStyle/>
          <a:p>
            <a:r>
              <a:rPr lang="en-US" altLang="en-US" smtClean="0"/>
              <a:t>Sorting is a classic subject in computer science. There are three reasons for studying sorting algorithms. </a:t>
            </a:r>
          </a:p>
          <a:p>
            <a:endParaRPr lang="en-US" altLang="en-US" smtClean="0"/>
          </a:p>
          <a:p>
            <a:pPr lvl="1"/>
            <a:r>
              <a:rPr lang="en-US" altLang="en-US" smtClean="0"/>
              <a:t>First, sorting algorithms illustrate many creative approaches to problem solving and these approaches can be applied to solve other problems. </a:t>
            </a:r>
          </a:p>
          <a:p>
            <a:pPr lvl="1"/>
            <a:endParaRPr lang="en-US" altLang="en-US" smtClean="0"/>
          </a:p>
          <a:p>
            <a:pPr lvl="1"/>
            <a:r>
              <a:rPr lang="en-US" altLang="en-US" smtClean="0"/>
              <a:t>Second, sorting algorithms are good for practicing fundamental programming techniques using selection statements, loops, methods, and arrays. </a:t>
            </a:r>
          </a:p>
          <a:p>
            <a:pPr lvl="1"/>
            <a:endParaRPr lang="en-US" altLang="en-US" smtClean="0"/>
          </a:p>
          <a:p>
            <a:pPr lvl="1"/>
            <a:r>
              <a:rPr lang="en-US" altLang="en-US" smtClean="0"/>
              <a:t>Third, sorting algorithms are excellent examples to demonstrate algorithm performance. </a:t>
            </a:r>
            <a:endParaRPr lang="en-US" altLang="en-US"/>
          </a:p>
        </p:txBody>
      </p:sp>
      <p:sp>
        <p:nvSpPr>
          <p:cNvPr id="5122"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2C0B62BC-D536-4B79-B1D5-2F566C6A84FC}" type="slidenum">
              <a:rPr lang="en-US" altLang="en-US" smtClean="0"/>
              <a:pPr/>
              <a:t>3</a:t>
            </a:fld>
            <a:endParaRPr lang="en-US" altLang="en-US"/>
          </a:p>
        </p:txBody>
      </p:sp>
    </p:spTree>
    <p:extLst>
      <p:ext uri="{BB962C8B-B14F-4D97-AF65-F5344CB8AC3E}">
        <p14:creationId xmlns:p14="http://schemas.microsoft.com/office/powerpoint/2010/main" val="3905388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en-US" smtClean="0"/>
              <a:t>Rebuild the heap after adding a new node</a:t>
            </a:r>
            <a:endParaRPr lang="en-US" altLang="en-US"/>
          </a:p>
        </p:txBody>
      </p:sp>
      <p:sp>
        <p:nvSpPr>
          <p:cNvPr id="4" name="Content Placeholder 3"/>
          <p:cNvSpPr>
            <a:spLocks noGrp="1"/>
          </p:cNvSpPr>
          <p:nvPr>
            <p:ph idx="1"/>
          </p:nvPr>
        </p:nvSpPr>
        <p:spPr/>
        <p:txBody>
          <a:bodyPr/>
          <a:lstStyle/>
          <a:p>
            <a:endParaRPr lang="en-US"/>
          </a:p>
        </p:txBody>
      </p:sp>
      <p:sp>
        <p:nvSpPr>
          <p:cNvPr id="32770"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E85839F5-CF12-4BC5-8E62-6F9F48ABCB1A}" type="slidenum">
              <a:rPr lang="en-US" altLang="en-US" smtClean="0"/>
              <a:pPr/>
              <a:t>30</a:t>
            </a:fld>
            <a:endParaRPr lang="en-US" altLang="en-US"/>
          </a:p>
        </p:txBody>
      </p:sp>
      <p:sp>
        <p:nvSpPr>
          <p:cNvPr id="32772"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3" name="Rectangle 4"/>
          <p:cNvSpPr>
            <a:spLocks noChangeArrowheads="1"/>
          </p:cNvSpPr>
          <p:nvPr/>
        </p:nvSpPr>
        <p:spPr bwMode="auto">
          <a:xfrm>
            <a:off x="3656012"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4" name="Rectangle 5"/>
          <p:cNvSpPr>
            <a:spLocks noChangeArrowheads="1"/>
          </p:cNvSpPr>
          <p:nvPr/>
        </p:nvSpPr>
        <p:spPr bwMode="auto">
          <a:xfrm>
            <a:off x="3865562"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5" name="Rectangle 6"/>
          <p:cNvSpPr>
            <a:spLocks noChangeArrowheads="1"/>
          </p:cNvSpPr>
          <p:nvPr/>
        </p:nvSpPr>
        <p:spPr bwMode="auto">
          <a:xfrm>
            <a:off x="3775075"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6" name="Rectangle 7"/>
          <p:cNvSpPr>
            <a:spLocks noChangeArrowheads="1"/>
          </p:cNvSpPr>
          <p:nvPr/>
        </p:nvSpPr>
        <p:spPr bwMode="auto">
          <a:xfrm>
            <a:off x="3665537"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7" name="Rectangle 8"/>
          <p:cNvSpPr>
            <a:spLocks noChangeArrowheads="1"/>
          </p:cNvSpPr>
          <p:nvPr/>
        </p:nvSpPr>
        <p:spPr bwMode="auto">
          <a:xfrm>
            <a:off x="3522662"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8" name="Rectangle 9"/>
          <p:cNvSpPr>
            <a:spLocks noChangeArrowheads="1"/>
          </p:cNvSpPr>
          <p:nvPr/>
        </p:nvSpPr>
        <p:spPr bwMode="auto">
          <a:xfrm>
            <a:off x="3722687"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9" name="Rectangle 10"/>
          <p:cNvSpPr>
            <a:spLocks noChangeArrowheads="1"/>
          </p:cNvSpPr>
          <p:nvPr/>
        </p:nvSpPr>
        <p:spPr bwMode="auto">
          <a:xfrm>
            <a:off x="3722687"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80" name="Rectangle 11"/>
          <p:cNvSpPr>
            <a:spLocks noChangeArrowheads="1"/>
          </p:cNvSpPr>
          <p:nvPr/>
        </p:nvSpPr>
        <p:spPr bwMode="auto">
          <a:xfrm>
            <a:off x="4265612"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81" name="Rectangle 12"/>
          <p:cNvSpPr>
            <a:spLocks noChangeArrowheads="1"/>
          </p:cNvSpPr>
          <p:nvPr/>
        </p:nvSpPr>
        <p:spPr bwMode="auto">
          <a:xfrm>
            <a:off x="3665537"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82" name="Rectangle 13"/>
          <p:cNvSpPr>
            <a:spLocks noChangeArrowheads="1"/>
          </p:cNvSpPr>
          <p:nvPr/>
        </p:nvSpPr>
        <p:spPr bwMode="auto">
          <a:xfrm>
            <a:off x="1522413" y="2634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83" name="Rectangle 14"/>
          <p:cNvSpPr>
            <a:spLocks noChangeArrowheads="1"/>
          </p:cNvSpPr>
          <p:nvPr/>
        </p:nvSpPr>
        <p:spPr bwMode="auto">
          <a:xfrm>
            <a:off x="1522413" y="13312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84" name="Text Box 15"/>
          <p:cNvSpPr txBox="1">
            <a:spLocks noChangeArrowheads="1"/>
          </p:cNvSpPr>
          <p:nvPr/>
        </p:nvSpPr>
        <p:spPr bwMode="auto">
          <a:xfrm>
            <a:off x="7031038" y="1808163"/>
            <a:ext cx="3167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Adding 88 to the heap</a:t>
            </a:r>
          </a:p>
        </p:txBody>
      </p:sp>
      <p:sp>
        <p:nvSpPr>
          <p:cNvPr id="32785" name="Rectangle 16"/>
          <p:cNvSpPr>
            <a:spLocks noChangeArrowheads="1"/>
          </p:cNvSpPr>
          <p:nvPr/>
        </p:nvSpPr>
        <p:spPr bwMode="auto">
          <a:xfrm>
            <a:off x="1522413" y="19329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86" name="Rectangle 17"/>
          <p:cNvSpPr>
            <a:spLocks noChangeArrowheads="1"/>
          </p:cNvSpPr>
          <p:nvPr/>
        </p:nvSpPr>
        <p:spPr bwMode="auto">
          <a:xfrm>
            <a:off x="1522413" y="19329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87" name="Rectangle 18"/>
          <p:cNvSpPr>
            <a:spLocks noChangeArrowheads="1"/>
          </p:cNvSpPr>
          <p:nvPr/>
        </p:nvSpPr>
        <p:spPr bwMode="auto">
          <a:xfrm>
            <a:off x="1522413" y="25234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2788" name="Object 19"/>
          <p:cNvGraphicFramePr>
            <a:graphicFrameLocks noChangeAspect="1"/>
          </p:cNvGraphicFramePr>
          <p:nvPr/>
        </p:nvGraphicFramePr>
        <p:xfrm>
          <a:off x="1665287" y="2312989"/>
          <a:ext cx="8858250" cy="2427287"/>
        </p:xfrm>
        <a:graphic>
          <a:graphicData uri="http://schemas.openxmlformats.org/presentationml/2006/ole">
            <mc:AlternateContent xmlns:mc="http://schemas.openxmlformats.org/markup-compatibility/2006">
              <mc:Choice xmlns:v="urn:schemas-microsoft-com:vml" Requires="v">
                <p:oleObj spid="_x0000_s35843" name="Picture" r:id="rId3" imgW="4988370" imgH="1373206" progId="Word.Picture.8">
                  <p:embed/>
                </p:oleObj>
              </mc:Choice>
              <mc:Fallback>
                <p:oleObj name="Picture" r:id="rId3" imgW="4988370" imgH="1373206" progId="Word.Picture.8">
                  <p:embed/>
                  <p:pic>
                    <p:nvPicPr>
                      <p:cNvPr id="32788"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5287" y="2312989"/>
                        <a:ext cx="8858250" cy="242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91974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en-US" dirty="0" smtClean="0"/>
              <a:t>Removing the Root and Rebuild the Tree</a:t>
            </a:r>
            <a:endParaRPr lang="en-US" altLang="en-US" dirty="0"/>
          </a:p>
        </p:txBody>
      </p:sp>
      <p:sp>
        <p:nvSpPr>
          <p:cNvPr id="4" name="Content Placeholder 3"/>
          <p:cNvSpPr>
            <a:spLocks noGrp="1"/>
          </p:cNvSpPr>
          <p:nvPr>
            <p:ph idx="1"/>
          </p:nvPr>
        </p:nvSpPr>
        <p:spPr/>
        <p:txBody>
          <a:bodyPr/>
          <a:lstStyle/>
          <a:p>
            <a:endParaRPr lang="en-US"/>
          </a:p>
        </p:txBody>
      </p:sp>
      <p:sp>
        <p:nvSpPr>
          <p:cNvPr id="33794"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593148F0-4CDC-41BB-8E83-3269AD7234C3}" type="slidenum">
              <a:rPr lang="en-US" altLang="en-US" smtClean="0"/>
              <a:pPr/>
              <a:t>31</a:t>
            </a:fld>
            <a:endParaRPr lang="en-US" altLang="en-US"/>
          </a:p>
        </p:txBody>
      </p:sp>
      <p:sp>
        <p:nvSpPr>
          <p:cNvPr id="33796"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7" name="Rectangle 4"/>
          <p:cNvSpPr>
            <a:spLocks noChangeArrowheads="1"/>
          </p:cNvSpPr>
          <p:nvPr/>
        </p:nvSpPr>
        <p:spPr bwMode="auto">
          <a:xfrm>
            <a:off x="3656012"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8" name="Rectangle 5"/>
          <p:cNvSpPr>
            <a:spLocks noChangeArrowheads="1"/>
          </p:cNvSpPr>
          <p:nvPr/>
        </p:nvSpPr>
        <p:spPr bwMode="auto">
          <a:xfrm>
            <a:off x="3865562"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9" name="Rectangle 6"/>
          <p:cNvSpPr>
            <a:spLocks noChangeArrowheads="1"/>
          </p:cNvSpPr>
          <p:nvPr/>
        </p:nvSpPr>
        <p:spPr bwMode="auto">
          <a:xfrm>
            <a:off x="3775075"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0" name="Rectangle 7"/>
          <p:cNvSpPr>
            <a:spLocks noChangeArrowheads="1"/>
          </p:cNvSpPr>
          <p:nvPr/>
        </p:nvSpPr>
        <p:spPr bwMode="auto">
          <a:xfrm>
            <a:off x="3665537"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1" name="Rectangle 8"/>
          <p:cNvSpPr>
            <a:spLocks noChangeArrowheads="1"/>
          </p:cNvSpPr>
          <p:nvPr/>
        </p:nvSpPr>
        <p:spPr bwMode="auto">
          <a:xfrm>
            <a:off x="3522662"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2" name="Rectangle 9"/>
          <p:cNvSpPr>
            <a:spLocks noChangeArrowheads="1"/>
          </p:cNvSpPr>
          <p:nvPr/>
        </p:nvSpPr>
        <p:spPr bwMode="auto">
          <a:xfrm>
            <a:off x="3722687"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3" name="Rectangle 10"/>
          <p:cNvSpPr>
            <a:spLocks noChangeArrowheads="1"/>
          </p:cNvSpPr>
          <p:nvPr/>
        </p:nvSpPr>
        <p:spPr bwMode="auto">
          <a:xfrm>
            <a:off x="3722687"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4" name="Rectangle 11"/>
          <p:cNvSpPr>
            <a:spLocks noChangeArrowheads="1"/>
          </p:cNvSpPr>
          <p:nvPr/>
        </p:nvSpPr>
        <p:spPr bwMode="auto">
          <a:xfrm>
            <a:off x="4265612"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5" name="Rectangle 12"/>
          <p:cNvSpPr>
            <a:spLocks noChangeArrowheads="1"/>
          </p:cNvSpPr>
          <p:nvPr/>
        </p:nvSpPr>
        <p:spPr bwMode="auto">
          <a:xfrm>
            <a:off x="3665537"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6" name="Rectangle 13"/>
          <p:cNvSpPr>
            <a:spLocks noChangeArrowheads="1"/>
          </p:cNvSpPr>
          <p:nvPr/>
        </p:nvSpPr>
        <p:spPr bwMode="auto">
          <a:xfrm>
            <a:off x="1522413" y="2634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7" name="Rectangle 14"/>
          <p:cNvSpPr>
            <a:spLocks noChangeArrowheads="1"/>
          </p:cNvSpPr>
          <p:nvPr/>
        </p:nvSpPr>
        <p:spPr bwMode="auto">
          <a:xfrm>
            <a:off x="1522413" y="13312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3808" name="Object 15"/>
          <p:cNvGraphicFramePr>
            <a:graphicFrameLocks noChangeAspect="1"/>
          </p:cNvGraphicFramePr>
          <p:nvPr/>
        </p:nvGraphicFramePr>
        <p:xfrm>
          <a:off x="2511426" y="1323976"/>
          <a:ext cx="6878637" cy="4405313"/>
        </p:xfrm>
        <a:graphic>
          <a:graphicData uri="http://schemas.openxmlformats.org/presentationml/2006/ole">
            <mc:AlternateContent xmlns:mc="http://schemas.openxmlformats.org/markup-compatibility/2006">
              <mc:Choice xmlns:v="urn:schemas-microsoft-com:vml" Requires="v">
                <p:oleObj spid="_x0000_s36867" name="Picture" r:id="rId3" imgW="2606040" imgH="1662684" progId="Word.Picture.8">
                  <p:embed/>
                </p:oleObj>
              </mc:Choice>
              <mc:Fallback>
                <p:oleObj name="Picture" r:id="rId3" imgW="2606040" imgH="1662684" progId="Word.Picture.8">
                  <p:embed/>
                  <p:pic>
                    <p:nvPicPr>
                      <p:cNvPr id="33808"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1426" y="1323976"/>
                        <a:ext cx="6878637" cy="440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9" name="Text Box 16"/>
          <p:cNvSpPr txBox="1">
            <a:spLocks noChangeArrowheads="1"/>
          </p:cNvSpPr>
          <p:nvPr/>
        </p:nvSpPr>
        <p:spPr bwMode="auto">
          <a:xfrm>
            <a:off x="6489700" y="1171600"/>
            <a:ext cx="417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Removing root 62 from the heap</a:t>
            </a:r>
          </a:p>
        </p:txBody>
      </p:sp>
    </p:spTree>
    <p:extLst>
      <p:ext uri="{BB962C8B-B14F-4D97-AF65-F5344CB8AC3E}">
        <p14:creationId xmlns:p14="http://schemas.microsoft.com/office/powerpoint/2010/main" val="451683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ltLang="en-US" smtClean="0"/>
              <a:t>Removing the Root and Rebuild the Tree</a:t>
            </a:r>
            <a:endParaRPr lang="en-US" altLang="en-US"/>
          </a:p>
        </p:txBody>
      </p:sp>
      <p:sp>
        <p:nvSpPr>
          <p:cNvPr id="4" name="Content Placeholder 3"/>
          <p:cNvSpPr>
            <a:spLocks noGrp="1"/>
          </p:cNvSpPr>
          <p:nvPr>
            <p:ph idx="1"/>
          </p:nvPr>
        </p:nvSpPr>
        <p:spPr/>
        <p:txBody>
          <a:bodyPr/>
          <a:lstStyle/>
          <a:p>
            <a:endParaRPr lang="en-US"/>
          </a:p>
        </p:txBody>
      </p:sp>
      <p:sp>
        <p:nvSpPr>
          <p:cNvPr id="34818"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C783DF52-0904-4EC5-9FEE-4C7651181F1C}" type="slidenum">
              <a:rPr lang="en-US" altLang="en-US" smtClean="0"/>
              <a:pPr/>
              <a:t>32</a:t>
            </a:fld>
            <a:endParaRPr lang="en-US" altLang="en-US"/>
          </a:p>
        </p:txBody>
      </p:sp>
      <p:sp>
        <p:nvSpPr>
          <p:cNvPr id="34820"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1" name="Rectangle 4"/>
          <p:cNvSpPr>
            <a:spLocks noChangeArrowheads="1"/>
          </p:cNvSpPr>
          <p:nvPr/>
        </p:nvSpPr>
        <p:spPr bwMode="auto">
          <a:xfrm>
            <a:off x="3656012"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2" name="Rectangle 5"/>
          <p:cNvSpPr>
            <a:spLocks noChangeArrowheads="1"/>
          </p:cNvSpPr>
          <p:nvPr/>
        </p:nvSpPr>
        <p:spPr bwMode="auto">
          <a:xfrm>
            <a:off x="3865562"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3" name="Rectangle 6"/>
          <p:cNvSpPr>
            <a:spLocks noChangeArrowheads="1"/>
          </p:cNvSpPr>
          <p:nvPr/>
        </p:nvSpPr>
        <p:spPr bwMode="auto">
          <a:xfrm>
            <a:off x="3775075"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4" name="Rectangle 7"/>
          <p:cNvSpPr>
            <a:spLocks noChangeArrowheads="1"/>
          </p:cNvSpPr>
          <p:nvPr/>
        </p:nvSpPr>
        <p:spPr bwMode="auto">
          <a:xfrm>
            <a:off x="3665537"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5" name="Rectangle 8"/>
          <p:cNvSpPr>
            <a:spLocks noChangeArrowheads="1"/>
          </p:cNvSpPr>
          <p:nvPr/>
        </p:nvSpPr>
        <p:spPr bwMode="auto">
          <a:xfrm>
            <a:off x="3522662"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6" name="Rectangle 9"/>
          <p:cNvSpPr>
            <a:spLocks noChangeArrowheads="1"/>
          </p:cNvSpPr>
          <p:nvPr/>
        </p:nvSpPr>
        <p:spPr bwMode="auto">
          <a:xfrm>
            <a:off x="3722687"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7" name="Rectangle 10"/>
          <p:cNvSpPr>
            <a:spLocks noChangeArrowheads="1"/>
          </p:cNvSpPr>
          <p:nvPr/>
        </p:nvSpPr>
        <p:spPr bwMode="auto">
          <a:xfrm>
            <a:off x="3722687"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8" name="Rectangle 11"/>
          <p:cNvSpPr>
            <a:spLocks noChangeArrowheads="1"/>
          </p:cNvSpPr>
          <p:nvPr/>
        </p:nvSpPr>
        <p:spPr bwMode="auto">
          <a:xfrm>
            <a:off x="4265612"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9" name="Rectangle 12"/>
          <p:cNvSpPr>
            <a:spLocks noChangeArrowheads="1"/>
          </p:cNvSpPr>
          <p:nvPr/>
        </p:nvSpPr>
        <p:spPr bwMode="auto">
          <a:xfrm>
            <a:off x="3665537"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30" name="Rectangle 13"/>
          <p:cNvSpPr>
            <a:spLocks noChangeArrowheads="1"/>
          </p:cNvSpPr>
          <p:nvPr/>
        </p:nvSpPr>
        <p:spPr bwMode="auto">
          <a:xfrm>
            <a:off x="1522413" y="2634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31" name="Rectangle 14"/>
          <p:cNvSpPr>
            <a:spLocks noChangeArrowheads="1"/>
          </p:cNvSpPr>
          <p:nvPr/>
        </p:nvSpPr>
        <p:spPr bwMode="auto">
          <a:xfrm>
            <a:off x="1522413" y="13312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4832" name="Object 15"/>
          <p:cNvGraphicFramePr>
            <a:graphicFrameLocks noChangeAspect="1"/>
          </p:cNvGraphicFramePr>
          <p:nvPr/>
        </p:nvGraphicFramePr>
        <p:xfrm>
          <a:off x="2511426" y="1323976"/>
          <a:ext cx="6878637" cy="4405313"/>
        </p:xfrm>
        <a:graphic>
          <a:graphicData uri="http://schemas.openxmlformats.org/presentationml/2006/ole">
            <mc:AlternateContent xmlns:mc="http://schemas.openxmlformats.org/markup-compatibility/2006">
              <mc:Choice xmlns:v="urn:schemas-microsoft-com:vml" Requires="v">
                <p:oleObj spid="_x0000_s37891" name="Picture" r:id="rId3" imgW="2606040" imgH="1662684" progId="Word.Picture.8">
                  <p:embed/>
                </p:oleObj>
              </mc:Choice>
              <mc:Fallback>
                <p:oleObj name="Picture" r:id="rId3" imgW="2606040" imgH="1662684" progId="Word.Picture.8">
                  <p:embed/>
                  <p:pic>
                    <p:nvPicPr>
                      <p:cNvPr id="34832"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1426" y="1323976"/>
                        <a:ext cx="6878637" cy="440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3" name="Text Box 16"/>
          <p:cNvSpPr txBox="1">
            <a:spLocks noChangeArrowheads="1"/>
          </p:cNvSpPr>
          <p:nvPr/>
        </p:nvSpPr>
        <p:spPr bwMode="auto">
          <a:xfrm>
            <a:off x="6489700" y="1171600"/>
            <a:ext cx="417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Move 9 to root</a:t>
            </a:r>
          </a:p>
        </p:txBody>
      </p:sp>
    </p:spTree>
    <p:extLst>
      <p:ext uri="{BB962C8B-B14F-4D97-AF65-F5344CB8AC3E}">
        <p14:creationId xmlns:p14="http://schemas.microsoft.com/office/powerpoint/2010/main" val="4051138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en-US" smtClean="0"/>
              <a:t>Removing the Root and Rebuild the Tree</a:t>
            </a:r>
            <a:endParaRPr lang="en-US" altLang="en-US"/>
          </a:p>
        </p:txBody>
      </p:sp>
      <p:sp>
        <p:nvSpPr>
          <p:cNvPr id="4" name="Content Placeholder 3"/>
          <p:cNvSpPr>
            <a:spLocks noGrp="1"/>
          </p:cNvSpPr>
          <p:nvPr>
            <p:ph idx="1"/>
          </p:nvPr>
        </p:nvSpPr>
        <p:spPr/>
        <p:txBody>
          <a:bodyPr/>
          <a:lstStyle/>
          <a:p>
            <a:endParaRPr lang="en-US"/>
          </a:p>
        </p:txBody>
      </p:sp>
      <p:sp>
        <p:nvSpPr>
          <p:cNvPr id="35842"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43FD08BC-A609-4C5A-8BEB-C8925DEA473D}" type="slidenum">
              <a:rPr lang="en-US" altLang="en-US" smtClean="0"/>
              <a:pPr/>
              <a:t>33</a:t>
            </a:fld>
            <a:endParaRPr lang="en-US" altLang="en-US"/>
          </a:p>
        </p:txBody>
      </p:sp>
      <p:sp>
        <p:nvSpPr>
          <p:cNvPr id="35844"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5" name="Rectangle 4"/>
          <p:cNvSpPr>
            <a:spLocks noChangeArrowheads="1"/>
          </p:cNvSpPr>
          <p:nvPr/>
        </p:nvSpPr>
        <p:spPr bwMode="auto">
          <a:xfrm>
            <a:off x="3656012"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6" name="Rectangle 5"/>
          <p:cNvSpPr>
            <a:spLocks noChangeArrowheads="1"/>
          </p:cNvSpPr>
          <p:nvPr/>
        </p:nvSpPr>
        <p:spPr bwMode="auto">
          <a:xfrm>
            <a:off x="3865562"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7" name="Rectangle 6"/>
          <p:cNvSpPr>
            <a:spLocks noChangeArrowheads="1"/>
          </p:cNvSpPr>
          <p:nvPr/>
        </p:nvSpPr>
        <p:spPr bwMode="auto">
          <a:xfrm>
            <a:off x="3775075"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8" name="Rectangle 7"/>
          <p:cNvSpPr>
            <a:spLocks noChangeArrowheads="1"/>
          </p:cNvSpPr>
          <p:nvPr/>
        </p:nvSpPr>
        <p:spPr bwMode="auto">
          <a:xfrm>
            <a:off x="3665537"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9" name="Rectangle 8"/>
          <p:cNvSpPr>
            <a:spLocks noChangeArrowheads="1"/>
          </p:cNvSpPr>
          <p:nvPr/>
        </p:nvSpPr>
        <p:spPr bwMode="auto">
          <a:xfrm>
            <a:off x="3522662"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0" name="Rectangle 9"/>
          <p:cNvSpPr>
            <a:spLocks noChangeArrowheads="1"/>
          </p:cNvSpPr>
          <p:nvPr/>
        </p:nvSpPr>
        <p:spPr bwMode="auto">
          <a:xfrm>
            <a:off x="3722687"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1" name="Rectangle 10"/>
          <p:cNvSpPr>
            <a:spLocks noChangeArrowheads="1"/>
          </p:cNvSpPr>
          <p:nvPr/>
        </p:nvSpPr>
        <p:spPr bwMode="auto">
          <a:xfrm>
            <a:off x="3722687"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2" name="Rectangle 11"/>
          <p:cNvSpPr>
            <a:spLocks noChangeArrowheads="1"/>
          </p:cNvSpPr>
          <p:nvPr/>
        </p:nvSpPr>
        <p:spPr bwMode="auto">
          <a:xfrm>
            <a:off x="4265612"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3" name="Rectangle 12"/>
          <p:cNvSpPr>
            <a:spLocks noChangeArrowheads="1"/>
          </p:cNvSpPr>
          <p:nvPr/>
        </p:nvSpPr>
        <p:spPr bwMode="auto">
          <a:xfrm>
            <a:off x="3665537"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4" name="Rectangle 13"/>
          <p:cNvSpPr>
            <a:spLocks noChangeArrowheads="1"/>
          </p:cNvSpPr>
          <p:nvPr/>
        </p:nvSpPr>
        <p:spPr bwMode="auto">
          <a:xfrm>
            <a:off x="1522413" y="2634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5" name="Rectangle 14"/>
          <p:cNvSpPr>
            <a:spLocks noChangeArrowheads="1"/>
          </p:cNvSpPr>
          <p:nvPr/>
        </p:nvSpPr>
        <p:spPr bwMode="auto">
          <a:xfrm>
            <a:off x="1522413" y="13312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5856" name="Object 15"/>
          <p:cNvGraphicFramePr>
            <a:graphicFrameLocks noChangeAspect="1"/>
          </p:cNvGraphicFramePr>
          <p:nvPr/>
        </p:nvGraphicFramePr>
        <p:xfrm>
          <a:off x="2511426" y="1323976"/>
          <a:ext cx="6878637" cy="4405313"/>
        </p:xfrm>
        <a:graphic>
          <a:graphicData uri="http://schemas.openxmlformats.org/presentationml/2006/ole">
            <mc:AlternateContent xmlns:mc="http://schemas.openxmlformats.org/markup-compatibility/2006">
              <mc:Choice xmlns:v="urn:schemas-microsoft-com:vml" Requires="v">
                <p:oleObj spid="_x0000_s38915" name="Picture" r:id="rId3" imgW="2606040" imgH="1662684" progId="Word.Picture.8">
                  <p:embed/>
                </p:oleObj>
              </mc:Choice>
              <mc:Fallback>
                <p:oleObj name="Picture" r:id="rId3" imgW="2606040" imgH="1662684" progId="Word.Picture.8">
                  <p:embed/>
                  <p:pic>
                    <p:nvPicPr>
                      <p:cNvPr id="35856"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1426" y="1323976"/>
                        <a:ext cx="6878637" cy="440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7" name="Text Box 16"/>
          <p:cNvSpPr txBox="1">
            <a:spLocks noChangeArrowheads="1"/>
          </p:cNvSpPr>
          <p:nvPr/>
        </p:nvSpPr>
        <p:spPr bwMode="auto">
          <a:xfrm>
            <a:off x="6489700" y="1099592"/>
            <a:ext cx="417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t>Swap 9 with 59</a:t>
            </a:r>
          </a:p>
        </p:txBody>
      </p:sp>
    </p:spTree>
    <p:extLst>
      <p:ext uri="{BB962C8B-B14F-4D97-AF65-F5344CB8AC3E}">
        <p14:creationId xmlns:p14="http://schemas.microsoft.com/office/powerpoint/2010/main" val="3396216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en-US" smtClean="0"/>
              <a:t>Removing the Root and Rebuild the Tree</a:t>
            </a:r>
            <a:endParaRPr lang="en-US" altLang="en-US"/>
          </a:p>
        </p:txBody>
      </p:sp>
      <p:sp>
        <p:nvSpPr>
          <p:cNvPr id="4" name="Content Placeholder 3"/>
          <p:cNvSpPr>
            <a:spLocks noGrp="1"/>
          </p:cNvSpPr>
          <p:nvPr>
            <p:ph idx="1"/>
          </p:nvPr>
        </p:nvSpPr>
        <p:spPr/>
        <p:txBody>
          <a:bodyPr/>
          <a:lstStyle/>
          <a:p>
            <a:endParaRPr lang="en-US"/>
          </a:p>
        </p:txBody>
      </p:sp>
      <p:sp>
        <p:nvSpPr>
          <p:cNvPr id="36866"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563F08C2-DFEA-4441-884F-0360B589386A}" type="slidenum">
              <a:rPr lang="en-US" altLang="en-US" smtClean="0"/>
              <a:pPr/>
              <a:t>34</a:t>
            </a:fld>
            <a:endParaRPr lang="en-US" altLang="en-US"/>
          </a:p>
        </p:txBody>
      </p:sp>
      <p:sp>
        <p:nvSpPr>
          <p:cNvPr id="36868"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69" name="Rectangle 4"/>
          <p:cNvSpPr>
            <a:spLocks noChangeArrowheads="1"/>
          </p:cNvSpPr>
          <p:nvPr/>
        </p:nvSpPr>
        <p:spPr bwMode="auto">
          <a:xfrm>
            <a:off x="3656012"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0" name="Rectangle 5"/>
          <p:cNvSpPr>
            <a:spLocks noChangeArrowheads="1"/>
          </p:cNvSpPr>
          <p:nvPr/>
        </p:nvSpPr>
        <p:spPr bwMode="auto">
          <a:xfrm>
            <a:off x="3865562"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1" name="Rectangle 6"/>
          <p:cNvSpPr>
            <a:spLocks noChangeArrowheads="1"/>
          </p:cNvSpPr>
          <p:nvPr/>
        </p:nvSpPr>
        <p:spPr bwMode="auto">
          <a:xfrm>
            <a:off x="3775075"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2" name="Rectangle 7"/>
          <p:cNvSpPr>
            <a:spLocks noChangeArrowheads="1"/>
          </p:cNvSpPr>
          <p:nvPr/>
        </p:nvSpPr>
        <p:spPr bwMode="auto">
          <a:xfrm>
            <a:off x="3665537"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3" name="Rectangle 8"/>
          <p:cNvSpPr>
            <a:spLocks noChangeArrowheads="1"/>
          </p:cNvSpPr>
          <p:nvPr/>
        </p:nvSpPr>
        <p:spPr bwMode="auto">
          <a:xfrm>
            <a:off x="3522662"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4" name="Rectangle 9"/>
          <p:cNvSpPr>
            <a:spLocks noChangeArrowheads="1"/>
          </p:cNvSpPr>
          <p:nvPr/>
        </p:nvSpPr>
        <p:spPr bwMode="auto">
          <a:xfrm>
            <a:off x="3722687"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5" name="Rectangle 10"/>
          <p:cNvSpPr>
            <a:spLocks noChangeArrowheads="1"/>
          </p:cNvSpPr>
          <p:nvPr/>
        </p:nvSpPr>
        <p:spPr bwMode="auto">
          <a:xfrm>
            <a:off x="3722687"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6" name="Rectangle 11"/>
          <p:cNvSpPr>
            <a:spLocks noChangeArrowheads="1"/>
          </p:cNvSpPr>
          <p:nvPr/>
        </p:nvSpPr>
        <p:spPr bwMode="auto">
          <a:xfrm>
            <a:off x="4265612"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7" name="Rectangle 12"/>
          <p:cNvSpPr>
            <a:spLocks noChangeArrowheads="1"/>
          </p:cNvSpPr>
          <p:nvPr/>
        </p:nvSpPr>
        <p:spPr bwMode="auto">
          <a:xfrm>
            <a:off x="3665537"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8" name="Rectangle 13"/>
          <p:cNvSpPr>
            <a:spLocks noChangeArrowheads="1"/>
          </p:cNvSpPr>
          <p:nvPr/>
        </p:nvSpPr>
        <p:spPr bwMode="auto">
          <a:xfrm>
            <a:off x="1522413" y="2634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9" name="Rectangle 14"/>
          <p:cNvSpPr>
            <a:spLocks noChangeArrowheads="1"/>
          </p:cNvSpPr>
          <p:nvPr/>
        </p:nvSpPr>
        <p:spPr bwMode="auto">
          <a:xfrm>
            <a:off x="1522413" y="13312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6880" name="Object 15"/>
          <p:cNvGraphicFramePr>
            <a:graphicFrameLocks noChangeAspect="1"/>
          </p:cNvGraphicFramePr>
          <p:nvPr/>
        </p:nvGraphicFramePr>
        <p:xfrm>
          <a:off x="2511426" y="1323976"/>
          <a:ext cx="6878637" cy="4405313"/>
        </p:xfrm>
        <a:graphic>
          <a:graphicData uri="http://schemas.openxmlformats.org/presentationml/2006/ole">
            <mc:AlternateContent xmlns:mc="http://schemas.openxmlformats.org/markup-compatibility/2006">
              <mc:Choice xmlns:v="urn:schemas-microsoft-com:vml" Requires="v">
                <p:oleObj spid="_x0000_s39939" name="Picture" r:id="rId3" imgW="2606040" imgH="1662684" progId="Word.Picture.8">
                  <p:embed/>
                </p:oleObj>
              </mc:Choice>
              <mc:Fallback>
                <p:oleObj name="Picture" r:id="rId3" imgW="2606040" imgH="1662684" progId="Word.Picture.8">
                  <p:embed/>
                  <p:pic>
                    <p:nvPicPr>
                      <p:cNvPr id="3688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1426" y="1323976"/>
                        <a:ext cx="6878637" cy="440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81" name="Text Box 16"/>
          <p:cNvSpPr txBox="1">
            <a:spLocks noChangeArrowheads="1"/>
          </p:cNvSpPr>
          <p:nvPr/>
        </p:nvSpPr>
        <p:spPr bwMode="auto">
          <a:xfrm>
            <a:off x="6489700" y="1171600"/>
            <a:ext cx="417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t>Swap 9 with 44</a:t>
            </a:r>
          </a:p>
        </p:txBody>
      </p:sp>
    </p:spTree>
    <p:extLst>
      <p:ext uri="{BB962C8B-B14F-4D97-AF65-F5344CB8AC3E}">
        <p14:creationId xmlns:p14="http://schemas.microsoft.com/office/powerpoint/2010/main" val="2683196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en-US" altLang="en-US" smtClean="0"/>
              <a:t>Removing the Root and Rebuild the Tree</a:t>
            </a:r>
            <a:endParaRPr lang="en-US" altLang="en-US"/>
          </a:p>
        </p:txBody>
      </p:sp>
      <p:sp>
        <p:nvSpPr>
          <p:cNvPr id="4" name="Content Placeholder 3"/>
          <p:cNvSpPr>
            <a:spLocks noGrp="1"/>
          </p:cNvSpPr>
          <p:nvPr>
            <p:ph idx="1"/>
          </p:nvPr>
        </p:nvSpPr>
        <p:spPr/>
        <p:txBody>
          <a:bodyPr/>
          <a:lstStyle/>
          <a:p>
            <a:endParaRPr lang="en-US"/>
          </a:p>
        </p:txBody>
      </p:sp>
      <p:sp>
        <p:nvSpPr>
          <p:cNvPr id="37890"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5928C5F0-7C6A-483E-87FE-E0CF8430AC53}" type="slidenum">
              <a:rPr lang="en-US" altLang="en-US" smtClean="0"/>
              <a:pPr/>
              <a:t>35</a:t>
            </a:fld>
            <a:endParaRPr lang="en-US" altLang="en-US"/>
          </a:p>
        </p:txBody>
      </p:sp>
      <p:sp>
        <p:nvSpPr>
          <p:cNvPr id="37892"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3" name="Rectangle 4"/>
          <p:cNvSpPr>
            <a:spLocks noChangeArrowheads="1"/>
          </p:cNvSpPr>
          <p:nvPr/>
        </p:nvSpPr>
        <p:spPr bwMode="auto">
          <a:xfrm>
            <a:off x="3656012"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4" name="Rectangle 5"/>
          <p:cNvSpPr>
            <a:spLocks noChangeArrowheads="1"/>
          </p:cNvSpPr>
          <p:nvPr/>
        </p:nvSpPr>
        <p:spPr bwMode="auto">
          <a:xfrm>
            <a:off x="3865562"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5" name="Rectangle 6"/>
          <p:cNvSpPr>
            <a:spLocks noChangeArrowheads="1"/>
          </p:cNvSpPr>
          <p:nvPr/>
        </p:nvSpPr>
        <p:spPr bwMode="auto">
          <a:xfrm>
            <a:off x="3775075"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6" name="Rectangle 7"/>
          <p:cNvSpPr>
            <a:spLocks noChangeArrowheads="1"/>
          </p:cNvSpPr>
          <p:nvPr/>
        </p:nvSpPr>
        <p:spPr bwMode="auto">
          <a:xfrm>
            <a:off x="3665537"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7" name="Rectangle 8"/>
          <p:cNvSpPr>
            <a:spLocks noChangeArrowheads="1"/>
          </p:cNvSpPr>
          <p:nvPr/>
        </p:nvSpPr>
        <p:spPr bwMode="auto">
          <a:xfrm>
            <a:off x="3522662"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8" name="Rectangle 9"/>
          <p:cNvSpPr>
            <a:spLocks noChangeArrowheads="1"/>
          </p:cNvSpPr>
          <p:nvPr/>
        </p:nvSpPr>
        <p:spPr bwMode="auto">
          <a:xfrm>
            <a:off x="3722687"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9" name="Rectangle 10"/>
          <p:cNvSpPr>
            <a:spLocks noChangeArrowheads="1"/>
          </p:cNvSpPr>
          <p:nvPr/>
        </p:nvSpPr>
        <p:spPr bwMode="auto">
          <a:xfrm>
            <a:off x="3722687"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900" name="Rectangle 11"/>
          <p:cNvSpPr>
            <a:spLocks noChangeArrowheads="1"/>
          </p:cNvSpPr>
          <p:nvPr/>
        </p:nvSpPr>
        <p:spPr bwMode="auto">
          <a:xfrm>
            <a:off x="4265612"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901" name="Rectangle 12"/>
          <p:cNvSpPr>
            <a:spLocks noChangeArrowheads="1"/>
          </p:cNvSpPr>
          <p:nvPr/>
        </p:nvSpPr>
        <p:spPr bwMode="auto">
          <a:xfrm>
            <a:off x="3665537"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902" name="Rectangle 13"/>
          <p:cNvSpPr>
            <a:spLocks noChangeArrowheads="1"/>
          </p:cNvSpPr>
          <p:nvPr/>
        </p:nvSpPr>
        <p:spPr bwMode="auto">
          <a:xfrm>
            <a:off x="1522413" y="2634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903" name="Rectangle 14"/>
          <p:cNvSpPr>
            <a:spLocks noChangeArrowheads="1"/>
          </p:cNvSpPr>
          <p:nvPr/>
        </p:nvSpPr>
        <p:spPr bwMode="auto">
          <a:xfrm>
            <a:off x="1522413" y="13312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7904" name="Object 15"/>
          <p:cNvGraphicFramePr>
            <a:graphicFrameLocks noChangeAspect="1"/>
          </p:cNvGraphicFramePr>
          <p:nvPr/>
        </p:nvGraphicFramePr>
        <p:xfrm>
          <a:off x="2511426" y="1323976"/>
          <a:ext cx="6878637" cy="4405313"/>
        </p:xfrm>
        <a:graphic>
          <a:graphicData uri="http://schemas.openxmlformats.org/presentationml/2006/ole">
            <mc:AlternateContent xmlns:mc="http://schemas.openxmlformats.org/markup-compatibility/2006">
              <mc:Choice xmlns:v="urn:schemas-microsoft-com:vml" Requires="v">
                <p:oleObj spid="_x0000_s40963" name="Picture" r:id="rId3" imgW="2606040" imgH="1662684" progId="Word.Picture.8">
                  <p:embed/>
                </p:oleObj>
              </mc:Choice>
              <mc:Fallback>
                <p:oleObj name="Picture" r:id="rId3" imgW="2606040" imgH="1662684" progId="Word.Picture.8">
                  <p:embed/>
                  <p:pic>
                    <p:nvPicPr>
                      <p:cNvPr id="37904"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1426" y="1323976"/>
                        <a:ext cx="6878637" cy="440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5" name="Text Box 16"/>
          <p:cNvSpPr txBox="1">
            <a:spLocks noChangeArrowheads="1"/>
          </p:cNvSpPr>
          <p:nvPr/>
        </p:nvSpPr>
        <p:spPr bwMode="auto">
          <a:xfrm>
            <a:off x="6489700" y="1099592"/>
            <a:ext cx="417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dirty="0"/>
              <a:t>Swap 9 with 30</a:t>
            </a:r>
          </a:p>
        </p:txBody>
      </p:sp>
    </p:spTree>
    <p:extLst>
      <p:ext uri="{BB962C8B-B14F-4D97-AF65-F5344CB8AC3E}">
        <p14:creationId xmlns:p14="http://schemas.microsoft.com/office/powerpoint/2010/main" val="2932988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654C5AB-25B1-49BF-8EB0-3B0D8468F7A9}" type="slidenum">
              <a:rPr lang="en-US" altLang="en-US" sz="1400"/>
              <a:pPr>
                <a:spcBef>
                  <a:spcPct val="0"/>
                </a:spcBef>
                <a:buClrTx/>
                <a:buSzTx/>
                <a:buFontTx/>
                <a:buNone/>
              </a:pPr>
              <a:t>36</a:t>
            </a:fld>
            <a:endParaRPr lang="en-US" altLang="en-US" sz="1400"/>
          </a:p>
        </p:txBody>
      </p:sp>
      <p:sp>
        <p:nvSpPr>
          <p:cNvPr id="38915" name="Rectangle 2"/>
          <p:cNvSpPr>
            <a:spLocks noGrp="1" noChangeArrowheads="1"/>
          </p:cNvSpPr>
          <p:nvPr>
            <p:ph type="title"/>
          </p:nvPr>
        </p:nvSpPr>
        <p:spPr>
          <a:xfrm>
            <a:off x="1522412" y="304800"/>
            <a:ext cx="8839200" cy="533400"/>
          </a:xfrm>
          <a:noFill/>
        </p:spPr>
        <p:txBody>
          <a:bodyPr>
            <a:normAutofit fontScale="90000"/>
          </a:bodyPr>
          <a:lstStyle/>
          <a:p>
            <a:r>
              <a:rPr lang="en-US" altLang="en-US" sz="3600"/>
              <a:t>The Heap Class</a:t>
            </a:r>
          </a:p>
        </p:txBody>
      </p:sp>
      <p:sp>
        <p:nvSpPr>
          <p:cNvPr id="38916"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7" name="Rectangle 4"/>
          <p:cNvSpPr>
            <a:spLocks noChangeArrowheads="1"/>
          </p:cNvSpPr>
          <p:nvPr/>
        </p:nvSpPr>
        <p:spPr bwMode="auto">
          <a:xfrm>
            <a:off x="3656012"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8" name="Rectangle 5"/>
          <p:cNvSpPr>
            <a:spLocks noChangeArrowheads="1"/>
          </p:cNvSpPr>
          <p:nvPr/>
        </p:nvSpPr>
        <p:spPr bwMode="auto">
          <a:xfrm>
            <a:off x="3865562"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9" name="Rectangle 6"/>
          <p:cNvSpPr>
            <a:spLocks noChangeArrowheads="1"/>
          </p:cNvSpPr>
          <p:nvPr/>
        </p:nvSpPr>
        <p:spPr bwMode="auto">
          <a:xfrm>
            <a:off x="3775075"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0" name="Rectangle 7"/>
          <p:cNvSpPr>
            <a:spLocks noChangeArrowheads="1"/>
          </p:cNvSpPr>
          <p:nvPr/>
        </p:nvSpPr>
        <p:spPr bwMode="auto">
          <a:xfrm>
            <a:off x="3665537"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1" name="Rectangle 8"/>
          <p:cNvSpPr>
            <a:spLocks noChangeArrowheads="1"/>
          </p:cNvSpPr>
          <p:nvPr/>
        </p:nvSpPr>
        <p:spPr bwMode="auto">
          <a:xfrm>
            <a:off x="3522662"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2" name="Rectangle 9"/>
          <p:cNvSpPr>
            <a:spLocks noChangeArrowheads="1"/>
          </p:cNvSpPr>
          <p:nvPr/>
        </p:nvSpPr>
        <p:spPr bwMode="auto">
          <a:xfrm>
            <a:off x="3722687"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3" name="Rectangle 10"/>
          <p:cNvSpPr>
            <a:spLocks noChangeArrowheads="1"/>
          </p:cNvSpPr>
          <p:nvPr/>
        </p:nvSpPr>
        <p:spPr bwMode="auto">
          <a:xfrm>
            <a:off x="3722687"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4" name="Rectangle 11"/>
          <p:cNvSpPr>
            <a:spLocks noChangeArrowheads="1"/>
          </p:cNvSpPr>
          <p:nvPr/>
        </p:nvSpPr>
        <p:spPr bwMode="auto">
          <a:xfrm>
            <a:off x="4265612"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5" name="Rectangle 12"/>
          <p:cNvSpPr>
            <a:spLocks noChangeArrowheads="1"/>
          </p:cNvSpPr>
          <p:nvPr/>
        </p:nvSpPr>
        <p:spPr bwMode="auto">
          <a:xfrm>
            <a:off x="3665537"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6" name="Rectangle 13"/>
          <p:cNvSpPr>
            <a:spLocks noChangeArrowheads="1"/>
          </p:cNvSpPr>
          <p:nvPr/>
        </p:nvSpPr>
        <p:spPr bwMode="auto">
          <a:xfrm>
            <a:off x="1522413" y="26346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7" name="Rectangle 14"/>
          <p:cNvSpPr>
            <a:spLocks noChangeArrowheads="1"/>
          </p:cNvSpPr>
          <p:nvPr/>
        </p:nvSpPr>
        <p:spPr bwMode="auto">
          <a:xfrm>
            <a:off x="1522413" y="13312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8" name="Rectangle 15"/>
          <p:cNvSpPr>
            <a:spLocks noChangeArrowheads="1"/>
          </p:cNvSpPr>
          <p:nvPr/>
        </p:nvSpPr>
        <p:spPr bwMode="auto">
          <a:xfrm>
            <a:off x="1522413" y="13312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9" name="Rectangle 16"/>
          <p:cNvSpPr>
            <a:spLocks noChangeArrowheads="1"/>
          </p:cNvSpPr>
          <p:nvPr/>
        </p:nvSpPr>
        <p:spPr bwMode="auto">
          <a:xfrm>
            <a:off x="1522413" y="13312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30" name="Rectangle 17"/>
          <p:cNvSpPr>
            <a:spLocks noChangeArrowheads="1"/>
          </p:cNvSpPr>
          <p:nvPr/>
        </p:nvSpPr>
        <p:spPr bwMode="auto">
          <a:xfrm>
            <a:off x="1522413" y="25504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858" name="AutoShape 18">
            <a:hlinkClick r:id="" action="ppaction://noaction" highlightClick="1"/>
          </p:cNvPr>
          <p:cNvSpPr>
            <a:spLocks noChangeArrowheads="1"/>
          </p:cNvSpPr>
          <p:nvPr/>
        </p:nvSpPr>
        <p:spPr bwMode="auto">
          <a:xfrm>
            <a:off x="2894012" y="5334000"/>
            <a:ext cx="1676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Heap</a:t>
            </a:r>
            <a:endParaRPr lang="en-US">
              <a:solidFill>
                <a:schemeClr val="accent1"/>
              </a:solidFill>
            </a:endParaRPr>
          </a:p>
        </p:txBody>
      </p:sp>
      <p:sp>
        <p:nvSpPr>
          <p:cNvPr id="38932" name="Rectangle 21"/>
          <p:cNvSpPr>
            <a:spLocks noChangeArrowheads="1"/>
          </p:cNvSpPr>
          <p:nvPr/>
        </p:nvSpPr>
        <p:spPr bwMode="auto">
          <a:xfrm>
            <a:off x="1522413" y="25504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33" name="Rectangle 22"/>
          <p:cNvSpPr>
            <a:spLocks noChangeArrowheads="1"/>
          </p:cNvSpPr>
          <p:nvPr/>
        </p:nvSpPr>
        <p:spPr bwMode="auto">
          <a:xfrm>
            <a:off x="1522413" y="25504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34" name="AutoShape 24">
            <a:hlinkClick r:id="rId3" highlightClick="1"/>
          </p:cNvPr>
          <p:cNvSpPr>
            <a:spLocks noChangeArrowheads="1"/>
          </p:cNvSpPr>
          <p:nvPr/>
        </p:nvSpPr>
        <p:spPr bwMode="auto">
          <a:xfrm>
            <a:off x="2284413" y="52578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8935"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812" y="1676400"/>
            <a:ext cx="853440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614661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EBAC21B-AC67-456C-A6E0-8D4C80DB849C}" type="slidenum">
              <a:rPr lang="en-US" altLang="en-US" sz="1400"/>
              <a:pPr>
                <a:spcBef>
                  <a:spcPct val="0"/>
                </a:spcBef>
                <a:buClrTx/>
                <a:buSzTx/>
                <a:buFontTx/>
                <a:buNone/>
              </a:pPr>
              <a:t>37</a:t>
            </a:fld>
            <a:endParaRPr lang="en-US" altLang="en-US" sz="1400"/>
          </a:p>
        </p:txBody>
      </p:sp>
      <p:sp>
        <p:nvSpPr>
          <p:cNvPr id="39939" name="Rectangle 2"/>
          <p:cNvSpPr>
            <a:spLocks noGrp="1" noChangeArrowheads="1"/>
          </p:cNvSpPr>
          <p:nvPr>
            <p:ph type="title"/>
          </p:nvPr>
        </p:nvSpPr>
        <p:spPr>
          <a:xfrm>
            <a:off x="2208212" y="228600"/>
            <a:ext cx="7772400" cy="685800"/>
          </a:xfrm>
          <a:noFill/>
        </p:spPr>
        <p:txBody>
          <a:bodyPr/>
          <a:lstStyle/>
          <a:p>
            <a:r>
              <a:rPr lang="en-US" altLang="en-US" smtClean="0"/>
              <a:t>Heap Sort</a:t>
            </a:r>
          </a:p>
        </p:txBody>
      </p:sp>
      <p:sp>
        <p:nvSpPr>
          <p:cNvPr id="39940"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1"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2"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3" name="Rectangle 7"/>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4" name="Rectangle 9"/>
          <p:cNvSpPr>
            <a:spLocks noChangeArrowheads="1"/>
          </p:cNvSpPr>
          <p:nvPr/>
        </p:nvSpPr>
        <p:spPr bwMode="auto">
          <a:xfrm>
            <a:off x="1522413" y="23710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7626" name="AutoShape 10">
            <a:hlinkClick r:id="" action="ppaction://noaction" highlightClick="1"/>
          </p:cNvPr>
          <p:cNvSpPr>
            <a:spLocks noChangeArrowheads="1"/>
          </p:cNvSpPr>
          <p:nvPr/>
        </p:nvSpPr>
        <p:spPr bwMode="auto">
          <a:xfrm>
            <a:off x="6856412" y="4953000"/>
            <a:ext cx="1600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HeapSort</a:t>
            </a:r>
            <a:endParaRPr lang="en-US">
              <a:solidFill>
                <a:schemeClr val="accent1"/>
              </a:solidFill>
            </a:endParaRPr>
          </a:p>
        </p:txBody>
      </p:sp>
      <p:sp>
        <p:nvSpPr>
          <p:cNvPr id="39946" name="AutoShape 11">
            <a:hlinkClick r:id="rId3" action="ppaction://program" highlightClick="1"/>
          </p:cNvPr>
          <p:cNvSpPr>
            <a:spLocks noChangeArrowheads="1"/>
          </p:cNvSpPr>
          <p:nvPr/>
        </p:nvSpPr>
        <p:spPr bwMode="auto">
          <a:xfrm>
            <a:off x="8761412" y="4953000"/>
            <a:ext cx="16002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9947" name="AutoShape 15">
            <a:hlinkClick r:id="rId4" highlightClick="1"/>
          </p:cNvPr>
          <p:cNvSpPr>
            <a:spLocks noChangeArrowheads="1"/>
          </p:cNvSpPr>
          <p:nvPr/>
        </p:nvSpPr>
        <p:spPr bwMode="auto">
          <a:xfrm>
            <a:off x="6246813" y="49530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54862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014785E-FD61-4AEF-AE4A-A744F4B4ADE5}" type="slidenum">
              <a:rPr lang="en-US" altLang="en-US" sz="1400"/>
              <a:pPr>
                <a:spcBef>
                  <a:spcPct val="0"/>
                </a:spcBef>
                <a:buClrTx/>
                <a:buSzTx/>
                <a:buFontTx/>
                <a:buNone/>
              </a:pPr>
              <a:t>38</a:t>
            </a:fld>
            <a:endParaRPr lang="en-US" altLang="en-US" sz="1400"/>
          </a:p>
        </p:txBody>
      </p:sp>
      <p:sp>
        <p:nvSpPr>
          <p:cNvPr id="40963" name="Rectangle 2"/>
          <p:cNvSpPr>
            <a:spLocks noGrp="1" noChangeArrowheads="1"/>
          </p:cNvSpPr>
          <p:nvPr>
            <p:ph type="title"/>
          </p:nvPr>
        </p:nvSpPr>
        <p:spPr>
          <a:xfrm>
            <a:off x="2208212" y="228600"/>
            <a:ext cx="7772400" cy="685800"/>
          </a:xfrm>
          <a:noFill/>
        </p:spPr>
        <p:txBody>
          <a:bodyPr/>
          <a:lstStyle/>
          <a:p>
            <a:r>
              <a:rPr lang="en-US" altLang="en-US" smtClean="0"/>
              <a:t>Heap Sort Time</a:t>
            </a:r>
          </a:p>
        </p:txBody>
      </p:sp>
      <p:sp>
        <p:nvSpPr>
          <p:cNvPr id="40964" name="Rectangle 3"/>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5"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6"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7" name="Rectangle 6"/>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8" name="Rectangle 7"/>
          <p:cNvSpPr>
            <a:spLocks noChangeArrowheads="1"/>
          </p:cNvSpPr>
          <p:nvPr/>
        </p:nvSpPr>
        <p:spPr bwMode="auto">
          <a:xfrm>
            <a:off x="1522413" y="30838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9" name="Rectangle 8"/>
          <p:cNvSpPr>
            <a:spLocks noChangeArrowheads="1"/>
          </p:cNvSpPr>
          <p:nvPr/>
        </p:nvSpPr>
        <p:spPr bwMode="auto">
          <a:xfrm>
            <a:off x="1522413" y="2493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0" name="Rectangle 9"/>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1" name="Rectangle 10"/>
          <p:cNvSpPr>
            <a:spLocks noChangeArrowheads="1"/>
          </p:cNvSpPr>
          <p:nvPr/>
        </p:nvSpPr>
        <p:spPr bwMode="auto">
          <a:xfrm>
            <a:off x="1522413" y="17805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2" name="Rectangle 11"/>
          <p:cNvSpPr>
            <a:spLocks noChangeArrowheads="1"/>
          </p:cNvSpPr>
          <p:nvPr/>
        </p:nvSpPr>
        <p:spPr bwMode="auto">
          <a:xfrm>
            <a:off x="1522413" y="29997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3" name="Rectangle 12"/>
          <p:cNvSpPr>
            <a:spLocks noChangeArrowheads="1"/>
          </p:cNvSpPr>
          <p:nvPr/>
        </p:nvSpPr>
        <p:spPr bwMode="auto">
          <a:xfrm>
            <a:off x="1522413" y="24409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4" name="Rectangle 13"/>
          <p:cNvSpPr>
            <a:spLocks noChangeArrowheads="1"/>
          </p:cNvSpPr>
          <p:nvPr/>
        </p:nvSpPr>
        <p:spPr bwMode="auto">
          <a:xfrm>
            <a:off x="1827212" y="1066800"/>
            <a:ext cx="8610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3525">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a:buNone/>
            </a:pPr>
            <a:r>
              <a:rPr lang="en-US" altLang="en-US"/>
              <a:t>Let </a:t>
            </a:r>
            <a:r>
              <a:rPr lang="en-US" altLang="en-US" i="1"/>
              <a:t>h</a:t>
            </a:r>
            <a:r>
              <a:rPr lang="en-US" altLang="en-US"/>
              <a:t> denote the height for a heap of </a:t>
            </a:r>
            <a:r>
              <a:rPr lang="en-US" altLang="en-US" i="1"/>
              <a:t>n</a:t>
            </a:r>
            <a:r>
              <a:rPr lang="en-US" altLang="en-US"/>
              <a:t> elements. Since a heap is a complete binary tree, the first level has 1 node, the second level has 2 nodes, the </a:t>
            </a:r>
            <a:r>
              <a:rPr lang="en-US" altLang="en-US" i="1"/>
              <a:t>k</a:t>
            </a:r>
            <a:r>
              <a:rPr lang="en-US" altLang="en-US"/>
              <a:t>th level has 2</a:t>
            </a:r>
            <a:r>
              <a:rPr lang="en-US" altLang="en-US" baseline="30000"/>
              <a:t>(k-1)</a:t>
            </a:r>
            <a:r>
              <a:rPr lang="en-US" altLang="en-US"/>
              <a:t> nodes, the </a:t>
            </a:r>
            <a:r>
              <a:rPr lang="en-US" altLang="en-US" i="1"/>
              <a:t>(h-1)</a:t>
            </a:r>
            <a:r>
              <a:rPr lang="en-US" altLang="en-US"/>
              <a:t>th level has 2</a:t>
            </a:r>
            <a:r>
              <a:rPr lang="en-US" altLang="en-US" baseline="30000"/>
              <a:t>(h-2)</a:t>
            </a:r>
            <a:r>
              <a:rPr lang="en-US" altLang="en-US"/>
              <a:t> nodes, and the hth level has at least one node and at most 2</a:t>
            </a:r>
            <a:r>
              <a:rPr lang="en-US" altLang="en-US" baseline="30000"/>
              <a:t>(h-1)</a:t>
            </a:r>
            <a:r>
              <a:rPr lang="en-US" altLang="en-US"/>
              <a:t> nodes. Therefore, </a:t>
            </a:r>
          </a:p>
        </p:txBody>
      </p:sp>
      <p:sp>
        <p:nvSpPr>
          <p:cNvPr id="40975" name="Rectangle 1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6" name="Rectangle 15"/>
          <p:cNvSpPr>
            <a:spLocks noChangeArrowheads="1"/>
          </p:cNvSpPr>
          <p:nvPr/>
        </p:nvSpPr>
        <p:spPr bwMode="auto">
          <a:xfrm>
            <a:off x="1522413" y="29997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77" name="Rectangle 17"/>
          <p:cNvSpPr>
            <a:spLocks noChangeArrowheads="1"/>
          </p:cNvSpPr>
          <p:nvPr/>
        </p:nvSpPr>
        <p:spPr bwMode="auto">
          <a:xfrm>
            <a:off x="1522413" y="30949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0978" name="Object 16"/>
          <p:cNvGraphicFramePr>
            <a:graphicFrameLocks noChangeAspect="1"/>
          </p:cNvGraphicFramePr>
          <p:nvPr/>
        </p:nvGraphicFramePr>
        <p:xfrm>
          <a:off x="2173287" y="4419600"/>
          <a:ext cx="4795838" cy="382588"/>
        </p:xfrm>
        <a:graphic>
          <a:graphicData uri="http://schemas.openxmlformats.org/presentationml/2006/ole">
            <mc:AlternateContent xmlns:mc="http://schemas.openxmlformats.org/markup-compatibility/2006">
              <mc:Choice xmlns:v="urn:schemas-microsoft-com:vml" Requires="v">
                <p:oleObj spid="_x0000_s41992" name="Equation" r:id="rId3" imgW="2590800" imgH="203200" progId="Equation.3">
                  <p:embed/>
                </p:oleObj>
              </mc:Choice>
              <mc:Fallback>
                <p:oleObj name="Equation" r:id="rId3" imgW="2590800" imgH="203200" progId="Equation.3">
                  <p:embed/>
                  <p:pic>
                    <p:nvPicPr>
                      <p:cNvPr id="40978"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3287" y="4419600"/>
                        <a:ext cx="479583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9" name="Rectangle 19"/>
          <p:cNvSpPr>
            <a:spLocks noChangeArrowheads="1"/>
          </p:cNvSpPr>
          <p:nvPr/>
        </p:nvSpPr>
        <p:spPr bwMode="auto">
          <a:xfrm>
            <a:off x="1522413" y="30949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0980" name="Object 18"/>
          <p:cNvGraphicFramePr>
            <a:graphicFrameLocks noChangeAspect="1"/>
          </p:cNvGraphicFramePr>
          <p:nvPr/>
        </p:nvGraphicFramePr>
        <p:xfrm>
          <a:off x="2208212" y="5181601"/>
          <a:ext cx="2590800" cy="461963"/>
        </p:xfrm>
        <a:graphic>
          <a:graphicData uri="http://schemas.openxmlformats.org/presentationml/2006/ole">
            <mc:AlternateContent xmlns:mc="http://schemas.openxmlformats.org/markup-compatibility/2006">
              <mc:Choice xmlns:v="urn:schemas-microsoft-com:vml" Requires="v">
                <p:oleObj spid="_x0000_s41993" name="Equation" r:id="rId5" imgW="1155700" imgH="203200" progId="Equation.3">
                  <p:embed/>
                </p:oleObj>
              </mc:Choice>
              <mc:Fallback>
                <p:oleObj name="Equation" r:id="rId5" imgW="1155700" imgH="203200" progId="Equation.3">
                  <p:embed/>
                  <p:pic>
                    <p:nvPicPr>
                      <p:cNvPr id="4098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212" y="5181601"/>
                        <a:ext cx="2590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81" name="Rectangle 21"/>
          <p:cNvSpPr>
            <a:spLocks noChangeArrowheads="1"/>
          </p:cNvSpPr>
          <p:nvPr/>
        </p:nvSpPr>
        <p:spPr bwMode="auto">
          <a:xfrm>
            <a:off x="1522413" y="30949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0982" name="Object 20"/>
          <p:cNvGraphicFramePr>
            <a:graphicFrameLocks noChangeAspect="1"/>
          </p:cNvGraphicFramePr>
          <p:nvPr/>
        </p:nvGraphicFramePr>
        <p:xfrm>
          <a:off x="5408612" y="5867400"/>
          <a:ext cx="3429000" cy="407988"/>
        </p:xfrm>
        <a:graphic>
          <a:graphicData uri="http://schemas.openxmlformats.org/presentationml/2006/ole">
            <mc:AlternateContent xmlns:mc="http://schemas.openxmlformats.org/markup-compatibility/2006">
              <mc:Choice xmlns:v="urn:schemas-microsoft-com:vml" Requires="v">
                <p:oleObj spid="_x0000_s41994" name="Equation" r:id="rId7" imgW="1739900" imgH="203200" progId="Equation.3">
                  <p:embed/>
                </p:oleObj>
              </mc:Choice>
              <mc:Fallback>
                <p:oleObj name="Equation" r:id="rId7" imgW="1739900" imgH="203200" progId="Equation.3">
                  <p:embed/>
                  <p:pic>
                    <p:nvPicPr>
                      <p:cNvPr id="40982"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8612" y="5867400"/>
                        <a:ext cx="34290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83" name="Object 22"/>
          <p:cNvGraphicFramePr>
            <a:graphicFrameLocks noChangeAspect="1"/>
          </p:cNvGraphicFramePr>
          <p:nvPr/>
        </p:nvGraphicFramePr>
        <p:xfrm>
          <a:off x="4951412" y="5181600"/>
          <a:ext cx="1905000" cy="381000"/>
        </p:xfrm>
        <a:graphic>
          <a:graphicData uri="http://schemas.openxmlformats.org/presentationml/2006/ole">
            <mc:AlternateContent xmlns:mc="http://schemas.openxmlformats.org/markup-compatibility/2006">
              <mc:Choice xmlns:v="urn:schemas-microsoft-com:vml" Requires="v">
                <p:oleObj spid="_x0000_s41995" name="Equation" r:id="rId9" imgW="977476" imgH="203112" progId="Equation.3">
                  <p:embed/>
                </p:oleObj>
              </mc:Choice>
              <mc:Fallback>
                <p:oleObj name="Equation" r:id="rId9" imgW="977476" imgH="203112" progId="Equation.3">
                  <p:embed/>
                  <p:pic>
                    <p:nvPicPr>
                      <p:cNvPr id="40983"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1412" y="51816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84" name="Object 23"/>
          <p:cNvGraphicFramePr>
            <a:graphicFrameLocks noChangeAspect="1"/>
          </p:cNvGraphicFramePr>
          <p:nvPr/>
        </p:nvGraphicFramePr>
        <p:xfrm>
          <a:off x="7008812" y="5181601"/>
          <a:ext cx="3316288" cy="428625"/>
        </p:xfrm>
        <a:graphic>
          <a:graphicData uri="http://schemas.openxmlformats.org/presentationml/2006/ole">
            <mc:AlternateContent xmlns:mc="http://schemas.openxmlformats.org/markup-compatibility/2006">
              <mc:Choice xmlns:v="urn:schemas-microsoft-com:vml" Requires="v">
                <p:oleObj spid="_x0000_s41996" name="Equation" r:id="rId11" imgW="1701800" imgH="228600" progId="Equation.3">
                  <p:embed/>
                </p:oleObj>
              </mc:Choice>
              <mc:Fallback>
                <p:oleObj name="Equation" r:id="rId11" imgW="1701800" imgH="228600" progId="Equation.3">
                  <p:embed/>
                  <p:pic>
                    <p:nvPicPr>
                      <p:cNvPr id="40984"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08812" y="5181601"/>
                        <a:ext cx="33162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85" name="Object 24"/>
          <p:cNvGraphicFramePr>
            <a:graphicFrameLocks noChangeAspect="1"/>
          </p:cNvGraphicFramePr>
          <p:nvPr/>
        </p:nvGraphicFramePr>
        <p:xfrm>
          <a:off x="2552700" y="5891213"/>
          <a:ext cx="2474912" cy="381000"/>
        </p:xfrm>
        <a:graphic>
          <a:graphicData uri="http://schemas.openxmlformats.org/presentationml/2006/ole">
            <mc:AlternateContent xmlns:mc="http://schemas.openxmlformats.org/markup-compatibility/2006">
              <mc:Choice xmlns:v="urn:schemas-microsoft-com:vml" Requires="v">
                <p:oleObj spid="_x0000_s41997" name="Equation" r:id="rId13" imgW="1269449" imgH="203112" progId="Equation.3">
                  <p:embed/>
                </p:oleObj>
              </mc:Choice>
              <mc:Fallback>
                <p:oleObj name="Equation" r:id="rId13" imgW="1269449" imgH="203112" progId="Equation.3">
                  <p:embed/>
                  <p:pic>
                    <p:nvPicPr>
                      <p:cNvPr id="40985"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2700" y="5891213"/>
                        <a:ext cx="24749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1865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altLang="en-US" smtClean="0"/>
              <a:t>Bucket Sort and Radix Sort </a:t>
            </a:r>
            <a:endParaRPr lang="en-US" altLang="en-US" smtClean="0"/>
          </a:p>
        </p:txBody>
      </p:sp>
      <p:sp>
        <p:nvSpPr>
          <p:cNvPr id="41988" name="Rectangle 3"/>
          <p:cNvSpPr>
            <a:spLocks noGrp="1" noChangeArrowheads="1"/>
          </p:cNvSpPr>
          <p:nvPr>
            <p:ph type="body" idx="1"/>
          </p:nvPr>
        </p:nvSpPr>
        <p:spPr/>
        <p:txBody>
          <a:bodyPr/>
          <a:lstStyle/>
          <a:p>
            <a:r>
              <a:rPr lang="en-US" altLang="en-US" smtClean="0"/>
              <a:t>All sort algorithms discussed so far are general sorting algorithms that work for any types of keys (e.g., integers, strings, and any comparable objects). These algorithms sort the elements by comparing their keys. The lower bound for general sorting algorithms is O(nlogn). So, no sorting algorithms based on comparisons can perform better than O(nlogn). However, if the keys are small integers, you can use bucket sort without having to compare the keys.</a:t>
            </a:r>
            <a:endParaRPr lang="en-US" altLang="en-US" smtClean="0"/>
          </a:p>
        </p:txBody>
      </p:sp>
      <p:sp>
        <p:nvSpPr>
          <p:cNvPr id="41986"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79C82850-0D82-4F98-8CA0-5829BEC0CBF2}" type="slidenum">
              <a:rPr lang="en-US" altLang="en-US" smtClean="0"/>
              <a:pPr/>
              <a:t>39</a:t>
            </a:fld>
            <a:endParaRPr lang="en-US" altLang="en-US"/>
          </a:p>
        </p:txBody>
      </p:sp>
      <p:sp>
        <p:nvSpPr>
          <p:cNvPr id="41989"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0"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1"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2" name="Rectangle 7"/>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505463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ltLang="en-US" smtClean="0"/>
              <a:t>what data to sort?</a:t>
            </a:r>
            <a:endParaRPr lang="en-US" altLang="en-US" smtClean="0"/>
          </a:p>
        </p:txBody>
      </p:sp>
      <p:sp>
        <p:nvSpPr>
          <p:cNvPr id="6148" name="Rectangle 3"/>
          <p:cNvSpPr>
            <a:spLocks noGrp="1" noChangeArrowheads="1"/>
          </p:cNvSpPr>
          <p:nvPr>
            <p:ph type="body" idx="1"/>
          </p:nvPr>
        </p:nvSpPr>
        <p:spPr/>
        <p:txBody>
          <a:bodyPr/>
          <a:lstStyle/>
          <a:p>
            <a:r>
              <a:rPr lang="en-US" altLang="en-US" dirty="0" smtClean="0"/>
              <a:t>The data to be sorted might be integers, doubles, characters, or objects. §6.8, “Sorting Arrays,” presented selection sort and insertion sort for numeric values. The selection sort algorithm was extended to sort an array of objects in §11.5.7, “Example: Sorting an Array of Objects.” The Java API contains several overloaded sort methods for sorting primitive type values and objects in the </a:t>
            </a:r>
            <a:r>
              <a:rPr lang="en-US" altLang="en-US" dirty="0" err="1" smtClean="0"/>
              <a:t>java.util.Arrays</a:t>
            </a:r>
            <a:r>
              <a:rPr lang="en-US" altLang="en-US" dirty="0" smtClean="0"/>
              <a:t> and </a:t>
            </a:r>
            <a:r>
              <a:rPr lang="en-US" altLang="en-US" dirty="0" err="1" smtClean="0"/>
              <a:t>java.util.Collections</a:t>
            </a:r>
            <a:r>
              <a:rPr lang="en-US" altLang="en-US" dirty="0" smtClean="0"/>
              <a:t> class. For simplicity, this section assumes: </a:t>
            </a:r>
            <a:endParaRPr lang="en-US" altLang="en-US" dirty="0"/>
          </a:p>
        </p:txBody>
      </p:sp>
      <p:sp>
        <p:nvSpPr>
          <p:cNvPr id="6146"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29E14401-60B6-44B7-A463-10DA60DC4281}" type="slidenum">
              <a:rPr lang="en-US" altLang="en-US" smtClean="0"/>
              <a:pPr/>
              <a:t>4</a:t>
            </a:fld>
            <a:endParaRPr lang="en-US" altLang="en-US"/>
          </a:p>
        </p:txBody>
      </p:sp>
      <p:sp>
        <p:nvSpPr>
          <p:cNvPr id="6149" name="Rectangle 4"/>
          <p:cNvSpPr>
            <a:spLocks noChangeArrowheads="1"/>
          </p:cNvSpPr>
          <p:nvPr/>
        </p:nvSpPr>
        <p:spPr bwMode="auto">
          <a:xfrm>
            <a:off x="1751012" y="4455368"/>
            <a:ext cx="8686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990600" indent="-547688">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buFont typeface="Monotype Sorts"/>
              <a:buNone/>
            </a:pPr>
            <a:endParaRPr lang="en-US" altLang="en-US" sz="2400" dirty="0"/>
          </a:p>
          <a:p>
            <a:pPr>
              <a:lnSpc>
                <a:spcPct val="90000"/>
              </a:lnSpc>
              <a:spcBef>
                <a:spcPct val="0"/>
              </a:spcBef>
            </a:pPr>
            <a:r>
              <a:rPr lang="en-US" altLang="en-US" sz="2400" dirty="0"/>
              <a:t>data to be sorted are integers, </a:t>
            </a:r>
          </a:p>
          <a:p>
            <a:pPr>
              <a:lnSpc>
                <a:spcPct val="90000"/>
              </a:lnSpc>
              <a:spcBef>
                <a:spcPct val="0"/>
              </a:spcBef>
            </a:pPr>
            <a:r>
              <a:rPr lang="en-US" altLang="en-US" sz="2400" dirty="0"/>
              <a:t>data are sorted in ascending order, and </a:t>
            </a:r>
          </a:p>
          <a:p>
            <a:pPr>
              <a:lnSpc>
                <a:spcPct val="90000"/>
              </a:lnSpc>
              <a:spcBef>
                <a:spcPct val="0"/>
              </a:spcBef>
            </a:pPr>
            <a:r>
              <a:rPr lang="en-US" altLang="en-US" sz="2400" dirty="0"/>
              <a:t>data are stored in an array. The programs can be easily modified to sort other types of data, to sort in descending order, or to sort data in an </a:t>
            </a:r>
            <a:r>
              <a:rPr lang="en-US" altLang="en-US" sz="2400" dirty="0" err="1"/>
              <a:t>ArrayList</a:t>
            </a:r>
            <a:r>
              <a:rPr lang="en-US" altLang="en-US" sz="2400" dirty="0"/>
              <a:t> or a </a:t>
            </a:r>
            <a:r>
              <a:rPr lang="en-US" altLang="en-US" sz="2400" dirty="0" err="1"/>
              <a:t>LinkedList</a:t>
            </a:r>
            <a:r>
              <a:rPr lang="en-US" altLang="en-US" sz="2400" dirty="0"/>
              <a:t>. </a:t>
            </a:r>
          </a:p>
        </p:txBody>
      </p:sp>
    </p:spTree>
    <p:extLst>
      <p:ext uri="{BB962C8B-B14F-4D97-AF65-F5344CB8AC3E}">
        <p14:creationId xmlns:p14="http://schemas.microsoft.com/office/powerpoint/2010/main" val="82444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ltLang="en-US" smtClean="0"/>
              <a:t>Bucket Sort</a:t>
            </a:r>
            <a:endParaRPr lang="en-US" altLang="en-US" smtClean="0"/>
          </a:p>
        </p:txBody>
      </p:sp>
      <p:sp>
        <p:nvSpPr>
          <p:cNvPr id="43012" name="Rectangle 3"/>
          <p:cNvSpPr>
            <a:spLocks noGrp="1" noChangeArrowheads="1"/>
          </p:cNvSpPr>
          <p:nvPr>
            <p:ph type="body" idx="1"/>
          </p:nvPr>
        </p:nvSpPr>
        <p:spPr/>
        <p:txBody>
          <a:bodyPr/>
          <a:lstStyle/>
          <a:p>
            <a:r>
              <a:rPr lang="en-US" altLang="en-US" smtClean="0"/>
              <a:t>The bucket sort algorithm works as follows. Assume the keys are in the range from 0 to N-1. We need N buckets labeled 0, 1, ..., and N-1. If an element’s key is i, the element is put into the bucket i. Each bucket holds the elements with the same key value. You can use an ArrayList to implement a bucket.</a:t>
            </a:r>
            <a:endParaRPr lang="en-US" altLang="en-US" smtClean="0"/>
          </a:p>
        </p:txBody>
      </p:sp>
      <p:sp>
        <p:nvSpPr>
          <p:cNvPr id="43010"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596E7F5D-E69E-4E3A-84BA-2E20DFEB01AC}" type="slidenum">
              <a:rPr lang="en-US" altLang="en-US" smtClean="0"/>
              <a:pPr/>
              <a:t>40</a:t>
            </a:fld>
            <a:endParaRPr lang="en-US" altLang="en-US"/>
          </a:p>
        </p:txBody>
      </p:sp>
      <p:sp>
        <p:nvSpPr>
          <p:cNvPr id="43013"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4"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5"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6" name="Rectangle 7"/>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7" name="Rectangle 13"/>
          <p:cNvSpPr>
            <a:spLocks noChangeArrowheads="1"/>
          </p:cNvSpPr>
          <p:nvPr/>
        </p:nvSpPr>
        <p:spPr bwMode="auto">
          <a:xfrm>
            <a:off x="1522413" y="14423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8" name="Rectangle 14"/>
          <p:cNvSpPr>
            <a:spLocks noChangeArrowheads="1"/>
          </p:cNvSpPr>
          <p:nvPr/>
        </p:nvSpPr>
        <p:spPr bwMode="auto">
          <a:xfrm>
            <a:off x="1522413" y="4264025"/>
            <a:ext cx="2762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latin typeface="Courier New" panose="02070309020205020404" pitchFamily="49" charset="0"/>
                <a:ea typeface="SimSun" panose="02010600030101010101" pitchFamily="2" charset="-122"/>
                <a:cs typeface="Courier New" panose="02070309020205020404" pitchFamily="49" charset="0"/>
              </a:rPr>
              <a:t> </a:t>
            </a:r>
            <a:endParaRPr lang="en-US" altLang="en-US" sz="2400">
              <a:ea typeface="SimSun" panose="02010600030101010101" pitchFamily="2" charset="-122"/>
              <a:cs typeface="Courier New" panose="02070309020205020404" pitchFamily="49" charset="0"/>
            </a:endParaRPr>
          </a:p>
        </p:txBody>
      </p:sp>
      <p:graphicFrame>
        <p:nvGraphicFramePr>
          <p:cNvPr id="43019" name="Object 16"/>
          <p:cNvGraphicFramePr>
            <a:graphicFrameLocks noChangeAspect="1"/>
          </p:cNvGraphicFramePr>
          <p:nvPr/>
        </p:nvGraphicFramePr>
        <p:xfrm>
          <a:off x="7085013" y="4800600"/>
          <a:ext cx="523875" cy="647700"/>
        </p:xfrm>
        <a:graphic>
          <a:graphicData uri="http://schemas.openxmlformats.org/presentationml/2006/ole">
            <mc:AlternateContent xmlns:mc="http://schemas.openxmlformats.org/markup-compatibility/2006">
              <mc:Choice xmlns:v="urn:schemas-microsoft-com:vml" Requires="v">
                <p:oleObj spid="_x0000_s43011" name="Picture" r:id="rId3" imgW="520700" imgH="647700" progId="Word.Picture.8">
                  <p:embed/>
                </p:oleObj>
              </mc:Choice>
              <mc:Fallback>
                <p:oleObj name="Picture" r:id="rId3" imgW="520700" imgH="647700" progId="Word.Picture.8">
                  <p:embed/>
                  <p:pic>
                    <p:nvPicPr>
                      <p:cNvPr id="43019"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5013" y="4800600"/>
                        <a:ext cx="523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20" name="Rectangle 20"/>
          <p:cNvSpPr>
            <a:spLocks noChangeArrowheads="1"/>
          </p:cNvSpPr>
          <p:nvPr/>
        </p:nvSpPr>
        <p:spPr bwMode="auto">
          <a:xfrm>
            <a:off x="1522413" y="14423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21" name="Rectangle 21"/>
          <p:cNvSpPr>
            <a:spLocks noChangeArrowheads="1"/>
          </p:cNvSpPr>
          <p:nvPr/>
        </p:nvSpPr>
        <p:spPr bwMode="auto">
          <a:xfrm>
            <a:off x="1522413" y="4264025"/>
            <a:ext cx="2762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latin typeface="Courier New" panose="02070309020205020404" pitchFamily="49" charset="0"/>
                <a:ea typeface="SimSun" panose="02010600030101010101" pitchFamily="2" charset="-122"/>
                <a:cs typeface="Courier New" panose="02070309020205020404" pitchFamily="49" charset="0"/>
              </a:rPr>
              <a:t> </a:t>
            </a:r>
            <a:endParaRPr lang="en-US" altLang="en-US" sz="2400">
              <a:ea typeface="SimSun" panose="02010600030101010101" pitchFamily="2" charset="-122"/>
              <a:cs typeface="Courier New" panose="02070309020205020404" pitchFamily="49" charset="0"/>
            </a:endParaRPr>
          </a:p>
        </p:txBody>
      </p:sp>
      <p:pic>
        <p:nvPicPr>
          <p:cNvPr id="43022"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8637" y="4246563"/>
            <a:ext cx="878205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987554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CD5E855-CA45-4067-9F69-4EFB15FA6D1D}" type="slidenum">
              <a:rPr lang="en-US" altLang="en-US" sz="1400"/>
              <a:pPr>
                <a:spcBef>
                  <a:spcPct val="0"/>
                </a:spcBef>
                <a:buClrTx/>
                <a:buSzTx/>
                <a:buFontTx/>
                <a:buNone/>
              </a:pPr>
              <a:t>41</a:t>
            </a:fld>
            <a:endParaRPr lang="en-US" altLang="en-US" sz="1400"/>
          </a:p>
        </p:txBody>
      </p:sp>
      <p:sp>
        <p:nvSpPr>
          <p:cNvPr id="44035" name="Rectangle 2"/>
          <p:cNvSpPr>
            <a:spLocks noGrp="1" noChangeArrowheads="1"/>
          </p:cNvSpPr>
          <p:nvPr>
            <p:ph type="title"/>
          </p:nvPr>
        </p:nvSpPr>
        <p:spPr>
          <a:xfrm>
            <a:off x="2208212" y="228600"/>
            <a:ext cx="7772400" cy="685800"/>
          </a:xfrm>
          <a:noFill/>
        </p:spPr>
        <p:txBody>
          <a:bodyPr/>
          <a:lstStyle/>
          <a:p>
            <a:r>
              <a:rPr lang="en-US" altLang="en-US" smtClean="0"/>
              <a:t>Radix Sort</a:t>
            </a:r>
          </a:p>
        </p:txBody>
      </p:sp>
      <p:sp>
        <p:nvSpPr>
          <p:cNvPr id="407555" name="Rectangle 3"/>
          <p:cNvSpPr>
            <a:spLocks noGrp="1" noChangeArrowheads="1"/>
          </p:cNvSpPr>
          <p:nvPr>
            <p:ph type="body" idx="1"/>
          </p:nvPr>
        </p:nvSpPr>
        <p:spPr>
          <a:xfrm>
            <a:off x="1903412" y="914400"/>
            <a:ext cx="8763000" cy="609600"/>
          </a:xfrm>
          <a:noFill/>
        </p:spPr>
        <p:txBody>
          <a:bodyPr/>
          <a:lstStyle/>
          <a:p>
            <a:pPr marL="0" indent="0">
              <a:spcBef>
                <a:spcPct val="0"/>
              </a:spcBef>
              <a:buNone/>
            </a:pPr>
            <a:r>
              <a:rPr lang="en-US" altLang="en-US" smtClean="0"/>
              <a:t>Sort 331, 454, 230, 34, 343, 45, 59, 453, 345, 231, 9</a:t>
            </a:r>
          </a:p>
        </p:txBody>
      </p:sp>
      <p:sp>
        <p:nvSpPr>
          <p:cNvPr id="44037"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8"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9"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0" name="Rectangle 7"/>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41" name="Rectangle 18"/>
          <p:cNvSpPr>
            <a:spLocks noChangeArrowheads="1"/>
          </p:cNvSpPr>
          <p:nvPr/>
        </p:nvSpPr>
        <p:spPr bwMode="auto">
          <a:xfrm>
            <a:off x="1522413" y="-403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7571" name="Rectangle 19"/>
          <p:cNvSpPr>
            <a:spLocks noChangeArrowheads="1"/>
          </p:cNvSpPr>
          <p:nvPr/>
        </p:nvSpPr>
        <p:spPr bwMode="auto">
          <a:xfrm>
            <a:off x="1911350" y="2595563"/>
            <a:ext cx="8763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a:buNone/>
            </a:pPr>
            <a:r>
              <a:rPr lang="en-US" altLang="en-US"/>
              <a:t>230, 331, 231, 343, 453, 454, 34, 45, 345, 59, 9</a:t>
            </a:r>
          </a:p>
        </p:txBody>
      </p:sp>
      <p:sp>
        <p:nvSpPr>
          <p:cNvPr id="44043" name="Rectangle 30"/>
          <p:cNvSpPr>
            <a:spLocks noChangeArrowheads="1"/>
          </p:cNvSpPr>
          <p:nvPr/>
        </p:nvSpPr>
        <p:spPr bwMode="auto">
          <a:xfrm>
            <a:off x="1522413" y="-403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7583" name="Rectangle 31"/>
          <p:cNvSpPr>
            <a:spLocks noChangeArrowheads="1"/>
          </p:cNvSpPr>
          <p:nvPr/>
        </p:nvSpPr>
        <p:spPr bwMode="auto">
          <a:xfrm>
            <a:off x="1903412" y="4343400"/>
            <a:ext cx="8763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a:buNone/>
            </a:pPr>
            <a:r>
              <a:rPr lang="en-US" altLang="en-US"/>
              <a:t>9, 230, 331, 231, 34, 343, 45, 345, 453, 454, 59</a:t>
            </a:r>
          </a:p>
        </p:txBody>
      </p:sp>
      <p:sp>
        <p:nvSpPr>
          <p:cNvPr id="44045" name="Rectangle 42"/>
          <p:cNvSpPr>
            <a:spLocks noChangeArrowheads="1"/>
          </p:cNvSpPr>
          <p:nvPr/>
        </p:nvSpPr>
        <p:spPr bwMode="auto">
          <a:xfrm>
            <a:off x="1522413" y="-403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7598" name="Rectangle 46"/>
          <p:cNvSpPr>
            <a:spLocks noChangeArrowheads="1"/>
          </p:cNvSpPr>
          <p:nvPr/>
        </p:nvSpPr>
        <p:spPr bwMode="auto">
          <a:xfrm>
            <a:off x="1903412" y="59436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a:buNone/>
            </a:pPr>
            <a:r>
              <a:rPr lang="en-US" altLang="en-US"/>
              <a:t>9, 34, 45, 59, 230, 231, 331, 343, 345, 453, 454</a:t>
            </a:r>
          </a:p>
        </p:txBody>
      </p:sp>
      <p:pic>
        <p:nvPicPr>
          <p:cNvPr id="44047" name="Picture 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2" y="1473200"/>
            <a:ext cx="8229600" cy="966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44048" name="Picture 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3912" y="3124201"/>
            <a:ext cx="8001000" cy="1338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44049"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2" y="4876800"/>
            <a:ext cx="790575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54056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7555">
                                            <p:txEl>
                                              <p:pRg st="0" end="0"/>
                                            </p:txEl>
                                          </p:spTgt>
                                        </p:tgtEl>
                                        <p:attrNameLst>
                                          <p:attrName>style.visibility</p:attrName>
                                        </p:attrNameLst>
                                      </p:cBhvr>
                                      <p:to>
                                        <p:strVal val="visible"/>
                                      </p:to>
                                    </p:set>
                                    <p:anim calcmode="lin" valueType="num">
                                      <p:cBhvr additive="base">
                                        <p:cTn id="7" dur="500" fill="hold"/>
                                        <p:tgtEl>
                                          <p:spTgt spid="407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7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7571"/>
                                        </p:tgtEl>
                                        <p:attrNameLst>
                                          <p:attrName>style.visibility</p:attrName>
                                        </p:attrNameLst>
                                      </p:cBhvr>
                                      <p:to>
                                        <p:strVal val="visible"/>
                                      </p:to>
                                    </p:set>
                                    <p:anim calcmode="lin" valueType="num">
                                      <p:cBhvr additive="base">
                                        <p:cTn id="13" dur="500" fill="hold"/>
                                        <p:tgtEl>
                                          <p:spTgt spid="407571"/>
                                        </p:tgtEl>
                                        <p:attrNameLst>
                                          <p:attrName>ppt_x</p:attrName>
                                        </p:attrNameLst>
                                      </p:cBhvr>
                                      <p:tavLst>
                                        <p:tav tm="0">
                                          <p:val>
                                            <p:strVal val="#ppt_x"/>
                                          </p:val>
                                        </p:tav>
                                        <p:tav tm="100000">
                                          <p:val>
                                            <p:strVal val="#ppt_x"/>
                                          </p:val>
                                        </p:tav>
                                      </p:tavLst>
                                    </p:anim>
                                    <p:anim calcmode="lin" valueType="num">
                                      <p:cBhvr additive="base">
                                        <p:cTn id="14" dur="500" fill="hold"/>
                                        <p:tgtEl>
                                          <p:spTgt spid="40757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7583"/>
                                        </p:tgtEl>
                                        <p:attrNameLst>
                                          <p:attrName>style.visibility</p:attrName>
                                        </p:attrNameLst>
                                      </p:cBhvr>
                                      <p:to>
                                        <p:strVal val="visible"/>
                                      </p:to>
                                    </p:set>
                                    <p:anim calcmode="lin" valueType="num">
                                      <p:cBhvr additive="base">
                                        <p:cTn id="19" dur="500" fill="hold"/>
                                        <p:tgtEl>
                                          <p:spTgt spid="407583"/>
                                        </p:tgtEl>
                                        <p:attrNameLst>
                                          <p:attrName>ppt_x</p:attrName>
                                        </p:attrNameLst>
                                      </p:cBhvr>
                                      <p:tavLst>
                                        <p:tav tm="0">
                                          <p:val>
                                            <p:strVal val="#ppt_x"/>
                                          </p:val>
                                        </p:tav>
                                        <p:tav tm="100000">
                                          <p:val>
                                            <p:strVal val="#ppt_x"/>
                                          </p:val>
                                        </p:tav>
                                      </p:tavLst>
                                    </p:anim>
                                    <p:anim calcmode="lin" valueType="num">
                                      <p:cBhvr additive="base">
                                        <p:cTn id="20" dur="500" fill="hold"/>
                                        <p:tgtEl>
                                          <p:spTgt spid="40758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7598"/>
                                        </p:tgtEl>
                                        <p:attrNameLst>
                                          <p:attrName>style.visibility</p:attrName>
                                        </p:attrNameLst>
                                      </p:cBhvr>
                                      <p:to>
                                        <p:strVal val="visible"/>
                                      </p:to>
                                    </p:set>
                                    <p:anim calcmode="lin" valueType="num">
                                      <p:cBhvr additive="base">
                                        <p:cTn id="25" dur="500" fill="hold"/>
                                        <p:tgtEl>
                                          <p:spTgt spid="407598"/>
                                        </p:tgtEl>
                                        <p:attrNameLst>
                                          <p:attrName>ppt_x</p:attrName>
                                        </p:attrNameLst>
                                      </p:cBhvr>
                                      <p:tavLst>
                                        <p:tav tm="0">
                                          <p:val>
                                            <p:strVal val="#ppt_x"/>
                                          </p:val>
                                        </p:tav>
                                        <p:tav tm="100000">
                                          <p:val>
                                            <p:strVal val="#ppt_x"/>
                                          </p:val>
                                        </p:tav>
                                      </p:tavLst>
                                    </p:anim>
                                    <p:anim calcmode="lin" valueType="num">
                                      <p:cBhvr additive="base">
                                        <p:cTn id="26" dur="500" fill="hold"/>
                                        <p:tgtEl>
                                          <p:spTgt spid="4075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5" grpId="0" build="p"/>
      <p:bldP spid="407571" grpId="0"/>
      <p:bldP spid="407583" grpId="0"/>
      <p:bldP spid="40759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D77885E-F6B9-47A6-A1D2-5727A16AC498}" type="slidenum">
              <a:rPr lang="en-US" altLang="en-US" sz="1400"/>
              <a:pPr>
                <a:spcBef>
                  <a:spcPct val="0"/>
                </a:spcBef>
                <a:buClrTx/>
                <a:buSzTx/>
                <a:buFontTx/>
                <a:buNone/>
              </a:pPr>
              <a:t>42</a:t>
            </a:fld>
            <a:endParaRPr lang="en-US" altLang="en-US" sz="1400"/>
          </a:p>
        </p:txBody>
      </p:sp>
      <p:sp>
        <p:nvSpPr>
          <p:cNvPr id="45059" name="Rectangle 2"/>
          <p:cNvSpPr>
            <a:spLocks noGrp="1" noChangeArrowheads="1"/>
          </p:cNvSpPr>
          <p:nvPr>
            <p:ph type="title"/>
          </p:nvPr>
        </p:nvSpPr>
        <p:spPr>
          <a:xfrm>
            <a:off x="1522412" y="152400"/>
            <a:ext cx="8839200" cy="533400"/>
          </a:xfrm>
          <a:noFill/>
        </p:spPr>
        <p:txBody>
          <a:bodyPr>
            <a:normAutofit fontScale="90000"/>
          </a:bodyPr>
          <a:lstStyle/>
          <a:p>
            <a:r>
              <a:rPr lang="en-US" altLang="en-US" sz="3600"/>
              <a:t>Radix Sort Animation</a:t>
            </a:r>
          </a:p>
        </p:txBody>
      </p:sp>
      <p:sp>
        <p:nvSpPr>
          <p:cNvPr id="45060" name="Rectangle 3"/>
          <p:cNvSpPr>
            <a:spLocks noChangeArrowheads="1"/>
          </p:cNvSpPr>
          <p:nvPr/>
        </p:nvSpPr>
        <p:spPr bwMode="auto">
          <a:xfrm>
            <a:off x="3263900"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1" name="Rectangle 4"/>
          <p:cNvSpPr>
            <a:spLocks noChangeArrowheads="1"/>
          </p:cNvSpPr>
          <p:nvPr/>
        </p:nvSpPr>
        <p:spPr bwMode="auto">
          <a:xfrm>
            <a:off x="3656012"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2" name="Rectangle 5"/>
          <p:cNvSpPr>
            <a:spLocks noChangeArrowheads="1"/>
          </p:cNvSpPr>
          <p:nvPr/>
        </p:nvSpPr>
        <p:spPr bwMode="auto">
          <a:xfrm>
            <a:off x="3865562"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3" name="Rectangle 6"/>
          <p:cNvSpPr>
            <a:spLocks noChangeArrowheads="1"/>
          </p:cNvSpPr>
          <p:nvPr/>
        </p:nvSpPr>
        <p:spPr bwMode="auto">
          <a:xfrm>
            <a:off x="4437062"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4" name="Rectangle 7"/>
          <p:cNvSpPr>
            <a:spLocks noChangeArrowheads="1"/>
          </p:cNvSpPr>
          <p:nvPr/>
        </p:nvSpPr>
        <p:spPr bwMode="auto">
          <a:xfrm>
            <a:off x="3775075"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5" name="Rectangle 8"/>
          <p:cNvSpPr>
            <a:spLocks noChangeArrowheads="1"/>
          </p:cNvSpPr>
          <p:nvPr/>
        </p:nvSpPr>
        <p:spPr bwMode="auto">
          <a:xfrm>
            <a:off x="3665537"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6" name="Rectangle 9"/>
          <p:cNvSpPr>
            <a:spLocks noChangeArrowheads="1"/>
          </p:cNvSpPr>
          <p:nvPr/>
        </p:nvSpPr>
        <p:spPr bwMode="auto">
          <a:xfrm>
            <a:off x="3522662"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7" name="Rectangle 10"/>
          <p:cNvSpPr>
            <a:spLocks noChangeArrowheads="1"/>
          </p:cNvSpPr>
          <p:nvPr/>
        </p:nvSpPr>
        <p:spPr bwMode="auto">
          <a:xfrm>
            <a:off x="3722687"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8" name="Rectangle 11"/>
          <p:cNvSpPr>
            <a:spLocks noChangeArrowheads="1"/>
          </p:cNvSpPr>
          <p:nvPr/>
        </p:nvSpPr>
        <p:spPr bwMode="auto">
          <a:xfrm>
            <a:off x="3722687"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69" name="Rectangle 12"/>
          <p:cNvSpPr>
            <a:spLocks noChangeArrowheads="1"/>
          </p:cNvSpPr>
          <p:nvPr/>
        </p:nvSpPr>
        <p:spPr bwMode="auto">
          <a:xfrm>
            <a:off x="4265612"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70" name="Rectangle 14"/>
          <p:cNvSpPr>
            <a:spLocks noChangeArrowheads="1"/>
          </p:cNvSpPr>
          <p:nvPr/>
        </p:nvSpPr>
        <p:spPr bwMode="auto">
          <a:xfrm>
            <a:off x="3665537"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5071" name="Rounded Rectangle 1">
            <a:hlinkClick r:id="rId2"/>
          </p:cNvPr>
          <p:cNvSpPr>
            <a:spLocks noChangeArrowheads="1"/>
          </p:cNvSpPr>
          <p:nvPr/>
        </p:nvSpPr>
        <p:spPr bwMode="auto">
          <a:xfrm>
            <a:off x="1747837" y="685800"/>
            <a:ext cx="8458200" cy="104775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 typeface="Monotype Sorts"/>
              <a:buNone/>
            </a:pPr>
            <a:r>
              <a:rPr lang="en-US" altLang="en-US" u="sng">
                <a:solidFill>
                  <a:srgbClr val="00B050"/>
                </a:solidFill>
              </a:rPr>
              <a:t>http://www.cs.armstrong.edu/liang/animation/animation.html</a:t>
            </a:r>
          </a:p>
        </p:txBody>
      </p:sp>
      <p:pic>
        <p:nvPicPr>
          <p:cNvPr id="4507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3012" y="1873250"/>
            <a:ext cx="7239000" cy="4605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229131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6EE697C-E23D-476E-B6BE-7CA7193F5B8B}" type="slidenum">
              <a:rPr lang="en-US" altLang="en-US" sz="1400"/>
              <a:pPr>
                <a:spcBef>
                  <a:spcPct val="0"/>
                </a:spcBef>
                <a:buClrTx/>
                <a:buSzTx/>
                <a:buFontTx/>
                <a:buNone/>
              </a:pPr>
              <a:t>43</a:t>
            </a:fld>
            <a:endParaRPr lang="en-US" altLang="en-US" sz="1400"/>
          </a:p>
        </p:txBody>
      </p:sp>
      <p:sp>
        <p:nvSpPr>
          <p:cNvPr id="46083" name="Rectangle 2"/>
          <p:cNvSpPr>
            <a:spLocks noGrp="1" noChangeArrowheads="1"/>
          </p:cNvSpPr>
          <p:nvPr>
            <p:ph type="title"/>
          </p:nvPr>
        </p:nvSpPr>
        <p:spPr>
          <a:xfrm>
            <a:off x="2208212" y="228600"/>
            <a:ext cx="7772400" cy="685800"/>
          </a:xfrm>
          <a:noFill/>
        </p:spPr>
        <p:txBody>
          <a:bodyPr/>
          <a:lstStyle/>
          <a:p>
            <a:r>
              <a:rPr lang="en-US" altLang="en-US" smtClean="0"/>
              <a:t>External Sort</a:t>
            </a:r>
          </a:p>
        </p:txBody>
      </p:sp>
      <p:sp>
        <p:nvSpPr>
          <p:cNvPr id="46084" name="Rectangle 3"/>
          <p:cNvSpPr>
            <a:spLocks noGrp="1" noChangeArrowheads="1"/>
          </p:cNvSpPr>
          <p:nvPr>
            <p:ph type="body" idx="1"/>
          </p:nvPr>
        </p:nvSpPr>
        <p:spPr>
          <a:xfrm>
            <a:off x="1751012" y="1066800"/>
            <a:ext cx="8686800" cy="2819400"/>
          </a:xfrm>
          <a:noFill/>
        </p:spPr>
        <p:txBody>
          <a:bodyPr>
            <a:normAutofit fontScale="92500"/>
          </a:bodyPr>
          <a:lstStyle/>
          <a:p>
            <a:pPr marL="0" indent="0">
              <a:spcBef>
                <a:spcPct val="0"/>
              </a:spcBef>
              <a:buNone/>
            </a:pPr>
            <a:r>
              <a:rPr lang="en-US" altLang="en-US" sz="2800"/>
              <a:t>All the sort algorithms discussed in the preceding sections assume that all data to be sorted is available at one time in internal memory such as an array. To sort data stored in an external file, you may first bring data to the memory, then sort it internally. However, if the file is too large, all data in the file cannot be brought to memory at one time. </a:t>
            </a:r>
          </a:p>
        </p:txBody>
      </p:sp>
      <p:sp>
        <p:nvSpPr>
          <p:cNvPr id="46085"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6"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7"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8" name="Rectangle 7"/>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9" name="Rectangle 8"/>
          <p:cNvSpPr>
            <a:spLocks noChangeArrowheads="1"/>
          </p:cNvSpPr>
          <p:nvPr/>
        </p:nvSpPr>
        <p:spPr bwMode="auto">
          <a:xfrm>
            <a:off x="1522413" y="23710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90" name="Rectangle 11"/>
          <p:cNvSpPr>
            <a:spLocks noChangeArrowheads="1"/>
          </p:cNvSpPr>
          <p:nvPr/>
        </p:nvSpPr>
        <p:spPr bwMode="auto">
          <a:xfrm>
            <a:off x="1522413" y="23329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6091" name="Object 10"/>
          <p:cNvGraphicFramePr>
            <a:graphicFrameLocks noChangeAspect="1"/>
          </p:cNvGraphicFramePr>
          <p:nvPr/>
        </p:nvGraphicFramePr>
        <p:xfrm>
          <a:off x="1522412" y="3810001"/>
          <a:ext cx="7239000" cy="2424113"/>
        </p:xfrm>
        <a:graphic>
          <a:graphicData uri="http://schemas.openxmlformats.org/presentationml/2006/ole">
            <mc:AlternateContent xmlns:mc="http://schemas.openxmlformats.org/markup-compatibility/2006">
              <mc:Choice xmlns:v="urn:schemas-microsoft-com:vml" Requires="v">
                <p:oleObj spid="_x0000_s44035" name="Picture" r:id="rId3" imgW="5170884" imgH="1724337" progId="Word.Picture.8">
                  <p:embed/>
                </p:oleObj>
              </mc:Choice>
              <mc:Fallback>
                <p:oleObj name="Picture" r:id="rId3" imgW="5170884" imgH="1724337" progId="Word.Picture.8">
                  <p:embed/>
                  <p:pic>
                    <p:nvPicPr>
                      <p:cNvPr id="46091"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2" y="3810001"/>
                        <a:ext cx="7239000" cy="2424113"/>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1724" name="AutoShape 12">
            <a:hlinkClick r:id="" action="ppaction://noaction" highlightClick="1"/>
          </p:cNvPr>
          <p:cNvSpPr>
            <a:spLocks noChangeArrowheads="1"/>
          </p:cNvSpPr>
          <p:nvPr/>
        </p:nvSpPr>
        <p:spPr bwMode="auto">
          <a:xfrm>
            <a:off x="8761412" y="5105400"/>
            <a:ext cx="1828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5" action="ppaction://program"/>
              </a:rPr>
              <a:t>SortLargeFile</a:t>
            </a:r>
            <a:endParaRPr lang="en-US">
              <a:solidFill>
                <a:schemeClr val="accent1"/>
              </a:solidFill>
            </a:endParaRPr>
          </a:p>
        </p:txBody>
      </p:sp>
      <p:sp>
        <p:nvSpPr>
          <p:cNvPr id="46093" name="AutoShape 13">
            <a:hlinkClick r:id="rId6" action="ppaction://program" highlightClick="1"/>
          </p:cNvPr>
          <p:cNvSpPr>
            <a:spLocks noChangeArrowheads="1"/>
          </p:cNvSpPr>
          <p:nvPr/>
        </p:nvSpPr>
        <p:spPr bwMode="auto">
          <a:xfrm>
            <a:off x="8837612" y="5867400"/>
            <a:ext cx="16764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71726" name="AutoShape 14">
            <a:hlinkClick r:id="" action="ppaction://noaction" highlightClick="1"/>
          </p:cNvPr>
          <p:cNvSpPr>
            <a:spLocks noChangeArrowheads="1"/>
          </p:cNvSpPr>
          <p:nvPr/>
        </p:nvSpPr>
        <p:spPr bwMode="auto">
          <a:xfrm>
            <a:off x="7923212" y="3657600"/>
            <a:ext cx="2514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7" action="ppaction://program"/>
              </a:rPr>
              <a:t>CreateLargeFile</a:t>
            </a:r>
            <a:endParaRPr lang="en-US">
              <a:solidFill>
                <a:schemeClr val="accent1"/>
              </a:solidFill>
            </a:endParaRPr>
          </a:p>
        </p:txBody>
      </p:sp>
      <p:sp>
        <p:nvSpPr>
          <p:cNvPr id="46095" name="AutoShape 15">
            <a:hlinkClick r:id="rId8" action="ppaction://program" highlightClick="1"/>
          </p:cNvPr>
          <p:cNvSpPr>
            <a:spLocks noChangeArrowheads="1"/>
          </p:cNvSpPr>
          <p:nvPr/>
        </p:nvSpPr>
        <p:spPr bwMode="auto">
          <a:xfrm>
            <a:off x="8837612" y="4343400"/>
            <a:ext cx="16764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6096" name="AutoShape 16">
            <a:hlinkClick r:id="rId9" highlightClick="1"/>
          </p:cNvPr>
          <p:cNvSpPr>
            <a:spLocks noChangeArrowheads="1"/>
          </p:cNvSpPr>
          <p:nvPr/>
        </p:nvSpPr>
        <p:spPr bwMode="auto">
          <a:xfrm>
            <a:off x="7389813" y="36576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97" name="AutoShape 17">
            <a:hlinkClick r:id="rId10" highlightClick="1"/>
          </p:cNvPr>
          <p:cNvSpPr>
            <a:spLocks noChangeArrowheads="1"/>
          </p:cNvSpPr>
          <p:nvPr/>
        </p:nvSpPr>
        <p:spPr bwMode="auto">
          <a:xfrm>
            <a:off x="8304213" y="4876801"/>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342376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B857ED3-EAB0-4714-A5AD-4F02A5D6AEDA}" type="slidenum">
              <a:rPr lang="en-US" altLang="en-US" sz="1400"/>
              <a:pPr>
                <a:spcBef>
                  <a:spcPct val="0"/>
                </a:spcBef>
                <a:buClrTx/>
                <a:buSzTx/>
                <a:buFontTx/>
                <a:buNone/>
              </a:pPr>
              <a:t>44</a:t>
            </a:fld>
            <a:endParaRPr lang="en-US" altLang="en-US" sz="1400"/>
          </a:p>
        </p:txBody>
      </p:sp>
      <p:sp>
        <p:nvSpPr>
          <p:cNvPr id="47107" name="Rectangle 2"/>
          <p:cNvSpPr>
            <a:spLocks noGrp="1" noChangeArrowheads="1"/>
          </p:cNvSpPr>
          <p:nvPr>
            <p:ph type="title"/>
          </p:nvPr>
        </p:nvSpPr>
        <p:spPr>
          <a:xfrm>
            <a:off x="2208212" y="228600"/>
            <a:ext cx="7772400" cy="685800"/>
          </a:xfrm>
          <a:noFill/>
        </p:spPr>
        <p:txBody>
          <a:bodyPr/>
          <a:lstStyle/>
          <a:p>
            <a:r>
              <a:rPr lang="en-US" altLang="en-US" smtClean="0"/>
              <a:t>Phase I</a:t>
            </a:r>
          </a:p>
        </p:txBody>
      </p:sp>
      <p:sp>
        <p:nvSpPr>
          <p:cNvPr id="47108" name="Rectangle 3"/>
          <p:cNvSpPr>
            <a:spLocks noGrp="1" noChangeArrowheads="1"/>
          </p:cNvSpPr>
          <p:nvPr>
            <p:ph type="body" idx="1"/>
          </p:nvPr>
        </p:nvSpPr>
        <p:spPr>
          <a:xfrm>
            <a:off x="1903412" y="1295400"/>
            <a:ext cx="8534400" cy="1981200"/>
          </a:xfrm>
          <a:noFill/>
        </p:spPr>
        <p:txBody>
          <a:bodyPr/>
          <a:lstStyle/>
          <a:p>
            <a:pPr marL="0" indent="0">
              <a:spcBef>
                <a:spcPct val="0"/>
              </a:spcBef>
              <a:buNone/>
            </a:pPr>
            <a:r>
              <a:rPr lang="en-US" altLang="en-US" smtClean="0"/>
              <a:t>Repeatedly bring data from the file to an array, sort the array using an internal sorting algorithm, and output the data from the array to a temporary file. </a:t>
            </a:r>
          </a:p>
        </p:txBody>
      </p:sp>
      <p:sp>
        <p:nvSpPr>
          <p:cNvPr id="47109"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0"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1"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2" name="Rectangle 7"/>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3" name="Rectangle 8"/>
          <p:cNvSpPr>
            <a:spLocks noChangeArrowheads="1"/>
          </p:cNvSpPr>
          <p:nvPr/>
        </p:nvSpPr>
        <p:spPr bwMode="auto">
          <a:xfrm>
            <a:off x="1522413" y="23710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7114" name="Rectangle 9"/>
          <p:cNvSpPr>
            <a:spLocks noChangeArrowheads="1"/>
          </p:cNvSpPr>
          <p:nvPr/>
        </p:nvSpPr>
        <p:spPr bwMode="auto">
          <a:xfrm>
            <a:off x="1522413" y="23329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7115" name="Object 10"/>
          <p:cNvGraphicFramePr>
            <a:graphicFrameLocks noChangeAspect="1"/>
          </p:cNvGraphicFramePr>
          <p:nvPr/>
        </p:nvGraphicFramePr>
        <p:xfrm>
          <a:off x="2665412" y="3276601"/>
          <a:ext cx="7239000" cy="2424113"/>
        </p:xfrm>
        <a:graphic>
          <a:graphicData uri="http://schemas.openxmlformats.org/presentationml/2006/ole">
            <mc:AlternateContent xmlns:mc="http://schemas.openxmlformats.org/markup-compatibility/2006">
              <mc:Choice xmlns:v="urn:schemas-microsoft-com:vml" Requires="v">
                <p:oleObj spid="_x0000_s45059" name="Picture" r:id="rId3" imgW="5170884" imgH="1724337" progId="Word.Picture.8">
                  <p:embed/>
                </p:oleObj>
              </mc:Choice>
              <mc:Fallback>
                <p:oleObj name="Picture" r:id="rId3" imgW="5170884" imgH="1724337" progId="Word.Picture.8">
                  <p:embed/>
                  <p:pic>
                    <p:nvPicPr>
                      <p:cNvPr id="47115"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5412" y="3276601"/>
                        <a:ext cx="7239000" cy="2424113"/>
                      </a:xfrm>
                      <a:prstGeom prst="rect">
                        <a:avLst/>
                      </a:prstGeom>
                      <a:noFill/>
                      <a:ln>
                        <a:noFill/>
                      </a:ln>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50169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D11D10F-2FCF-402E-8471-7E9B64448C4C}" type="slidenum">
              <a:rPr lang="en-US" altLang="en-US" sz="1400"/>
              <a:pPr>
                <a:spcBef>
                  <a:spcPct val="0"/>
                </a:spcBef>
                <a:buClrTx/>
                <a:buSzTx/>
                <a:buFontTx/>
                <a:buNone/>
              </a:pPr>
              <a:t>45</a:t>
            </a:fld>
            <a:endParaRPr lang="en-US" altLang="en-US" sz="1400"/>
          </a:p>
        </p:txBody>
      </p:sp>
      <p:sp>
        <p:nvSpPr>
          <p:cNvPr id="48131" name="Rectangle 2"/>
          <p:cNvSpPr>
            <a:spLocks noGrp="1" noChangeArrowheads="1"/>
          </p:cNvSpPr>
          <p:nvPr>
            <p:ph type="title"/>
          </p:nvPr>
        </p:nvSpPr>
        <p:spPr>
          <a:xfrm>
            <a:off x="2208212" y="228600"/>
            <a:ext cx="7772400" cy="685800"/>
          </a:xfrm>
          <a:noFill/>
        </p:spPr>
        <p:txBody>
          <a:bodyPr/>
          <a:lstStyle/>
          <a:p>
            <a:r>
              <a:rPr lang="en-US" altLang="en-US" smtClean="0"/>
              <a:t>Phase II</a:t>
            </a:r>
          </a:p>
        </p:txBody>
      </p:sp>
      <p:sp>
        <p:nvSpPr>
          <p:cNvPr id="48132" name="Rectangle 3"/>
          <p:cNvSpPr>
            <a:spLocks noGrp="1" noChangeArrowheads="1"/>
          </p:cNvSpPr>
          <p:nvPr>
            <p:ph type="body" idx="1"/>
          </p:nvPr>
        </p:nvSpPr>
        <p:spPr>
          <a:xfrm>
            <a:off x="1827212" y="914400"/>
            <a:ext cx="8610600" cy="2286000"/>
          </a:xfrm>
          <a:noFill/>
        </p:spPr>
        <p:txBody>
          <a:bodyPr/>
          <a:lstStyle/>
          <a:p>
            <a:pPr marL="0" indent="0">
              <a:spcBef>
                <a:spcPct val="0"/>
              </a:spcBef>
              <a:buNone/>
            </a:pPr>
            <a:r>
              <a:rPr lang="en-US" altLang="en-US" smtClean="0"/>
              <a:t>Merge a pair of sorted segments (e.g., S1 with S2, S3 with S4, ..., and so on) into a larger sorted segment and save the new segment into a new temporary file. Continue the same process until one sorted segment results. </a:t>
            </a:r>
          </a:p>
        </p:txBody>
      </p:sp>
      <p:sp>
        <p:nvSpPr>
          <p:cNvPr id="48133"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4"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5"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6" name="Rectangle 7"/>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7" name="Rectangle 8"/>
          <p:cNvSpPr>
            <a:spLocks noChangeArrowheads="1"/>
          </p:cNvSpPr>
          <p:nvPr/>
        </p:nvSpPr>
        <p:spPr bwMode="auto">
          <a:xfrm>
            <a:off x="1522413" y="23710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8" name="Rectangle 9"/>
          <p:cNvSpPr>
            <a:spLocks noChangeArrowheads="1"/>
          </p:cNvSpPr>
          <p:nvPr/>
        </p:nvSpPr>
        <p:spPr bwMode="auto">
          <a:xfrm>
            <a:off x="1522413" y="23329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9" name="Rectangle 12"/>
          <p:cNvSpPr>
            <a:spLocks noChangeArrowheads="1"/>
          </p:cNvSpPr>
          <p:nvPr/>
        </p:nvSpPr>
        <p:spPr bwMode="auto">
          <a:xfrm>
            <a:off x="1522413" y="21805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8140" name="Object 11"/>
          <p:cNvGraphicFramePr>
            <a:graphicFrameLocks noChangeAspect="1"/>
          </p:cNvGraphicFramePr>
          <p:nvPr/>
        </p:nvGraphicFramePr>
        <p:xfrm>
          <a:off x="2665412" y="3581400"/>
          <a:ext cx="6781800" cy="2852738"/>
        </p:xfrm>
        <a:graphic>
          <a:graphicData uri="http://schemas.openxmlformats.org/presentationml/2006/ole">
            <mc:AlternateContent xmlns:mc="http://schemas.openxmlformats.org/markup-compatibility/2006">
              <mc:Choice xmlns:v="urn:schemas-microsoft-com:vml" Requires="v">
                <p:oleObj spid="_x0000_s46083" name="Picture" r:id="rId3" imgW="4840613" imgH="2028442" progId="Word.Picture.8">
                  <p:embed/>
                </p:oleObj>
              </mc:Choice>
              <mc:Fallback>
                <p:oleObj name="Picture" r:id="rId3" imgW="4840613" imgH="2028442" progId="Word.Picture.8">
                  <p:embed/>
                  <p:pic>
                    <p:nvPicPr>
                      <p:cNvPr id="4814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5412" y="3581400"/>
                        <a:ext cx="6781800" cy="285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85082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altLang="en-US" smtClean="0"/>
              <a:t>Implementing Phase II</a:t>
            </a:r>
            <a:endParaRPr lang="en-US" altLang="en-US" smtClean="0"/>
          </a:p>
        </p:txBody>
      </p:sp>
      <p:sp>
        <p:nvSpPr>
          <p:cNvPr id="49156" name="Rectangle 3"/>
          <p:cNvSpPr>
            <a:spLocks noGrp="1" noChangeArrowheads="1"/>
          </p:cNvSpPr>
          <p:nvPr>
            <p:ph type="body" idx="1"/>
          </p:nvPr>
        </p:nvSpPr>
        <p:spPr/>
        <p:txBody>
          <a:bodyPr/>
          <a:lstStyle/>
          <a:p>
            <a:r>
              <a:rPr lang="en-US" altLang="en-US" smtClean="0"/>
              <a:t>Each merge step merges two sorted segments to form a new segment. The new segment doubles the number elements. So the number of segments is reduced by half after each merge step. A segment is too large to be brought to an array in memory. To implement a merge step, copy half number of segments from file f1.dat to a temporary file f2.dat. Then merge the first remaining segment in f1.dat with the first segment in f2.dat into a temporary file named f3.dat.</a:t>
            </a:r>
            <a:endParaRPr lang="en-US" altLang="en-US" smtClean="0"/>
          </a:p>
        </p:txBody>
      </p:sp>
      <p:sp>
        <p:nvSpPr>
          <p:cNvPr id="49154" name="Slide Number Placeholder 4"/>
          <p:cNvSpPr>
            <a:spLocks noGrp="1"/>
          </p:cNvSpPr>
          <p:nvPr>
            <p:ph type="sldNum" sz="quarter" idx="11"/>
          </p:nvPr>
        </p:nvSpPr>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fld id="{8D200E4A-0CB8-43C5-B80E-10D438E5FDC4}" type="slidenum">
              <a:rPr lang="en-US" altLang="en-US" smtClean="0"/>
              <a:pPr/>
              <a:t>46</a:t>
            </a:fld>
            <a:endParaRPr lang="en-US" altLang="en-US"/>
          </a:p>
        </p:txBody>
      </p:sp>
      <p:sp>
        <p:nvSpPr>
          <p:cNvPr id="49157"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58"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59"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60" name="Rectangle 7"/>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61" name="Rectangle 8"/>
          <p:cNvSpPr>
            <a:spLocks noChangeArrowheads="1"/>
          </p:cNvSpPr>
          <p:nvPr/>
        </p:nvSpPr>
        <p:spPr bwMode="auto">
          <a:xfrm>
            <a:off x="1522413" y="23710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62" name="Rectangle 9"/>
          <p:cNvSpPr>
            <a:spLocks noChangeArrowheads="1"/>
          </p:cNvSpPr>
          <p:nvPr/>
        </p:nvSpPr>
        <p:spPr bwMode="auto">
          <a:xfrm>
            <a:off x="1522413" y="23329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63" name="Rectangle 10"/>
          <p:cNvSpPr>
            <a:spLocks noChangeArrowheads="1"/>
          </p:cNvSpPr>
          <p:nvPr/>
        </p:nvSpPr>
        <p:spPr bwMode="auto">
          <a:xfrm>
            <a:off x="1522413" y="21805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961175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D776AA4-C0C4-4BFD-AA7C-6F5A1C1046FA}" type="slidenum">
              <a:rPr lang="en-US" altLang="en-US" sz="1400"/>
              <a:pPr>
                <a:spcBef>
                  <a:spcPct val="0"/>
                </a:spcBef>
                <a:buClrTx/>
                <a:buSzTx/>
                <a:buFontTx/>
                <a:buNone/>
              </a:pPr>
              <a:t>47</a:t>
            </a:fld>
            <a:endParaRPr lang="en-US" altLang="en-US" sz="1400"/>
          </a:p>
        </p:txBody>
      </p:sp>
      <p:sp>
        <p:nvSpPr>
          <p:cNvPr id="50179" name="Rectangle 2"/>
          <p:cNvSpPr>
            <a:spLocks noGrp="1" noChangeArrowheads="1"/>
          </p:cNvSpPr>
          <p:nvPr>
            <p:ph type="title"/>
          </p:nvPr>
        </p:nvSpPr>
        <p:spPr>
          <a:xfrm>
            <a:off x="2208212" y="228600"/>
            <a:ext cx="7772400" cy="685800"/>
          </a:xfrm>
          <a:noFill/>
        </p:spPr>
        <p:txBody>
          <a:bodyPr/>
          <a:lstStyle/>
          <a:p>
            <a:r>
              <a:rPr lang="en-US" altLang="en-US" smtClean="0"/>
              <a:t>Implementing Phase II</a:t>
            </a:r>
          </a:p>
        </p:txBody>
      </p:sp>
      <p:sp>
        <p:nvSpPr>
          <p:cNvPr id="50180" name="Rectangle 4"/>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1" name="Rectangle 5"/>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2" name="Rectangle 6"/>
          <p:cNvSpPr>
            <a:spLocks noChangeArrowheads="1"/>
          </p:cNvSpPr>
          <p:nvPr/>
        </p:nvSpPr>
        <p:spPr bwMode="auto">
          <a:xfrm>
            <a:off x="1522413"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3" name="Rectangle 7"/>
          <p:cNvSpPr>
            <a:spLocks noChangeArrowheads="1"/>
          </p:cNvSpPr>
          <p:nvPr/>
        </p:nvSpPr>
        <p:spPr bwMode="auto">
          <a:xfrm>
            <a:off x="1522413" y="29886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4" name="Rectangle 8"/>
          <p:cNvSpPr>
            <a:spLocks noChangeArrowheads="1"/>
          </p:cNvSpPr>
          <p:nvPr/>
        </p:nvSpPr>
        <p:spPr bwMode="auto">
          <a:xfrm>
            <a:off x="1522413" y="23710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5" name="Rectangle 9"/>
          <p:cNvSpPr>
            <a:spLocks noChangeArrowheads="1"/>
          </p:cNvSpPr>
          <p:nvPr/>
        </p:nvSpPr>
        <p:spPr bwMode="auto">
          <a:xfrm>
            <a:off x="1522413" y="23329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6" name="Rectangle 13"/>
          <p:cNvSpPr>
            <a:spLocks noChangeArrowheads="1"/>
          </p:cNvSpPr>
          <p:nvPr/>
        </p:nvSpPr>
        <p:spPr bwMode="auto">
          <a:xfrm>
            <a:off x="1522413" y="24441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0187" name="Object 12"/>
          <p:cNvGraphicFramePr>
            <a:graphicFrameLocks noChangeAspect="1"/>
          </p:cNvGraphicFramePr>
          <p:nvPr/>
        </p:nvGraphicFramePr>
        <p:xfrm>
          <a:off x="1751012" y="1524000"/>
          <a:ext cx="8534400" cy="2598738"/>
        </p:xfrm>
        <a:graphic>
          <a:graphicData uri="http://schemas.openxmlformats.org/presentationml/2006/ole">
            <mc:AlternateContent xmlns:mc="http://schemas.openxmlformats.org/markup-compatibility/2006">
              <mc:Choice xmlns:v="urn:schemas-microsoft-com:vml" Requires="v">
                <p:oleObj spid="_x0000_s47107" name="Picture" r:id="rId3" imgW="4954785" imgH="1508660" progId="Word.Picture.8">
                  <p:embed/>
                </p:oleObj>
              </mc:Choice>
              <mc:Fallback>
                <p:oleObj name="Picture" r:id="rId3" imgW="4954785" imgH="1508660" progId="Word.Picture.8">
                  <p:embed/>
                  <p:pic>
                    <p:nvPicPr>
                      <p:cNvPr id="50187"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012" y="1524000"/>
                        <a:ext cx="8534400" cy="259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4275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8721C01-638F-497E-B979-6698495F10ED}" type="slidenum">
              <a:rPr lang="en-US" altLang="en-US" sz="1400"/>
              <a:pPr>
                <a:spcBef>
                  <a:spcPct val="0"/>
                </a:spcBef>
                <a:buClrTx/>
                <a:buSzTx/>
                <a:buFontTx/>
                <a:buNone/>
              </a:pPr>
              <a:t>5</a:t>
            </a:fld>
            <a:endParaRPr lang="en-US" altLang="en-US" sz="1400"/>
          </a:p>
        </p:txBody>
      </p:sp>
      <p:sp>
        <p:nvSpPr>
          <p:cNvPr id="7171" name="Rectangle 2"/>
          <p:cNvSpPr>
            <a:spLocks noGrp="1" noChangeArrowheads="1"/>
          </p:cNvSpPr>
          <p:nvPr>
            <p:ph type="title"/>
          </p:nvPr>
        </p:nvSpPr>
        <p:spPr>
          <a:xfrm>
            <a:off x="2138362" y="203200"/>
            <a:ext cx="7772400" cy="609600"/>
          </a:xfrm>
        </p:spPr>
        <p:txBody>
          <a:bodyPr>
            <a:normAutofit fontScale="90000"/>
          </a:bodyPr>
          <a:lstStyle/>
          <a:p>
            <a:r>
              <a:rPr lang="en-US" altLang="en-US" smtClean="0"/>
              <a:t>Insertion Sort</a:t>
            </a:r>
            <a:endParaRPr lang="en-US" altLang="en-US" smtClean="0">
              <a:solidFill>
                <a:schemeClr val="tx1"/>
              </a:solidFill>
              <a:latin typeface="Book Antiqua" panose="02040602050305030304" pitchFamily="18" charset="0"/>
              <a:hlinkClick r:id="rId3" action="ppaction://program"/>
            </a:endParaRPr>
          </a:p>
        </p:txBody>
      </p:sp>
      <p:sp>
        <p:nvSpPr>
          <p:cNvPr id="7172" name="Rectangle 3"/>
          <p:cNvSpPr>
            <a:spLocks noGrp="1" noChangeArrowheads="1"/>
          </p:cNvSpPr>
          <p:nvPr>
            <p:ph type="body" idx="1"/>
          </p:nvPr>
        </p:nvSpPr>
        <p:spPr>
          <a:xfrm>
            <a:off x="4827587" y="893763"/>
            <a:ext cx="5410200" cy="457200"/>
          </a:xfrm>
        </p:spPr>
        <p:txBody>
          <a:bodyPr>
            <a:normAutofit fontScale="92500"/>
          </a:bodyPr>
          <a:lstStyle/>
          <a:p>
            <a:pPr marL="0" indent="0">
              <a:buNone/>
            </a:pPr>
            <a:r>
              <a:rPr lang="en-US" altLang="en-US" sz="2200"/>
              <a:t>int[] myList = {2, 9, 5, 4, 8, 1, 6}; // Unsorted</a:t>
            </a:r>
          </a:p>
        </p:txBody>
      </p:sp>
      <p:sp>
        <p:nvSpPr>
          <p:cNvPr id="7173" name="Rectangle 4"/>
          <p:cNvSpPr>
            <a:spLocks noChangeArrowheads="1"/>
          </p:cNvSpPr>
          <p:nvPr/>
        </p:nvSpPr>
        <p:spPr bwMode="auto">
          <a:xfrm>
            <a:off x="1639887" y="1393826"/>
            <a:ext cx="2495550"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200">
                <a:cs typeface="Times New Roman" panose="02020603050405020304" pitchFamily="18" charset="0"/>
              </a:rPr>
              <a:t>The insertion sort algorithm sorts a list of values by repeatedly inserting an unsorted element into a sorted sublist until the whole list is sorted. </a:t>
            </a:r>
          </a:p>
        </p:txBody>
      </p:sp>
      <p:sp>
        <p:nvSpPr>
          <p:cNvPr id="7174" name="Rectangle 10"/>
          <p:cNvSpPr>
            <a:spLocks noChangeArrowheads="1"/>
          </p:cNvSpPr>
          <p:nvPr/>
        </p:nvSpPr>
        <p:spPr bwMode="auto">
          <a:xfrm>
            <a:off x="1522413" y="16360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175" name="Object 9"/>
          <p:cNvGraphicFramePr>
            <a:graphicFrameLocks noChangeAspect="1"/>
          </p:cNvGraphicFramePr>
          <p:nvPr/>
        </p:nvGraphicFramePr>
        <p:xfrm>
          <a:off x="4251325" y="1508125"/>
          <a:ext cx="6183312" cy="4794250"/>
        </p:xfrm>
        <a:graphic>
          <a:graphicData uri="http://schemas.openxmlformats.org/presentationml/2006/ole">
            <mc:AlternateContent xmlns:mc="http://schemas.openxmlformats.org/markup-compatibility/2006">
              <mc:Choice xmlns:v="urn:schemas-microsoft-com:vml" Requires="v">
                <p:oleObj spid="_x0000_s21507" name="Picture" r:id="rId4" imgW="4025900" imgH="3124200" progId="Word.Picture.8">
                  <p:embed/>
                </p:oleObj>
              </mc:Choice>
              <mc:Fallback>
                <p:oleObj name="Picture" r:id="rId4" imgW="4025900" imgH="3124200" progId="Word.Picture.8">
                  <p:embed/>
                  <p:pic>
                    <p:nvPicPr>
                      <p:cNvPr id="7175"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1325" y="1508125"/>
                        <a:ext cx="6183312"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66213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475FAC1-B9AF-490D-8C5E-7EBEDFA36761}" type="slidenum">
              <a:rPr lang="en-US" altLang="en-US" sz="1400"/>
              <a:pPr>
                <a:spcBef>
                  <a:spcPct val="0"/>
                </a:spcBef>
                <a:buClrTx/>
                <a:buSzTx/>
                <a:buFontTx/>
                <a:buNone/>
              </a:pPr>
              <a:t>6</a:t>
            </a:fld>
            <a:endParaRPr lang="en-US" altLang="en-US" sz="1400"/>
          </a:p>
        </p:txBody>
      </p:sp>
      <p:sp>
        <p:nvSpPr>
          <p:cNvPr id="8195" name="Rectangle 2"/>
          <p:cNvSpPr>
            <a:spLocks noChangeArrowheads="1"/>
          </p:cNvSpPr>
          <p:nvPr/>
        </p:nvSpPr>
        <p:spPr bwMode="auto">
          <a:xfrm>
            <a:off x="3559175" y="433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6" name="Rectangle 3"/>
          <p:cNvSpPr>
            <a:spLocks noGrp="1" noChangeArrowheads="1"/>
          </p:cNvSpPr>
          <p:nvPr>
            <p:ph type="body" idx="1"/>
          </p:nvPr>
        </p:nvSpPr>
        <p:spPr>
          <a:xfrm>
            <a:off x="1754187" y="931863"/>
            <a:ext cx="8529638" cy="863600"/>
          </a:xfrm>
          <a:noFill/>
        </p:spPr>
        <p:txBody>
          <a:bodyPr/>
          <a:lstStyle/>
          <a:p>
            <a:pPr marL="0" indent="0">
              <a:buNone/>
            </a:pPr>
            <a:r>
              <a:rPr lang="en-US" altLang="en-US" sz="2800"/>
              <a:t>http://www.cs.armstrong.edu/liang/animation/web/InsertionSort.html</a:t>
            </a:r>
          </a:p>
        </p:txBody>
      </p:sp>
      <p:sp>
        <p:nvSpPr>
          <p:cNvPr id="8197" name="Rectangle 4"/>
          <p:cNvSpPr>
            <a:spLocks noGrp="1" noChangeArrowheads="1"/>
          </p:cNvSpPr>
          <p:nvPr>
            <p:ph type="title"/>
          </p:nvPr>
        </p:nvSpPr>
        <p:spPr>
          <a:xfrm>
            <a:off x="1751012" y="228601"/>
            <a:ext cx="8299450" cy="396875"/>
          </a:xfrm>
          <a:noFill/>
        </p:spPr>
        <p:txBody>
          <a:bodyPr>
            <a:normAutofit fontScale="90000"/>
          </a:bodyPr>
          <a:lstStyle/>
          <a:p>
            <a:r>
              <a:rPr lang="en-US" altLang="en-US" sz="3200"/>
              <a:t>Insertion Sort Animation</a:t>
            </a:r>
            <a:endParaRPr lang="en-US" altLang="en-US" sz="3200">
              <a:solidFill>
                <a:schemeClr val="tx1"/>
              </a:solidFill>
              <a:latin typeface="Book Antiqua" panose="02040602050305030304" pitchFamily="18" charset="0"/>
              <a:hlinkClick r:id="rId2" action="ppaction://program"/>
            </a:endParaRPr>
          </a:p>
        </p:txBody>
      </p:sp>
      <p:sp>
        <p:nvSpPr>
          <p:cNvPr id="8198" name="Rectangle 5"/>
          <p:cNvSpPr>
            <a:spLocks noChangeArrowheads="1"/>
          </p:cNvSpPr>
          <p:nvPr/>
        </p:nvSpPr>
        <p:spPr bwMode="auto">
          <a:xfrm>
            <a:off x="1522413" y="12709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9" name="Rectangle 6"/>
          <p:cNvSpPr>
            <a:spLocks noChangeArrowheads="1"/>
          </p:cNvSpPr>
          <p:nvPr/>
        </p:nvSpPr>
        <p:spPr bwMode="auto">
          <a:xfrm>
            <a:off x="1522413" y="12661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820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812" y="2314576"/>
            <a:ext cx="6681788" cy="377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1" name="Rectangle 9"/>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704067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381F8E-E8E3-441D-82A1-B60415A124BE}" type="slidenum">
              <a:rPr lang="en-US" altLang="en-US" sz="1400"/>
              <a:pPr>
                <a:spcBef>
                  <a:spcPct val="0"/>
                </a:spcBef>
                <a:buClrTx/>
                <a:buSzTx/>
                <a:buFontTx/>
                <a:buNone/>
              </a:pPr>
              <a:t>7</a:t>
            </a:fld>
            <a:endParaRPr lang="en-US" altLang="en-US" sz="1400"/>
          </a:p>
        </p:txBody>
      </p:sp>
      <p:sp>
        <p:nvSpPr>
          <p:cNvPr id="9219" name="Rectangle 2"/>
          <p:cNvSpPr>
            <a:spLocks noGrp="1" noChangeArrowheads="1"/>
          </p:cNvSpPr>
          <p:nvPr>
            <p:ph type="title"/>
          </p:nvPr>
        </p:nvSpPr>
        <p:spPr/>
        <p:txBody>
          <a:bodyPr/>
          <a:lstStyle/>
          <a:p>
            <a:r>
              <a:rPr lang="en-US" altLang="en-US" smtClean="0"/>
              <a:t>Insertion Sort</a:t>
            </a:r>
          </a:p>
        </p:txBody>
      </p:sp>
      <p:graphicFrame>
        <p:nvGraphicFramePr>
          <p:cNvPr id="390323" name="Group 179"/>
          <p:cNvGraphicFramePr>
            <a:graphicFrameLocks noGrp="1"/>
          </p:cNvGraphicFramePr>
          <p:nvPr/>
        </p:nvGraphicFramePr>
        <p:xfrm>
          <a:off x="2062162" y="2354263"/>
          <a:ext cx="3733800" cy="51763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marT="45459" marB="454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5</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marT="45459" marB="454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0324" name="Group 180"/>
          <p:cNvGraphicFramePr>
            <a:graphicFrameLocks noGrp="1"/>
          </p:cNvGraphicFramePr>
          <p:nvPr/>
        </p:nvGraphicFramePr>
        <p:xfrm>
          <a:off x="6246812" y="2743200"/>
          <a:ext cx="3733800" cy="51763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tblGrid>
              <a:tr h="517525">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marT="45459" marB="454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5</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marT="45459" marB="454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marT="45459" marB="454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0325" name="Group 181"/>
          <p:cNvGraphicFramePr>
            <a:graphicFrameLocks noGrp="1"/>
          </p:cNvGraphicFramePr>
          <p:nvPr/>
        </p:nvGraphicFramePr>
        <p:xfrm>
          <a:off x="2024062" y="3352801"/>
          <a:ext cx="3733800" cy="652463"/>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tblGrid>
              <a:tr h="652463">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0332" name="Group 188"/>
          <p:cNvGraphicFramePr>
            <a:graphicFrameLocks noGrp="1"/>
          </p:cNvGraphicFramePr>
          <p:nvPr/>
        </p:nvGraphicFramePr>
        <p:xfrm>
          <a:off x="2062162" y="4351338"/>
          <a:ext cx="37338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0331" name="Group 187"/>
          <p:cNvGraphicFramePr>
            <a:graphicFrameLocks noGrp="1"/>
          </p:cNvGraphicFramePr>
          <p:nvPr/>
        </p:nvGraphicFramePr>
        <p:xfrm>
          <a:off x="6246812" y="4800600"/>
          <a:ext cx="37338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extLst>
                  <a:ext uri="{0D108BD9-81ED-4DB2-BD59-A6C34878D82A}">
                    <a16:rowId xmlns:a16="http://schemas.microsoft.com/office/drawing/2014/main" val="10000"/>
                  </a:ext>
                </a:extLst>
              </a:tr>
            </a:tbl>
          </a:graphicData>
        </a:graphic>
      </p:graphicFrame>
      <p:graphicFrame>
        <p:nvGraphicFramePr>
          <p:cNvPr id="390327" name="Group 183"/>
          <p:cNvGraphicFramePr>
            <a:graphicFrameLocks noGrp="1"/>
          </p:cNvGraphicFramePr>
          <p:nvPr/>
        </p:nvGraphicFramePr>
        <p:xfrm>
          <a:off x="6246812" y="3810000"/>
          <a:ext cx="37338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6600"/>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90330" name="Group 186"/>
          <p:cNvGraphicFramePr>
            <a:graphicFrameLocks noGrp="1"/>
          </p:cNvGraphicFramePr>
          <p:nvPr/>
        </p:nvGraphicFramePr>
        <p:xfrm>
          <a:off x="2062162" y="5349875"/>
          <a:ext cx="37338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tblGrid>
              <a:tr h="533400">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tx2"/>
                        </a:buClr>
                        <a:buSzPct val="75000"/>
                        <a:buFont typeface="Monotype Sorts" pitchFamily="2" charset="2"/>
                        <a:defRPr sz="2800">
                          <a:solidFill>
                            <a:schemeClr val="tx1"/>
                          </a:solidFill>
                          <a:latin typeface="Times New Roman" panose="02020603050405020304" pitchFamily="18" charset="0"/>
                        </a:defRPr>
                      </a:lvl1pPr>
                      <a:lvl2pPr>
                        <a:spcBef>
                          <a:spcPct val="20000"/>
                        </a:spcBef>
                        <a:buClr>
                          <a:schemeClr val="tx1"/>
                        </a:buClr>
                        <a:defRPr sz="24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defRPr sz="2000">
                          <a:solidFill>
                            <a:schemeClr val="tx1"/>
                          </a:solidFill>
                          <a:latin typeface="Times New Roman" panose="02020603050405020304" pitchFamily="18" charset="0"/>
                        </a:defRPr>
                      </a:lvl3pPr>
                      <a:lvl4pPr>
                        <a:spcBef>
                          <a:spcPct val="20000"/>
                        </a:spcBef>
                        <a:buClr>
                          <a:schemeClr val="tx1"/>
                        </a:buClr>
                        <a:defRPr>
                          <a:solidFill>
                            <a:schemeClr val="tx1"/>
                          </a:solidFill>
                          <a:latin typeface="Times New Roman" panose="02020603050405020304" pitchFamily="18" charset="0"/>
                        </a:defRPr>
                      </a:lvl4pPr>
                      <a:lvl5pPr>
                        <a:spcBef>
                          <a:spcPct val="20000"/>
                        </a:spcBef>
                        <a:buClr>
                          <a:schemeClr val="tx2"/>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tx2"/>
                        </a:buClr>
                        <a:defRPr>
                          <a:solidFill>
                            <a:schemeClr val="tx1"/>
                          </a:solidFill>
                          <a:latin typeface="Times New Roman" panose="02020603050405020304" pitchFamily="18" charset="0"/>
                        </a:defRPr>
                      </a:lvl6pPr>
                      <a:lvl7pPr eaLnBrk="0" fontAlgn="base" hangingPunct="0">
                        <a:spcBef>
                          <a:spcPct val="20000"/>
                        </a:spcBef>
                        <a:spcAft>
                          <a:spcPct val="0"/>
                        </a:spcAft>
                        <a:buClr>
                          <a:schemeClr val="tx2"/>
                        </a:buClr>
                        <a:defRPr>
                          <a:solidFill>
                            <a:schemeClr val="tx1"/>
                          </a:solidFill>
                          <a:latin typeface="Times New Roman" panose="02020603050405020304" pitchFamily="18" charset="0"/>
                        </a:defRPr>
                      </a:lvl7pPr>
                      <a:lvl8pPr eaLnBrk="0" fontAlgn="base" hangingPunct="0">
                        <a:spcBef>
                          <a:spcPct val="20000"/>
                        </a:spcBef>
                        <a:spcAft>
                          <a:spcPct val="0"/>
                        </a:spcAft>
                        <a:buClr>
                          <a:schemeClr val="tx2"/>
                        </a:buClr>
                        <a:defRPr>
                          <a:solidFill>
                            <a:schemeClr val="tx1"/>
                          </a:solidFill>
                          <a:latin typeface="Times New Roman" panose="02020603050405020304" pitchFamily="18" charset="0"/>
                        </a:defRPr>
                      </a:lvl8pPr>
                      <a:lvl9pPr eaLnBrk="0" fontAlgn="base" hangingPunct="0">
                        <a:spcBef>
                          <a:spcPct val="20000"/>
                        </a:spcBef>
                        <a:spcAft>
                          <a:spcPct val="0"/>
                        </a:spcAft>
                        <a:buClr>
                          <a:schemeClr val="tx2"/>
                        </a:buClr>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smtClean="0">
                          <a:ln>
                            <a:noFill/>
                          </a:ln>
                          <a:solidFill>
                            <a:schemeClr val="tx1"/>
                          </a:solidFill>
                          <a:effectLst/>
                          <a:latin typeface="Times New Roman" panose="02020603050405020304"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
        <p:nvSpPr>
          <p:cNvPr id="9346" name="Rectangle 164"/>
          <p:cNvSpPr>
            <a:spLocks noGrp="1" noChangeArrowheads="1"/>
          </p:cNvSpPr>
          <p:nvPr>
            <p:ph type="body" idx="1"/>
          </p:nvPr>
        </p:nvSpPr>
        <p:spPr>
          <a:xfrm>
            <a:off x="2752725" y="1470025"/>
            <a:ext cx="5410200" cy="457200"/>
          </a:xfrm>
          <a:noFill/>
        </p:spPr>
        <p:txBody>
          <a:bodyPr/>
          <a:lstStyle/>
          <a:p>
            <a:pPr marL="0" indent="0">
              <a:lnSpc>
                <a:spcPct val="80000"/>
              </a:lnSpc>
              <a:buNone/>
            </a:pPr>
            <a:r>
              <a:rPr lang="en-US" altLang="en-US" sz="2000"/>
              <a:t>int[] myList = {2, 9, 5, 4, 8, 1, 6}; // Unsorted</a:t>
            </a:r>
          </a:p>
        </p:txBody>
      </p:sp>
      <p:sp>
        <p:nvSpPr>
          <p:cNvPr id="9347" name="Rectangle 189"/>
          <p:cNvSpPr>
            <a:spLocks noChangeArrowheads="1"/>
          </p:cNvSpPr>
          <p:nvPr/>
        </p:nvSpPr>
        <p:spPr bwMode="auto">
          <a:xfrm>
            <a:off x="1522412"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755281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03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03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03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03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903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9033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90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A0170CD-0D07-4567-9A9E-389EA8C8AFB5}" type="slidenum">
              <a:rPr lang="en-US" altLang="en-US" sz="1400" smtClean="0"/>
              <a:pPr>
                <a:spcBef>
                  <a:spcPct val="0"/>
                </a:spcBef>
                <a:buClrTx/>
                <a:buSzTx/>
                <a:buFontTx/>
                <a:buNone/>
              </a:pPr>
              <a:t>8</a:t>
            </a:fld>
            <a:endParaRPr lang="en-US" altLang="en-US" sz="1400"/>
          </a:p>
        </p:txBody>
      </p:sp>
      <p:sp>
        <p:nvSpPr>
          <p:cNvPr id="10243" name="Rectangle 2"/>
          <p:cNvSpPr>
            <a:spLocks noGrp="1" noChangeArrowheads="1"/>
          </p:cNvSpPr>
          <p:nvPr>
            <p:ph type="title"/>
          </p:nvPr>
        </p:nvSpPr>
        <p:spPr>
          <a:xfrm>
            <a:off x="2132012" y="304800"/>
            <a:ext cx="7772400" cy="609600"/>
          </a:xfrm>
        </p:spPr>
        <p:txBody>
          <a:bodyPr>
            <a:normAutofit fontScale="90000"/>
          </a:bodyPr>
          <a:lstStyle/>
          <a:p>
            <a:r>
              <a:rPr lang="en-US" altLang="en-US" smtClean="0"/>
              <a:t>How to Insert?</a:t>
            </a:r>
            <a:endParaRPr lang="en-US" altLang="en-US" smtClean="0">
              <a:solidFill>
                <a:schemeClr val="tx1"/>
              </a:solidFill>
              <a:latin typeface="Book Antiqua" panose="02040602050305030304" pitchFamily="18" charset="0"/>
              <a:hlinkClick r:id="rId3" action="ppaction://program"/>
            </a:endParaRPr>
          </a:p>
        </p:txBody>
      </p:sp>
      <p:sp>
        <p:nvSpPr>
          <p:cNvPr id="10244" name="Rectangle 4"/>
          <p:cNvSpPr>
            <a:spLocks noChangeArrowheads="1"/>
          </p:cNvSpPr>
          <p:nvPr/>
        </p:nvSpPr>
        <p:spPr bwMode="auto">
          <a:xfrm>
            <a:off x="1639887" y="1739900"/>
            <a:ext cx="249555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200">
                <a:cs typeface="Times New Roman" panose="02020603050405020304" pitchFamily="18" charset="0"/>
              </a:rPr>
              <a:t>The insertion sort algorithm sorts a list of values by repeatedly inserting an unsorted element into a sorted sublist until the whole list is sorted. </a:t>
            </a:r>
          </a:p>
        </p:txBody>
      </p:sp>
      <p:sp>
        <p:nvSpPr>
          <p:cNvPr id="10245" name="Rectangle 8"/>
          <p:cNvSpPr>
            <a:spLocks noChangeArrowheads="1"/>
          </p:cNvSpPr>
          <p:nvPr/>
        </p:nvSpPr>
        <p:spPr bwMode="auto">
          <a:xfrm>
            <a:off x="1522413" y="22186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6" name="Object 7"/>
          <p:cNvGraphicFramePr>
            <a:graphicFrameLocks noChangeAspect="1"/>
          </p:cNvGraphicFramePr>
          <p:nvPr/>
        </p:nvGraphicFramePr>
        <p:xfrm>
          <a:off x="4289425" y="1816101"/>
          <a:ext cx="6221412" cy="2595563"/>
        </p:xfrm>
        <a:graphic>
          <a:graphicData uri="http://schemas.openxmlformats.org/presentationml/2006/ole">
            <mc:AlternateContent xmlns:mc="http://schemas.openxmlformats.org/markup-compatibility/2006">
              <mc:Choice xmlns:v="urn:schemas-microsoft-com:vml" Requires="v">
                <p:oleObj spid="_x0000_s22531" name="Picture" r:id="rId4" imgW="4700016" imgH="1952244" progId="Word.Picture.8">
                  <p:embed/>
                </p:oleObj>
              </mc:Choice>
              <mc:Fallback>
                <p:oleObj name="Picture" r:id="rId4" imgW="4700016" imgH="1952244" progId="Word.Picture.8">
                  <p:embed/>
                  <p:pic>
                    <p:nvPicPr>
                      <p:cNvPr id="10246"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9425" y="1816101"/>
                        <a:ext cx="6221412" cy="259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69644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20E6FE7-89DE-4BAD-AECF-8F2676DD7844}" type="slidenum">
              <a:rPr lang="en-US" altLang="en-US" sz="1400"/>
              <a:pPr>
                <a:spcBef>
                  <a:spcPct val="0"/>
                </a:spcBef>
                <a:buClrTx/>
                <a:buSzTx/>
                <a:buFontTx/>
                <a:buNone/>
              </a:pPr>
              <a:t>9</a:t>
            </a:fld>
            <a:endParaRPr lang="en-US" altLang="en-US" sz="1400"/>
          </a:p>
        </p:txBody>
      </p:sp>
      <p:sp>
        <p:nvSpPr>
          <p:cNvPr id="11267" name="Rectangle 2"/>
          <p:cNvSpPr>
            <a:spLocks noGrp="1" noChangeArrowheads="1"/>
          </p:cNvSpPr>
          <p:nvPr>
            <p:ph type="title"/>
          </p:nvPr>
        </p:nvSpPr>
        <p:spPr>
          <a:xfrm>
            <a:off x="2132012" y="304800"/>
            <a:ext cx="7772400" cy="609600"/>
          </a:xfrm>
        </p:spPr>
        <p:txBody>
          <a:bodyPr>
            <a:normAutofit fontScale="90000"/>
          </a:bodyPr>
          <a:lstStyle/>
          <a:p>
            <a:r>
              <a:rPr lang="en-US" altLang="en-US" smtClean="0"/>
              <a:t>From Idea to Solution</a:t>
            </a:r>
            <a:endParaRPr lang="en-US" altLang="en-US" smtClean="0">
              <a:solidFill>
                <a:schemeClr val="tx1"/>
              </a:solidFill>
              <a:latin typeface="Book Antiqua" panose="02040602050305030304" pitchFamily="18" charset="0"/>
              <a:hlinkClick r:id="rId2" action="ppaction://program"/>
            </a:endParaRPr>
          </a:p>
        </p:txBody>
      </p:sp>
      <p:sp>
        <p:nvSpPr>
          <p:cNvPr id="116740" name="Rectangle 3"/>
          <p:cNvSpPr>
            <a:spLocks noChangeArrowheads="1"/>
          </p:cNvSpPr>
          <p:nvPr/>
        </p:nvSpPr>
        <p:spPr bwMode="auto">
          <a:xfrm>
            <a:off x="1522412" y="1047750"/>
            <a:ext cx="91440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nSpc>
                <a:spcPct val="90000"/>
              </a:lnSpc>
              <a:spcBef>
                <a:spcPct val="20000"/>
              </a:spcBef>
              <a:buClr>
                <a:schemeClr val="tx2"/>
              </a:buClr>
              <a:buSzPct val="75000"/>
              <a:buFont typeface="Monotype Sorts" pitchFamily="2" charset="2"/>
              <a:buNone/>
              <a:defRPr/>
            </a:pPr>
            <a:r>
              <a:rPr lang="en-US" sz="1700" b="1" dirty="0">
                <a:solidFill>
                  <a:schemeClr val="accent4"/>
                </a:solidFill>
                <a:latin typeface="Courier New" pitchFamily="49" charset="0"/>
                <a:cs typeface="Courier New" pitchFamily="49" charset="0"/>
              </a:rPr>
              <a:t>for (</a:t>
            </a:r>
            <a:r>
              <a:rPr lang="en-US" sz="1700" b="1" dirty="0" err="1">
                <a:solidFill>
                  <a:schemeClr val="accent4"/>
                </a:solidFill>
                <a:latin typeface="Courier New" pitchFamily="49" charset="0"/>
                <a:cs typeface="Courier New" pitchFamily="49" charset="0"/>
              </a:rPr>
              <a:t>int</a:t>
            </a:r>
            <a:r>
              <a:rPr lang="en-US" sz="1700" b="1" dirty="0">
                <a:solidFill>
                  <a:schemeClr val="accent4"/>
                </a:solidFill>
                <a:latin typeface="Courier New" pitchFamily="49" charset="0"/>
                <a:cs typeface="Courier New" pitchFamily="49" charset="0"/>
              </a:rPr>
              <a:t> </a:t>
            </a:r>
            <a:r>
              <a:rPr lang="en-US" sz="1700" b="1" dirty="0" err="1">
                <a:solidFill>
                  <a:schemeClr val="accent4"/>
                </a:solidFill>
                <a:latin typeface="Courier New" pitchFamily="49" charset="0"/>
                <a:cs typeface="Courier New" pitchFamily="49" charset="0"/>
              </a:rPr>
              <a:t>i</a:t>
            </a:r>
            <a:r>
              <a:rPr lang="en-US" sz="1700" b="1" dirty="0">
                <a:solidFill>
                  <a:schemeClr val="accent4"/>
                </a:solidFill>
                <a:latin typeface="Courier New" pitchFamily="49" charset="0"/>
                <a:cs typeface="Courier New" pitchFamily="49" charset="0"/>
              </a:rPr>
              <a:t> = 1; </a:t>
            </a:r>
            <a:r>
              <a:rPr lang="en-US" sz="1700" b="1" dirty="0" err="1">
                <a:solidFill>
                  <a:schemeClr val="accent4"/>
                </a:solidFill>
                <a:latin typeface="Courier New" pitchFamily="49" charset="0"/>
                <a:cs typeface="Courier New" pitchFamily="49" charset="0"/>
              </a:rPr>
              <a:t>i</a:t>
            </a:r>
            <a:r>
              <a:rPr lang="en-US" sz="1700" b="1" dirty="0">
                <a:solidFill>
                  <a:schemeClr val="accent4"/>
                </a:solidFill>
                <a:latin typeface="Courier New" pitchFamily="49" charset="0"/>
                <a:cs typeface="Courier New" pitchFamily="49" charset="0"/>
              </a:rPr>
              <a:t> &lt; </a:t>
            </a:r>
            <a:r>
              <a:rPr lang="en-US" sz="1700" b="1" dirty="0" err="1">
                <a:solidFill>
                  <a:schemeClr val="accent4"/>
                </a:solidFill>
                <a:latin typeface="Courier New" pitchFamily="49" charset="0"/>
                <a:cs typeface="Courier New" pitchFamily="49" charset="0"/>
              </a:rPr>
              <a:t>list.length</a:t>
            </a:r>
            <a:r>
              <a:rPr lang="en-US" sz="1700" b="1" dirty="0">
                <a:solidFill>
                  <a:schemeClr val="accent4"/>
                </a:solidFill>
                <a:latin typeface="Courier New" pitchFamily="49" charset="0"/>
                <a:cs typeface="Courier New" pitchFamily="49" charset="0"/>
              </a:rPr>
              <a:t>; </a:t>
            </a:r>
            <a:r>
              <a:rPr lang="en-US" sz="1700" b="1" dirty="0" err="1">
                <a:solidFill>
                  <a:schemeClr val="accent4"/>
                </a:solidFill>
                <a:latin typeface="Courier New" pitchFamily="49" charset="0"/>
                <a:cs typeface="Courier New" pitchFamily="49" charset="0"/>
              </a:rPr>
              <a:t>i</a:t>
            </a:r>
            <a:r>
              <a:rPr lang="en-US" sz="1700" b="1" dirty="0">
                <a:solidFill>
                  <a:schemeClr val="accent4"/>
                </a:solidFill>
                <a:latin typeface="Courier New" pitchFamily="49" charset="0"/>
                <a:cs typeface="Courier New" pitchFamily="49" charset="0"/>
              </a:rPr>
              <a:t>++) {</a:t>
            </a:r>
            <a:endParaRPr lang="en-US" sz="1700" b="1" dirty="0">
              <a:solidFill>
                <a:schemeClr val="accent4"/>
              </a:solidFill>
              <a:latin typeface="Courier New" pitchFamily="49" charset="0"/>
              <a:cs typeface="Times New Roman" pitchFamily="18" charset="0"/>
            </a:endParaRPr>
          </a:p>
          <a:p>
            <a:pPr>
              <a:lnSpc>
                <a:spcPct val="90000"/>
              </a:lnSpc>
              <a:spcBef>
                <a:spcPct val="20000"/>
              </a:spcBef>
              <a:buClr>
                <a:schemeClr val="tx2"/>
              </a:buClr>
              <a:buSzPct val="75000"/>
              <a:buFont typeface="Monotype Sorts" pitchFamily="2" charset="2"/>
              <a:buNone/>
              <a:defRPr/>
            </a:pPr>
            <a:r>
              <a:rPr lang="en-US" sz="1700" b="1" dirty="0">
                <a:solidFill>
                  <a:schemeClr val="accent4"/>
                </a:solidFill>
                <a:latin typeface="Courier New" pitchFamily="49" charset="0"/>
                <a:cs typeface="Courier New" pitchFamily="49" charset="0"/>
              </a:rPr>
              <a:t>  insert list[</a:t>
            </a:r>
            <a:r>
              <a:rPr lang="en-US" sz="1700" b="1" dirty="0" err="1">
                <a:solidFill>
                  <a:schemeClr val="accent4"/>
                </a:solidFill>
                <a:latin typeface="Courier New" pitchFamily="49" charset="0"/>
                <a:cs typeface="Courier New" pitchFamily="49" charset="0"/>
              </a:rPr>
              <a:t>i</a:t>
            </a:r>
            <a:r>
              <a:rPr lang="en-US" sz="1700" b="1" dirty="0">
                <a:solidFill>
                  <a:schemeClr val="accent4"/>
                </a:solidFill>
                <a:latin typeface="Courier New" pitchFamily="49" charset="0"/>
                <a:cs typeface="Courier New" pitchFamily="49" charset="0"/>
              </a:rPr>
              <a:t>] into a sorted </a:t>
            </a:r>
            <a:r>
              <a:rPr lang="en-US" sz="1700" b="1" dirty="0" err="1">
                <a:solidFill>
                  <a:schemeClr val="accent4"/>
                </a:solidFill>
                <a:latin typeface="Courier New" pitchFamily="49" charset="0"/>
                <a:cs typeface="Courier New" pitchFamily="49" charset="0"/>
              </a:rPr>
              <a:t>sublist</a:t>
            </a:r>
            <a:r>
              <a:rPr lang="en-US" sz="1700" b="1" dirty="0">
                <a:solidFill>
                  <a:schemeClr val="accent4"/>
                </a:solidFill>
                <a:latin typeface="Courier New" pitchFamily="49" charset="0"/>
                <a:cs typeface="Courier New" pitchFamily="49" charset="0"/>
              </a:rPr>
              <a:t> list[0..i-1] so that   </a:t>
            </a:r>
          </a:p>
          <a:p>
            <a:pPr>
              <a:lnSpc>
                <a:spcPct val="90000"/>
              </a:lnSpc>
              <a:spcBef>
                <a:spcPct val="20000"/>
              </a:spcBef>
              <a:buClr>
                <a:schemeClr val="tx2"/>
              </a:buClr>
              <a:buSzPct val="75000"/>
              <a:buFont typeface="Monotype Sorts" pitchFamily="2" charset="2"/>
              <a:buNone/>
              <a:defRPr/>
            </a:pPr>
            <a:r>
              <a:rPr lang="en-US" sz="1700" b="1" dirty="0">
                <a:solidFill>
                  <a:schemeClr val="accent4"/>
                </a:solidFill>
                <a:latin typeface="Courier New" pitchFamily="49" charset="0"/>
                <a:cs typeface="Courier New" pitchFamily="49" charset="0"/>
              </a:rPr>
              <a:t>  list[0..i] is sorted</a:t>
            </a:r>
          </a:p>
          <a:p>
            <a:pPr>
              <a:lnSpc>
                <a:spcPct val="90000"/>
              </a:lnSpc>
              <a:spcBef>
                <a:spcPct val="20000"/>
              </a:spcBef>
              <a:buClr>
                <a:schemeClr val="tx2"/>
              </a:buClr>
              <a:buSzPct val="75000"/>
              <a:buFont typeface="Monotype Sorts" pitchFamily="2" charset="2"/>
              <a:buNone/>
              <a:defRPr/>
            </a:pPr>
            <a:r>
              <a:rPr lang="en-US" sz="1700" b="1" dirty="0">
                <a:solidFill>
                  <a:schemeClr val="accent4"/>
                </a:solidFill>
                <a:latin typeface="Courier New" pitchFamily="49" charset="0"/>
                <a:cs typeface="Courier New" pitchFamily="49" charset="0"/>
              </a:rPr>
              <a:t>}</a:t>
            </a:r>
          </a:p>
        </p:txBody>
      </p:sp>
      <p:sp>
        <p:nvSpPr>
          <p:cNvPr id="11269" name="Rectangle 4"/>
          <p:cNvSpPr>
            <a:spLocks noChangeArrowheads="1"/>
          </p:cNvSpPr>
          <p:nvPr/>
        </p:nvSpPr>
        <p:spPr bwMode="auto">
          <a:xfrm>
            <a:off x="2598737" y="2584451"/>
            <a:ext cx="7797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700" b="1" dirty="0">
                <a:solidFill>
                  <a:schemeClr val="tx2"/>
                </a:solidFill>
                <a:latin typeface="Courier New" panose="02070309020205020404" pitchFamily="49" charset="0"/>
                <a:cs typeface="Courier New" panose="02070309020205020404" pitchFamily="49" charset="0"/>
              </a:rPr>
              <a:t>list[0]</a:t>
            </a:r>
          </a:p>
        </p:txBody>
      </p:sp>
      <p:sp>
        <p:nvSpPr>
          <p:cNvPr id="11270" name="Rectangle 5"/>
          <p:cNvSpPr>
            <a:spLocks noChangeArrowheads="1"/>
          </p:cNvSpPr>
          <p:nvPr/>
        </p:nvSpPr>
        <p:spPr bwMode="auto">
          <a:xfrm>
            <a:off x="2598738" y="3276601"/>
            <a:ext cx="775811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700" b="1">
                <a:solidFill>
                  <a:schemeClr val="tx2"/>
                </a:solidFill>
                <a:latin typeface="Courier New" panose="02070309020205020404" pitchFamily="49" charset="0"/>
                <a:cs typeface="Courier New" panose="02070309020205020404" pitchFamily="49" charset="0"/>
              </a:rPr>
              <a:t>list[0] list[1]</a:t>
            </a:r>
          </a:p>
        </p:txBody>
      </p:sp>
      <p:sp>
        <p:nvSpPr>
          <p:cNvPr id="11271" name="Rectangle 6"/>
          <p:cNvSpPr>
            <a:spLocks noChangeArrowheads="1"/>
          </p:cNvSpPr>
          <p:nvPr/>
        </p:nvSpPr>
        <p:spPr bwMode="auto">
          <a:xfrm>
            <a:off x="2598737" y="3967163"/>
            <a:ext cx="7335838"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700" b="1">
                <a:solidFill>
                  <a:schemeClr val="tx2"/>
                </a:solidFill>
                <a:latin typeface="Courier New" panose="02070309020205020404" pitchFamily="49" charset="0"/>
                <a:cs typeface="Courier New" panose="02070309020205020404" pitchFamily="49" charset="0"/>
              </a:rPr>
              <a:t>list[0] list[1] list[2]</a:t>
            </a:r>
          </a:p>
        </p:txBody>
      </p:sp>
      <p:sp>
        <p:nvSpPr>
          <p:cNvPr id="11272" name="Rectangle 7"/>
          <p:cNvSpPr>
            <a:spLocks noChangeArrowheads="1"/>
          </p:cNvSpPr>
          <p:nvPr/>
        </p:nvSpPr>
        <p:spPr bwMode="auto">
          <a:xfrm>
            <a:off x="2598738" y="4657726"/>
            <a:ext cx="679926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700" b="1">
                <a:solidFill>
                  <a:schemeClr val="tx2"/>
                </a:solidFill>
                <a:latin typeface="Courier New" panose="02070309020205020404" pitchFamily="49" charset="0"/>
                <a:cs typeface="Courier New" panose="02070309020205020404" pitchFamily="49" charset="0"/>
              </a:rPr>
              <a:t>list[0] list[1] list[2] list[3]</a:t>
            </a:r>
            <a:endParaRPr lang="en-US" altLang="en-US" sz="1700" b="1">
              <a:solidFill>
                <a:schemeClr val="tx2"/>
              </a:solidFill>
              <a:latin typeface="Courier New" panose="02070309020205020404" pitchFamily="49" charset="0"/>
              <a:cs typeface="Times New Roman" panose="02020603050405020304" pitchFamily="18" charset="0"/>
            </a:endParaRPr>
          </a:p>
          <a:p>
            <a:pPr>
              <a:lnSpc>
                <a:spcPct val="90000"/>
              </a:lnSpc>
              <a:buFont typeface="Monotype Sorts"/>
              <a:buNone/>
            </a:pPr>
            <a:endParaRPr lang="en-US" altLang="en-US" sz="1700">
              <a:solidFill>
                <a:schemeClr val="tx2"/>
              </a:solidFill>
              <a:latin typeface="Courier New" panose="02070309020205020404" pitchFamily="49" charset="0"/>
              <a:cs typeface="Courier New" panose="02070309020205020404" pitchFamily="49" charset="0"/>
            </a:endParaRPr>
          </a:p>
        </p:txBody>
      </p:sp>
      <p:sp>
        <p:nvSpPr>
          <p:cNvPr id="11273" name="Rectangle 10"/>
          <p:cNvSpPr>
            <a:spLocks noChangeArrowheads="1"/>
          </p:cNvSpPr>
          <p:nvPr/>
        </p:nvSpPr>
        <p:spPr bwMode="auto">
          <a:xfrm>
            <a:off x="2638425" y="5272088"/>
            <a:ext cx="6799262"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700" b="1">
                <a:solidFill>
                  <a:schemeClr val="tx2"/>
                </a:solidFill>
                <a:latin typeface="Courier New" panose="02070309020205020404" pitchFamily="49" charset="0"/>
                <a:cs typeface="Courier New" panose="02070309020205020404" pitchFamily="49" charset="0"/>
              </a:rPr>
              <a:t>list[0] list[1] list[2] list[3] ...</a:t>
            </a:r>
            <a:endParaRPr lang="en-US" altLang="en-US" sz="1700" b="1">
              <a:solidFill>
                <a:schemeClr val="tx2"/>
              </a:solidFill>
              <a:latin typeface="Courier New" panose="02070309020205020404" pitchFamily="49" charset="0"/>
              <a:cs typeface="Times New Roman" panose="02020603050405020304" pitchFamily="18" charset="0"/>
            </a:endParaRPr>
          </a:p>
          <a:p>
            <a:pPr>
              <a:lnSpc>
                <a:spcPct val="90000"/>
              </a:lnSpc>
              <a:buFont typeface="Monotype Sorts"/>
              <a:buNone/>
            </a:pPr>
            <a:endParaRPr lang="en-US" altLang="en-US" sz="1700" b="1">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5160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8434C6FC007C49BA74DF6F573091B8" ma:contentTypeVersion="4" ma:contentTypeDescription="Create a new document." ma:contentTypeScope="" ma:versionID="57521a6533e526f30d3d9f06ee2c479c">
  <xsd:schema xmlns:xsd="http://www.w3.org/2001/XMLSchema" xmlns:xs="http://www.w3.org/2001/XMLSchema" xmlns:p="http://schemas.microsoft.com/office/2006/metadata/properties" xmlns:ns2="97dbb335-fc61-412d-baab-f04c388d8568" targetNamespace="http://schemas.microsoft.com/office/2006/metadata/properties" ma:root="true" ma:fieldsID="53f30f33b1e02eecabfb9fa718e3c934" ns2:_="">
    <xsd:import namespace="97dbb335-fc61-412d-baab-f04c388d856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dbb335-fc61-412d-baab-f04c388d85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329B26-D164-41AF-B0B5-F246DFD8C1B2}"/>
</file>

<file path=customXml/itemProps2.xml><?xml version="1.0" encoding="utf-8"?>
<ds:datastoreItem xmlns:ds="http://schemas.openxmlformats.org/officeDocument/2006/customXml" ds:itemID="{E15E8610-95CB-4517-83DF-E375084E61DF}"/>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2137</Words>
  <Application>Microsoft Office PowerPoint</Application>
  <PresentationFormat>Custom</PresentationFormat>
  <Paragraphs>252</Paragraphs>
  <Slides>47</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58" baseType="lpstr">
      <vt:lpstr>SimSun</vt:lpstr>
      <vt:lpstr>Arial</vt:lpstr>
      <vt:lpstr>Book Antiqua</vt:lpstr>
      <vt:lpstr>Century Gothic</vt:lpstr>
      <vt:lpstr>Courier New</vt:lpstr>
      <vt:lpstr>Forte</vt:lpstr>
      <vt:lpstr>Monotype Sorts</vt:lpstr>
      <vt:lpstr>Times New Roman</vt:lpstr>
      <vt:lpstr>Continental World 16x9</vt:lpstr>
      <vt:lpstr>Microsoft Word Picture</vt:lpstr>
      <vt:lpstr>Microsoft Equation 3.0</vt:lpstr>
      <vt:lpstr>CSE 102 - COMPUTER PROGRAMMING II Sorting</vt:lpstr>
      <vt:lpstr>Objectives</vt:lpstr>
      <vt:lpstr>why study sorting? </vt:lpstr>
      <vt:lpstr>what data to sort?</vt:lpstr>
      <vt:lpstr>Insertion Sort</vt:lpstr>
      <vt:lpstr>Insertion Sort Animation</vt:lpstr>
      <vt:lpstr>Insertion Sort</vt:lpstr>
      <vt:lpstr>How to Insert?</vt:lpstr>
      <vt:lpstr>From Idea to Solution</vt:lpstr>
      <vt:lpstr>From Idea to Solution</vt:lpstr>
      <vt:lpstr>Bubble Sort</vt:lpstr>
      <vt:lpstr>Bubble Sort Animation</vt:lpstr>
      <vt:lpstr>Merge Sort</vt:lpstr>
      <vt:lpstr>Merge Sort</vt:lpstr>
      <vt:lpstr>Merge Two Sorted Lists</vt:lpstr>
      <vt:lpstr>Merge Sort Time</vt:lpstr>
      <vt:lpstr>Merge Sort Time</vt:lpstr>
      <vt:lpstr>Quick Sort</vt:lpstr>
      <vt:lpstr>Quick Sort</vt:lpstr>
      <vt:lpstr>Partition</vt:lpstr>
      <vt:lpstr>Quick Sort Time</vt:lpstr>
      <vt:lpstr>Worst-Case Time</vt:lpstr>
      <vt:lpstr>Best-Case Time</vt:lpstr>
      <vt:lpstr>Average-Case Time</vt:lpstr>
      <vt:lpstr>Heap</vt:lpstr>
      <vt:lpstr>Complete Binary Tree</vt:lpstr>
      <vt:lpstr>See How a Heap Works</vt:lpstr>
      <vt:lpstr>Representing a Heap</vt:lpstr>
      <vt:lpstr>Adding Elements to the Heap</vt:lpstr>
      <vt:lpstr>Rebuild the heap after adding a new node</vt:lpstr>
      <vt:lpstr>Removing the Root and Rebuild the Tree</vt:lpstr>
      <vt:lpstr>Removing the Root and Rebuild the Tree</vt:lpstr>
      <vt:lpstr>Removing the Root and Rebuild the Tree</vt:lpstr>
      <vt:lpstr>Removing the Root and Rebuild the Tree</vt:lpstr>
      <vt:lpstr>Removing the Root and Rebuild the Tree</vt:lpstr>
      <vt:lpstr>The Heap Class</vt:lpstr>
      <vt:lpstr>Heap Sort</vt:lpstr>
      <vt:lpstr>Heap Sort Time</vt:lpstr>
      <vt:lpstr>Bucket Sort and Radix Sort </vt:lpstr>
      <vt:lpstr>Bucket Sort</vt:lpstr>
      <vt:lpstr>Radix Sort</vt:lpstr>
      <vt:lpstr>Radix Sort Animation</vt:lpstr>
      <vt:lpstr>External Sort</vt:lpstr>
      <vt:lpstr>Phase I</vt:lpstr>
      <vt:lpstr>Phase II</vt:lpstr>
      <vt:lpstr>Implementing Phase II</vt:lpstr>
      <vt:lpstr>Implementing Phase II</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2015-09-11T13:16:30Z</dcterms:created>
  <dcterms:modified xsi:type="dcterms:W3CDTF">2019-04-23T13:52:07Z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