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8.xml" ContentType="application/vnd.openxmlformats-officedocument.presentationml.slide+xml"/>
  <Override PartName="/ppt/slides/slide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31"/>
  </p:notesMasterIdLst>
  <p:handoutMasterIdLst>
    <p:handoutMasterId r:id="rId32"/>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581" autoAdjust="0"/>
  </p:normalViewPr>
  <p:slideViewPr>
    <p:cSldViewPr>
      <p:cViewPr varScale="1">
        <p:scale>
          <a:sx n="60" d="100"/>
          <a:sy n="60" d="100"/>
        </p:scale>
        <p:origin x="566" y="43"/>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08-Apr-19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08-Apr-19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69C971FF-EF28-4195-A575-329446EFAA55}" type="slidenum">
              <a:rPr lang="tr-TR" smtClean="0"/>
              <a:t>1</a:t>
            </a:fld>
            <a:endParaRPr lang="tr-TR"/>
          </a:p>
        </p:txBody>
      </p:sp>
    </p:spTree>
    <p:extLst>
      <p:ext uri="{BB962C8B-B14F-4D97-AF65-F5344CB8AC3E}">
        <p14:creationId xmlns:p14="http://schemas.microsoft.com/office/powerpoint/2010/main" val="163301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8"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pic>
        <p:nvPicPr>
          <p:cNvPr id="10"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pic>
        <p:nvPicPr>
          <p:cNvPr id="6"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57192"/>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pic>
        <p:nvPicPr>
          <p:cNvPr id="5"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ml/TestHashSet.bat" TargetMode="External"/><Relationship Id="rId2" Type="http://schemas.openxmlformats.org/officeDocument/2006/relationships/hyperlink" Target="html/TestHashSet.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TestHashSet.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ml/TestLinkedHashSet.bat" TargetMode="External"/><Relationship Id="rId2" Type="http://schemas.openxmlformats.org/officeDocument/2006/relationships/hyperlink" Target="html/TestLinkedHashSet.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TestLinkedHashSet.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ml/TestTreeSet.html" TargetMode="External"/><Relationship Id="rId2" Type="http://schemas.openxmlformats.org/officeDocument/2006/relationships/hyperlink" Target="html/TestTreeSet.bat"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TestTreeSet.htm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ml/TestTreeSetWithComparator.bat" TargetMode="External"/><Relationship Id="rId2" Type="http://schemas.openxmlformats.org/officeDocument/2006/relationships/hyperlink" Target="html/TestTreeSetWithComparator.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TestTreeSetWithComparator.htm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ml/SetListPerformanceTest.html" TargetMode="External"/><Relationship Id="rId2" Type="http://schemas.openxmlformats.org/officeDocument/2006/relationships/hyperlink" Target="html/SetListPerformanceTest.bat"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SetListPerformanceTest.ht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ml/CountKeywords.html" TargetMode="External"/><Relationship Id="rId2" Type="http://schemas.openxmlformats.org/officeDocument/2006/relationships/hyperlink" Target="html/CountKeywords.bat"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CountKeywords.html"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ml/TestMap.html" TargetMode="External"/><Relationship Id="rId2" Type="http://schemas.openxmlformats.org/officeDocument/2006/relationships/hyperlink" Target="html/TestMap.bat"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TestMap.html"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ml/CountOccurrenceOfWords.html" TargetMode="External"/><Relationship Id="rId2" Type="http://schemas.openxmlformats.org/officeDocument/2006/relationships/hyperlink" Target="html/CountOccurrenceOfWords.bat"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CountOccurrenceOfWords.html"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3812" y="1828799"/>
            <a:ext cx="11161240" cy="3048001"/>
          </a:xfrm>
        </p:spPr>
        <p:txBody>
          <a:bodyPr/>
          <a:lstStyle/>
          <a:p>
            <a:r>
              <a:rPr lang="it-IT" dirty="0" smtClean="0"/>
              <a:t>CSE 102 - COMPUTER PROGRAMMING II</a:t>
            </a:r>
            <a:br>
              <a:rPr lang="it-IT" dirty="0" smtClean="0"/>
            </a:br>
            <a:r>
              <a:rPr lang="en-US" dirty="0" smtClean="0"/>
              <a:t>Sets and Maps</a:t>
            </a:r>
            <a:endParaRPr lang="en-US" dirty="0"/>
          </a:p>
        </p:txBody>
      </p:sp>
      <p:sp>
        <p:nvSpPr>
          <p:cNvPr id="3" name="Subtitle 2"/>
          <p:cNvSpPr>
            <a:spLocks noGrp="1"/>
          </p:cNvSpPr>
          <p:nvPr>
            <p:ph type="subTitle" idx="1"/>
          </p:nvPr>
        </p:nvSpPr>
        <p:spPr>
          <a:xfrm>
            <a:off x="960684" y="5013176"/>
            <a:ext cx="7848600" cy="1143000"/>
          </a:xfrm>
        </p:spPr>
        <p:txBody>
          <a:bodyPr>
            <a:normAutofit lnSpcReduction="10000"/>
          </a:bodyPr>
          <a:lstStyle/>
          <a:p>
            <a:r>
              <a:rPr lang="en-US" smtClean="0"/>
              <a:t>Joseph LEDET</a:t>
            </a:r>
          </a:p>
          <a:p>
            <a:r>
              <a:rPr lang="en-US" smtClean="0"/>
              <a:t>Department of Computer Engineering</a:t>
            </a:r>
          </a:p>
          <a:p>
            <a:r>
              <a:rPr lang="en-US" smtClean="0"/>
              <a:t>Akdeniz University</a:t>
            </a:r>
          </a:p>
          <a:p>
            <a:r>
              <a:rPr lang="en-US" smtClean="0"/>
              <a:t>josephledet@akdeniz.edu.tr </a:t>
            </a:r>
            <a:endParaRPr lang="en-US" dirty="0"/>
          </a:p>
        </p:txBody>
      </p:sp>
      <p:pic>
        <p:nvPicPr>
          <p:cNvPr id="1026" name="Picture 2" descr="https://lh5.googleusercontent.com/7knvr5BkLfOKd1fxh2CUbWpkdEVhhpYAohkMTWTOMjeS115pQ0TWs0LKi09Q29FZOZw5Duu7JHo6GNCOgP4GilzTpk2qfrFsRDt3y1rzpWB-BUBHigqPZZY3Bk0S784EVSvNRk_k6AU"/>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727" t="7277" r="7277" b="7727"/>
          <a:stretch/>
        </p:blipFill>
        <p:spPr bwMode="auto">
          <a:xfrm>
            <a:off x="189756" y="188640"/>
            <a:ext cx="1584177" cy="1584176"/>
          </a:xfrm>
          <a:prstGeom prst="rect">
            <a:avLst/>
          </a:prstGeom>
          <a:noFill/>
          <a:effectLst>
            <a:reflection blurRad="6350" stA="50000" endA="295" endPos="92000" dist="1016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noFill/>
        </p:spPr>
        <p:txBody>
          <a:bodyPr>
            <a:normAutofit/>
          </a:bodyPr>
          <a:lstStyle/>
          <a:p>
            <a:r>
              <a:rPr lang="en-US" altLang="en-US" smtClean="0">
                <a:cs typeface="Times New Roman" panose="02020603050405020304" pitchFamily="18" charset="0"/>
              </a:rPr>
              <a:t>Example: Using HashSet and Iterator</a:t>
            </a:r>
          </a:p>
        </p:txBody>
      </p:sp>
      <p:sp>
        <p:nvSpPr>
          <p:cNvPr id="12293" name="Rectangle 4"/>
          <p:cNvSpPr>
            <a:spLocks noGrp="1" noChangeArrowheads="1"/>
          </p:cNvSpPr>
          <p:nvPr>
            <p:ph idx="1"/>
          </p:nvPr>
        </p:nvSpPr>
        <p:spPr>
          <a:noFill/>
        </p:spPr>
        <p:txBody>
          <a:bodyPr>
            <a:normAutofit/>
          </a:bodyPr>
          <a:lstStyle/>
          <a:p>
            <a:pPr marL="0" indent="0">
              <a:buNone/>
            </a:pPr>
            <a:r>
              <a:rPr lang="en-US" altLang="en-US" sz="3600">
                <a:cs typeface="Times New Roman" panose="02020603050405020304" pitchFamily="18" charset="0"/>
              </a:rPr>
              <a:t>This example creates a hash set filled with strings, and uses an iterator to traverse the elements in the list. </a:t>
            </a:r>
          </a:p>
        </p:txBody>
      </p:sp>
      <p:sp>
        <p:nvSpPr>
          <p:cNvPr id="1229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4555E22-98A4-48DB-B0FB-FD7C01476B67}" type="slidenum">
              <a:rPr lang="en-US" altLang="en-US" sz="1400"/>
              <a:pPr>
                <a:spcBef>
                  <a:spcPct val="0"/>
                </a:spcBef>
                <a:buClrTx/>
                <a:buSzTx/>
                <a:buFontTx/>
                <a:buNone/>
              </a:pPr>
              <a:t>10</a:t>
            </a:fld>
            <a:endParaRPr lang="en-US" altLang="en-US" sz="1400"/>
          </a:p>
        </p:txBody>
      </p:sp>
      <p:sp>
        <p:nvSpPr>
          <p:cNvPr id="12292"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4"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5"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2871" name="AutoShape 7">
            <a:hlinkClick r:id="" action="ppaction://noaction" highlightClick="1"/>
          </p:cNvPr>
          <p:cNvSpPr>
            <a:spLocks noChangeArrowheads="1"/>
          </p:cNvSpPr>
          <p:nvPr/>
        </p:nvSpPr>
        <p:spPr bwMode="auto">
          <a:xfrm>
            <a:off x="2741612" y="43434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latin typeface="Book Antiqua" pitchFamily="18" charset="0"/>
                <a:hlinkClick r:id="rId2" action="ppaction://program"/>
              </a:rPr>
              <a:t>TestHashSet</a:t>
            </a:r>
            <a:endParaRPr lang="en-US">
              <a:solidFill>
                <a:schemeClr val="accent1"/>
              </a:solidFill>
            </a:endParaRPr>
          </a:p>
        </p:txBody>
      </p:sp>
      <p:sp>
        <p:nvSpPr>
          <p:cNvPr id="12297" name="AutoShape 8">
            <a:hlinkClick r:id="rId3" action="ppaction://program" highlightClick="1"/>
          </p:cNvPr>
          <p:cNvSpPr>
            <a:spLocks noChangeArrowheads="1"/>
          </p:cNvSpPr>
          <p:nvPr/>
        </p:nvSpPr>
        <p:spPr bwMode="auto">
          <a:xfrm>
            <a:off x="6475412" y="43434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2298" name="AutoShape 9">
            <a:hlinkClick r:id="rId4" highlightClick="1"/>
          </p:cNvPr>
          <p:cNvSpPr>
            <a:spLocks noChangeArrowheads="1"/>
          </p:cNvSpPr>
          <p:nvPr/>
        </p:nvSpPr>
        <p:spPr bwMode="auto">
          <a:xfrm>
            <a:off x="2132013" y="43434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589709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noFill/>
        </p:spPr>
        <p:txBody>
          <a:bodyPr/>
          <a:lstStyle/>
          <a:p>
            <a:r>
              <a:rPr lang="en-US" altLang="en-US" smtClean="0">
                <a:cs typeface="Times New Roman" panose="02020603050405020304" pitchFamily="18" charset="0"/>
              </a:rPr>
              <a:t>TIP: for-each loop</a:t>
            </a:r>
          </a:p>
        </p:txBody>
      </p:sp>
      <p:sp>
        <p:nvSpPr>
          <p:cNvPr id="13317" name="Rectangle 4"/>
          <p:cNvSpPr>
            <a:spLocks noGrp="1" noChangeArrowheads="1"/>
          </p:cNvSpPr>
          <p:nvPr>
            <p:ph idx="1"/>
          </p:nvPr>
        </p:nvSpPr>
        <p:spPr>
          <a:noFill/>
        </p:spPr>
        <p:txBody>
          <a:bodyPr/>
          <a:lstStyle/>
          <a:p>
            <a:pPr marL="0" indent="0">
              <a:buNone/>
            </a:pPr>
            <a:r>
              <a:rPr lang="en-US" altLang="en-US" smtClean="0">
                <a:cs typeface="Courier New" panose="02070309020205020404" pitchFamily="49" charset="0"/>
              </a:rPr>
              <a:t>You can simplify the code in Lines 21-26 using a JDK 1.5 enhanced for loop without using an iterator, as follows:</a:t>
            </a:r>
          </a:p>
          <a:p>
            <a:pPr marL="0" indent="0">
              <a:buNone/>
            </a:pPr>
            <a:endParaRPr lang="en-US" altLang="en-US" smtClean="0">
              <a:cs typeface="Times New Roman" panose="02020603050405020304" pitchFamily="18" charset="0"/>
            </a:endParaRPr>
          </a:p>
          <a:p>
            <a:pPr marL="0" indent="0">
              <a:buNone/>
            </a:pPr>
            <a:r>
              <a:rPr lang="en-US" altLang="en-US" smtClean="0">
                <a:cs typeface="Times New Roman" panose="02020603050405020304" pitchFamily="18" charset="0"/>
              </a:rPr>
              <a:t>for (Object element: set)</a:t>
            </a:r>
          </a:p>
          <a:p>
            <a:pPr marL="0" indent="0">
              <a:buNone/>
            </a:pPr>
            <a:r>
              <a:rPr lang="en-US" altLang="en-US" smtClean="0">
                <a:cs typeface="Times New Roman" panose="02020603050405020304" pitchFamily="18" charset="0"/>
              </a:rPr>
              <a:t>  System.out.print(element.toString() + " ");</a:t>
            </a:r>
          </a:p>
          <a:p>
            <a:pPr marL="0" indent="0">
              <a:buNone/>
            </a:pPr>
            <a:endParaRPr lang="en-US" altLang="en-US" smtClean="0">
              <a:cs typeface="Times New Roman" panose="02020603050405020304" pitchFamily="18" charset="0"/>
            </a:endParaRPr>
          </a:p>
        </p:txBody>
      </p:sp>
      <p:sp>
        <p:nvSpPr>
          <p:cNvPr id="1331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61EBC41-16E1-428C-ABE9-AFF0EB140725}" type="slidenum">
              <a:rPr lang="en-US" altLang="en-US" sz="1400"/>
              <a:pPr>
                <a:spcBef>
                  <a:spcPct val="0"/>
                </a:spcBef>
                <a:buClrTx/>
                <a:buSzTx/>
                <a:buFontTx/>
                <a:buNone/>
              </a:pPr>
              <a:t>11</a:t>
            </a:fld>
            <a:endParaRPr lang="en-US" altLang="en-US" sz="1400"/>
          </a:p>
        </p:txBody>
      </p:sp>
      <p:sp>
        <p:nvSpPr>
          <p:cNvPr id="13316"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8"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9"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904341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noFill/>
        </p:spPr>
        <p:txBody>
          <a:bodyPr/>
          <a:lstStyle/>
          <a:p>
            <a:r>
              <a:rPr lang="en-US" altLang="en-US" smtClean="0">
                <a:cs typeface="Times New Roman" panose="02020603050405020304" pitchFamily="18" charset="0"/>
              </a:rPr>
              <a:t>Example: Using LinkedHashSet</a:t>
            </a:r>
          </a:p>
        </p:txBody>
      </p:sp>
      <p:sp>
        <p:nvSpPr>
          <p:cNvPr id="14341" name="Rectangle 4"/>
          <p:cNvSpPr>
            <a:spLocks noGrp="1" noChangeArrowheads="1"/>
          </p:cNvSpPr>
          <p:nvPr>
            <p:ph idx="1"/>
          </p:nvPr>
        </p:nvSpPr>
        <p:spPr>
          <a:noFill/>
        </p:spPr>
        <p:txBody>
          <a:bodyPr/>
          <a:lstStyle/>
          <a:p>
            <a:pPr marL="0" indent="0">
              <a:buNone/>
            </a:pPr>
            <a:r>
              <a:rPr lang="en-US" altLang="en-US" sz="3600">
                <a:cs typeface="Times New Roman" panose="02020603050405020304" pitchFamily="18" charset="0"/>
              </a:rPr>
              <a:t>This example creates a hash set filled with strings, and uses an iterator to traverse the elements in the list.</a:t>
            </a:r>
            <a:r>
              <a:rPr lang="en-US" altLang="en-US" sz="3600">
                <a:latin typeface="Courier" charset="0"/>
                <a:cs typeface="Times New Roman" panose="02020603050405020304" pitchFamily="18" charset="0"/>
              </a:rPr>
              <a:t> </a:t>
            </a:r>
          </a:p>
        </p:txBody>
      </p:sp>
      <p:sp>
        <p:nvSpPr>
          <p:cNvPr id="1433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7C9E234-62FE-4BD6-B8DA-35E54BBDD6A9}" type="slidenum">
              <a:rPr lang="en-US" altLang="en-US" sz="1400"/>
              <a:pPr>
                <a:spcBef>
                  <a:spcPct val="0"/>
                </a:spcBef>
                <a:buClrTx/>
                <a:buSzTx/>
                <a:buFontTx/>
                <a:buNone/>
              </a:pPr>
              <a:t>12</a:t>
            </a:fld>
            <a:endParaRPr lang="en-US" altLang="en-US" sz="1400"/>
          </a:p>
        </p:txBody>
      </p:sp>
      <p:sp>
        <p:nvSpPr>
          <p:cNvPr id="14340"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2"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3"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4615" name="AutoShape 7">
            <a:hlinkClick r:id="" action="ppaction://noaction" highlightClick="1"/>
          </p:cNvPr>
          <p:cNvSpPr>
            <a:spLocks noChangeArrowheads="1"/>
          </p:cNvSpPr>
          <p:nvPr/>
        </p:nvSpPr>
        <p:spPr bwMode="auto">
          <a:xfrm>
            <a:off x="2741612" y="43434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latin typeface="Book Antiqua" pitchFamily="18" charset="0"/>
                <a:hlinkClick r:id="rId2" action="ppaction://program"/>
              </a:rPr>
              <a:t>TestLinkedHashSet</a:t>
            </a:r>
            <a:endParaRPr lang="en-US">
              <a:solidFill>
                <a:schemeClr val="accent1"/>
              </a:solidFill>
            </a:endParaRPr>
          </a:p>
        </p:txBody>
      </p:sp>
      <p:sp>
        <p:nvSpPr>
          <p:cNvPr id="14345" name="AutoShape 8">
            <a:hlinkClick r:id="rId3" action="ppaction://program" highlightClick="1"/>
          </p:cNvPr>
          <p:cNvSpPr>
            <a:spLocks noChangeArrowheads="1"/>
          </p:cNvSpPr>
          <p:nvPr/>
        </p:nvSpPr>
        <p:spPr bwMode="auto">
          <a:xfrm>
            <a:off x="6475412" y="43434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4346" name="AutoShape 9">
            <a:hlinkClick r:id="rId4" highlightClick="1"/>
          </p:cNvPr>
          <p:cNvSpPr>
            <a:spLocks noChangeArrowheads="1"/>
          </p:cNvSpPr>
          <p:nvPr/>
        </p:nvSpPr>
        <p:spPr bwMode="auto">
          <a:xfrm>
            <a:off x="2132013" y="43434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346808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noFill/>
        </p:spPr>
        <p:txBody>
          <a:bodyPr>
            <a:normAutofit/>
          </a:bodyPr>
          <a:lstStyle/>
          <a:p>
            <a:r>
              <a:rPr lang="en-US" altLang="en-US" smtClean="0">
                <a:cs typeface="Times New Roman" panose="02020603050405020304" pitchFamily="18" charset="0"/>
              </a:rPr>
              <a:t>The SortedSet Interface and the TreeSet Class</a:t>
            </a:r>
          </a:p>
        </p:txBody>
      </p:sp>
      <p:sp>
        <p:nvSpPr>
          <p:cNvPr id="15365" name="Rectangle 4"/>
          <p:cNvSpPr>
            <a:spLocks noGrp="1" noChangeArrowheads="1"/>
          </p:cNvSpPr>
          <p:nvPr>
            <p:ph idx="1"/>
          </p:nvPr>
        </p:nvSpPr>
        <p:spPr>
          <a:noFill/>
        </p:spPr>
        <p:txBody>
          <a:bodyPr/>
          <a:lstStyle/>
          <a:p>
            <a:pPr marL="0" indent="0">
              <a:buNone/>
            </a:pPr>
            <a:r>
              <a:rPr lang="en-US" altLang="en-US" sz="3600">
                <a:cs typeface="Times New Roman" panose="02020603050405020304" pitchFamily="18" charset="0"/>
              </a:rPr>
              <a:t>SortedSet is a subinterface of Set, which guarantees that the elements in the set are sorted. TreeSet is a concrete class that implements the SortedSet interface. You can use an iterator to traverse the elements in the sorted order. The elements can be sorted in two ways. </a:t>
            </a:r>
          </a:p>
        </p:txBody>
      </p:sp>
      <p:sp>
        <p:nvSpPr>
          <p:cNvPr id="1536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2C798C6-F05F-45DD-B9F0-6588EF7D66F9}" type="slidenum">
              <a:rPr lang="en-US" altLang="en-US" sz="1400"/>
              <a:pPr>
                <a:spcBef>
                  <a:spcPct val="0"/>
                </a:spcBef>
                <a:buClrTx/>
                <a:buSzTx/>
                <a:buFontTx/>
                <a:buNone/>
              </a:pPr>
              <a:t>13</a:t>
            </a:fld>
            <a:endParaRPr lang="en-US" altLang="en-US" sz="1400"/>
          </a:p>
        </p:txBody>
      </p:sp>
      <p:sp>
        <p:nvSpPr>
          <p:cNvPr id="15364"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6"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7"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3573375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noFill/>
        </p:spPr>
        <p:txBody>
          <a:bodyPr>
            <a:normAutofit/>
          </a:bodyPr>
          <a:lstStyle/>
          <a:p>
            <a:r>
              <a:rPr lang="en-US" altLang="en-US" smtClean="0">
                <a:cs typeface="Times New Roman" panose="02020603050405020304" pitchFamily="18" charset="0"/>
              </a:rPr>
              <a:t>The SortedSet Interface and the TreeSet Class, cont.</a:t>
            </a:r>
          </a:p>
        </p:txBody>
      </p:sp>
      <p:sp>
        <p:nvSpPr>
          <p:cNvPr id="16389" name="Rectangle 4"/>
          <p:cNvSpPr>
            <a:spLocks noGrp="1" noChangeArrowheads="1"/>
          </p:cNvSpPr>
          <p:nvPr>
            <p:ph idx="1"/>
          </p:nvPr>
        </p:nvSpPr>
        <p:spPr>
          <a:noFill/>
        </p:spPr>
        <p:txBody>
          <a:bodyPr/>
          <a:lstStyle/>
          <a:p>
            <a:pPr marL="0" indent="0">
              <a:buNone/>
            </a:pPr>
            <a:r>
              <a:rPr lang="en-US" altLang="en-US" smtClean="0">
                <a:cs typeface="Times New Roman" panose="02020603050405020304" pitchFamily="18" charset="0"/>
              </a:rPr>
              <a:t>One way is to use the Comparable interface. </a:t>
            </a:r>
          </a:p>
          <a:p>
            <a:pPr marL="0" indent="0">
              <a:buNone/>
            </a:pPr>
            <a:endParaRPr lang="en-US" altLang="en-US" smtClean="0">
              <a:cs typeface="Times New Roman" panose="02020603050405020304" pitchFamily="18" charset="0"/>
            </a:endParaRPr>
          </a:p>
          <a:p>
            <a:pPr marL="0" indent="0">
              <a:buNone/>
            </a:pPr>
            <a:r>
              <a:rPr lang="en-US" altLang="en-US" smtClean="0">
                <a:cs typeface="Times New Roman" panose="02020603050405020304" pitchFamily="18" charset="0"/>
              </a:rPr>
              <a:t>The other way is to specify a comparator for the elements in the set if the class for the elements does not implement the Comparable interface, or you don’t want to use the compareTo method in the class that implements the Comparable interface. This approach is referred to as </a:t>
            </a:r>
            <a:r>
              <a:rPr lang="en-US" altLang="en-US" i="1" smtClean="0">
                <a:cs typeface="Times New Roman" panose="02020603050405020304" pitchFamily="18" charset="0"/>
              </a:rPr>
              <a:t>order by comparator</a:t>
            </a:r>
            <a:r>
              <a:rPr lang="en-US" altLang="en-US" smtClean="0">
                <a:cs typeface="Times New Roman" panose="02020603050405020304" pitchFamily="18" charset="0"/>
              </a:rPr>
              <a:t>.</a:t>
            </a:r>
          </a:p>
        </p:txBody>
      </p:sp>
      <p:sp>
        <p:nvSpPr>
          <p:cNvPr id="1638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DA841E4-93E7-41BA-897C-ABBC272BC04E}" type="slidenum">
              <a:rPr lang="en-US" altLang="en-US" sz="1400"/>
              <a:pPr>
                <a:spcBef>
                  <a:spcPct val="0"/>
                </a:spcBef>
                <a:buClrTx/>
                <a:buSzTx/>
                <a:buFontTx/>
                <a:buNone/>
              </a:pPr>
              <a:t>14</a:t>
            </a:fld>
            <a:endParaRPr lang="en-US" altLang="en-US" sz="1400"/>
          </a:p>
        </p:txBody>
      </p:sp>
      <p:sp>
        <p:nvSpPr>
          <p:cNvPr id="16388"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0"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1"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706921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noFill/>
        </p:spPr>
        <p:txBody>
          <a:bodyPr>
            <a:normAutofit/>
          </a:bodyPr>
          <a:lstStyle/>
          <a:p>
            <a:r>
              <a:rPr lang="en-US" altLang="en-US" smtClean="0">
                <a:cs typeface="Times New Roman" panose="02020603050405020304" pitchFamily="18" charset="0"/>
              </a:rPr>
              <a:t>Example: Using TreeSet to Sort Elements in a Set</a:t>
            </a:r>
          </a:p>
        </p:txBody>
      </p:sp>
      <p:sp>
        <p:nvSpPr>
          <p:cNvPr id="17413" name="Rectangle 4"/>
          <p:cNvSpPr>
            <a:spLocks noGrp="1" noChangeArrowheads="1"/>
          </p:cNvSpPr>
          <p:nvPr>
            <p:ph idx="1"/>
          </p:nvPr>
        </p:nvSpPr>
        <p:spPr>
          <a:noFill/>
        </p:spPr>
        <p:txBody>
          <a:bodyPr>
            <a:normAutofit/>
          </a:bodyPr>
          <a:lstStyle/>
          <a:p>
            <a:pPr marL="0" indent="0">
              <a:buNone/>
            </a:pPr>
            <a:r>
              <a:rPr lang="en-US" altLang="en-US" sz="2800">
                <a:cs typeface="Times New Roman" panose="02020603050405020304" pitchFamily="18" charset="0"/>
              </a:rPr>
              <a:t>This example creates a hash set filled with strings, and then creates a tree set for the same strings. The strings are sorted in the tree set using the compareTo method in the Comparable interface. The example also creates a tree set of geometric objects. The geometric objects are sorted using the compare method in the Comparator interface. </a:t>
            </a:r>
          </a:p>
        </p:txBody>
      </p:sp>
      <p:sp>
        <p:nvSpPr>
          <p:cNvPr id="1741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651CF7D-9E90-4546-8956-FB2281CE0ACD}" type="slidenum">
              <a:rPr lang="en-US" altLang="en-US" sz="1400"/>
              <a:pPr>
                <a:spcBef>
                  <a:spcPct val="0"/>
                </a:spcBef>
                <a:buClrTx/>
                <a:buSzTx/>
                <a:buFontTx/>
                <a:buNone/>
              </a:pPr>
              <a:t>15</a:t>
            </a:fld>
            <a:endParaRPr lang="en-US" altLang="en-US" sz="1400"/>
          </a:p>
        </p:txBody>
      </p:sp>
      <p:sp>
        <p:nvSpPr>
          <p:cNvPr id="17412"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4"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5"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6" name="AutoShape 8">
            <a:hlinkClick r:id="rId2" action="ppaction://program" highlightClick="1"/>
          </p:cNvPr>
          <p:cNvSpPr>
            <a:spLocks noChangeArrowheads="1"/>
          </p:cNvSpPr>
          <p:nvPr/>
        </p:nvSpPr>
        <p:spPr bwMode="auto">
          <a:xfrm>
            <a:off x="7542212" y="4800600"/>
            <a:ext cx="18288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295945" name="AutoShape 9">
            <a:hlinkClick r:id="" action="ppaction://noaction" highlightClick="1"/>
          </p:cNvPr>
          <p:cNvSpPr>
            <a:spLocks noChangeArrowheads="1"/>
          </p:cNvSpPr>
          <p:nvPr/>
        </p:nvSpPr>
        <p:spPr bwMode="auto">
          <a:xfrm>
            <a:off x="5027612" y="4800600"/>
            <a:ext cx="2209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latin typeface="Book Antiqua" pitchFamily="18" charset="0"/>
                <a:hlinkClick r:id="rId3" action="ppaction://program"/>
              </a:rPr>
              <a:t>TestTreeSet</a:t>
            </a:r>
            <a:endParaRPr lang="en-US">
              <a:solidFill>
                <a:schemeClr val="accent1"/>
              </a:solidFill>
            </a:endParaRPr>
          </a:p>
        </p:txBody>
      </p:sp>
      <p:sp>
        <p:nvSpPr>
          <p:cNvPr id="17418" name="AutoShape 10">
            <a:hlinkClick r:id="rId4" highlightClick="1"/>
          </p:cNvPr>
          <p:cNvSpPr>
            <a:spLocks noChangeArrowheads="1"/>
          </p:cNvSpPr>
          <p:nvPr/>
        </p:nvSpPr>
        <p:spPr bwMode="auto">
          <a:xfrm>
            <a:off x="4418013" y="48006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3334965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noFill/>
        </p:spPr>
        <p:txBody>
          <a:bodyPr>
            <a:normAutofit/>
          </a:bodyPr>
          <a:lstStyle/>
          <a:p>
            <a:r>
              <a:rPr lang="en-US" altLang="en-US" smtClean="0">
                <a:cs typeface="Times New Roman" panose="02020603050405020304" pitchFamily="18" charset="0"/>
              </a:rPr>
              <a:t>Example: The Using Comparator to Sort Elements in a Set</a:t>
            </a:r>
          </a:p>
        </p:txBody>
      </p:sp>
      <p:sp>
        <p:nvSpPr>
          <p:cNvPr id="18437" name="Rectangle 4"/>
          <p:cNvSpPr>
            <a:spLocks noGrp="1" noChangeArrowheads="1"/>
          </p:cNvSpPr>
          <p:nvPr>
            <p:ph idx="1"/>
          </p:nvPr>
        </p:nvSpPr>
        <p:spPr/>
        <p:txBody>
          <a:bodyPr>
            <a:normAutofit/>
          </a:bodyPr>
          <a:lstStyle/>
          <a:p>
            <a:pPr marL="0" indent="0">
              <a:buNone/>
            </a:pPr>
            <a:r>
              <a:rPr lang="en-US" altLang="en-US" sz="3600">
                <a:cs typeface="Times New Roman" panose="02020603050405020304" pitchFamily="18" charset="0"/>
              </a:rPr>
              <a:t>Write a program that demonstrates how to sort elements in a tree set using the Comparator interface. The example creates a tree set of geometric objects. The geometric objects are sorted using the compare method in the Comparator interface. </a:t>
            </a:r>
          </a:p>
        </p:txBody>
      </p:sp>
      <p:sp>
        <p:nvSpPr>
          <p:cNvPr id="1843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F7ED5F-D757-4935-BA77-0C8F09AC5F47}" type="slidenum">
              <a:rPr lang="en-US" altLang="en-US" sz="1400"/>
              <a:pPr>
                <a:spcBef>
                  <a:spcPct val="0"/>
                </a:spcBef>
                <a:buClrTx/>
                <a:buSzTx/>
                <a:buFontTx/>
                <a:buNone/>
              </a:pPr>
              <a:t>16</a:t>
            </a:fld>
            <a:endParaRPr lang="en-US" altLang="en-US" sz="1400"/>
          </a:p>
        </p:txBody>
      </p:sp>
      <p:sp>
        <p:nvSpPr>
          <p:cNvPr id="18436"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8"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9"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2567" name="AutoShape 7">
            <a:hlinkClick r:id="" action="ppaction://noaction" highlightClick="1"/>
          </p:cNvPr>
          <p:cNvSpPr>
            <a:spLocks noChangeArrowheads="1"/>
          </p:cNvSpPr>
          <p:nvPr/>
        </p:nvSpPr>
        <p:spPr bwMode="auto">
          <a:xfrm>
            <a:off x="3275012" y="5715000"/>
            <a:ext cx="43434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latin typeface="Book Antiqua" pitchFamily="18" charset="0"/>
                <a:hlinkClick r:id="rId2" action="ppaction://program"/>
              </a:rPr>
              <a:t>TestTreeSetWithComparator</a:t>
            </a:r>
            <a:endParaRPr lang="en-US">
              <a:solidFill>
                <a:schemeClr val="accent1"/>
              </a:solidFill>
            </a:endParaRPr>
          </a:p>
        </p:txBody>
      </p:sp>
      <p:sp>
        <p:nvSpPr>
          <p:cNvPr id="18441" name="AutoShape 8">
            <a:hlinkClick r:id="rId3" action="ppaction://program" highlightClick="1"/>
          </p:cNvPr>
          <p:cNvSpPr>
            <a:spLocks noChangeArrowheads="1"/>
          </p:cNvSpPr>
          <p:nvPr/>
        </p:nvSpPr>
        <p:spPr bwMode="auto">
          <a:xfrm>
            <a:off x="8380412" y="5715000"/>
            <a:ext cx="18288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8442" name="AutoShape 9">
            <a:hlinkClick r:id="rId4" highlightClick="1"/>
          </p:cNvPr>
          <p:cNvSpPr>
            <a:spLocks noChangeArrowheads="1"/>
          </p:cNvSpPr>
          <p:nvPr/>
        </p:nvSpPr>
        <p:spPr bwMode="auto">
          <a:xfrm>
            <a:off x="2665413" y="56388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3425552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noFill/>
        </p:spPr>
        <p:txBody>
          <a:bodyPr/>
          <a:lstStyle/>
          <a:p>
            <a:r>
              <a:rPr lang="en-US" altLang="en-US" smtClean="0">
                <a:cs typeface="Times New Roman" panose="02020603050405020304" pitchFamily="18" charset="0"/>
              </a:rPr>
              <a:t>Performance of Sets and Lists</a:t>
            </a:r>
          </a:p>
        </p:txBody>
      </p:sp>
      <p:sp>
        <p:nvSpPr>
          <p:cNvPr id="2" name="Content Placeholder 1"/>
          <p:cNvSpPr>
            <a:spLocks noGrp="1"/>
          </p:cNvSpPr>
          <p:nvPr>
            <p:ph idx="1"/>
          </p:nvPr>
        </p:nvSpPr>
        <p:spPr/>
        <p:txBody>
          <a:bodyPr/>
          <a:lstStyle/>
          <a:p>
            <a:endParaRPr lang="en-US"/>
          </a:p>
        </p:txBody>
      </p:sp>
      <p:sp>
        <p:nvSpPr>
          <p:cNvPr id="1945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458566E-F3D1-49C5-99F8-C7F457A9D017}" type="slidenum">
              <a:rPr lang="en-US" altLang="en-US" sz="1400"/>
              <a:pPr>
                <a:spcBef>
                  <a:spcPct val="0"/>
                </a:spcBef>
                <a:buClrTx/>
                <a:buSzTx/>
                <a:buFontTx/>
                <a:buNone/>
              </a:pPr>
              <a:t>17</a:t>
            </a:fld>
            <a:endParaRPr lang="en-US" altLang="en-US" sz="1400"/>
          </a:p>
        </p:txBody>
      </p:sp>
      <p:sp>
        <p:nvSpPr>
          <p:cNvPr id="19460"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1" name="Rectangle 4"/>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2" name="Rectangle 5"/>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3" name="Rectangle 6"/>
          <p:cNvSpPr>
            <a:spLocks noChangeArrowheads="1"/>
          </p:cNvSpPr>
          <p:nvPr/>
        </p:nvSpPr>
        <p:spPr bwMode="auto">
          <a:xfrm>
            <a:off x="5149850" y="2484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4" name="Rectangle 7"/>
          <p:cNvSpPr>
            <a:spLocks noChangeArrowheads="1"/>
          </p:cNvSpPr>
          <p:nvPr/>
        </p:nvSpPr>
        <p:spPr bwMode="auto">
          <a:xfrm>
            <a:off x="4464050" y="1257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5" name="Rectangle 8"/>
          <p:cNvSpPr>
            <a:spLocks noChangeArrowheads="1"/>
          </p:cNvSpPr>
          <p:nvPr/>
        </p:nvSpPr>
        <p:spPr bwMode="auto">
          <a:xfrm>
            <a:off x="4551362" y="1257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6" name="AutoShape 10">
            <a:hlinkClick r:id="rId2" action="ppaction://program" highlightClick="1"/>
          </p:cNvPr>
          <p:cNvSpPr>
            <a:spLocks noChangeArrowheads="1"/>
          </p:cNvSpPr>
          <p:nvPr/>
        </p:nvSpPr>
        <p:spPr bwMode="auto">
          <a:xfrm>
            <a:off x="7237412" y="5486400"/>
            <a:ext cx="18288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44075" name="AutoShape 11">
            <a:hlinkClick r:id="" action="ppaction://noaction" highlightClick="1"/>
          </p:cNvPr>
          <p:cNvSpPr>
            <a:spLocks noChangeArrowheads="1"/>
          </p:cNvSpPr>
          <p:nvPr/>
        </p:nvSpPr>
        <p:spPr bwMode="auto">
          <a:xfrm>
            <a:off x="3427412" y="5410200"/>
            <a:ext cx="33528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latin typeface="Book Antiqua" pitchFamily="18" charset="0"/>
                <a:hlinkClick r:id="rId3" action="ppaction://program"/>
              </a:rPr>
              <a:t>SetListPerformanceTest</a:t>
            </a:r>
            <a:endParaRPr lang="en-US">
              <a:solidFill>
                <a:schemeClr val="accent1"/>
              </a:solidFill>
            </a:endParaRPr>
          </a:p>
        </p:txBody>
      </p:sp>
      <p:sp>
        <p:nvSpPr>
          <p:cNvPr id="19468" name="AutoShape 12">
            <a:hlinkClick r:id="rId4" highlightClick="1"/>
          </p:cNvPr>
          <p:cNvSpPr>
            <a:spLocks noChangeArrowheads="1"/>
          </p:cNvSpPr>
          <p:nvPr/>
        </p:nvSpPr>
        <p:spPr bwMode="auto">
          <a:xfrm>
            <a:off x="2817813" y="54102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022322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noFill/>
        </p:spPr>
        <p:txBody>
          <a:bodyPr>
            <a:normAutofit/>
          </a:bodyPr>
          <a:lstStyle/>
          <a:p>
            <a:r>
              <a:rPr lang="en-US" altLang="en-US" smtClean="0">
                <a:cs typeface="Times New Roman" panose="02020603050405020304" pitchFamily="18" charset="0"/>
              </a:rPr>
              <a:t>Case Study: Counting Keywords</a:t>
            </a:r>
          </a:p>
        </p:txBody>
      </p:sp>
      <p:sp>
        <p:nvSpPr>
          <p:cNvPr id="20492" name="Rectangle 11"/>
          <p:cNvSpPr>
            <a:spLocks noGrp="1" noChangeArrowheads="1"/>
          </p:cNvSpPr>
          <p:nvPr>
            <p:ph idx="1"/>
          </p:nvPr>
        </p:nvSpPr>
        <p:spPr/>
        <p:txBody>
          <a:bodyPr/>
          <a:lstStyle/>
          <a:p>
            <a:pPr marL="0" indent="0">
              <a:buNone/>
            </a:pPr>
            <a:r>
              <a:rPr lang="en-US" altLang="en-US" smtClean="0"/>
              <a:t>This section presents an application that counts the number of the keywords in a Java source file.</a:t>
            </a:r>
          </a:p>
        </p:txBody>
      </p:sp>
      <p:sp>
        <p:nvSpPr>
          <p:cNvPr id="2048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1D95B69-1264-4B27-9C80-FF41E7A48B7A}" type="slidenum">
              <a:rPr lang="en-US" altLang="en-US" sz="1400"/>
              <a:pPr>
                <a:spcBef>
                  <a:spcPct val="0"/>
                </a:spcBef>
                <a:buClrTx/>
                <a:buSzTx/>
                <a:buFontTx/>
                <a:buNone/>
              </a:pPr>
              <a:t>18</a:t>
            </a:fld>
            <a:endParaRPr lang="en-US" altLang="en-US" sz="1400"/>
          </a:p>
        </p:txBody>
      </p:sp>
      <p:sp>
        <p:nvSpPr>
          <p:cNvPr id="20484"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5" name="Rectangle 4"/>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6" name="Rectangle 5"/>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7" name="Rectangle 6"/>
          <p:cNvSpPr>
            <a:spLocks noChangeArrowheads="1"/>
          </p:cNvSpPr>
          <p:nvPr/>
        </p:nvSpPr>
        <p:spPr bwMode="auto">
          <a:xfrm>
            <a:off x="5180012" y="25146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8" name="Rectangle 7"/>
          <p:cNvSpPr>
            <a:spLocks noChangeArrowheads="1"/>
          </p:cNvSpPr>
          <p:nvPr/>
        </p:nvSpPr>
        <p:spPr bwMode="auto">
          <a:xfrm>
            <a:off x="4464050" y="1257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9" name="Rectangle 8"/>
          <p:cNvSpPr>
            <a:spLocks noChangeArrowheads="1"/>
          </p:cNvSpPr>
          <p:nvPr/>
        </p:nvSpPr>
        <p:spPr bwMode="auto">
          <a:xfrm>
            <a:off x="4551362" y="1257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90" name="AutoShape 9">
            <a:hlinkClick r:id="rId2" action="ppaction://program" highlightClick="1"/>
          </p:cNvPr>
          <p:cNvSpPr>
            <a:spLocks noChangeArrowheads="1"/>
          </p:cNvSpPr>
          <p:nvPr/>
        </p:nvSpPr>
        <p:spPr bwMode="auto">
          <a:xfrm>
            <a:off x="7237412" y="5486400"/>
            <a:ext cx="18288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46122" name="AutoShape 10">
            <a:hlinkClick r:id="" action="ppaction://noaction" highlightClick="1"/>
          </p:cNvPr>
          <p:cNvSpPr>
            <a:spLocks noChangeArrowheads="1"/>
          </p:cNvSpPr>
          <p:nvPr/>
        </p:nvSpPr>
        <p:spPr bwMode="auto">
          <a:xfrm>
            <a:off x="3427412" y="5410200"/>
            <a:ext cx="33528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latin typeface="Book Antiqua" pitchFamily="18" charset="0"/>
                <a:hlinkClick r:id="rId3" action="ppaction://program"/>
              </a:rPr>
              <a:t>CountKeywords</a:t>
            </a:r>
            <a:endParaRPr lang="en-US">
              <a:solidFill>
                <a:schemeClr val="accent1"/>
              </a:solidFill>
            </a:endParaRPr>
          </a:p>
        </p:txBody>
      </p:sp>
      <p:sp>
        <p:nvSpPr>
          <p:cNvPr id="20493" name="AutoShape 12">
            <a:hlinkClick r:id="rId4" highlightClick="1"/>
          </p:cNvPr>
          <p:cNvSpPr>
            <a:spLocks noChangeArrowheads="1"/>
          </p:cNvSpPr>
          <p:nvPr/>
        </p:nvSpPr>
        <p:spPr bwMode="auto">
          <a:xfrm>
            <a:off x="2817813" y="54102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334467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noFill/>
        </p:spPr>
        <p:txBody>
          <a:bodyPr/>
          <a:lstStyle/>
          <a:p>
            <a:r>
              <a:rPr lang="en-US" altLang="en-US">
                <a:cs typeface="Times New Roman" panose="02020603050405020304" pitchFamily="18" charset="0"/>
              </a:rPr>
              <a:t>The Map Interface</a:t>
            </a:r>
          </a:p>
        </p:txBody>
      </p:sp>
      <p:sp>
        <p:nvSpPr>
          <p:cNvPr id="21509" name="Rectangle 4"/>
          <p:cNvSpPr>
            <a:spLocks noGrp="1" noChangeArrowheads="1"/>
          </p:cNvSpPr>
          <p:nvPr>
            <p:ph idx="1"/>
          </p:nvPr>
        </p:nvSpPr>
        <p:spPr>
          <a:noFill/>
        </p:spPr>
        <p:txBody>
          <a:bodyPr/>
          <a:lstStyle/>
          <a:p>
            <a:pPr marL="0" indent="0">
              <a:buNone/>
            </a:pPr>
            <a:r>
              <a:rPr lang="en-US" altLang="en-US" smtClean="0">
                <a:cs typeface="Times New Roman" panose="02020603050405020304" pitchFamily="18" charset="0"/>
              </a:rPr>
              <a:t>The Map interface maps keys to the elements. The keys are like indexes. In List, the indexes are integer. In Map, the keys can be any objects. </a:t>
            </a:r>
          </a:p>
        </p:txBody>
      </p:sp>
      <p:sp>
        <p:nvSpPr>
          <p:cNvPr id="2150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3D5FEC0-BDD8-4232-872C-C5E9DC2D1E39}" type="slidenum">
              <a:rPr lang="en-US" altLang="en-US" sz="1400"/>
              <a:pPr>
                <a:spcBef>
                  <a:spcPct val="0"/>
                </a:spcBef>
                <a:buClrTx/>
                <a:buSzTx/>
                <a:buFontTx/>
                <a:buNone/>
              </a:pPr>
              <a:t>19</a:t>
            </a:fld>
            <a:endParaRPr lang="en-US" altLang="en-US" sz="1400"/>
          </a:p>
        </p:txBody>
      </p:sp>
      <p:sp>
        <p:nvSpPr>
          <p:cNvPr id="21508"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0"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1"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2" name="Rectangle 7"/>
          <p:cNvSpPr>
            <a:spLocks noChangeArrowheads="1"/>
          </p:cNvSpPr>
          <p:nvPr/>
        </p:nvSpPr>
        <p:spPr bwMode="auto">
          <a:xfrm>
            <a:off x="5149850" y="2484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3" name="Rectangle 11"/>
          <p:cNvSpPr>
            <a:spLocks noChangeArrowheads="1"/>
          </p:cNvSpPr>
          <p:nvPr/>
        </p:nvSpPr>
        <p:spPr bwMode="auto">
          <a:xfrm>
            <a:off x="4837112"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4" name="Rectangle 13"/>
          <p:cNvSpPr>
            <a:spLocks noChangeArrowheads="1"/>
          </p:cNvSpPr>
          <p:nvPr/>
        </p:nvSpPr>
        <p:spPr bwMode="auto">
          <a:xfrm>
            <a:off x="1522413" y="23790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151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1013" y="3098626"/>
            <a:ext cx="8524875" cy="371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378340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3448838-5176-4516-9993-B7757B2A63BB}" type="slidenum">
              <a:rPr lang="en-US" altLang="en-US" sz="1400"/>
              <a:pPr>
                <a:spcBef>
                  <a:spcPct val="0"/>
                </a:spcBef>
                <a:buClrTx/>
                <a:buSzTx/>
                <a:buFontTx/>
                <a:buNone/>
              </a:pPr>
              <a:t>2</a:t>
            </a:fld>
            <a:endParaRPr lang="en-US" altLang="en-US" sz="1400"/>
          </a:p>
        </p:txBody>
      </p:sp>
      <p:sp>
        <p:nvSpPr>
          <p:cNvPr id="4099" name="Rectangle 2"/>
          <p:cNvSpPr>
            <a:spLocks noGrp="1" noChangeArrowheads="1"/>
          </p:cNvSpPr>
          <p:nvPr>
            <p:ph type="title"/>
          </p:nvPr>
        </p:nvSpPr>
        <p:spPr>
          <a:xfrm>
            <a:off x="2208212" y="152400"/>
            <a:ext cx="7772400" cy="457200"/>
          </a:xfrm>
          <a:noFill/>
        </p:spPr>
        <p:txBody>
          <a:bodyPr>
            <a:normAutofit fontScale="90000"/>
          </a:bodyPr>
          <a:lstStyle/>
          <a:p>
            <a:r>
              <a:rPr lang="en-US" altLang="en-US" smtClean="0"/>
              <a:t>Objectives</a:t>
            </a:r>
          </a:p>
        </p:txBody>
      </p:sp>
      <p:sp>
        <p:nvSpPr>
          <p:cNvPr id="4100" name="Rectangle 3"/>
          <p:cNvSpPr>
            <a:spLocks noGrp="1" noChangeArrowheads="1"/>
          </p:cNvSpPr>
          <p:nvPr>
            <p:ph type="body" idx="1"/>
          </p:nvPr>
        </p:nvSpPr>
        <p:spPr>
          <a:xfrm>
            <a:off x="1674812" y="685800"/>
            <a:ext cx="8763000" cy="5791200"/>
          </a:xfrm>
          <a:noFill/>
        </p:spPr>
        <p:txBody>
          <a:bodyPr>
            <a:normAutofit fontScale="92500" lnSpcReduction="10000"/>
          </a:bodyPr>
          <a:lstStyle/>
          <a:p>
            <a:pPr>
              <a:buFont typeface="Wingdings" panose="05000000000000000000" pitchFamily="2" charset="2"/>
              <a:buChar char="q"/>
            </a:pPr>
            <a:r>
              <a:rPr lang="en-US" altLang="en-US"/>
              <a:t>To store unordered, nonduplicate elements using a set (§21.2). </a:t>
            </a:r>
          </a:p>
          <a:p>
            <a:pPr>
              <a:buFont typeface="Wingdings" panose="05000000000000000000" pitchFamily="2" charset="2"/>
              <a:buChar char="q"/>
            </a:pPr>
            <a:r>
              <a:rPr lang="en-US" altLang="en-US"/>
              <a:t>To explore how and when to use HashSet (§21.2.1), LinkedHashSet (§21.2.2), or TreeSet (§21.2.3) to store elements.</a:t>
            </a:r>
          </a:p>
          <a:p>
            <a:pPr>
              <a:buFont typeface="Wingdings" panose="05000000000000000000" pitchFamily="2" charset="2"/>
              <a:buChar char="q"/>
            </a:pPr>
            <a:r>
              <a:rPr lang="en-US" altLang="en-US"/>
              <a:t>To compare performance of sets and lists (§21.3).</a:t>
            </a:r>
          </a:p>
          <a:p>
            <a:pPr>
              <a:buFont typeface="Wingdings" panose="05000000000000000000" pitchFamily="2" charset="2"/>
              <a:buChar char="q"/>
            </a:pPr>
            <a:r>
              <a:rPr lang="en-US" altLang="en-US"/>
              <a:t>To use sets to develop a program that counts the keywords in a Java source file (§21.4).</a:t>
            </a:r>
          </a:p>
          <a:p>
            <a:pPr>
              <a:buFont typeface="Wingdings" panose="05000000000000000000" pitchFamily="2" charset="2"/>
              <a:buChar char="q"/>
            </a:pPr>
            <a:r>
              <a:rPr lang="en-US" altLang="en-US"/>
              <a:t>To tell the differences between Collection and Map and describe when and how to use HashMap, LinkedHashMap, and TreeMap to store values associated with keys (§21.5). </a:t>
            </a:r>
          </a:p>
          <a:p>
            <a:pPr>
              <a:buFont typeface="Wingdings" panose="05000000000000000000" pitchFamily="2" charset="2"/>
              <a:buChar char="q"/>
            </a:pPr>
            <a:r>
              <a:rPr lang="en-US" altLang="en-US"/>
              <a:t>To use maps to develop a program that counts the occurrence of the words in a text (§21.6).</a:t>
            </a:r>
          </a:p>
          <a:p>
            <a:pPr>
              <a:buFont typeface="Wingdings" panose="05000000000000000000" pitchFamily="2" charset="2"/>
              <a:buChar char="q"/>
            </a:pPr>
            <a:r>
              <a:rPr lang="en-US" altLang="en-US"/>
              <a:t>To obtain singleton sets, lists, and maps, and unmodifiable sets, lists, and maps, using the static methods in the Collections class (§21.7). </a:t>
            </a:r>
          </a:p>
        </p:txBody>
      </p:sp>
    </p:spTree>
    <p:extLst>
      <p:ext uri="{BB962C8B-B14F-4D97-AF65-F5344CB8AC3E}">
        <p14:creationId xmlns:p14="http://schemas.microsoft.com/office/powerpoint/2010/main" val="2936875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noFill/>
        </p:spPr>
        <p:txBody>
          <a:bodyPr>
            <a:normAutofit/>
          </a:bodyPr>
          <a:lstStyle/>
          <a:p>
            <a:r>
              <a:rPr lang="en-US" altLang="en-US" smtClean="0"/>
              <a:t>Map Interface and Class Hierarchy</a:t>
            </a:r>
          </a:p>
        </p:txBody>
      </p:sp>
      <p:sp>
        <p:nvSpPr>
          <p:cNvPr id="22533" name="Rectangle 4"/>
          <p:cNvSpPr>
            <a:spLocks noGrp="1" noChangeArrowheads="1"/>
          </p:cNvSpPr>
          <p:nvPr>
            <p:ph idx="1"/>
          </p:nvPr>
        </p:nvSpPr>
        <p:spPr>
          <a:noFill/>
        </p:spPr>
        <p:txBody>
          <a:bodyPr>
            <a:normAutofit/>
          </a:bodyPr>
          <a:lstStyle/>
          <a:p>
            <a:pPr marL="0" indent="0">
              <a:buNone/>
            </a:pPr>
            <a:r>
              <a:rPr lang="en-US" altLang="en-US" sz="2800">
                <a:cs typeface="Times New Roman" panose="02020603050405020304" pitchFamily="18" charset="0"/>
              </a:rPr>
              <a:t>An instance of Map represents a group of objects, each of which is associated with a key. You can get the object from a map using a key, and you have to use a key to put the object into the map. </a:t>
            </a:r>
            <a:endParaRPr lang="en-US" altLang="en-US" sz="2800" noProof="1">
              <a:cs typeface="Times New Roman" panose="02020603050405020304" pitchFamily="18" charset="0"/>
            </a:endParaRPr>
          </a:p>
        </p:txBody>
      </p:sp>
      <p:sp>
        <p:nvSpPr>
          <p:cNvPr id="2253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CA8E4E8-0632-4A39-ABE9-671B5ED236E4}" type="slidenum">
              <a:rPr lang="en-US" altLang="en-US" sz="1400"/>
              <a:pPr>
                <a:spcBef>
                  <a:spcPct val="0"/>
                </a:spcBef>
                <a:buClrTx/>
                <a:buSzTx/>
                <a:buFontTx/>
                <a:buNone/>
              </a:pPr>
              <a:t>20</a:t>
            </a:fld>
            <a:endParaRPr lang="en-US" altLang="en-US" sz="1400"/>
          </a:p>
        </p:txBody>
      </p:sp>
      <p:sp>
        <p:nvSpPr>
          <p:cNvPr id="22532"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4"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5" name="Rectangle 6"/>
          <p:cNvSpPr>
            <a:spLocks noChangeArrowheads="1"/>
          </p:cNvSpPr>
          <p:nvPr/>
        </p:nvSpPr>
        <p:spPr bwMode="auto">
          <a:xfrm>
            <a:off x="4322762" y="2846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253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812" y="3847430"/>
            <a:ext cx="7880350" cy="210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167839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noFill/>
        </p:spPr>
        <p:txBody>
          <a:bodyPr>
            <a:normAutofit/>
          </a:bodyPr>
          <a:lstStyle/>
          <a:p>
            <a:r>
              <a:rPr lang="en-US" altLang="en-US" smtClean="0">
                <a:cs typeface="Times New Roman" panose="02020603050405020304" pitchFamily="18" charset="0"/>
              </a:rPr>
              <a:t>The Map Interface UML Diagram</a:t>
            </a:r>
          </a:p>
        </p:txBody>
      </p:sp>
      <p:sp>
        <p:nvSpPr>
          <p:cNvPr id="2" name="Content Placeholder 1"/>
          <p:cNvSpPr>
            <a:spLocks noGrp="1"/>
          </p:cNvSpPr>
          <p:nvPr>
            <p:ph idx="1"/>
          </p:nvPr>
        </p:nvSpPr>
        <p:spPr/>
        <p:txBody>
          <a:bodyPr/>
          <a:lstStyle/>
          <a:p>
            <a:endParaRPr lang="en-US"/>
          </a:p>
        </p:txBody>
      </p:sp>
      <p:sp>
        <p:nvSpPr>
          <p:cNvPr id="2355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C32FA97-C5C1-40A8-B9AF-9E86FB1F4A6F}" type="slidenum">
              <a:rPr lang="en-US" altLang="en-US" sz="1400"/>
              <a:pPr>
                <a:spcBef>
                  <a:spcPct val="0"/>
                </a:spcBef>
                <a:buClrTx/>
                <a:buSzTx/>
                <a:buFontTx/>
                <a:buNone/>
              </a:pPr>
              <a:t>21</a:t>
            </a:fld>
            <a:endParaRPr lang="en-US" altLang="en-US" sz="1400"/>
          </a:p>
        </p:txBody>
      </p:sp>
      <p:sp>
        <p:nvSpPr>
          <p:cNvPr id="23556"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7"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8"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9" name="Rectangle 7"/>
          <p:cNvSpPr>
            <a:spLocks noChangeArrowheads="1"/>
          </p:cNvSpPr>
          <p:nvPr/>
        </p:nvSpPr>
        <p:spPr bwMode="auto">
          <a:xfrm>
            <a:off x="5149850" y="2484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0" name="Rectangle 8"/>
          <p:cNvSpPr>
            <a:spLocks noChangeArrowheads="1"/>
          </p:cNvSpPr>
          <p:nvPr/>
        </p:nvSpPr>
        <p:spPr bwMode="auto">
          <a:xfrm>
            <a:off x="4837112"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1" name="Rectangle 11"/>
          <p:cNvSpPr>
            <a:spLocks noChangeArrowheads="1"/>
          </p:cNvSpPr>
          <p:nvPr/>
        </p:nvSpPr>
        <p:spPr bwMode="auto">
          <a:xfrm>
            <a:off x="4064000" y="22288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2" name="Rectangle 14"/>
          <p:cNvSpPr>
            <a:spLocks noChangeArrowheads="1"/>
          </p:cNvSpPr>
          <p:nvPr/>
        </p:nvSpPr>
        <p:spPr bwMode="auto">
          <a:xfrm>
            <a:off x="1522413" y="19900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3563"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0" y="1600200"/>
            <a:ext cx="9009062"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4157492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F55A3B0-6884-4C23-9FC5-94B2388A39A0}" type="slidenum">
              <a:rPr lang="en-US" altLang="en-US" sz="1400"/>
              <a:pPr>
                <a:spcBef>
                  <a:spcPct val="0"/>
                </a:spcBef>
                <a:buClrTx/>
                <a:buSzTx/>
                <a:buFontTx/>
                <a:buNone/>
              </a:pPr>
              <a:t>22</a:t>
            </a:fld>
            <a:endParaRPr lang="en-US" altLang="en-US" sz="1400"/>
          </a:p>
        </p:txBody>
      </p:sp>
      <p:sp>
        <p:nvSpPr>
          <p:cNvPr id="24579" name="Rectangle 2"/>
          <p:cNvSpPr>
            <a:spLocks noGrp="1" noChangeArrowheads="1"/>
          </p:cNvSpPr>
          <p:nvPr>
            <p:ph type="title"/>
          </p:nvPr>
        </p:nvSpPr>
        <p:spPr>
          <a:xfrm>
            <a:off x="2014537" y="76200"/>
            <a:ext cx="7924800" cy="609600"/>
          </a:xfrm>
          <a:noFill/>
        </p:spPr>
        <p:txBody>
          <a:bodyPr>
            <a:normAutofit fontScale="90000"/>
          </a:bodyPr>
          <a:lstStyle/>
          <a:p>
            <a:r>
              <a:rPr lang="en-US" altLang="en-US">
                <a:cs typeface="Times New Roman" panose="02020603050405020304" pitchFamily="18" charset="0"/>
              </a:rPr>
              <a:t>Concrete Map Classes</a:t>
            </a:r>
          </a:p>
        </p:txBody>
      </p:sp>
      <p:sp>
        <p:nvSpPr>
          <p:cNvPr id="24580"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1" name="Rectangle 4"/>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2" name="Rectangle 5"/>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3" name="Rectangle 6"/>
          <p:cNvSpPr>
            <a:spLocks noChangeArrowheads="1"/>
          </p:cNvSpPr>
          <p:nvPr/>
        </p:nvSpPr>
        <p:spPr bwMode="auto">
          <a:xfrm>
            <a:off x="5149850" y="2484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4" name="Rectangle 7"/>
          <p:cNvSpPr>
            <a:spLocks noChangeArrowheads="1"/>
          </p:cNvSpPr>
          <p:nvPr/>
        </p:nvSpPr>
        <p:spPr bwMode="auto">
          <a:xfrm>
            <a:off x="4837112"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5" name="Rectangle 8"/>
          <p:cNvSpPr>
            <a:spLocks noChangeArrowheads="1"/>
          </p:cNvSpPr>
          <p:nvPr/>
        </p:nvSpPr>
        <p:spPr bwMode="auto">
          <a:xfrm>
            <a:off x="4064000" y="22288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6" name="Rectangle 9"/>
          <p:cNvSpPr>
            <a:spLocks noChangeArrowheads="1"/>
          </p:cNvSpPr>
          <p:nvPr/>
        </p:nvSpPr>
        <p:spPr bwMode="auto">
          <a:xfrm>
            <a:off x="1522413" y="19900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7" name="Rectangle 12"/>
          <p:cNvSpPr>
            <a:spLocks noChangeArrowheads="1"/>
          </p:cNvSpPr>
          <p:nvPr/>
        </p:nvSpPr>
        <p:spPr bwMode="auto">
          <a:xfrm>
            <a:off x="1522413" y="17503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4588"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251" y="771526"/>
            <a:ext cx="7089775" cy="5668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788559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noFill/>
        </p:spPr>
        <p:txBody>
          <a:bodyPr>
            <a:normAutofit/>
          </a:bodyPr>
          <a:lstStyle/>
          <a:p>
            <a:r>
              <a:rPr lang="en-US" altLang="en-US">
                <a:cs typeface="Times New Roman" panose="02020603050405020304" pitchFamily="18" charset="0"/>
              </a:rPr>
              <a:t>Entry</a:t>
            </a:r>
          </a:p>
        </p:txBody>
      </p:sp>
      <p:sp>
        <p:nvSpPr>
          <p:cNvPr id="2" name="Content Placeholder 1"/>
          <p:cNvSpPr>
            <a:spLocks noGrp="1"/>
          </p:cNvSpPr>
          <p:nvPr>
            <p:ph idx="1"/>
          </p:nvPr>
        </p:nvSpPr>
        <p:spPr/>
        <p:txBody>
          <a:bodyPr/>
          <a:lstStyle/>
          <a:p>
            <a:endParaRPr lang="en-US"/>
          </a:p>
        </p:txBody>
      </p:sp>
      <p:sp>
        <p:nvSpPr>
          <p:cNvPr id="2560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CAF5870-309A-46E2-AAA4-399FEB5B7057}" type="slidenum">
              <a:rPr lang="en-US" altLang="en-US" sz="1400"/>
              <a:pPr>
                <a:spcBef>
                  <a:spcPct val="0"/>
                </a:spcBef>
                <a:buClrTx/>
                <a:buSzTx/>
                <a:buFontTx/>
                <a:buNone/>
              </a:pPr>
              <a:t>23</a:t>
            </a:fld>
            <a:endParaRPr lang="en-US" altLang="en-US" sz="1400"/>
          </a:p>
        </p:txBody>
      </p:sp>
      <p:sp>
        <p:nvSpPr>
          <p:cNvPr id="25604"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5" name="Rectangle 4"/>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6" name="Rectangle 5"/>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7" name="Rectangle 6"/>
          <p:cNvSpPr>
            <a:spLocks noChangeArrowheads="1"/>
          </p:cNvSpPr>
          <p:nvPr/>
        </p:nvSpPr>
        <p:spPr bwMode="auto">
          <a:xfrm>
            <a:off x="5149850" y="2484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8" name="Rectangle 7"/>
          <p:cNvSpPr>
            <a:spLocks noChangeArrowheads="1"/>
          </p:cNvSpPr>
          <p:nvPr/>
        </p:nvSpPr>
        <p:spPr bwMode="auto">
          <a:xfrm>
            <a:off x="4837112"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9" name="Rectangle 8"/>
          <p:cNvSpPr>
            <a:spLocks noChangeArrowheads="1"/>
          </p:cNvSpPr>
          <p:nvPr/>
        </p:nvSpPr>
        <p:spPr bwMode="auto">
          <a:xfrm>
            <a:off x="4064000" y="22288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10" name="Rectangle 9"/>
          <p:cNvSpPr>
            <a:spLocks noChangeArrowheads="1"/>
          </p:cNvSpPr>
          <p:nvPr/>
        </p:nvSpPr>
        <p:spPr bwMode="auto">
          <a:xfrm>
            <a:off x="1522413" y="19900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11" name="Rectangle 12"/>
          <p:cNvSpPr>
            <a:spLocks noChangeArrowheads="1"/>
          </p:cNvSpPr>
          <p:nvPr/>
        </p:nvSpPr>
        <p:spPr bwMode="auto">
          <a:xfrm>
            <a:off x="1522413" y="17503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56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901" y="2018531"/>
            <a:ext cx="896302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4370148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noFill/>
        </p:spPr>
        <p:txBody>
          <a:bodyPr/>
          <a:lstStyle/>
          <a:p>
            <a:r>
              <a:rPr lang="en-US" altLang="en-US" sz="3600">
                <a:cs typeface="Times New Roman" panose="02020603050405020304" pitchFamily="18" charset="0"/>
              </a:rPr>
              <a:t>HashMap and TreeMap</a:t>
            </a:r>
          </a:p>
        </p:txBody>
      </p:sp>
      <p:sp>
        <p:nvSpPr>
          <p:cNvPr id="26629" name="Rectangle 4"/>
          <p:cNvSpPr>
            <a:spLocks noGrp="1" noChangeArrowheads="1"/>
          </p:cNvSpPr>
          <p:nvPr>
            <p:ph idx="1"/>
          </p:nvPr>
        </p:nvSpPr>
        <p:spPr>
          <a:noFill/>
        </p:spPr>
        <p:txBody>
          <a:bodyPr/>
          <a:lstStyle/>
          <a:p>
            <a:pPr marL="0" indent="0">
              <a:buNone/>
            </a:pPr>
            <a:r>
              <a:rPr lang="en-US" altLang="en-US" sz="3600">
                <a:cs typeface="Times New Roman" panose="02020603050405020304" pitchFamily="18" charset="0"/>
              </a:rPr>
              <a:t>The HashMap and TreeMap classes are two concrete implementations of the Map interface. The HashMap class is efficient for locating a value, inserting a mapping, and deleting a mapping. The TreeMap class, implementing SortedMap, is efficient for traversing the keys in a sorted order. </a:t>
            </a:r>
          </a:p>
        </p:txBody>
      </p:sp>
      <p:sp>
        <p:nvSpPr>
          <p:cNvPr id="2662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84D2C14-1A61-4C99-A4BA-5848BCEA5A81}" type="slidenum">
              <a:rPr lang="en-US" altLang="en-US" sz="1400"/>
              <a:pPr>
                <a:spcBef>
                  <a:spcPct val="0"/>
                </a:spcBef>
                <a:buClrTx/>
                <a:buSzTx/>
                <a:buFontTx/>
                <a:buNone/>
              </a:pPr>
              <a:t>24</a:t>
            </a:fld>
            <a:endParaRPr lang="en-US" altLang="en-US" sz="1400"/>
          </a:p>
        </p:txBody>
      </p:sp>
      <p:sp>
        <p:nvSpPr>
          <p:cNvPr id="26628"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0"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1"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2" name="Rectangle 7"/>
          <p:cNvSpPr>
            <a:spLocks noChangeArrowheads="1"/>
          </p:cNvSpPr>
          <p:nvPr/>
        </p:nvSpPr>
        <p:spPr bwMode="auto">
          <a:xfrm>
            <a:off x="5149850" y="2484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3" name="Rectangle 8"/>
          <p:cNvSpPr>
            <a:spLocks noChangeArrowheads="1"/>
          </p:cNvSpPr>
          <p:nvPr/>
        </p:nvSpPr>
        <p:spPr bwMode="auto">
          <a:xfrm>
            <a:off x="4837112"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3105459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noFill/>
        </p:spPr>
        <p:txBody>
          <a:bodyPr/>
          <a:lstStyle/>
          <a:p>
            <a:r>
              <a:rPr lang="en-US" altLang="en-US" sz="3600">
                <a:cs typeface="Times New Roman" panose="02020603050405020304" pitchFamily="18" charset="0"/>
              </a:rPr>
              <a:t>LinkedHashMap</a:t>
            </a:r>
          </a:p>
        </p:txBody>
      </p:sp>
      <p:sp>
        <p:nvSpPr>
          <p:cNvPr id="27653" name="Rectangle 4"/>
          <p:cNvSpPr>
            <a:spLocks noGrp="1" noChangeArrowheads="1"/>
          </p:cNvSpPr>
          <p:nvPr>
            <p:ph idx="1"/>
          </p:nvPr>
        </p:nvSpPr>
        <p:spPr>
          <a:noFill/>
        </p:spPr>
        <p:txBody>
          <a:bodyPr>
            <a:normAutofit fontScale="92500" lnSpcReduction="10000"/>
          </a:bodyPr>
          <a:lstStyle/>
          <a:p>
            <a:pPr marL="0" indent="0">
              <a:buNone/>
            </a:pPr>
            <a:r>
              <a:rPr lang="en-US" altLang="en-US" sz="2800">
                <a:cs typeface="Times New Roman" panose="02020603050405020304" pitchFamily="18" charset="0"/>
              </a:rPr>
              <a:t>LinkedHashMap was introduced in JDK 1.4. It extends HashMap with a linked list implementation that supports an ordering of the entries in the map. The entries in a HashMap are not ordered, but the entries in a LinkedHashMap can be retrieved in the order in which they were inserted into the map (known as the insertion order), or the order in which they were last accessed, from least recently accessed to most recently (access order). The no-arg constructor constructs a LinkedHashMap with the insertion order. To construct a LinkedHashMap with the access order, use the LinkedHashMap(initialCapacity, loadFactor, true).</a:t>
            </a:r>
            <a:endParaRPr lang="en-US" altLang="en-US" smtClean="0">
              <a:latin typeface="Courier" charset="0"/>
              <a:cs typeface="Times New Roman" panose="02020603050405020304" pitchFamily="18" charset="0"/>
            </a:endParaRPr>
          </a:p>
        </p:txBody>
      </p:sp>
      <p:sp>
        <p:nvSpPr>
          <p:cNvPr id="2765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00DE67B-D02A-4718-A51B-6F03D044E463}" type="slidenum">
              <a:rPr lang="en-US" altLang="en-US" sz="1400"/>
              <a:pPr>
                <a:spcBef>
                  <a:spcPct val="0"/>
                </a:spcBef>
                <a:buClrTx/>
                <a:buSzTx/>
                <a:buFontTx/>
                <a:buNone/>
              </a:pPr>
              <a:t>25</a:t>
            </a:fld>
            <a:endParaRPr lang="en-US" altLang="en-US" sz="1400"/>
          </a:p>
        </p:txBody>
      </p:sp>
      <p:sp>
        <p:nvSpPr>
          <p:cNvPr id="27652"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4"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5"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6" name="Rectangle 7"/>
          <p:cNvSpPr>
            <a:spLocks noChangeArrowheads="1"/>
          </p:cNvSpPr>
          <p:nvPr/>
        </p:nvSpPr>
        <p:spPr bwMode="auto">
          <a:xfrm>
            <a:off x="5149850" y="2484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7" name="Rectangle 8"/>
          <p:cNvSpPr>
            <a:spLocks noChangeArrowheads="1"/>
          </p:cNvSpPr>
          <p:nvPr/>
        </p:nvSpPr>
        <p:spPr bwMode="auto">
          <a:xfrm>
            <a:off x="4837112"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14101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noFill/>
        </p:spPr>
        <p:txBody>
          <a:bodyPr>
            <a:normAutofit/>
          </a:bodyPr>
          <a:lstStyle/>
          <a:p>
            <a:r>
              <a:rPr lang="en-US" altLang="en-US" smtClean="0">
                <a:cs typeface="Times New Roman" panose="02020603050405020304" pitchFamily="18" charset="0"/>
              </a:rPr>
              <a:t>Example: Using HashMap and TreeMap</a:t>
            </a:r>
          </a:p>
        </p:txBody>
      </p:sp>
      <p:sp>
        <p:nvSpPr>
          <p:cNvPr id="28677" name="Rectangle 4"/>
          <p:cNvSpPr>
            <a:spLocks noGrp="1" noChangeArrowheads="1"/>
          </p:cNvSpPr>
          <p:nvPr>
            <p:ph idx="1"/>
          </p:nvPr>
        </p:nvSpPr>
        <p:spPr>
          <a:noFill/>
        </p:spPr>
        <p:txBody>
          <a:bodyPr>
            <a:normAutofit/>
          </a:bodyPr>
          <a:lstStyle/>
          <a:p>
            <a:pPr marL="0" indent="0">
              <a:buNone/>
            </a:pPr>
            <a:r>
              <a:rPr lang="en-US" altLang="en-US" sz="3600">
                <a:cs typeface="Times New Roman" panose="02020603050405020304" pitchFamily="18" charset="0"/>
              </a:rPr>
              <a:t>This example creates a hash map that maps borrowers to mortgages. The program first creates a hash map with the borrower’s name as its key and mortgage as its value. The program then creates a tree map from the hash map, and displays the mappings in ascending order of the keys.</a:t>
            </a:r>
            <a:r>
              <a:rPr lang="en-US" altLang="en-US" sz="3600">
                <a:latin typeface="Courier" charset="0"/>
                <a:cs typeface="Times New Roman" panose="02020603050405020304" pitchFamily="18" charset="0"/>
              </a:rPr>
              <a:t> </a:t>
            </a:r>
          </a:p>
        </p:txBody>
      </p:sp>
      <p:sp>
        <p:nvSpPr>
          <p:cNvPr id="2867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85CBB2A-AE02-469A-8984-0EE44D9D6CA7}" type="slidenum">
              <a:rPr lang="en-US" altLang="en-US" sz="1400"/>
              <a:pPr>
                <a:spcBef>
                  <a:spcPct val="0"/>
                </a:spcBef>
                <a:buClrTx/>
                <a:buSzTx/>
                <a:buFontTx/>
                <a:buNone/>
              </a:pPr>
              <a:t>26</a:t>
            </a:fld>
            <a:endParaRPr lang="en-US" altLang="en-US" sz="1400"/>
          </a:p>
        </p:txBody>
      </p:sp>
      <p:sp>
        <p:nvSpPr>
          <p:cNvPr id="28676"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8"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9"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0" name="Rectangle 7"/>
          <p:cNvSpPr>
            <a:spLocks noChangeArrowheads="1"/>
          </p:cNvSpPr>
          <p:nvPr/>
        </p:nvSpPr>
        <p:spPr bwMode="auto">
          <a:xfrm>
            <a:off x="5149850" y="2484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1" name="Rectangle 8"/>
          <p:cNvSpPr>
            <a:spLocks noChangeArrowheads="1"/>
          </p:cNvSpPr>
          <p:nvPr/>
        </p:nvSpPr>
        <p:spPr bwMode="auto">
          <a:xfrm>
            <a:off x="4837112"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2" name="AutoShape 9">
            <a:hlinkClick r:id="rId2" action="ppaction://program" highlightClick="1"/>
          </p:cNvPr>
          <p:cNvSpPr>
            <a:spLocks noChangeArrowheads="1"/>
          </p:cNvSpPr>
          <p:nvPr/>
        </p:nvSpPr>
        <p:spPr bwMode="auto">
          <a:xfrm>
            <a:off x="7999412" y="5867400"/>
            <a:ext cx="18288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19498" name="AutoShape 10">
            <a:hlinkClick r:id="" action="ppaction://noaction" highlightClick="1"/>
          </p:cNvPr>
          <p:cNvSpPr>
            <a:spLocks noChangeArrowheads="1"/>
          </p:cNvSpPr>
          <p:nvPr/>
        </p:nvSpPr>
        <p:spPr bwMode="auto">
          <a:xfrm>
            <a:off x="3884612" y="5867400"/>
            <a:ext cx="3657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latin typeface="Book Antiqua" pitchFamily="18" charset="0"/>
                <a:hlinkClick r:id="rId3" action="ppaction://program"/>
              </a:rPr>
              <a:t>TestMap</a:t>
            </a:r>
            <a:endParaRPr lang="en-US">
              <a:solidFill>
                <a:schemeClr val="accent1"/>
              </a:solidFill>
            </a:endParaRPr>
          </a:p>
        </p:txBody>
      </p:sp>
      <p:sp>
        <p:nvSpPr>
          <p:cNvPr id="28684" name="AutoShape 11">
            <a:hlinkClick r:id="rId4" highlightClick="1"/>
          </p:cNvPr>
          <p:cNvSpPr>
            <a:spLocks noChangeArrowheads="1"/>
          </p:cNvSpPr>
          <p:nvPr/>
        </p:nvSpPr>
        <p:spPr bwMode="auto">
          <a:xfrm>
            <a:off x="3275013" y="57912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929415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noFill/>
        </p:spPr>
        <p:txBody>
          <a:bodyPr>
            <a:normAutofit/>
          </a:bodyPr>
          <a:lstStyle/>
          <a:p>
            <a:r>
              <a:rPr lang="en-US" altLang="en-US" smtClean="0">
                <a:cs typeface="Times New Roman" panose="02020603050405020304" pitchFamily="18" charset="0"/>
              </a:rPr>
              <a:t>Case Study: Counting the Occurrences of Words in a Text</a:t>
            </a:r>
          </a:p>
        </p:txBody>
      </p:sp>
      <p:sp>
        <p:nvSpPr>
          <p:cNvPr id="29701" name="Rectangle 4"/>
          <p:cNvSpPr>
            <a:spLocks noGrp="1" noChangeArrowheads="1"/>
          </p:cNvSpPr>
          <p:nvPr>
            <p:ph idx="1"/>
          </p:nvPr>
        </p:nvSpPr>
        <p:spPr>
          <a:noFill/>
        </p:spPr>
        <p:txBody>
          <a:bodyPr/>
          <a:lstStyle/>
          <a:p>
            <a:pPr marL="0" indent="0">
              <a:buNone/>
            </a:pPr>
            <a:r>
              <a:rPr lang="en-US" altLang="en-US" smtClean="0">
                <a:cs typeface="Times New Roman" panose="02020603050405020304" pitchFamily="18" charset="0"/>
              </a:rPr>
              <a:t>This program counts the occurrences of words in a text and displays the words and their occurrences in ascending order of the words. The program uses a hash map to store a pair consisting of a word and its count. For each word, check whether it is already a key in the map. If not, add the key and value 1 to the map. Otherwise, increase the value for the word (key) by 1 in the map. To sort the map, convert it to a tree map.  </a:t>
            </a:r>
          </a:p>
        </p:txBody>
      </p:sp>
      <p:sp>
        <p:nvSpPr>
          <p:cNvPr id="2969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15951A7-5D53-44F9-8D3E-663BCB018B43}" type="slidenum">
              <a:rPr lang="en-US" altLang="en-US" sz="1400"/>
              <a:pPr>
                <a:spcBef>
                  <a:spcPct val="0"/>
                </a:spcBef>
                <a:buClrTx/>
                <a:buSzTx/>
                <a:buFontTx/>
                <a:buNone/>
              </a:pPr>
              <a:t>27</a:t>
            </a:fld>
            <a:endParaRPr lang="en-US" altLang="en-US" sz="1400"/>
          </a:p>
        </p:txBody>
      </p:sp>
      <p:sp>
        <p:nvSpPr>
          <p:cNvPr id="29700"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2"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3"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4" name="Rectangle 7"/>
          <p:cNvSpPr>
            <a:spLocks noChangeArrowheads="1"/>
          </p:cNvSpPr>
          <p:nvPr/>
        </p:nvSpPr>
        <p:spPr bwMode="auto">
          <a:xfrm>
            <a:off x="5149850" y="2484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5" name="Rectangle 8"/>
          <p:cNvSpPr>
            <a:spLocks noChangeArrowheads="1"/>
          </p:cNvSpPr>
          <p:nvPr/>
        </p:nvSpPr>
        <p:spPr bwMode="auto">
          <a:xfrm>
            <a:off x="4837112"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6" name="AutoShape 9">
            <a:hlinkClick r:id="rId2" action="ppaction://program" highlightClick="1"/>
          </p:cNvPr>
          <p:cNvSpPr>
            <a:spLocks noChangeArrowheads="1"/>
          </p:cNvSpPr>
          <p:nvPr/>
        </p:nvSpPr>
        <p:spPr bwMode="auto">
          <a:xfrm>
            <a:off x="8380412" y="5791200"/>
            <a:ext cx="18288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23594" name="AutoShape 10">
            <a:hlinkClick r:id="" action="ppaction://noaction" highlightClick="1"/>
          </p:cNvPr>
          <p:cNvSpPr>
            <a:spLocks noChangeArrowheads="1"/>
          </p:cNvSpPr>
          <p:nvPr/>
        </p:nvSpPr>
        <p:spPr bwMode="auto">
          <a:xfrm>
            <a:off x="4265612" y="5791200"/>
            <a:ext cx="3886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latin typeface="Book Antiqua" pitchFamily="18" charset="0"/>
                <a:hlinkClick r:id="rId3" action="ppaction://program"/>
              </a:rPr>
              <a:t>CountOccurrenceOfWords</a:t>
            </a:r>
            <a:endParaRPr lang="en-US">
              <a:solidFill>
                <a:schemeClr val="accent1"/>
              </a:solidFill>
            </a:endParaRPr>
          </a:p>
        </p:txBody>
      </p:sp>
      <p:sp>
        <p:nvSpPr>
          <p:cNvPr id="29708" name="AutoShape 11">
            <a:hlinkClick r:id="rId4" highlightClick="1"/>
          </p:cNvPr>
          <p:cNvSpPr>
            <a:spLocks noChangeArrowheads="1"/>
          </p:cNvSpPr>
          <p:nvPr/>
        </p:nvSpPr>
        <p:spPr bwMode="auto">
          <a:xfrm>
            <a:off x="3656013" y="57912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3378441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noFill/>
        </p:spPr>
        <p:txBody>
          <a:bodyPr/>
          <a:lstStyle/>
          <a:p>
            <a:r>
              <a:rPr lang="en-US" altLang="en-US">
                <a:cs typeface="Times New Roman" panose="02020603050405020304" pitchFamily="18" charset="0"/>
              </a:rPr>
              <a:t>The Singleton and Unmodiable Collections</a:t>
            </a:r>
          </a:p>
        </p:txBody>
      </p:sp>
      <p:sp>
        <p:nvSpPr>
          <p:cNvPr id="2" name="Content Placeholder 1"/>
          <p:cNvSpPr>
            <a:spLocks noGrp="1"/>
          </p:cNvSpPr>
          <p:nvPr>
            <p:ph idx="1"/>
          </p:nvPr>
        </p:nvSpPr>
        <p:spPr/>
        <p:txBody>
          <a:bodyPr/>
          <a:lstStyle/>
          <a:p>
            <a:endParaRPr lang="en-US"/>
          </a:p>
        </p:txBody>
      </p:sp>
      <p:sp>
        <p:nvSpPr>
          <p:cNvPr id="3072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38EA2C7-8677-424A-88CC-DB04A0176E82}" type="slidenum">
              <a:rPr lang="en-US" altLang="en-US" sz="1400"/>
              <a:pPr>
                <a:spcBef>
                  <a:spcPct val="0"/>
                </a:spcBef>
                <a:buClrTx/>
                <a:buSzTx/>
                <a:buFontTx/>
                <a:buNone/>
              </a:pPr>
              <a:t>28</a:t>
            </a:fld>
            <a:endParaRPr lang="en-US" altLang="en-US" sz="1400"/>
          </a:p>
        </p:txBody>
      </p:sp>
      <p:sp>
        <p:nvSpPr>
          <p:cNvPr id="30724"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5" name="Rectangle 4"/>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6" name="Rectangle 5"/>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7" name="Rectangle 6"/>
          <p:cNvSpPr>
            <a:spLocks noChangeArrowheads="1"/>
          </p:cNvSpPr>
          <p:nvPr/>
        </p:nvSpPr>
        <p:spPr bwMode="auto">
          <a:xfrm>
            <a:off x="5149850" y="2484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8" name="Rectangle 7"/>
          <p:cNvSpPr>
            <a:spLocks noChangeArrowheads="1"/>
          </p:cNvSpPr>
          <p:nvPr/>
        </p:nvSpPr>
        <p:spPr bwMode="auto">
          <a:xfrm>
            <a:off x="4464050" y="1257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9" name="Rectangle 11"/>
          <p:cNvSpPr>
            <a:spLocks noChangeArrowheads="1"/>
          </p:cNvSpPr>
          <p:nvPr/>
        </p:nvSpPr>
        <p:spPr bwMode="auto">
          <a:xfrm>
            <a:off x="3949700" y="17145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30" name="Rectangle 13"/>
          <p:cNvSpPr>
            <a:spLocks noChangeArrowheads="1"/>
          </p:cNvSpPr>
          <p:nvPr/>
        </p:nvSpPr>
        <p:spPr bwMode="auto">
          <a:xfrm>
            <a:off x="1522413" y="23456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073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612" y="2100263"/>
            <a:ext cx="8991600" cy="255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748696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2DC6A7F-F4E7-4DCD-B990-46A7A51BAD1C}" type="slidenum">
              <a:rPr lang="en-US" altLang="en-US" sz="1400"/>
              <a:pPr>
                <a:spcBef>
                  <a:spcPct val="0"/>
                </a:spcBef>
                <a:buClrTx/>
                <a:buSzTx/>
                <a:buFontTx/>
                <a:buNone/>
              </a:pPr>
              <a:t>3</a:t>
            </a:fld>
            <a:endParaRPr lang="en-US" altLang="en-US" sz="1400"/>
          </a:p>
        </p:txBody>
      </p:sp>
      <p:sp>
        <p:nvSpPr>
          <p:cNvPr id="5123" name="Rectangle 2"/>
          <p:cNvSpPr>
            <a:spLocks noGrp="1" noChangeArrowheads="1"/>
          </p:cNvSpPr>
          <p:nvPr>
            <p:ph type="title"/>
          </p:nvPr>
        </p:nvSpPr>
        <p:spPr>
          <a:xfrm>
            <a:off x="2208212" y="228600"/>
            <a:ext cx="7924800" cy="609600"/>
          </a:xfrm>
          <a:noFill/>
        </p:spPr>
        <p:txBody>
          <a:bodyPr>
            <a:normAutofit fontScale="90000"/>
          </a:bodyPr>
          <a:lstStyle/>
          <a:p>
            <a:r>
              <a:rPr lang="en-US" altLang="en-US" smtClean="0"/>
              <a:t>Motivations</a:t>
            </a:r>
          </a:p>
        </p:txBody>
      </p:sp>
      <p:sp>
        <p:nvSpPr>
          <p:cNvPr id="5124" name="Rectangle 3"/>
          <p:cNvSpPr>
            <a:spLocks noGrp="1" noChangeArrowheads="1"/>
          </p:cNvSpPr>
          <p:nvPr>
            <p:ph type="body" idx="1"/>
          </p:nvPr>
        </p:nvSpPr>
        <p:spPr>
          <a:xfrm>
            <a:off x="1903412" y="990600"/>
            <a:ext cx="8458200" cy="2819400"/>
          </a:xfrm>
          <a:noFill/>
        </p:spPr>
        <p:txBody>
          <a:bodyPr/>
          <a:lstStyle/>
          <a:p>
            <a:pPr marL="0" indent="0">
              <a:buNone/>
            </a:pPr>
            <a:r>
              <a:rPr lang="en-US" altLang="en-US" dirty="0"/>
              <a:t>A student roll call is a list, created and maintained by a university or school for a class. Suppose we need to write a program that checks whether a person is in the student roll call list. You can use a list to store names in the roll call list. However, a more efficient data structure for this application is a set.</a:t>
            </a:r>
          </a:p>
        </p:txBody>
      </p:sp>
      <p:sp>
        <p:nvSpPr>
          <p:cNvPr id="5125" name="Rectangle 4"/>
          <p:cNvSpPr>
            <a:spLocks noChangeArrowheads="1"/>
          </p:cNvSpPr>
          <p:nvPr/>
        </p:nvSpPr>
        <p:spPr bwMode="auto">
          <a:xfrm>
            <a:off x="1903412" y="3573016"/>
            <a:ext cx="84582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None/>
            </a:pPr>
            <a:r>
              <a:rPr lang="en-US" altLang="en-US" sz="2400" dirty="0"/>
              <a:t>Suppose your program also needs to store detailed information about students in the roll call list. The detailed information such as gender, age, year, etc. can be retrieved using the name as the key. A map is an efficient data structure for such a task.</a:t>
            </a:r>
          </a:p>
        </p:txBody>
      </p:sp>
    </p:spTree>
    <p:extLst>
      <p:ext uri="{BB962C8B-B14F-4D97-AF65-F5344CB8AC3E}">
        <p14:creationId xmlns:p14="http://schemas.microsoft.com/office/powerpoint/2010/main" val="1899757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5359B18-F2C7-43CF-8F8D-7110F046DE33}" type="slidenum">
              <a:rPr lang="en-US" altLang="en-US" sz="1400"/>
              <a:pPr>
                <a:spcBef>
                  <a:spcPct val="0"/>
                </a:spcBef>
                <a:buClrTx/>
                <a:buSzTx/>
                <a:buFontTx/>
                <a:buNone/>
              </a:pPr>
              <a:t>4</a:t>
            </a:fld>
            <a:endParaRPr lang="en-US" altLang="en-US" sz="1400"/>
          </a:p>
        </p:txBody>
      </p:sp>
      <p:sp>
        <p:nvSpPr>
          <p:cNvPr id="6147" name="Rectangle 2"/>
          <p:cNvSpPr>
            <a:spLocks noGrp="1" noChangeArrowheads="1"/>
          </p:cNvSpPr>
          <p:nvPr>
            <p:ph type="title"/>
          </p:nvPr>
        </p:nvSpPr>
        <p:spPr>
          <a:xfrm>
            <a:off x="2208212" y="228600"/>
            <a:ext cx="7924800" cy="1143000"/>
          </a:xfrm>
          <a:noFill/>
        </p:spPr>
        <p:txBody>
          <a:bodyPr>
            <a:normAutofit fontScale="90000"/>
          </a:bodyPr>
          <a:lstStyle/>
          <a:p>
            <a:r>
              <a:rPr lang="en-US" altLang="en-US" smtClean="0"/>
              <a:t>Review of Java Collection Framework hierarchy</a:t>
            </a:r>
          </a:p>
        </p:txBody>
      </p:sp>
      <p:sp>
        <p:nvSpPr>
          <p:cNvPr id="6148" name="Rectangle 6"/>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49" name="Rectangle 7"/>
          <p:cNvSpPr>
            <a:spLocks noGrp="1" noChangeArrowheads="1"/>
          </p:cNvSpPr>
          <p:nvPr>
            <p:ph type="body" idx="1"/>
          </p:nvPr>
        </p:nvSpPr>
        <p:spPr>
          <a:xfrm>
            <a:off x="1979612" y="1676400"/>
            <a:ext cx="8458200" cy="914400"/>
          </a:xfrm>
          <a:noFill/>
        </p:spPr>
        <p:txBody>
          <a:bodyPr/>
          <a:lstStyle/>
          <a:p>
            <a:pPr marL="0" indent="0">
              <a:buNone/>
            </a:pPr>
            <a:r>
              <a:rPr lang="en-US" altLang="en-US" smtClean="0">
                <a:cs typeface="Times New Roman" panose="02020603050405020304" pitchFamily="18" charset="0"/>
              </a:rPr>
              <a:t>Set and List are subinterfaces of Collection.</a:t>
            </a:r>
          </a:p>
        </p:txBody>
      </p:sp>
      <p:sp>
        <p:nvSpPr>
          <p:cNvPr id="6150" name="Rectangle 9"/>
          <p:cNvSpPr>
            <a:spLocks noChangeArrowheads="1"/>
          </p:cNvSpPr>
          <p:nvPr/>
        </p:nvSpPr>
        <p:spPr bwMode="auto">
          <a:xfrm>
            <a:off x="3656012"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1" name="Rectangle 11"/>
          <p:cNvSpPr>
            <a:spLocks noChangeArrowheads="1"/>
          </p:cNvSpPr>
          <p:nvPr/>
        </p:nvSpPr>
        <p:spPr bwMode="auto">
          <a:xfrm>
            <a:off x="1522413" y="197579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615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137" y="2439988"/>
            <a:ext cx="8464550" cy="382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4163396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152400"/>
            <a:ext cx="8769350" cy="627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7171"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CC05978-93B1-459C-B2E4-05ED4264CD50}" type="slidenum">
              <a:rPr lang="en-US" altLang="en-US" sz="1400"/>
              <a:pPr>
                <a:spcBef>
                  <a:spcPct val="0"/>
                </a:spcBef>
                <a:buClrTx/>
                <a:buSzTx/>
                <a:buFontTx/>
                <a:buNone/>
              </a:pPr>
              <a:t>5</a:t>
            </a:fld>
            <a:endParaRPr lang="en-US" altLang="en-US" sz="1400"/>
          </a:p>
        </p:txBody>
      </p:sp>
      <p:sp>
        <p:nvSpPr>
          <p:cNvPr id="7172"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3"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4" name="Rectangle 8"/>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5" name="Rectangle 10"/>
          <p:cNvSpPr>
            <a:spLocks noChangeArrowheads="1"/>
          </p:cNvSpPr>
          <p:nvPr/>
        </p:nvSpPr>
        <p:spPr bwMode="auto">
          <a:xfrm>
            <a:off x="3865562" y="20574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6" name="Rectangle 12"/>
          <p:cNvSpPr>
            <a:spLocks noChangeArrowheads="1"/>
          </p:cNvSpPr>
          <p:nvPr/>
        </p:nvSpPr>
        <p:spPr bwMode="auto">
          <a:xfrm>
            <a:off x="3865562" y="1657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7" name="Rectangle 14"/>
          <p:cNvSpPr>
            <a:spLocks noChangeArrowheads="1"/>
          </p:cNvSpPr>
          <p:nvPr/>
        </p:nvSpPr>
        <p:spPr bwMode="auto">
          <a:xfrm>
            <a:off x="1522412" y="1336032"/>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8" name="Rectangle 16"/>
          <p:cNvSpPr>
            <a:spLocks noChangeArrowheads="1"/>
          </p:cNvSpPr>
          <p:nvPr/>
        </p:nvSpPr>
        <p:spPr bwMode="auto">
          <a:xfrm>
            <a:off x="1522412" y="1336032"/>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9" name="Rectangle 4"/>
          <p:cNvSpPr>
            <a:spLocks noGrp="1" noChangeArrowheads="1"/>
          </p:cNvSpPr>
          <p:nvPr>
            <p:ph type="body" idx="1"/>
          </p:nvPr>
        </p:nvSpPr>
        <p:spPr>
          <a:xfrm>
            <a:off x="6094412" y="1143000"/>
            <a:ext cx="4495800" cy="685800"/>
          </a:xfrm>
          <a:ln>
            <a:solidFill>
              <a:schemeClr val="accent1"/>
            </a:solidFill>
            <a:miter lim="800000"/>
            <a:headEnd/>
            <a:tailEnd/>
          </a:ln>
        </p:spPr>
        <p:txBody>
          <a:bodyPr>
            <a:normAutofit fontScale="85000" lnSpcReduction="10000"/>
          </a:bodyPr>
          <a:lstStyle/>
          <a:p>
            <a:pPr marL="0" indent="0">
              <a:spcBef>
                <a:spcPct val="0"/>
              </a:spcBef>
              <a:buNone/>
            </a:pPr>
            <a:r>
              <a:rPr lang="en-US" altLang="en-US" sz="1800">
                <a:solidFill>
                  <a:schemeClr val="bg2"/>
                </a:solidFill>
                <a:cs typeface="Times New Roman" panose="02020603050405020304" pitchFamily="18" charset="0"/>
              </a:rPr>
              <a:t>The Collection interface is the root interface for manipulating a collection of objects.</a:t>
            </a:r>
            <a:r>
              <a:rPr lang="en-US" altLang="en-US">
                <a:latin typeface="Courier" charset="0"/>
                <a:cs typeface="Times New Roman" panose="02020603050405020304" pitchFamily="18" charset="0"/>
              </a:rPr>
              <a:t> </a:t>
            </a:r>
            <a:endParaRPr lang="en-US" altLang="en-US" noProof="1">
              <a:latin typeface="Courier" charset="0"/>
              <a:cs typeface="Times New Roman" panose="02020603050405020304" pitchFamily="18" charset="0"/>
            </a:endParaRPr>
          </a:p>
        </p:txBody>
      </p:sp>
    </p:spTree>
    <p:extLst>
      <p:ext uri="{BB962C8B-B14F-4D97-AF65-F5344CB8AC3E}">
        <p14:creationId xmlns:p14="http://schemas.microsoft.com/office/powerpoint/2010/main" val="2178332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noFill/>
        </p:spPr>
        <p:txBody>
          <a:bodyPr/>
          <a:lstStyle/>
          <a:p>
            <a:r>
              <a:rPr lang="en-US" altLang="en-US" smtClean="0">
                <a:cs typeface="Times New Roman" panose="02020603050405020304" pitchFamily="18" charset="0"/>
              </a:rPr>
              <a:t>The Set Interface</a:t>
            </a:r>
          </a:p>
        </p:txBody>
      </p:sp>
      <p:sp>
        <p:nvSpPr>
          <p:cNvPr id="8197" name="Rectangle 4"/>
          <p:cNvSpPr>
            <a:spLocks noGrp="1" noChangeArrowheads="1"/>
          </p:cNvSpPr>
          <p:nvPr>
            <p:ph idx="1"/>
          </p:nvPr>
        </p:nvSpPr>
        <p:spPr>
          <a:noFill/>
        </p:spPr>
        <p:txBody>
          <a:bodyPr/>
          <a:lstStyle/>
          <a:p>
            <a:pPr marL="0" indent="0">
              <a:buNone/>
            </a:pPr>
            <a:r>
              <a:rPr lang="en-US" altLang="en-US" smtClean="0">
                <a:cs typeface="Times New Roman" panose="02020603050405020304" pitchFamily="18" charset="0"/>
              </a:rPr>
              <a:t>The Set interface extends the Collection interface. It does not introduce new methods or constants, but it stipulates that an instance of Set contains no duplicate elements. The concrete classes that implement Set must ensure that no duplicate elements can be added to the set. That is no two elements e1 and e2 can be in the set such that e1.equals(e2) is true.</a:t>
            </a:r>
          </a:p>
        </p:txBody>
      </p:sp>
      <p:sp>
        <p:nvSpPr>
          <p:cNvPr id="819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6B2D248-291E-490C-944D-E3B6F14DD961}" type="slidenum">
              <a:rPr lang="en-US" altLang="en-US" sz="1400"/>
              <a:pPr>
                <a:spcBef>
                  <a:spcPct val="0"/>
                </a:spcBef>
                <a:buClrTx/>
                <a:buSzTx/>
                <a:buFontTx/>
                <a:buNone/>
              </a:pPr>
              <a:t>6</a:t>
            </a:fld>
            <a:endParaRPr lang="en-US" altLang="en-US" sz="1400"/>
          </a:p>
        </p:txBody>
      </p:sp>
      <p:sp>
        <p:nvSpPr>
          <p:cNvPr id="8196"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8"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9"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629462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4538" y="34925"/>
            <a:ext cx="7153275" cy="632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9219"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1F15F58-91AF-41BD-B2FE-6136F68C821F}" type="slidenum">
              <a:rPr lang="en-US" altLang="en-US" sz="1400"/>
              <a:pPr>
                <a:spcBef>
                  <a:spcPct val="0"/>
                </a:spcBef>
                <a:buClrTx/>
                <a:buSzTx/>
                <a:buFontTx/>
                <a:buNone/>
              </a:pPr>
              <a:t>7</a:t>
            </a:fld>
            <a:endParaRPr lang="en-US" altLang="en-US" sz="1400"/>
          </a:p>
        </p:txBody>
      </p:sp>
      <p:sp>
        <p:nvSpPr>
          <p:cNvPr id="9220" name="Rectangle 2"/>
          <p:cNvSpPr>
            <a:spLocks noGrp="1" noChangeArrowheads="1"/>
          </p:cNvSpPr>
          <p:nvPr>
            <p:ph type="title"/>
          </p:nvPr>
        </p:nvSpPr>
        <p:spPr>
          <a:xfrm>
            <a:off x="477788" y="1302696"/>
            <a:ext cx="3821112" cy="1066800"/>
          </a:xfrm>
          <a:noFill/>
        </p:spPr>
        <p:txBody>
          <a:bodyPr>
            <a:normAutofit fontScale="90000"/>
          </a:bodyPr>
          <a:lstStyle/>
          <a:p>
            <a:r>
              <a:rPr lang="en-US" altLang="en-US" dirty="0">
                <a:cs typeface="Times New Roman" panose="02020603050405020304" pitchFamily="18" charset="0"/>
              </a:rPr>
              <a:t>The Set Interface Hierarchy</a:t>
            </a:r>
          </a:p>
        </p:txBody>
      </p:sp>
      <p:sp>
        <p:nvSpPr>
          <p:cNvPr id="9221"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2"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3"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4" name="Rectangle 9"/>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5" name="Rectangle 11"/>
          <p:cNvSpPr>
            <a:spLocks noChangeArrowheads="1"/>
          </p:cNvSpPr>
          <p:nvPr/>
        </p:nvSpPr>
        <p:spPr bwMode="auto">
          <a:xfrm>
            <a:off x="1522413" y="153764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6" name="Rectangle 13"/>
          <p:cNvSpPr>
            <a:spLocks noChangeArrowheads="1"/>
          </p:cNvSpPr>
          <p:nvPr/>
        </p:nvSpPr>
        <p:spPr bwMode="auto">
          <a:xfrm>
            <a:off x="1522413" y="8026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3396282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noFill/>
        </p:spPr>
        <p:txBody>
          <a:bodyPr/>
          <a:lstStyle/>
          <a:p>
            <a:r>
              <a:rPr lang="en-US" altLang="en-US" smtClean="0">
                <a:cs typeface="Times New Roman" panose="02020603050405020304" pitchFamily="18" charset="0"/>
              </a:rPr>
              <a:t>The AbstractSet Class</a:t>
            </a:r>
          </a:p>
        </p:txBody>
      </p:sp>
      <p:sp>
        <p:nvSpPr>
          <p:cNvPr id="10245" name="Rectangle 4"/>
          <p:cNvSpPr>
            <a:spLocks noGrp="1" noChangeArrowheads="1"/>
          </p:cNvSpPr>
          <p:nvPr>
            <p:ph idx="1"/>
          </p:nvPr>
        </p:nvSpPr>
        <p:spPr>
          <a:noFill/>
        </p:spPr>
        <p:txBody>
          <a:bodyPr/>
          <a:lstStyle/>
          <a:p>
            <a:pPr marL="0" indent="0">
              <a:buNone/>
            </a:pPr>
            <a:r>
              <a:rPr lang="en-US" altLang="en-US" smtClean="0">
                <a:cs typeface="Times New Roman" panose="02020603050405020304" pitchFamily="18" charset="0"/>
              </a:rPr>
              <a:t>The AbstractSet class is a convenience class that extends AbstractCollection and implements Set. The AbstractSet class provides concrete implementations for the equals method and the hashCode method. The hash code of a set is the sum of the hash code of all the elements in the set. Since the size method and iterator method are not implemented in the AbstractSet class, AbstractSet is an abstract class.</a:t>
            </a:r>
          </a:p>
        </p:txBody>
      </p:sp>
      <p:sp>
        <p:nvSpPr>
          <p:cNvPr id="1024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E66231E-2174-47C6-96D8-5E33CC58A1EA}" type="slidenum">
              <a:rPr lang="en-US" altLang="en-US" sz="1400"/>
              <a:pPr>
                <a:spcBef>
                  <a:spcPct val="0"/>
                </a:spcBef>
                <a:buClrTx/>
                <a:buSzTx/>
                <a:buFontTx/>
                <a:buNone/>
              </a:pPr>
              <a:t>8</a:t>
            </a:fld>
            <a:endParaRPr lang="en-US" altLang="en-US" sz="1400"/>
          </a:p>
        </p:txBody>
      </p:sp>
      <p:sp>
        <p:nvSpPr>
          <p:cNvPr id="10244"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6"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7"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238367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noFill/>
        </p:spPr>
        <p:txBody>
          <a:bodyPr/>
          <a:lstStyle/>
          <a:p>
            <a:r>
              <a:rPr lang="en-US" altLang="en-US" smtClean="0">
                <a:cs typeface="Times New Roman" panose="02020603050405020304" pitchFamily="18" charset="0"/>
              </a:rPr>
              <a:t>The HashSet Class</a:t>
            </a:r>
          </a:p>
        </p:txBody>
      </p:sp>
      <p:sp>
        <p:nvSpPr>
          <p:cNvPr id="11269" name="Rectangle 4"/>
          <p:cNvSpPr>
            <a:spLocks noGrp="1" noChangeArrowheads="1"/>
          </p:cNvSpPr>
          <p:nvPr>
            <p:ph idx="1"/>
          </p:nvPr>
        </p:nvSpPr>
        <p:spPr>
          <a:noFill/>
        </p:spPr>
        <p:txBody>
          <a:bodyPr/>
          <a:lstStyle/>
          <a:p>
            <a:pPr marL="0" indent="0">
              <a:buNone/>
            </a:pPr>
            <a:r>
              <a:rPr lang="en-US" altLang="en-US" sz="3600">
                <a:cs typeface="Times New Roman" panose="02020603050405020304" pitchFamily="18" charset="0"/>
              </a:rPr>
              <a:t>The HashSet class is a concrete class that implements Set. It can be used to store duplicate-free elements. For efficiency, objects added to a hash set need to implement the hashCode method in a manner that properly disperses the hash code. </a:t>
            </a:r>
          </a:p>
        </p:txBody>
      </p:sp>
      <p:sp>
        <p:nvSpPr>
          <p:cNvPr id="1126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90C8100-8EE0-4B7E-9B09-731EB4651A09}" type="slidenum">
              <a:rPr lang="en-US" altLang="en-US" sz="1400"/>
              <a:pPr>
                <a:spcBef>
                  <a:spcPct val="0"/>
                </a:spcBef>
                <a:buClrTx/>
                <a:buSzTx/>
                <a:buFontTx/>
                <a:buNone/>
              </a:pPr>
              <a:t>9</a:t>
            </a:fld>
            <a:endParaRPr lang="en-US" altLang="en-US" sz="1400"/>
          </a:p>
        </p:txBody>
      </p:sp>
      <p:sp>
        <p:nvSpPr>
          <p:cNvPr id="11268"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0" name="Rectangle 5"/>
          <p:cNvSpPr>
            <a:spLocks noChangeArrowheads="1"/>
          </p:cNvSpPr>
          <p:nvPr/>
        </p:nvSpPr>
        <p:spPr bwMode="auto">
          <a:xfrm>
            <a:off x="4749800"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1" name="Rectangle 6"/>
          <p:cNvSpPr>
            <a:spLocks noChangeArrowheads="1"/>
          </p:cNvSpPr>
          <p:nvPr/>
        </p:nvSpPr>
        <p:spPr bwMode="auto">
          <a:xfrm>
            <a:off x="4894262"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558823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ontinental World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E8434C6FC007C49BA74DF6F573091B8" ma:contentTypeVersion="4" ma:contentTypeDescription="Create a new document." ma:contentTypeScope="" ma:versionID="57521a6533e526f30d3d9f06ee2c479c">
  <xsd:schema xmlns:xsd="http://www.w3.org/2001/XMLSchema" xmlns:xs="http://www.w3.org/2001/XMLSchema" xmlns:p="http://schemas.microsoft.com/office/2006/metadata/properties" xmlns:ns2="97dbb335-fc61-412d-baab-f04c388d8568" targetNamespace="http://schemas.microsoft.com/office/2006/metadata/properties" ma:root="true" ma:fieldsID="53f30f33b1e02eecabfb9fa718e3c934" ns2:_="">
    <xsd:import namespace="97dbb335-fc61-412d-baab-f04c388d856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dbb335-fc61-412d-baab-f04c388d85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4077305-CC94-4DC4-9F91-FC29A872120B}"/>
</file>

<file path=customXml/itemProps2.xml><?xml version="1.0" encoding="utf-8"?>
<ds:datastoreItem xmlns:ds="http://schemas.openxmlformats.org/officeDocument/2006/customXml" ds:itemID="{1045E039-2668-4963-8938-01EE162924AA}"/>
</file>

<file path=docProps/app.xml><?xml version="1.0" encoding="utf-8"?>
<Properties xmlns="http://schemas.openxmlformats.org/officeDocument/2006/extended-properties" xmlns:vt="http://schemas.openxmlformats.org/officeDocument/2006/docPropsVTypes">
  <Template>World maps series, World  presentation (widescreen)</Template>
  <TotalTime>0</TotalTime>
  <Words>1371</Words>
  <Application>Microsoft Office PowerPoint</Application>
  <PresentationFormat>Custom</PresentationFormat>
  <Paragraphs>108</Paragraphs>
  <Slides>28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Book Antiqua</vt:lpstr>
      <vt:lpstr>Century Gothic</vt:lpstr>
      <vt:lpstr>Courier</vt:lpstr>
      <vt:lpstr>Courier New</vt:lpstr>
      <vt:lpstr>Monotype Sorts</vt:lpstr>
      <vt:lpstr>Times New Roman</vt:lpstr>
      <vt:lpstr>Wingdings</vt:lpstr>
      <vt:lpstr>Continental World 16x9</vt:lpstr>
      <vt:lpstr>CSE 102 - COMPUTER PROGRAMMING II Sets and Maps</vt:lpstr>
      <vt:lpstr>Objectives</vt:lpstr>
      <vt:lpstr>Motivations</vt:lpstr>
      <vt:lpstr>Review of Java Collection Framework hierarchy</vt:lpstr>
      <vt:lpstr>PowerPoint Presentation</vt:lpstr>
      <vt:lpstr>The Set Interface</vt:lpstr>
      <vt:lpstr>The Set Interface Hierarchy</vt:lpstr>
      <vt:lpstr>The AbstractSet Class</vt:lpstr>
      <vt:lpstr>The HashSet Class</vt:lpstr>
      <vt:lpstr>Example: Using HashSet and Iterator</vt:lpstr>
      <vt:lpstr>TIP: for-each loop</vt:lpstr>
      <vt:lpstr>Example: Using LinkedHashSet</vt:lpstr>
      <vt:lpstr>The SortedSet Interface and the TreeSet Class</vt:lpstr>
      <vt:lpstr>The SortedSet Interface and the TreeSet Class, cont.</vt:lpstr>
      <vt:lpstr>Example: Using TreeSet to Sort Elements in a Set</vt:lpstr>
      <vt:lpstr>Example: The Using Comparator to Sort Elements in a Set</vt:lpstr>
      <vt:lpstr>Performance of Sets and Lists</vt:lpstr>
      <vt:lpstr>Case Study: Counting Keywords</vt:lpstr>
      <vt:lpstr>The Map Interface</vt:lpstr>
      <vt:lpstr>Map Interface and Class Hierarchy</vt:lpstr>
      <vt:lpstr>The Map Interface UML Diagram</vt:lpstr>
      <vt:lpstr>Concrete Map Classes</vt:lpstr>
      <vt:lpstr>Entry</vt:lpstr>
      <vt:lpstr>HashMap and TreeMap</vt:lpstr>
      <vt:lpstr>LinkedHashMap</vt:lpstr>
      <vt:lpstr>Example: Using HashMap and TreeMap</vt:lpstr>
      <vt:lpstr>Case Study: Counting the Occurrences of Words in a Text</vt:lpstr>
      <vt:lpstr>The Singleton and Unmodiable Collections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2015-09-11T13:16:30Z</dcterms:created>
  <dcterms:modified xsi:type="dcterms:W3CDTF">2019-04-09T13:52:17Z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ies>
</file>